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7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818" r:id="rId2"/>
    <p:sldMasterId id="2147483830" r:id="rId3"/>
    <p:sldMasterId id="2147483842" r:id="rId4"/>
    <p:sldMasterId id="2147483850" r:id="rId5"/>
    <p:sldMasterId id="2147483858" r:id="rId6"/>
    <p:sldMasterId id="2147483866" r:id="rId7"/>
    <p:sldMasterId id="2147483878" r:id="rId8"/>
  </p:sldMasterIdLst>
  <p:notesMasterIdLst>
    <p:notesMasterId r:id="rId143"/>
  </p:notesMasterIdLst>
  <p:handoutMasterIdLst>
    <p:handoutMasterId r:id="rId144"/>
  </p:handoutMasterIdLst>
  <p:sldIdLst>
    <p:sldId id="565" r:id="rId9"/>
    <p:sldId id="519" r:id="rId10"/>
    <p:sldId id="398" r:id="rId11"/>
    <p:sldId id="458" r:id="rId12"/>
    <p:sldId id="462" r:id="rId13"/>
    <p:sldId id="570" r:id="rId14"/>
    <p:sldId id="336" r:id="rId15"/>
    <p:sldId id="560" r:id="rId16"/>
    <p:sldId id="562" r:id="rId17"/>
    <p:sldId id="566" r:id="rId18"/>
    <p:sldId id="567" r:id="rId19"/>
    <p:sldId id="358" r:id="rId20"/>
    <p:sldId id="360" r:id="rId21"/>
    <p:sldId id="359" r:id="rId22"/>
    <p:sldId id="343" r:id="rId23"/>
    <p:sldId id="344" r:id="rId24"/>
    <p:sldId id="342" r:id="rId25"/>
    <p:sldId id="345" r:id="rId26"/>
    <p:sldId id="464" r:id="rId27"/>
    <p:sldId id="521" r:id="rId28"/>
    <p:sldId id="370" r:id="rId29"/>
    <p:sldId id="534" r:id="rId30"/>
    <p:sldId id="371" r:id="rId31"/>
    <p:sldId id="535" r:id="rId32"/>
    <p:sldId id="372" r:id="rId33"/>
    <p:sldId id="536" r:id="rId34"/>
    <p:sldId id="374" r:id="rId35"/>
    <p:sldId id="537" r:id="rId36"/>
    <p:sldId id="375" r:id="rId37"/>
    <p:sldId id="538" r:id="rId38"/>
    <p:sldId id="520" r:id="rId39"/>
    <p:sldId id="455" r:id="rId40"/>
    <p:sldId id="528" r:id="rId41"/>
    <p:sldId id="365" r:id="rId42"/>
    <p:sldId id="529" r:id="rId43"/>
    <p:sldId id="366" r:id="rId44"/>
    <p:sldId id="530" r:id="rId45"/>
    <p:sldId id="367" r:id="rId46"/>
    <p:sldId id="531" r:id="rId47"/>
    <p:sldId id="368" r:id="rId48"/>
    <p:sldId id="532" r:id="rId49"/>
    <p:sldId id="369" r:id="rId50"/>
    <p:sldId id="533" r:id="rId51"/>
    <p:sldId id="522" r:id="rId52"/>
    <p:sldId id="376" r:id="rId53"/>
    <p:sldId id="539" r:id="rId54"/>
    <p:sldId id="377" r:id="rId55"/>
    <p:sldId id="540" r:id="rId56"/>
    <p:sldId id="378" r:id="rId57"/>
    <p:sldId id="541" r:id="rId58"/>
    <p:sldId id="379" r:id="rId59"/>
    <p:sldId id="542" r:id="rId60"/>
    <p:sldId id="380" r:id="rId61"/>
    <p:sldId id="543" r:id="rId62"/>
    <p:sldId id="382" r:id="rId63"/>
    <p:sldId id="544" r:id="rId64"/>
    <p:sldId id="527" r:id="rId65"/>
    <p:sldId id="383" r:id="rId66"/>
    <p:sldId id="545" r:id="rId67"/>
    <p:sldId id="384" r:id="rId68"/>
    <p:sldId id="546" r:id="rId69"/>
    <p:sldId id="385" r:id="rId70"/>
    <p:sldId id="547" r:id="rId71"/>
    <p:sldId id="386" r:id="rId72"/>
    <p:sldId id="548" r:id="rId73"/>
    <p:sldId id="524" r:id="rId74"/>
    <p:sldId id="387" r:id="rId75"/>
    <p:sldId id="549" r:id="rId76"/>
    <p:sldId id="388" r:id="rId77"/>
    <p:sldId id="550" r:id="rId78"/>
    <p:sldId id="389" r:id="rId79"/>
    <p:sldId id="551" r:id="rId80"/>
    <p:sldId id="467" r:id="rId81"/>
    <p:sldId id="552" r:id="rId82"/>
    <p:sldId id="525" r:id="rId83"/>
    <p:sldId id="391" r:id="rId84"/>
    <p:sldId id="553" r:id="rId85"/>
    <p:sldId id="392" r:id="rId86"/>
    <p:sldId id="554" r:id="rId87"/>
    <p:sldId id="393" r:id="rId88"/>
    <p:sldId id="555" r:id="rId89"/>
    <p:sldId id="526" r:id="rId90"/>
    <p:sldId id="394" r:id="rId91"/>
    <p:sldId id="556" r:id="rId92"/>
    <p:sldId id="395" r:id="rId93"/>
    <p:sldId id="557" r:id="rId94"/>
    <p:sldId id="396" r:id="rId95"/>
    <p:sldId id="558" r:id="rId96"/>
    <p:sldId id="397" r:id="rId97"/>
    <p:sldId id="559" r:id="rId98"/>
    <p:sldId id="465" r:id="rId99"/>
    <p:sldId id="564" r:id="rId100"/>
    <p:sldId id="517" r:id="rId101"/>
    <p:sldId id="485" r:id="rId102"/>
    <p:sldId id="486" r:id="rId103"/>
    <p:sldId id="487" r:id="rId104"/>
    <p:sldId id="488" r:id="rId105"/>
    <p:sldId id="489" r:id="rId106"/>
    <p:sldId id="490" r:id="rId107"/>
    <p:sldId id="491" r:id="rId108"/>
    <p:sldId id="479" r:id="rId109"/>
    <p:sldId id="480" r:id="rId110"/>
    <p:sldId id="481" r:id="rId111"/>
    <p:sldId id="482" r:id="rId112"/>
    <p:sldId id="483" r:id="rId113"/>
    <p:sldId id="484" r:id="rId114"/>
    <p:sldId id="474" r:id="rId115"/>
    <p:sldId id="475" r:id="rId116"/>
    <p:sldId id="476" r:id="rId117"/>
    <p:sldId id="477" r:id="rId118"/>
    <p:sldId id="478" r:id="rId119"/>
    <p:sldId id="492" r:id="rId120"/>
    <p:sldId id="493" r:id="rId121"/>
    <p:sldId id="494" r:id="rId122"/>
    <p:sldId id="495" r:id="rId123"/>
    <p:sldId id="496" r:id="rId124"/>
    <p:sldId id="497" r:id="rId125"/>
    <p:sldId id="498" r:id="rId126"/>
    <p:sldId id="499" r:id="rId127"/>
    <p:sldId id="500" r:id="rId128"/>
    <p:sldId id="502" r:id="rId129"/>
    <p:sldId id="501" r:id="rId130"/>
    <p:sldId id="503" r:id="rId131"/>
    <p:sldId id="504" r:id="rId132"/>
    <p:sldId id="505" r:id="rId133"/>
    <p:sldId id="506" r:id="rId134"/>
    <p:sldId id="507" r:id="rId135"/>
    <p:sldId id="508" r:id="rId136"/>
    <p:sldId id="509" r:id="rId137"/>
    <p:sldId id="510" r:id="rId138"/>
    <p:sldId id="511" r:id="rId139"/>
    <p:sldId id="512" r:id="rId140"/>
    <p:sldId id="513" r:id="rId141"/>
    <p:sldId id="514" r:id="rId142"/>
  </p:sldIdLst>
  <p:sldSz cx="9144000" cy="6858000" type="screen4x3"/>
  <p:notesSz cx="6669088" cy="9802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88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E1E5"/>
    <a:srgbClr val="FFCCCC"/>
    <a:srgbClr val="FAF0F0"/>
    <a:srgbClr val="FF898C"/>
    <a:srgbClr val="FFFFCC"/>
    <a:srgbClr val="FFCCFF"/>
    <a:srgbClr val="CC99FF"/>
    <a:srgbClr val="45A8C7"/>
    <a:srgbClr val="449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778" autoAdjust="0"/>
    <p:restoredTop sz="94227" autoAdjust="0"/>
  </p:normalViewPr>
  <p:slideViewPr>
    <p:cSldViewPr>
      <p:cViewPr varScale="1">
        <p:scale>
          <a:sx n="93" d="100"/>
          <a:sy n="93" d="100"/>
        </p:scale>
        <p:origin x="-96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46"/>
    </p:cViewPr>
  </p:sorterViewPr>
  <p:notesViewPr>
    <p:cSldViewPr>
      <p:cViewPr varScale="1">
        <p:scale>
          <a:sx n="80" d="100"/>
          <a:sy n="80" d="100"/>
        </p:scale>
        <p:origin x="-1962" y="-78"/>
      </p:cViewPr>
      <p:guideLst>
        <p:guide orient="horz" pos="2880"/>
        <p:guide orient="horz" pos="3088"/>
        <p:guide pos="216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117" Type="http://schemas.openxmlformats.org/officeDocument/2006/relationships/slide" Target="slides/slide109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84" Type="http://schemas.openxmlformats.org/officeDocument/2006/relationships/slide" Target="slides/slide76.xml"/><Relationship Id="rId89" Type="http://schemas.openxmlformats.org/officeDocument/2006/relationships/slide" Target="slides/slide81.xml"/><Relationship Id="rId112" Type="http://schemas.openxmlformats.org/officeDocument/2006/relationships/slide" Target="slides/slide104.xml"/><Relationship Id="rId133" Type="http://schemas.openxmlformats.org/officeDocument/2006/relationships/slide" Target="slides/slide125.xml"/><Relationship Id="rId138" Type="http://schemas.openxmlformats.org/officeDocument/2006/relationships/slide" Target="slides/slide130.xml"/><Relationship Id="rId16" Type="http://schemas.openxmlformats.org/officeDocument/2006/relationships/slide" Target="slides/slide8.xml"/><Relationship Id="rId107" Type="http://schemas.openxmlformats.org/officeDocument/2006/relationships/slide" Target="slides/slide99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102" Type="http://schemas.openxmlformats.org/officeDocument/2006/relationships/slide" Target="slides/slide94.xml"/><Relationship Id="rId123" Type="http://schemas.openxmlformats.org/officeDocument/2006/relationships/slide" Target="slides/slide115.xml"/><Relationship Id="rId128" Type="http://schemas.openxmlformats.org/officeDocument/2006/relationships/slide" Target="slides/slide120.xml"/><Relationship Id="rId144" Type="http://schemas.openxmlformats.org/officeDocument/2006/relationships/handoutMaster" Target="handoutMasters/handoutMaster1.xml"/><Relationship Id="rId149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2.xml"/><Relationship Id="rId95" Type="http://schemas.openxmlformats.org/officeDocument/2006/relationships/slide" Target="slides/slide87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113" Type="http://schemas.openxmlformats.org/officeDocument/2006/relationships/slide" Target="slides/slide105.xml"/><Relationship Id="rId118" Type="http://schemas.openxmlformats.org/officeDocument/2006/relationships/slide" Target="slides/slide110.xml"/><Relationship Id="rId134" Type="http://schemas.openxmlformats.org/officeDocument/2006/relationships/slide" Target="slides/slide126.xml"/><Relationship Id="rId139" Type="http://schemas.openxmlformats.org/officeDocument/2006/relationships/slide" Target="slides/slide131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103" Type="http://schemas.openxmlformats.org/officeDocument/2006/relationships/slide" Target="slides/slide95.xml"/><Relationship Id="rId108" Type="http://schemas.openxmlformats.org/officeDocument/2006/relationships/slide" Target="slides/slide100.xml"/><Relationship Id="rId116" Type="http://schemas.openxmlformats.org/officeDocument/2006/relationships/slide" Target="slides/slide108.xml"/><Relationship Id="rId124" Type="http://schemas.openxmlformats.org/officeDocument/2006/relationships/slide" Target="slides/slide116.xml"/><Relationship Id="rId129" Type="http://schemas.openxmlformats.org/officeDocument/2006/relationships/slide" Target="slides/slide121.xml"/><Relationship Id="rId137" Type="http://schemas.openxmlformats.org/officeDocument/2006/relationships/slide" Target="slides/slide12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83" Type="http://schemas.openxmlformats.org/officeDocument/2006/relationships/slide" Target="slides/slide75.xml"/><Relationship Id="rId88" Type="http://schemas.openxmlformats.org/officeDocument/2006/relationships/slide" Target="slides/slide80.xml"/><Relationship Id="rId91" Type="http://schemas.openxmlformats.org/officeDocument/2006/relationships/slide" Target="slides/slide83.xml"/><Relationship Id="rId96" Type="http://schemas.openxmlformats.org/officeDocument/2006/relationships/slide" Target="slides/slide88.xml"/><Relationship Id="rId111" Type="http://schemas.openxmlformats.org/officeDocument/2006/relationships/slide" Target="slides/slide103.xml"/><Relationship Id="rId132" Type="http://schemas.openxmlformats.org/officeDocument/2006/relationships/slide" Target="slides/slide124.xml"/><Relationship Id="rId140" Type="http://schemas.openxmlformats.org/officeDocument/2006/relationships/slide" Target="slides/slide132.xml"/><Relationship Id="rId14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6" Type="http://schemas.openxmlformats.org/officeDocument/2006/relationships/slide" Target="slides/slide98.xml"/><Relationship Id="rId114" Type="http://schemas.openxmlformats.org/officeDocument/2006/relationships/slide" Target="slides/slide106.xml"/><Relationship Id="rId119" Type="http://schemas.openxmlformats.org/officeDocument/2006/relationships/slide" Target="slides/slide111.xml"/><Relationship Id="rId127" Type="http://schemas.openxmlformats.org/officeDocument/2006/relationships/slide" Target="slides/slide11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94" Type="http://schemas.openxmlformats.org/officeDocument/2006/relationships/slide" Target="slides/slide86.xml"/><Relationship Id="rId99" Type="http://schemas.openxmlformats.org/officeDocument/2006/relationships/slide" Target="slides/slide91.xml"/><Relationship Id="rId101" Type="http://schemas.openxmlformats.org/officeDocument/2006/relationships/slide" Target="slides/slide93.xml"/><Relationship Id="rId122" Type="http://schemas.openxmlformats.org/officeDocument/2006/relationships/slide" Target="slides/slide114.xml"/><Relationship Id="rId130" Type="http://schemas.openxmlformats.org/officeDocument/2006/relationships/slide" Target="slides/slide122.xml"/><Relationship Id="rId135" Type="http://schemas.openxmlformats.org/officeDocument/2006/relationships/slide" Target="slides/slide127.xml"/><Relationship Id="rId143" Type="http://schemas.openxmlformats.org/officeDocument/2006/relationships/notesMaster" Target="notesMasters/notesMaster1.xml"/><Relationship Id="rId148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109" Type="http://schemas.openxmlformats.org/officeDocument/2006/relationships/slide" Target="slides/slide10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97" Type="http://schemas.openxmlformats.org/officeDocument/2006/relationships/slide" Target="slides/slide89.xml"/><Relationship Id="rId104" Type="http://schemas.openxmlformats.org/officeDocument/2006/relationships/slide" Target="slides/slide96.xml"/><Relationship Id="rId120" Type="http://schemas.openxmlformats.org/officeDocument/2006/relationships/slide" Target="slides/slide112.xml"/><Relationship Id="rId125" Type="http://schemas.openxmlformats.org/officeDocument/2006/relationships/slide" Target="slides/slide117.xml"/><Relationship Id="rId141" Type="http://schemas.openxmlformats.org/officeDocument/2006/relationships/slide" Target="slides/slide133.xml"/><Relationship Id="rId146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92" Type="http://schemas.openxmlformats.org/officeDocument/2006/relationships/slide" Target="slides/slide8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slide" Target="slides/slide79.xml"/><Relationship Id="rId110" Type="http://schemas.openxmlformats.org/officeDocument/2006/relationships/slide" Target="slides/slide102.xml"/><Relationship Id="rId115" Type="http://schemas.openxmlformats.org/officeDocument/2006/relationships/slide" Target="slides/slide107.xml"/><Relationship Id="rId131" Type="http://schemas.openxmlformats.org/officeDocument/2006/relationships/slide" Target="slides/slide123.xml"/><Relationship Id="rId136" Type="http://schemas.openxmlformats.org/officeDocument/2006/relationships/slide" Target="slides/slide128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56" Type="http://schemas.openxmlformats.org/officeDocument/2006/relationships/slide" Target="slides/slide48.xml"/><Relationship Id="rId77" Type="http://schemas.openxmlformats.org/officeDocument/2006/relationships/slide" Target="slides/slide69.xml"/><Relationship Id="rId100" Type="http://schemas.openxmlformats.org/officeDocument/2006/relationships/slide" Target="slides/slide92.xml"/><Relationship Id="rId105" Type="http://schemas.openxmlformats.org/officeDocument/2006/relationships/slide" Target="slides/slide97.xml"/><Relationship Id="rId126" Type="http://schemas.openxmlformats.org/officeDocument/2006/relationships/slide" Target="slides/slide118.xml"/><Relationship Id="rId147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93" Type="http://schemas.openxmlformats.org/officeDocument/2006/relationships/slide" Target="slides/slide85.xml"/><Relationship Id="rId98" Type="http://schemas.openxmlformats.org/officeDocument/2006/relationships/slide" Target="slides/slide90.xml"/><Relationship Id="rId121" Type="http://schemas.openxmlformats.org/officeDocument/2006/relationships/slide" Target="slides/slide113.xml"/><Relationship Id="rId142" Type="http://schemas.openxmlformats.org/officeDocument/2006/relationships/slide" Target="slides/slide1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79F2FB-18D9-4CF0-B47D-99E52C5111A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D8072A9-D748-4828-A255-B468424CC16F}">
      <dgm:prSet phldrT="[Text]"/>
      <dgm:spPr/>
      <dgm:t>
        <a:bodyPr/>
        <a:lstStyle/>
        <a:p>
          <a:r>
            <a:rPr lang="cy-GB" noProof="0" dirty="0">
              <a:solidFill>
                <a:schemeClr val="bg1"/>
              </a:solidFill>
            </a:rPr>
            <a:t>Gwerthoedd ac Ymagweddau</a:t>
          </a:r>
        </a:p>
      </dgm:t>
    </dgm:pt>
    <dgm:pt modelId="{9371C824-DDE3-424A-8785-41805757237A}" type="parTrans" cxnId="{9044545F-F428-4D07-A5DC-1A5D005F5D08}">
      <dgm:prSet/>
      <dgm:spPr/>
      <dgm:t>
        <a:bodyPr/>
        <a:lstStyle/>
        <a:p>
          <a:endParaRPr lang="en-GB"/>
        </a:p>
      </dgm:t>
    </dgm:pt>
    <dgm:pt modelId="{C7636E19-757B-415A-A636-6E362F27A94B}" type="sibTrans" cxnId="{9044545F-F428-4D07-A5DC-1A5D005F5D08}">
      <dgm:prSet/>
      <dgm:spPr/>
      <dgm:t>
        <a:bodyPr/>
        <a:lstStyle/>
        <a:p>
          <a:endParaRPr lang="en-GB"/>
        </a:p>
      </dgm:t>
    </dgm:pt>
    <dgm:pt modelId="{56821685-AC79-4FA4-B802-62C749C7D8F8}">
      <dgm:prSet phldrT="[Text]" phldr="1"/>
      <dgm:spPr/>
      <dgm:t>
        <a:bodyPr/>
        <a:lstStyle/>
        <a:p>
          <a:endParaRPr lang="en-GB"/>
        </a:p>
      </dgm:t>
    </dgm:pt>
    <dgm:pt modelId="{7E9E82D3-2F80-4539-8DE0-300CC771351C}" type="parTrans" cxnId="{623244DA-3526-4821-9AFD-53040797FD5C}">
      <dgm:prSet/>
      <dgm:spPr/>
      <dgm:t>
        <a:bodyPr/>
        <a:lstStyle/>
        <a:p>
          <a:endParaRPr lang="en-GB"/>
        </a:p>
      </dgm:t>
    </dgm:pt>
    <dgm:pt modelId="{A6F52FBE-157C-4A6A-9E15-AF6205E1D2DA}" type="sibTrans" cxnId="{623244DA-3526-4821-9AFD-53040797FD5C}">
      <dgm:prSet/>
      <dgm:spPr/>
      <dgm:t>
        <a:bodyPr/>
        <a:lstStyle/>
        <a:p>
          <a:endParaRPr lang="en-GB"/>
        </a:p>
      </dgm:t>
    </dgm:pt>
    <dgm:pt modelId="{05BA3056-CF4B-4921-9AF3-B338184B4C48}">
      <dgm:prSet phldrT="[Text]" phldr="1"/>
      <dgm:spPr/>
      <dgm:t>
        <a:bodyPr/>
        <a:lstStyle/>
        <a:p>
          <a:endParaRPr lang="en-GB"/>
        </a:p>
      </dgm:t>
    </dgm:pt>
    <dgm:pt modelId="{C3046B10-6410-4B19-A095-FF933F4BE0CA}" type="parTrans" cxnId="{766FBF16-0A29-4D76-AD4A-85119E1B63ED}">
      <dgm:prSet/>
      <dgm:spPr/>
      <dgm:t>
        <a:bodyPr/>
        <a:lstStyle/>
        <a:p>
          <a:endParaRPr lang="en-GB"/>
        </a:p>
      </dgm:t>
    </dgm:pt>
    <dgm:pt modelId="{864C704C-A6BD-489B-B31D-886B9A01BDB4}" type="sibTrans" cxnId="{766FBF16-0A29-4D76-AD4A-85119E1B63ED}">
      <dgm:prSet/>
      <dgm:spPr/>
      <dgm:t>
        <a:bodyPr/>
        <a:lstStyle/>
        <a:p>
          <a:endParaRPr lang="en-GB"/>
        </a:p>
      </dgm:t>
    </dgm:pt>
    <dgm:pt modelId="{08266712-16BD-483B-A0C1-702989BDDC06}" type="pres">
      <dgm:prSet presAssocID="{A279F2FB-18D9-4CF0-B47D-99E52C5111A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7D8DE01-FE73-44C0-B34B-BBDB9CC6089F}" type="pres">
      <dgm:prSet presAssocID="{A279F2FB-18D9-4CF0-B47D-99E52C5111AE}" presName="radial" presStyleCnt="0">
        <dgm:presLayoutVars>
          <dgm:animLvl val="ctr"/>
        </dgm:presLayoutVars>
      </dgm:prSet>
      <dgm:spPr/>
    </dgm:pt>
    <dgm:pt modelId="{4EBD49B0-E036-4D55-B880-5A563DB5A0C8}" type="pres">
      <dgm:prSet presAssocID="{ED8072A9-D748-4828-A255-B468424CC16F}" presName="centerShape" presStyleLbl="vennNode1" presStyleIdx="0" presStyleCnt="1" custScaleX="54188" custScaleY="54188"/>
      <dgm:spPr/>
      <dgm:t>
        <a:bodyPr/>
        <a:lstStyle/>
        <a:p>
          <a:endParaRPr lang="en-GB"/>
        </a:p>
      </dgm:t>
    </dgm:pt>
  </dgm:ptLst>
  <dgm:cxnLst>
    <dgm:cxn modelId="{C343E532-75CF-4A0B-BEBA-AEA56739F722}" type="presOf" srcId="{ED8072A9-D748-4828-A255-B468424CC16F}" destId="{4EBD49B0-E036-4D55-B880-5A563DB5A0C8}" srcOrd="0" destOrd="0" presId="urn:microsoft.com/office/officeart/2005/8/layout/radial3"/>
    <dgm:cxn modelId="{8AAE788E-1F7B-4C0C-AAD0-8407B90FFB0D}" type="presOf" srcId="{A279F2FB-18D9-4CF0-B47D-99E52C5111AE}" destId="{08266712-16BD-483B-A0C1-702989BDDC06}" srcOrd="0" destOrd="0" presId="urn:microsoft.com/office/officeart/2005/8/layout/radial3"/>
    <dgm:cxn modelId="{623244DA-3526-4821-9AFD-53040797FD5C}" srcId="{A279F2FB-18D9-4CF0-B47D-99E52C5111AE}" destId="{56821685-AC79-4FA4-B802-62C749C7D8F8}" srcOrd="1" destOrd="0" parTransId="{7E9E82D3-2F80-4539-8DE0-300CC771351C}" sibTransId="{A6F52FBE-157C-4A6A-9E15-AF6205E1D2DA}"/>
    <dgm:cxn modelId="{9044545F-F428-4D07-A5DC-1A5D005F5D08}" srcId="{A279F2FB-18D9-4CF0-B47D-99E52C5111AE}" destId="{ED8072A9-D748-4828-A255-B468424CC16F}" srcOrd="0" destOrd="0" parTransId="{9371C824-DDE3-424A-8785-41805757237A}" sibTransId="{C7636E19-757B-415A-A636-6E362F27A94B}"/>
    <dgm:cxn modelId="{766FBF16-0A29-4D76-AD4A-85119E1B63ED}" srcId="{A279F2FB-18D9-4CF0-B47D-99E52C5111AE}" destId="{05BA3056-CF4B-4921-9AF3-B338184B4C48}" srcOrd="2" destOrd="0" parTransId="{C3046B10-6410-4B19-A095-FF933F4BE0CA}" sibTransId="{864C704C-A6BD-489B-B31D-886B9A01BDB4}"/>
    <dgm:cxn modelId="{32C2E218-32FC-4E25-841A-DE46420E785C}" type="presParOf" srcId="{08266712-16BD-483B-A0C1-702989BDDC06}" destId="{D7D8DE01-FE73-44C0-B34B-BBDB9CC6089F}" srcOrd="0" destOrd="0" presId="urn:microsoft.com/office/officeart/2005/8/layout/radial3"/>
    <dgm:cxn modelId="{D5149BBE-5083-4BFA-A2FB-7FE0BFF3E86F}" type="presParOf" srcId="{D7D8DE01-FE73-44C0-B34B-BBDB9CC6089F}" destId="{4EBD49B0-E036-4D55-B880-5A563DB5A0C8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D49B0-E036-4D55-B880-5A563DB5A0C8}">
      <dsp:nvSpPr>
        <dsp:cNvPr id="0" name=""/>
        <dsp:cNvSpPr/>
      </dsp:nvSpPr>
      <dsp:spPr>
        <a:xfrm>
          <a:off x="2888535" y="1036717"/>
          <a:ext cx="2452528" cy="2452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>
              <a:solidFill>
                <a:schemeClr val="bg1"/>
              </a:solidFill>
            </a:rPr>
            <a:t>Gwerthoedd ac Ymagweddau</a:t>
          </a:r>
        </a:p>
      </dsp:txBody>
      <dsp:txXfrm>
        <a:off x="3247699" y="1395881"/>
        <a:ext cx="1734200" cy="1734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141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0141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AB6214C-A9CD-4562-8F79-6509BCAC4592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10971"/>
            <a:ext cx="2889938" cy="490141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310971"/>
            <a:ext cx="2889938" cy="490141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01583DCB-A823-4FC6-84DA-2DB22C925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68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141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0141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3CC44F7C-84E2-41F0-B542-897B6E48E4F2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4238" y="735013"/>
            <a:ext cx="4900612" cy="3676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87" tIns="45094" rIns="90187" bIns="4509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56336"/>
            <a:ext cx="5335270" cy="4411266"/>
          </a:xfrm>
          <a:prstGeom prst="rect">
            <a:avLst/>
          </a:prstGeom>
        </p:spPr>
        <p:txBody>
          <a:bodyPr vert="horz" lIns="90187" tIns="45094" rIns="90187" bIns="4509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0971"/>
            <a:ext cx="2889938" cy="490141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310971"/>
            <a:ext cx="2889938" cy="490141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1414A56B-724E-4087-845A-AE1B1ADEF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2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585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34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36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38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40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42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45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47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49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51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53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55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58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60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62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64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67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69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71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73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/>
              <a:pPr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2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1873">
              <a:defRPr/>
            </a:pPr>
            <a:fld id="{1414A56B-724E-4087-845A-AE1B1ADEF3F5}" type="slidenum">
              <a:rPr lang="en-GB">
                <a:solidFill>
                  <a:prstClr val="black"/>
                </a:solidFill>
              </a:rPr>
              <a:pPr defTabSz="901873">
                <a:defRPr/>
              </a:pPr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6338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76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78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80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83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85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87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89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1873">
              <a:defRPr/>
            </a:pPr>
            <a:fld id="{1414A56B-724E-4087-845A-AE1B1ADEF3F5}" type="slidenum">
              <a:rPr lang="en-GB">
                <a:solidFill>
                  <a:prstClr val="black"/>
                </a:solidFill>
                <a:latin typeface="Calibri"/>
              </a:rPr>
              <a:pPr defTabSz="901873">
                <a:defRPr/>
              </a:pPr>
              <a:t>92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6338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833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12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21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747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1831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0877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8717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102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103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15648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105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106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108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23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5836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71610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9390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3180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0571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49080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6648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120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25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2202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5414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123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125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126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5447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128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130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131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132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27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4A56B-724E-4087-845A-AE1B1ADEF3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2772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134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29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A56B-724E-4087-845A-AE1B1ADEF3F5}" type="slidenum">
              <a:rPr lang="en-GB" smtClean="0">
                <a:solidFill>
                  <a:prstClr val="black"/>
                </a:solidFill>
              </a:rPr>
              <a:pPr/>
              <a:t>32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CA25-7462-4C82-B59E-32447C89C702}" type="datetime1">
              <a:rPr lang="en-GB" smtClean="0"/>
              <a:pPr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5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4824-ED44-4E45-846E-55EE9891B25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FE1C-A894-4EA1-96E8-6F613A93E6C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24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3FCF-0DFF-49BC-AD91-38014F6A448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18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5F10-113B-46B9-A3EE-714E8F3AD37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29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B0FB-D9FD-4A99-A349-0A8EB0050F8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472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3AE8-9DD1-45C2-9A65-36E41CD5017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18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CB3-DBAA-4B81-911C-AF90025657C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68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FFE8-5CC0-4E36-9D02-10CED3FB54D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16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E030-2DD4-4DBF-9B55-14227C4563E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74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7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204E-8876-4ED8-A717-4CDCD2BDB307}" type="datetime1">
              <a:rPr lang="en-GB" smtClean="0"/>
              <a:pPr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092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15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749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006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559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5386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311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6184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838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785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41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37FC-2614-4E82-98C7-21A3B1D045E8}" type="datetime1">
              <a:rPr lang="en-GB" smtClean="0"/>
              <a:pPr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46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CA25-7462-4C82-B59E-32447C89C70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335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204E-8876-4ED8-A717-4CDCD2BDB30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5228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37FC-2614-4E82-98C7-21A3B1D045E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312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4427-BB9C-4189-8600-5890372B50D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190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10B7-937A-4975-82CD-C3726064B96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903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035E-CD00-4D53-978C-AC08F099C89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487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8916-DE08-4BB8-A727-58A25F12494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77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CA25-7462-4C82-B59E-32447C89C70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9497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204E-8876-4ED8-A717-4CDCD2BDB30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083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37FC-2614-4E82-98C7-21A3B1D045E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8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4427-BB9C-4189-8600-5890372B50D9}" type="datetime1">
              <a:rPr lang="en-GB" smtClean="0"/>
              <a:pPr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54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4427-BB9C-4189-8600-5890372B50D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1601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10B7-937A-4975-82CD-C3726064B96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583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035E-CD00-4D53-978C-AC08F099C89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34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8916-DE08-4BB8-A727-58A25F12494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7123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CA25-7462-4C82-B59E-32447C89C70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790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204E-8876-4ED8-A717-4CDCD2BDB30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607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37FC-2614-4E82-98C7-21A3B1D045E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2280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4427-BB9C-4189-8600-5890372B50D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7162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10B7-937A-4975-82CD-C3726064B96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035E-CD00-4D53-978C-AC08F099C89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10B7-937A-4975-82CD-C3726064B96A}" type="datetime1">
              <a:rPr lang="en-GB" smtClean="0"/>
              <a:pPr/>
              <a:t>01/03/2017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902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8916-DE08-4BB8-A727-58A25F12494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677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791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208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188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157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7700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2414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120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579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1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035E-CD00-4D53-978C-AC08F099C89B}" type="datetime1">
              <a:rPr lang="en-GB" smtClean="0"/>
              <a:pPr/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0094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009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48226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CA25-7462-4C82-B59E-32447C89C70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9653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204E-8876-4ED8-A717-4CDCD2BDB30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38476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37FC-2614-4E82-98C7-21A3B1D045E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15884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4427-BB9C-4189-8600-5890372B50D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7355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10B7-937A-4975-82CD-C3726064B96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846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035E-CD00-4D53-978C-AC08F099C89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222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8916-DE08-4BB8-A727-58A25F12494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6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8916-DE08-4BB8-A727-58A25F124944}" type="datetime1">
              <a:rPr lang="en-GB" smtClean="0"/>
              <a:pPr/>
              <a:t>01/03/2017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4009609-DC48-4DDF-96FA-41A39884BE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31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942E-8A20-4A74-AE7E-67610C3A39B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8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C2CD-01BE-4D0C-B2DD-79FAC6EFC7D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45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10651-4A6C-4405-8E7E-8C01CF176FDB}" type="datetime1">
              <a:rPr lang="en-GB" smtClean="0"/>
              <a:pPr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9609-DC48-4DDF-96FA-41A39884BE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20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2A309-1D52-4E0C-AD6D-A9AFC89152F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60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2D73C-BE5F-4507-8FAB-BCD77FE9EE80}" type="datetimeFigureOut">
              <a:rPr lang="en-GB" smtClean="0"/>
              <a:pPr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9609-DC48-4DDF-96FA-41A39884BE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5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10651-4A6C-4405-8E7E-8C01CF176FD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04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10651-4A6C-4405-8E7E-8C01CF176FD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3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10651-4A6C-4405-8E7E-8C01CF176FD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2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8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10651-4A6C-4405-8E7E-8C01CF176FD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1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93.xml"/><Relationship Id="rId7" Type="http://schemas.openxmlformats.org/officeDocument/2006/relationships/slide" Target="slide1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Relationship Id="rId6" Type="http://schemas.openxmlformats.org/officeDocument/2006/relationships/slide" Target="slide124.xml"/><Relationship Id="rId5" Type="http://schemas.openxmlformats.org/officeDocument/2006/relationships/slide" Target="slide118.xml"/><Relationship Id="rId4" Type="http://schemas.openxmlformats.org/officeDocument/2006/relationships/slide" Target="slide129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6.xml"/></Relationships>
</file>

<file path=ppt/slides/_rels/slide101.xml.rels><?xml version="1.0" encoding="UTF-8" standalone="yes"?>
<Relationships xmlns="http://schemas.openxmlformats.org/package/2006/relationships"><Relationship Id="rId8" Type="http://schemas.openxmlformats.org/officeDocument/2006/relationships/slide" Target="slide92.xml"/><Relationship Id="rId3" Type="http://schemas.openxmlformats.org/officeDocument/2006/relationships/slide" Target="slide93.xml"/><Relationship Id="rId7" Type="http://schemas.openxmlformats.org/officeDocument/2006/relationships/slide" Target="slide106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105.xml"/><Relationship Id="rId5" Type="http://schemas.openxmlformats.org/officeDocument/2006/relationships/slide" Target="slide104.xml"/><Relationship Id="rId4" Type="http://schemas.openxmlformats.org/officeDocument/2006/relationships/slide" Target="slide103.xml"/><Relationship Id="rId9" Type="http://schemas.openxmlformats.org/officeDocument/2006/relationships/slide" Target="slide3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10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6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slide" Target="slide101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6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10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6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101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6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" Target="slide101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6.xml"/></Relationships>
</file>

<file path=ppt/slides/_rels/slide107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3" Type="http://schemas.openxmlformats.org/officeDocument/2006/relationships/slide" Target="slide63.xml"/><Relationship Id="rId7" Type="http://schemas.openxmlformats.org/officeDocument/2006/relationships/slide" Target="slide26.xml"/><Relationship Id="rId12" Type="http://schemas.openxmlformats.org/officeDocument/2006/relationships/slide" Target="slide44.xml"/><Relationship Id="rId2" Type="http://schemas.openxmlformats.org/officeDocument/2006/relationships/slide" Target="slide108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109.xml"/><Relationship Id="rId11" Type="http://schemas.openxmlformats.org/officeDocument/2006/relationships/slide" Target="slide92.xml"/><Relationship Id="rId5" Type="http://schemas.openxmlformats.org/officeDocument/2006/relationships/slide" Target="slide111.xml"/><Relationship Id="rId10" Type="http://schemas.openxmlformats.org/officeDocument/2006/relationships/slide" Target="slide110.xml"/><Relationship Id="rId4" Type="http://schemas.openxmlformats.org/officeDocument/2006/relationships/slide" Target="slide84.xml"/><Relationship Id="rId9" Type="http://schemas.openxmlformats.org/officeDocument/2006/relationships/slide" Target="slide93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" Target="slide107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6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slide" Target="slide107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14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107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6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slide" Target="slide107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6.xml"/></Relationships>
</file>

<file path=ppt/slides/_rels/slide112.xml.rels><?xml version="1.0" encoding="UTF-8" standalone="yes"?>
<Relationships xmlns="http://schemas.openxmlformats.org/package/2006/relationships"><Relationship Id="rId8" Type="http://schemas.openxmlformats.org/officeDocument/2006/relationships/slide" Target="slide116.xml"/><Relationship Id="rId3" Type="http://schemas.openxmlformats.org/officeDocument/2006/relationships/slide" Target="slide114.xml"/><Relationship Id="rId7" Type="http://schemas.openxmlformats.org/officeDocument/2006/relationships/slide" Target="slide113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6.xml"/><Relationship Id="rId6" Type="http://schemas.openxmlformats.org/officeDocument/2006/relationships/slide" Target="slide117.xml"/><Relationship Id="rId5" Type="http://schemas.openxmlformats.org/officeDocument/2006/relationships/slide" Target="slide115.xml"/><Relationship Id="rId10" Type="http://schemas.openxmlformats.org/officeDocument/2006/relationships/slide" Target="slide57.xml"/><Relationship Id="rId4" Type="http://schemas.openxmlformats.org/officeDocument/2006/relationships/slide" Target="slide49.xml"/><Relationship Id="rId9" Type="http://schemas.openxmlformats.org/officeDocument/2006/relationships/slide" Target="slide9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" Target="slide112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6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112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6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" Target="slide112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6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slide" Target="slide112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6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" Target="slide112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6.xml"/></Relationships>
</file>

<file path=ppt/slides/_rels/slide118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3" Type="http://schemas.openxmlformats.org/officeDocument/2006/relationships/slide" Target="slide120.xml"/><Relationship Id="rId7" Type="http://schemas.openxmlformats.org/officeDocument/2006/relationships/slide" Target="slide92.xml"/><Relationship Id="rId2" Type="http://schemas.openxmlformats.org/officeDocument/2006/relationships/slide" Target="slide119.xml"/><Relationship Id="rId1" Type="http://schemas.openxmlformats.org/officeDocument/2006/relationships/slideLayout" Target="../slideLayouts/slideLayout36.xml"/><Relationship Id="rId6" Type="http://schemas.openxmlformats.org/officeDocument/2006/relationships/slide" Target="slide123.xml"/><Relationship Id="rId5" Type="http://schemas.openxmlformats.org/officeDocument/2006/relationships/slide" Target="slide122.xml"/><Relationship Id="rId4" Type="http://schemas.openxmlformats.org/officeDocument/2006/relationships/slide" Target="slide121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23.xml"/><Relationship Id="rId7" Type="http://schemas.openxmlformats.org/officeDocument/2006/relationships/slide" Target="slide8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29.xml"/><Relationship Id="rId5" Type="http://schemas.openxmlformats.org/officeDocument/2006/relationships/slide" Target="slide27.xml"/><Relationship Id="rId4" Type="http://schemas.openxmlformats.org/officeDocument/2006/relationships/slide" Target="slide25.xml"/><Relationship Id="rId9" Type="http://schemas.openxmlformats.org/officeDocument/2006/relationships/slide" Target="slide94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6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6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6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slide" Target="slide118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6.xml"/></Relationships>
</file>

<file path=ppt/slides/_rels/slide124.xml.rels><?xml version="1.0" encoding="UTF-8" standalone="yes"?>
<Relationships xmlns="http://schemas.openxmlformats.org/package/2006/relationships"><Relationship Id="rId8" Type="http://schemas.openxmlformats.org/officeDocument/2006/relationships/slide" Target="slide75.xml"/><Relationship Id="rId3" Type="http://schemas.openxmlformats.org/officeDocument/2006/relationships/slide" Target="slide125.xml"/><Relationship Id="rId7" Type="http://schemas.openxmlformats.org/officeDocument/2006/relationships/slide" Target="slide92.xml"/><Relationship Id="rId2" Type="http://schemas.openxmlformats.org/officeDocument/2006/relationships/slideLayout" Target="../slideLayouts/slideLayout36.xml"/><Relationship Id="rId1" Type="http://schemas.openxmlformats.org/officeDocument/2006/relationships/themeOverride" Target="../theme/themeOverride7.xml"/><Relationship Id="rId6" Type="http://schemas.openxmlformats.org/officeDocument/2006/relationships/slide" Target="slide127.xml"/><Relationship Id="rId5" Type="http://schemas.openxmlformats.org/officeDocument/2006/relationships/slide" Target="slide128.xml"/><Relationship Id="rId4" Type="http://schemas.openxmlformats.org/officeDocument/2006/relationships/slide" Target="slide126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slide" Target="slide124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6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" Target="slide124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6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slide" Target="slide124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6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" Target="slide124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6.xml"/></Relationships>
</file>

<file path=ppt/slides/_rels/slide129.xml.rels><?xml version="1.0" encoding="UTF-8" standalone="yes"?>
<Relationships xmlns="http://schemas.openxmlformats.org/package/2006/relationships"><Relationship Id="rId8" Type="http://schemas.openxmlformats.org/officeDocument/2006/relationships/slide" Target="slide82.xml"/><Relationship Id="rId3" Type="http://schemas.openxmlformats.org/officeDocument/2006/relationships/slide" Target="slide134.xml"/><Relationship Id="rId7" Type="http://schemas.openxmlformats.org/officeDocument/2006/relationships/slide" Target="slide92.xml"/><Relationship Id="rId2" Type="http://schemas.openxmlformats.org/officeDocument/2006/relationships/slide" Target="slide130.xml"/><Relationship Id="rId1" Type="http://schemas.openxmlformats.org/officeDocument/2006/relationships/slideLayout" Target="../slideLayouts/slideLayout36.xml"/><Relationship Id="rId6" Type="http://schemas.openxmlformats.org/officeDocument/2006/relationships/slide" Target="slide133.xml"/><Relationship Id="rId5" Type="http://schemas.openxmlformats.org/officeDocument/2006/relationships/slide" Target="slide132.xml"/><Relationship Id="rId4" Type="http://schemas.openxmlformats.org/officeDocument/2006/relationships/slide" Target="slide13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4.xml"/><Relationship Id="rId7" Type="http://schemas.openxmlformats.org/officeDocument/2006/relationships/slide" Target="slide36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38.xml"/><Relationship Id="rId5" Type="http://schemas.openxmlformats.org/officeDocument/2006/relationships/slide" Target="slide42.xml"/><Relationship Id="rId10" Type="http://schemas.openxmlformats.org/officeDocument/2006/relationships/slide" Target="slide101.xml"/><Relationship Id="rId4" Type="http://schemas.openxmlformats.org/officeDocument/2006/relationships/slide" Target="slide40.xml"/><Relationship Id="rId9" Type="http://schemas.openxmlformats.org/officeDocument/2006/relationships/slide" Target="slide11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slide" Target="slide129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6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" Target="slide129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6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slide" Target="slide129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36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" Target="slide129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36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slide" Target="slide129.xm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9.xml"/><Relationship Id="rId7" Type="http://schemas.openxmlformats.org/officeDocument/2006/relationships/slide" Target="slide45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51.xml"/><Relationship Id="rId5" Type="http://schemas.openxmlformats.org/officeDocument/2006/relationships/slide" Target="slide55.xml"/><Relationship Id="rId10" Type="http://schemas.openxmlformats.org/officeDocument/2006/relationships/slide" Target="slide107.xml"/><Relationship Id="rId4" Type="http://schemas.openxmlformats.org/officeDocument/2006/relationships/slide" Target="slide53.xml"/><Relationship Id="rId9" Type="http://schemas.openxmlformats.org/officeDocument/2006/relationships/slide" Target="slid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3" Type="http://schemas.openxmlformats.org/officeDocument/2006/relationships/slide" Target="slide60.xml"/><Relationship Id="rId7" Type="http://schemas.openxmlformats.org/officeDocument/2006/relationships/slide" Target="slide8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Relationship Id="rId6" Type="http://schemas.openxmlformats.org/officeDocument/2006/relationships/slide" Target="slide64.xml"/><Relationship Id="rId5" Type="http://schemas.openxmlformats.org/officeDocument/2006/relationships/slide" Target="slide62.xml"/><Relationship Id="rId4" Type="http://schemas.openxmlformats.org/officeDocument/2006/relationships/slide" Target="slide15.xml"/><Relationship Id="rId9" Type="http://schemas.openxmlformats.org/officeDocument/2006/relationships/slide" Target="slide1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7" Type="http://schemas.openxmlformats.org/officeDocument/2006/relationships/slide" Target="slide118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3.xml"/><Relationship Id="rId5" Type="http://schemas.openxmlformats.org/officeDocument/2006/relationships/slide" Target="slide8.xml"/><Relationship Id="rId4" Type="http://schemas.openxmlformats.org/officeDocument/2006/relationships/slide" Target="slide7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7" Type="http://schemas.openxmlformats.org/officeDocument/2006/relationships/slide" Target="slide12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slide" Target="slide8.xml"/><Relationship Id="rId5" Type="http://schemas.openxmlformats.org/officeDocument/2006/relationships/slide" Target="slide80.xml"/><Relationship Id="rId4" Type="http://schemas.openxmlformats.org/officeDocument/2006/relationships/slide" Target="slide7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7.xml"/><Relationship Id="rId7" Type="http://schemas.openxmlformats.org/officeDocument/2006/relationships/slide" Target="slide129.xml"/><Relationship Id="rId2" Type="http://schemas.openxmlformats.org/officeDocument/2006/relationships/slide" Target="slide8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3.xml"/><Relationship Id="rId5" Type="http://schemas.openxmlformats.org/officeDocument/2006/relationships/slide" Target="slide85.xml"/><Relationship Id="rId4" Type="http://schemas.openxmlformats.org/officeDocument/2006/relationships/slide" Target="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23.xml"/><Relationship Id="rId7" Type="http://schemas.openxmlformats.org/officeDocument/2006/relationships/slide" Target="slide8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29.xml"/><Relationship Id="rId5" Type="http://schemas.openxmlformats.org/officeDocument/2006/relationships/slide" Target="slide27.xml"/><Relationship Id="rId4" Type="http://schemas.openxmlformats.org/officeDocument/2006/relationships/slide" Target="slide25.xml"/><Relationship Id="rId9" Type="http://schemas.openxmlformats.org/officeDocument/2006/relationships/slide" Target="slide9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4.xml"/><Relationship Id="rId7" Type="http://schemas.openxmlformats.org/officeDocument/2006/relationships/slide" Target="slide36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38.xml"/><Relationship Id="rId5" Type="http://schemas.openxmlformats.org/officeDocument/2006/relationships/slide" Target="slide42.xml"/><Relationship Id="rId10" Type="http://schemas.openxmlformats.org/officeDocument/2006/relationships/slide" Target="slide101.xml"/><Relationship Id="rId4" Type="http://schemas.openxmlformats.org/officeDocument/2006/relationships/slide" Target="slide40.xml"/><Relationship Id="rId9" Type="http://schemas.openxmlformats.org/officeDocument/2006/relationships/slide" Target="slid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5" Type="http://schemas.openxmlformats.org/officeDocument/2006/relationships/slide" Target="slide13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9.xml"/><Relationship Id="rId7" Type="http://schemas.openxmlformats.org/officeDocument/2006/relationships/slide" Target="slide45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51.xml"/><Relationship Id="rId5" Type="http://schemas.openxmlformats.org/officeDocument/2006/relationships/slide" Target="slide55.xml"/><Relationship Id="rId10" Type="http://schemas.openxmlformats.org/officeDocument/2006/relationships/slide" Target="slide107.xml"/><Relationship Id="rId4" Type="http://schemas.openxmlformats.org/officeDocument/2006/relationships/slide" Target="slide53.xml"/><Relationship Id="rId9" Type="http://schemas.openxmlformats.org/officeDocument/2006/relationships/slide" Target="slide1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3" Type="http://schemas.openxmlformats.org/officeDocument/2006/relationships/slide" Target="slide60.xml"/><Relationship Id="rId7" Type="http://schemas.openxmlformats.org/officeDocument/2006/relationships/slide" Target="slide8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4.xml"/><Relationship Id="rId6" Type="http://schemas.openxmlformats.org/officeDocument/2006/relationships/slide" Target="slide64.xml"/><Relationship Id="rId5" Type="http://schemas.openxmlformats.org/officeDocument/2006/relationships/slide" Target="slide62.xml"/><Relationship Id="rId4" Type="http://schemas.openxmlformats.org/officeDocument/2006/relationships/slide" Target="slide15.xml"/><Relationship Id="rId9" Type="http://schemas.openxmlformats.org/officeDocument/2006/relationships/slide" Target="slide11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2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5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2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7" Type="http://schemas.openxmlformats.org/officeDocument/2006/relationships/slide" Target="slide118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3.xml"/><Relationship Id="rId5" Type="http://schemas.openxmlformats.org/officeDocument/2006/relationships/slide" Target="slide8.xml"/><Relationship Id="rId4" Type="http://schemas.openxmlformats.org/officeDocument/2006/relationships/slide" Target="slide7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5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69.xml"/><Relationship Id="rId1" Type="http://schemas.openxmlformats.org/officeDocument/2006/relationships/slideLayout" Target="../slideLayouts/slideLayout25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71.xml"/><Relationship Id="rId1" Type="http://schemas.openxmlformats.org/officeDocument/2006/relationships/slideLayout" Target="../slideLayouts/slideLayout25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1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7" Type="http://schemas.openxmlformats.org/officeDocument/2006/relationships/slide" Target="slide124.xml"/><Relationship Id="rId2" Type="http://schemas.openxmlformats.org/officeDocument/2006/relationships/slideLayout" Target="../slideLayouts/slideLayout43.xml"/><Relationship Id="rId1" Type="http://schemas.openxmlformats.org/officeDocument/2006/relationships/themeOverride" Target="../theme/themeOverride5.xml"/><Relationship Id="rId6" Type="http://schemas.openxmlformats.org/officeDocument/2006/relationships/slide" Target="slide8.xml"/><Relationship Id="rId5" Type="http://schemas.openxmlformats.org/officeDocument/2006/relationships/slide" Target="slide80.xml"/><Relationship Id="rId4" Type="http://schemas.openxmlformats.org/officeDocument/2006/relationships/slide" Target="slide78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76.xml"/><Relationship Id="rId1" Type="http://schemas.openxmlformats.org/officeDocument/2006/relationships/slideLayout" Target="../slideLayouts/slideLayout25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78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80.xml"/><Relationship Id="rId1" Type="http://schemas.openxmlformats.org/officeDocument/2006/relationships/slideLayout" Target="../slideLayouts/slideLayout25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87.xml"/><Relationship Id="rId7" Type="http://schemas.openxmlformats.org/officeDocument/2006/relationships/slide" Target="slide129.xml"/><Relationship Id="rId2" Type="http://schemas.openxmlformats.org/officeDocument/2006/relationships/slide" Target="slide89.xml"/><Relationship Id="rId1" Type="http://schemas.openxmlformats.org/officeDocument/2006/relationships/slideLayout" Target="../slideLayouts/slideLayout50.xml"/><Relationship Id="rId6" Type="http://schemas.openxmlformats.org/officeDocument/2006/relationships/slide" Target="slide83.xml"/><Relationship Id="rId5" Type="http://schemas.openxmlformats.org/officeDocument/2006/relationships/slide" Target="slide85.xml"/><Relationship Id="rId4" Type="http://schemas.openxmlformats.org/officeDocument/2006/relationships/slide" Target="slide8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83.xml"/><Relationship Id="rId1" Type="http://schemas.openxmlformats.org/officeDocument/2006/relationships/slideLayout" Target="../slideLayouts/slideLayout25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8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85.xml"/><Relationship Id="rId1" Type="http://schemas.openxmlformats.org/officeDocument/2006/relationships/slideLayout" Target="../slideLayouts/slideLayout25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8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87.xml"/><Relationship Id="rId1" Type="http://schemas.openxmlformats.org/officeDocument/2006/relationships/slideLayout" Target="../slideLayouts/slideLayout25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90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93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12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12.xml"/><Relationship Id="rId5" Type="http://schemas.openxmlformats.org/officeDocument/2006/relationships/slide" Target="slide16.xml"/><Relationship Id="rId10" Type="http://schemas.openxmlformats.org/officeDocument/2006/relationships/slide" Target="slide118.xml"/><Relationship Id="rId4" Type="http://schemas.openxmlformats.org/officeDocument/2006/relationships/slide" Target="slide18.xml"/><Relationship Id="rId9" Type="http://schemas.openxmlformats.org/officeDocument/2006/relationships/slide" Target="slide129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87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93.xml"/><Relationship Id="rId7" Type="http://schemas.openxmlformats.org/officeDocument/2006/relationships/slide" Target="slide11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4.xml"/><Relationship Id="rId5" Type="http://schemas.openxmlformats.org/officeDocument/2006/relationships/slide" Target="slide118.xml"/><Relationship Id="rId4" Type="http://schemas.openxmlformats.org/officeDocument/2006/relationships/slide" Target="slide129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slide" Target="slide9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7.xml"/><Relationship Id="rId4" Type="http://schemas.openxmlformats.org/officeDocument/2006/relationships/slide" Target="slide101.xml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slide" Target="slide100.xml"/><Relationship Id="rId3" Type="http://schemas.openxmlformats.org/officeDocument/2006/relationships/slide" Target="slide95.xml"/><Relationship Id="rId7" Type="http://schemas.openxmlformats.org/officeDocument/2006/relationships/slide" Target="slide37.xml"/><Relationship Id="rId2" Type="http://schemas.openxmlformats.org/officeDocument/2006/relationships/slide" Target="slide96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99.xml"/><Relationship Id="rId11" Type="http://schemas.openxmlformats.org/officeDocument/2006/relationships/slide" Target="slide20.xml"/><Relationship Id="rId5" Type="http://schemas.openxmlformats.org/officeDocument/2006/relationships/slide" Target="slide97.xml"/><Relationship Id="rId10" Type="http://schemas.openxmlformats.org/officeDocument/2006/relationships/slide" Target="slide92.xml"/><Relationship Id="rId4" Type="http://schemas.openxmlformats.org/officeDocument/2006/relationships/slide" Target="slide98.xml"/><Relationship Id="rId9" Type="http://schemas.openxmlformats.org/officeDocument/2006/relationships/slide" Target="slide93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6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6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6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6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7772400" cy="1470025"/>
          </a:xfrm>
        </p:spPr>
        <p:txBody>
          <a:bodyPr/>
          <a:lstStyle/>
          <a:p>
            <a:r>
              <a:rPr lang="cy-GB" dirty="0">
                <a:solidFill>
                  <a:srgbClr val="000099"/>
                </a:solidFill>
              </a:rPr>
              <a:t>Safonau </a:t>
            </a:r>
            <a:r>
              <a:rPr lang="cy-GB" dirty="0" smtClean="0">
                <a:solidFill>
                  <a:srgbClr val="000099"/>
                </a:solidFill>
              </a:rPr>
              <a:t>proffesiynol </a:t>
            </a:r>
            <a:r>
              <a:rPr lang="cy-GB" dirty="0">
                <a:solidFill>
                  <a:srgbClr val="000099"/>
                </a:solidFill>
              </a:rPr>
              <a:t>ar gyfer </a:t>
            </a:r>
            <a:r>
              <a:rPr lang="cy-GB" dirty="0" smtClean="0">
                <a:solidFill>
                  <a:srgbClr val="000099"/>
                </a:solidFill>
              </a:rPr>
              <a:t>addysgu </a:t>
            </a:r>
            <a:r>
              <a:rPr lang="cy-GB" dirty="0">
                <a:solidFill>
                  <a:srgbClr val="000099"/>
                </a:solidFill>
              </a:rPr>
              <a:t>ac </a:t>
            </a:r>
            <a:r>
              <a:rPr lang="cy-GB" dirty="0" smtClean="0">
                <a:solidFill>
                  <a:srgbClr val="000099"/>
                </a:solidFill>
              </a:rPr>
              <a:t>arweinyddiaeth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Subtitle 3"/>
          <p:cNvSpPr>
            <a:spLocks noGrp="1"/>
          </p:cNvSpPr>
          <p:nvPr>
            <p:ph type="subTitle" idx="1"/>
          </p:nvPr>
        </p:nvSpPr>
        <p:spPr>
          <a:xfrm>
            <a:off x="795432" y="3429000"/>
            <a:ext cx="6400800" cy="1752600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 algn="l"/>
            <a:r>
              <a:rPr lang="cy-GB" sz="3600" b="1" dirty="0">
                <a:solidFill>
                  <a:srgbClr val="000099"/>
                </a:solidFill>
              </a:rPr>
              <a:t>Nodwch: </a:t>
            </a:r>
            <a:r>
              <a:rPr lang="cy-GB" sz="3600" dirty="0" smtClean="0">
                <a:solidFill>
                  <a:srgbClr val="000099"/>
                </a:solidFill>
              </a:rPr>
              <a:t>Safonau </a:t>
            </a:r>
            <a:r>
              <a:rPr lang="cy-GB" sz="3600" dirty="0">
                <a:solidFill>
                  <a:srgbClr val="000099"/>
                </a:solidFill>
              </a:rPr>
              <a:t>newydd arfaethedig yw’r rhain sy’n rhan o’r ymgynghoriad ar safonau proffesiynol newydd i ddisodli’r Safonau </a:t>
            </a:r>
            <a:r>
              <a:rPr lang="cy-GB" sz="3600" dirty="0" smtClean="0">
                <a:solidFill>
                  <a:srgbClr val="000099"/>
                </a:solidFill>
              </a:rPr>
              <a:t>Statws Athro </a:t>
            </a:r>
            <a:r>
              <a:rPr lang="cy-GB" sz="3600" dirty="0">
                <a:solidFill>
                  <a:srgbClr val="000099"/>
                </a:solidFill>
              </a:rPr>
              <a:t>Cymwysedig, y Safonau Athrawon wrth eu Gwaith a’r Safonau </a:t>
            </a:r>
            <a:r>
              <a:rPr lang="cy-GB" sz="3600" dirty="0" smtClean="0">
                <a:solidFill>
                  <a:srgbClr val="000099"/>
                </a:solidFill>
              </a:rPr>
              <a:t>Arweinyddiaeth </a:t>
            </a:r>
            <a:r>
              <a:rPr lang="cy-GB" sz="3600" dirty="0">
                <a:solidFill>
                  <a:srgbClr val="000099"/>
                </a:solidFill>
              </a:rPr>
              <a:t>presennol.</a:t>
            </a:r>
          </a:p>
          <a:p>
            <a:pPr algn="l"/>
            <a:r>
              <a:rPr lang="cy-GB" sz="3600" dirty="0">
                <a:solidFill>
                  <a:srgbClr val="000099"/>
                </a:solidFill>
              </a:rPr>
              <a:t>Mae’r safonau proffesiynol presennol yn dal i fod mewn grym a byddant yn parhau i fod mewn grym nes bydd canlyniad yr ymgynghoriad wedi’i gyhoeddi.</a:t>
            </a:r>
            <a:endParaRPr lang="en-GB" sz="3600" dirty="0">
              <a:solidFill>
                <a:srgbClr val="000099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1528" y="188641"/>
            <a:ext cx="6450712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dirty="0">
                <a:solidFill>
                  <a:srgbClr val="C00000"/>
                </a:solidFill>
              </a:rPr>
              <a:t>Trowch y </a:t>
            </a:r>
            <a:r>
              <a:rPr lang="cy-GB" sz="2000" b="1" u="sng" dirty="0">
                <a:solidFill>
                  <a:srgbClr val="C00000"/>
                </a:solidFill>
              </a:rPr>
              <a:t>Sioe Sleidiau</a:t>
            </a:r>
            <a:r>
              <a:rPr lang="cy-GB" sz="2000" dirty="0">
                <a:solidFill>
                  <a:srgbClr val="C00000"/>
                </a:solidFill>
              </a:rPr>
              <a:t> ymlaen i edrych ar y sleidiau hyn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54416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57592" y="5229200"/>
            <a:ext cx="52565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y-GB" sz="2000" dirty="0">
                <a:solidFill>
                  <a:srgbClr val="000099"/>
                </a:solidFill>
              </a:rPr>
              <a:t>Cliciwch yma i weld y canllawiau ar gyfer defnyddio’r pecyn hwn </a:t>
            </a:r>
            <a:r>
              <a:rPr lang="cy-GB" sz="2000" dirty="0" smtClean="0">
                <a:solidFill>
                  <a:srgbClr val="000099"/>
                </a:solidFill>
              </a:rPr>
              <a:t>–</a:t>
            </a:r>
            <a:endParaRPr lang="cy-GB" sz="2000" dirty="0">
              <a:solidFill>
                <a:srgbClr val="000099"/>
              </a:solidFill>
            </a:endParaRPr>
          </a:p>
          <a:p>
            <a:pPr algn="l"/>
            <a:endParaRPr lang="en-GB" sz="2000" dirty="0">
              <a:solidFill>
                <a:srgbClr val="000099"/>
              </a:solidFill>
            </a:endParaRPr>
          </a:p>
          <a:p>
            <a:pPr algn="l"/>
            <a:r>
              <a:rPr lang="cy-GB" sz="2000" dirty="0">
                <a:solidFill>
                  <a:srgbClr val="000099"/>
                </a:solidFill>
              </a:rPr>
              <a:t>Cliciwch yma i barhau i wylio’r cyflwyniad </a:t>
            </a:r>
            <a:r>
              <a:rPr lang="cy-GB" sz="2000" dirty="0" smtClean="0">
                <a:solidFill>
                  <a:srgbClr val="000099"/>
                </a:solidFill>
              </a:rPr>
              <a:t>– </a:t>
            </a:r>
            <a:endParaRPr lang="cy-GB" sz="2000" dirty="0">
              <a:solidFill>
                <a:srgbClr val="000099"/>
              </a:solidFill>
            </a:endParaRPr>
          </a:p>
          <a:p>
            <a:pPr algn="l"/>
            <a:r>
              <a:rPr lang="en-GB" sz="2000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084168" y="5430950"/>
            <a:ext cx="360040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GB" sz="2000" b="1" dirty="0">
                <a:solidFill>
                  <a:prstClr val="white"/>
                </a:solidFill>
              </a:rPr>
              <a:t>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84168" y="6021288"/>
            <a:ext cx="360040" cy="400110"/>
            <a:chOff x="6732240" y="5565686"/>
            <a:chExt cx="360040" cy="400110"/>
          </a:xfrm>
        </p:grpSpPr>
        <p:sp>
          <p:nvSpPr>
            <p:cNvPr id="11" name="TextBox 10">
              <a:hlinkClick r:id="rId3" action="ppaction://hlinksldjump"/>
            </p:cNvPr>
            <p:cNvSpPr txBox="1"/>
            <p:nvPr/>
          </p:nvSpPr>
          <p:spPr>
            <a:xfrm>
              <a:off x="6732240" y="5565686"/>
              <a:ext cx="360040" cy="40011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457200"/>
              <a:endParaRPr lang="en-GB" sz="2000" dirty="0">
                <a:solidFill>
                  <a:prstClr val="white"/>
                </a:solidFill>
              </a:endParaRPr>
            </a:p>
          </p:txBody>
        </p:sp>
        <p:sp>
          <p:nvSpPr>
            <p:cNvPr id="12" name="Chevron 11">
              <a:hlinkClick r:id="rId3" action="ppaction://hlinksldjump"/>
            </p:cNvPr>
            <p:cNvSpPr/>
            <p:nvPr/>
          </p:nvSpPr>
          <p:spPr>
            <a:xfrm>
              <a:off x="6804248" y="5661248"/>
              <a:ext cx="216024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570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hlinkClick r:id="rId3" action="ppaction://hlinksldjump"/>
          </p:cNvPr>
          <p:cNvSpPr>
            <a:spLocks/>
          </p:cNvSpPr>
          <p:nvPr/>
        </p:nvSpPr>
        <p:spPr bwMode="auto">
          <a:xfrm>
            <a:off x="2633663" y="720725"/>
            <a:ext cx="4270375" cy="2574925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reeform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4753272" y="2531751"/>
            <a:ext cx="2403475" cy="2101850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reeform 8">
            <a:hlinkClick r:id="rId5" action="ppaction://hlinksldjump"/>
          </p:cNvPr>
          <p:cNvSpPr>
            <a:spLocks/>
          </p:cNvSpPr>
          <p:nvPr/>
        </p:nvSpPr>
        <p:spPr bwMode="auto">
          <a:xfrm>
            <a:off x="4700747" y="3295650"/>
            <a:ext cx="1900238" cy="2298700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Freeform 9">
            <a:hlinkClick r:id="rId6" action="ppaction://hlinksldjump"/>
          </p:cNvPr>
          <p:cNvSpPr>
            <a:spLocks/>
          </p:cNvSpPr>
          <p:nvPr/>
        </p:nvSpPr>
        <p:spPr bwMode="auto">
          <a:xfrm>
            <a:off x="2846684" y="3302288"/>
            <a:ext cx="1906588" cy="2282825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reeform 10">
            <a:hlinkClick r:id="rId7" action="ppaction://hlinksldjump"/>
          </p:cNvPr>
          <p:cNvSpPr>
            <a:spLocks/>
          </p:cNvSpPr>
          <p:nvPr/>
        </p:nvSpPr>
        <p:spPr bwMode="auto">
          <a:xfrm>
            <a:off x="2354559" y="2435983"/>
            <a:ext cx="2398713" cy="2112963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2007274" y="1047457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y-GB" b="1" dirty="0">
                <a:solidFill>
                  <a:srgbClr val="000099"/>
                </a:solidFill>
              </a:rPr>
              <a:t>Addysgeg</a:t>
            </a: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7020272" y="3213344"/>
            <a:ext cx="16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y-GB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714375" y="3213344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y-GB" b="1" dirty="0">
                <a:solidFill>
                  <a:srgbClr val="000099"/>
                </a:solidFill>
              </a:rPr>
              <a:t>Cydweithredu</a:t>
            </a:r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5868144" y="5168366"/>
            <a:ext cx="160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y-GB" b="1" dirty="0">
                <a:solidFill>
                  <a:srgbClr val="000099"/>
                </a:solidFill>
              </a:rPr>
              <a:t>Dysgu </a:t>
            </a:r>
            <a:r>
              <a:rPr lang="cy-GB" b="1" dirty="0" smtClean="0">
                <a:solidFill>
                  <a:srgbClr val="000099"/>
                </a:solidFill>
              </a:rPr>
              <a:t>proffesiynol</a:t>
            </a:r>
            <a:endParaRPr lang="cy-GB" b="1" dirty="0">
              <a:solidFill>
                <a:srgbClr val="000099"/>
              </a:solidFill>
            </a:endParaRPr>
          </a:p>
        </p:txBody>
      </p:sp>
      <p:sp>
        <p:nvSpPr>
          <p:cNvPr id="14" name="TextBox 13">
            <a:hlinkClick r:id="rId6" action="ppaction://hlinksldjump"/>
          </p:cNvPr>
          <p:cNvSpPr txBox="1"/>
          <p:nvPr/>
        </p:nvSpPr>
        <p:spPr>
          <a:xfrm>
            <a:off x="2775123" y="5507031"/>
            <a:ext cx="184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y-GB" b="1" dirty="0">
                <a:solidFill>
                  <a:srgbClr val="000099"/>
                </a:solidFill>
              </a:rPr>
              <a:t>Arloesi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43508" y="434450"/>
            <a:ext cx="6087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b="1" dirty="0">
                <a:solidFill>
                  <a:srgbClr val="000099"/>
                </a:solidFill>
              </a:rPr>
              <a:t>Disgwyliadau ar gyfer arferion </a:t>
            </a:r>
            <a:r>
              <a:rPr lang="cy-GB" sz="2000" b="1" dirty="0" err="1">
                <a:solidFill>
                  <a:srgbClr val="000099"/>
                </a:solidFill>
              </a:rPr>
              <a:t>arweinyddol</a:t>
            </a:r>
            <a:r>
              <a:rPr lang="cy-GB" sz="2000" b="1" dirty="0">
                <a:solidFill>
                  <a:srgbClr val="000099"/>
                </a:solidFill>
              </a:rPr>
              <a:t> ffurfiol</a:t>
            </a:r>
          </a:p>
        </p:txBody>
      </p:sp>
      <p:sp>
        <p:nvSpPr>
          <p:cNvPr id="53" name="Donut 52"/>
          <p:cNvSpPr/>
          <p:nvPr/>
        </p:nvSpPr>
        <p:spPr>
          <a:xfrm>
            <a:off x="2880997" y="1399597"/>
            <a:ext cx="3683631" cy="3768769"/>
          </a:xfrm>
          <a:prstGeom prst="donut">
            <a:avLst>
              <a:gd name="adj" fmla="val 2020"/>
            </a:avLst>
          </a:prstGeom>
          <a:solidFill>
            <a:schemeClr val="bg1"/>
          </a:solidFill>
          <a:ln>
            <a:noFill/>
            <a:prstDash val="solid"/>
          </a:ln>
          <a:effectLst>
            <a:glow rad="228600">
              <a:schemeClr val="bg1">
                <a:alpha val="9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91002" y="825264"/>
            <a:ext cx="3652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dirty="0">
                <a:solidFill>
                  <a:srgbClr val="000099"/>
                </a:solidFill>
              </a:rPr>
              <a:t>Rôl </a:t>
            </a:r>
            <a:r>
              <a:rPr lang="cy-GB" sz="2000" dirty="0" err="1">
                <a:solidFill>
                  <a:srgbClr val="000099"/>
                </a:solidFill>
              </a:rPr>
              <a:t>arweinyddol</a:t>
            </a:r>
            <a:r>
              <a:rPr lang="cy-GB" sz="2000" dirty="0">
                <a:solidFill>
                  <a:srgbClr val="000099"/>
                </a:solidFill>
              </a:rPr>
              <a:t> ffurfiol newydd</a:t>
            </a:r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 flipH="1">
            <a:off x="5292080" y="1232123"/>
            <a:ext cx="1089180" cy="1299628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18520" y="5877272"/>
            <a:ext cx="5525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dirty="0">
                <a:solidFill>
                  <a:srgbClr val="000099"/>
                </a:solidFill>
              </a:rPr>
              <a:t>Arweinyddiaeth ffurfiol effeithiol iawn a pharhaus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5418720" y="5168366"/>
            <a:ext cx="520605" cy="708908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49393" y="2367980"/>
            <a:ext cx="1817476" cy="185534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11252" y="6270172"/>
            <a:ext cx="358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</p:spTree>
    <p:extLst>
      <p:ext uri="{BB962C8B-B14F-4D97-AF65-F5344CB8AC3E}">
        <p14:creationId xmlns:p14="http://schemas.microsoft.com/office/powerpoint/2010/main" val="409780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5" grpId="0"/>
      <p:bldP spid="53" grpId="0" animBg="1"/>
      <p:bldP spid="57" grpId="0"/>
      <p:bldP spid="6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211252" y="671047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b="1" dirty="0">
                <a:solidFill>
                  <a:srgbClr val="000099"/>
                </a:solidFill>
              </a:rPr>
              <a:t>Addysgeg</a:t>
            </a:r>
            <a:r>
              <a:rPr lang="en-GB" sz="2000" b="1" dirty="0">
                <a:solidFill>
                  <a:srgbClr val="000099"/>
                </a:solidFill>
              </a:rPr>
              <a:t>: </a:t>
            </a:r>
            <a:r>
              <a:rPr lang="en-GB" sz="2000" b="1" dirty="0" err="1">
                <a:solidFill>
                  <a:srgbClr val="000099"/>
                </a:solidFill>
              </a:rPr>
              <a:t>Mireinio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addysgu</a:t>
            </a:r>
            <a:r>
              <a:rPr lang="en-GB" sz="2000" b="1" dirty="0">
                <a:solidFill>
                  <a:srgbClr val="000099"/>
                </a:solidFill>
              </a:rPr>
              <a:t>… o </a:t>
            </a:r>
            <a:r>
              <a:rPr lang="en-GB" sz="2000" b="1" dirty="0" err="1">
                <a:solidFill>
                  <a:srgbClr val="000099"/>
                </a:solidFill>
              </a:rPr>
              <a:t>weledigaeth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i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ddarpariaeth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i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effaith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400" b="1" dirty="0" err="1">
                <a:solidFill>
                  <a:srgbClr val="000099"/>
                </a:solidFill>
              </a:rPr>
              <a:t>Gwrando</a:t>
            </a:r>
            <a:r>
              <a:rPr lang="en-GB" sz="2400" b="1" dirty="0">
                <a:solidFill>
                  <a:srgbClr val="000099"/>
                </a:solidFill>
              </a:rPr>
              <a:t> ar </a:t>
            </a:r>
            <a:r>
              <a:rPr lang="en-GB" sz="2400" b="1" dirty="0" err="1">
                <a:solidFill>
                  <a:srgbClr val="000099"/>
                </a:solidFill>
              </a:rPr>
              <a:t>ddysgwyr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9552" y="458112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dirty="0" smtClean="0">
                <a:solidFill>
                  <a:prstClr val="black"/>
                </a:solidFill>
              </a:rPr>
              <a:t>Caiff safbwyntiau dysgwyr eu defnyddio i roi cipolwg ar effeithiolrwydd adrannau, cyfnodau neu’r ysgol.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Caiff ethos ei sefydlu ar draws yr ysgol sy’n disgwyl i ddysgwyr roi eu safbwyntiau er mwyn llywio pob cyfnod dysgu a chaiff y safbwyntiau hyn eu cymryd o </a:t>
            </a:r>
            <a:r>
              <a:rPr lang="cy-GB" dirty="0" err="1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ddifrif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eu hystyried a’u rhoi ar waith pan fo </a:t>
            </a:r>
            <a:r>
              <a:rPr lang="cy-GB" dirty="0" err="1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hynny’n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ymarferol. 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360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24125" y="5645439"/>
            <a:ext cx="1253518" cy="1251051"/>
            <a:chOff x="331287" y="5926769"/>
            <a:chExt cx="1253518" cy="1251051"/>
          </a:xfrm>
        </p:grpSpPr>
        <p:sp>
          <p:nvSpPr>
            <p:cNvPr id="15" name="Pie 19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20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1">
              <a:hlinkClick r:id="rId3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Pie 22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200082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 rot="786723">
            <a:off x="577583" y="4822010"/>
            <a:ext cx="2192659" cy="2185044"/>
            <a:chOff x="581131" y="4820622"/>
            <a:chExt cx="2192659" cy="2185044"/>
          </a:xfrm>
        </p:grpSpPr>
        <p:sp>
          <p:nvSpPr>
            <p:cNvPr id="27" name="Pie 26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7703813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0" name="Pie 29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9790000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7" name="Pie 36"/>
            <p:cNvSpPr/>
            <p:nvPr/>
          </p:nvSpPr>
          <p:spPr>
            <a:xfrm rot="4351073">
              <a:off x="588744" y="4820622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502782"/>
              <a:gd name="adj2" fmla="val 10079264"/>
            </a:avLst>
          </a:prstGeom>
          <a:gradFill flip="none" rotWithShape="1">
            <a:gsLst>
              <a:gs pos="17000">
                <a:schemeClr val="accent1">
                  <a:tint val="66000"/>
                  <a:satMod val="160000"/>
                  <a:lumMod val="83000"/>
                </a:schemeClr>
              </a:gs>
              <a:gs pos="59000">
                <a:schemeClr val="accent1">
                  <a:tint val="44500"/>
                  <a:satMod val="160000"/>
                  <a:lumMod val="92000"/>
                  <a:lumOff val="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825" y="6206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Hyrwyddo dysgu… rhoi polisi ar waith</a:t>
            </a:r>
            <a:endParaRPr lang="cy-GB" sz="2400" b="1" dirty="0">
              <a:solidFill>
                <a:srgbClr val="000099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00808"/>
            <a:ext cx="6447123" cy="1711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1708" y="3419654"/>
            <a:ext cx="6235901" cy="2072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711708" y="2493818"/>
            <a:ext cx="6686619" cy="909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788308" y="3435654"/>
            <a:ext cx="6568968" cy="139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hlinkClick r:id="rId2" action="ppaction://hlinksldjump"/>
          </p:cNvPr>
          <p:cNvSpPr txBox="1"/>
          <p:nvPr/>
        </p:nvSpPr>
        <p:spPr>
          <a:xfrm rot="20776361">
            <a:off x="4282445" y="1888343"/>
            <a:ext cx="5248898" cy="35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Hyrwyddo iaith a diwylliant Cymru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380312" y="6017328"/>
            <a:ext cx="704664" cy="459515"/>
            <a:chOff x="7380312" y="6017328"/>
            <a:chExt cx="704664" cy="459515"/>
          </a:xfrm>
        </p:grpSpPr>
        <p:sp>
          <p:nvSpPr>
            <p:cNvPr id="48" name="Freeform 6">
              <a:hlinkClick r:id="rId3" action="ppaction://hlinksldjump"/>
            </p:cNvPr>
            <p:cNvSpPr>
              <a:spLocks/>
            </p:cNvSpPr>
            <p:nvPr/>
          </p:nvSpPr>
          <p:spPr bwMode="auto">
            <a:xfrm>
              <a:off x="7380312" y="6017328"/>
              <a:ext cx="704664" cy="456940"/>
            </a:xfrm>
            <a:custGeom>
              <a:avLst/>
              <a:gdLst>
                <a:gd name="T0" fmla="*/ 3558 w 7173"/>
                <a:gd name="T1" fmla="*/ 4324 h 4324"/>
                <a:gd name="T2" fmla="*/ 7173 w 7173"/>
                <a:gd name="T3" fmla="*/ 3041 h 4324"/>
                <a:gd name="T4" fmla="*/ 2274 w 7173"/>
                <a:gd name="T5" fmla="*/ 708 h 4324"/>
                <a:gd name="T6" fmla="*/ 0 w 7173"/>
                <a:gd name="T7" fmla="*/ 2887 h 4324"/>
                <a:gd name="T8" fmla="*/ 3558 w 7173"/>
                <a:gd name="T9" fmla="*/ 4324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73" h="4324">
                  <a:moveTo>
                    <a:pt x="3558" y="4324"/>
                  </a:moveTo>
                  <a:lnTo>
                    <a:pt x="7173" y="3041"/>
                  </a:lnTo>
                  <a:cubicBezTo>
                    <a:pt x="6465" y="1044"/>
                    <a:pt x="4271" y="0"/>
                    <a:pt x="2274" y="708"/>
                  </a:cubicBezTo>
                  <a:cubicBezTo>
                    <a:pt x="1240" y="1076"/>
                    <a:pt x="412" y="1869"/>
                    <a:pt x="0" y="2887"/>
                  </a:cubicBezTo>
                  <a:lnTo>
                    <a:pt x="3558" y="4324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cxnSp>
          <p:nvCxnSpPr>
            <p:cNvPr id="49" name="Straight Connector 48"/>
            <p:cNvCxnSpPr>
              <a:stCxn id="48" idx="0"/>
            </p:cNvCxnSpPr>
            <p:nvPr/>
          </p:nvCxnSpPr>
          <p:spPr>
            <a:xfrm flipV="1">
              <a:off x="7729844" y="6103086"/>
              <a:ext cx="171143" cy="37118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8" idx="0"/>
            </p:cNvCxnSpPr>
            <p:nvPr/>
          </p:nvCxnSpPr>
          <p:spPr>
            <a:xfrm flipH="1" flipV="1">
              <a:off x="7557955" y="6118678"/>
              <a:ext cx="171889" cy="35559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Isosceles Triangle 50">
              <a:hlinkClick r:id="rId3" action="ppaction://hlinksldjump"/>
            </p:cNvPr>
            <p:cNvSpPr/>
            <p:nvPr/>
          </p:nvSpPr>
          <p:spPr>
            <a:xfrm rot="7768195">
              <a:off x="7466942" y="6153710"/>
              <a:ext cx="269836" cy="351793"/>
            </a:xfrm>
            <a:prstGeom prst="triangle">
              <a:avLst>
                <a:gd name="adj" fmla="val 5997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2" name="Isosceles Triangle 51">
              <a:hlinkClick r:id="rId3" action="ppaction://hlinksldjump"/>
            </p:cNvPr>
            <p:cNvSpPr/>
            <p:nvPr/>
          </p:nvSpPr>
          <p:spPr>
            <a:xfrm rot="10800000">
              <a:off x="7557955" y="6113643"/>
              <a:ext cx="335236" cy="350720"/>
            </a:xfrm>
            <a:prstGeom prst="triangle">
              <a:avLst>
                <a:gd name="adj" fmla="val 48475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rId3" action="ppaction://hlinksldjump"/>
            </p:cNvPr>
            <p:cNvSpPr/>
            <p:nvPr/>
          </p:nvSpPr>
          <p:spPr>
            <a:xfrm rot="13839083">
              <a:off x="7714715" y="6162511"/>
              <a:ext cx="278893" cy="349772"/>
            </a:xfrm>
            <a:prstGeom prst="triangle">
              <a:avLst>
                <a:gd name="adj" fmla="val 4037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07853" y="6398425"/>
            <a:ext cx="2133600" cy="365125"/>
          </a:xfrm>
        </p:spPr>
        <p:txBody>
          <a:bodyPr/>
          <a:lstStyle/>
          <a:p>
            <a:pPr>
              <a:defRPr/>
            </a:pPr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101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 rot="21274487">
            <a:off x="4451189" y="2871484"/>
            <a:ext cx="41854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Sicrhau’r pedwar diben i ddysgwyr</a:t>
            </a:r>
            <a:endParaRPr lang="cy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 rot="11030769" flipV="1">
            <a:off x="4452406" y="3797568"/>
            <a:ext cx="3469357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Ymelwa ar feysydd dysgu</a:t>
            </a:r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 rot="11561685" flipV="1">
            <a:off x="4380810" y="4700471"/>
            <a:ext cx="4146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Gosod cyd-destunau bywyd go iawn, dilys</a:t>
            </a:r>
            <a:endParaRPr lang="cy-GB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28133" y="3437467"/>
            <a:ext cx="5725113" cy="3043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788308" y="3435654"/>
            <a:ext cx="6447988" cy="1145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hlinkClick r:id="rId7" action="ppaction://hlinksldjump"/>
          </p:cNvPr>
          <p:cNvSpPr txBox="1"/>
          <p:nvPr/>
        </p:nvSpPr>
        <p:spPr>
          <a:xfrm rot="1390104">
            <a:off x="4159771" y="5199549"/>
            <a:ext cx="3049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Defnyddio themâu trawsgwricwlaidd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845976" y="1986727"/>
            <a:ext cx="3419989" cy="853435"/>
            <a:chOff x="1907704" y="1986727"/>
            <a:chExt cx="1894987" cy="853435"/>
          </a:xfrm>
        </p:grpSpPr>
        <p:sp>
          <p:nvSpPr>
            <p:cNvPr id="34" name="TextBox 33"/>
            <p:cNvSpPr txBox="1"/>
            <p:nvPr/>
          </p:nvSpPr>
          <p:spPr>
            <a:xfrm>
              <a:off x="1907704" y="2378497"/>
              <a:ext cx="7962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Rôl </a:t>
              </a:r>
              <a:r>
                <a:rPr lang="cy-GB" sz="1200" b="1" dirty="0" err="1">
                  <a:solidFill>
                    <a:srgbClr val="000099"/>
                  </a:solidFill>
                </a:rPr>
                <a:t>arweinyddol</a:t>
              </a:r>
              <a:r>
                <a:rPr lang="cy-GB" sz="1200" b="1" dirty="0">
                  <a:solidFill>
                    <a:srgbClr val="000099"/>
                  </a:solidFill>
                </a:rPr>
                <a:t> ffurfiol newydd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18934" y="1986727"/>
              <a:ext cx="7837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Arweinyddiaeth effeithiol iawn a pharhaus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11252" y="6270172"/>
            <a:ext cx="443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8188754" y="5933694"/>
            <a:ext cx="582967" cy="591639"/>
            <a:chOff x="8188754" y="5933694"/>
            <a:chExt cx="582967" cy="591639"/>
          </a:xfrm>
        </p:grpSpPr>
        <p:sp>
          <p:nvSpPr>
            <p:cNvPr id="46" name="Freeform 6">
              <a:hlinkClick r:id="rId8" action="ppaction://hlinksldjump"/>
            </p:cNvPr>
            <p:cNvSpPr>
              <a:spLocks/>
            </p:cNvSpPr>
            <p:nvPr/>
          </p:nvSpPr>
          <p:spPr bwMode="auto">
            <a:xfrm>
              <a:off x="8222636" y="5933694"/>
              <a:ext cx="518407" cy="312586"/>
            </a:xfrm>
            <a:custGeom>
              <a:avLst/>
              <a:gdLst>
                <a:gd name="T0" fmla="*/ 3558 w 7173"/>
                <a:gd name="T1" fmla="*/ 4324 h 4324"/>
                <a:gd name="T2" fmla="*/ 7173 w 7173"/>
                <a:gd name="T3" fmla="*/ 3041 h 4324"/>
                <a:gd name="T4" fmla="*/ 2274 w 7173"/>
                <a:gd name="T5" fmla="*/ 708 h 4324"/>
                <a:gd name="T6" fmla="*/ 0 w 7173"/>
                <a:gd name="T7" fmla="*/ 2887 h 4324"/>
                <a:gd name="T8" fmla="*/ 3558 w 7173"/>
                <a:gd name="T9" fmla="*/ 4324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73" h="4324">
                  <a:moveTo>
                    <a:pt x="3558" y="4324"/>
                  </a:moveTo>
                  <a:lnTo>
                    <a:pt x="7173" y="3041"/>
                  </a:lnTo>
                  <a:cubicBezTo>
                    <a:pt x="6465" y="1044"/>
                    <a:pt x="4271" y="0"/>
                    <a:pt x="2274" y="708"/>
                  </a:cubicBezTo>
                  <a:cubicBezTo>
                    <a:pt x="1240" y="1076"/>
                    <a:pt x="412" y="1869"/>
                    <a:pt x="0" y="2887"/>
                  </a:cubicBezTo>
                  <a:lnTo>
                    <a:pt x="3558" y="4324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7">
              <a:hlinkClick r:id="rId8" action="ppaction://hlinksldjump"/>
            </p:cNvPr>
            <p:cNvSpPr>
              <a:spLocks/>
            </p:cNvSpPr>
            <p:nvPr/>
          </p:nvSpPr>
          <p:spPr bwMode="auto">
            <a:xfrm>
              <a:off x="8479948" y="6153545"/>
              <a:ext cx="291773" cy="255156"/>
            </a:xfrm>
            <a:custGeom>
              <a:avLst/>
              <a:gdLst>
                <a:gd name="T0" fmla="*/ 0 w 4037"/>
                <a:gd name="T1" fmla="*/ 1283 h 3530"/>
                <a:gd name="T2" fmla="*/ 3110 w 4037"/>
                <a:gd name="T3" fmla="*/ 3530 h 3530"/>
                <a:gd name="T4" fmla="*/ 3616 w 4037"/>
                <a:gd name="T5" fmla="*/ 0 h 3530"/>
                <a:gd name="T6" fmla="*/ 0 w 4037"/>
                <a:gd name="T7" fmla="*/ 1283 h 3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7" h="3530">
                  <a:moveTo>
                    <a:pt x="0" y="1283"/>
                  </a:moveTo>
                  <a:lnTo>
                    <a:pt x="3110" y="3530"/>
                  </a:lnTo>
                  <a:cubicBezTo>
                    <a:pt x="3848" y="2508"/>
                    <a:pt x="4037" y="1189"/>
                    <a:pt x="3616" y="0"/>
                  </a:cubicBezTo>
                  <a:lnTo>
                    <a:pt x="0" y="1283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4" name="Freeform 8">
              <a:hlinkClick r:id="rId8" action="ppaction://hlinksldjump"/>
            </p:cNvPr>
            <p:cNvSpPr>
              <a:spLocks/>
            </p:cNvSpPr>
            <p:nvPr/>
          </p:nvSpPr>
          <p:spPr bwMode="auto">
            <a:xfrm>
              <a:off x="8473572" y="6246280"/>
              <a:ext cx="230682" cy="279053"/>
            </a:xfrm>
            <a:custGeom>
              <a:avLst/>
              <a:gdLst>
                <a:gd name="T0" fmla="*/ 82 w 3192"/>
                <a:gd name="T1" fmla="*/ 0 h 3863"/>
                <a:gd name="T2" fmla="*/ 0 w 3192"/>
                <a:gd name="T3" fmla="*/ 3836 h 3863"/>
                <a:gd name="T4" fmla="*/ 3192 w 3192"/>
                <a:gd name="T5" fmla="*/ 2247 h 3863"/>
                <a:gd name="T6" fmla="*/ 82 w 3192"/>
                <a:gd name="T7" fmla="*/ 0 h 3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2" h="3863">
                  <a:moveTo>
                    <a:pt x="82" y="0"/>
                  </a:moveTo>
                  <a:lnTo>
                    <a:pt x="0" y="3836"/>
                  </a:lnTo>
                  <a:cubicBezTo>
                    <a:pt x="1261" y="3863"/>
                    <a:pt x="2454" y="3269"/>
                    <a:pt x="3192" y="2247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9BBB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9">
              <a:hlinkClick r:id="rId8" action="ppaction://hlinksldjump"/>
            </p:cNvPr>
            <p:cNvSpPr>
              <a:spLocks/>
            </p:cNvSpPr>
            <p:nvPr/>
          </p:nvSpPr>
          <p:spPr bwMode="auto">
            <a:xfrm>
              <a:off x="8248496" y="6247086"/>
              <a:ext cx="231452" cy="277126"/>
            </a:xfrm>
            <a:custGeom>
              <a:avLst/>
              <a:gdLst>
                <a:gd name="T0" fmla="*/ 3203 w 3203"/>
                <a:gd name="T1" fmla="*/ 0 h 3836"/>
                <a:gd name="T2" fmla="*/ 0 w 3203"/>
                <a:gd name="T3" fmla="*/ 2111 h 3836"/>
                <a:gd name="T4" fmla="*/ 3121 w 3203"/>
                <a:gd name="T5" fmla="*/ 3836 h 3836"/>
                <a:gd name="T6" fmla="*/ 3203 w 3203"/>
                <a:gd name="T7" fmla="*/ 0 h 3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3" h="3836">
                  <a:moveTo>
                    <a:pt x="3203" y="0"/>
                  </a:moveTo>
                  <a:lnTo>
                    <a:pt x="0" y="2111"/>
                  </a:lnTo>
                  <a:cubicBezTo>
                    <a:pt x="694" y="3164"/>
                    <a:pt x="1860" y="3808"/>
                    <a:pt x="3121" y="3836"/>
                  </a:cubicBezTo>
                  <a:lnTo>
                    <a:pt x="3203" y="0"/>
                  </a:lnTo>
                  <a:close/>
                </a:path>
              </a:pathLst>
            </a:custGeom>
            <a:solidFill>
              <a:srgbClr val="8064A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10">
              <a:hlinkClick r:id="rId8" action="ppaction://hlinksldjump"/>
            </p:cNvPr>
            <p:cNvSpPr>
              <a:spLocks/>
            </p:cNvSpPr>
            <p:nvPr/>
          </p:nvSpPr>
          <p:spPr bwMode="auto">
            <a:xfrm>
              <a:off x="8188754" y="6141920"/>
              <a:ext cx="291194" cy="256505"/>
            </a:xfrm>
            <a:custGeom>
              <a:avLst/>
              <a:gdLst>
                <a:gd name="T0" fmla="*/ 4030 w 4030"/>
                <a:gd name="T1" fmla="*/ 1438 h 3549"/>
                <a:gd name="T2" fmla="*/ 472 w 4030"/>
                <a:gd name="T3" fmla="*/ 0 h 3549"/>
                <a:gd name="T4" fmla="*/ 826 w 4030"/>
                <a:gd name="T5" fmla="*/ 3549 h 3549"/>
                <a:gd name="T6" fmla="*/ 4030 w 4030"/>
                <a:gd name="T7" fmla="*/ 1438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0" h="3549">
                  <a:moveTo>
                    <a:pt x="4030" y="1438"/>
                  </a:moveTo>
                  <a:lnTo>
                    <a:pt x="472" y="0"/>
                  </a:lnTo>
                  <a:cubicBezTo>
                    <a:pt x="0" y="1169"/>
                    <a:pt x="132" y="2496"/>
                    <a:pt x="826" y="3549"/>
                  </a:cubicBezTo>
                  <a:lnTo>
                    <a:pt x="4030" y="1438"/>
                  </a:lnTo>
                  <a:close/>
                </a:path>
              </a:pathLst>
            </a:custGeom>
            <a:solidFill>
              <a:srgbClr val="4BACC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9" name="Rounded Rectangle 38">
            <a:hlinkClick r:id="rId9" action="ppaction://hlinksldjump"/>
          </p:cNvPr>
          <p:cNvSpPr/>
          <p:nvPr/>
        </p:nvSpPr>
        <p:spPr>
          <a:xfrm>
            <a:off x="6182160" y="6079623"/>
            <a:ext cx="1126144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 err="1">
                <a:solidFill>
                  <a:prstClr val="white"/>
                </a:solidFill>
              </a:rPr>
              <a:t>Disgrifyddion</a:t>
            </a:r>
            <a:r>
              <a:rPr lang="cy-GB" sz="1200" dirty="0">
                <a:solidFill>
                  <a:prstClr val="white"/>
                </a:solidFill>
              </a:rPr>
              <a:t> addysgu</a:t>
            </a:r>
          </a:p>
        </p:txBody>
      </p:sp>
    </p:spTree>
    <p:extLst>
      <p:ext uri="{BB962C8B-B14F-4D97-AF65-F5344CB8AC3E}">
        <p14:creationId xmlns:p14="http://schemas.microsoft.com/office/powerpoint/2010/main" val="171886298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Addysgeg: Hyrwyddo dysgu… rhoi polisi ar waith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Hyrwyddo iaith a diwylliant Cymru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73350" y="494116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gosod esiampl i ddysgwyr, cydweithwyr a’r gymuned drwy ymrwymiad cadarnhaol i fwynhau dysgu Cymraeg.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ceisio ac yn manteisio ar bob cyfle i werthfawrogi a hyrwyddo diwylliant Cymru a chynyddu’r defnydd a wneir o’r Gymraeg mewn sefyllfaoedd ffurfiol ac anffurfiol.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1252" y="6270172"/>
            <a:ext cx="421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620407" y="5781923"/>
            <a:ext cx="1253518" cy="1251051"/>
            <a:chOff x="331287" y="5926769"/>
            <a:chExt cx="1253518" cy="1251051"/>
          </a:xfrm>
        </p:grpSpPr>
        <p:sp>
          <p:nvSpPr>
            <p:cNvPr id="21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3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3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301149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Addysgeg: Hyrwyddo dysgu</a:t>
            </a:r>
            <a:r>
              <a:rPr lang="cy-GB" sz="2000" b="1" dirty="0" smtClean="0">
                <a:solidFill>
                  <a:srgbClr val="000099"/>
                </a:solidFill>
              </a:rPr>
              <a:t>… rhoi </a:t>
            </a:r>
            <a:r>
              <a:rPr lang="cy-GB" sz="2000" b="1" dirty="0">
                <a:solidFill>
                  <a:srgbClr val="000099"/>
                </a:solidFill>
              </a:rPr>
              <a:t>polisi ar waith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Sicrhau’r pedwar diben i ddysgwyr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9552" y="4719627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</a:rPr>
              <a:t>Mae arweinwyr yn sicrhau bod y pedwar diben dysgu yn cael sylw cyson wrth gynllunio ac yn ymarferol.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Caiff y pedwar diben eu hymgorffori, eu datblygu a’u hymestyn</a:t>
            </a:r>
            <a:r>
              <a:rPr lang="cy-GB" dirty="0">
                <a:solidFill>
                  <a:prstClr val="black"/>
                </a:solidFill>
              </a:rPr>
              <a:t> drwy’r ysgol.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1252" y="6270172"/>
            <a:ext cx="421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20407" y="5781923"/>
            <a:ext cx="1253518" cy="1251051"/>
            <a:chOff x="331287" y="5926769"/>
            <a:chExt cx="1253518" cy="1251051"/>
          </a:xfrm>
        </p:grpSpPr>
        <p:sp>
          <p:nvSpPr>
            <p:cNvPr id="15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21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7" name="Pie 22">
              <a:hlinkClick r:id="rId3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Pie 23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411742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1982596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b="1" dirty="0">
                <a:solidFill>
                  <a:srgbClr val="000099"/>
                </a:solidFill>
              </a:rPr>
              <a:t>Addysgeg</a:t>
            </a:r>
            <a:r>
              <a:rPr lang="en-GB" sz="2000" b="1" dirty="0">
                <a:solidFill>
                  <a:srgbClr val="000099"/>
                </a:solidFill>
              </a:rPr>
              <a:t>: </a:t>
            </a:r>
            <a:r>
              <a:rPr lang="en-GB" sz="2000" b="1" dirty="0" err="1">
                <a:solidFill>
                  <a:srgbClr val="000099"/>
                </a:solidFill>
              </a:rPr>
              <a:t>Hyrwyddo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r>
              <a:rPr lang="en-GB" sz="2000" b="1" dirty="0" smtClean="0">
                <a:solidFill>
                  <a:srgbClr val="000099"/>
                </a:solidFill>
              </a:rPr>
              <a:t>… </a:t>
            </a:r>
            <a:r>
              <a:rPr lang="en-GB" sz="2000" b="1" dirty="0" err="1" smtClean="0">
                <a:solidFill>
                  <a:srgbClr val="000099"/>
                </a:solidFill>
              </a:rPr>
              <a:t>rhoi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polisi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ar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waith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400" b="1" dirty="0" err="1">
                <a:solidFill>
                  <a:srgbClr val="000099"/>
                </a:solidFill>
              </a:rPr>
              <a:t>Ymelwa</a:t>
            </a:r>
            <a:r>
              <a:rPr lang="en-GB" sz="2400" b="1" dirty="0">
                <a:solidFill>
                  <a:srgbClr val="000099"/>
                </a:solidFill>
              </a:rPr>
              <a:t> ar </a:t>
            </a:r>
            <a:r>
              <a:rPr lang="en-GB" sz="2400" b="1" dirty="0" err="1">
                <a:solidFill>
                  <a:srgbClr val="000099"/>
                </a:solidFill>
              </a:rPr>
              <a:t>feysydd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9552" y="4719627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dirty="0">
                <a:solidFill>
                  <a:prstClr val="black"/>
                </a:solidFill>
              </a:rPr>
              <a:t>Mae arweinwyr yn ei gwneud yn bosibl i ddatblygu’r pedwar diben dysgu drwy roi cymorth cynllunio a phwysleisio disgyblaethau gwahanol bynciau mewn cyd-destun er mwyn hyrwyddo addysgu effeithiol iawn.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arweinwyr yn gyson yn annog ac yn hyrwyddo dealltwriaeth ddofn o ddull disgybledig tuag at 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gynnwys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pwnc o fewn y pedwar diben ac ar draws y meysydd dysgu. 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1252" y="6270172"/>
            <a:ext cx="479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20407" y="5781923"/>
            <a:ext cx="1253518" cy="1251051"/>
            <a:chOff x="331287" y="5926769"/>
            <a:chExt cx="1253518" cy="1251051"/>
          </a:xfrm>
        </p:grpSpPr>
        <p:sp>
          <p:nvSpPr>
            <p:cNvPr id="15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21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7" name="Pie 22">
              <a:hlinkClick r:id="rId3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Pie 23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924986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Addysgeg: Hyrwyddo dysgu</a:t>
            </a:r>
            <a:r>
              <a:rPr lang="cy-GB" sz="2000" b="1" dirty="0" smtClean="0">
                <a:solidFill>
                  <a:srgbClr val="000099"/>
                </a:solidFill>
              </a:rPr>
              <a:t>… rhoi </a:t>
            </a:r>
            <a:r>
              <a:rPr lang="cy-GB" sz="2000" b="1" dirty="0">
                <a:solidFill>
                  <a:srgbClr val="000099"/>
                </a:solidFill>
              </a:rPr>
              <a:t>polisi ar waith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Gosod cyd-destunau bywyd go iawn, dilys</a:t>
            </a:r>
            <a:endParaRPr lang="cy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3982" y="475471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</a:rPr>
              <a:t>Mae arweinwyr yn helpu cydweithwyr i strwythuro profiadau dilys o fewn ac ar draws ffiniau pynciau.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04728" y="2790734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effeithiol yn disgwyl ac yn galluogi dysgwyr i ddechrau, ysgogi a myfyrio ar brofiadau dilys ym mhob un o’r pedwar diben.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1252" y="6270172"/>
            <a:ext cx="4144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620407" y="5781923"/>
            <a:ext cx="1253518" cy="1251051"/>
            <a:chOff x="331287" y="5926769"/>
            <a:chExt cx="1253518" cy="1251051"/>
          </a:xfrm>
        </p:grpSpPr>
        <p:sp>
          <p:nvSpPr>
            <p:cNvPr id="22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1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2">
              <a:hlinkClick r:id="rId3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Pie 23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502799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Addysgeg: Hyrwyddo dysgu… rhoi polisi ar waith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Defnyddio themâu trawsgwricwlaidd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23205" y="4749722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</a:rPr>
              <a:t>Mae arweinwyr yn helpu cydweithwyr i feithrin cysylltiadau rhwng pynciau a meysydd dysgu er mwyn datblygu profiadau cydlynol i ddysgwyr.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055891" y="2708920"/>
            <a:ext cx="6534725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gwneud cynlluniau i sicrhau bod themâu trawsgwricwlaidd yn cael eu defnyddio’n rheolaidd. Mae’r amrywiaeth yn cynnwys dysgu cymhleth sy’n dod i’r amlwg drwy fyfyrio’n effeithiol ar ddysgu.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1252" y="6270172"/>
            <a:ext cx="457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407" y="5781923"/>
            <a:ext cx="1253518" cy="1251051"/>
            <a:chOff x="331287" y="5926769"/>
            <a:chExt cx="1253518" cy="1251051"/>
          </a:xfrm>
        </p:grpSpPr>
        <p:sp>
          <p:nvSpPr>
            <p:cNvPr id="15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21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7" name="Pie 22">
              <a:hlinkClick r:id="rId3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Pie 23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0655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 rot="20316881">
            <a:off x="471252" y="4821483"/>
            <a:ext cx="2192659" cy="2185044"/>
            <a:chOff x="581131" y="4820622"/>
            <a:chExt cx="2192659" cy="2185044"/>
          </a:xfrm>
        </p:grpSpPr>
        <p:sp>
          <p:nvSpPr>
            <p:cNvPr id="39" name="Pie 38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0" name="Pie 39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1" name="Pie 40"/>
            <p:cNvSpPr/>
            <p:nvPr/>
          </p:nvSpPr>
          <p:spPr>
            <a:xfrm rot="4351073">
              <a:off x="588744" y="4820622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2" name="Pie 41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7" name="Pie 6"/>
          <p:cNvSpPr/>
          <p:nvPr/>
        </p:nvSpPr>
        <p:spPr>
          <a:xfrm rot="13195740">
            <a:off x="-3022379" y="-17354"/>
            <a:ext cx="7469671" cy="6872226"/>
          </a:xfrm>
          <a:prstGeom prst="pie">
            <a:avLst>
              <a:gd name="adj1" fmla="val 7502782"/>
              <a:gd name="adj2" fmla="val 9785422"/>
            </a:avLst>
          </a:prstGeom>
          <a:gradFill flip="none" rotWithShape="1">
            <a:gsLst>
              <a:gs pos="17000">
                <a:schemeClr val="accent1">
                  <a:tint val="66000"/>
                  <a:satMod val="160000"/>
                  <a:lumMod val="83000"/>
                </a:schemeClr>
              </a:gs>
              <a:gs pos="59000">
                <a:schemeClr val="accent1">
                  <a:tint val="44500"/>
                  <a:satMod val="160000"/>
                  <a:lumMod val="92000"/>
                  <a:lumOff val="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508" y="692696"/>
            <a:ext cx="9000492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y-GB" sz="24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Dylanwadu ar ddysgwyr… sicrhau safonau, </a:t>
            </a:r>
            <a:r>
              <a:rPr lang="cy-GB" sz="2400" b="1" dirty="0" smtClean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lles </a:t>
            </a:r>
            <a:r>
              <a:rPr lang="cy-GB" sz="24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chynnydd</a:t>
            </a:r>
            <a:r>
              <a:rPr lang="cy-GB" sz="2400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72816"/>
            <a:ext cx="6020532" cy="1646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1708" y="3419654"/>
            <a:ext cx="6456413" cy="1626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653627" cy="513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hlinkClick r:id="rId2" action="ppaction://hlinksldjump"/>
          </p:cNvPr>
          <p:cNvSpPr txBox="1"/>
          <p:nvPr/>
        </p:nvSpPr>
        <p:spPr>
          <a:xfrm rot="20878423">
            <a:off x="4239552" y="2059387"/>
            <a:ext cx="3885217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Derbyn atebolrwydd am ddeilliannau </a:t>
            </a:r>
            <a:r>
              <a:rPr lang="cy-GB" sz="1600" dirty="0" smtClean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lles dysgwyr </a:t>
            </a:r>
            <a:endParaRPr lang="cy-GB" sz="1600" dirty="0">
              <a:solidFill>
                <a:srgbClr val="000099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 rot="21173156">
            <a:off x="4333484" y="2638132"/>
            <a:ext cx="2823385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8" name="TextBox 27">
            <a:hlinkClick r:id="rId4" action="ppaction://hlinksldjump"/>
          </p:cNvPr>
          <p:cNvSpPr txBox="1"/>
          <p:nvPr/>
        </p:nvSpPr>
        <p:spPr>
          <a:xfrm rot="509016">
            <a:off x="4368717" y="4062779"/>
            <a:ext cx="2823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 rot="1059200">
            <a:off x="4332051" y="5034725"/>
            <a:ext cx="3647951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Adrodd ar </a:t>
            </a:r>
            <a:r>
              <a:rPr lang="cy-GB" sz="1600" dirty="0" smtClean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effeithiolrwydd</a:t>
            </a:r>
            <a:endParaRPr lang="cy-GB" sz="1600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hlinkClick r:id="rId6" action="ppaction://hlinksldjump"/>
          </p:cNvPr>
          <p:cNvSpPr txBox="1"/>
          <p:nvPr/>
        </p:nvSpPr>
        <p:spPr>
          <a:xfrm rot="10800000" flipV="1">
            <a:off x="4416272" y="3293020"/>
            <a:ext cx="5898126" cy="358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Sicrhau a gwarchod hawliau dysgwyr</a:t>
            </a:r>
          </a:p>
        </p:txBody>
      </p:sp>
      <p:sp>
        <p:nvSpPr>
          <p:cNvPr id="50" name="Freeform 6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1" name="Freeform 7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2" name="Freeform 8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3" name="Freeform 9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4" name="Freeform 10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8" name="Freeform 6">
            <a:hlinkClick r:id="rId8" action="ppaction://hlinksldjump"/>
          </p:cNvPr>
          <p:cNvSpPr>
            <a:spLocks/>
          </p:cNvSpPr>
          <p:nvPr/>
        </p:nvSpPr>
        <p:spPr bwMode="auto">
          <a:xfrm>
            <a:off x="7380312" y="6017328"/>
            <a:ext cx="704664" cy="456940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cxnSp>
        <p:nvCxnSpPr>
          <p:cNvPr id="59" name="Straight Connector 58"/>
          <p:cNvCxnSpPr>
            <a:stCxn id="58" idx="0"/>
          </p:cNvCxnSpPr>
          <p:nvPr/>
        </p:nvCxnSpPr>
        <p:spPr>
          <a:xfrm flipV="1">
            <a:off x="7729844" y="6103086"/>
            <a:ext cx="171143" cy="37118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8" idx="0"/>
          </p:cNvCxnSpPr>
          <p:nvPr/>
        </p:nvCxnSpPr>
        <p:spPr>
          <a:xfrm flipH="1" flipV="1">
            <a:off x="7557955" y="6118678"/>
            <a:ext cx="171889" cy="3555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Isosceles Triangle 60">
            <a:hlinkClick r:id="rId9" action="ppaction://hlinksldjump"/>
          </p:cNvPr>
          <p:cNvSpPr/>
          <p:nvPr/>
        </p:nvSpPr>
        <p:spPr>
          <a:xfrm rot="7768195">
            <a:off x="7466942" y="6153710"/>
            <a:ext cx="269836" cy="351793"/>
          </a:xfrm>
          <a:prstGeom prst="triangle">
            <a:avLst>
              <a:gd name="adj" fmla="val 599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2" name="Isosceles Triangle 61">
            <a:hlinkClick r:id="rId9" action="ppaction://hlinksldjump"/>
          </p:cNvPr>
          <p:cNvSpPr/>
          <p:nvPr/>
        </p:nvSpPr>
        <p:spPr>
          <a:xfrm rot="10800000">
            <a:off x="7557955" y="6113643"/>
            <a:ext cx="335236" cy="350720"/>
          </a:xfrm>
          <a:prstGeom prst="triangle">
            <a:avLst>
              <a:gd name="adj" fmla="val 48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7" name="Isosceles Triangle 56">
            <a:hlinkClick r:id="rId9" action="ppaction://hlinksldjump"/>
          </p:cNvPr>
          <p:cNvSpPr/>
          <p:nvPr/>
        </p:nvSpPr>
        <p:spPr>
          <a:xfrm rot="13839083">
            <a:off x="7714715" y="6162511"/>
            <a:ext cx="278893" cy="349772"/>
          </a:xfrm>
          <a:prstGeom prst="triangle">
            <a:avLst>
              <a:gd name="adj" fmla="val 4037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4187" y="6366712"/>
            <a:ext cx="2133600" cy="365125"/>
          </a:xfrm>
        </p:spPr>
        <p:txBody>
          <a:bodyPr/>
          <a:lstStyle/>
          <a:p>
            <a:pPr>
              <a:defRPr/>
            </a:pPr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107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725430" y="3429000"/>
            <a:ext cx="6006810" cy="248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hlinkClick r:id="rId10" action="ppaction://hlinksldjump"/>
          </p:cNvPr>
          <p:cNvSpPr txBox="1"/>
          <p:nvPr/>
        </p:nvSpPr>
        <p:spPr>
          <a:xfrm rot="405856">
            <a:off x="4457486" y="4075052"/>
            <a:ext cx="3734479" cy="358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Monitro a gwerthuso effaith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845976" y="1986727"/>
            <a:ext cx="3419989" cy="853435"/>
            <a:chOff x="1907704" y="1986727"/>
            <a:chExt cx="1894987" cy="853435"/>
          </a:xfrm>
        </p:grpSpPr>
        <p:sp>
          <p:nvSpPr>
            <p:cNvPr id="37" name="TextBox 36"/>
            <p:cNvSpPr txBox="1"/>
            <p:nvPr/>
          </p:nvSpPr>
          <p:spPr>
            <a:xfrm>
              <a:off x="1907704" y="2378497"/>
              <a:ext cx="7962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Rôl </a:t>
              </a:r>
              <a:r>
                <a:rPr lang="cy-GB" sz="1200" b="1" dirty="0" err="1">
                  <a:solidFill>
                    <a:srgbClr val="000099"/>
                  </a:solidFill>
                </a:rPr>
                <a:t>arweinyddol</a:t>
              </a:r>
              <a:r>
                <a:rPr lang="cy-GB" sz="1200" b="1" dirty="0">
                  <a:solidFill>
                    <a:srgbClr val="000099"/>
                  </a:solidFill>
                </a:rPr>
                <a:t> ffurfiol newydd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18934" y="1986727"/>
              <a:ext cx="7837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Arweinyddiaeth effeithiol iawn a pharhaus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11252" y="6270172"/>
            <a:ext cx="421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8188754" y="5933694"/>
            <a:ext cx="582967" cy="591639"/>
            <a:chOff x="8188754" y="5933694"/>
            <a:chExt cx="582967" cy="591639"/>
          </a:xfrm>
        </p:grpSpPr>
        <p:sp>
          <p:nvSpPr>
            <p:cNvPr id="47" name="Freeform 6">
              <a:hlinkClick r:id="rId11" action="ppaction://hlinksldjump"/>
            </p:cNvPr>
            <p:cNvSpPr>
              <a:spLocks/>
            </p:cNvSpPr>
            <p:nvPr/>
          </p:nvSpPr>
          <p:spPr bwMode="auto">
            <a:xfrm>
              <a:off x="8222636" y="5933694"/>
              <a:ext cx="518407" cy="312586"/>
            </a:xfrm>
            <a:custGeom>
              <a:avLst/>
              <a:gdLst>
                <a:gd name="T0" fmla="*/ 3558 w 7173"/>
                <a:gd name="T1" fmla="*/ 4324 h 4324"/>
                <a:gd name="T2" fmla="*/ 7173 w 7173"/>
                <a:gd name="T3" fmla="*/ 3041 h 4324"/>
                <a:gd name="T4" fmla="*/ 2274 w 7173"/>
                <a:gd name="T5" fmla="*/ 708 h 4324"/>
                <a:gd name="T6" fmla="*/ 0 w 7173"/>
                <a:gd name="T7" fmla="*/ 2887 h 4324"/>
                <a:gd name="T8" fmla="*/ 3558 w 7173"/>
                <a:gd name="T9" fmla="*/ 4324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73" h="4324">
                  <a:moveTo>
                    <a:pt x="3558" y="4324"/>
                  </a:moveTo>
                  <a:lnTo>
                    <a:pt x="7173" y="3041"/>
                  </a:lnTo>
                  <a:cubicBezTo>
                    <a:pt x="6465" y="1044"/>
                    <a:pt x="4271" y="0"/>
                    <a:pt x="2274" y="708"/>
                  </a:cubicBezTo>
                  <a:cubicBezTo>
                    <a:pt x="1240" y="1076"/>
                    <a:pt x="412" y="1869"/>
                    <a:pt x="0" y="2887"/>
                  </a:cubicBezTo>
                  <a:lnTo>
                    <a:pt x="3558" y="4324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7">
              <a:hlinkClick r:id="rId11" action="ppaction://hlinksldjump"/>
            </p:cNvPr>
            <p:cNvSpPr>
              <a:spLocks/>
            </p:cNvSpPr>
            <p:nvPr/>
          </p:nvSpPr>
          <p:spPr bwMode="auto">
            <a:xfrm>
              <a:off x="8479948" y="6153545"/>
              <a:ext cx="291773" cy="255156"/>
            </a:xfrm>
            <a:custGeom>
              <a:avLst/>
              <a:gdLst>
                <a:gd name="T0" fmla="*/ 0 w 4037"/>
                <a:gd name="T1" fmla="*/ 1283 h 3530"/>
                <a:gd name="T2" fmla="*/ 3110 w 4037"/>
                <a:gd name="T3" fmla="*/ 3530 h 3530"/>
                <a:gd name="T4" fmla="*/ 3616 w 4037"/>
                <a:gd name="T5" fmla="*/ 0 h 3530"/>
                <a:gd name="T6" fmla="*/ 0 w 4037"/>
                <a:gd name="T7" fmla="*/ 1283 h 3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7" h="3530">
                  <a:moveTo>
                    <a:pt x="0" y="1283"/>
                  </a:moveTo>
                  <a:lnTo>
                    <a:pt x="3110" y="3530"/>
                  </a:lnTo>
                  <a:cubicBezTo>
                    <a:pt x="3848" y="2508"/>
                    <a:pt x="4037" y="1189"/>
                    <a:pt x="3616" y="0"/>
                  </a:cubicBezTo>
                  <a:lnTo>
                    <a:pt x="0" y="1283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8">
              <a:hlinkClick r:id="rId11" action="ppaction://hlinksldjump"/>
            </p:cNvPr>
            <p:cNvSpPr>
              <a:spLocks/>
            </p:cNvSpPr>
            <p:nvPr/>
          </p:nvSpPr>
          <p:spPr bwMode="auto">
            <a:xfrm>
              <a:off x="8473572" y="6246280"/>
              <a:ext cx="230682" cy="279053"/>
            </a:xfrm>
            <a:custGeom>
              <a:avLst/>
              <a:gdLst>
                <a:gd name="T0" fmla="*/ 82 w 3192"/>
                <a:gd name="T1" fmla="*/ 0 h 3863"/>
                <a:gd name="T2" fmla="*/ 0 w 3192"/>
                <a:gd name="T3" fmla="*/ 3836 h 3863"/>
                <a:gd name="T4" fmla="*/ 3192 w 3192"/>
                <a:gd name="T5" fmla="*/ 2247 h 3863"/>
                <a:gd name="T6" fmla="*/ 82 w 3192"/>
                <a:gd name="T7" fmla="*/ 0 h 3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2" h="3863">
                  <a:moveTo>
                    <a:pt x="82" y="0"/>
                  </a:moveTo>
                  <a:lnTo>
                    <a:pt x="0" y="3836"/>
                  </a:lnTo>
                  <a:cubicBezTo>
                    <a:pt x="1261" y="3863"/>
                    <a:pt x="2454" y="3269"/>
                    <a:pt x="3192" y="2247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9BBB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9">
              <a:hlinkClick r:id="rId11" action="ppaction://hlinksldjump"/>
            </p:cNvPr>
            <p:cNvSpPr>
              <a:spLocks/>
            </p:cNvSpPr>
            <p:nvPr/>
          </p:nvSpPr>
          <p:spPr bwMode="auto">
            <a:xfrm>
              <a:off x="8248496" y="6247086"/>
              <a:ext cx="231452" cy="277126"/>
            </a:xfrm>
            <a:custGeom>
              <a:avLst/>
              <a:gdLst>
                <a:gd name="T0" fmla="*/ 3203 w 3203"/>
                <a:gd name="T1" fmla="*/ 0 h 3836"/>
                <a:gd name="T2" fmla="*/ 0 w 3203"/>
                <a:gd name="T3" fmla="*/ 2111 h 3836"/>
                <a:gd name="T4" fmla="*/ 3121 w 3203"/>
                <a:gd name="T5" fmla="*/ 3836 h 3836"/>
                <a:gd name="T6" fmla="*/ 3203 w 3203"/>
                <a:gd name="T7" fmla="*/ 0 h 3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3" h="3836">
                  <a:moveTo>
                    <a:pt x="3203" y="0"/>
                  </a:moveTo>
                  <a:lnTo>
                    <a:pt x="0" y="2111"/>
                  </a:lnTo>
                  <a:cubicBezTo>
                    <a:pt x="694" y="3164"/>
                    <a:pt x="1860" y="3808"/>
                    <a:pt x="3121" y="3836"/>
                  </a:cubicBezTo>
                  <a:lnTo>
                    <a:pt x="3203" y="0"/>
                  </a:lnTo>
                  <a:close/>
                </a:path>
              </a:pathLst>
            </a:custGeom>
            <a:solidFill>
              <a:srgbClr val="8064A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10">
              <a:hlinkClick r:id="rId11" action="ppaction://hlinksldjump"/>
            </p:cNvPr>
            <p:cNvSpPr>
              <a:spLocks/>
            </p:cNvSpPr>
            <p:nvPr/>
          </p:nvSpPr>
          <p:spPr bwMode="auto">
            <a:xfrm>
              <a:off x="8188754" y="6141920"/>
              <a:ext cx="291194" cy="256505"/>
            </a:xfrm>
            <a:custGeom>
              <a:avLst/>
              <a:gdLst>
                <a:gd name="T0" fmla="*/ 4030 w 4030"/>
                <a:gd name="T1" fmla="*/ 1438 h 3549"/>
                <a:gd name="T2" fmla="*/ 472 w 4030"/>
                <a:gd name="T3" fmla="*/ 0 h 3549"/>
                <a:gd name="T4" fmla="*/ 826 w 4030"/>
                <a:gd name="T5" fmla="*/ 3549 h 3549"/>
                <a:gd name="T6" fmla="*/ 4030 w 4030"/>
                <a:gd name="T7" fmla="*/ 1438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0" h="3549">
                  <a:moveTo>
                    <a:pt x="4030" y="1438"/>
                  </a:moveTo>
                  <a:lnTo>
                    <a:pt x="472" y="0"/>
                  </a:lnTo>
                  <a:cubicBezTo>
                    <a:pt x="0" y="1169"/>
                    <a:pt x="132" y="2496"/>
                    <a:pt x="826" y="3549"/>
                  </a:cubicBezTo>
                  <a:lnTo>
                    <a:pt x="4030" y="1438"/>
                  </a:lnTo>
                  <a:close/>
                </a:path>
              </a:pathLst>
            </a:custGeom>
            <a:solidFill>
              <a:srgbClr val="4BACC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45" name="Rounded Rectangle 44">
            <a:hlinkClick r:id="rId12" action="ppaction://hlinksldjump"/>
          </p:cNvPr>
          <p:cNvSpPr/>
          <p:nvPr/>
        </p:nvSpPr>
        <p:spPr>
          <a:xfrm>
            <a:off x="6012160" y="6079623"/>
            <a:ext cx="1121830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 err="1">
                <a:solidFill>
                  <a:prstClr val="white"/>
                </a:solidFill>
              </a:rPr>
              <a:t>Disgrifyddion</a:t>
            </a:r>
            <a:r>
              <a:rPr lang="cy-GB" sz="1200" dirty="0">
                <a:solidFill>
                  <a:prstClr val="white"/>
                </a:solidFill>
              </a:rPr>
              <a:t> addysgu</a:t>
            </a:r>
          </a:p>
        </p:txBody>
      </p:sp>
    </p:spTree>
    <p:extLst>
      <p:ext uri="{BB962C8B-B14F-4D97-AF65-F5344CB8AC3E}">
        <p14:creationId xmlns:p14="http://schemas.microsoft.com/office/powerpoint/2010/main" val="348047501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Addysgeg: Dylanwadu ar ddysgwyr… </a:t>
            </a:r>
            <a:r>
              <a:rPr lang="cy-GB" sz="20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sicrhau safonau, </a:t>
            </a:r>
            <a:r>
              <a:rPr lang="cy-GB" sz="2000" b="1" dirty="0" smtClean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lles </a:t>
            </a:r>
            <a:r>
              <a:rPr lang="cy-GB" sz="20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chynnydd</a:t>
            </a:r>
            <a:r>
              <a:rPr lang="cy-GB" sz="2000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y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495526"/>
            <a:ext cx="5682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Derbyn atebolrwydd am ddeilliannau </a:t>
            </a:r>
            <a:r>
              <a:rPr lang="cy-GB" sz="2400" b="1" dirty="0" smtClean="0">
                <a:solidFill>
                  <a:srgbClr val="000099"/>
                </a:solidFill>
              </a:rPr>
              <a:t>a </a:t>
            </a:r>
          </a:p>
          <a:p>
            <a:r>
              <a:rPr lang="cy-GB" sz="2400" b="1" dirty="0" smtClean="0">
                <a:solidFill>
                  <a:srgbClr val="000099"/>
                </a:solidFill>
              </a:rPr>
              <a:t>lles dysgwyr</a:t>
            </a:r>
            <a:endParaRPr lang="cy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9552" y="4653136"/>
            <a:ext cx="6984776" cy="6850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hyrwyddo, yn galw ac yn sicrhau bod llwyddiant dysgu, cyflawniad a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lles 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pob dysgwr i’w gweld drwy’r ysgol i gyd</a:t>
            </a:r>
            <a:r>
              <a:rPr lang="en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03848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hyrwyddo camau i gydweithio ag ysgolion llai llwyddiannus ac yn derbyn cyfrifoldeb proffesiynol am helpu eraill i lwyddo a’u galluogi i wneud hynny</a:t>
            </a:r>
            <a:r>
              <a:rPr lang="en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508758" y="5703160"/>
            <a:ext cx="1255195" cy="1251052"/>
            <a:chOff x="331287" y="5926768"/>
            <a:chExt cx="1255195" cy="1251052"/>
          </a:xfrm>
        </p:grpSpPr>
        <p:sp>
          <p:nvSpPr>
            <p:cNvPr id="14" name="Pie 13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15">
              <a:hlinkClick r:id="rId3" action="ppaction://hlinksldjump"/>
            </p:cNvPr>
            <p:cNvSpPr/>
            <p:nvPr/>
          </p:nvSpPr>
          <p:spPr>
            <a:xfrm rot="3067954">
              <a:off x="337019" y="5926768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7" name="Pie 16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11252" y="6270172"/>
            <a:ext cx="4288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8608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8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b="1" dirty="0">
                <a:solidFill>
                  <a:srgbClr val="000099"/>
                </a:solidFill>
              </a:rPr>
              <a:t>Addysgeg: Dylanwadu ar ddysgwyr… </a:t>
            </a:r>
            <a:r>
              <a:rPr lang="cy-GB" sz="20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sicrhau safonau, </a:t>
            </a:r>
            <a:r>
              <a:rPr lang="cy-GB" sz="2000" b="1" dirty="0" smtClean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lles </a:t>
            </a:r>
            <a:r>
              <a:rPr lang="cy-GB" sz="20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chynnydd</a:t>
            </a:r>
            <a:r>
              <a:rPr lang="cy-GB" sz="2000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y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49552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Sicrhau a gwarchod hawliau dysgwyr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9552" y="4653136"/>
            <a:ext cx="6984776" cy="6850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sicrhau bod pob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dysgwr, 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gan gynnwys y rhai ag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anghenion dysgu ychwanegol, 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 cael cyfleoedd ac yn cyflawni</a:t>
            </a:r>
            <a:r>
              <a:rPr lang="en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03848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ae hawliau ac anghenion dysgwyr yn hollbwysig i bopeth a wna’r ysgol gan sicrhau bod pob dysgwr yn elwa ar hawl i gael y profiad ysgol gorau posibl yng Nghymru</a:t>
            </a:r>
            <a:r>
              <a:rPr lang="en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1252" y="6270172"/>
            <a:ext cx="4000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508758" y="5703160"/>
            <a:ext cx="1255195" cy="1251052"/>
            <a:chOff x="331287" y="5926768"/>
            <a:chExt cx="1255195" cy="1251052"/>
          </a:xfrm>
        </p:grpSpPr>
        <p:sp>
          <p:nvSpPr>
            <p:cNvPr id="27" name="Pie 26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8" name="Pie 27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9" name="Pie 28">
              <a:hlinkClick r:id="rId3" action="ppaction://hlinksldjump"/>
            </p:cNvPr>
            <p:cNvSpPr/>
            <p:nvPr/>
          </p:nvSpPr>
          <p:spPr>
            <a:xfrm rot="3067954">
              <a:off x="337019" y="5926768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0" name="Pie 29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9633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1203040" y="1628800"/>
            <a:ext cx="6508502" cy="4220443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>
            <a:stCxn id="4" idx="0"/>
          </p:cNvCxnSpPr>
          <p:nvPr/>
        </p:nvCxnSpPr>
        <p:spPr>
          <a:xfrm flipV="1">
            <a:off x="4431431" y="2420888"/>
            <a:ext cx="1580729" cy="342835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0"/>
          </p:cNvCxnSpPr>
          <p:nvPr/>
        </p:nvCxnSpPr>
        <p:spPr>
          <a:xfrm flipH="1" flipV="1">
            <a:off x="2843809" y="2564904"/>
            <a:ext cx="1587622" cy="328433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75346" y="2649686"/>
            <a:ext cx="1512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prstClr val="white"/>
                </a:solidFill>
              </a:rPr>
              <a:t>Hyrwyddo</a:t>
            </a:r>
            <a:endParaRPr lang="en-GB" b="1" dirty="0">
              <a:solidFill>
                <a:prstClr val="white"/>
              </a:solidFill>
            </a:endParaRPr>
          </a:p>
          <a:p>
            <a:pPr algn="ctr"/>
            <a:r>
              <a:rPr lang="en-GB" b="1" dirty="0" err="1">
                <a:solidFill>
                  <a:prstClr val="white"/>
                </a:solidFill>
              </a:rPr>
              <a:t>d</a:t>
            </a:r>
            <a:r>
              <a:rPr lang="en-GB" b="1" dirty="0" err="1" smtClean="0">
                <a:solidFill>
                  <a:prstClr val="white"/>
                </a:solidFill>
              </a:rPr>
              <a:t>ysgu</a:t>
            </a:r>
            <a:endParaRPr lang="en-GB" b="1" dirty="0">
              <a:solidFill>
                <a:prstClr val="white"/>
              </a:solidFill>
            </a:endParaRPr>
          </a:p>
          <a:p>
            <a:pPr algn="ctr"/>
            <a:r>
              <a:rPr lang="en-GB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09163" y="364779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prstClr val="white"/>
                </a:solidFill>
              </a:rPr>
              <a:t>Mireinio</a:t>
            </a:r>
            <a:endParaRPr lang="en-GB" b="1" dirty="0">
              <a:solidFill>
                <a:prstClr val="white"/>
              </a:solidFill>
            </a:endParaRPr>
          </a:p>
          <a:p>
            <a:pPr algn="ctr"/>
            <a:r>
              <a:rPr lang="en-GB" b="1" dirty="0" err="1">
                <a:solidFill>
                  <a:prstClr val="white"/>
                </a:solidFill>
              </a:rPr>
              <a:t>a</a:t>
            </a:r>
            <a:r>
              <a:rPr lang="en-GB" b="1" dirty="0" err="1" smtClean="0">
                <a:solidFill>
                  <a:prstClr val="white"/>
                </a:solidFill>
              </a:rPr>
              <a:t>ddysgu</a:t>
            </a:r>
            <a:endParaRPr lang="en-GB" b="1" dirty="0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08105" y="3519011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prstClr val="white"/>
                </a:solidFill>
              </a:rPr>
              <a:t>Dylanwadu</a:t>
            </a:r>
            <a:endParaRPr lang="en-GB" b="1" dirty="0">
              <a:solidFill>
                <a:prstClr val="white"/>
              </a:solidFill>
            </a:endParaRPr>
          </a:p>
          <a:p>
            <a:pPr algn="ctr"/>
            <a:r>
              <a:rPr lang="en-GB" b="1" dirty="0" err="1" smtClean="0">
                <a:solidFill>
                  <a:prstClr val="white"/>
                </a:solidFill>
              </a:rPr>
              <a:t>ar</a:t>
            </a:r>
            <a:r>
              <a:rPr lang="en-GB" b="1" dirty="0" smtClean="0">
                <a:solidFill>
                  <a:prstClr val="white"/>
                </a:solidFill>
              </a:rPr>
              <a:t> </a:t>
            </a:r>
            <a:r>
              <a:rPr lang="en-GB" b="1" dirty="0" err="1">
                <a:solidFill>
                  <a:prstClr val="white"/>
                </a:solidFill>
              </a:rPr>
              <a:t>d</a:t>
            </a:r>
            <a:r>
              <a:rPr lang="en-GB" b="1" dirty="0" err="1" smtClean="0">
                <a:solidFill>
                  <a:prstClr val="white"/>
                </a:solidFill>
              </a:rPr>
              <a:t>dysgwyr</a:t>
            </a:r>
            <a:endParaRPr lang="en-GB" b="1" dirty="0">
              <a:solidFill>
                <a:prstClr val="white"/>
              </a:solidFill>
            </a:endParaRPr>
          </a:p>
          <a:p>
            <a:pPr algn="ctr"/>
            <a:r>
              <a:rPr lang="en-GB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980728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Dadbacio addysgeg... cydweddu â ‘Dyfodol Llwyddiannus’</a:t>
            </a:r>
          </a:p>
        </p:txBody>
      </p:sp>
      <p:sp>
        <p:nvSpPr>
          <p:cNvPr id="2" name="Isosceles Triangle 1">
            <a:hlinkClick r:id="rId2" action="ppaction://hlinksldjump"/>
          </p:cNvPr>
          <p:cNvSpPr/>
          <p:nvPr/>
        </p:nvSpPr>
        <p:spPr>
          <a:xfrm rot="7768195">
            <a:off x="1953678" y="2907956"/>
            <a:ext cx="2492295" cy="3249275"/>
          </a:xfrm>
          <a:prstGeom prst="triangle">
            <a:avLst>
              <a:gd name="adj" fmla="val 599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Isosceles Triangle 11">
            <a:hlinkClick r:id="rId3" action="ppaction://hlinksldjump"/>
          </p:cNvPr>
          <p:cNvSpPr/>
          <p:nvPr/>
        </p:nvSpPr>
        <p:spPr>
          <a:xfrm rot="10800000">
            <a:off x="2843809" y="2515384"/>
            <a:ext cx="3096343" cy="3239362"/>
          </a:xfrm>
          <a:prstGeom prst="triangle">
            <a:avLst>
              <a:gd name="adj" fmla="val 48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Isosceles Triangle 13">
            <a:hlinkClick r:id="rId4" action="ppaction://hlinksldjump"/>
          </p:cNvPr>
          <p:cNvSpPr/>
          <p:nvPr/>
        </p:nvSpPr>
        <p:spPr>
          <a:xfrm rot="13839083">
            <a:off x="4312488" y="2969757"/>
            <a:ext cx="2575947" cy="3230603"/>
          </a:xfrm>
          <a:prstGeom prst="triangle">
            <a:avLst>
              <a:gd name="adj" fmla="val 4037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reeform 6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8" name="Freeform 7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Freeform 8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Freeform 9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1" name="Freeform 10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408701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smtClean="0"/>
              <a:t>11</a:t>
            </a:fld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7193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b="1" dirty="0">
                <a:solidFill>
                  <a:srgbClr val="000099"/>
                </a:solidFill>
              </a:rPr>
              <a:t>Addysgeg: Dylanwadu ar ddysgwyr… </a:t>
            </a:r>
            <a:r>
              <a:rPr lang="cy-GB" sz="20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sicrhau safonau, </a:t>
            </a:r>
            <a:r>
              <a:rPr lang="cy-GB" sz="2000" b="1" dirty="0" smtClean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lles </a:t>
            </a:r>
            <a:r>
              <a:rPr lang="cy-GB" sz="20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chynnydd</a:t>
            </a:r>
            <a:r>
              <a:rPr lang="cy-GB" sz="2000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y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49552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Monitro a gwerthuso effaith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9552" y="4653136"/>
            <a:ext cx="6984776" cy="6850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Defnyddir systemau effeithiol yn gyson i fonitro a gwerthuso effaith yr holl brofiadau dysgu ar gynnydd dysgwyr, a sicrhau gwelliant parhaus.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03848" y="2708920"/>
            <a:ext cx="5382597" cy="6850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Addysgeg effeithiol yw calon yr ysgol a phrif ffocws yr arweinwyr.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1252" y="6270172"/>
            <a:ext cx="493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508758" y="5703160"/>
            <a:ext cx="1255195" cy="1251052"/>
            <a:chOff x="331287" y="5926768"/>
            <a:chExt cx="1255195" cy="1251052"/>
          </a:xfrm>
        </p:grpSpPr>
        <p:sp>
          <p:nvSpPr>
            <p:cNvPr id="21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3" action="ppaction://hlinksldjump"/>
            </p:cNvPr>
            <p:cNvSpPr/>
            <p:nvPr/>
          </p:nvSpPr>
          <p:spPr>
            <a:xfrm rot="3067954">
              <a:off x="337019" y="5926768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3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419681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b="1" dirty="0">
                <a:solidFill>
                  <a:srgbClr val="000099"/>
                </a:solidFill>
              </a:rPr>
              <a:t>Addysgeg: Dylanwadu ar ddysgwyr… </a:t>
            </a:r>
            <a:r>
              <a:rPr lang="cy-GB" sz="20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sicrhau safonau, </a:t>
            </a:r>
            <a:r>
              <a:rPr lang="cy-GB" sz="2000" b="1" dirty="0" smtClean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lles </a:t>
            </a:r>
            <a:r>
              <a:rPr lang="cy-GB" sz="2000" b="1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chynnydd</a:t>
            </a:r>
            <a:r>
              <a:rPr lang="cy-GB" sz="2000" dirty="0">
                <a:solidFill>
                  <a:srgbClr val="0000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y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49552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Adrodd ar effeithiolrwydd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32140" y="4365104"/>
            <a:ext cx="698477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Caiff y broses o adrodd ar gynnydd a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lles 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dysgwyr ei rheoli’n effeithiol gyda’r ystod lawn o asiantaethau a phartneriaid cyfrifol ac allanol. Caiff argymhellion sy’n deillio o adroddiadau eu mynegi, eu rhoi ar waith a’u trin yn effeithiol.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1661" y="2575861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adrodd ar effeithiolrwydd dysgu yn broses hynod o soffistigedig gan </a:t>
            </a:r>
            <a:r>
              <a:rPr lang="cy-GB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geisio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mireinio’n gyson er mwyn sicrhau deilliannau dysgu gwell. Caiff dysgwyr eu cynnwys yn llawn yn y broses.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1252" y="6270172"/>
            <a:ext cx="4288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508758" y="5703160"/>
            <a:ext cx="1255195" cy="1251052"/>
            <a:chOff x="331287" y="5926768"/>
            <a:chExt cx="1255195" cy="1251052"/>
          </a:xfrm>
        </p:grpSpPr>
        <p:sp>
          <p:nvSpPr>
            <p:cNvPr id="22" name="Pie 21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3">
              <a:hlinkClick r:id="rId3" action="ppaction://hlinksldjump"/>
            </p:cNvPr>
            <p:cNvSpPr/>
            <p:nvPr/>
          </p:nvSpPr>
          <p:spPr>
            <a:xfrm rot="3067954">
              <a:off x="337019" y="5926768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Pie 24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665996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838001"/>
              <a:gd name="adj2" fmla="val 9508474"/>
            </a:avLst>
          </a:prstGeom>
          <a:gradFill flip="none" rotWithShape="1">
            <a:gsLst>
              <a:gs pos="32000">
                <a:schemeClr val="accent5">
                  <a:lumMod val="100000"/>
                </a:schemeClr>
              </a:gs>
              <a:gs pos="49000">
                <a:srgbClr val="21D6E0"/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684" y="578852"/>
            <a:ext cx="778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800" b="1" dirty="0">
                <a:solidFill>
                  <a:srgbClr val="000099"/>
                </a:solidFill>
              </a:rPr>
              <a:t>Cydweithredu 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hlinkClick r:id="rId3" action="ppaction://hlinksldjump"/>
          </p:cNvPr>
          <p:cNvSpPr txBox="1"/>
          <p:nvPr/>
        </p:nvSpPr>
        <p:spPr>
          <a:xfrm rot="21419096">
            <a:off x="4470213" y="3062347"/>
            <a:ext cx="3344049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Cynnal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diwylliant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o </a:t>
            </a:r>
            <a:r>
              <a:rPr lang="en-GB" sz="1600" dirty="0" err="1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gydweithio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grpSp>
        <p:nvGrpSpPr>
          <p:cNvPr id="2" name="Group 1"/>
          <p:cNvGrpSpPr/>
          <p:nvPr/>
        </p:nvGrpSpPr>
        <p:grpSpPr>
          <a:xfrm rot="16035324">
            <a:off x="480105" y="4729908"/>
            <a:ext cx="1595296" cy="1591011"/>
            <a:chOff x="581131" y="4820623"/>
            <a:chExt cx="2192659" cy="2186770"/>
          </a:xfrm>
        </p:grpSpPr>
        <p:sp>
          <p:nvSpPr>
            <p:cNvPr id="32" name="Pie 3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4" name="Pie 3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5" name="Pie 3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6" name="TextBox 35">
            <a:hlinkClick r:id="rId5" action="ppaction://hlinksldjump"/>
          </p:cNvPr>
          <p:cNvSpPr txBox="1"/>
          <p:nvPr/>
        </p:nvSpPr>
        <p:spPr>
          <a:xfrm rot="237139">
            <a:off x="4466384" y="3613409"/>
            <a:ext cx="5030091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Gweithio’n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gynhyrchiol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gydag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asiantaethau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allanol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37480" y="3419654"/>
            <a:ext cx="6482660" cy="1383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 rot="770851">
            <a:off x="4398049" y="4696545"/>
            <a:ext cx="363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Galluogi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gwelliannau</a:t>
            </a: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parhaus</a:t>
            </a:r>
            <a:endParaRPr lang="en-GB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hlinkClick r:id="rId7" action="ppaction://hlinksldjump"/>
          </p:cNvPr>
          <p:cNvSpPr txBox="1"/>
          <p:nvPr/>
        </p:nvSpPr>
        <p:spPr>
          <a:xfrm rot="21136160">
            <a:off x="4414768" y="2580329"/>
            <a:ext cx="3344049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Ceisio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cyngor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chymorth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66121"/>
            <a:ext cx="2133600" cy="365125"/>
          </a:xfrm>
        </p:spPr>
        <p:txBody>
          <a:bodyPr/>
          <a:lstStyle/>
          <a:p>
            <a:pPr>
              <a:defRPr/>
            </a:pPr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112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737480" y="3440481"/>
            <a:ext cx="6430641" cy="2148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 rot="608744">
            <a:off x="4463528" y="4190648"/>
            <a:ext cx="442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0099"/>
                </a:solidFill>
              </a:rPr>
              <a:t>Ymgysylltu</a:t>
            </a:r>
            <a:r>
              <a:rPr lang="en-GB" dirty="0">
                <a:solidFill>
                  <a:srgbClr val="000099"/>
                </a:solidFill>
              </a:rPr>
              <a:t> â </a:t>
            </a:r>
            <a:r>
              <a:rPr lang="en-GB" dirty="0" err="1">
                <a:solidFill>
                  <a:srgbClr val="000099"/>
                </a:solidFill>
              </a:rPr>
              <a:t>chymuned</a:t>
            </a:r>
            <a:r>
              <a:rPr lang="en-GB" dirty="0">
                <a:solidFill>
                  <a:srgbClr val="000099"/>
                </a:solidFill>
              </a:rPr>
              <a:t> </a:t>
            </a:r>
            <a:r>
              <a:rPr lang="en-GB" dirty="0" err="1">
                <a:solidFill>
                  <a:srgbClr val="000099"/>
                </a:solidFill>
              </a:rPr>
              <a:t>ehangaf</a:t>
            </a:r>
            <a:r>
              <a:rPr lang="en-GB" dirty="0">
                <a:solidFill>
                  <a:srgbClr val="000099"/>
                </a:solidFill>
              </a:rPr>
              <a:t> yr </a:t>
            </a:r>
            <a:r>
              <a:rPr lang="en-GB" dirty="0" err="1">
                <a:solidFill>
                  <a:srgbClr val="000099"/>
                </a:solidFill>
              </a:rPr>
              <a:t>ysgol</a:t>
            </a:r>
            <a:endParaRPr lang="en-GB" dirty="0">
              <a:solidFill>
                <a:srgbClr val="000099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845976" y="1986727"/>
            <a:ext cx="3419989" cy="853435"/>
            <a:chOff x="1907704" y="1986727"/>
            <a:chExt cx="1894987" cy="853435"/>
          </a:xfrm>
        </p:grpSpPr>
        <p:sp>
          <p:nvSpPr>
            <p:cNvPr id="29" name="TextBox 28"/>
            <p:cNvSpPr txBox="1"/>
            <p:nvPr/>
          </p:nvSpPr>
          <p:spPr>
            <a:xfrm>
              <a:off x="1907704" y="2378497"/>
              <a:ext cx="7962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Rôl </a:t>
              </a:r>
              <a:r>
                <a:rPr lang="cy-GB" sz="1200" b="1" dirty="0" err="1">
                  <a:solidFill>
                    <a:srgbClr val="000099"/>
                  </a:solidFill>
                </a:rPr>
                <a:t>arweinyddol</a:t>
              </a:r>
              <a:r>
                <a:rPr lang="cy-GB" sz="1200" b="1" dirty="0">
                  <a:solidFill>
                    <a:srgbClr val="000099"/>
                  </a:solidFill>
                </a:rPr>
                <a:t> ffurfiol newydd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18934" y="1986727"/>
              <a:ext cx="7837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Arweinyddiaeth effeithiol iawn a pharhaus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11252" y="6270172"/>
            <a:ext cx="457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8188754" y="5933694"/>
            <a:ext cx="582967" cy="591639"/>
            <a:chOff x="8188754" y="5933694"/>
            <a:chExt cx="582967" cy="591639"/>
          </a:xfrm>
        </p:grpSpPr>
        <p:sp>
          <p:nvSpPr>
            <p:cNvPr id="42" name="Freeform 6">
              <a:hlinkClick r:id="rId9" action="ppaction://hlinksldjump"/>
            </p:cNvPr>
            <p:cNvSpPr>
              <a:spLocks/>
            </p:cNvSpPr>
            <p:nvPr/>
          </p:nvSpPr>
          <p:spPr bwMode="auto">
            <a:xfrm>
              <a:off x="8222636" y="5933694"/>
              <a:ext cx="518407" cy="312586"/>
            </a:xfrm>
            <a:custGeom>
              <a:avLst/>
              <a:gdLst>
                <a:gd name="T0" fmla="*/ 3558 w 7173"/>
                <a:gd name="T1" fmla="*/ 4324 h 4324"/>
                <a:gd name="T2" fmla="*/ 7173 w 7173"/>
                <a:gd name="T3" fmla="*/ 3041 h 4324"/>
                <a:gd name="T4" fmla="*/ 2274 w 7173"/>
                <a:gd name="T5" fmla="*/ 708 h 4324"/>
                <a:gd name="T6" fmla="*/ 0 w 7173"/>
                <a:gd name="T7" fmla="*/ 2887 h 4324"/>
                <a:gd name="T8" fmla="*/ 3558 w 7173"/>
                <a:gd name="T9" fmla="*/ 4324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73" h="4324">
                  <a:moveTo>
                    <a:pt x="3558" y="4324"/>
                  </a:moveTo>
                  <a:lnTo>
                    <a:pt x="7173" y="3041"/>
                  </a:lnTo>
                  <a:cubicBezTo>
                    <a:pt x="6465" y="1044"/>
                    <a:pt x="4271" y="0"/>
                    <a:pt x="2274" y="708"/>
                  </a:cubicBezTo>
                  <a:cubicBezTo>
                    <a:pt x="1240" y="1076"/>
                    <a:pt x="412" y="1869"/>
                    <a:pt x="0" y="2887"/>
                  </a:cubicBezTo>
                  <a:lnTo>
                    <a:pt x="3558" y="4324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7">
              <a:hlinkClick r:id="rId9" action="ppaction://hlinksldjump"/>
            </p:cNvPr>
            <p:cNvSpPr>
              <a:spLocks/>
            </p:cNvSpPr>
            <p:nvPr/>
          </p:nvSpPr>
          <p:spPr bwMode="auto">
            <a:xfrm>
              <a:off x="8479948" y="6153545"/>
              <a:ext cx="291773" cy="255156"/>
            </a:xfrm>
            <a:custGeom>
              <a:avLst/>
              <a:gdLst>
                <a:gd name="T0" fmla="*/ 0 w 4037"/>
                <a:gd name="T1" fmla="*/ 1283 h 3530"/>
                <a:gd name="T2" fmla="*/ 3110 w 4037"/>
                <a:gd name="T3" fmla="*/ 3530 h 3530"/>
                <a:gd name="T4" fmla="*/ 3616 w 4037"/>
                <a:gd name="T5" fmla="*/ 0 h 3530"/>
                <a:gd name="T6" fmla="*/ 0 w 4037"/>
                <a:gd name="T7" fmla="*/ 1283 h 3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7" h="3530">
                  <a:moveTo>
                    <a:pt x="0" y="1283"/>
                  </a:moveTo>
                  <a:lnTo>
                    <a:pt x="3110" y="3530"/>
                  </a:lnTo>
                  <a:cubicBezTo>
                    <a:pt x="3848" y="2508"/>
                    <a:pt x="4037" y="1189"/>
                    <a:pt x="3616" y="0"/>
                  </a:cubicBezTo>
                  <a:lnTo>
                    <a:pt x="0" y="1283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8">
              <a:hlinkClick r:id="rId9" action="ppaction://hlinksldjump"/>
            </p:cNvPr>
            <p:cNvSpPr>
              <a:spLocks/>
            </p:cNvSpPr>
            <p:nvPr/>
          </p:nvSpPr>
          <p:spPr bwMode="auto">
            <a:xfrm>
              <a:off x="8473572" y="6246280"/>
              <a:ext cx="230682" cy="279053"/>
            </a:xfrm>
            <a:custGeom>
              <a:avLst/>
              <a:gdLst>
                <a:gd name="T0" fmla="*/ 82 w 3192"/>
                <a:gd name="T1" fmla="*/ 0 h 3863"/>
                <a:gd name="T2" fmla="*/ 0 w 3192"/>
                <a:gd name="T3" fmla="*/ 3836 h 3863"/>
                <a:gd name="T4" fmla="*/ 3192 w 3192"/>
                <a:gd name="T5" fmla="*/ 2247 h 3863"/>
                <a:gd name="T6" fmla="*/ 82 w 3192"/>
                <a:gd name="T7" fmla="*/ 0 h 3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2" h="3863">
                  <a:moveTo>
                    <a:pt x="82" y="0"/>
                  </a:moveTo>
                  <a:lnTo>
                    <a:pt x="0" y="3836"/>
                  </a:lnTo>
                  <a:cubicBezTo>
                    <a:pt x="1261" y="3863"/>
                    <a:pt x="2454" y="3269"/>
                    <a:pt x="3192" y="2247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9BBB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9">
              <a:hlinkClick r:id="rId9" action="ppaction://hlinksldjump"/>
            </p:cNvPr>
            <p:cNvSpPr>
              <a:spLocks/>
            </p:cNvSpPr>
            <p:nvPr/>
          </p:nvSpPr>
          <p:spPr bwMode="auto">
            <a:xfrm>
              <a:off x="8248496" y="6247086"/>
              <a:ext cx="231452" cy="277126"/>
            </a:xfrm>
            <a:custGeom>
              <a:avLst/>
              <a:gdLst>
                <a:gd name="T0" fmla="*/ 3203 w 3203"/>
                <a:gd name="T1" fmla="*/ 0 h 3836"/>
                <a:gd name="T2" fmla="*/ 0 w 3203"/>
                <a:gd name="T3" fmla="*/ 2111 h 3836"/>
                <a:gd name="T4" fmla="*/ 3121 w 3203"/>
                <a:gd name="T5" fmla="*/ 3836 h 3836"/>
                <a:gd name="T6" fmla="*/ 3203 w 3203"/>
                <a:gd name="T7" fmla="*/ 0 h 3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3" h="3836">
                  <a:moveTo>
                    <a:pt x="3203" y="0"/>
                  </a:moveTo>
                  <a:lnTo>
                    <a:pt x="0" y="2111"/>
                  </a:lnTo>
                  <a:cubicBezTo>
                    <a:pt x="694" y="3164"/>
                    <a:pt x="1860" y="3808"/>
                    <a:pt x="3121" y="3836"/>
                  </a:cubicBezTo>
                  <a:lnTo>
                    <a:pt x="3203" y="0"/>
                  </a:lnTo>
                  <a:close/>
                </a:path>
              </a:pathLst>
            </a:custGeom>
            <a:solidFill>
              <a:srgbClr val="8064A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10">
              <a:hlinkClick r:id="rId9" action="ppaction://hlinksldjump"/>
            </p:cNvPr>
            <p:cNvSpPr>
              <a:spLocks/>
            </p:cNvSpPr>
            <p:nvPr/>
          </p:nvSpPr>
          <p:spPr bwMode="auto">
            <a:xfrm>
              <a:off x="8188754" y="6141920"/>
              <a:ext cx="291194" cy="256505"/>
            </a:xfrm>
            <a:custGeom>
              <a:avLst/>
              <a:gdLst>
                <a:gd name="T0" fmla="*/ 4030 w 4030"/>
                <a:gd name="T1" fmla="*/ 1438 h 3549"/>
                <a:gd name="T2" fmla="*/ 472 w 4030"/>
                <a:gd name="T3" fmla="*/ 0 h 3549"/>
                <a:gd name="T4" fmla="*/ 826 w 4030"/>
                <a:gd name="T5" fmla="*/ 3549 h 3549"/>
                <a:gd name="T6" fmla="*/ 4030 w 4030"/>
                <a:gd name="T7" fmla="*/ 1438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0" h="3549">
                  <a:moveTo>
                    <a:pt x="4030" y="1438"/>
                  </a:moveTo>
                  <a:lnTo>
                    <a:pt x="472" y="0"/>
                  </a:lnTo>
                  <a:cubicBezTo>
                    <a:pt x="0" y="1169"/>
                    <a:pt x="132" y="2496"/>
                    <a:pt x="826" y="3549"/>
                  </a:cubicBezTo>
                  <a:lnTo>
                    <a:pt x="4030" y="1438"/>
                  </a:lnTo>
                  <a:close/>
                </a:path>
              </a:pathLst>
            </a:custGeom>
            <a:solidFill>
              <a:srgbClr val="4BACC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Rounded Rectangle 30">
            <a:hlinkClick r:id="rId10" action="ppaction://hlinksldjump"/>
          </p:cNvPr>
          <p:cNvSpPr/>
          <p:nvPr/>
        </p:nvSpPr>
        <p:spPr>
          <a:xfrm>
            <a:off x="6981428" y="6090574"/>
            <a:ext cx="1118963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 err="1">
                <a:solidFill>
                  <a:prstClr val="white"/>
                </a:solidFill>
              </a:rPr>
              <a:t>Disgrifyddion</a:t>
            </a:r>
            <a:r>
              <a:rPr lang="cy-GB" sz="1200" dirty="0">
                <a:solidFill>
                  <a:prstClr val="white"/>
                </a:solidFill>
              </a:rPr>
              <a:t> addysgu</a:t>
            </a:r>
          </a:p>
        </p:txBody>
      </p:sp>
    </p:spTree>
    <p:extLst>
      <p:ext uri="{BB962C8B-B14F-4D97-AF65-F5344CB8AC3E}">
        <p14:creationId xmlns:p14="http://schemas.microsoft.com/office/powerpoint/2010/main" val="3157177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Cydweithredu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Ceisio cyngor a chymorth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9552" y="494116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Caiff heriau proffesiynol yr arweinwyr a’r ysgol eu cydnabod, eu derbyn, eu hegluro a’u trin drwy gydweithio ffurfiol a strwythuredig.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34968" y="2708920"/>
            <a:ext cx="5382597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hyderus yn cynrychioli pob ysgol wrth gydweithio’n gadarnhaol neu drafod â grwpiau â diddordeb er budd dysgwyr ar draws y gymuned addysg.</a:t>
            </a:r>
          </a:p>
        </p:txBody>
      </p:sp>
      <p:grpSp>
        <p:nvGrpSpPr>
          <p:cNvPr id="11" name="Group 10"/>
          <p:cNvGrpSpPr/>
          <p:nvPr/>
        </p:nvGrpSpPr>
        <p:grpSpPr>
          <a:xfrm rot="16035324">
            <a:off x="7827118" y="5931593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43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</p:spTree>
    <p:extLst>
      <p:ext uri="{BB962C8B-B14F-4D97-AF65-F5344CB8AC3E}">
        <p14:creationId xmlns:p14="http://schemas.microsoft.com/office/powerpoint/2010/main" val="403885848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Cydweithredu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Cynnal diwylliant o gydweithio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2104" y="4437112"/>
            <a:ext cx="6984776" cy="9814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lefelau uchel o arferion proffesiynol parhaus yn ymgorffori cymorth ar gyfer sgiliau a rhinweddau sy’n dod i’r amlwg mewn eraill ac o fudd i ddysgwyr.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03848" y="2708920"/>
            <a:ext cx="5382597" cy="12777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ysgolion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partner, 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adrannau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 unigolion o 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fewn ysgolion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oll yn 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elwa ar amrywiaeth greadigol o gymorth hyblyg a chyson o ansawdd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uchel i’w helpu i ddatblygu arfer proffesiynol.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93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19" name="Group 18"/>
          <p:cNvGrpSpPr/>
          <p:nvPr/>
        </p:nvGrpSpPr>
        <p:grpSpPr>
          <a:xfrm rot="16035324">
            <a:off x="7827118" y="5931593"/>
            <a:ext cx="675567" cy="673752"/>
            <a:chOff x="581131" y="4820623"/>
            <a:chExt cx="2192659" cy="2186770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733438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Cydweithredu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766493"/>
            <a:ext cx="6042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Gweithio’n gynhyrchiol gydag asiantaethau allanol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9552" y="494116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dirty="0">
                <a:solidFill>
                  <a:prstClr val="black"/>
                </a:solidFill>
              </a:rPr>
              <a:t>Manteisir ar gyfleoedd i alluogi a chynorthwyo cydweithwyr i weithio gydag asiantaethau allanol er budd dysgwyr.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34968" y="2708920"/>
            <a:ext cx="538259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hyrwyddo ac yn hwyluso cydweithredu pwrpasol a gwerthfawr â chyflogwyr, busnesau, llywodraeth a gweithwyr addysg proffesiynol eraill ar agweddau cyffredin ar drefnu dysgu a dulliau gweithredu arloesol.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720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19" name="Group 18"/>
          <p:cNvGrpSpPr/>
          <p:nvPr/>
        </p:nvGrpSpPr>
        <p:grpSpPr>
          <a:xfrm rot="16035324">
            <a:off x="7827118" y="5931593"/>
            <a:ext cx="675567" cy="673752"/>
            <a:chOff x="581131" y="4820623"/>
            <a:chExt cx="2192659" cy="2186770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084289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Cydweithredu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258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Ymgysylltu â chymuned ehangaf yr ysgol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73577" y="4725144"/>
            <a:ext cx="6984776" cy="9814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Caiff cydberthnasau effeithiol ac agored eu meithrin a’u cynnal â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rhieni/gofalwyr 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a’r gymuned leol ehangaf sy’n rhoi rhan weithredol a chadarnhaol i bartneriaid ym mhrofiadau a chynnydd y dysgwyr.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34968" y="2708920"/>
            <a:ext cx="5382597" cy="9814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ymgysylltu â’r gymuned a busnesau lleol er mwyn cael effaith ar bob agwedd ar yr ysgol a’u gwella’n barhaus.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360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19" name="Group 18"/>
          <p:cNvGrpSpPr/>
          <p:nvPr/>
        </p:nvGrpSpPr>
        <p:grpSpPr>
          <a:xfrm rot="16035324">
            <a:off x="7827118" y="5931593"/>
            <a:ext cx="675567" cy="673752"/>
            <a:chOff x="581131" y="4820623"/>
            <a:chExt cx="2192659" cy="2186770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98663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Cydweithredu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Galluogi gwelliannau parhaus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44318" y="4716718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Caiff meysydd sy’n peri pryder yn eu harferion eu hunain ac arferion pobl eraill eu nodi a’u harchwilio’n gywir. Ceir parodrwydd i </a:t>
            </a:r>
            <a:r>
              <a:rPr lang="cy-GB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geisio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chynnig cyngor ac mae arweinwyr yn llywio cynllun i sicrhau perfformiad gwell.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33880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hyrwyddo ac yn hwyluso cyfleoedd i gydweithredu ar gyfer yr holl staff o ran agweddau cyffredin ar drefnu dysgu a thrwy ddulliau gweithredu arloesol, gan gynnwys defnyddio technolegau newydd.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6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19" name="Group 18"/>
          <p:cNvGrpSpPr/>
          <p:nvPr/>
        </p:nvGrpSpPr>
        <p:grpSpPr>
          <a:xfrm rot="16035324">
            <a:off x="7827118" y="5931593"/>
            <a:ext cx="675567" cy="673752"/>
            <a:chOff x="581131" y="4820623"/>
            <a:chExt cx="2192659" cy="2186770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753401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835427"/>
              <a:gd name="adj2" fmla="val 9721206"/>
            </a:avLst>
          </a:prstGeom>
          <a:gradFill flip="none" rotWithShape="1">
            <a:gsLst>
              <a:gs pos="33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126876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rgbClr val="000099"/>
                </a:solidFill>
              </a:rPr>
              <a:t>Dysgu proffesiynol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725430" y="2996952"/>
            <a:ext cx="6731914" cy="42270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hlinkClick r:id="rId2" action="ppaction://hlinksldjump"/>
          </p:cNvPr>
          <p:cNvSpPr txBox="1"/>
          <p:nvPr/>
        </p:nvSpPr>
        <p:spPr>
          <a:xfrm rot="21173156">
            <a:off x="4379949" y="2548775"/>
            <a:ext cx="4266406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cy-GB" sz="1600" dirty="0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Darllen ehangach a safbwyntiau ymchwil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6" name="TextBox 25">
            <a:hlinkClick r:id="rId3" action="ppaction://hlinksldjump"/>
          </p:cNvPr>
          <p:cNvSpPr txBox="1"/>
          <p:nvPr/>
        </p:nvSpPr>
        <p:spPr>
          <a:xfrm rot="21447964">
            <a:off x="4489324" y="3087556"/>
            <a:ext cx="4130229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Rhwydweithiau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chymunedau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proffesiynol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11708" y="3419656"/>
            <a:ext cx="6745636" cy="112546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hlinkClick r:id="rId4" action="ppaction://hlinksldjump"/>
          </p:cNvPr>
          <p:cNvSpPr txBox="1"/>
          <p:nvPr/>
        </p:nvSpPr>
        <p:spPr>
          <a:xfrm rot="267650">
            <a:off x="4510763" y="3647365"/>
            <a:ext cx="4776535" cy="640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Cefnogi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twf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ac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arweinyddiaeth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ym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mhob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rhan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o’r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system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grpSp>
        <p:nvGrpSpPr>
          <p:cNvPr id="23" name="Group 22"/>
          <p:cNvGrpSpPr/>
          <p:nvPr/>
        </p:nvGrpSpPr>
        <p:grpSpPr>
          <a:xfrm rot="7227070">
            <a:off x="377168" y="4544564"/>
            <a:ext cx="1595296" cy="1591011"/>
            <a:chOff x="581131" y="4820623"/>
            <a:chExt cx="2192659" cy="2186770"/>
          </a:xfrm>
        </p:grpSpPr>
        <p:sp>
          <p:nvSpPr>
            <p:cNvPr id="30" name="Pie 29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1" name="Pie 3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7" name="Pie 36"/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14637" y="6381590"/>
            <a:ext cx="2133600" cy="365125"/>
          </a:xfrm>
        </p:spPr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757191" y="3429000"/>
            <a:ext cx="6700153" cy="169947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 rot="642297">
            <a:off x="4486975" y="4361192"/>
            <a:ext cx="3474319" cy="36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000099"/>
                </a:solidFill>
              </a:rPr>
              <a:t>Helpu</a:t>
            </a:r>
            <a:r>
              <a:rPr lang="en-GB" dirty="0">
                <a:solidFill>
                  <a:srgbClr val="000099"/>
                </a:solidFill>
              </a:rPr>
              <a:t> </a:t>
            </a:r>
            <a:r>
              <a:rPr lang="en-GB" dirty="0" err="1">
                <a:solidFill>
                  <a:srgbClr val="000099"/>
                </a:solidFill>
              </a:rPr>
              <a:t>eraill</a:t>
            </a:r>
            <a:r>
              <a:rPr lang="en-GB" dirty="0">
                <a:solidFill>
                  <a:srgbClr val="000099"/>
                </a:solidFill>
              </a:rPr>
              <a:t> </a:t>
            </a:r>
            <a:r>
              <a:rPr lang="en-GB" dirty="0" err="1">
                <a:solidFill>
                  <a:srgbClr val="000099"/>
                </a:solidFill>
              </a:rPr>
              <a:t>i</a:t>
            </a:r>
            <a:r>
              <a:rPr lang="en-GB" dirty="0">
                <a:solidFill>
                  <a:srgbClr val="000099"/>
                </a:solidFill>
              </a:rPr>
              <a:t> </a:t>
            </a:r>
            <a:r>
              <a:rPr lang="en-GB" dirty="0" err="1">
                <a:solidFill>
                  <a:srgbClr val="000099"/>
                </a:solidFill>
              </a:rPr>
              <a:t>dyfu</a:t>
            </a:r>
            <a:endParaRPr lang="en-GB" dirty="0">
              <a:solidFill>
                <a:srgbClr val="000099"/>
              </a:solidFill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757191" y="3429000"/>
            <a:ext cx="6224238" cy="25046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 rot="1217309">
            <a:off x="4255286" y="5087569"/>
            <a:ext cx="4777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99"/>
                </a:solidFill>
              </a:rPr>
              <a:t>Dysgu </a:t>
            </a:r>
            <a:r>
              <a:rPr lang="en-GB" dirty="0" err="1">
                <a:solidFill>
                  <a:srgbClr val="000099"/>
                </a:solidFill>
              </a:rPr>
              <a:t>proffesiynol</a:t>
            </a:r>
            <a:r>
              <a:rPr lang="en-GB" dirty="0">
                <a:solidFill>
                  <a:srgbClr val="000099"/>
                </a:solidFill>
              </a:rPr>
              <a:t> </a:t>
            </a:r>
            <a:r>
              <a:rPr lang="en-GB" dirty="0" err="1">
                <a:solidFill>
                  <a:srgbClr val="000099"/>
                </a:solidFill>
              </a:rPr>
              <a:t>parhaus</a:t>
            </a:r>
            <a:r>
              <a:rPr lang="en-GB" dirty="0">
                <a:solidFill>
                  <a:srgbClr val="000099"/>
                </a:solidFill>
              </a:rPr>
              <a:t> </a:t>
            </a:r>
            <a:r>
              <a:rPr lang="en-GB" dirty="0" err="1">
                <a:solidFill>
                  <a:srgbClr val="000099"/>
                </a:solidFill>
              </a:rPr>
              <a:t>i</a:t>
            </a:r>
            <a:r>
              <a:rPr lang="en-GB" dirty="0">
                <a:solidFill>
                  <a:srgbClr val="000099"/>
                </a:solidFill>
              </a:rPr>
              <a:t> bob </a:t>
            </a:r>
          </a:p>
          <a:p>
            <a:pPr>
              <a:defRPr/>
            </a:pPr>
            <a:r>
              <a:rPr lang="en-GB" dirty="0" err="1">
                <a:solidFill>
                  <a:srgbClr val="000099"/>
                </a:solidFill>
              </a:rPr>
              <a:t>aelod</a:t>
            </a:r>
            <a:r>
              <a:rPr lang="en-GB" dirty="0">
                <a:solidFill>
                  <a:srgbClr val="000099"/>
                </a:solidFill>
              </a:rPr>
              <a:t> o staff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845976" y="1986727"/>
            <a:ext cx="3419989" cy="853435"/>
            <a:chOff x="1907704" y="1986727"/>
            <a:chExt cx="1894987" cy="853435"/>
          </a:xfrm>
        </p:grpSpPr>
        <p:sp>
          <p:nvSpPr>
            <p:cNvPr id="33" name="TextBox 32"/>
            <p:cNvSpPr txBox="1"/>
            <p:nvPr/>
          </p:nvSpPr>
          <p:spPr>
            <a:xfrm>
              <a:off x="1907704" y="2378497"/>
              <a:ext cx="7962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Rôl </a:t>
              </a:r>
              <a:r>
                <a:rPr lang="cy-GB" sz="1200" b="1" dirty="0" err="1">
                  <a:solidFill>
                    <a:srgbClr val="000099"/>
                  </a:solidFill>
                </a:rPr>
                <a:t>arweinyddol</a:t>
              </a:r>
              <a:r>
                <a:rPr lang="cy-GB" sz="1200" b="1" dirty="0">
                  <a:solidFill>
                    <a:srgbClr val="000099"/>
                  </a:solidFill>
                </a:rPr>
                <a:t> ffurfiol newydd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18934" y="1986727"/>
              <a:ext cx="7837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Arweinyddiaeth effeithiol iawn a pharhaus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11252" y="6270172"/>
            <a:ext cx="4288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8188754" y="5933694"/>
            <a:ext cx="582967" cy="591639"/>
            <a:chOff x="8188754" y="5933694"/>
            <a:chExt cx="582967" cy="591639"/>
          </a:xfrm>
        </p:grpSpPr>
        <p:sp>
          <p:nvSpPr>
            <p:cNvPr id="46" name="Freeform 6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222636" y="5933694"/>
              <a:ext cx="518407" cy="312586"/>
            </a:xfrm>
            <a:custGeom>
              <a:avLst/>
              <a:gdLst>
                <a:gd name="T0" fmla="*/ 3558 w 7173"/>
                <a:gd name="T1" fmla="*/ 4324 h 4324"/>
                <a:gd name="T2" fmla="*/ 7173 w 7173"/>
                <a:gd name="T3" fmla="*/ 3041 h 4324"/>
                <a:gd name="T4" fmla="*/ 2274 w 7173"/>
                <a:gd name="T5" fmla="*/ 708 h 4324"/>
                <a:gd name="T6" fmla="*/ 0 w 7173"/>
                <a:gd name="T7" fmla="*/ 2887 h 4324"/>
                <a:gd name="T8" fmla="*/ 3558 w 7173"/>
                <a:gd name="T9" fmla="*/ 4324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73" h="4324">
                  <a:moveTo>
                    <a:pt x="3558" y="4324"/>
                  </a:moveTo>
                  <a:lnTo>
                    <a:pt x="7173" y="3041"/>
                  </a:lnTo>
                  <a:cubicBezTo>
                    <a:pt x="6465" y="1044"/>
                    <a:pt x="4271" y="0"/>
                    <a:pt x="2274" y="708"/>
                  </a:cubicBezTo>
                  <a:cubicBezTo>
                    <a:pt x="1240" y="1076"/>
                    <a:pt x="412" y="1869"/>
                    <a:pt x="0" y="2887"/>
                  </a:cubicBezTo>
                  <a:lnTo>
                    <a:pt x="3558" y="4324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7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479948" y="6153545"/>
              <a:ext cx="291773" cy="255156"/>
            </a:xfrm>
            <a:custGeom>
              <a:avLst/>
              <a:gdLst>
                <a:gd name="T0" fmla="*/ 0 w 4037"/>
                <a:gd name="T1" fmla="*/ 1283 h 3530"/>
                <a:gd name="T2" fmla="*/ 3110 w 4037"/>
                <a:gd name="T3" fmla="*/ 3530 h 3530"/>
                <a:gd name="T4" fmla="*/ 3616 w 4037"/>
                <a:gd name="T5" fmla="*/ 0 h 3530"/>
                <a:gd name="T6" fmla="*/ 0 w 4037"/>
                <a:gd name="T7" fmla="*/ 1283 h 3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7" h="3530">
                  <a:moveTo>
                    <a:pt x="0" y="1283"/>
                  </a:moveTo>
                  <a:lnTo>
                    <a:pt x="3110" y="3530"/>
                  </a:lnTo>
                  <a:cubicBezTo>
                    <a:pt x="3848" y="2508"/>
                    <a:pt x="4037" y="1189"/>
                    <a:pt x="3616" y="0"/>
                  </a:cubicBezTo>
                  <a:lnTo>
                    <a:pt x="0" y="1283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8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473572" y="6246280"/>
              <a:ext cx="230682" cy="279053"/>
            </a:xfrm>
            <a:custGeom>
              <a:avLst/>
              <a:gdLst>
                <a:gd name="T0" fmla="*/ 82 w 3192"/>
                <a:gd name="T1" fmla="*/ 0 h 3863"/>
                <a:gd name="T2" fmla="*/ 0 w 3192"/>
                <a:gd name="T3" fmla="*/ 3836 h 3863"/>
                <a:gd name="T4" fmla="*/ 3192 w 3192"/>
                <a:gd name="T5" fmla="*/ 2247 h 3863"/>
                <a:gd name="T6" fmla="*/ 82 w 3192"/>
                <a:gd name="T7" fmla="*/ 0 h 3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2" h="3863">
                  <a:moveTo>
                    <a:pt x="82" y="0"/>
                  </a:moveTo>
                  <a:lnTo>
                    <a:pt x="0" y="3836"/>
                  </a:lnTo>
                  <a:cubicBezTo>
                    <a:pt x="1261" y="3863"/>
                    <a:pt x="2454" y="3269"/>
                    <a:pt x="3192" y="2247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9BBB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9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248496" y="6247086"/>
              <a:ext cx="231452" cy="277126"/>
            </a:xfrm>
            <a:custGeom>
              <a:avLst/>
              <a:gdLst>
                <a:gd name="T0" fmla="*/ 3203 w 3203"/>
                <a:gd name="T1" fmla="*/ 0 h 3836"/>
                <a:gd name="T2" fmla="*/ 0 w 3203"/>
                <a:gd name="T3" fmla="*/ 2111 h 3836"/>
                <a:gd name="T4" fmla="*/ 3121 w 3203"/>
                <a:gd name="T5" fmla="*/ 3836 h 3836"/>
                <a:gd name="T6" fmla="*/ 3203 w 3203"/>
                <a:gd name="T7" fmla="*/ 0 h 3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3" h="3836">
                  <a:moveTo>
                    <a:pt x="3203" y="0"/>
                  </a:moveTo>
                  <a:lnTo>
                    <a:pt x="0" y="2111"/>
                  </a:lnTo>
                  <a:cubicBezTo>
                    <a:pt x="694" y="3164"/>
                    <a:pt x="1860" y="3808"/>
                    <a:pt x="3121" y="3836"/>
                  </a:cubicBezTo>
                  <a:lnTo>
                    <a:pt x="3203" y="0"/>
                  </a:lnTo>
                  <a:close/>
                </a:path>
              </a:pathLst>
            </a:custGeom>
            <a:solidFill>
              <a:srgbClr val="8064A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10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188754" y="6141920"/>
              <a:ext cx="291194" cy="256505"/>
            </a:xfrm>
            <a:custGeom>
              <a:avLst/>
              <a:gdLst>
                <a:gd name="T0" fmla="*/ 4030 w 4030"/>
                <a:gd name="T1" fmla="*/ 1438 h 3549"/>
                <a:gd name="T2" fmla="*/ 472 w 4030"/>
                <a:gd name="T3" fmla="*/ 0 h 3549"/>
                <a:gd name="T4" fmla="*/ 826 w 4030"/>
                <a:gd name="T5" fmla="*/ 3549 h 3549"/>
                <a:gd name="T6" fmla="*/ 4030 w 4030"/>
                <a:gd name="T7" fmla="*/ 1438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0" h="3549">
                  <a:moveTo>
                    <a:pt x="4030" y="1438"/>
                  </a:moveTo>
                  <a:lnTo>
                    <a:pt x="472" y="0"/>
                  </a:lnTo>
                  <a:cubicBezTo>
                    <a:pt x="0" y="1169"/>
                    <a:pt x="132" y="2496"/>
                    <a:pt x="826" y="3549"/>
                  </a:cubicBezTo>
                  <a:lnTo>
                    <a:pt x="4030" y="1438"/>
                  </a:lnTo>
                  <a:close/>
                </a:path>
              </a:pathLst>
            </a:custGeom>
            <a:solidFill>
              <a:srgbClr val="4BACC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737480" y="3429000"/>
            <a:ext cx="6719864" cy="15479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>
            <a:hlinkClick r:id="rId8" action="ppaction://hlinksldjump"/>
          </p:cNvPr>
          <p:cNvSpPr/>
          <p:nvPr/>
        </p:nvSpPr>
        <p:spPr>
          <a:xfrm>
            <a:off x="6981428" y="6090574"/>
            <a:ext cx="1118963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 err="1">
                <a:solidFill>
                  <a:prstClr val="white"/>
                </a:solidFill>
              </a:rPr>
              <a:t>Disgrifyddion</a:t>
            </a:r>
            <a:r>
              <a:rPr lang="cy-GB" sz="1200" dirty="0">
                <a:solidFill>
                  <a:prstClr val="white"/>
                </a:solidFill>
              </a:rPr>
              <a:t> addysgu</a:t>
            </a:r>
          </a:p>
        </p:txBody>
      </p:sp>
    </p:spTree>
    <p:extLst>
      <p:ext uri="{BB962C8B-B14F-4D97-AF65-F5344CB8AC3E}">
        <p14:creationId xmlns:p14="http://schemas.microsoft.com/office/powerpoint/2010/main" val="180855911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 smtClean="0">
                <a:solidFill>
                  <a:srgbClr val="000099"/>
                </a:solidFill>
              </a:rPr>
              <a:t>Dysgu proffesiynol</a:t>
            </a:r>
            <a:endParaRPr lang="cy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 smtClean="0">
                <a:solidFill>
                  <a:srgbClr val="000099"/>
                </a:solidFill>
              </a:rPr>
              <a:t>Darllen ehangach a safbwyntiau ymchwil </a:t>
            </a:r>
            <a:endParaRPr lang="cy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9552" y="4941168"/>
            <a:ext cx="6984776" cy="6850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cynnal ac yn datblygu agwedd adeiladol a pherthnasol tuag at astudio ymhlith cydweithwyr.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07181" y="2708920"/>
            <a:ext cx="5382597" cy="12777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ffynhonnell o wybodaeth a dealltwriaeth am waith darllen ac ymchwil addysgol a gall lunio cysylltiadau ar gyfer y gymuned addysgu sy’n gysylltiedig </a:t>
            </a:r>
            <a:r>
              <a:rPr lang="cy-GB" dirty="0" err="1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â’u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cyd-destun gwaith.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 rot="6694612">
            <a:off x="7840057" y="5951006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50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29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502782"/>
              <a:gd name="adj2" fmla="val 10000432"/>
            </a:avLst>
          </a:prstGeom>
          <a:gradFill flip="none" rotWithShape="1">
            <a:gsLst>
              <a:gs pos="17000">
                <a:schemeClr val="accent1">
                  <a:tint val="66000"/>
                  <a:satMod val="160000"/>
                  <a:lumMod val="83000"/>
                </a:schemeClr>
              </a:gs>
              <a:gs pos="59000">
                <a:schemeClr val="accent1">
                  <a:tint val="44500"/>
                  <a:satMod val="160000"/>
                  <a:lumMod val="92000"/>
                  <a:lumOff val="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72816"/>
            <a:ext cx="6020532" cy="1646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1708" y="3419654"/>
            <a:ext cx="6308564" cy="208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7480" y="2596235"/>
            <a:ext cx="6438858" cy="823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5430" y="3419654"/>
            <a:ext cx="6654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24588" cy="1086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hlinkClick r:id="rId2" action="ppaction://hlinksldjump"/>
          </p:cNvPr>
          <p:cNvSpPr txBox="1"/>
          <p:nvPr/>
        </p:nvSpPr>
        <p:spPr>
          <a:xfrm rot="20878423">
            <a:off x="4200081" y="2027469"/>
            <a:ext cx="4272418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Rheoli'r amgylchedd dysgu 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 rot="21255519">
            <a:off x="4379486" y="2936341"/>
            <a:ext cx="1953313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Asesu 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6" name="TextBox 25">
            <a:hlinkClick r:id="rId4" action="ppaction://hlinksldjump"/>
          </p:cNvPr>
          <p:cNvSpPr txBox="1"/>
          <p:nvPr/>
        </p:nvSpPr>
        <p:spPr>
          <a:xfrm rot="216724">
            <a:off x="4439808" y="3661599"/>
            <a:ext cx="2823385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Gwahaniaethu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 rot="838774">
            <a:off x="4297958" y="4603052"/>
            <a:ext cx="3435341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Cofnodi ac adrodd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253" y="677887"/>
            <a:ext cx="8828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Mireinio addysgu... tuag at arferion effeithiol iawn a pharhaus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725430" y="3419654"/>
            <a:ext cx="5862794" cy="2909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hlinkClick r:id="rId6" action="ppaction://hlinksldjump"/>
          </p:cNvPr>
          <p:cNvSpPr txBox="1"/>
          <p:nvPr/>
        </p:nvSpPr>
        <p:spPr>
          <a:xfrm rot="1251497">
            <a:off x="4129807" y="5253670"/>
            <a:ext cx="3261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</a:rPr>
              <a:t>Cynnwys partneriaid mewn dysgu</a:t>
            </a:r>
          </a:p>
        </p:txBody>
      </p:sp>
      <p:sp>
        <p:nvSpPr>
          <p:cNvPr id="37" name="Freeform 6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Freeform 7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9" name="Freeform 8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0" name="Freeform 9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1" name="Freeform 10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5" name="Freeform 6">
            <a:hlinkClick r:id="rId8" action="ppaction://hlinksldjump"/>
          </p:cNvPr>
          <p:cNvSpPr>
            <a:spLocks/>
          </p:cNvSpPr>
          <p:nvPr/>
        </p:nvSpPr>
        <p:spPr bwMode="auto">
          <a:xfrm>
            <a:off x="7380312" y="6017328"/>
            <a:ext cx="704664" cy="456940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46" name="Straight Connector 45"/>
          <p:cNvCxnSpPr>
            <a:stCxn id="45" idx="0"/>
          </p:cNvCxnSpPr>
          <p:nvPr/>
        </p:nvCxnSpPr>
        <p:spPr>
          <a:xfrm flipV="1">
            <a:off x="7729844" y="6103086"/>
            <a:ext cx="171143" cy="37118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5" idx="0"/>
          </p:cNvCxnSpPr>
          <p:nvPr/>
        </p:nvCxnSpPr>
        <p:spPr>
          <a:xfrm flipH="1" flipV="1">
            <a:off x="7557955" y="6118678"/>
            <a:ext cx="171889" cy="3555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Isosceles Triangle 47">
            <a:hlinkClick r:id="rId8" action="ppaction://hlinksldjump"/>
          </p:cNvPr>
          <p:cNvSpPr/>
          <p:nvPr/>
        </p:nvSpPr>
        <p:spPr>
          <a:xfrm rot="7768195">
            <a:off x="7466942" y="6153710"/>
            <a:ext cx="269836" cy="351793"/>
          </a:xfrm>
          <a:prstGeom prst="triangle">
            <a:avLst>
              <a:gd name="adj" fmla="val 599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Isosceles Triangle 48">
            <a:hlinkClick r:id="rId8" action="ppaction://hlinksldjump"/>
          </p:cNvPr>
          <p:cNvSpPr/>
          <p:nvPr/>
        </p:nvSpPr>
        <p:spPr>
          <a:xfrm rot="10800000">
            <a:off x="7557955" y="6113643"/>
            <a:ext cx="335236" cy="350720"/>
          </a:xfrm>
          <a:prstGeom prst="triangle">
            <a:avLst>
              <a:gd name="adj" fmla="val 48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Isosceles Triangle 43">
            <a:hlinkClick r:id="rId8" action="ppaction://hlinksldjump"/>
          </p:cNvPr>
          <p:cNvSpPr/>
          <p:nvPr/>
        </p:nvSpPr>
        <p:spPr>
          <a:xfrm rot="13839083">
            <a:off x="7714715" y="6162511"/>
            <a:ext cx="278893" cy="349772"/>
          </a:xfrm>
          <a:prstGeom prst="triangle">
            <a:avLst>
              <a:gd name="adj" fmla="val 4037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Arc 32"/>
          <p:cNvSpPr/>
          <p:nvPr/>
        </p:nvSpPr>
        <p:spPr>
          <a:xfrm rot="3174905">
            <a:off x="844180" y="2879501"/>
            <a:ext cx="1190946" cy="1171006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4187" y="6385649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2" name="Rounded Rectangle 51">
            <a:hlinkClick r:id="rId9" action="ppaction://hlinksldjump"/>
          </p:cNvPr>
          <p:cNvSpPr/>
          <p:nvPr/>
        </p:nvSpPr>
        <p:spPr>
          <a:xfrm>
            <a:off x="6012160" y="6079623"/>
            <a:ext cx="1224135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/>
              <a:t>Arweinyddiaeth ffurfiol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54" name="TextBox 53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rgbClr val="000099"/>
                  </a:solidFill>
                </a:rPr>
                <a:t>SAC/</a:t>
              </a:r>
              <a:r>
                <a:rPr lang="en-GB" sz="1200" b="1" dirty="0" err="1" smtClean="0">
                  <a:solidFill>
                    <a:srgbClr val="000099"/>
                  </a:solidFill>
                </a:rPr>
                <a:t>Ymsefydlu</a:t>
              </a:r>
              <a:endParaRPr lang="en-GB" sz="1200" b="1" dirty="0">
                <a:solidFill>
                  <a:srgbClr val="000099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Addysgu</a:t>
            </a:r>
          </a:p>
        </p:txBody>
      </p:sp>
      <p:grpSp>
        <p:nvGrpSpPr>
          <p:cNvPr id="42" name="Group 41"/>
          <p:cNvGrpSpPr/>
          <p:nvPr/>
        </p:nvGrpSpPr>
        <p:grpSpPr>
          <a:xfrm rot="20316881">
            <a:off x="471252" y="4821483"/>
            <a:ext cx="2192659" cy="2185044"/>
            <a:chOff x="581131" y="4820622"/>
            <a:chExt cx="2192659" cy="2185044"/>
          </a:xfrm>
        </p:grpSpPr>
        <p:sp>
          <p:nvSpPr>
            <p:cNvPr id="43" name="Pie 42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0" name="Pie 49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1" name="Pie 50"/>
            <p:cNvSpPr/>
            <p:nvPr/>
          </p:nvSpPr>
          <p:spPr>
            <a:xfrm rot="4351073">
              <a:off x="588744" y="4820622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7" name="Pie 56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55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proffesiynol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 smtClean="0">
                <a:solidFill>
                  <a:srgbClr val="000099"/>
                </a:solidFill>
              </a:rPr>
              <a:t>Rhwydweithiau a chymunedau proffesiynol</a:t>
            </a:r>
            <a:endParaRPr lang="cy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54148" y="4797152"/>
            <a:ext cx="5294116" cy="6850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Gweithio mewn partneriaeth ag eraill i gyfrannu at gynadleddau, cyfnodolion ac ymchwil.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54846" y="2780928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Mae’r ysgol yn chwarae rhan weithgar yn y gymuned addysg ehangaf gan gynllunio cyfraniadau at gyfnodolion, cynadleddau neu gymunedau dysgu ar ran athrawon a staff eraill, dysgwyr ac arweinwyr.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5008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rot="6694612">
            <a:off x="7840057" y="5951006"/>
            <a:ext cx="675567" cy="673752"/>
            <a:chOff x="581131" y="4820623"/>
            <a:chExt cx="2192659" cy="2186770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2379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proffesiynol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258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 smtClean="0">
                <a:solidFill>
                  <a:srgbClr val="000099"/>
                </a:solidFill>
              </a:rPr>
              <a:t>Cefnogi twf ac arweinyddiaeth ym mhob </a:t>
            </a:r>
          </a:p>
          <a:p>
            <a:pPr>
              <a:defRPr/>
            </a:pPr>
            <a:r>
              <a:rPr lang="cy-GB" sz="2400" b="1" dirty="0" smtClean="0">
                <a:solidFill>
                  <a:srgbClr val="000099"/>
                </a:solidFill>
              </a:rPr>
              <a:t>rhan o’r system</a:t>
            </a:r>
            <a:endParaRPr lang="cy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3577" y="4257130"/>
            <a:ext cx="6984776" cy="9814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ymrwymiad amlwg i ymgysylltu y tu hwnt i’r ysgol ac mae’r ysgol yn elwa ar y cyfleoedd sydd ar gael ac yn cyfrannu atynt, gan gynnwys yr Academi Arweinyddiaeth.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04728" y="2542646"/>
            <a:ext cx="5382597" cy="9814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ceisio meithrin dealltwriaeth, ymarfer gwell a deilliannau gwell mewn pynciau, cyfnodau neu amgylcheddau dysgu eraill.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288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rot="6694612">
            <a:off x="7840057" y="5951006"/>
            <a:ext cx="675567" cy="673752"/>
            <a:chOff x="581131" y="4820623"/>
            <a:chExt cx="2192659" cy="2186770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29551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proffesiynol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 smtClean="0">
                <a:solidFill>
                  <a:srgbClr val="000099"/>
                </a:solidFill>
              </a:rPr>
              <a:t>Helpu eraill i dyfu</a:t>
            </a:r>
            <a:endParaRPr lang="cy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3577" y="4036019"/>
            <a:ext cx="6984776" cy="12777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gweithio fel modelau rôl. Caiff dysgu proffesiynol ei gysylltu a’i hwyluso ar lefel ryngwladol er mwyn sefydlu cymhwysedd digidol a mabwysiadu technolegau newydd. Gwneir pob ymdrech i ddysgu Cymraeg er mwyn gosod esiampl i eraill.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18897" y="2708919"/>
            <a:ext cx="5382597" cy="9814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galluogi’r holl staff i gyrraedd y safon uchaf bosibl, gan gydnabod a chyflawni eu potensial mewn cyd-destun dysgu dwyieithog.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360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rot="6694612">
            <a:off x="7840057" y="5951006"/>
            <a:ext cx="675567" cy="673752"/>
            <a:chOff x="581131" y="4820623"/>
            <a:chExt cx="2192659" cy="2186770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478623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proffesiynol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Dysgu proffesiynol parhaus i bob aelod </a:t>
            </a:r>
          </a:p>
          <a:p>
            <a:r>
              <a:rPr lang="cy-GB" sz="2400" b="1" dirty="0">
                <a:solidFill>
                  <a:srgbClr val="000099"/>
                </a:solidFill>
              </a:rPr>
              <a:t>o staff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2081" y="4653136"/>
            <a:ext cx="6984776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sicrhau bod yr holl staff, gan gynnwys nhw eu hunain, yn cael cyfleoedd dysgu proffesiynol parhaus a phenodol, gan gynllunio twf proffesiynol yn ofalus yng nghyd-destun y pedwar diben ac ymrwymiad i greu cyfleoedd datblygu i gydweithwyr o fewn yr ysgol a’r tu allan iddi.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</a:rPr>
              <a:t>Mae arweinwyr yn sicrhau bod cydweithwyr yn teimlo’n hyderus eu bod yn cael arweiniad ar lwybrau gyrfa priodol a’u potensial i ddatblygu gan ddefnyddio’r Pasbort Dysgu Proffesiynol fel enghraifft.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5296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19" name="Group 18"/>
          <p:cNvGrpSpPr/>
          <p:nvPr/>
        </p:nvGrpSpPr>
        <p:grpSpPr>
          <a:xfrm rot="6694612">
            <a:off x="7840057" y="5951006"/>
            <a:ext cx="675567" cy="673752"/>
            <a:chOff x="581131" y="4820623"/>
            <a:chExt cx="2192659" cy="2186770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717481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842149"/>
              <a:gd name="adj2" fmla="val 9198706"/>
            </a:avLst>
          </a:prstGeom>
          <a:gradFill flip="none" rotWithShape="1">
            <a:gsLst>
              <a:gs pos="33000">
                <a:srgbClr val="CC99FF"/>
              </a:gs>
              <a:gs pos="50000">
                <a:srgbClr val="FFCCFF"/>
              </a:gs>
              <a:gs pos="100000">
                <a:srgbClr val="FFCCFF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126876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800" b="1" dirty="0">
                <a:solidFill>
                  <a:srgbClr val="000099"/>
                </a:solidFill>
              </a:rPr>
              <a:t>Arloesi 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25430" y="2351131"/>
            <a:ext cx="6430641" cy="1062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 rot="21173156">
            <a:off x="4385503" y="2628997"/>
            <a:ext cx="2823385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>
                <a:solidFill>
                  <a:srgbClr val="8064A2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Tuag at 2025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6" name="TextBox 25">
            <a:hlinkClick r:id="rId4" action="ppaction://hlinksldjump"/>
          </p:cNvPr>
          <p:cNvSpPr txBox="1"/>
          <p:nvPr/>
        </p:nvSpPr>
        <p:spPr>
          <a:xfrm rot="21419096">
            <a:off x="4470512" y="3029801"/>
            <a:ext cx="2912599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Datblygu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technegau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newydd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36" name="TextBox 35">
            <a:hlinkClick r:id="rId5" action="ppaction://hlinksldjump"/>
          </p:cNvPr>
          <p:cNvSpPr txBox="1"/>
          <p:nvPr/>
        </p:nvSpPr>
        <p:spPr>
          <a:xfrm rot="580894">
            <a:off x="4373000" y="4265709"/>
            <a:ext cx="4393561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dirty="0" err="1">
                <a:solidFill>
                  <a:srgbClr val="000099"/>
                </a:solidFill>
                <a:ea typeface="Calibri"/>
                <a:cs typeface="Times New Roman"/>
              </a:rPr>
              <a:t>Gwerthuso</a:t>
            </a:r>
            <a:r>
              <a:rPr lang="en-GB" dirty="0">
                <a:solidFill>
                  <a:srgbClr val="000099"/>
                </a:solidFill>
                <a:ea typeface="Calibri"/>
                <a:cs typeface="Times New Roman"/>
              </a:rPr>
              <a:t> </a:t>
            </a:r>
            <a:r>
              <a:rPr lang="en-GB" dirty="0" err="1">
                <a:solidFill>
                  <a:srgbClr val="000099"/>
                </a:solidFill>
                <a:ea typeface="Calibri"/>
                <a:cs typeface="Times New Roman"/>
              </a:rPr>
              <a:t>effaith</a:t>
            </a:r>
            <a:r>
              <a:rPr lang="en-GB" dirty="0">
                <a:solidFill>
                  <a:srgbClr val="000099"/>
                </a:solidFill>
                <a:ea typeface="Calibri"/>
                <a:cs typeface="Times New Roman"/>
              </a:rPr>
              <a:t> </a:t>
            </a:r>
            <a:r>
              <a:rPr lang="en-GB" dirty="0" err="1">
                <a:solidFill>
                  <a:srgbClr val="000099"/>
                </a:solidFill>
                <a:ea typeface="Calibri"/>
                <a:cs typeface="Times New Roman"/>
              </a:rPr>
              <a:t>newidiadau’n</a:t>
            </a:r>
            <a:r>
              <a:rPr lang="en-GB" dirty="0">
                <a:solidFill>
                  <a:srgbClr val="000099"/>
                </a:solidFill>
                <a:ea typeface="Calibri"/>
                <a:cs typeface="Times New Roman"/>
              </a:rPr>
              <a:t> ymarferol</a:t>
            </a:r>
            <a:endParaRPr lang="en-GB" dirty="0">
              <a:solidFill>
                <a:srgbClr val="8064A2">
                  <a:lumMod val="75000"/>
                </a:srgbClr>
              </a:solidFill>
              <a:ea typeface="Calibri"/>
              <a:cs typeface="Times New Roman"/>
            </a:endParaRPr>
          </a:p>
        </p:txBody>
      </p:sp>
      <p:grpSp>
        <p:nvGrpSpPr>
          <p:cNvPr id="19" name="Group 18"/>
          <p:cNvGrpSpPr/>
          <p:nvPr/>
        </p:nvGrpSpPr>
        <p:grpSpPr>
          <a:xfrm rot="11669501">
            <a:off x="480105" y="4729908"/>
            <a:ext cx="1595296" cy="1591011"/>
            <a:chOff x="581131" y="4820623"/>
            <a:chExt cx="2192659" cy="2186770"/>
          </a:xfrm>
        </p:grpSpPr>
        <p:sp>
          <p:nvSpPr>
            <p:cNvPr id="21" name="Pie 20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3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124</a:t>
            </a:fld>
            <a:endParaRPr lang="en-GB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725430" y="3419654"/>
            <a:ext cx="6555246" cy="1521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hlinkClick r:id="rId6" action="ppaction://hlinksldjump"/>
          </p:cNvPr>
          <p:cNvSpPr txBox="1"/>
          <p:nvPr/>
        </p:nvSpPr>
        <p:spPr>
          <a:xfrm rot="190947">
            <a:off x="4483806" y="3606444"/>
            <a:ext cx="37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000099"/>
                </a:solidFill>
              </a:rPr>
              <a:t>Ceisio</a:t>
            </a:r>
            <a:r>
              <a:rPr lang="en-GB" dirty="0">
                <a:solidFill>
                  <a:srgbClr val="000099"/>
                </a:solidFill>
              </a:rPr>
              <a:t> ac </a:t>
            </a:r>
            <a:r>
              <a:rPr lang="en-GB" dirty="0" err="1">
                <a:solidFill>
                  <a:srgbClr val="000099"/>
                </a:solidFill>
              </a:rPr>
              <a:t>ymestyn</a:t>
            </a:r>
            <a:r>
              <a:rPr lang="en-GB" dirty="0">
                <a:solidFill>
                  <a:srgbClr val="000099"/>
                </a:solidFill>
              </a:rPr>
              <a:t> </a:t>
            </a:r>
            <a:r>
              <a:rPr lang="en-GB" dirty="0" err="1">
                <a:solidFill>
                  <a:srgbClr val="000099"/>
                </a:solidFill>
              </a:rPr>
              <a:t>arfer</a:t>
            </a:r>
            <a:r>
              <a:rPr lang="en-GB" dirty="0">
                <a:solidFill>
                  <a:srgbClr val="000099"/>
                </a:solidFill>
              </a:rPr>
              <a:t> </a:t>
            </a:r>
            <a:r>
              <a:rPr lang="en-GB" dirty="0" err="1">
                <a:solidFill>
                  <a:srgbClr val="000099"/>
                </a:solidFill>
              </a:rPr>
              <a:t>gorau</a:t>
            </a:r>
            <a:endParaRPr lang="en-GB" dirty="0">
              <a:solidFill>
                <a:srgbClr val="000099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45976" y="1986727"/>
            <a:ext cx="3419989" cy="853435"/>
            <a:chOff x="1907704" y="1986727"/>
            <a:chExt cx="1894987" cy="853435"/>
          </a:xfrm>
        </p:grpSpPr>
        <p:sp>
          <p:nvSpPr>
            <p:cNvPr id="32" name="TextBox 31"/>
            <p:cNvSpPr txBox="1"/>
            <p:nvPr/>
          </p:nvSpPr>
          <p:spPr>
            <a:xfrm>
              <a:off x="1907704" y="2378497"/>
              <a:ext cx="7962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Rôl </a:t>
              </a:r>
              <a:r>
                <a:rPr lang="cy-GB" sz="1200" b="1" dirty="0" err="1">
                  <a:solidFill>
                    <a:srgbClr val="000099"/>
                  </a:solidFill>
                </a:rPr>
                <a:t>arweinyddol</a:t>
              </a:r>
              <a:r>
                <a:rPr lang="cy-GB" sz="1200" b="1" dirty="0">
                  <a:solidFill>
                    <a:srgbClr val="000099"/>
                  </a:solidFill>
                </a:rPr>
                <a:t> ffurfiol newydd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18934" y="1986727"/>
              <a:ext cx="7837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Arweinyddiaeth effeithiol iawn a pharhaus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11252" y="6270172"/>
            <a:ext cx="443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8188754" y="5933694"/>
            <a:ext cx="582967" cy="591639"/>
            <a:chOff x="8188754" y="5933694"/>
            <a:chExt cx="582967" cy="591639"/>
          </a:xfrm>
        </p:grpSpPr>
        <p:sp>
          <p:nvSpPr>
            <p:cNvPr id="40" name="Freeform 6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222636" y="5933694"/>
              <a:ext cx="518407" cy="312586"/>
            </a:xfrm>
            <a:custGeom>
              <a:avLst/>
              <a:gdLst>
                <a:gd name="T0" fmla="*/ 3558 w 7173"/>
                <a:gd name="T1" fmla="*/ 4324 h 4324"/>
                <a:gd name="T2" fmla="*/ 7173 w 7173"/>
                <a:gd name="T3" fmla="*/ 3041 h 4324"/>
                <a:gd name="T4" fmla="*/ 2274 w 7173"/>
                <a:gd name="T5" fmla="*/ 708 h 4324"/>
                <a:gd name="T6" fmla="*/ 0 w 7173"/>
                <a:gd name="T7" fmla="*/ 2887 h 4324"/>
                <a:gd name="T8" fmla="*/ 3558 w 7173"/>
                <a:gd name="T9" fmla="*/ 4324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73" h="4324">
                  <a:moveTo>
                    <a:pt x="3558" y="4324"/>
                  </a:moveTo>
                  <a:lnTo>
                    <a:pt x="7173" y="3041"/>
                  </a:lnTo>
                  <a:cubicBezTo>
                    <a:pt x="6465" y="1044"/>
                    <a:pt x="4271" y="0"/>
                    <a:pt x="2274" y="708"/>
                  </a:cubicBezTo>
                  <a:cubicBezTo>
                    <a:pt x="1240" y="1076"/>
                    <a:pt x="412" y="1869"/>
                    <a:pt x="0" y="2887"/>
                  </a:cubicBezTo>
                  <a:lnTo>
                    <a:pt x="3558" y="4324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7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479948" y="6153545"/>
              <a:ext cx="291773" cy="255156"/>
            </a:xfrm>
            <a:custGeom>
              <a:avLst/>
              <a:gdLst>
                <a:gd name="T0" fmla="*/ 0 w 4037"/>
                <a:gd name="T1" fmla="*/ 1283 h 3530"/>
                <a:gd name="T2" fmla="*/ 3110 w 4037"/>
                <a:gd name="T3" fmla="*/ 3530 h 3530"/>
                <a:gd name="T4" fmla="*/ 3616 w 4037"/>
                <a:gd name="T5" fmla="*/ 0 h 3530"/>
                <a:gd name="T6" fmla="*/ 0 w 4037"/>
                <a:gd name="T7" fmla="*/ 1283 h 3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7" h="3530">
                  <a:moveTo>
                    <a:pt x="0" y="1283"/>
                  </a:moveTo>
                  <a:lnTo>
                    <a:pt x="3110" y="3530"/>
                  </a:lnTo>
                  <a:cubicBezTo>
                    <a:pt x="3848" y="2508"/>
                    <a:pt x="4037" y="1189"/>
                    <a:pt x="3616" y="0"/>
                  </a:cubicBezTo>
                  <a:lnTo>
                    <a:pt x="0" y="1283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8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473572" y="6246280"/>
              <a:ext cx="230682" cy="279053"/>
            </a:xfrm>
            <a:custGeom>
              <a:avLst/>
              <a:gdLst>
                <a:gd name="T0" fmla="*/ 82 w 3192"/>
                <a:gd name="T1" fmla="*/ 0 h 3863"/>
                <a:gd name="T2" fmla="*/ 0 w 3192"/>
                <a:gd name="T3" fmla="*/ 3836 h 3863"/>
                <a:gd name="T4" fmla="*/ 3192 w 3192"/>
                <a:gd name="T5" fmla="*/ 2247 h 3863"/>
                <a:gd name="T6" fmla="*/ 82 w 3192"/>
                <a:gd name="T7" fmla="*/ 0 h 3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2" h="3863">
                  <a:moveTo>
                    <a:pt x="82" y="0"/>
                  </a:moveTo>
                  <a:lnTo>
                    <a:pt x="0" y="3836"/>
                  </a:lnTo>
                  <a:cubicBezTo>
                    <a:pt x="1261" y="3863"/>
                    <a:pt x="2454" y="3269"/>
                    <a:pt x="3192" y="2247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9BBB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9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248496" y="6247086"/>
              <a:ext cx="231452" cy="277126"/>
            </a:xfrm>
            <a:custGeom>
              <a:avLst/>
              <a:gdLst>
                <a:gd name="T0" fmla="*/ 3203 w 3203"/>
                <a:gd name="T1" fmla="*/ 0 h 3836"/>
                <a:gd name="T2" fmla="*/ 0 w 3203"/>
                <a:gd name="T3" fmla="*/ 2111 h 3836"/>
                <a:gd name="T4" fmla="*/ 3121 w 3203"/>
                <a:gd name="T5" fmla="*/ 3836 h 3836"/>
                <a:gd name="T6" fmla="*/ 3203 w 3203"/>
                <a:gd name="T7" fmla="*/ 0 h 3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3" h="3836">
                  <a:moveTo>
                    <a:pt x="3203" y="0"/>
                  </a:moveTo>
                  <a:lnTo>
                    <a:pt x="0" y="2111"/>
                  </a:lnTo>
                  <a:cubicBezTo>
                    <a:pt x="694" y="3164"/>
                    <a:pt x="1860" y="3808"/>
                    <a:pt x="3121" y="3836"/>
                  </a:cubicBezTo>
                  <a:lnTo>
                    <a:pt x="3203" y="0"/>
                  </a:lnTo>
                  <a:close/>
                </a:path>
              </a:pathLst>
            </a:custGeom>
            <a:solidFill>
              <a:srgbClr val="8064A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0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188754" y="6141920"/>
              <a:ext cx="291194" cy="256505"/>
            </a:xfrm>
            <a:custGeom>
              <a:avLst/>
              <a:gdLst>
                <a:gd name="T0" fmla="*/ 4030 w 4030"/>
                <a:gd name="T1" fmla="*/ 1438 h 3549"/>
                <a:gd name="T2" fmla="*/ 472 w 4030"/>
                <a:gd name="T3" fmla="*/ 0 h 3549"/>
                <a:gd name="T4" fmla="*/ 826 w 4030"/>
                <a:gd name="T5" fmla="*/ 3549 h 3549"/>
                <a:gd name="T6" fmla="*/ 4030 w 4030"/>
                <a:gd name="T7" fmla="*/ 1438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0" h="3549">
                  <a:moveTo>
                    <a:pt x="4030" y="1438"/>
                  </a:moveTo>
                  <a:lnTo>
                    <a:pt x="472" y="0"/>
                  </a:lnTo>
                  <a:cubicBezTo>
                    <a:pt x="0" y="1169"/>
                    <a:pt x="132" y="2496"/>
                    <a:pt x="826" y="3549"/>
                  </a:cubicBezTo>
                  <a:lnTo>
                    <a:pt x="4030" y="1438"/>
                  </a:lnTo>
                  <a:close/>
                </a:path>
              </a:pathLst>
            </a:custGeom>
            <a:solidFill>
              <a:srgbClr val="4BACC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29" name="Rounded Rectangle 28">
            <a:hlinkClick r:id="rId8" action="ppaction://hlinksldjump"/>
          </p:cNvPr>
          <p:cNvSpPr/>
          <p:nvPr/>
        </p:nvSpPr>
        <p:spPr>
          <a:xfrm>
            <a:off x="6981428" y="6090574"/>
            <a:ext cx="1118963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prstClr val="white"/>
                </a:solidFill>
              </a:rPr>
              <a:t>Disgrifyddion</a:t>
            </a:r>
            <a:r>
              <a:rPr lang="en-GB" sz="1200" dirty="0">
                <a:solidFill>
                  <a:prstClr val="white"/>
                </a:solidFill>
              </a:rPr>
              <a:t> </a:t>
            </a:r>
            <a:r>
              <a:rPr lang="en-GB" sz="1200" dirty="0" err="1">
                <a:solidFill>
                  <a:prstClr val="white"/>
                </a:solidFill>
              </a:rPr>
              <a:t>addysgu</a:t>
            </a:r>
            <a:endParaRPr lang="en-GB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51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Arloesi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2242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Tuag at 2025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9552" y="4725144"/>
            <a:ext cx="6984776" cy="9814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rhoi sylw i’r weledigaeth hirdymor ar gyfer Cymru ac yn cydlynu arloesedd er mwyn sicrhau bod yr ysgol yn defnyddio dulliau arloesi rheoledig ac yn elwa arnynt.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1351" y="2708920"/>
            <a:ext cx="5382597" cy="12777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sicrhau bod yr ysgol yn datblygu ac yn mireinio systemau’r </a:t>
            </a: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unfed ganrif ar hugain </a:t>
            </a: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er mwyn datblygu dysgu proffesiynol o fewn cymuned yr ysgol a’r tu allan iddi.</a:t>
            </a:r>
          </a:p>
        </p:txBody>
      </p:sp>
      <p:grpSp>
        <p:nvGrpSpPr>
          <p:cNvPr id="11" name="Group 10"/>
          <p:cNvGrpSpPr/>
          <p:nvPr/>
        </p:nvGrpSpPr>
        <p:grpSpPr>
          <a:xfrm rot="12464853">
            <a:off x="7786343" y="5994376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1252" y="6270172"/>
            <a:ext cx="5008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</p:spTree>
    <p:extLst>
      <p:ext uri="{BB962C8B-B14F-4D97-AF65-F5344CB8AC3E}">
        <p14:creationId xmlns:p14="http://schemas.microsoft.com/office/powerpoint/2010/main" val="223068107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Arloesi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Datblygu </a:t>
            </a:r>
            <a:r>
              <a:rPr lang="en-GB" sz="2400" b="1" dirty="0" err="1">
                <a:solidFill>
                  <a:srgbClr val="000099"/>
                </a:solidFill>
              </a:rPr>
              <a:t>technegau</a:t>
            </a:r>
            <a:r>
              <a:rPr lang="en-GB" sz="2400" b="1" dirty="0">
                <a:solidFill>
                  <a:srgbClr val="000099"/>
                </a:solidFill>
              </a:rPr>
              <a:t> newydd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6254" y="4719627"/>
            <a:ext cx="6984776" cy="9814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rhaglen arloesi strwythuredig, hirdymor sy’n seiliedig ar dystiolaeth, ar waith ar gyfer yr ysgol gyfan er mwyn ateb heriau, rheoli newid a datblygu dysgu’n effeithiol er mwyn gwella deilliannau.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04727" y="2708920"/>
            <a:ext cx="5382597" cy="12777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ymrwymedig i ddatblygu cynlluniau peilot a phrototeipiau mewn ffordd strwythuredig yn y lleoliadau mwyaf priodol a sicrhau llwyddiant parhaus a chyson hyd y gellid. 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21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rot="12464853">
            <a:off x="7786343" y="5994376"/>
            <a:ext cx="675567" cy="673752"/>
            <a:chOff x="581131" y="4820623"/>
            <a:chExt cx="2192659" cy="2186770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710215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Arloesi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Ceisio ac ymestyn arfer gorau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1658" y="4719627"/>
            <a:ext cx="6984776" cy="6850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sicrhau bod arbenigedd a phrofiad yr ysgol yn cael eu datblygu’n barhaus a’u rhannu ar draws yr ysgol a thu hwnt.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12777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mynd ati i nodi ysgolion ag arfer gwell, yn archwilio’r arfer hwnnw ac yn defnyddio dulliau gweithredu a thechnegau a fydd yn sicrhau gwelliant parhaus.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93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rot="12464853">
            <a:off x="7786343" y="5994376"/>
            <a:ext cx="675567" cy="673752"/>
            <a:chOff x="581131" y="4820623"/>
            <a:chExt cx="2192659" cy="2186770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565271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Arloesi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690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Gwerthuso effaith </a:t>
            </a:r>
            <a:r>
              <a:rPr lang="cy-GB" sz="2400" b="1" dirty="0" smtClean="0">
                <a:solidFill>
                  <a:srgbClr val="000099"/>
                </a:solidFill>
              </a:rPr>
              <a:t>newidiadau’n </a:t>
            </a:r>
          </a:p>
          <a:p>
            <a:r>
              <a:rPr lang="cy-GB" sz="2400" b="1" dirty="0" smtClean="0">
                <a:solidFill>
                  <a:srgbClr val="000099"/>
                </a:solidFill>
              </a:rPr>
              <a:t>ymarferol</a:t>
            </a:r>
            <a:endParaRPr lang="cy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1525" y="4725144"/>
            <a:ext cx="698477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</a:rPr>
              <a:t>Caiff tystiolaeth sy’n deillio o arfer arloesol ei chasglu a’i rhannu ag eraill o fewn cymuned yr ysgol a’r tu allan iddi er mwyn helpu i feithrin dealltwriaeth a chyfrannau at ddatblygiadau cysylltiedig mewn mannau eraill.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33067" y="2708920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</a:rPr>
              <a:t>Mae’r ysgol yn cymryd rhan mewn ymchwil reoledig berthnasol i ddysgu o arfer yn seiliedig ar dystiolaeth yng Nghymru a thu hwnt a chyfrannu ato.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57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19" name="Group 18"/>
          <p:cNvGrpSpPr/>
          <p:nvPr/>
        </p:nvGrpSpPr>
        <p:grpSpPr>
          <a:xfrm rot="12464853">
            <a:off x="7786343" y="5994376"/>
            <a:ext cx="675567" cy="673752"/>
            <a:chOff x="581131" y="4820623"/>
            <a:chExt cx="2192659" cy="2186770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051505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2"/>
            <a:ext cx="7469671" cy="6869891"/>
          </a:xfrm>
          <a:prstGeom prst="pie">
            <a:avLst>
              <a:gd name="adj1" fmla="val 7502782"/>
              <a:gd name="adj2" fmla="val 9167770"/>
            </a:avLst>
          </a:prstGeom>
          <a:gradFill flip="none" rotWithShape="1">
            <a:gsLst>
              <a:gs pos="33000">
                <a:srgbClr val="FF7A00">
                  <a:lumMod val="29000"/>
                  <a:lumOff val="71000"/>
                </a:srgbClr>
              </a:gs>
              <a:gs pos="50000">
                <a:srgbClr val="FF0300"/>
              </a:gs>
              <a:gs pos="100000">
                <a:srgbClr val="4D0808"/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126876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Arweinyddiaeth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72816"/>
            <a:ext cx="6020532" cy="164683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hlinkClick r:id="rId2" action="ppaction://hlinksldjump"/>
          </p:cNvPr>
          <p:cNvSpPr txBox="1"/>
          <p:nvPr/>
        </p:nvSpPr>
        <p:spPr>
          <a:xfrm rot="20878226">
            <a:off x="4148843" y="1943239"/>
            <a:ext cx="5043362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Hyrwyddo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addysgu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ac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arweinyddiaeth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yng</a:t>
            </a:r>
            <a:r>
              <a:rPr lang="en-GB" sz="1600" dirty="0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Nghymru</a:t>
            </a:r>
            <a:r>
              <a:rPr lang="en-GB" sz="105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en-GB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 rot="578021">
            <a:off x="4239057" y="4200809"/>
            <a:ext cx="4605446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Cefnogi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lleoliadau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eraill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grpSp>
        <p:nvGrpSpPr>
          <p:cNvPr id="23" name="Group 22"/>
          <p:cNvGrpSpPr/>
          <p:nvPr/>
        </p:nvGrpSpPr>
        <p:grpSpPr>
          <a:xfrm rot="3407618">
            <a:off x="480105" y="4729908"/>
            <a:ext cx="1595296" cy="1591011"/>
            <a:chOff x="581131" y="4820623"/>
            <a:chExt cx="2192659" cy="2186770"/>
          </a:xfrm>
        </p:grpSpPr>
        <p:sp>
          <p:nvSpPr>
            <p:cNvPr id="26" name="Pie 25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0" name="Pie 29"/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1" name="Pie 30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2" name="TextBox 31">
            <a:hlinkClick r:id="rId4" action="ppaction://hlinksldjump"/>
          </p:cNvPr>
          <p:cNvSpPr txBox="1"/>
          <p:nvPr/>
        </p:nvSpPr>
        <p:spPr>
          <a:xfrm rot="21160165">
            <a:off x="4198671" y="2486445"/>
            <a:ext cx="4994403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Arfer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cyfrifoldeb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corfforaethol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ym</a:t>
            </a:r>
            <a:r>
              <a:rPr lang="en-GB" sz="1600" dirty="0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mhob</a:t>
            </a:r>
            <a:r>
              <a:rPr lang="en-GB" sz="1600" dirty="0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cydweithiwr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33" name="TextBox 32">
            <a:hlinkClick r:id="rId5" action="ppaction://hlinksldjump"/>
          </p:cNvPr>
          <p:cNvSpPr txBox="1"/>
          <p:nvPr/>
        </p:nvSpPr>
        <p:spPr>
          <a:xfrm rot="21436990">
            <a:off x="4340954" y="3049967"/>
            <a:ext cx="4639891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Grymuso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eraill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737480" y="3429000"/>
            <a:ext cx="6543196" cy="14401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hlinkClick r:id="rId6" action="ppaction://hlinksldjump"/>
          </p:cNvPr>
          <p:cNvSpPr txBox="1"/>
          <p:nvPr/>
        </p:nvSpPr>
        <p:spPr>
          <a:xfrm rot="227503">
            <a:off x="4342212" y="3600767"/>
            <a:ext cx="4139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000099"/>
                </a:solidFill>
              </a:rPr>
              <a:t>Dirprwyo</a:t>
            </a:r>
            <a:r>
              <a:rPr lang="en-GB" dirty="0">
                <a:solidFill>
                  <a:srgbClr val="000099"/>
                </a:solidFill>
              </a:rPr>
              <a:t> a </a:t>
            </a:r>
            <a:r>
              <a:rPr lang="en-GB" dirty="0" err="1">
                <a:solidFill>
                  <a:srgbClr val="000099"/>
                </a:solidFill>
              </a:rPr>
              <a:t>grymuso</a:t>
            </a:r>
            <a:endParaRPr lang="en-GB" dirty="0">
              <a:solidFill>
                <a:srgbClr val="000099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845976" y="1986727"/>
            <a:ext cx="3419989" cy="853435"/>
            <a:chOff x="1907704" y="1986727"/>
            <a:chExt cx="1894987" cy="853435"/>
          </a:xfrm>
        </p:grpSpPr>
        <p:sp>
          <p:nvSpPr>
            <p:cNvPr id="34" name="TextBox 33"/>
            <p:cNvSpPr txBox="1"/>
            <p:nvPr/>
          </p:nvSpPr>
          <p:spPr>
            <a:xfrm>
              <a:off x="1907704" y="2378497"/>
              <a:ext cx="7962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Rôl </a:t>
              </a:r>
              <a:r>
                <a:rPr lang="cy-GB" sz="1200" b="1" dirty="0" err="1">
                  <a:solidFill>
                    <a:srgbClr val="000099"/>
                  </a:solidFill>
                </a:rPr>
                <a:t>arweinyddol</a:t>
              </a:r>
              <a:r>
                <a:rPr lang="cy-GB" sz="1200" b="1" dirty="0">
                  <a:solidFill>
                    <a:srgbClr val="000099"/>
                  </a:solidFill>
                </a:rPr>
                <a:t> ffurfiol newydd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18934" y="1986727"/>
              <a:ext cx="7837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Arweinyddiaeth effeithiol iawn a pharhaus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11252" y="6270172"/>
            <a:ext cx="46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188754" y="5933694"/>
            <a:ext cx="582967" cy="591639"/>
            <a:chOff x="8188754" y="5933694"/>
            <a:chExt cx="582967" cy="591639"/>
          </a:xfrm>
        </p:grpSpPr>
        <p:sp>
          <p:nvSpPr>
            <p:cNvPr id="44" name="Freeform 6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222636" y="5933694"/>
              <a:ext cx="518407" cy="312586"/>
            </a:xfrm>
            <a:custGeom>
              <a:avLst/>
              <a:gdLst>
                <a:gd name="T0" fmla="*/ 3558 w 7173"/>
                <a:gd name="T1" fmla="*/ 4324 h 4324"/>
                <a:gd name="T2" fmla="*/ 7173 w 7173"/>
                <a:gd name="T3" fmla="*/ 3041 h 4324"/>
                <a:gd name="T4" fmla="*/ 2274 w 7173"/>
                <a:gd name="T5" fmla="*/ 708 h 4324"/>
                <a:gd name="T6" fmla="*/ 0 w 7173"/>
                <a:gd name="T7" fmla="*/ 2887 h 4324"/>
                <a:gd name="T8" fmla="*/ 3558 w 7173"/>
                <a:gd name="T9" fmla="*/ 4324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73" h="4324">
                  <a:moveTo>
                    <a:pt x="3558" y="4324"/>
                  </a:moveTo>
                  <a:lnTo>
                    <a:pt x="7173" y="3041"/>
                  </a:lnTo>
                  <a:cubicBezTo>
                    <a:pt x="6465" y="1044"/>
                    <a:pt x="4271" y="0"/>
                    <a:pt x="2274" y="708"/>
                  </a:cubicBezTo>
                  <a:cubicBezTo>
                    <a:pt x="1240" y="1076"/>
                    <a:pt x="412" y="1869"/>
                    <a:pt x="0" y="2887"/>
                  </a:cubicBezTo>
                  <a:lnTo>
                    <a:pt x="3558" y="4324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7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479948" y="6153545"/>
              <a:ext cx="291773" cy="255156"/>
            </a:xfrm>
            <a:custGeom>
              <a:avLst/>
              <a:gdLst>
                <a:gd name="T0" fmla="*/ 0 w 4037"/>
                <a:gd name="T1" fmla="*/ 1283 h 3530"/>
                <a:gd name="T2" fmla="*/ 3110 w 4037"/>
                <a:gd name="T3" fmla="*/ 3530 h 3530"/>
                <a:gd name="T4" fmla="*/ 3616 w 4037"/>
                <a:gd name="T5" fmla="*/ 0 h 3530"/>
                <a:gd name="T6" fmla="*/ 0 w 4037"/>
                <a:gd name="T7" fmla="*/ 1283 h 3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7" h="3530">
                  <a:moveTo>
                    <a:pt x="0" y="1283"/>
                  </a:moveTo>
                  <a:lnTo>
                    <a:pt x="3110" y="3530"/>
                  </a:lnTo>
                  <a:cubicBezTo>
                    <a:pt x="3848" y="2508"/>
                    <a:pt x="4037" y="1189"/>
                    <a:pt x="3616" y="0"/>
                  </a:cubicBezTo>
                  <a:lnTo>
                    <a:pt x="0" y="1283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8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473572" y="6246280"/>
              <a:ext cx="230682" cy="279053"/>
            </a:xfrm>
            <a:custGeom>
              <a:avLst/>
              <a:gdLst>
                <a:gd name="T0" fmla="*/ 82 w 3192"/>
                <a:gd name="T1" fmla="*/ 0 h 3863"/>
                <a:gd name="T2" fmla="*/ 0 w 3192"/>
                <a:gd name="T3" fmla="*/ 3836 h 3863"/>
                <a:gd name="T4" fmla="*/ 3192 w 3192"/>
                <a:gd name="T5" fmla="*/ 2247 h 3863"/>
                <a:gd name="T6" fmla="*/ 82 w 3192"/>
                <a:gd name="T7" fmla="*/ 0 h 3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2" h="3863">
                  <a:moveTo>
                    <a:pt x="82" y="0"/>
                  </a:moveTo>
                  <a:lnTo>
                    <a:pt x="0" y="3836"/>
                  </a:lnTo>
                  <a:cubicBezTo>
                    <a:pt x="1261" y="3863"/>
                    <a:pt x="2454" y="3269"/>
                    <a:pt x="3192" y="2247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9BBB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9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248496" y="6247086"/>
              <a:ext cx="231452" cy="277126"/>
            </a:xfrm>
            <a:custGeom>
              <a:avLst/>
              <a:gdLst>
                <a:gd name="T0" fmla="*/ 3203 w 3203"/>
                <a:gd name="T1" fmla="*/ 0 h 3836"/>
                <a:gd name="T2" fmla="*/ 0 w 3203"/>
                <a:gd name="T3" fmla="*/ 2111 h 3836"/>
                <a:gd name="T4" fmla="*/ 3121 w 3203"/>
                <a:gd name="T5" fmla="*/ 3836 h 3836"/>
                <a:gd name="T6" fmla="*/ 3203 w 3203"/>
                <a:gd name="T7" fmla="*/ 0 h 3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3" h="3836">
                  <a:moveTo>
                    <a:pt x="3203" y="0"/>
                  </a:moveTo>
                  <a:lnTo>
                    <a:pt x="0" y="2111"/>
                  </a:lnTo>
                  <a:cubicBezTo>
                    <a:pt x="694" y="3164"/>
                    <a:pt x="1860" y="3808"/>
                    <a:pt x="3121" y="3836"/>
                  </a:cubicBezTo>
                  <a:lnTo>
                    <a:pt x="3203" y="0"/>
                  </a:lnTo>
                  <a:close/>
                </a:path>
              </a:pathLst>
            </a:custGeom>
            <a:solidFill>
              <a:srgbClr val="8064A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10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8188754" y="6141920"/>
              <a:ext cx="291194" cy="256505"/>
            </a:xfrm>
            <a:custGeom>
              <a:avLst/>
              <a:gdLst>
                <a:gd name="T0" fmla="*/ 4030 w 4030"/>
                <a:gd name="T1" fmla="*/ 1438 h 3549"/>
                <a:gd name="T2" fmla="*/ 472 w 4030"/>
                <a:gd name="T3" fmla="*/ 0 h 3549"/>
                <a:gd name="T4" fmla="*/ 826 w 4030"/>
                <a:gd name="T5" fmla="*/ 3549 h 3549"/>
                <a:gd name="T6" fmla="*/ 4030 w 4030"/>
                <a:gd name="T7" fmla="*/ 1438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0" h="3549">
                  <a:moveTo>
                    <a:pt x="4030" y="1438"/>
                  </a:moveTo>
                  <a:lnTo>
                    <a:pt x="472" y="0"/>
                  </a:lnTo>
                  <a:cubicBezTo>
                    <a:pt x="0" y="1169"/>
                    <a:pt x="132" y="2496"/>
                    <a:pt x="826" y="3549"/>
                  </a:cubicBezTo>
                  <a:lnTo>
                    <a:pt x="4030" y="1438"/>
                  </a:lnTo>
                  <a:close/>
                </a:path>
              </a:pathLst>
            </a:custGeom>
            <a:solidFill>
              <a:srgbClr val="4BACC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7" name="Rounded Rectangle 36">
            <a:hlinkClick r:id="rId8" action="ppaction://hlinksldjump"/>
          </p:cNvPr>
          <p:cNvSpPr/>
          <p:nvPr/>
        </p:nvSpPr>
        <p:spPr>
          <a:xfrm>
            <a:off x="6981428" y="6090574"/>
            <a:ext cx="1118963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 err="1">
                <a:solidFill>
                  <a:prstClr val="white"/>
                </a:solidFill>
              </a:rPr>
              <a:t>Disgrifyddion</a:t>
            </a:r>
            <a:r>
              <a:rPr lang="cy-GB" sz="1200" dirty="0">
                <a:solidFill>
                  <a:prstClr val="white"/>
                </a:solidFill>
              </a:rPr>
              <a:t> addysgu</a:t>
            </a:r>
          </a:p>
        </p:txBody>
      </p:sp>
    </p:spTree>
    <p:extLst>
      <p:ext uri="{BB962C8B-B14F-4D97-AF65-F5344CB8AC3E}">
        <p14:creationId xmlns:p14="http://schemas.microsoft.com/office/powerpoint/2010/main" val="409759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502782"/>
              <a:gd name="adj2" fmla="val 9537644"/>
            </a:avLst>
          </a:prstGeom>
          <a:gradFill flip="none" rotWithShape="1">
            <a:gsLst>
              <a:gs pos="17000">
                <a:schemeClr val="accent1">
                  <a:tint val="66000"/>
                  <a:satMod val="160000"/>
                  <a:lumMod val="83000"/>
                </a:schemeClr>
              </a:gs>
              <a:gs pos="59000">
                <a:schemeClr val="accent1">
                  <a:tint val="44500"/>
                  <a:satMod val="160000"/>
                  <a:lumMod val="92000"/>
                  <a:lumOff val="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508" y="692696"/>
            <a:ext cx="8244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Hyrwyddo dysgu... drwy gymhwyso gwybodaeth am y pwnc a disgyblaeth yn effeithiol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72816"/>
            <a:ext cx="6020532" cy="1646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1708" y="3419654"/>
            <a:ext cx="5876516" cy="2025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hlinkClick r:id="rId2" action="ppaction://hlinksldjump"/>
          </p:cNvPr>
          <p:cNvSpPr txBox="1"/>
          <p:nvPr/>
        </p:nvSpPr>
        <p:spPr>
          <a:xfrm rot="20878423">
            <a:off x="4215982" y="2178430"/>
            <a:ext cx="2823385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Pedwar diben i ddysgwyr 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 rot="21173156">
            <a:off x="4333484" y="2638132"/>
            <a:ext cx="2823385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Ymelwa ar feysydd dysgu 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8" name="TextBox 27">
            <a:hlinkClick r:id="rId4" action="ppaction://hlinksldjump"/>
          </p:cNvPr>
          <p:cNvSpPr txBox="1"/>
          <p:nvPr/>
        </p:nvSpPr>
        <p:spPr>
          <a:xfrm rot="509016">
            <a:off x="4368717" y="4062779"/>
            <a:ext cx="2823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</a:rPr>
              <a:t>Dilyniant mewn dysgu</a:t>
            </a:r>
            <a:endParaRPr lang="en-GB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 rot="884771">
            <a:off x="4258476" y="4591958"/>
            <a:ext cx="2883391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y-GB" sz="1600" dirty="0">
                <a:solidFill>
                  <a:srgbClr val="000099"/>
                </a:solidFill>
                <a:latin typeface="Arial"/>
              </a:rPr>
              <a:t>Themâu trawsgwricwlaidd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11708" y="3419656"/>
            <a:ext cx="6331946" cy="1383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hlinkClick r:id="rId6" action="ppaction://hlinksldjump"/>
          </p:cNvPr>
          <p:cNvSpPr txBox="1"/>
          <p:nvPr/>
        </p:nvSpPr>
        <p:spPr>
          <a:xfrm rot="211187">
            <a:off x="4408935" y="3547896"/>
            <a:ext cx="3410683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Cyd-destunau bywyd go iawn, dilys 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3" name="TextBox 22">
            <a:hlinkClick r:id="rId7" action="ppaction://hlinksldjump"/>
          </p:cNvPr>
          <p:cNvSpPr txBox="1"/>
          <p:nvPr/>
        </p:nvSpPr>
        <p:spPr>
          <a:xfrm rot="21434130">
            <a:off x="4408492" y="3058657"/>
            <a:ext cx="3007578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Profiadau dysgu cyfunol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50" name="Freeform 6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1" name="Freeform 7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2" name="Freeform 8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3" name="Freeform 9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4" name="Freeform 10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8" name="Freeform 6">
            <a:hlinkClick r:id="rId9" action="ppaction://hlinksldjump"/>
          </p:cNvPr>
          <p:cNvSpPr>
            <a:spLocks/>
          </p:cNvSpPr>
          <p:nvPr/>
        </p:nvSpPr>
        <p:spPr bwMode="auto">
          <a:xfrm>
            <a:off x="7380312" y="6017328"/>
            <a:ext cx="704664" cy="456940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59" name="Straight Connector 58"/>
          <p:cNvCxnSpPr>
            <a:stCxn id="58" idx="0"/>
          </p:cNvCxnSpPr>
          <p:nvPr/>
        </p:nvCxnSpPr>
        <p:spPr>
          <a:xfrm flipV="1">
            <a:off x="7729844" y="6103086"/>
            <a:ext cx="171143" cy="37118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8" idx="0"/>
          </p:cNvCxnSpPr>
          <p:nvPr/>
        </p:nvCxnSpPr>
        <p:spPr>
          <a:xfrm flipH="1" flipV="1">
            <a:off x="7557955" y="6118678"/>
            <a:ext cx="171889" cy="3555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Isosceles Triangle 60">
            <a:hlinkClick r:id="rId9" action="ppaction://hlinksldjump"/>
          </p:cNvPr>
          <p:cNvSpPr/>
          <p:nvPr/>
        </p:nvSpPr>
        <p:spPr>
          <a:xfrm rot="7768195">
            <a:off x="7466942" y="6153710"/>
            <a:ext cx="269836" cy="351793"/>
          </a:xfrm>
          <a:prstGeom prst="triangle">
            <a:avLst>
              <a:gd name="adj" fmla="val 599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Isosceles Triangle 61">
            <a:hlinkClick r:id="rId9" action="ppaction://hlinksldjump"/>
          </p:cNvPr>
          <p:cNvSpPr/>
          <p:nvPr/>
        </p:nvSpPr>
        <p:spPr>
          <a:xfrm rot="10800000">
            <a:off x="7557955" y="6113643"/>
            <a:ext cx="335236" cy="350720"/>
          </a:xfrm>
          <a:prstGeom prst="triangle">
            <a:avLst>
              <a:gd name="adj" fmla="val 48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Isosceles Triangle 56">
            <a:hlinkClick r:id="rId9" action="ppaction://hlinksldjump"/>
          </p:cNvPr>
          <p:cNvSpPr/>
          <p:nvPr/>
        </p:nvSpPr>
        <p:spPr>
          <a:xfrm rot="13839083">
            <a:off x="7714715" y="6162511"/>
            <a:ext cx="278893" cy="349772"/>
          </a:xfrm>
          <a:prstGeom prst="triangle">
            <a:avLst>
              <a:gd name="adj" fmla="val 4037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Arc 34"/>
          <p:cNvSpPr/>
          <p:nvPr/>
        </p:nvSpPr>
        <p:spPr>
          <a:xfrm rot="3174905">
            <a:off x="1013112" y="2929200"/>
            <a:ext cx="1025850" cy="929544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44" name="TextBox 43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000099"/>
                  </a:solidFill>
                </a:rPr>
                <a:t>SAC/Ymsefydlu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4187" y="6366712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ounded Rectangle 2">
            <a:hlinkClick r:id="rId10" action="ppaction://hlinksldjump"/>
          </p:cNvPr>
          <p:cNvSpPr/>
          <p:nvPr/>
        </p:nvSpPr>
        <p:spPr>
          <a:xfrm>
            <a:off x="6012160" y="6079623"/>
            <a:ext cx="1224135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/>
              <a:t>Arweinyddiaeth ffurfiol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Addysgu</a:t>
            </a:r>
          </a:p>
        </p:txBody>
      </p:sp>
      <p:grpSp>
        <p:nvGrpSpPr>
          <p:cNvPr id="43" name="Group 42"/>
          <p:cNvGrpSpPr/>
          <p:nvPr/>
        </p:nvGrpSpPr>
        <p:grpSpPr>
          <a:xfrm rot="1070389">
            <a:off x="468122" y="4924806"/>
            <a:ext cx="2192659" cy="2185044"/>
            <a:chOff x="581131" y="4820622"/>
            <a:chExt cx="2192659" cy="2185044"/>
          </a:xfrm>
        </p:grpSpPr>
        <p:sp>
          <p:nvSpPr>
            <p:cNvPr id="47" name="Pie 46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9605001"/>
                <a:gd name="adj2" fmla="val 11966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8" name="Pie 47"/>
            <p:cNvSpPr/>
            <p:nvPr/>
          </p:nvSpPr>
          <p:spPr>
            <a:xfrm rot="4351073">
              <a:off x="588744" y="4820622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9" name="Pie 48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6871817"/>
                <a:gd name="adj2" fmla="val 959071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984690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690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 smtClean="0">
                <a:solidFill>
                  <a:srgbClr val="000099"/>
                </a:solidFill>
              </a:rPr>
              <a:t>Hyrwyddo addysgu ac arweinyddiaeth </a:t>
            </a:r>
          </a:p>
          <a:p>
            <a:r>
              <a:rPr lang="cy-GB" sz="2400" b="1" dirty="0" smtClean="0">
                <a:solidFill>
                  <a:srgbClr val="000099"/>
                </a:solidFill>
              </a:rPr>
              <a:t>yng Nghymru</a:t>
            </a:r>
            <a:endParaRPr lang="cy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8132" y="4725144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prstClr val="black"/>
                </a:solidFill>
              </a:rPr>
              <a:t>Mae arweinwyr yn hyrwyddo addysgu yng Nghymru fel ymrwymiad proffesiynol o fri, uniondeb a pharch.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9814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</a:rPr>
              <a:t>Mae optimistiaeth yn </a:t>
            </a:r>
            <a:r>
              <a:rPr lang="cy-GB" dirty="0" err="1" smtClean="0">
                <a:solidFill>
                  <a:prstClr val="black"/>
                </a:solidFill>
              </a:rPr>
              <a:t>gryf</a:t>
            </a:r>
            <a:r>
              <a:rPr lang="cy-GB" dirty="0" smtClean="0">
                <a:solidFill>
                  <a:prstClr val="black"/>
                </a:solidFill>
              </a:rPr>
              <a:t> a chaiff ei hategu gan yr awydd i sicrhau bod y pedwar diben yn cael eu cyflawni ar gyfer pob ysgol.</a:t>
            </a:r>
            <a:endParaRPr lang="cy-GB" dirty="0">
              <a:solidFill>
                <a:prstClr val="black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2854976">
            <a:off x="7804976" y="5972760"/>
            <a:ext cx="693782" cy="676019"/>
            <a:chOff x="522012" y="4820623"/>
            <a:chExt cx="2251778" cy="2194128"/>
          </a:xfrm>
        </p:grpSpPr>
        <p:sp>
          <p:nvSpPr>
            <p:cNvPr id="12" name="Pie 11">
              <a:hlinkClick r:id="rId3" action="ppaction://hlinksldjump"/>
            </p:cNvPr>
            <p:cNvSpPr/>
            <p:nvPr/>
          </p:nvSpPr>
          <p:spPr>
            <a:xfrm rot="4351073">
              <a:off x="552270" y="4799450"/>
              <a:ext cx="2185043" cy="2245560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6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5643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690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 smtClean="0">
                <a:solidFill>
                  <a:srgbClr val="000099"/>
                </a:solidFill>
              </a:rPr>
              <a:t>Arfer cyfrifoldeb corfforaethol ym mhob cydweithiwr</a:t>
            </a:r>
            <a:endParaRPr lang="cy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9358" y="4621696"/>
            <a:ext cx="7173214" cy="12777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</a:rPr>
              <a:t>Caiff polisïau y cytunwyd arnynt, boed yn bolisïau ysgol, lleol neu genedlaethol, eu harchwilio er mwyn sicrhau y cydymffurfir â hwy yn ymarferol, a chaiff unrhyw ddiffygion eu trin a chaiff camau priodol eu cymryd. Os cynigir cymorth penodol, caiff archwiliadau pellach eu cynnal.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5008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34800" y="2546199"/>
            <a:ext cx="5382597" cy="1870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</a:rPr>
              <a:t>Mae cyfrifoldeb corfforaethol yn hynod ddatblygedig am fod balchder ynghylch bod ‘ar frig y proffesiwn’ yn hollbwysig i ddiwylliant y tîm neu’r ysgol. Nid yw’r feddylfryd gyffredin o sicrhau effeithlonrwydd a rheoleiddio yn amharu ar y weledigaeth; yn hytrach mae’n atgyfnerthu ei heffeithiolrwydd.</a:t>
            </a:r>
            <a:endParaRPr lang="cy-GB" dirty="0">
              <a:solidFill>
                <a:prstClr val="black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 rot="2854976">
            <a:off x="7804976" y="5972760"/>
            <a:ext cx="693782" cy="676019"/>
            <a:chOff x="522012" y="4820623"/>
            <a:chExt cx="2251778" cy="2194128"/>
          </a:xfrm>
        </p:grpSpPr>
        <p:sp>
          <p:nvSpPr>
            <p:cNvPr id="21" name="Pie 20">
              <a:hlinkClick r:id="rId3" action="ppaction://hlinksldjump"/>
            </p:cNvPr>
            <p:cNvSpPr/>
            <p:nvPr/>
          </p:nvSpPr>
          <p:spPr>
            <a:xfrm rot="4351073">
              <a:off x="552270" y="4799450"/>
              <a:ext cx="2185043" cy="2245560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3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008646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1982596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473161"/>
            <a:ext cx="6258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Grymuso</a:t>
            </a:r>
            <a:r>
              <a:rPr lang="en-GB" sz="2400" b="1" dirty="0">
                <a:solidFill>
                  <a:srgbClr val="000099"/>
                </a:solidFill>
              </a:rPr>
              <a:t> eraill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6931" y="3852627"/>
            <a:ext cx="6984776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prstClr val="black"/>
                </a:solidFill>
              </a:rPr>
              <a:t>Mae arweinwyr yn nodi ac yn hyrwyddo arfer hynod effeithiol yn seiliedig ar y pedwar diben yn yr ysgol ac ar lefel leol a chenedlaethol. Mae arweinyddiaeth i’w gweld fel rhan annatod o addysgu gan gynnwys rhoi’r esiampl, y cymorth, yr arweiniad a’r her sydd eu hangen i sicrhau’r deilliannau gofynnol. Mae’n ystyried profiad cydweithwyr eraill a’r heriau sy’n eu hwynebu ac mae’n eu hannog i ffynnu. 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123729" y="2247536"/>
            <a:ext cx="6477528" cy="12777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</a:rPr>
              <a:t>Mae’r dull arwain yn creu ymdeimlad ymhlith athrawon ac eraill o sut beth yw gweithio mewn ysgol a gaiff ei harwain yn dda. Caiff agweddau ar arwain eu dangos yn glir er mwyn ysbrydoli arweinwyr y dyfodol.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5152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rot="2854976">
            <a:off x="7804976" y="5972760"/>
            <a:ext cx="693782" cy="676019"/>
            <a:chOff x="522012" y="4820623"/>
            <a:chExt cx="2251778" cy="2194128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52270" y="4799450"/>
              <a:ext cx="2185043" cy="2245560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149040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69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400" b="1" dirty="0" err="1">
                <a:solidFill>
                  <a:srgbClr val="000099"/>
                </a:solidFill>
              </a:rPr>
              <a:t>Dirprwyo</a:t>
            </a:r>
            <a:r>
              <a:rPr lang="en-GB" sz="2400" b="1" dirty="0">
                <a:solidFill>
                  <a:srgbClr val="000099"/>
                </a:solidFill>
              </a:rPr>
              <a:t> a </a:t>
            </a:r>
            <a:r>
              <a:rPr lang="en-GB" sz="2400" b="1" dirty="0" err="1">
                <a:solidFill>
                  <a:srgbClr val="000099"/>
                </a:solidFill>
              </a:rPr>
              <a:t>grymuso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9552" y="4725144"/>
            <a:ext cx="6984776" cy="6850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y-GB" dirty="0" smtClean="0">
                <a:solidFill>
                  <a:prstClr val="black"/>
                </a:solidFill>
              </a:rPr>
              <a:t>Mae arweinwyr yn dirprwyo cyfrifoldebau’n effeithiol ac yn defnyddio sgiliau priodol i reoli pobl er mwyn bod yn effeithiol. 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17170" y="2708920"/>
            <a:ext cx="5382597" cy="9814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solidFill>
                  <a:prstClr val="black"/>
                </a:solidFill>
              </a:rPr>
              <a:t>Mae arweinwyr yn grymuso cydweithwyr i ddatblygu gallu pobl eraill, gan eu hannog yn systematig i fyfyrio ar eu hymarfer a thechnegau datblygu.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5080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rot="2854976">
            <a:off x="7804976" y="5972760"/>
            <a:ext cx="693782" cy="676019"/>
            <a:chOff x="522012" y="4820623"/>
            <a:chExt cx="2251778" cy="2194128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52270" y="4799450"/>
              <a:ext cx="2185043" cy="2245560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563299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69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Cefnogi </a:t>
            </a:r>
            <a:r>
              <a:rPr lang="en-GB" sz="2400" b="1" dirty="0" err="1">
                <a:solidFill>
                  <a:srgbClr val="000099"/>
                </a:solidFill>
              </a:rPr>
              <a:t>lleoliadau</a:t>
            </a:r>
            <a:r>
              <a:rPr lang="en-GB" sz="2400" b="1" dirty="0">
                <a:solidFill>
                  <a:srgbClr val="000099"/>
                </a:solidFill>
              </a:rPr>
              <a:t> eraill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9552" y="4725144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prstClr val="black"/>
                </a:solidFill>
              </a:rPr>
              <a:t>Mae arweinwyr yn ceisio cynnig eu cryfderau i helpu adrannau ac ysgolion eraill fel modelau rôl ac esiamplau. Lle bo </a:t>
            </a:r>
            <a:r>
              <a:rPr lang="cy-GB" dirty="0" err="1" smtClean="0">
                <a:solidFill>
                  <a:prstClr val="black"/>
                </a:solidFill>
              </a:rPr>
              <a:t>hynny’n</a:t>
            </a:r>
            <a:r>
              <a:rPr lang="cy-GB" dirty="0" smtClean="0">
                <a:solidFill>
                  <a:prstClr val="black"/>
                </a:solidFill>
              </a:rPr>
              <a:t> briodol, mae cymorth neu addysgu ar y cyd yn rhoi arweiniad pendant.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17169" y="2685552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 smtClean="0">
                <a:solidFill>
                  <a:prstClr val="black"/>
                </a:solidFill>
              </a:rPr>
              <a:t>Mae arweinwyr yn datblygu rhwydweithiau effeithiol o wybodaeth, ymchwil ac arbenigedd ymarferol er mwyn galluogi ysgolion a lleoliadau eraill i elwa drwy gydweithio. 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5440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rot="2854976">
            <a:off x="7804976" y="5972760"/>
            <a:ext cx="693782" cy="676019"/>
            <a:chOff x="522012" y="4820623"/>
            <a:chExt cx="2251778" cy="2194128"/>
          </a:xfrm>
        </p:grpSpPr>
        <p:sp>
          <p:nvSpPr>
            <p:cNvPr id="20" name="Pie 19">
              <a:hlinkClick r:id="rId3" action="ppaction://hlinksldjump"/>
            </p:cNvPr>
            <p:cNvSpPr/>
            <p:nvPr/>
          </p:nvSpPr>
          <p:spPr>
            <a:xfrm rot="4351073">
              <a:off x="552270" y="4799450"/>
              <a:ext cx="2185043" cy="2245560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143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 rot="786723">
            <a:off x="577583" y="4822010"/>
            <a:ext cx="2192659" cy="2185044"/>
            <a:chOff x="581131" y="4820622"/>
            <a:chExt cx="2192659" cy="2185044"/>
          </a:xfrm>
        </p:grpSpPr>
        <p:sp>
          <p:nvSpPr>
            <p:cNvPr id="27" name="Pie 26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7703813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0" name="Pie 29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9790000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7" name="Pie 36"/>
            <p:cNvSpPr/>
            <p:nvPr/>
          </p:nvSpPr>
          <p:spPr>
            <a:xfrm rot="4351073">
              <a:off x="588744" y="4820622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502782"/>
              <a:gd name="adj2" fmla="val 9537644"/>
            </a:avLst>
          </a:prstGeom>
          <a:gradFill flip="none" rotWithShape="1">
            <a:gsLst>
              <a:gs pos="17000">
                <a:schemeClr val="accent1">
                  <a:tint val="66000"/>
                  <a:satMod val="160000"/>
                  <a:lumMod val="83000"/>
                </a:schemeClr>
              </a:gs>
              <a:gs pos="59000">
                <a:schemeClr val="accent1">
                  <a:tint val="44500"/>
                  <a:satMod val="160000"/>
                  <a:lumMod val="92000"/>
                  <a:lumOff val="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825" y="62068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Dylanwadu ar ddysgwyr…meithrin ymagweddau cadarnhaol mewn dysgwyr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65562"/>
            <a:ext cx="6020532" cy="1646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1708" y="3419654"/>
            <a:ext cx="5876516" cy="2025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hlinkClick r:id="rId2" action="ppaction://hlinksldjump"/>
          </p:cNvPr>
          <p:cNvSpPr txBox="1"/>
          <p:nvPr/>
        </p:nvSpPr>
        <p:spPr>
          <a:xfrm rot="21173156">
            <a:off x="4340489" y="2640931"/>
            <a:ext cx="2868573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Gwrando ar ddysgwyr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6" name="TextBox 25">
            <a:hlinkClick r:id="rId3" action="ppaction://hlinksldjump"/>
          </p:cNvPr>
          <p:cNvSpPr txBox="1"/>
          <p:nvPr/>
        </p:nvSpPr>
        <p:spPr>
          <a:xfrm rot="21419096">
            <a:off x="4365407" y="3085596"/>
            <a:ext cx="3017777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Dysgwyr yn arwain dysgu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8" name="TextBox 27">
            <a:hlinkClick r:id="rId4" action="ppaction://hlinksldjump"/>
          </p:cNvPr>
          <p:cNvSpPr txBox="1"/>
          <p:nvPr/>
        </p:nvSpPr>
        <p:spPr>
          <a:xfrm rot="509016">
            <a:off x="4352232" y="4103360"/>
            <a:ext cx="2929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600" dirty="0">
                <a:solidFill>
                  <a:srgbClr val="000099"/>
                </a:solidFill>
                <a:latin typeface="Arial"/>
              </a:rPr>
              <a:t>Myfyrio</a:t>
            </a:r>
            <a:endParaRPr lang="en-GB" sz="1600" dirty="0">
              <a:solidFill>
                <a:srgbClr val="000099"/>
              </a:solidFill>
            </a:endParaRP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 rot="884771">
            <a:off x="4265378" y="4754842"/>
            <a:ext cx="3905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</a:rPr>
              <a:t>Deilliannau dysgu a </a:t>
            </a:r>
            <a:r>
              <a:rPr lang="cy-GB" sz="1600" dirty="0" smtClean="0">
                <a:solidFill>
                  <a:srgbClr val="000099"/>
                </a:solidFill>
                <a:latin typeface="Arial" panose="020B0604020202020204" pitchFamily="34" charset="0"/>
              </a:rPr>
              <a:t>lles</a:t>
            </a:r>
            <a:endParaRPr lang="cy-GB" sz="16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11708" y="3419656"/>
            <a:ext cx="6331946" cy="1383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hlinkClick r:id="rId6" action="ppaction://hlinksldjump"/>
          </p:cNvPr>
          <p:cNvSpPr txBox="1"/>
          <p:nvPr/>
        </p:nvSpPr>
        <p:spPr>
          <a:xfrm rot="211187">
            <a:off x="4370618" y="3591928"/>
            <a:ext cx="4324828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Ymdrech barhaus a gwydnwch dysgwyr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3" name="TextBox 22">
            <a:hlinkClick r:id="rId7" action="ppaction://hlinksldjump"/>
          </p:cNvPr>
          <p:cNvSpPr txBox="1"/>
          <p:nvPr/>
        </p:nvSpPr>
        <p:spPr>
          <a:xfrm rot="20776361">
            <a:off x="4245888" y="2178429"/>
            <a:ext cx="2912599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Herio a disgwyliadau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40" name="Freeform 6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1" name="Freeform 7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2" name="Freeform 8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3" name="Freeform 9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4" name="Freeform 10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8" name="Freeform 6">
            <a:hlinkClick r:id="rId9" action="ppaction://hlinksldjump"/>
          </p:cNvPr>
          <p:cNvSpPr>
            <a:spLocks/>
          </p:cNvSpPr>
          <p:nvPr/>
        </p:nvSpPr>
        <p:spPr bwMode="auto">
          <a:xfrm>
            <a:off x="7380312" y="6017328"/>
            <a:ext cx="704664" cy="456940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49" name="Straight Connector 48"/>
          <p:cNvCxnSpPr>
            <a:stCxn id="48" idx="0"/>
          </p:cNvCxnSpPr>
          <p:nvPr/>
        </p:nvCxnSpPr>
        <p:spPr>
          <a:xfrm flipV="1">
            <a:off x="7729844" y="6103086"/>
            <a:ext cx="171143" cy="37118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0"/>
          </p:cNvCxnSpPr>
          <p:nvPr/>
        </p:nvCxnSpPr>
        <p:spPr>
          <a:xfrm flipH="1" flipV="1">
            <a:off x="7557955" y="6118678"/>
            <a:ext cx="171889" cy="3555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Isosceles Triangle 50">
            <a:hlinkClick r:id="rId9" action="ppaction://hlinksldjump"/>
          </p:cNvPr>
          <p:cNvSpPr/>
          <p:nvPr/>
        </p:nvSpPr>
        <p:spPr>
          <a:xfrm rot="7768195">
            <a:off x="7466942" y="6153710"/>
            <a:ext cx="269836" cy="351793"/>
          </a:xfrm>
          <a:prstGeom prst="triangle">
            <a:avLst>
              <a:gd name="adj" fmla="val 599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Isosceles Triangle 51">
            <a:hlinkClick r:id="rId9" action="ppaction://hlinksldjump"/>
          </p:cNvPr>
          <p:cNvSpPr/>
          <p:nvPr/>
        </p:nvSpPr>
        <p:spPr>
          <a:xfrm rot="10800000">
            <a:off x="7557955" y="6113643"/>
            <a:ext cx="335236" cy="350720"/>
          </a:xfrm>
          <a:prstGeom prst="triangle">
            <a:avLst>
              <a:gd name="adj" fmla="val 48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Isosceles Triangle 46">
            <a:hlinkClick r:id="rId9" action="ppaction://hlinksldjump"/>
          </p:cNvPr>
          <p:cNvSpPr/>
          <p:nvPr/>
        </p:nvSpPr>
        <p:spPr>
          <a:xfrm rot="13839083">
            <a:off x="7714715" y="6162511"/>
            <a:ext cx="278893" cy="349772"/>
          </a:xfrm>
          <a:prstGeom prst="triangle">
            <a:avLst>
              <a:gd name="adj" fmla="val 4037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Arc 1"/>
          <p:cNvSpPr/>
          <p:nvPr/>
        </p:nvSpPr>
        <p:spPr>
          <a:xfrm rot="3174905">
            <a:off x="1013112" y="2929200"/>
            <a:ext cx="1025850" cy="929544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34187" y="637435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5" name="Rounded Rectangle 44">
            <a:hlinkClick r:id="rId10" action="ppaction://hlinksldjump"/>
          </p:cNvPr>
          <p:cNvSpPr/>
          <p:nvPr/>
        </p:nvSpPr>
        <p:spPr>
          <a:xfrm>
            <a:off x="6012160" y="6079623"/>
            <a:ext cx="1296143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Arweinyddiaeth </a:t>
            </a:r>
            <a:r>
              <a:rPr lang="en-GB" sz="1200" dirty="0" err="1"/>
              <a:t>ffurfiol</a:t>
            </a:r>
            <a:endParaRPr lang="en-GB" sz="1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53" name="TextBox 52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000099"/>
                  </a:solidFill>
                </a:rPr>
                <a:t>SAC/Ymsefydlu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44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838001"/>
              <a:gd name="adj2" fmla="val 9133267"/>
            </a:avLst>
          </a:prstGeom>
          <a:gradFill flip="none" rotWithShape="1">
            <a:gsLst>
              <a:gs pos="32000">
                <a:schemeClr val="accent5">
                  <a:lumMod val="100000"/>
                </a:schemeClr>
              </a:gs>
              <a:gs pos="49000">
                <a:srgbClr val="21D6E0"/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312" y="74554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>
                <a:solidFill>
                  <a:srgbClr val="000099"/>
                </a:solidFill>
              </a:rPr>
              <a:t>Cydweithredu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hlinkClick r:id="rId3" action="ppaction://hlinksldjump"/>
          </p:cNvPr>
          <p:cNvSpPr txBox="1"/>
          <p:nvPr/>
        </p:nvSpPr>
        <p:spPr>
          <a:xfrm rot="21419096">
            <a:off x="4469912" y="3060028"/>
            <a:ext cx="3779582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Gweithio gyda chydweithwyr yn yr ysgol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grpSp>
        <p:nvGrpSpPr>
          <p:cNvPr id="2" name="Group 1"/>
          <p:cNvGrpSpPr/>
          <p:nvPr/>
        </p:nvGrpSpPr>
        <p:grpSpPr>
          <a:xfrm rot="16035324">
            <a:off x="537588" y="4493668"/>
            <a:ext cx="1595296" cy="1591011"/>
            <a:chOff x="581131" y="4820623"/>
            <a:chExt cx="2192659" cy="2186770"/>
          </a:xfrm>
        </p:grpSpPr>
        <p:sp>
          <p:nvSpPr>
            <p:cNvPr id="32" name="Pie 3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4" name="Pie 3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5" name="Pie 3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6" name="TextBox 35">
            <a:hlinkClick r:id="rId5" action="ppaction://hlinksldjump"/>
          </p:cNvPr>
          <p:cNvSpPr txBox="1"/>
          <p:nvPr/>
        </p:nvSpPr>
        <p:spPr>
          <a:xfrm rot="237139">
            <a:off x="4466384" y="3613409"/>
            <a:ext cx="5030091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y-GB" sz="1600" dirty="0">
                <a:solidFill>
                  <a:srgbClr val="000099"/>
                </a:solidFill>
                <a:latin typeface="Arial"/>
              </a:rPr>
              <a:t>Cefnogi a datblygu eraill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37480" y="3419654"/>
            <a:ext cx="6482660" cy="1383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 rot="567885">
            <a:off x="4463133" y="4143552"/>
            <a:ext cx="363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600" dirty="0">
                <a:solidFill>
                  <a:srgbClr val="000099"/>
                </a:solidFill>
                <a:latin typeface="Arial" panose="020B0604020202020204" pitchFamily="34" charset="0"/>
              </a:rPr>
              <a:t>Galluogi gwelliannau</a:t>
            </a:r>
          </a:p>
        </p:txBody>
      </p:sp>
      <p:sp>
        <p:nvSpPr>
          <p:cNvPr id="23" name="Freeform 6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4" name="Freeform 7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Freeform 8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0" name="Freeform 9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1" name="Freeform 10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7" name="TextBox 36">
            <a:hlinkClick r:id="rId8" action="ppaction://hlinksldjump"/>
          </p:cNvPr>
          <p:cNvSpPr txBox="1"/>
          <p:nvPr/>
        </p:nvSpPr>
        <p:spPr>
          <a:xfrm rot="21136160">
            <a:off x="4414768" y="2580329"/>
            <a:ext cx="3344049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</a:rPr>
              <a:t>Ceisio cyngor a chymorth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5" name="Arc 24"/>
          <p:cNvSpPr/>
          <p:nvPr/>
        </p:nvSpPr>
        <p:spPr>
          <a:xfrm rot="3174905">
            <a:off x="1323831" y="3121886"/>
            <a:ext cx="663688" cy="591935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66459" y="6366712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745500" y="2161164"/>
            <a:ext cx="3419989" cy="668769"/>
            <a:chOff x="1907704" y="1986727"/>
            <a:chExt cx="1894987" cy="668769"/>
          </a:xfrm>
        </p:grpSpPr>
        <p:sp>
          <p:nvSpPr>
            <p:cNvPr id="43" name="TextBox 42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000099"/>
                  </a:solidFill>
                </a:rPr>
                <a:t>SAC/Ymsefydlu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Addysgu</a:t>
            </a:r>
          </a:p>
        </p:txBody>
      </p:sp>
      <p:sp>
        <p:nvSpPr>
          <p:cNvPr id="46" name="Rounded Rectangle 45">
            <a:hlinkClick r:id="rId9" action="ppaction://hlinksldjump"/>
          </p:cNvPr>
          <p:cNvSpPr/>
          <p:nvPr/>
        </p:nvSpPr>
        <p:spPr>
          <a:xfrm>
            <a:off x="6516216" y="6079623"/>
            <a:ext cx="1417043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/>
              <a:t>Arweinyddiaeth ffurfiol</a:t>
            </a:r>
          </a:p>
        </p:txBody>
      </p:sp>
    </p:spTree>
    <p:extLst>
      <p:ext uri="{BB962C8B-B14F-4D97-AF65-F5344CB8AC3E}">
        <p14:creationId xmlns:p14="http://schemas.microsoft.com/office/powerpoint/2010/main" val="3336205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835427"/>
              <a:gd name="adj2" fmla="val 9135536"/>
            </a:avLst>
          </a:prstGeom>
          <a:gradFill flip="none" rotWithShape="1">
            <a:gsLst>
              <a:gs pos="33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179" y="74554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000099"/>
                </a:solidFill>
              </a:rPr>
              <a:t>Dysgu</a:t>
            </a:r>
            <a:r>
              <a:rPr lang="en-GB" sz="2800" b="1" dirty="0">
                <a:solidFill>
                  <a:srgbClr val="000099"/>
                </a:solidFill>
              </a:rPr>
              <a:t> </a:t>
            </a:r>
            <a:r>
              <a:rPr lang="en-GB" sz="2800" b="1" dirty="0" err="1" smtClean="0">
                <a:solidFill>
                  <a:srgbClr val="000099"/>
                </a:solidFill>
              </a:rPr>
              <a:t>proffesiynol</a:t>
            </a:r>
            <a:endParaRPr lang="en-GB" sz="2800" b="1" dirty="0">
              <a:solidFill>
                <a:srgbClr val="000099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74659"/>
            <a:ext cx="6654882" cy="44499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15336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20878423">
            <a:off x="4215982" y="2165624"/>
            <a:ext cx="2823385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9BBB59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  </a:t>
            </a:r>
            <a:endParaRPr lang="en-GB" sz="1600" dirty="0">
              <a:solidFill>
                <a:srgbClr val="9BBB59">
                  <a:lumMod val="75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25" name="TextBox 24">
            <a:hlinkClick r:id="rId2" action="ppaction://hlinksldjump"/>
          </p:cNvPr>
          <p:cNvSpPr txBox="1"/>
          <p:nvPr/>
        </p:nvSpPr>
        <p:spPr>
          <a:xfrm rot="21173156">
            <a:off x="4414038" y="2552177"/>
            <a:ext cx="4373562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Darllen ehangach a chanfyddiadau ymchwil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6" name="TextBox 25">
            <a:hlinkClick r:id="rId3" action="ppaction://hlinksldjump"/>
          </p:cNvPr>
          <p:cNvSpPr txBox="1"/>
          <p:nvPr/>
        </p:nvSpPr>
        <p:spPr>
          <a:xfrm rot="21448284">
            <a:off x="4489736" y="3088387"/>
            <a:ext cx="4130229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Rhwydweithiau a chymunedau proffesiynol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11708" y="3419656"/>
            <a:ext cx="6331946" cy="13838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hlinkClick r:id="rId4" action="ppaction://hlinksldjump"/>
          </p:cNvPr>
          <p:cNvSpPr txBox="1"/>
          <p:nvPr/>
        </p:nvSpPr>
        <p:spPr>
          <a:xfrm rot="212584">
            <a:off x="4491346" y="3669478"/>
            <a:ext cx="4313417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Dysgu proffesiynol parhaus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grpSp>
        <p:nvGrpSpPr>
          <p:cNvPr id="23" name="Group 22"/>
          <p:cNvGrpSpPr/>
          <p:nvPr/>
        </p:nvGrpSpPr>
        <p:grpSpPr>
          <a:xfrm rot="7227070">
            <a:off x="480893" y="4499514"/>
            <a:ext cx="1595296" cy="1591011"/>
            <a:chOff x="581131" y="4820623"/>
            <a:chExt cx="2192659" cy="2186770"/>
          </a:xfrm>
        </p:grpSpPr>
        <p:sp>
          <p:nvSpPr>
            <p:cNvPr id="30" name="Pie 29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1" name="Pie 3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7" name="Pie 36"/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40" name="Freeform 6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1" name="Freeform 7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2" name="Freeform 8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3" name="Freeform 9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4" name="Freeform 10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9" name="Arc 28"/>
          <p:cNvSpPr/>
          <p:nvPr/>
        </p:nvSpPr>
        <p:spPr>
          <a:xfrm rot="3174905">
            <a:off x="1323831" y="3121886"/>
            <a:ext cx="663688" cy="591935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16</a:t>
            </a:fld>
            <a:endParaRPr lang="en-GB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737480" y="3419656"/>
            <a:ext cx="6570824" cy="78230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hlinkClick r:id="rId6" action="ppaction://hlinksldjump"/>
          </p:cNvPr>
          <p:cNvSpPr txBox="1"/>
          <p:nvPr/>
        </p:nvSpPr>
        <p:spPr>
          <a:xfrm rot="557461">
            <a:off x="4492061" y="4044506"/>
            <a:ext cx="2343401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Sgiliau Cymraeg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47" name="Rounded Rectangle 46">
            <a:hlinkClick r:id="rId7" action="ppaction://hlinksldjump"/>
          </p:cNvPr>
          <p:cNvSpPr/>
          <p:nvPr/>
        </p:nvSpPr>
        <p:spPr>
          <a:xfrm>
            <a:off x="6588224" y="6079623"/>
            <a:ext cx="1268003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/>
              <a:t>Arweinyddiaeth ffurfiol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49" name="TextBox 48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000099"/>
                  </a:solidFill>
                </a:rPr>
                <a:t>SAC/Ymsefydlu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68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842149"/>
              <a:gd name="adj2" fmla="val 8774925"/>
            </a:avLst>
          </a:prstGeom>
          <a:gradFill flip="none" rotWithShape="1">
            <a:gsLst>
              <a:gs pos="33000">
                <a:srgbClr val="CC99FF"/>
              </a:gs>
              <a:gs pos="50000">
                <a:srgbClr val="FFCCFF"/>
              </a:gs>
              <a:gs pos="100000">
                <a:srgbClr val="FFCCFF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243" y="62068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99"/>
                </a:solidFill>
              </a:rPr>
              <a:t>Arloesi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25430" y="2351131"/>
            <a:ext cx="6430641" cy="1062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 rot="21173156">
            <a:off x="4385503" y="2638133"/>
            <a:ext cx="2823385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Cynnig arbenigedd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6" name="TextBox 25">
            <a:hlinkClick r:id="rId4" action="ppaction://hlinksldjump"/>
          </p:cNvPr>
          <p:cNvSpPr txBox="1"/>
          <p:nvPr/>
        </p:nvSpPr>
        <p:spPr>
          <a:xfrm rot="21419096">
            <a:off x="4470512" y="3029801"/>
            <a:ext cx="2912599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Datblygu technegau newydd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36" name="TextBox 35">
            <a:hlinkClick r:id="rId5" action="ppaction://hlinksldjump"/>
          </p:cNvPr>
          <p:cNvSpPr txBox="1"/>
          <p:nvPr/>
        </p:nvSpPr>
        <p:spPr>
          <a:xfrm rot="211187">
            <a:off x="4469954" y="3567293"/>
            <a:ext cx="4393561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Gwerthuso effaith newidiadau’n ymarferol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grpSp>
        <p:nvGrpSpPr>
          <p:cNvPr id="19" name="Group 18"/>
          <p:cNvGrpSpPr/>
          <p:nvPr/>
        </p:nvGrpSpPr>
        <p:grpSpPr>
          <a:xfrm rot="11669501">
            <a:off x="482631" y="4552761"/>
            <a:ext cx="1595296" cy="1591011"/>
            <a:chOff x="581131" y="4820623"/>
            <a:chExt cx="2192659" cy="2186770"/>
          </a:xfrm>
        </p:grpSpPr>
        <p:sp>
          <p:nvSpPr>
            <p:cNvPr id="21" name="Pie 20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4" name="Pie 23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29" name="Freeform 6">
            <a:hlinkClick r:id="rId6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0" name="Freeform 7">
            <a:hlinkClick r:id="rId6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1" name="Freeform 8">
            <a:hlinkClick r:id="rId6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7" name="Freeform 9">
            <a:hlinkClick r:id="rId6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Freeform 10">
            <a:hlinkClick r:id="rId6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Arc 27"/>
          <p:cNvSpPr/>
          <p:nvPr/>
        </p:nvSpPr>
        <p:spPr>
          <a:xfrm rot="3174905">
            <a:off x="1497756" y="3162634"/>
            <a:ext cx="421105" cy="374272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17</a:t>
            </a:fld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41" name="TextBox 40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000099"/>
                  </a:solidFill>
                </a:rPr>
                <a:t>SAC/Ymsefydlu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Addysgu</a:t>
            </a:r>
          </a:p>
        </p:txBody>
      </p:sp>
      <p:sp>
        <p:nvSpPr>
          <p:cNvPr id="44" name="Rounded Rectangle 43">
            <a:hlinkClick r:id="rId7" action="ppaction://hlinksldjump"/>
          </p:cNvPr>
          <p:cNvSpPr/>
          <p:nvPr/>
        </p:nvSpPr>
        <p:spPr>
          <a:xfrm>
            <a:off x="6588224" y="6079623"/>
            <a:ext cx="1268003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/>
              <a:t>Arweinyddiaeth ffurfiol</a:t>
            </a:r>
          </a:p>
        </p:txBody>
      </p:sp>
    </p:spTree>
    <p:extLst>
      <p:ext uri="{BB962C8B-B14F-4D97-AF65-F5344CB8AC3E}">
        <p14:creationId xmlns:p14="http://schemas.microsoft.com/office/powerpoint/2010/main" val="3436449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75872">
            <a:off x="-3023127" y="-15291"/>
            <a:ext cx="7469671" cy="6869891"/>
          </a:xfrm>
          <a:prstGeom prst="pie">
            <a:avLst>
              <a:gd name="adj1" fmla="val 7502782"/>
              <a:gd name="adj2" fmla="val 8808054"/>
            </a:avLst>
          </a:prstGeom>
          <a:gradFill flip="none" rotWithShape="1">
            <a:gsLst>
              <a:gs pos="33000">
                <a:srgbClr val="FF7A00">
                  <a:lumMod val="29000"/>
                  <a:lumOff val="71000"/>
                </a:srgbClr>
              </a:gs>
              <a:gs pos="50000">
                <a:srgbClr val="FF0300"/>
              </a:gs>
              <a:gs pos="100000">
                <a:srgbClr val="4D0808"/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69269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Arweinyddiaeth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72816"/>
            <a:ext cx="6020532" cy="164683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hlinkClick r:id="rId2" action="ppaction://hlinksldjump"/>
          </p:cNvPr>
          <p:cNvSpPr txBox="1"/>
          <p:nvPr/>
        </p:nvSpPr>
        <p:spPr>
          <a:xfrm rot="186881">
            <a:off x="4469130" y="3605721"/>
            <a:ext cx="4520819" cy="35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Arwain adrannau a chyfnodau</a:t>
            </a:r>
            <a:r>
              <a:rPr lang="cy-GB" sz="1050" dirty="0">
                <a:solidFill>
                  <a:srgbClr val="000099"/>
                </a:solidFill>
                <a:ea typeface="Calibri"/>
                <a:cs typeface="Times New Roman"/>
              </a:rPr>
              <a:t> 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11708" y="3419656"/>
            <a:ext cx="6568968" cy="72389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4431431" y="3131591"/>
            <a:ext cx="4497052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Arwain cydweithwyr, prosiectau a rhaglenni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grpSp>
        <p:nvGrpSpPr>
          <p:cNvPr id="23" name="Group 22"/>
          <p:cNvGrpSpPr/>
          <p:nvPr/>
        </p:nvGrpSpPr>
        <p:grpSpPr>
          <a:xfrm rot="3407618">
            <a:off x="421819" y="4602441"/>
            <a:ext cx="1595296" cy="1591011"/>
            <a:chOff x="581131" y="4820623"/>
            <a:chExt cx="2192659" cy="2186770"/>
          </a:xfrm>
        </p:grpSpPr>
        <p:sp>
          <p:nvSpPr>
            <p:cNvPr id="26" name="Pie 25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0" name="Pie 29"/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1" name="Pie 30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7" name="Freeform 6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Freeform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9" name="Freeform 8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0" name="Freeform 9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1" name="Freeform 10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" name="TextBox 31">
            <a:hlinkClick r:id="rId5" action="ppaction://hlinksldjump"/>
          </p:cNvPr>
          <p:cNvSpPr txBox="1"/>
          <p:nvPr/>
        </p:nvSpPr>
        <p:spPr>
          <a:xfrm rot="21160165">
            <a:off x="4383389" y="2497792"/>
            <a:ext cx="4497052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Arfer cyfrifoldeb corfforaethol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33" name="TextBox 32">
            <a:hlinkClick r:id="rId6" action="ppaction://hlinksldjump"/>
          </p:cNvPr>
          <p:cNvSpPr txBox="1"/>
          <p:nvPr/>
        </p:nvSpPr>
        <p:spPr>
          <a:xfrm rot="20827454">
            <a:off x="4273897" y="1963690"/>
            <a:ext cx="4497052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Cymryd cyfrifoldeb personol</a:t>
            </a:r>
            <a:endParaRPr lang="cy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7" name="Arc 26"/>
          <p:cNvSpPr/>
          <p:nvPr/>
        </p:nvSpPr>
        <p:spPr>
          <a:xfrm rot="2927672">
            <a:off x="1323831" y="3006081"/>
            <a:ext cx="663688" cy="591935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18</a:t>
            </a:fld>
            <a:endParaRPr lang="en-GB" dirty="0"/>
          </a:p>
        </p:txBody>
      </p:sp>
      <p:grpSp>
        <p:nvGrpSpPr>
          <p:cNvPr id="43" name="Group 42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44" name="TextBox 43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000099"/>
                  </a:solidFill>
                </a:rPr>
                <a:t>SAC/Ymsefydlu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Addysgu</a:t>
            </a:r>
          </a:p>
        </p:txBody>
      </p:sp>
      <p:sp>
        <p:nvSpPr>
          <p:cNvPr id="47" name="Rounded Rectangle 46">
            <a:hlinkClick r:id="rId7" action="ppaction://hlinksldjump"/>
          </p:cNvPr>
          <p:cNvSpPr/>
          <p:nvPr/>
        </p:nvSpPr>
        <p:spPr>
          <a:xfrm>
            <a:off x="6516216" y="6079623"/>
            <a:ext cx="1340011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/>
              <a:t>Arweinyddiaeth ffurfiol</a:t>
            </a:r>
          </a:p>
        </p:txBody>
      </p:sp>
    </p:spTree>
    <p:extLst>
      <p:ext uri="{BB962C8B-B14F-4D97-AF65-F5344CB8AC3E}">
        <p14:creationId xmlns:p14="http://schemas.microsoft.com/office/powerpoint/2010/main" val="2355983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6904856" cy="2088232"/>
          </a:xfrm>
        </p:spPr>
        <p:txBody>
          <a:bodyPr>
            <a:normAutofit/>
          </a:bodyPr>
          <a:lstStyle/>
          <a:p>
            <a:r>
              <a:rPr lang="en-GB" sz="4400" dirty="0" err="1">
                <a:solidFill>
                  <a:srgbClr val="C00000"/>
                </a:solidFill>
              </a:rPr>
              <a:t>Disgrifyddion</a:t>
            </a:r>
            <a:r>
              <a:rPr lang="en-GB" sz="4400" dirty="0">
                <a:solidFill>
                  <a:srgbClr val="C00000"/>
                </a:solidFill>
              </a:rPr>
              <a:t> </a:t>
            </a:r>
            <a:r>
              <a:rPr lang="en-GB" sz="4400" dirty="0" err="1">
                <a:solidFill>
                  <a:srgbClr val="C00000"/>
                </a:solidFill>
              </a:rPr>
              <a:t>addysgu</a:t>
            </a:r>
            <a:r>
              <a:rPr lang="en-GB" sz="4400" dirty="0">
                <a:solidFill>
                  <a:srgbClr val="C00000"/>
                </a:solidFill>
              </a:rPr>
              <a:t>  </a:t>
            </a:r>
            <a:endParaRPr lang="en-GB" sz="4400" dirty="0">
              <a:solidFill>
                <a:srgbClr val="0000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1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6904856" cy="864096"/>
          </a:xfrm>
        </p:spPr>
        <p:txBody>
          <a:bodyPr>
            <a:normAutofit/>
          </a:bodyPr>
          <a:lstStyle/>
          <a:p>
            <a:r>
              <a:rPr lang="cy-GB" sz="2400" dirty="0">
                <a:solidFill>
                  <a:srgbClr val="000099"/>
                </a:solidFill>
              </a:rPr>
              <a:t>Gwneud y defnydd gorau o’r pecyn sleidiau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69257" y="6084704"/>
            <a:ext cx="5256584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y-GB" sz="2000" dirty="0">
                <a:solidFill>
                  <a:srgbClr val="000099"/>
                </a:solidFill>
              </a:rPr>
              <a:t>Cliciwch yma i barhau i wylio’r cyflwyniad </a:t>
            </a:r>
            <a:r>
              <a:rPr lang="cy-GB" sz="2000" dirty="0" smtClean="0">
                <a:solidFill>
                  <a:srgbClr val="000099"/>
                </a:solidFill>
              </a:rPr>
              <a:t>– </a:t>
            </a:r>
            <a:endParaRPr lang="cy-GB" sz="2000" dirty="0">
              <a:solidFill>
                <a:srgbClr val="000099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660232" y="6273904"/>
            <a:ext cx="360040" cy="400110"/>
            <a:chOff x="6732240" y="5565686"/>
            <a:chExt cx="360040" cy="400110"/>
          </a:xfrm>
        </p:grpSpPr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6732240" y="5565686"/>
              <a:ext cx="360040" cy="40011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Chevron 7">
              <a:hlinkClick r:id="rId2" action="ppaction://hlinksldjump"/>
            </p:cNvPr>
            <p:cNvSpPr/>
            <p:nvPr/>
          </p:nvSpPr>
          <p:spPr>
            <a:xfrm>
              <a:off x="6804248" y="5661248"/>
              <a:ext cx="216024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5536" y="764704"/>
            <a:ext cx="8064896" cy="530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y-GB" dirty="0">
                <a:solidFill>
                  <a:srgbClr val="000099"/>
                </a:solidFill>
              </a:rPr>
              <a:t>Y ffordd orau o wylio’r sleidiau hyn yw drwy ‘Sioe Sleidiau’. Bydd angen i chi gael llygoden neu bwyntydd i ddefnyddio’r nodweddion perthnasol sy’n eich galluogi i ddewis sut i lywio </a:t>
            </a:r>
            <a:r>
              <a:rPr lang="cy-GB" dirty="0" err="1">
                <a:solidFill>
                  <a:srgbClr val="000099"/>
                </a:solidFill>
              </a:rPr>
              <a:t>drwy’r</a:t>
            </a:r>
            <a:r>
              <a:rPr lang="cy-GB" dirty="0">
                <a:solidFill>
                  <a:srgbClr val="000099"/>
                </a:solidFill>
              </a:rPr>
              <a:t> sleidiau.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y-GB" sz="8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dirty="0">
                <a:solidFill>
                  <a:srgbClr val="000099"/>
                </a:solidFill>
              </a:rPr>
              <a:t>Gallwch wylio sleidiau </a:t>
            </a:r>
            <a:r>
              <a:rPr lang="cy-GB" dirty="0" smtClean="0">
                <a:solidFill>
                  <a:srgbClr val="000099"/>
                </a:solidFill>
              </a:rPr>
              <a:t>1</a:t>
            </a:r>
            <a:r>
              <a:rPr lang="en-GB" dirty="0">
                <a:solidFill>
                  <a:srgbClr val="000099"/>
                </a:solidFill>
              </a:rPr>
              <a:t>–</a:t>
            </a:r>
            <a:r>
              <a:rPr lang="cy-GB" dirty="0" smtClean="0">
                <a:solidFill>
                  <a:srgbClr val="000099"/>
                </a:solidFill>
              </a:rPr>
              <a:t>18 </a:t>
            </a:r>
            <a:r>
              <a:rPr lang="cy-GB" dirty="0">
                <a:solidFill>
                  <a:srgbClr val="000099"/>
                </a:solidFill>
              </a:rPr>
              <a:t>fel cyflwyniad confensiynol – i wylio’r gweddill, byddai’n well i chi glicio ar y teitlau a’r symbolau yn y prif sleidiau.</a:t>
            </a:r>
          </a:p>
          <a:p>
            <a:pPr lvl="0"/>
            <a:endParaRPr lang="cy-GB" sz="800" dirty="0">
              <a:solidFill>
                <a:srgbClr val="000099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y-GB" dirty="0">
                <a:solidFill>
                  <a:srgbClr val="000099"/>
                </a:solidFill>
              </a:rPr>
              <a:t>Yn sleidiau </a:t>
            </a:r>
            <a:r>
              <a:rPr lang="cy-GB" dirty="0" smtClean="0">
                <a:solidFill>
                  <a:srgbClr val="000099"/>
                </a:solidFill>
              </a:rPr>
              <a:t>8</a:t>
            </a:r>
            <a:r>
              <a:rPr lang="en-GB" dirty="0">
                <a:solidFill>
                  <a:srgbClr val="000099"/>
                </a:solidFill>
              </a:rPr>
              <a:t>–</a:t>
            </a:r>
            <a:r>
              <a:rPr lang="cy-GB" dirty="0" smtClean="0">
                <a:solidFill>
                  <a:srgbClr val="000099"/>
                </a:solidFill>
              </a:rPr>
              <a:t>10</a:t>
            </a:r>
            <a:r>
              <a:rPr lang="cy-GB" dirty="0">
                <a:solidFill>
                  <a:srgbClr val="000099"/>
                </a:solidFill>
              </a:rPr>
              <a:t>, cliciwch ar y </a:t>
            </a:r>
            <a:r>
              <a:rPr lang="cy-GB" dirty="0">
                <a:solidFill>
                  <a:srgbClr val="C00000"/>
                </a:solidFill>
              </a:rPr>
              <a:t>dimensiynau</a:t>
            </a:r>
            <a:r>
              <a:rPr lang="cy-GB" dirty="0">
                <a:solidFill>
                  <a:srgbClr val="000099"/>
                </a:solidFill>
              </a:rPr>
              <a:t> eu hunain i weld dadansoddiad o’r elfennau ym mhob dimensiwn.</a:t>
            </a:r>
          </a:p>
          <a:p>
            <a:pPr lvl="0"/>
            <a:endParaRPr lang="cy-GB" sz="800" dirty="0">
              <a:solidFill>
                <a:srgbClr val="000099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y-GB" dirty="0">
                <a:solidFill>
                  <a:srgbClr val="000099"/>
                </a:solidFill>
              </a:rPr>
              <a:t>Yn sleidiau </a:t>
            </a:r>
            <a:r>
              <a:rPr lang="cy-GB" dirty="0" smtClean="0">
                <a:solidFill>
                  <a:srgbClr val="000099"/>
                </a:solidFill>
              </a:rPr>
              <a:t>12</a:t>
            </a:r>
            <a:r>
              <a:rPr lang="en-GB" dirty="0">
                <a:solidFill>
                  <a:srgbClr val="000099"/>
                </a:solidFill>
              </a:rPr>
              <a:t>–</a:t>
            </a:r>
            <a:r>
              <a:rPr lang="cy-GB" dirty="0" smtClean="0">
                <a:solidFill>
                  <a:srgbClr val="000099"/>
                </a:solidFill>
              </a:rPr>
              <a:t>18 </a:t>
            </a:r>
            <a:r>
              <a:rPr lang="cy-GB" dirty="0">
                <a:solidFill>
                  <a:srgbClr val="000099"/>
                </a:solidFill>
              </a:rPr>
              <a:t>cliciwch ar </a:t>
            </a:r>
            <a:r>
              <a:rPr lang="cy-GB" dirty="0">
                <a:solidFill>
                  <a:srgbClr val="C00000"/>
                </a:solidFill>
              </a:rPr>
              <a:t>benawdau’r elfennau </a:t>
            </a:r>
            <a:r>
              <a:rPr lang="cy-GB" dirty="0">
                <a:solidFill>
                  <a:srgbClr val="000099"/>
                </a:solidFill>
              </a:rPr>
              <a:t>i weld y </a:t>
            </a:r>
            <a:r>
              <a:rPr lang="cy-GB" dirty="0" err="1">
                <a:solidFill>
                  <a:srgbClr val="000099"/>
                </a:solidFill>
              </a:rPr>
              <a:t>disgrifyddion</a:t>
            </a:r>
            <a:r>
              <a:rPr lang="cy-GB" dirty="0">
                <a:solidFill>
                  <a:srgbClr val="000099"/>
                </a:solidFill>
              </a:rPr>
              <a:t> ar gyfer yr elfen honno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y-GB" sz="800" dirty="0">
              <a:solidFill>
                <a:srgbClr val="000099"/>
              </a:solidFill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y-GB" dirty="0">
                <a:solidFill>
                  <a:srgbClr val="000099"/>
                </a:solidFill>
              </a:rPr>
              <a:t>Mae sleidiau â </a:t>
            </a:r>
            <a:r>
              <a:rPr lang="cy-GB" dirty="0">
                <a:solidFill>
                  <a:srgbClr val="000099"/>
                </a:solidFill>
                <a:highlight>
                  <a:srgbClr val="FFFF00"/>
                </a:highlight>
              </a:rPr>
              <a:t>chefndir melyn </a:t>
            </a:r>
            <a:r>
              <a:rPr lang="cy-GB" dirty="0">
                <a:solidFill>
                  <a:srgbClr val="000099"/>
                </a:solidFill>
              </a:rPr>
              <a:t>yn ymwneud â’r </a:t>
            </a:r>
            <a:r>
              <a:rPr lang="cy-GB" dirty="0" err="1">
                <a:solidFill>
                  <a:srgbClr val="000099"/>
                </a:solidFill>
              </a:rPr>
              <a:t>disgrifyddion</a:t>
            </a:r>
            <a:r>
              <a:rPr lang="cy-GB" dirty="0">
                <a:solidFill>
                  <a:srgbClr val="000099"/>
                </a:solidFill>
              </a:rPr>
              <a:t> addysgu. Mae sleidiau â </a:t>
            </a:r>
            <a:r>
              <a:rPr lang="cy-GB" dirty="0">
                <a:solidFill>
                  <a:srgbClr val="000099"/>
                </a:solidFill>
                <a:highlight>
                  <a:srgbClr val="FF0000"/>
                </a:highlight>
                <a:ea typeface="Times New Roman"/>
                <a:cs typeface="Times New Roman"/>
              </a:rPr>
              <a:t>chefndir coch </a:t>
            </a:r>
            <a:r>
              <a:rPr lang="cy-GB" dirty="0">
                <a:solidFill>
                  <a:srgbClr val="000099"/>
                </a:solidFill>
              </a:rPr>
              <a:t>yn ymwneud â </a:t>
            </a:r>
            <a:r>
              <a:rPr lang="cy-GB" dirty="0" err="1">
                <a:solidFill>
                  <a:srgbClr val="000099"/>
                </a:solidFill>
              </a:rPr>
              <a:t>disgrifyddion</a:t>
            </a:r>
            <a:r>
              <a:rPr lang="cy-GB" dirty="0">
                <a:solidFill>
                  <a:srgbClr val="000099"/>
                </a:solidFill>
              </a:rPr>
              <a:t> ar gyfer </a:t>
            </a:r>
            <a:r>
              <a:rPr lang="cy-GB" dirty="0" smtClean="0">
                <a:solidFill>
                  <a:srgbClr val="000099"/>
                </a:solidFill>
              </a:rPr>
              <a:t>rolau </a:t>
            </a:r>
            <a:r>
              <a:rPr lang="cy-GB" dirty="0" err="1">
                <a:solidFill>
                  <a:srgbClr val="000099"/>
                </a:solidFill>
              </a:rPr>
              <a:t>arweinyddol</a:t>
            </a:r>
            <a:r>
              <a:rPr lang="cy-GB" dirty="0">
                <a:solidFill>
                  <a:srgbClr val="000099"/>
                </a:solidFill>
              </a:rPr>
              <a:t> ffurfiol.</a:t>
            </a:r>
          </a:p>
          <a:p>
            <a:pPr>
              <a:lnSpc>
                <a:spcPct val="115000"/>
              </a:lnSpc>
            </a:pPr>
            <a:endParaRPr lang="cy-GB" sz="800" dirty="0">
              <a:solidFill>
                <a:srgbClr val="000099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y-GB" dirty="0">
                <a:solidFill>
                  <a:srgbClr val="000099"/>
                </a:solidFill>
              </a:rPr>
              <a:t>I hwyluso llywio cliciwch ar yr </a:t>
            </a:r>
            <a:r>
              <a:rPr lang="cy-GB" dirty="0">
                <a:solidFill>
                  <a:srgbClr val="C00000"/>
                </a:solidFill>
              </a:rPr>
              <a:t>eiconau</a:t>
            </a:r>
            <a:r>
              <a:rPr lang="cy-GB" dirty="0">
                <a:solidFill>
                  <a:srgbClr val="000099"/>
                </a:solidFill>
              </a:rPr>
              <a:t> yn y gornel waelod ar y dde i fynd yn ôl i’r crynodeb o’r dimensiwn. Mae eicon ar sleidiau’r </a:t>
            </a:r>
            <a:r>
              <a:rPr lang="cy-GB" dirty="0" err="1">
                <a:solidFill>
                  <a:srgbClr val="000099"/>
                </a:solidFill>
              </a:rPr>
              <a:t>disgrifyddion</a:t>
            </a:r>
            <a:r>
              <a:rPr lang="cy-GB" dirty="0">
                <a:solidFill>
                  <a:srgbClr val="000099"/>
                </a:solidFill>
              </a:rPr>
              <a:t> a fydd yn mynd â chi yn ôl at y prif ddimensiwn ac mae dolenni i’ch galluogi i symud rhwng y </a:t>
            </a:r>
            <a:r>
              <a:rPr lang="cy-GB" dirty="0" err="1">
                <a:solidFill>
                  <a:srgbClr val="000099"/>
                </a:solidFill>
              </a:rPr>
              <a:t>disgrifyddion</a:t>
            </a:r>
            <a:r>
              <a:rPr lang="cy-GB" dirty="0">
                <a:solidFill>
                  <a:srgbClr val="000099"/>
                </a:solidFill>
              </a:rPr>
              <a:t> addysgu a’r </a:t>
            </a:r>
            <a:r>
              <a:rPr lang="cy-GB" dirty="0" err="1">
                <a:solidFill>
                  <a:srgbClr val="000099"/>
                </a:solidFill>
              </a:rPr>
              <a:t>disgrifyddion</a:t>
            </a:r>
            <a:r>
              <a:rPr lang="cy-GB" dirty="0">
                <a:solidFill>
                  <a:srgbClr val="000099"/>
                </a:solidFill>
              </a:rPr>
              <a:t> ar gyfer </a:t>
            </a:r>
            <a:r>
              <a:rPr lang="cy-GB" dirty="0" smtClean="0">
                <a:solidFill>
                  <a:srgbClr val="000099"/>
                </a:solidFill>
              </a:rPr>
              <a:t>rolau </a:t>
            </a:r>
            <a:r>
              <a:rPr lang="cy-GB" dirty="0" err="1">
                <a:solidFill>
                  <a:srgbClr val="000099"/>
                </a:solidFill>
              </a:rPr>
              <a:t>arweinyddol</a:t>
            </a:r>
            <a:r>
              <a:rPr lang="cy-GB" dirty="0">
                <a:solidFill>
                  <a:srgbClr val="000099"/>
                </a:solidFill>
              </a:rPr>
              <a:t> ffurfiol.</a:t>
            </a:r>
          </a:p>
        </p:txBody>
      </p:sp>
      <p:sp>
        <p:nvSpPr>
          <p:cNvPr id="9" name="Slide Number Placeholder 6"/>
          <p:cNvSpPr txBox="1">
            <a:spLocks/>
          </p:cNvSpPr>
          <p:nvPr/>
        </p:nvSpPr>
        <p:spPr>
          <a:xfrm>
            <a:off x="675441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009609-DC48-4DDF-96FA-41A39884BE33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66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502782"/>
              <a:gd name="adj2" fmla="val 10000432"/>
            </a:avLst>
          </a:prstGeom>
          <a:gradFill flip="none" rotWithShape="1">
            <a:gsLst>
              <a:gs pos="17000">
                <a:schemeClr val="accent1">
                  <a:tint val="66000"/>
                  <a:satMod val="160000"/>
                  <a:lumMod val="83000"/>
                </a:schemeClr>
              </a:gs>
              <a:gs pos="59000">
                <a:schemeClr val="accent1">
                  <a:tint val="44500"/>
                  <a:satMod val="160000"/>
                  <a:lumMod val="92000"/>
                  <a:lumOff val="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72816"/>
            <a:ext cx="6020532" cy="1646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1708" y="3419654"/>
            <a:ext cx="6308564" cy="208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7480" y="2596235"/>
            <a:ext cx="6438858" cy="823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5430" y="3419654"/>
            <a:ext cx="6654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24588" cy="1086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hlinkClick r:id="rId2" action="ppaction://hlinksldjump"/>
          </p:cNvPr>
          <p:cNvSpPr txBox="1"/>
          <p:nvPr/>
        </p:nvSpPr>
        <p:spPr>
          <a:xfrm rot="20878423">
            <a:off x="4200081" y="2018333"/>
            <a:ext cx="4272418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Rheoli’r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amgylchedd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dysgu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 rot="21255519">
            <a:off x="4410552" y="2792537"/>
            <a:ext cx="3863331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Asesu 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6" name="TextBox 25">
            <a:hlinkClick r:id="rId4" action="ppaction://hlinksldjump"/>
          </p:cNvPr>
          <p:cNvSpPr txBox="1"/>
          <p:nvPr/>
        </p:nvSpPr>
        <p:spPr>
          <a:xfrm rot="216724">
            <a:off x="4548478" y="3652463"/>
            <a:ext cx="2823385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Gwahaniaethu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 rot="838774">
            <a:off x="4396856" y="4630413"/>
            <a:ext cx="3435341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Cofnodi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ac adrodd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708" y="908720"/>
            <a:ext cx="8828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Mireinio addysgu</a:t>
            </a:r>
            <a:r>
              <a:rPr lang="cy-GB" sz="2400" b="1" dirty="0" smtClean="0">
                <a:solidFill>
                  <a:srgbClr val="000099"/>
                </a:solidFill>
              </a:rPr>
              <a:t>… tuag </a:t>
            </a:r>
            <a:r>
              <a:rPr lang="cy-GB" sz="2400" b="1" dirty="0">
                <a:solidFill>
                  <a:srgbClr val="000099"/>
                </a:solidFill>
              </a:rPr>
              <a:t>at arferion effeithiol iawn a pharhaus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725430" y="3419654"/>
            <a:ext cx="5862794" cy="2909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hlinkClick r:id="rId6" action="ppaction://hlinksldjump"/>
          </p:cNvPr>
          <p:cNvSpPr txBox="1"/>
          <p:nvPr/>
        </p:nvSpPr>
        <p:spPr>
          <a:xfrm rot="1251497">
            <a:off x="4057405" y="5323031"/>
            <a:ext cx="3290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Cynnwys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partneriaid</a:t>
            </a: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mewn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endParaRPr lang="en-GB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reeform 6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Freeform 7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9" name="Freeform 8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0" name="Freeform 9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1" name="Freeform 10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5" name="Freeform 6">
            <a:hlinkClick r:id="rId8" action="ppaction://hlinksldjump"/>
          </p:cNvPr>
          <p:cNvSpPr>
            <a:spLocks/>
          </p:cNvSpPr>
          <p:nvPr/>
        </p:nvSpPr>
        <p:spPr bwMode="auto">
          <a:xfrm>
            <a:off x="7380312" y="6017328"/>
            <a:ext cx="704664" cy="456940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46" name="Straight Connector 45"/>
          <p:cNvCxnSpPr>
            <a:stCxn id="45" idx="0"/>
          </p:cNvCxnSpPr>
          <p:nvPr/>
        </p:nvCxnSpPr>
        <p:spPr>
          <a:xfrm flipV="1">
            <a:off x="7729844" y="6103086"/>
            <a:ext cx="171143" cy="37118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5" idx="0"/>
          </p:cNvCxnSpPr>
          <p:nvPr/>
        </p:nvCxnSpPr>
        <p:spPr>
          <a:xfrm flipH="1" flipV="1">
            <a:off x="7557955" y="6118678"/>
            <a:ext cx="171889" cy="3555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Isosceles Triangle 47">
            <a:hlinkClick r:id="rId8" action="ppaction://hlinksldjump"/>
          </p:cNvPr>
          <p:cNvSpPr/>
          <p:nvPr/>
        </p:nvSpPr>
        <p:spPr>
          <a:xfrm rot="7768195">
            <a:off x="7466942" y="6153710"/>
            <a:ext cx="269836" cy="351793"/>
          </a:xfrm>
          <a:prstGeom prst="triangle">
            <a:avLst>
              <a:gd name="adj" fmla="val 599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9" name="Isosceles Triangle 48">
            <a:hlinkClick r:id="rId8" action="ppaction://hlinksldjump"/>
          </p:cNvPr>
          <p:cNvSpPr/>
          <p:nvPr/>
        </p:nvSpPr>
        <p:spPr>
          <a:xfrm rot="10800000">
            <a:off x="7557955" y="6113643"/>
            <a:ext cx="335236" cy="350720"/>
          </a:xfrm>
          <a:prstGeom prst="triangle">
            <a:avLst>
              <a:gd name="adj" fmla="val 48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4" name="Isosceles Triangle 43">
            <a:hlinkClick r:id="rId8" action="ppaction://hlinksldjump"/>
          </p:cNvPr>
          <p:cNvSpPr/>
          <p:nvPr/>
        </p:nvSpPr>
        <p:spPr>
          <a:xfrm rot="13839083">
            <a:off x="7714715" y="6162511"/>
            <a:ext cx="278893" cy="349772"/>
          </a:xfrm>
          <a:prstGeom prst="triangle">
            <a:avLst>
              <a:gd name="adj" fmla="val 4037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3" name="Arc 32"/>
          <p:cNvSpPr/>
          <p:nvPr/>
        </p:nvSpPr>
        <p:spPr>
          <a:xfrm rot="3174905">
            <a:off x="844180" y="2879501"/>
            <a:ext cx="1190946" cy="1171006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4187" y="6386977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2" name="Rounded Rectangle 51">
            <a:hlinkClick r:id="rId9" action="ppaction://hlinksldjump"/>
          </p:cNvPr>
          <p:cNvSpPr/>
          <p:nvPr/>
        </p:nvSpPr>
        <p:spPr>
          <a:xfrm>
            <a:off x="6012159" y="6139057"/>
            <a:ext cx="1296143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</a:rPr>
              <a:t>Arweinyddiaeth </a:t>
            </a:r>
            <a:r>
              <a:rPr lang="en-GB" sz="1200" dirty="0" err="1">
                <a:solidFill>
                  <a:prstClr val="white"/>
                </a:solidFill>
              </a:rPr>
              <a:t>ffurfiol</a:t>
            </a:r>
            <a:endParaRPr lang="en-GB" sz="1200" dirty="0">
              <a:solidFill>
                <a:prstClr val="white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54" name="TextBox 53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000099"/>
                  </a:solidFill>
                </a:rPr>
                <a:t>SAC / Ymsefydlu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err="1">
                  <a:solidFill>
                    <a:srgbClr val="000099"/>
                  </a:solidFill>
                </a:rPr>
                <a:t>Arferion</a:t>
              </a:r>
              <a:r>
                <a:rPr lang="en-GB" sz="1200" b="1" dirty="0">
                  <a:solidFill>
                    <a:srgbClr val="000099"/>
                  </a:solidFill>
                </a:rPr>
                <a:t> </a:t>
              </a:r>
              <a:r>
                <a:rPr lang="en-GB" sz="1200" b="1" dirty="0" err="1">
                  <a:solidFill>
                    <a:srgbClr val="000099"/>
                  </a:solidFill>
                </a:rPr>
                <a:t>effeithiol</a:t>
              </a:r>
              <a:r>
                <a:rPr lang="en-GB" sz="1200" b="1" dirty="0">
                  <a:solidFill>
                    <a:srgbClr val="000099"/>
                  </a:solidFill>
                </a:rPr>
                <a:t> </a:t>
              </a:r>
              <a:r>
                <a:rPr lang="en-GB" sz="1200" b="1" dirty="0" err="1">
                  <a:solidFill>
                    <a:srgbClr val="000099"/>
                  </a:solidFill>
                </a:rPr>
                <a:t>iawn</a:t>
              </a:r>
              <a:r>
                <a:rPr lang="en-GB" sz="1200" b="1" dirty="0">
                  <a:solidFill>
                    <a:srgbClr val="000099"/>
                  </a:solidFill>
                </a:rPr>
                <a:t> a </a:t>
              </a:r>
              <a:r>
                <a:rPr lang="en-GB" sz="1200" b="1" dirty="0" err="1">
                  <a:solidFill>
                    <a:srgbClr val="000099"/>
                  </a:solidFill>
                </a:rPr>
                <a:t>pharhaus</a:t>
              </a:r>
              <a:endParaRPr lang="en-GB" sz="1200" b="1" dirty="0">
                <a:solidFill>
                  <a:srgbClr val="000099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 rot="20316881">
            <a:off x="471252" y="4821483"/>
            <a:ext cx="2192659" cy="2185044"/>
            <a:chOff x="581131" y="4820622"/>
            <a:chExt cx="2192659" cy="2185044"/>
          </a:xfrm>
        </p:grpSpPr>
        <p:sp>
          <p:nvSpPr>
            <p:cNvPr id="43" name="Pie 42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0" name="Pie 49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1" name="Pie 50"/>
            <p:cNvSpPr/>
            <p:nvPr/>
          </p:nvSpPr>
          <p:spPr>
            <a:xfrm rot="4351073">
              <a:off x="588744" y="4820622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7" name="Pie 56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9939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Addysgeg: Mireinio addysgu… tuag at arferion effeithiol iawn a pharhaus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Rheoli’r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amgylchedd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39552" y="4581128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 gwaith trefnu dysgwyr a chydweithwyr, arferion ac adnoddau yn canolbwyntio ar arferion ac ymddygiad dysgu sy'n bodloni'r pedwar diben ac sy’n cael eu deall gan ddysgwyr yn y cyd-destun hwnnw.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dysgwyr yn mynegi'r ffordd y mae eu sgiliau trefnu eu hunain yn datblygu i sicrhau eu bod yn cymryd cyfrifoldeb cynyddol am eu dysgu eu hunain.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7356453" y="4300137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524328" y="5674640"/>
            <a:ext cx="1253518" cy="1251051"/>
            <a:chOff x="331287" y="5926769"/>
            <a:chExt cx="1253518" cy="1251051"/>
          </a:xfrm>
        </p:grpSpPr>
        <p:sp>
          <p:nvSpPr>
            <p:cNvPr id="21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4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3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0909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498" y="6378109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Mireinio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addysgu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cy-GB" dirty="0"/>
              <a:t>Mae gwaith trefnu dysgwyr a chydweithwyr, arferion ac adnoddau yn canolbwyntio ar arferion ac ymddygiad dysgu sy'n bodloni'r pedwar diben ac yn cael eu deall gan ddysgwyr yn y cyd-destun hwnnw.</a:t>
            </a:r>
          </a:p>
          <a:p>
            <a:pPr lvl="0"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573016"/>
            <a:ext cx="7272808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cy-GB" dirty="0"/>
              <a:t>Tystiolaeth ar gyfer dyfarnu SAC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Mae’r athro’n deall pwysigrwydd yr amgylchedd dysgu yn y gwaith o hyrwyddo arferion ac ymddygiadau dysgu cadarnhaol sy’n cyd-fynd â’r pedwar diben ac y mae dysgwyr yn eu deall yn y cyd-destun hwnnw. Mae </a:t>
            </a:r>
            <a:r>
              <a:rPr lang="cy-GB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felly’n</a:t>
            </a:r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mynd ati i’w sefydlu a’i reoli’n effeithiol ac yn barhaus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GB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Rheoli’r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amgylchedd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22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70790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259483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Addysgeg: Mireinio </a:t>
            </a:r>
            <a:r>
              <a:rPr lang="cy-GB" sz="2000" b="1" dirty="0" smtClean="0">
                <a:solidFill>
                  <a:srgbClr val="000099"/>
                </a:solidFill>
              </a:rPr>
              <a:t>addysgu… </a:t>
            </a:r>
            <a:r>
              <a:rPr lang="cy-GB" sz="2000" b="1" dirty="0">
                <a:solidFill>
                  <a:srgbClr val="000099"/>
                </a:solidFill>
              </a:rPr>
              <a:t>tuag at arferion effeithiol iawn a pharhaus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Asesu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22275" y="5181292"/>
            <a:ext cx="657000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 asesu'n cael ei ddefnyddio'n effeithiol i nodi anghenion dysgu.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21801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Defnyddir technegau asesu arbenigol ar gyfer dysgwyr a nodwyd, a cheir ymrwymiad i weithio gyda chydweithwyr ac asiantaethau eraill i ddiwallu anghenion a nodwyd yn y ffordd orau.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6782896" y="4858942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524328" y="5674640"/>
            <a:ext cx="1253518" cy="1251051"/>
            <a:chOff x="331287" y="5926769"/>
            <a:chExt cx="1253518" cy="1251051"/>
          </a:xfrm>
        </p:grpSpPr>
        <p:sp>
          <p:nvSpPr>
            <p:cNvPr id="21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4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3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8959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Mireinio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addysgu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 asesu'n cael ei ddefnyddio'n effeithiol i nodi anghenion dysgu.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970165"/>
            <a:ext cx="727280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en-GB" b="0" dirty="0" err="1"/>
              <a:t>Deall</a:t>
            </a:r>
            <a:r>
              <a:rPr lang="en-GB" b="0" dirty="0"/>
              <a:t> a </a:t>
            </a:r>
            <a:r>
              <a:rPr lang="en-GB" b="0" dirty="0" err="1"/>
              <a:t>chyfleu</a:t>
            </a:r>
            <a:r>
              <a:rPr lang="en-GB" b="0" dirty="0"/>
              <a:t> </a:t>
            </a:r>
            <a:r>
              <a:rPr lang="en-GB" b="0" dirty="0" err="1"/>
              <a:t>ystod</a:t>
            </a:r>
            <a:r>
              <a:rPr lang="en-GB" b="0" dirty="0"/>
              <a:t> o </a:t>
            </a:r>
            <a:r>
              <a:rPr lang="en-GB" b="0" dirty="0" err="1"/>
              <a:t>ddibenion</a:t>
            </a:r>
            <a:r>
              <a:rPr lang="en-GB" b="0" dirty="0"/>
              <a:t> ac </a:t>
            </a:r>
            <a:r>
              <a:rPr lang="en-GB" b="0" dirty="0" err="1"/>
              <a:t>arferion</a:t>
            </a:r>
            <a:r>
              <a:rPr lang="en-GB" b="0" dirty="0"/>
              <a:t> </a:t>
            </a:r>
            <a:r>
              <a:rPr lang="en-GB" b="0" dirty="0" err="1"/>
              <a:t>ar</a:t>
            </a:r>
            <a:r>
              <a:rPr lang="en-GB" b="0" dirty="0"/>
              <a:t> </a:t>
            </a:r>
            <a:r>
              <a:rPr lang="en-GB" b="0" dirty="0" err="1"/>
              <a:t>gyfer</a:t>
            </a:r>
            <a:r>
              <a:rPr lang="en-GB" b="0" dirty="0"/>
              <a:t> </a:t>
            </a:r>
            <a:r>
              <a:rPr lang="en-GB" b="0" dirty="0" err="1"/>
              <a:t>asesu</a:t>
            </a:r>
            <a:r>
              <a:rPr lang="en-GB" b="0" dirty="0"/>
              <a:t>.</a:t>
            </a: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Asesu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24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14776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Addysgeg: Mireinio </a:t>
            </a:r>
            <a:r>
              <a:rPr lang="cy-GB" sz="2000" b="1" dirty="0" smtClean="0">
                <a:solidFill>
                  <a:srgbClr val="000099"/>
                </a:solidFill>
              </a:rPr>
              <a:t>addysgu… </a:t>
            </a:r>
            <a:r>
              <a:rPr lang="cy-GB" sz="2000" b="1" dirty="0">
                <a:solidFill>
                  <a:srgbClr val="000099"/>
                </a:solidFill>
              </a:rPr>
              <a:t>tuag at arferion effeithiol iawn a pharhaus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Gwahaniaethu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489784" y="486234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 deunyddiau a phrofiadau dysgu'n cael eu defnyddio i ddarparu her briodol i bob dysgwr.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8633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gwahaniaethu yn soffistigedig iawn i’r graddau lle mae'r dysgwyr yn cydnabod pam mae angen iddynt gael eu hymestyn neu eu cynorthwyo ac yn cymryd rhan yn y cynllunio.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7270611" y="4509120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524328" y="5674640"/>
            <a:ext cx="1253518" cy="1251051"/>
            <a:chOff x="331287" y="5926769"/>
            <a:chExt cx="1253518" cy="1251051"/>
          </a:xfrm>
        </p:grpSpPr>
        <p:sp>
          <p:nvSpPr>
            <p:cNvPr id="21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4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3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0177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Mireinio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addysgu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 deunyddiau a phrofiadau dysgu'n cael eu defnyddio i ddarparu her briodol i bob dysgwr.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181093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Mae’r athro’n arddangos gwybodaeth am, ynghyd â dealltwriaeth a phrofiad o, ddisgwyliadau uchel ac arferion effeithiol i ddiwallu anghenion yr holl ddysgwyr, waeth beth </a:t>
            </a:r>
            <a:r>
              <a:rPr lang="cy-GB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fo’u</a:t>
            </a:r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gwahanol anghenion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GB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314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Gwahaniaethu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26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33332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Addysgeg: Mireinio </a:t>
            </a:r>
            <a:r>
              <a:rPr lang="cy-GB" sz="2000" b="1" dirty="0" smtClean="0">
                <a:solidFill>
                  <a:srgbClr val="000099"/>
                </a:solidFill>
              </a:rPr>
              <a:t>addysgu… </a:t>
            </a:r>
            <a:r>
              <a:rPr lang="cy-GB" sz="2000" b="1" dirty="0">
                <a:solidFill>
                  <a:srgbClr val="000099"/>
                </a:solidFill>
              </a:rPr>
              <a:t>tuag at arferion effeithiol iawn a pharhaus</a:t>
            </a:r>
          </a:p>
          <a:p>
            <a:endParaRPr lang="cy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Cofnodi</a:t>
            </a:r>
            <a:r>
              <a:rPr lang="en-GB" sz="2400" b="1" dirty="0">
                <a:solidFill>
                  <a:srgbClr val="000099"/>
                </a:solidFill>
              </a:rPr>
              <a:t> ac adrodd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39552" y="4941168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 cofnodion ac adroddiadau'n disgrifio'n gywir y cynnydd a wnaed gan ddysgwyr, anghenion dysgu allweddol ac yn amlinellu camau nesaf pwysig.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42184" y="2708920"/>
            <a:ext cx="538259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gwaith dadansoddi data a thystiolaeth yn ei gwneud yn bosibl i feithrin dealltwriaeth a gwneud penderfyniadau am ddarpariaeth. Mae cofnodion ac adroddiadau'n galluogi grwpiau diddordeb eraill i nodi materion yn effeithlon a gweithredu yn unol â hynny.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7321795" y="4600527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524328" y="5674640"/>
            <a:ext cx="1253518" cy="1251051"/>
            <a:chOff x="331287" y="5926769"/>
            <a:chExt cx="1253518" cy="1251051"/>
          </a:xfrm>
        </p:grpSpPr>
        <p:sp>
          <p:nvSpPr>
            <p:cNvPr id="21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4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3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58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</a:t>
            </a:r>
            <a:r>
              <a:rPr lang="cy-GB" sz="2000" b="1" dirty="0">
                <a:solidFill>
                  <a:srgbClr val="000099"/>
                </a:solidFill>
              </a:rPr>
              <a:t>: Mireinio addysgu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 cofnodion ac adroddiadau'n disgrifio'n gywir y cynnydd a wnaed gan ddysgwyr, anghenion dysgu allweddol ac yn amlinellu camau nesaf pwysig.</a:t>
            </a:r>
          </a:p>
          <a:p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320" y="3550777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Mae’r athro’n cynhyrchu cofnodion ac adroddiadau priodol, amserol a chywir ac mae’n rhoi adborth i helpu i sicrhau gwell dealltwriaeth o’r dysgu, a gwella’r profiad dysgu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320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Cofnodi</a:t>
            </a:r>
            <a:r>
              <a:rPr lang="en-GB" sz="2400" b="1" dirty="0">
                <a:solidFill>
                  <a:srgbClr val="000099"/>
                </a:solidFill>
              </a:rPr>
              <a:t> ac adrodd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28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399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Addysgeg: Mireinio </a:t>
            </a:r>
            <a:r>
              <a:rPr lang="cy-GB" sz="2000" b="1" dirty="0" smtClean="0">
                <a:solidFill>
                  <a:srgbClr val="000099"/>
                </a:solidFill>
              </a:rPr>
              <a:t>addysgu… </a:t>
            </a:r>
            <a:r>
              <a:rPr lang="cy-GB" sz="2000" b="1" dirty="0">
                <a:solidFill>
                  <a:srgbClr val="000099"/>
                </a:solidFill>
              </a:rPr>
              <a:t>tuag at arferion effeithiol iawn a pharhaus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Cynnwys partneriaid mewn dysgu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473350" y="4996626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Gwneir ymdrech barhaus i gynnwys rhieni, gofalwyr, partneriaid a rhanddeiliaid eraill </a:t>
            </a:r>
            <a:r>
              <a:rPr lang="cy-GB" dirty="0" smtClean="0"/>
              <a:t>mewn datblygu </a:t>
            </a:r>
            <a:r>
              <a:rPr lang="cy-GB" dirty="0"/>
              <a:t>dysgwyr o ran y pedwar diben.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8996" y="2708920"/>
            <a:ext cx="538259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Rhoddir cymorth cadarn i rieni a gofalwyr </a:t>
            </a:r>
          </a:p>
          <a:p>
            <a:r>
              <a:rPr lang="cy-GB" dirty="0"/>
              <a:t>helpu eu plentyn i ddatblygu o ran y pedwar diben. Mae cyflogwyr a </a:t>
            </a:r>
            <a:r>
              <a:rPr lang="cy-GB" dirty="0" err="1"/>
              <a:t>rhanddeiliaid</a:t>
            </a:r>
            <a:r>
              <a:rPr lang="cy-GB" dirty="0"/>
              <a:t> eraill yn cael eu hannog i gefnogi'r pedwar diben ac, yn enwedig, yr ymgyrch i feithrin profiad dilys fel rhan naturiol o ddysgu.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5" name="Oval 14">
            <a:hlinkClick r:id="rId3" action="ppaction://hlinksldjump"/>
          </p:cNvPr>
          <p:cNvSpPr/>
          <p:nvPr/>
        </p:nvSpPr>
        <p:spPr>
          <a:xfrm>
            <a:off x="7196994" y="4613235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524328" y="5674640"/>
            <a:ext cx="1253518" cy="1251051"/>
            <a:chOff x="331287" y="5926769"/>
            <a:chExt cx="1253518" cy="1251051"/>
          </a:xfrm>
        </p:grpSpPr>
        <p:sp>
          <p:nvSpPr>
            <p:cNvPr id="17" name="Pie 16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8" name="Pie 17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9" name="Pie 18">
              <a:hlinkClick r:id="rId4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0" name="Pie 19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30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11560" y="1052736"/>
            <a:ext cx="8136904" cy="51845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8000" dirty="0">
                <a:solidFill>
                  <a:srgbClr val="000099"/>
                </a:solidFill>
              </a:rPr>
              <a:t>Mae’r model </a:t>
            </a:r>
            <a:r>
              <a:rPr lang="en-GB" sz="8000" dirty="0" err="1">
                <a:solidFill>
                  <a:srgbClr val="000099"/>
                </a:solidFill>
              </a:rPr>
              <a:t>arfaethedig</a:t>
            </a:r>
            <a:r>
              <a:rPr lang="en-GB" sz="8000" dirty="0">
                <a:solidFill>
                  <a:srgbClr val="000099"/>
                </a:solidFill>
              </a:rPr>
              <a:t> ar </a:t>
            </a:r>
            <a:r>
              <a:rPr lang="en-GB" sz="8000" dirty="0" err="1">
                <a:solidFill>
                  <a:srgbClr val="000099"/>
                </a:solidFill>
              </a:rPr>
              <a:t>gyfer</a:t>
            </a:r>
            <a:r>
              <a:rPr lang="en-GB" sz="8000" dirty="0">
                <a:solidFill>
                  <a:srgbClr val="000099"/>
                </a:solidFill>
              </a:rPr>
              <a:t> </a:t>
            </a:r>
            <a:r>
              <a:rPr lang="cy-GB" sz="8000" dirty="0">
                <a:solidFill>
                  <a:srgbClr val="000099"/>
                </a:solidFill>
              </a:rPr>
              <a:t>safonau proffesiynol newydd ar gyfer addysgu ac arweinyddiaeth </a:t>
            </a:r>
            <a:r>
              <a:rPr lang="en-GB" sz="8000" dirty="0" err="1">
                <a:solidFill>
                  <a:srgbClr val="000099"/>
                </a:solidFill>
              </a:rPr>
              <a:t>yn</a:t>
            </a:r>
            <a:r>
              <a:rPr lang="en-GB" sz="8000" dirty="0">
                <a:solidFill>
                  <a:srgbClr val="000099"/>
                </a:solidFill>
              </a:rPr>
              <a:t> </a:t>
            </a:r>
            <a:r>
              <a:rPr lang="en-GB" sz="8000" dirty="0" err="1">
                <a:solidFill>
                  <a:srgbClr val="000099"/>
                </a:solidFill>
              </a:rPr>
              <a:t>seiliedig</a:t>
            </a:r>
            <a:r>
              <a:rPr lang="en-GB" sz="8000" dirty="0">
                <a:solidFill>
                  <a:srgbClr val="000099"/>
                </a:solidFill>
              </a:rPr>
              <a:t> </a:t>
            </a:r>
            <a:r>
              <a:rPr lang="en-GB" sz="8000" dirty="0" err="1">
                <a:solidFill>
                  <a:srgbClr val="000099"/>
                </a:solidFill>
              </a:rPr>
              <a:t>ar</a:t>
            </a:r>
            <a:r>
              <a:rPr lang="en-GB" sz="8000" dirty="0">
                <a:solidFill>
                  <a:srgbClr val="000099"/>
                </a:solidFill>
              </a:rPr>
              <a:t> </a:t>
            </a:r>
            <a:r>
              <a:rPr lang="en-GB" sz="8000" dirty="0" err="1">
                <a:solidFill>
                  <a:srgbClr val="C00000"/>
                </a:solidFill>
              </a:rPr>
              <a:t>werthoedd</a:t>
            </a:r>
            <a:r>
              <a:rPr lang="en-GB" sz="8000" dirty="0">
                <a:solidFill>
                  <a:srgbClr val="C00000"/>
                </a:solidFill>
              </a:rPr>
              <a:t> ac </a:t>
            </a:r>
            <a:r>
              <a:rPr lang="en-GB" sz="8000" dirty="0" err="1">
                <a:solidFill>
                  <a:srgbClr val="C00000"/>
                </a:solidFill>
              </a:rPr>
              <a:t>ymagweddau</a:t>
            </a:r>
            <a:r>
              <a:rPr lang="en-GB" sz="8000" dirty="0">
                <a:solidFill>
                  <a:srgbClr val="C00000"/>
                </a:solidFill>
              </a:rPr>
              <a:t> </a:t>
            </a:r>
            <a:r>
              <a:rPr lang="en-GB" sz="8000" dirty="0" err="1">
                <a:solidFill>
                  <a:srgbClr val="000099"/>
                </a:solidFill>
              </a:rPr>
              <a:t>cyffredin</a:t>
            </a:r>
            <a:r>
              <a:rPr lang="en-GB" sz="8000" dirty="0">
                <a:solidFill>
                  <a:srgbClr val="C00000"/>
                </a:solidFill>
              </a:rPr>
              <a:t> a </a:t>
            </a:r>
            <a:r>
              <a:rPr lang="en-GB" sz="8000" dirty="0" err="1">
                <a:solidFill>
                  <a:srgbClr val="C00000"/>
                </a:solidFill>
              </a:rPr>
              <a:t>hawl</a:t>
            </a:r>
            <a:r>
              <a:rPr lang="en-GB" sz="8000" dirty="0">
                <a:solidFill>
                  <a:srgbClr val="C00000"/>
                </a:solidFill>
              </a:rPr>
              <a:t> </a:t>
            </a:r>
            <a:r>
              <a:rPr lang="en-GB" sz="8000" dirty="0" err="1">
                <a:solidFill>
                  <a:srgbClr val="C00000"/>
                </a:solidFill>
              </a:rPr>
              <a:t>broffesiynol</a:t>
            </a:r>
            <a:r>
              <a:rPr lang="en-GB" sz="8000" dirty="0">
                <a:solidFill>
                  <a:srgbClr val="C00000"/>
                </a:solidFill>
              </a:rPr>
              <a:t>.</a:t>
            </a:r>
          </a:p>
          <a:p>
            <a:pPr algn="l"/>
            <a:endParaRPr lang="en-GB" dirty="0">
              <a:solidFill>
                <a:srgbClr val="000099"/>
              </a:solidFill>
            </a:endParaRPr>
          </a:p>
          <a:p>
            <a:pPr algn="l"/>
            <a:r>
              <a:rPr lang="cy-GB" sz="8000" dirty="0">
                <a:solidFill>
                  <a:srgbClr val="000099"/>
                </a:solidFill>
              </a:rPr>
              <a:t>Caiff y </a:t>
            </a:r>
            <a:r>
              <a:rPr lang="cy-GB" sz="8000" dirty="0">
                <a:solidFill>
                  <a:srgbClr val="C00000"/>
                </a:solidFill>
              </a:rPr>
              <a:t>pum dimensiwn </a:t>
            </a:r>
            <a:r>
              <a:rPr lang="cy-GB" sz="8000" dirty="0">
                <a:solidFill>
                  <a:srgbClr val="000099"/>
                </a:solidFill>
              </a:rPr>
              <a:t>o arferion proffesiynol eu rhannu’n </a:t>
            </a:r>
            <a:r>
              <a:rPr lang="cy-GB" sz="8000" dirty="0">
                <a:solidFill>
                  <a:srgbClr val="C00000"/>
                </a:solidFill>
              </a:rPr>
              <a:t>elfennau</a:t>
            </a:r>
            <a:r>
              <a:rPr lang="cy-GB" sz="8000" dirty="0">
                <a:solidFill>
                  <a:srgbClr val="000099"/>
                </a:solidFill>
              </a:rPr>
              <a:t> sy’n crynhoi ffocws pob dimensiwn.</a:t>
            </a:r>
          </a:p>
          <a:p>
            <a:pPr algn="l"/>
            <a:endParaRPr lang="en-GB" dirty="0">
              <a:solidFill>
                <a:srgbClr val="000099"/>
              </a:solidFill>
            </a:endParaRPr>
          </a:p>
          <a:p>
            <a:pPr algn="l"/>
            <a:r>
              <a:rPr lang="cy-GB" sz="8000" dirty="0">
                <a:solidFill>
                  <a:srgbClr val="000099"/>
                </a:solidFill>
              </a:rPr>
              <a:t>Mae </a:t>
            </a:r>
            <a:r>
              <a:rPr lang="cy-GB" sz="8000" dirty="0">
                <a:solidFill>
                  <a:srgbClr val="C00000"/>
                </a:solidFill>
              </a:rPr>
              <a:t>dau ddisgrifydd </a:t>
            </a:r>
            <a:r>
              <a:rPr lang="cy-GB" sz="8000" dirty="0">
                <a:solidFill>
                  <a:srgbClr val="000099"/>
                </a:solidFill>
              </a:rPr>
              <a:t>i bob elfen: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y-GB" sz="8000" dirty="0">
                <a:solidFill>
                  <a:srgbClr val="000099"/>
                </a:solidFill>
              </a:rPr>
              <a:t>Mae’r is </a:t>
            </a:r>
            <a:r>
              <a:rPr lang="cy-GB" sz="8000" dirty="0" err="1">
                <a:solidFill>
                  <a:srgbClr val="000099"/>
                </a:solidFill>
              </a:rPr>
              <a:t>ddisgrifyddion</a:t>
            </a:r>
            <a:r>
              <a:rPr lang="cy-GB" sz="8000" dirty="0">
                <a:solidFill>
                  <a:srgbClr val="000099"/>
                </a:solidFill>
              </a:rPr>
              <a:t> addysgu yn disgrifio’r disgwyliadau y bydd yn rhaid eu bodloni erbyn </a:t>
            </a:r>
            <a:r>
              <a:rPr lang="cy-GB" sz="8000" dirty="0">
                <a:solidFill>
                  <a:srgbClr val="C00000"/>
                </a:solidFill>
              </a:rPr>
              <a:t>diwedd y cyfnod ymsefydlu statudol </a:t>
            </a:r>
            <a:r>
              <a:rPr lang="cy-GB" sz="8000" dirty="0">
                <a:solidFill>
                  <a:srgbClr val="000099"/>
                </a:solidFill>
              </a:rPr>
              <a:t>er mwyn cael mynediad i’r proffesiwn. Drwy glicio ar ‘SAC’, cewch weld y dystiolaeth o gynnydd sydd ei hangen i ddyfarnu  </a:t>
            </a:r>
            <a:r>
              <a:rPr lang="cy-GB" sz="8000" dirty="0">
                <a:solidFill>
                  <a:srgbClr val="C00000"/>
                </a:solidFill>
              </a:rPr>
              <a:t>Statws Athro Cymwysedig</a:t>
            </a:r>
            <a:r>
              <a:rPr lang="cy-GB" sz="8000" dirty="0">
                <a:solidFill>
                  <a:srgbClr val="000099"/>
                </a:solidFill>
              </a:rPr>
              <a:t>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y-GB" sz="8000" dirty="0">
                <a:solidFill>
                  <a:srgbClr val="000099"/>
                </a:solidFill>
              </a:rPr>
              <a:t>Mae’r uwch </a:t>
            </a:r>
            <a:r>
              <a:rPr lang="cy-GB" sz="8000" dirty="0" err="1">
                <a:solidFill>
                  <a:srgbClr val="000099"/>
                </a:solidFill>
              </a:rPr>
              <a:t>ddisgrifyddion</a:t>
            </a:r>
            <a:r>
              <a:rPr lang="cy-GB" sz="8000" dirty="0">
                <a:solidFill>
                  <a:srgbClr val="000099"/>
                </a:solidFill>
              </a:rPr>
              <a:t> yn nodi enghreifftiau o </a:t>
            </a:r>
            <a:r>
              <a:rPr lang="cy-GB" sz="8000" dirty="0">
                <a:solidFill>
                  <a:srgbClr val="C00000"/>
                </a:solidFill>
              </a:rPr>
              <a:t>arferion effeithiol iawn a pharhaus </a:t>
            </a:r>
            <a:r>
              <a:rPr lang="cy-GB" sz="8000" dirty="0">
                <a:solidFill>
                  <a:srgbClr val="000099"/>
                </a:solidFill>
              </a:rPr>
              <a:t>ac yn ffocws ar gyfer dysgu proffesiynol gydol </a:t>
            </a:r>
            <a:r>
              <a:rPr lang="cy-GB" sz="8000" dirty="0" smtClean="0">
                <a:solidFill>
                  <a:srgbClr val="000099"/>
                </a:solidFill>
              </a:rPr>
              <a:t>gyrfa.</a:t>
            </a:r>
            <a:endParaRPr lang="cy-GB" sz="8000" dirty="0">
              <a:solidFill>
                <a:srgbClr val="000099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y-GB" sz="8000" dirty="0">
                <a:solidFill>
                  <a:srgbClr val="000099"/>
                </a:solidFill>
              </a:rPr>
              <a:t>mae’r </a:t>
            </a:r>
            <a:r>
              <a:rPr lang="cy-GB" sz="8000" dirty="0" err="1">
                <a:solidFill>
                  <a:srgbClr val="C00000"/>
                </a:solidFill>
              </a:rPr>
              <a:t>disgrifyddion</a:t>
            </a:r>
            <a:r>
              <a:rPr lang="cy-GB" sz="8000" dirty="0">
                <a:solidFill>
                  <a:srgbClr val="C00000"/>
                </a:solidFill>
              </a:rPr>
              <a:t> ar gyfer arweinyddiaeth ffurfiol </a:t>
            </a:r>
            <a:r>
              <a:rPr lang="cy-GB" sz="8000" dirty="0">
                <a:solidFill>
                  <a:srgbClr val="000099"/>
                </a:solidFill>
              </a:rPr>
              <a:t>yn dangos y disgwyliadau wrth symud i rôl </a:t>
            </a:r>
            <a:r>
              <a:rPr lang="cy-GB" sz="8000" dirty="0" err="1">
                <a:solidFill>
                  <a:srgbClr val="000099"/>
                </a:solidFill>
              </a:rPr>
              <a:t>arweinyddol</a:t>
            </a:r>
            <a:r>
              <a:rPr lang="cy-GB" sz="8000" dirty="0">
                <a:solidFill>
                  <a:srgbClr val="000099"/>
                </a:solidFill>
              </a:rPr>
              <a:t> newydd ac mae’r uwch </a:t>
            </a:r>
            <a:r>
              <a:rPr lang="cy-GB" sz="8000" dirty="0" err="1">
                <a:solidFill>
                  <a:srgbClr val="000099"/>
                </a:solidFill>
              </a:rPr>
              <a:t>ddisgrifyddion</a:t>
            </a:r>
            <a:r>
              <a:rPr lang="cy-GB" sz="8000" dirty="0">
                <a:solidFill>
                  <a:srgbClr val="000099"/>
                </a:solidFill>
              </a:rPr>
              <a:t> yn dangos enghreifftiau o arferion </a:t>
            </a:r>
            <a:r>
              <a:rPr lang="cy-GB" sz="8000" dirty="0" err="1">
                <a:solidFill>
                  <a:srgbClr val="000099"/>
                </a:solidFill>
              </a:rPr>
              <a:t>arweinyddol</a:t>
            </a:r>
            <a:r>
              <a:rPr lang="cy-GB" sz="8000" dirty="0">
                <a:solidFill>
                  <a:srgbClr val="000099"/>
                </a:solidFill>
              </a:rPr>
              <a:t> effeithiol iawn mewn rolau </a:t>
            </a:r>
            <a:r>
              <a:rPr lang="cy-GB" sz="8000" dirty="0" smtClean="0">
                <a:solidFill>
                  <a:srgbClr val="000099"/>
                </a:solidFill>
              </a:rPr>
              <a:t>ffurfiol.</a:t>
            </a:r>
            <a:endParaRPr lang="cy-GB" sz="8000" dirty="0">
              <a:solidFill>
                <a:srgbClr val="000099"/>
              </a:solidFill>
            </a:endParaRPr>
          </a:p>
          <a:p>
            <a:pPr algn="l"/>
            <a:endParaRPr lang="en-GB" sz="2400" dirty="0">
              <a:solidFill>
                <a:srgbClr val="000099"/>
              </a:solidFill>
            </a:endParaRPr>
          </a:p>
          <a:p>
            <a:pPr algn="l"/>
            <a:endParaRPr lang="en-GB" sz="3400" dirty="0">
              <a:solidFill>
                <a:srgbClr val="000099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0294" y="116633"/>
            <a:ext cx="7772400" cy="936104"/>
          </a:xfrm>
        </p:spPr>
        <p:txBody>
          <a:bodyPr>
            <a:normAutofit/>
          </a:bodyPr>
          <a:lstStyle/>
          <a:p>
            <a:pPr algn="l"/>
            <a:r>
              <a:rPr lang="cy-GB" sz="2400" b="1" dirty="0">
                <a:solidFill>
                  <a:srgbClr val="000099"/>
                </a:solidFill>
              </a:rPr>
              <a:t>Model newydd ar gyfer safonau proffesiynol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95736" y="6036047"/>
            <a:ext cx="5256584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000" dirty="0" err="1">
                <a:solidFill>
                  <a:srgbClr val="000099"/>
                </a:solidFill>
              </a:rPr>
              <a:t>Cliciwch</a:t>
            </a:r>
            <a:r>
              <a:rPr lang="en-GB" sz="2000" dirty="0">
                <a:solidFill>
                  <a:srgbClr val="000099"/>
                </a:solidFill>
              </a:rPr>
              <a:t> yma i weld y model </a:t>
            </a:r>
            <a:r>
              <a:rPr lang="en-GB" sz="2000" dirty="0" err="1" smtClean="0">
                <a:solidFill>
                  <a:srgbClr val="000099"/>
                </a:solidFill>
              </a:rPr>
              <a:t>ymhellach</a:t>
            </a:r>
            <a:r>
              <a:rPr lang="en-GB" sz="2000" dirty="0" smtClean="0">
                <a:solidFill>
                  <a:srgbClr val="000099"/>
                </a:solidFill>
              </a:rPr>
              <a:t> – </a:t>
            </a:r>
            <a:endParaRPr lang="en-GB" sz="2000" dirty="0">
              <a:solidFill>
                <a:srgbClr val="000099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79657" y="6237312"/>
            <a:ext cx="360040" cy="400110"/>
            <a:chOff x="6732240" y="5565686"/>
            <a:chExt cx="360040" cy="400110"/>
          </a:xfrm>
        </p:grpSpPr>
        <p:sp>
          <p:nvSpPr>
            <p:cNvPr id="9" name="TextBox 8">
              <a:hlinkClick r:id="rId2" action="ppaction://hlinksldjump"/>
            </p:cNvPr>
            <p:cNvSpPr txBox="1"/>
            <p:nvPr/>
          </p:nvSpPr>
          <p:spPr>
            <a:xfrm>
              <a:off x="6732240" y="5565686"/>
              <a:ext cx="360040" cy="40011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Chevron 9">
              <a:hlinkClick r:id="rId2" action="ppaction://hlinksldjump"/>
            </p:cNvPr>
            <p:cNvSpPr/>
            <p:nvPr/>
          </p:nvSpPr>
          <p:spPr>
            <a:xfrm>
              <a:off x="6804248" y="5661248"/>
              <a:ext cx="216024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2439" y="6264460"/>
            <a:ext cx="374057" cy="365125"/>
          </a:xfrm>
        </p:spPr>
        <p:txBody>
          <a:bodyPr/>
          <a:lstStyle/>
          <a:p>
            <a:fld id="{C4009609-DC48-4DDF-96FA-41A39884BE3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50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78432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Mireinio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addysgu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Gwneir ymdrech barhaus i gynnwys rhieni, gofalwyr, partneriaid a rhanddeiliaid eraill mewn datblygu dysgwyr o ran y pedwar diben.</a:t>
            </a:r>
          </a:p>
          <a:p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613" y="3212976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cy-GB" dirty="0"/>
              <a:t>Tystiolaeth ar gyfer dyfarnu SAC:</a:t>
            </a:r>
          </a:p>
          <a:p>
            <a:endParaRPr lang="cy-GB" dirty="0"/>
          </a:p>
          <a:p>
            <a:r>
              <a:rPr lang="cy-GB" b="0" dirty="0">
                <a:solidFill>
                  <a:schemeClr val="tx1"/>
                </a:solidFill>
              </a:rPr>
              <a:t>Deall pwysigrwydd cynnwys </a:t>
            </a:r>
            <a:r>
              <a:rPr lang="cy-GB" b="0" dirty="0" smtClean="0">
                <a:solidFill>
                  <a:schemeClr val="tx1"/>
                </a:solidFill>
              </a:rPr>
              <a:t>rhieni/gofalwyr </a:t>
            </a:r>
            <a:r>
              <a:rPr lang="cy-GB" b="0" dirty="0">
                <a:solidFill>
                  <a:schemeClr val="tx1"/>
                </a:solidFill>
              </a:rPr>
              <a:t>mewn ffordd gadarnhaol ac achub ar gyfleoedd i arsylwi ar brosesau, a’u gwerthuso.</a:t>
            </a:r>
          </a:p>
          <a:p>
            <a:endParaRPr lang="cy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Cynnwys </a:t>
            </a:r>
            <a:r>
              <a:rPr lang="en-GB" sz="2400" b="1" dirty="0" err="1">
                <a:solidFill>
                  <a:srgbClr val="000099"/>
                </a:solidFill>
              </a:rPr>
              <a:t>partneriaid</a:t>
            </a:r>
            <a:r>
              <a:rPr lang="en-GB" sz="2400" b="1" dirty="0">
                <a:solidFill>
                  <a:srgbClr val="000099"/>
                </a:solidFill>
              </a:rPr>
              <a:t> mewn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30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758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502782"/>
              <a:gd name="adj2" fmla="val 9537644"/>
            </a:avLst>
          </a:prstGeom>
          <a:gradFill flip="none" rotWithShape="1">
            <a:gsLst>
              <a:gs pos="17000">
                <a:schemeClr val="accent1">
                  <a:tint val="66000"/>
                  <a:satMod val="160000"/>
                  <a:lumMod val="83000"/>
                </a:schemeClr>
              </a:gs>
              <a:gs pos="59000">
                <a:schemeClr val="accent1">
                  <a:tint val="44500"/>
                  <a:satMod val="160000"/>
                  <a:lumMod val="92000"/>
                  <a:lumOff val="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508" y="692696"/>
            <a:ext cx="8244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Hyrwyddo dysgu</a:t>
            </a:r>
            <a:r>
              <a:rPr lang="cy-GB" sz="2400" b="1" dirty="0" smtClean="0">
                <a:solidFill>
                  <a:srgbClr val="000099"/>
                </a:solidFill>
              </a:rPr>
              <a:t>... drwy </a:t>
            </a:r>
            <a:r>
              <a:rPr lang="cy-GB" sz="2400" b="1" dirty="0">
                <a:solidFill>
                  <a:srgbClr val="000099"/>
                </a:solidFill>
              </a:rPr>
              <a:t>gymhwyso gwybodaeth am y pwnc a disgyblaeth yn effeithiol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72816"/>
            <a:ext cx="6020532" cy="1646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1708" y="3419654"/>
            <a:ext cx="5876516" cy="2025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hlinkClick r:id="rId2" action="ppaction://hlinksldjump"/>
          </p:cNvPr>
          <p:cNvSpPr txBox="1"/>
          <p:nvPr/>
        </p:nvSpPr>
        <p:spPr>
          <a:xfrm rot="20878423">
            <a:off x="4215982" y="2169294"/>
            <a:ext cx="2823385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Pedwar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diben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i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ddysgwyr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 rot="21173156">
            <a:off x="4333484" y="2628996"/>
            <a:ext cx="2823385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Ymelwa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ar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feysydd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dysgu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8" name="TextBox 27">
            <a:hlinkClick r:id="rId4" action="ppaction://hlinksldjump"/>
          </p:cNvPr>
          <p:cNvSpPr txBox="1"/>
          <p:nvPr/>
        </p:nvSpPr>
        <p:spPr>
          <a:xfrm rot="509016">
            <a:off x="4368717" y="4062779"/>
            <a:ext cx="2823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Dilyniant</a:t>
            </a: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mewn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endParaRPr lang="en-GB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 rot="884771">
            <a:off x="4258476" y="4582822"/>
            <a:ext cx="2883391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Themâu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trawsgwricwlaidd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11708" y="3419656"/>
            <a:ext cx="6331946" cy="1383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hlinkClick r:id="rId6" action="ppaction://hlinksldjump"/>
          </p:cNvPr>
          <p:cNvSpPr txBox="1"/>
          <p:nvPr/>
        </p:nvSpPr>
        <p:spPr>
          <a:xfrm rot="211187">
            <a:off x="4408866" y="3550138"/>
            <a:ext cx="3483722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Cyd-destunau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bywyd go iawn,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dilys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3" name="TextBox 22">
            <a:hlinkClick r:id="rId7" action="ppaction://hlinksldjump"/>
          </p:cNvPr>
          <p:cNvSpPr txBox="1"/>
          <p:nvPr/>
        </p:nvSpPr>
        <p:spPr>
          <a:xfrm rot="21434130">
            <a:off x="4408254" y="3048808"/>
            <a:ext cx="3415939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Profiadau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dysgu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cyfunol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50" name="Freeform 6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1" name="Freeform 7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2" name="Freeform 8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3" name="Freeform 9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4" name="Freeform 10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8" name="Freeform 6">
            <a:hlinkClick r:id="rId9" action="ppaction://hlinksldjump"/>
          </p:cNvPr>
          <p:cNvSpPr>
            <a:spLocks/>
          </p:cNvSpPr>
          <p:nvPr/>
        </p:nvSpPr>
        <p:spPr bwMode="auto">
          <a:xfrm>
            <a:off x="7380312" y="6017328"/>
            <a:ext cx="704664" cy="456940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59" name="Straight Connector 58"/>
          <p:cNvCxnSpPr>
            <a:stCxn id="58" idx="0"/>
          </p:cNvCxnSpPr>
          <p:nvPr/>
        </p:nvCxnSpPr>
        <p:spPr>
          <a:xfrm flipV="1">
            <a:off x="7729844" y="6103086"/>
            <a:ext cx="171143" cy="37118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8" idx="0"/>
          </p:cNvCxnSpPr>
          <p:nvPr/>
        </p:nvCxnSpPr>
        <p:spPr>
          <a:xfrm flipH="1" flipV="1">
            <a:off x="7557955" y="6118678"/>
            <a:ext cx="171889" cy="3555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Isosceles Triangle 60">
            <a:hlinkClick r:id="rId9" action="ppaction://hlinksldjump"/>
          </p:cNvPr>
          <p:cNvSpPr/>
          <p:nvPr/>
        </p:nvSpPr>
        <p:spPr>
          <a:xfrm rot="7768195">
            <a:off x="7466942" y="6153710"/>
            <a:ext cx="269836" cy="351793"/>
          </a:xfrm>
          <a:prstGeom prst="triangle">
            <a:avLst>
              <a:gd name="adj" fmla="val 599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2" name="Isosceles Triangle 61">
            <a:hlinkClick r:id="rId9" action="ppaction://hlinksldjump"/>
          </p:cNvPr>
          <p:cNvSpPr/>
          <p:nvPr/>
        </p:nvSpPr>
        <p:spPr>
          <a:xfrm rot="10800000">
            <a:off x="7557955" y="6113643"/>
            <a:ext cx="335236" cy="350720"/>
          </a:xfrm>
          <a:prstGeom prst="triangle">
            <a:avLst>
              <a:gd name="adj" fmla="val 48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7" name="Isosceles Triangle 56">
            <a:hlinkClick r:id="rId9" action="ppaction://hlinksldjump"/>
          </p:cNvPr>
          <p:cNvSpPr/>
          <p:nvPr/>
        </p:nvSpPr>
        <p:spPr>
          <a:xfrm rot="13839083">
            <a:off x="7714715" y="6162511"/>
            <a:ext cx="278893" cy="349772"/>
          </a:xfrm>
          <a:prstGeom prst="triangle">
            <a:avLst>
              <a:gd name="adj" fmla="val 4037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5" name="Arc 34"/>
          <p:cNvSpPr/>
          <p:nvPr/>
        </p:nvSpPr>
        <p:spPr>
          <a:xfrm rot="3174905">
            <a:off x="1013112" y="2929200"/>
            <a:ext cx="1025850" cy="929544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44" name="TextBox 43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000099"/>
                  </a:solidFill>
                </a:rPr>
                <a:t>SAC/Ymsefydlu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err="1">
                  <a:solidFill>
                    <a:srgbClr val="000099"/>
                  </a:solidFill>
                </a:rPr>
                <a:t>Arferion</a:t>
              </a:r>
              <a:r>
                <a:rPr lang="en-GB" sz="1200" b="1" dirty="0">
                  <a:solidFill>
                    <a:srgbClr val="000099"/>
                  </a:solidFill>
                </a:rPr>
                <a:t> </a:t>
              </a:r>
              <a:r>
                <a:rPr lang="en-GB" sz="1200" b="1" dirty="0" err="1">
                  <a:solidFill>
                    <a:srgbClr val="000099"/>
                  </a:solidFill>
                </a:rPr>
                <a:t>effeithiol</a:t>
              </a:r>
              <a:r>
                <a:rPr lang="en-GB" sz="1200" b="1" dirty="0">
                  <a:solidFill>
                    <a:srgbClr val="000099"/>
                  </a:solidFill>
                </a:rPr>
                <a:t> </a:t>
              </a:r>
              <a:r>
                <a:rPr lang="en-GB" sz="1200" b="1" dirty="0" err="1">
                  <a:solidFill>
                    <a:srgbClr val="000099"/>
                  </a:solidFill>
                </a:rPr>
                <a:t>iawn</a:t>
              </a:r>
              <a:r>
                <a:rPr lang="en-GB" sz="1200" b="1" dirty="0">
                  <a:solidFill>
                    <a:srgbClr val="000099"/>
                  </a:solidFill>
                </a:rPr>
                <a:t> a </a:t>
              </a:r>
              <a:r>
                <a:rPr lang="en-GB" sz="1200" b="1" dirty="0" err="1">
                  <a:solidFill>
                    <a:srgbClr val="000099"/>
                  </a:solidFill>
                </a:rPr>
                <a:t>pharhaus</a:t>
              </a:r>
              <a:endParaRPr lang="en-GB" sz="1200" b="1" dirty="0">
                <a:solidFill>
                  <a:srgbClr val="000099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4187" y="6355264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ounded Rectangle 2">
            <a:hlinkClick r:id="rId10" action="ppaction://hlinksldjump"/>
          </p:cNvPr>
          <p:cNvSpPr/>
          <p:nvPr/>
        </p:nvSpPr>
        <p:spPr>
          <a:xfrm>
            <a:off x="5868144" y="6079623"/>
            <a:ext cx="1296144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</a:rPr>
              <a:t>Arweinyddiaeth </a:t>
            </a:r>
            <a:r>
              <a:rPr lang="en-GB" sz="1200" dirty="0" err="1">
                <a:solidFill>
                  <a:prstClr val="white"/>
                </a:solidFill>
              </a:rPr>
              <a:t>ffurfiol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 rot="1070389">
            <a:off x="493241" y="4841171"/>
            <a:ext cx="2192659" cy="2185044"/>
            <a:chOff x="581131" y="4820622"/>
            <a:chExt cx="2192659" cy="2185044"/>
          </a:xfrm>
        </p:grpSpPr>
        <p:sp>
          <p:nvSpPr>
            <p:cNvPr id="47" name="Pie 46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9605001"/>
                <a:gd name="adj2" fmla="val 11966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8" name="Pie 47"/>
            <p:cNvSpPr/>
            <p:nvPr/>
          </p:nvSpPr>
          <p:spPr>
            <a:xfrm rot="4351073">
              <a:off x="588744" y="4820622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49" name="Pie 48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6871817"/>
                <a:gd name="adj2" fmla="val 959071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009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Hyrwyddo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r>
              <a:rPr lang="en-GB" sz="2000" b="1" dirty="0">
                <a:solidFill>
                  <a:srgbClr val="000099"/>
                </a:solidFill>
              </a:rPr>
              <a:t>… </a:t>
            </a:r>
            <a:r>
              <a:rPr lang="cy-GB" sz="2000" b="1" dirty="0">
                <a:solidFill>
                  <a:srgbClr val="000099"/>
                </a:solidFill>
              </a:rPr>
              <a:t>drwy gymhwyso gwybodaeth am y pwnc a disgyblaeth yn effeithiol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1776115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Pedwar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diben</a:t>
            </a:r>
            <a:r>
              <a:rPr lang="en-GB" sz="2400" b="1" dirty="0">
                <a:solidFill>
                  <a:srgbClr val="000099"/>
                </a:solidFill>
              </a:rPr>
              <a:t> i </a:t>
            </a:r>
            <a:r>
              <a:rPr lang="en-GB" sz="2400" b="1" dirty="0" err="1">
                <a:solidFill>
                  <a:srgbClr val="000099"/>
                </a:solidFill>
              </a:rPr>
              <a:t>ddysgwyr</a:t>
            </a:r>
            <a:r>
              <a:rPr lang="en-GB" sz="2400" b="1" dirty="0">
                <a:solidFill>
                  <a:srgbClr val="000099"/>
                </a:solidFill>
              </a:rPr>
              <a:t>  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611560" y="5135991"/>
            <a:ext cx="590807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Ceir tystiolaeth glir o ymdrechion parhaus i ymgorffori'r pedwar diben i </a:t>
            </a:r>
            <a:r>
              <a:rPr lang="cy-GB" dirty="0" smtClean="0"/>
              <a:t>ddysgwyr.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2699792" y="2636912"/>
            <a:ext cx="547260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ffordd y mae'r pedwar diben wedi'u hymgorffori, eu datblygu a'u hymestyn wedi'i mynegi'n glir, gyda thystiolaeth addysgeg ar gael i gydweithwyr.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524328" y="5680501"/>
            <a:ext cx="1253518" cy="1251051"/>
            <a:chOff x="331287" y="5926769"/>
            <a:chExt cx="1253518" cy="1251051"/>
          </a:xfrm>
        </p:grpSpPr>
        <p:sp>
          <p:nvSpPr>
            <p:cNvPr id="20" name="Pie 19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4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4" name="Oval 13">
            <a:hlinkClick r:id="rId3" action="ppaction://hlinksldjump"/>
          </p:cNvPr>
          <p:cNvSpPr/>
          <p:nvPr/>
        </p:nvSpPr>
        <p:spPr>
          <a:xfrm>
            <a:off x="6333140" y="4796572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19306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14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Hyrwyddo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79170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y-GB" b="1" dirty="0">
                <a:solidFill>
                  <a:prstClr val="black"/>
                </a:solidFill>
              </a:rPr>
              <a:t>Disgrifydd – i’w gyflawni erbyn diwedd y cyfnod 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>
              <a:defRPr/>
            </a:pPr>
            <a:endParaRPr lang="en-GB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cy-GB" dirty="0"/>
              <a:t>Ceir tystiolaeth glir o </a:t>
            </a:r>
            <a:r>
              <a:rPr lang="cy-GB" dirty="0" smtClean="0"/>
              <a:t>ymdrechion parhaus i ymgorffori'r </a:t>
            </a:r>
            <a:r>
              <a:rPr lang="cy-GB" dirty="0"/>
              <a:t>pedwar diben i </a:t>
            </a:r>
            <a:r>
              <a:rPr lang="cy-GB" dirty="0" smtClean="0"/>
              <a:t>ddysgwyr.</a:t>
            </a:r>
            <a:endParaRPr lang="cy-GB" dirty="0"/>
          </a:p>
          <a:p>
            <a:pPr marL="342900" indent="-342900">
              <a:buAutoNum type="arabicPeriod"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284984"/>
            <a:ext cx="7272808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Tystiolaeth ar gyfer dyfarnu SAC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0">
              <a:defRPr/>
            </a:pPr>
            <a:r>
              <a:rPr lang="cy-GB" dirty="0">
                <a:latin typeface="Calibri" panose="020F0502020204030204" pitchFamily="34" charset="0"/>
                <a:ea typeface="Calibri" panose="020F0502020204030204" pitchFamily="34" charset="0"/>
              </a:rPr>
              <a:t>Mae’r athro’n arddangos gwybodaeth am anghenion pob dysgwr, a dealltwriaeth o’r anghenion hynny, wrth gynllunio, paratoi ac addysgu. Hefyd, wrth wneud hyn, mae’n sicrhau mai’r pedwar diben sy’n gyrru profiadau dysgwyr</a:t>
            </a:r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lvl="0"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hevron 2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238" y="150973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Pedwar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diben</a:t>
            </a:r>
            <a:r>
              <a:rPr lang="en-GB" sz="2400" b="1" dirty="0">
                <a:solidFill>
                  <a:srgbClr val="000099"/>
                </a:solidFill>
              </a:rPr>
              <a:t> i </a:t>
            </a:r>
            <a:r>
              <a:rPr lang="en-GB" sz="2400" b="1" dirty="0" err="1">
                <a:solidFill>
                  <a:srgbClr val="000099"/>
                </a:solidFill>
              </a:rPr>
              <a:t>ddysgwyr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33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284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Hyrwyddo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dysgu</a:t>
            </a:r>
            <a:r>
              <a:rPr lang="en-GB" sz="2000" b="1" dirty="0" smtClean="0">
                <a:solidFill>
                  <a:srgbClr val="000099"/>
                </a:solidFill>
              </a:rPr>
              <a:t>… </a:t>
            </a:r>
            <a:r>
              <a:rPr lang="cy-GB" sz="2000" b="1" dirty="0">
                <a:solidFill>
                  <a:srgbClr val="000099"/>
                </a:solidFill>
              </a:rPr>
              <a:t>drwy gymhwyso gwybodaeth am y pwnc a disgyblaeth yn effeithiol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1756865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Ymelwa ar feysydd dysgu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17846" y="4546848"/>
            <a:ext cx="6214393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 dysgwyr yn cael eu hannog i nodi a gwerthfawrogi'r gwahaniaethau rhwng disgyblaethau'r pynciau y maent yn eu profi o fewn y meysydd dysgu.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76858" y="2564904"/>
            <a:ext cx="453650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gwaith dysgu wedi’i gynllunio yn gwneud defnydd o’r dull gweithredu disgybledig tuag at gynnwys pwnc o fewn cymwysiadau bywyd go iawn ar draws y pedwar diben.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524328" y="5680501"/>
            <a:ext cx="1253518" cy="1251051"/>
            <a:chOff x="331287" y="5926769"/>
            <a:chExt cx="1253518" cy="1251051"/>
          </a:xfrm>
        </p:grpSpPr>
        <p:sp>
          <p:nvSpPr>
            <p:cNvPr id="20" name="Pie 19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4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4" name="Oval 13">
            <a:hlinkClick r:id="rId3" action="ppaction://hlinksldjump"/>
          </p:cNvPr>
          <p:cNvSpPr/>
          <p:nvPr/>
        </p:nvSpPr>
        <p:spPr>
          <a:xfrm>
            <a:off x="6451248" y="4245302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19803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587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</a:t>
            </a:r>
            <a:r>
              <a:rPr lang="cy-GB" sz="2000" b="1" dirty="0">
                <a:solidFill>
                  <a:srgbClr val="000099"/>
                </a:solidFill>
              </a:rPr>
              <a:t>: Hyrwyddo dysgu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y-GB" b="1" dirty="0">
                <a:solidFill>
                  <a:prstClr val="black"/>
                </a:solidFill>
              </a:rPr>
              <a:t>Disgrifydd – i’w gyflawni erbyn diwedd y cyfnod 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cy-GB" dirty="0"/>
              <a:t>Mae dysgwyr yn cael eu hannog i nodi a gwerthfawrogi'r gwahaniaethau rhwng disgyblaethau'r pynciau </a:t>
            </a:r>
            <a:r>
              <a:rPr lang="cy-GB" dirty="0" smtClean="0"/>
              <a:t>y maent </a:t>
            </a:r>
            <a:r>
              <a:rPr lang="cy-GB" dirty="0"/>
              <a:t>yn eu profi o fewn y meysydd dysgu.</a:t>
            </a:r>
          </a:p>
          <a:p>
            <a:pPr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444266"/>
            <a:ext cx="7272808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cy-GB" dirty="0"/>
              <a:t>Tystiolaeth ar gyfer dyfarnu SAC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cy-GB" b="0" dirty="0">
                <a:latin typeface="Calibri" panose="020F0502020204030204" pitchFamily="34" charset="0"/>
                <a:ea typeface="Calibri" panose="020F0502020204030204" pitchFamily="34" charset="0"/>
              </a:rPr>
              <a:t>Mae’r athro’n arddangos gwybodaeth am addysgeg a disgyblaethau perthnasol o fewn, ac ar draws, cynnwys pynciau</a:t>
            </a:r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, meysydd dysgu, a themâu trawsgwricwlaidd; mae hefyd yn arddangos dealltwriaeth o hyn ac yn cynllunio’n briodol yn ôl hynny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</a:p>
          <a:p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50973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Ymelwa</a:t>
            </a:r>
            <a:r>
              <a:rPr lang="en-GB" sz="2400" b="1" dirty="0">
                <a:solidFill>
                  <a:srgbClr val="000099"/>
                </a:solidFill>
              </a:rPr>
              <a:t> ar </a:t>
            </a:r>
            <a:r>
              <a:rPr lang="en-GB" sz="2400" b="1" dirty="0" err="1">
                <a:solidFill>
                  <a:srgbClr val="000099"/>
                </a:solidFill>
              </a:rPr>
              <a:t>feysydd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35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601619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Hyrwyddo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dysgu</a:t>
            </a:r>
            <a:r>
              <a:rPr lang="en-GB" sz="2000" b="1" dirty="0" smtClean="0">
                <a:solidFill>
                  <a:srgbClr val="000099"/>
                </a:solidFill>
              </a:rPr>
              <a:t>… </a:t>
            </a:r>
            <a:r>
              <a:rPr lang="cy-GB" sz="2000" b="1" dirty="0">
                <a:solidFill>
                  <a:srgbClr val="000099"/>
                </a:solidFill>
              </a:rPr>
              <a:t>drwy gymhwyso gwybodaeth am y pwnc a disgyblaeth yn effeithiol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1" y="1776115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Profiadau dysgu cyfunol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473351" y="4180844"/>
            <a:ext cx="6984776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 cyd-destunau a dulliau addysgu yn cael eu cyfuno i ddefnyddio profiad o amgylcheddau amrywiol a phriodol i gynorthwyo ei gilydd. Mae ardaloedd dysgu fel y gweithdy, yr awyr agored, labordy, stiwdio, campfa, llyfrgell, theatr a'r ystafell ddosbarth yn lleoliadau integredig ar gyfer dysgu sy'n dangos disgyblaeth a strwythur pwnc sy'n addas i brofiad.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275856" y="2348880"/>
            <a:ext cx="538259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repertoire eang o ddulliau addysgu yn cael eu defnyddio'n fedrus ac mae dysgwyr yn gallu dod â disgyblaeth a threfn i'w hymdrechion eu hunain wrth iddynt strwythuro gweithgaredd i ddod â'r pedwar diben yn fyw.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Addysgu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524328" y="5680501"/>
            <a:ext cx="1253518" cy="1251051"/>
            <a:chOff x="331287" y="5926769"/>
            <a:chExt cx="1253518" cy="1251051"/>
          </a:xfrm>
        </p:grpSpPr>
        <p:sp>
          <p:nvSpPr>
            <p:cNvPr id="20" name="Pie 19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4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4" name="Oval 13">
            <a:hlinkClick r:id="rId3" action="ppaction://hlinksldjump"/>
          </p:cNvPr>
          <p:cNvSpPr/>
          <p:nvPr/>
        </p:nvSpPr>
        <p:spPr>
          <a:xfrm>
            <a:off x="7274664" y="3885881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21404053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</a:t>
            </a:r>
            <a:r>
              <a:rPr lang="cy-GB" sz="2000" b="1" dirty="0">
                <a:solidFill>
                  <a:srgbClr val="000099"/>
                </a:solidFill>
              </a:rPr>
              <a:t>: Hyrwyddo dysgu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704854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 cyd-destunau a dulliau addysgu yn cael eu cyfuno i ddefnyddio profiad o amgylcheddau amrywiol a phriodol i gynorthwyo ei gilydd. Mae ardaloedd dysgu fel y gweithdy, yr awyr agored, labordy, stiwdio, campfa, llyfrgell, theatr a'r ystafell ddosbarth yn lleoliadau integredig ar gyfer dysgu sy'n dangos disgyblaeth a strwythur pwnc sy'n addas i brofiad.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1828" y="4221088"/>
            <a:ext cx="7696593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cy-GB" b="0" dirty="0"/>
          </a:p>
          <a:p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Mae’r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athro’n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deall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sut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ddewis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defnyddio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chyfiawnhau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ystod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cy-GB" b="0" dirty="0">
                <a:solidFill>
                  <a:schemeClr val="tx1"/>
                </a:solidFill>
              </a:rPr>
              <a:t>ddulliau addysgol creadigol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mwyn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ateb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heriau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addysgol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hynny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budd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pob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dysgwr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GB" b="0" dirty="0">
              <a:solidFill>
                <a:schemeClr val="tx1"/>
              </a:solidFill>
            </a:endParaRPr>
          </a:p>
          <a:p>
            <a:endParaRPr lang="en-GB" b="0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50973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Profiadau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cyfunol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37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558826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Hyrwyddo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dysgu</a:t>
            </a:r>
            <a:r>
              <a:rPr lang="en-GB" sz="2000" b="1" dirty="0" smtClean="0">
                <a:solidFill>
                  <a:srgbClr val="000099"/>
                </a:solidFill>
              </a:rPr>
              <a:t>… </a:t>
            </a:r>
            <a:r>
              <a:rPr lang="cy-GB" sz="2000" b="1" dirty="0">
                <a:solidFill>
                  <a:srgbClr val="000099"/>
                </a:solidFill>
              </a:rPr>
              <a:t>drwy gymhwyso gwybodaeth am y pwnc a disgyblaeth yn effeithiol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4818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Cyd-destunau bywyd go iawn, dilys </a:t>
            </a:r>
          </a:p>
        </p:txBody>
      </p:sp>
      <p:sp>
        <p:nvSpPr>
          <p:cNvPr id="60" name="TextBox 59">
            <a:hlinkClick r:id="rId4" action="ppaction://hlinksldjump"/>
          </p:cNvPr>
          <p:cNvSpPr txBox="1"/>
          <p:nvPr/>
        </p:nvSpPr>
        <p:spPr>
          <a:xfrm>
            <a:off x="503020" y="5028309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Ceir tystiolaeth o gyd-destunau bywyd go iawn, dilys ar gyfer dysgu sy'n cael eu darparu fel rhan naturiol o'r profiad dysgu.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47947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dysgwyr yn cychwyn ac yn ysgogi profiad dilys ac yn myfyrio arno sy'n atgyfnerthu dysgu blaenorol ac yn darparu cyd-destun ar gyfer gwaith datblygu pellach ar draws y pedwar diben.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Addysgu</a:t>
            </a:r>
          </a:p>
        </p:txBody>
      </p:sp>
      <p:sp>
        <p:nvSpPr>
          <p:cNvPr id="19" name="Oval 18">
            <a:hlinkClick r:id="rId4" action="ppaction://hlinksldjump"/>
          </p:cNvPr>
          <p:cNvSpPr/>
          <p:nvPr/>
        </p:nvSpPr>
        <p:spPr>
          <a:xfrm>
            <a:off x="7253814" y="4747318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524328" y="5680501"/>
            <a:ext cx="1253518" cy="1251051"/>
            <a:chOff x="331287" y="5926769"/>
            <a:chExt cx="1253518" cy="1251051"/>
          </a:xfrm>
        </p:grpSpPr>
        <p:sp>
          <p:nvSpPr>
            <p:cNvPr id="21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5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5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3">
              <a:hlinkClick r:id="rId5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8875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522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Hyrwyddo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704854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y-GB" b="1" dirty="0">
                <a:solidFill>
                  <a:prstClr val="black"/>
                </a:solidFill>
              </a:rPr>
              <a:t>Disgrifydd – i’w gyflawni erbyn diwedd y cyfnod 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cy-GB" dirty="0"/>
              <a:t>Ceir tystiolaeth o gyd-destunau bywyd go iawn, dilys ar gyfer dysgu sy'n cael eu darparu fel rhan naturiol o'r profiad dysgu.</a:t>
            </a:r>
          </a:p>
          <a:p>
            <a:pPr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222171"/>
            <a:ext cx="7704854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cy-GB" dirty="0"/>
              <a:t>Tystiolaeth ar gyfer dyfarnu SAC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cy-GB" b="0" dirty="0">
                <a:latin typeface="Calibri" panose="020F0502020204030204" pitchFamily="34" charset="0"/>
                <a:ea typeface="Calibri" panose="020F0502020204030204" pitchFamily="34" charset="0"/>
              </a:rPr>
              <a:t>Mae’r athro’n arddangos gwybodaeth am ddefnyddio cyd-destunau go iawn</a:t>
            </a:r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 hynny fel rhan naturiol o’r profiad dysgu. Mae hyn yn ehangu profiad diwylliannol, ieithyddol, crefyddol ac economaidd-gymdeithasol y dysgwr, ac yn rhoi enghreifftiau ymarferol o gysyniadau a haniaethau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GB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50973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Cyd-destunau bywyd go iawn, dilys 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39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1397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1820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>
                <a:solidFill>
                  <a:srgbClr val="000099"/>
                </a:solidFill>
              </a:rPr>
              <a:t>Gwerthoedd ac ymagweddau cyffredin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1124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y-GB" sz="2000" dirty="0">
                <a:solidFill>
                  <a:srgbClr val="000099"/>
                </a:solidFill>
              </a:rPr>
              <a:t>Mae athrawon yn arddangos safonau proffesiynol uchel o ran gwerthoedd, ymagweddau ac arferion </a:t>
            </a:r>
            <a:r>
              <a:rPr lang="cy-GB" sz="2000" dirty="0" smtClean="0">
                <a:solidFill>
                  <a:srgbClr val="000099"/>
                </a:solidFill>
              </a:rPr>
              <a:t>addysgu.</a:t>
            </a:r>
            <a:endParaRPr lang="cy-GB" sz="2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077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Hyrwyddo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dysgu</a:t>
            </a:r>
            <a:r>
              <a:rPr lang="en-GB" sz="2000" b="1" dirty="0" smtClean="0">
                <a:solidFill>
                  <a:srgbClr val="000099"/>
                </a:solidFill>
              </a:rPr>
              <a:t>… </a:t>
            </a:r>
            <a:r>
              <a:rPr lang="cy-GB" sz="2000" b="1" dirty="0">
                <a:solidFill>
                  <a:srgbClr val="000099"/>
                </a:solidFill>
              </a:rPr>
              <a:t>drwy gymhwyso gwybodaeth am y pwnc a disgyblaeth yn effeithiol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1" y="1776115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Dilyniant</a:t>
            </a:r>
            <a:r>
              <a:rPr lang="en-GB" sz="2400" b="1" dirty="0">
                <a:solidFill>
                  <a:srgbClr val="000099"/>
                </a:solidFill>
              </a:rPr>
              <a:t> mewn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14756" y="5021317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 dysgu'n cael ei gynllunio fel bod y camau nesaf yn ymestyn gallu dysgwyr yn raddol ac yn adeiladu ar wybodaeth flaenorol.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203848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Gall dysgwyr ac athrawon weld a mapio dysgu a myfyrio arno i'r graddau eu bod yn gallu mynegi camau nesaf mewn ffordd sy'n cymhwyso dysgu disgybledig yn y pedwar diben.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7356453" y="4623725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524328" y="5680501"/>
            <a:ext cx="1253518" cy="1251051"/>
            <a:chOff x="331287" y="5926769"/>
            <a:chExt cx="1253518" cy="1251051"/>
          </a:xfrm>
        </p:grpSpPr>
        <p:sp>
          <p:nvSpPr>
            <p:cNvPr id="21" name="Pie 20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4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3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41892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Hyrwyddo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 dysgu'n cael ei gynllunio fel bod y camau nesaf yn ymestyn gallu dysgwyr yn raddol ac yn adeiladu ar wybodaeth flaenorol.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6538" y="3212976"/>
            <a:ext cx="7239838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cy-GB" b="0" dirty="0" smtClean="0">
                <a:latin typeface="Calibri" panose="020F0502020204030204" pitchFamily="34" charset="0"/>
                <a:ea typeface="Calibri" panose="020F0502020204030204" pitchFamily="34" charset="0"/>
              </a:rPr>
              <a:t>Mae’r athro’n arddangos dealltwriaeth o sut mae dysgu’n datblygu fesul tipyn, gam wrth gam ac wrth fynd heibio gan adeiladu ar brofiadau blaenorol a’r hyn a ddysgwyd o’r blaen. Mae yna’n cynllunio ar gyfer cynnydd yn seiliedig ar hyn. </a:t>
            </a: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50973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Dilyniant</a:t>
            </a:r>
            <a:r>
              <a:rPr lang="en-GB" sz="2400" b="1" dirty="0">
                <a:solidFill>
                  <a:srgbClr val="000099"/>
                </a:solidFill>
              </a:rPr>
              <a:t> mewn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41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345047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Hyrwyddo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dysgu</a:t>
            </a:r>
            <a:r>
              <a:rPr lang="en-GB" sz="2000" b="1" dirty="0" smtClean="0">
                <a:solidFill>
                  <a:srgbClr val="000099"/>
                </a:solidFill>
              </a:rPr>
              <a:t>… </a:t>
            </a:r>
            <a:r>
              <a:rPr lang="cy-GB" sz="2000" b="1" dirty="0">
                <a:solidFill>
                  <a:srgbClr val="000099"/>
                </a:solidFill>
              </a:rPr>
              <a:t>drwy gymhwyso gwybodaeth am y pwnc a disgyblaeth yn effeithiol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1" y="1776115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Themâu trawsgwricwlaidd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39552" y="494116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Defnyddir themâu trawsgwricwlaidd i feithrin cysylltiadau rhwng meysydd dysgu a gall yr hyn a ddysgir o fewn pob cydran gael ei fynegi.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23616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themâu trawsgwricwlaidd yn cael eu defnyddio'n rheolaidd ac mae'r amrywiaeth yn cynnwys dysgu cymhleth sy’n dod i’r amlwg drwy fyfyrio’n effeithiol ar ddysgu.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42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Addysgu</a:t>
            </a:r>
          </a:p>
        </p:txBody>
      </p:sp>
      <p:sp>
        <p:nvSpPr>
          <p:cNvPr id="15" name="Oval 14">
            <a:hlinkClick r:id="rId3" action="ppaction://hlinksldjump"/>
          </p:cNvPr>
          <p:cNvSpPr/>
          <p:nvPr/>
        </p:nvSpPr>
        <p:spPr>
          <a:xfrm>
            <a:off x="7274666" y="4616184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524328" y="5680501"/>
            <a:ext cx="1253518" cy="1251051"/>
            <a:chOff x="331287" y="5926769"/>
            <a:chExt cx="1253518" cy="1251051"/>
          </a:xfrm>
        </p:grpSpPr>
        <p:sp>
          <p:nvSpPr>
            <p:cNvPr id="17" name="Pie 16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8" name="Pie 17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9" name="Pie 18">
              <a:hlinkClick r:id="rId4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0" name="Pie 19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82426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Hyrwyddo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cy-GB" dirty="0"/>
              <a:t>Defnyddir themâu trawsgwricwlaidd i feithrin cysylltiadau rhwng meysydd dysgu a gall </a:t>
            </a:r>
            <a:r>
              <a:rPr lang="cy-GB" dirty="0" smtClean="0"/>
              <a:t>yr hyn a ddysgir </a:t>
            </a:r>
            <a:r>
              <a:rPr lang="cy-GB" dirty="0"/>
              <a:t>o fewn pob cydran gael ei fynegi.</a:t>
            </a:r>
          </a:p>
          <a:p>
            <a:pPr lvl="0"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284984"/>
            <a:ext cx="7272808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Mae’r athro’n gwybod am yr egwyddorion sydd ynghlwm wrth ddylunio’r cwricwlwm ac arloesi, ac mae’n eu deall ac yn ymwneud â nhw. Mae hefyd yn datblygu themâu trawsgwricwlaidd sy’n berthnasol i feysydd dysgu ac mae’n gallu cyfiawnhau ei benderfyniadau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50973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Themâu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trawsgwricwlaidd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43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316537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 rot="786723">
            <a:off x="577583" y="4822010"/>
            <a:ext cx="2192659" cy="2185044"/>
            <a:chOff x="581131" y="4820622"/>
            <a:chExt cx="2192659" cy="2185044"/>
          </a:xfrm>
        </p:grpSpPr>
        <p:sp>
          <p:nvSpPr>
            <p:cNvPr id="27" name="Pie 26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7703813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0" name="Pie 29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9790000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7" name="Pie 36"/>
            <p:cNvSpPr/>
            <p:nvPr/>
          </p:nvSpPr>
          <p:spPr>
            <a:xfrm rot="4351073">
              <a:off x="588744" y="4820622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502782"/>
              <a:gd name="adj2" fmla="val 9537644"/>
            </a:avLst>
          </a:prstGeom>
          <a:gradFill flip="none" rotWithShape="1">
            <a:gsLst>
              <a:gs pos="17000">
                <a:schemeClr val="accent1">
                  <a:tint val="66000"/>
                  <a:satMod val="160000"/>
                  <a:lumMod val="83000"/>
                </a:schemeClr>
              </a:gs>
              <a:gs pos="59000">
                <a:schemeClr val="accent1">
                  <a:tint val="44500"/>
                  <a:satMod val="160000"/>
                  <a:lumMod val="92000"/>
                  <a:lumOff val="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825" y="62068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Dylanwadu ar ddysgwyr</a:t>
            </a:r>
            <a:r>
              <a:rPr lang="cy-GB" sz="2400" b="1" dirty="0" smtClean="0">
                <a:solidFill>
                  <a:srgbClr val="000099"/>
                </a:solidFill>
              </a:rPr>
              <a:t>… meithrin </a:t>
            </a:r>
            <a:r>
              <a:rPr lang="cy-GB" sz="2400" b="1" dirty="0">
                <a:solidFill>
                  <a:srgbClr val="000099"/>
                </a:solidFill>
              </a:rPr>
              <a:t>ymagweddau cadarnhaol mewn dysgwyr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65562"/>
            <a:ext cx="6020532" cy="1646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1708" y="3419654"/>
            <a:ext cx="5876516" cy="2025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hlinkClick r:id="rId2" action="ppaction://hlinksldjump"/>
          </p:cNvPr>
          <p:cNvSpPr txBox="1"/>
          <p:nvPr/>
        </p:nvSpPr>
        <p:spPr>
          <a:xfrm rot="21173156">
            <a:off x="4340489" y="2631795"/>
            <a:ext cx="2868573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Gwrando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ar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ddysgwyr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6" name="TextBox 25">
            <a:hlinkClick r:id="rId3" action="ppaction://hlinksldjump"/>
          </p:cNvPr>
          <p:cNvSpPr txBox="1"/>
          <p:nvPr/>
        </p:nvSpPr>
        <p:spPr>
          <a:xfrm rot="21419096">
            <a:off x="4365407" y="3076460"/>
            <a:ext cx="3017777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Dysgwyr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yn arwain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dysgu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8" name="TextBox 27">
            <a:hlinkClick r:id="rId4" action="ppaction://hlinksldjump"/>
          </p:cNvPr>
          <p:cNvSpPr txBox="1"/>
          <p:nvPr/>
        </p:nvSpPr>
        <p:spPr>
          <a:xfrm rot="509016">
            <a:off x="4352232" y="4103360"/>
            <a:ext cx="2929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</a:rPr>
              <a:t>Myfyrio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</a:rPr>
              <a:t> </a:t>
            </a:r>
            <a:endParaRPr lang="en-GB" sz="1600" dirty="0">
              <a:solidFill>
                <a:srgbClr val="000099"/>
              </a:solidFill>
            </a:endParaRP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 rot="884771">
            <a:off x="4265378" y="4754842"/>
            <a:ext cx="3905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Deilliannau</a:t>
            </a: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600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lles</a:t>
            </a:r>
            <a:endParaRPr lang="en-GB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11708" y="3419656"/>
            <a:ext cx="6331946" cy="1383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hlinkClick r:id="rId6" action="ppaction://hlinksldjump"/>
          </p:cNvPr>
          <p:cNvSpPr txBox="1"/>
          <p:nvPr/>
        </p:nvSpPr>
        <p:spPr>
          <a:xfrm rot="211187">
            <a:off x="4370618" y="3591928"/>
            <a:ext cx="4324828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Ymdrech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barhaus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gwydnwch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dysgwyr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3" name="TextBox 22">
            <a:hlinkClick r:id="rId7" action="ppaction://hlinksldjump"/>
          </p:cNvPr>
          <p:cNvSpPr txBox="1"/>
          <p:nvPr/>
        </p:nvSpPr>
        <p:spPr>
          <a:xfrm rot="20776361">
            <a:off x="4245888" y="2178429"/>
            <a:ext cx="2912599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Herio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disgwyliadau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40" name="Freeform 6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1" name="Freeform 7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2" name="Freeform 8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3" name="Freeform 9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4" name="Freeform 10">
            <a:hlinkClick r:id="rId8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8" name="Freeform 6">
            <a:hlinkClick r:id="rId9" action="ppaction://hlinksldjump"/>
          </p:cNvPr>
          <p:cNvSpPr>
            <a:spLocks/>
          </p:cNvSpPr>
          <p:nvPr/>
        </p:nvSpPr>
        <p:spPr bwMode="auto">
          <a:xfrm>
            <a:off x="7380312" y="6017328"/>
            <a:ext cx="704664" cy="456940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49" name="Straight Connector 48"/>
          <p:cNvCxnSpPr>
            <a:stCxn id="48" idx="0"/>
          </p:cNvCxnSpPr>
          <p:nvPr/>
        </p:nvCxnSpPr>
        <p:spPr>
          <a:xfrm flipV="1">
            <a:off x="7729844" y="6103086"/>
            <a:ext cx="171143" cy="37118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0"/>
          </p:cNvCxnSpPr>
          <p:nvPr/>
        </p:nvCxnSpPr>
        <p:spPr>
          <a:xfrm flipH="1" flipV="1">
            <a:off x="7557955" y="6118678"/>
            <a:ext cx="171889" cy="3555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Isosceles Triangle 50">
            <a:hlinkClick r:id="rId9" action="ppaction://hlinksldjump"/>
          </p:cNvPr>
          <p:cNvSpPr/>
          <p:nvPr/>
        </p:nvSpPr>
        <p:spPr>
          <a:xfrm rot="7768195">
            <a:off x="7466942" y="6153710"/>
            <a:ext cx="269836" cy="351793"/>
          </a:xfrm>
          <a:prstGeom prst="triangle">
            <a:avLst>
              <a:gd name="adj" fmla="val 599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2" name="Isosceles Triangle 51">
            <a:hlinkClick r:id="rId9" action="ppaction://hlinksldjump"/>
          </p:cNvPr>
          <p:cNvSpPr/>
          <p:nvPr/>
        </p:nvSpPr>
        <p:spPr>
          <a:xfrm rot="10800000">
            <a:off x="7557955" y="6113643"/>
            <a:ext cx="335236" cy="350720"/>
          </a:xfrm>
          <a:prstGeom prst="triangle">
            <a:avLst>
              <a:gd name="adj" fmla="val 48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7" name="Isosceles Triangle 46">
            <a:hlinkClick r:id="rId9" action="ppaction://hlinksldjump"/>
          </p:cNvPr>
          <p:cNvSpPr/>
          <p:nvPr/>
        </p:nvSpPr>
        <p:spPr>
          <a:xfrm rot="13839083">
            <a:off x="7714715" y="6162511"/>
            <a:ext cx="278893" cy="349772"/>
          </a:xfrm>
          <a:prstGeom prst="triangle">
            <a:avLst>
              <a:gd name="adj" fmla="val 4037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 rot="3174905">
            <a:off x="1013112" y="2929200"/>
            <a:ext cx="1025850" cy="929544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34187" y="6386977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5" name="Rounded Rectangle 44">
            <a:hlinkClick r:id="rId10" action="ppaction://hlinksldjump"/>
          </p:cNvPr>
          <p:cNvSpPr/>
          <p:nvPr/>
        </p:nvSpPr>
        <p:spPr>
          <a:xfrm>
            <a:off x="5796136" y="6079623"/>
            <a:ext cx="1268003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</a:rPr>
              <a:t>Arweinyddiaeth </a:t>
            </a:r>
            <a:r>
              <a:rPr lang="en-GB" sz="1200" dirty="0" err="1">
                <a:solidFill>
                  <a:prstClr val="white"/>
                </a:solidFill>
              </a:rPr>
              <a:t>ffurfiol</a:t>
            </a:r>
            <a:endParaRPr lang="en-GB" sz="1200" dirty="0">
              <a:solidFill>
                <a:prstClr val="white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53" name="TextBox 52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rgbClr val="000099"/>
                  </a:solidFill>
                </a:rPr>
                <a:t>SAC/</a:t>
              </a:r>
              <a:r>
                <a:rPr lang="en-GB" sz="1200" b="1" dirty="0" err="1" smtClean="0">
                  <a:solidFill>
                    <a:srgbClr val="000099"/>
                  </a:solidFill>
                </a:rPr>
                <a:t>Ymsefydlu</a:t>
              </a:r>
              <a:endParaRPr lang="en-GB" sz="1200" b="1" dirty="0">
                <a:solidFill>
                  <a:srgbClr val="000099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216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</a:t>
            </a:r>
            <a:r>
              <a:rPr lang="cy-GB" sz="2000" b="1" dirty="0">
                <a:solidFill>
                  <a:srgbClr val="000099"/>
                </a:solidFill>
              </a:rPr>
              <a:t>: Dylanwadu ar ddysgwyr… meithrin ymagweddau cadarnhaol mewn dysgwyr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Herio a disgwyliadau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39552" y="4653136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 yn cyfathrebu lefelau priodol o her a disgwyliadau ar gyfer ei ddysgwyr sy'n cael eu hadlewyrchu yn ansawdd eu gwaith dysgu a’u cyflawniad.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203848" y="2708920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dysgwyr yn mwynhau'r cyfle i ymestyn eu hunain a manteisio ar sgiliau blaenorol wrth ddatblygu sgiliau newydd.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45</a:t>
            </a:fld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7508758" y="5703160"/>
            <a:ext cx="1255195" cy="1251052"/>
            <a:chOff x="331287" y="5926768"/>
            <a:chExt cx="1255195" cy="1251052"/>
          </a:xfrm>
        </p:grpSpPr>
        <p:sp>
          <p:nvSpPr>
            <p:cNvPr id="14" name="Pie 13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15">
              <a:hlinkClick r:id="rId4" action="ppaction://hlinksldjump"/>
            </p:cNvPr>
            <p:cNvSpPr/>
            <p:nvPr/>
          </p:nvSpPr>
          <p:spPr>
            <a:xfrm rot="3067954">
              <a:off x="337019" y="5926768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7" name="Pie 16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7386022" y="4298841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34763374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247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Dylanwadu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ar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ddysgwyr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 yn cyfathrebu lefelau priodol o her a disgwyliadau </a:t>
            </a:r>
            <a:r>
              <a:rPr lang="cy-GB" dirty="0" smtClean="0"/>
              <a:t>ar gyfer ei ddysgwyr </a:t>
            </a:r>
            <a:r>
              <a:rPr lang="cy-GB" dirty="0"/>
              <a:t>sy'n cael eu hadlewyrchu yn </a:t>
            </a:r>
            <a:r>
              <a:rPr lang="cy-GB" dirty="0" smtClean="0"/>
              <a:t>ansawdd eu gwaith dysgu a‘u cyflawniad.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326844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cy-GB" b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 mwyn ysgogi’r dysgwyr i gyflawni, mae’r heriau a’r disgwyliadau y mae’r athro’n eu gosod ar lefel briodol ar gyfer yr ystod o alluoedd a nodweddion sydd ymhlith y dysgwyr.</a:t>
            </a: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Herio</a:t>
            </a:r>
            <a:r>
              <a:rPr lang="en-GB" sz="2400" b="1" dirty="0">
                <a:solidFill>
                  <a:srgbClr val="000099"/>
                </a:solidFill>
              </a:rPr>
              <a:t> a </a:t>
            </a:r>
            <a:r>
              <a:rPr lang="en-GB" sz="2400" b="1" dirty="0" err="1">
                <a:solidFill>
                  <a:srgbClr val="000099"/>
                </a:solidFill>
              </a:rPr>
              <a:t>disgwyliadau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46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363752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</a:t>
            </a:r>
            <a:r>
              <a:rPr lang="cy-GB" sz="2000" b="1" dirty="0">
                <a:solidFill>
                  <a:srgbClr val="000099"/>
                </a:solidFill>
              </a:rPr>
              <a:t>: Dylanwadu ar </a:t>
            </a:r>
            <a:r>
              <a:rPr lang="cy-GB" sz="2000" b="1" dirty="0" smtClean="0">
                <a:solidFill>
                  <a:srgbClr val="000099"/>
                </a:solidFill>
              </a:rPr>
              <a:t>ddysgwyr… </a:t>
            </a:r>
            <a:r>
              <a:rPr lang="cy-GB" sz="2000" b="1" dirty="0">
                <a:solidFill>
                  <a:srgbClr val="000099"/>
                </a:solidFill>
              </a:rPr>
              <a:t>meithrin ymagweddau cadarnhaol mewn dysgwyr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Gwrando ar ddysgwyr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473350" y="5202804"/>
            <a:ext cx="698477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Gofynnir am safbwyntiau dysgwyr, cânt eu deall a gweithredir arnynt.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23165" y="2708920"/>
            <a:ext cx="538259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prosesau ar waith sy'n disgwyl i ddysgwyr gynnig eu barn er mwyn llywio pob cam o’r broses ddysgu.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47</a:t>
            </a:fld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7508758" y="5703160"/>
            <a:ext cx="1255195" cy="1251052"/>
            <a:chOff x="331287" y="5926768"/>
            <a:chExt cx="1255195" cy="1251052"/>
          </a:xfrm>
        </p:grpSpPr>
        <p:sp>
          <p:nvSpPr>
            <p:cNvPr id="14" name="Pie 13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15">
              <a:hlinkClick r:id="rId4" action="ppaction://hlinksldjump"/>
            </p:cNvPr>
            <p:cNvSpPr/>
            <p:nvPr/>
          </p:nvSpPr>
          <p:spPr>
            <a:xfrm rot="3067954">
              <a:off x="337019" y="5926768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7" name="Pie 16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7260773" y="4825489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21332895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474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Dylanwadu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ar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ddysgwyr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 smtClean="0"/>
              <a:t>Gofynnir am safbwyntiau </a:t>
            </a:r>
            <a:r>
              <a:rPr lang="cy-GB" dirty="0"/>
              <a:t>dysgwyr, </a:t>
            </a:r>
            <a:r>
              <a:rPr lang="cy-GB" dirty="0" smtClean="0"/>
              <a:t>cânt eu </a:t>
            </a:r>
            <a:r>
              <a:rPr lang="cy-GB" dirty="0"/>
              <a:t>deall a </a:t>
            </a:r>
            <a:r>
              <a:rPr lang="cy-GB" dirty="0" smtClean="0"/>
              <a:t>gweithredir </a:t>
            </a:r>
            <a:r>
              <a:rPr lang="cy-GB" dirty="0"/>
              <a:t>arnynt.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951333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Mae’r athro’n arddangos parodrwydd i </a:t>
            </a:r>
            <a:r>
              <a:rPr lang="cy-GB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geisio</a:t>
            </a:r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 gwrando ar </a:t>
            </a:r>
            <a:r>
              <a:rPr lang="cy-GB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farn</a:t>
            </a:r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dysgwyr, ac ystyried y </a:t>
            </a:r>
            <a:r>
              <a:rPr lang="cy-GB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farn</a:t>
            </a:r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honno,  er mwyn eu cynnwys a’u hannog i gymryd rhan weithredol a llawn yn eu dysgu eu hunain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Gwrando</a:t>
            </a:r>
            <a:r>
              <a:rPr lang="en-GB" sz="2400" b="1" dirty="0">
                <a:solidFill>
                  <a:srgbClr val="000099"/>
                </a:solidFill>
              </a:rPr>
              <a:t> ar </a:t>
            </a:r>
            <a:r>
              <a:rPr lang="en-GB" sz="2400" b="1" dirty="0" err="1">
                <a:solidFill>
                  <a:srgbClr val="000099"/>
                </a:solidFill>
              </a:rPr>
              <a:t>ddysgwyr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48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77541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60797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Dylanwadu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ar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ddysgwyr</a:t>
            </a:r>
            <a:r>
              <a:rPr lang="en-GB" sz="2000" b="1" dirty="0" smtClean="0">
                <a:solidFill>
                  <a:srgbClr val="000099"/>
                </a:solidFill>
              </a:rPr>
              <a:t>… </a:t>
            </a:r>
            <a:r>
              <a:rPr lang="en-GB" sz="2000" b="1" dirty="0" err="1">
                <a:solidFill>
                  <a:srgbClr val="000099"/>
                </a:solidFill>
              </a:rPr>
              <a:t>meithrin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ymagweddau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cadarnhaol</a:t>
            </a:r>
            <a:r>
              <a:rPr lang="en-GB" sz="2000" b="1" dirty="0">
                <a:solidFill>
                  <a:srgbClr val="000099"/>
                </a:solidFill>
              </a:rPr>
              <a:t> mewn </a:t>
            </a:r>
            <a:r>
              <a:rPr lang="en-GB" sz="2000" b="1" dirty="0" err="1">
                <a:solidFill>
                  <a:srgbClr val="000099"/>
                </a:solidFill>
              </a:rPr>
              <a:t>dysgwyr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Dysgwyr</a:t>
            </a:r>
            <a:r>
              <a:rPr lang="en-GB" sz="2400" b="1" dirty="0">
                <a:solidFill>
                  <a:srgbClr val="000099"/>
                </a:solidFill>
              </a:rPr>
              <a:t> yn arwain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473350" y="494116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Caiff dysgwyr eu hannog i awgrymu ffyrdd y gellir datblygu neu ddehongli dysgu ymhellach.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49972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dysgwyr yn cymryd rhan weithredol wrth reoli eu hagenda ddysgu eu hunain gyda gweithgarwch a gaiff ei ysgogi a'i benderfynu ganddynt hwy eu hunain a fydd yn eu helpu i bennu eu disgwyliadau uchel eu hunain.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49</a:t>
            </a:fld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7508758" y="5703160"/>
            <a:ext cx="1255195" cy="1251052"/>
            <a:chOff x="331287" y="5926768"/>
            <a:chExt cx="1255195" cy="1251052"/>
          </a:xfrm>
        </p:grpSpPr>
        <p:sp>
          <p:nvSpPr>
            <p:cNvPr id="14" name="Pie 13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15">
              <a:hlinkClick r:id="rId4" action="ppaction://hlinksldjump"/>
            </p:cNvPr>
            <p:cNvSpPr/>
            <p:nvPr/>
          </p:nvSpPr>
          <p:spPr>
            <a:xfrm rot="3067954">
              <a:off x="337019" y="5926768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7" name="Pie 16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7260773" y="4614099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77004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3327999" y="2616843"/>
            <a:ext cx="2510495" cy="2510495"/>
          </a:xfrm>
          <a:custGeom>
            <a:avLst/>
            <a:gdLst>
              <a:gd name="connsiteX0" fmla="*/ 0 w 2510495"/>
              <a:gd name="connsiteY0" fmla="*/ 1255248 h 2510495"/>
              <a:gd name="connsiteX1" fmla="*/ 1255248 w 2510495"/>
              <a:gd name="connsiteY1" fmla="*/ 0 h 2510495"/>
              <a:gd name="connsiteX2" fmla="*/ 2510496 w 2510495"/>
              <a:gd name="connsiteY2" fmla="*/ 1255248 h 2510495"/>
              <a:gd name="connsiteX3" fmla="*/ 1255248 w 2510495"/>
              <a:gd name="connsiteY3" fmla="*/ 2510496 h 2510495"/>
              <a:gd name="connsiteX4" fmla="*/ 0 w 2510495"/>
              <a:gd name="connsiteY4" fmla="*/ 1255248 h 251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0495" h="2510495">
                <a:moveTo>
                  <a:pt x="0" y="1255248"/>
                </a:moveTo>
                <a:cubicBezTo>
                  <a:pt x="0" y="561994"/>
                  <a:pt x="561994" y="0"/>
                  <a:pt x="1255248" y="0"/>
                </a:cubicBezTo>
                <a:cubicBezTo>
                  <a:pt x="1948502" y="0"/>
                  <a:pt x="2510496" y="561994"/>
                  <a:pt x="2510496" y="1255248"/>
                </a:cubicBezTo>
                <a:cubicBezTo>
                  <a:pt x="2510496" y="1948502"/>
                  <a:pt x="1948502" y="2510496"/>
                  <a:pt x="1255248" y="2510496"/>
                </a:cubicBezTo>
                <a:cubicBezTo>
                  <a:pt x="561994" y="2510496"/>
                  <a:pt x="0" y="1948502"/>
                  <a:pt x="0" y="125524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01943" tIns="401943" rIns="401943" bIns="401943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y-GB" sz="2200" kern="1200" dirty="0">
                <a:solidFill>
                  <a:schemeClr val="bg1"/>
                </a:solidFill>
              </a:rPr>
              <a:t>Gwerthoedd ac </a:t>
            </a:r>
            <a:r>
              <a:rPr lang="cy-GB" sz="2200" kern="1200" dirty="0" smtClean="0">
                <a:solidFill>
                  <a:schemeClr val="bg1"/>
                </a:solidFill>
              </a:rPr>
              <a:t>ymagweddau</a:t>
            </a:r>
            <a:endParaRPr lang="cy-GB" sz="2200" kern="1200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767750" y="1421685"/>
            <a:ext cx="1630993" cy="1630993"/>
          </a:xfrm>
          <a:custGeom>
            <a:avLst/>
            <a:gdLst>
              <a:gd name="connsiteX0" fmla="*/ 0 w 1630993"/>
              <a:gd name="connsiteY0" fmla="*/ 815497 h 1630993"/>
              <a:gd name="connsiteX1" fmla="*/ 815497 w 1630993"/>
              <a:gd name="connsiteY1" fmla="*/ 0 h 1630993"/>
              <a:gd name="connsiteX2" fmla="*/ 1630994 w 1630993"/>
              <a:gd name="connsiteY2" fmla="*/ 815497 h 1630993"/>
              <a:gd name="connsiteX3" fmla="*/ 815497 w 1630993"/>
              <a:gd name="connsiteY3" fmla="*/ 1630994 h 1630993"/>
              <a:gd name="connsiteX4" fmla="*/ 0 w 1630993"/>
              <a:gd name="connsiteY4" fmla="*/ 815497 h 163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0993" h="1630993">
                <a:moveTo>
                  <a:pt x="0" y="815497"/>
                </a:moveTo>
                <a:cubicBezTo>
                  <a:pt x="0" y="365110"/>
                  <a:pt x="365110" y="0"/>
                  <a:pt x="815497" y="0"/>
                </a:cubicBezTo>
                <a:cubicBezTo>
                  <a:pt x="1265884" y="0"/>
                  <a:pt x="1630994" y="365110"/>
                  <a:pt x="1630994" y="815497"/>
                </a:cubicBezTo>
                <a:cubicBezTo>
                  <a:pt x="1630994" y="1265884"/>
                  <a:pt x="1265884" y="1630994"/>
                  <a:pt x="815497" y="1630994"/>
                </a:cubicBezTo>
                <a:cubicBezTo>
                  <a:pt x="365110" y="1630994"/>
                  <a:pt x="0" y="1265884"/>
                  <a:pt x="0" y="81549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60443" tIns="260443" rIns="260443" bIns="26044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Iaith</a:t>
            </a:r>
            <a:r>
              <a:rPr lang="en-GB" sz="1700" kern="1200" dirty="0"/>
              <a:t> a </a:t>
            </a:r>
            <a:r>
              <a:rPr lang="en-GB" sz="1700" kern="1200" dirty="0" err="1"/>
              <a:t>diwylliant</a:t>
            </a:r>
            <a:r>
              <a:rPr lang="en-GB" sz="1700" kern="1200" dirty="0"/>
              <a:t> </a:t>
            </a:r>
            <a:r>
              <a:rPr lang="en-GB" sz="1700" kern="1200" dirty="0" err="1"/>
              <a:t>Cymru</a:t>
            </a:r>
            <a:endParaRPr lang="en-GB" sz="17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205113" y="2260628"/>
            <a:ext cx="1588013" cy="1588013"/>
          </a:xfrm>
          <a:custGeom>
            <a:avLst/>
            <a:gdLst>
              <a:gd name="connsiteX0" fmla="*/ 0 w 1588013"/>
              <a:gd name="connsiteY0" fmla="*/ 794007 h 1588013"/>
              <a:gd name="connsiteX1" fmla="*/ 794007 w 1588013"/>
              <a:gd name="connsiteY1" fmla="*/ 0 h 1588013"/>
              <a:gd name="connsiteX2" fmla="*/ 1588014 w 1588013"/>
              <a:gd name="connsiteY2" fmla="*/ 794007 h 1588013"/>
              <a:gd name="connsiteX3" fmla="*/ 794007 w 1588013"/>
              <a:gd name="connsiteY3" fmla="*/ 1588014 h 1588013"/>
              <a:gd name="connsiteX4" fmla="*/ 0 w 1588013"/>
              <a:gd name="connsiteY4" fmla="*/ 794007 h 158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013" h="1588013">
                <a:moveTo>
                  <a:pt x="0" y="794007"/>
                </a:moveTo>
                <a:cubicBezTo>
                  <a:pt x="0" y="355489"/>
                  <a:pt x="355489" y="0"/>
                  <a:pt x="794007" y="0"/>
                </a:cubicBezTo>
                <a:cubicBezTo>
                  <a:pt x="1232525" y="0"/>
                  <a:pt x="1588014" y="355489"/>
                  <a:pt x="1588014" y="794007"/>
                </a:cubicBezTo>
                <a:cubicBezTo>
                  <a:pt x="1588014" y="1232525"/>
                  <a:pt x="1232525" y="1588014"/>
                  <a:pt x="794007" y="1588014"/>
                </a:cubicBezTo>
                <a:cubicBezTo>
                  <a:pt x="355489" y="1588014"/>
                  <a:pt x="0" y="1232525"/>
                  <a:pt x="0" y="79400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54149" tIns="254149" rIns="254149" bIns="25414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Hawliau</a:t>
            </a:r>
            <a:r>
              <a:rPr lang="en-GB" sz="1700" kern="1200" dirty="0"/>
              <a:t> </a:t>
            </a:r>
            <a:r>
              <a:rPr lang="en-GB" sz="1700" kern="1200" dirty="0" err="1"/>
              <a:t>dysgwyr</a:t>
            </a:r>
            <a:endParaRPr lang="en-GB" sz="17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232509" y="3887435"/>
            <a:ext cx="1610382" cy="1610382"/>
          </a:xfrm>
          <a:custGeom>
            <a:avLst/>
            <a:gdLst>
              <a:gd name="connsiteX0" fmla="*/ 0 w 1610382"/>
              <a:gd name="connsiteY0" fmla="*/ 805191 h 1610382"/>
              <a:gd name="connsiteX1" fmla="*/ 805191 w 1610382"/>
              <a:gd name="connsiteY1" fmla="*/ 0 h 1610382"/>
              <a:gd name="connsiteX2" fmla="*/ 1610382 w 1610382"/>
              <a:gd name="connsiteY2" fmla="*/ 805191 h 1610382"/>
              <a:gd name="connsiteX3" fmla="*/ 805191 w 1610382"/>
              <a:gd name="connsiteY3" fmla="*/ 1610382 h 1610382"/>
              <a:gd name="connsiteX4" fmla="*/ 0 w 1610382"/>
              <a:gd name="connsiteY4" fmla="*/ 805191 h 161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0382" h="1610382">
                <a:moveTo>
                  <a:pt x="0" y="805191"/>
                </a:moveTo>
                <a:cubicBezTo>
                  <a:pt x="0" y="360496"/>
                  <a:pt x="360496" y="0"/>
                  <a:pt x="805191" y="0"/>
                </a:cubicBezTo>
                <a:cubicBezTo>
                  <a:pt x="1249886" y="0"/>
                  <a:pt x="1610382" y="360496"/>
                  <a:pt x="1610382" y="805191"/>
                </a:cubicBezTo>
                <a:cubicBezTo>
                  <a:pt x="1610382" y="1249886"/>
                  <a:pt x="1249886" y="1610382"/>
                  <a:pt x="805191" y="1610382"/>
                </a:cubicBezTo>
                <a:cubicBezTo>
                  <a:pt x="360496" y="1610382"/>
                  <a:pt x="0" y="1249886"/>
                  <a:pt x="0" y="80519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08000" tIns="257425" rIns="180000" bIns="25742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Llythrennedd</a:t>
            </a:r>
            <a:r>
              <a:rPr lang="en-GB" sz="1700" kern="1200" dirty="0"/>
              <a:t>, </a:t>
            </a:r>
            <a:r>
              <a:rPr lang="en-GB" sz="1700" kern="1200" dirty="0" err="1" smtClean="0"/>
              <a:t>rhifedd</a:t>
            </a:r>
            <a:r>
              <a:rPr lang="en-GB" sz="1700" kern="1200" dirty="0" smtClean="0"/>
              <a:t> </a:t>
            </a:r>
            <a:r>
              <a:rPr lang="en-GB" sz="1700" kern="1200" dirty="0"/>
              <a:t>a </a:t>
            </a:r>
            <a:r>
              <a:rPr lang="en-GB" sz="1700" kern="1200" dirty="0" err="1" smtClean="0"/>
              <a:t>digidol</a:t>
            </a:r>
            <a:endParaRPr lang="en-GB" sz="17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3803387" y="4719209"/>
            <a:ext cx="1595356" cy="1595356"/>
          </a:xfrm>
          <a:custGeom>
            <a:avLst/>
            <a:gdLst>
              <a:gd name="connsiteX0" fmla="*/ 0 w 1595356"/>
              <a:gd name="connsiteY0" fmla="*/ 797678 h 1595356"/>
              <a:gd name="connsiteX1" fmla="*/ 797678 w 1595356"/>
              <a:gd name="connsiteY1" fmla="*/ 0 h 1595356"/>
              <a:gd name="connsiteX2" fmla="*/ 1595356 w 1595356"/>
              <a:gd name="connsiteY2" fmla="*/ 797678 h 1595356"/>
              <a:gd name="connsiteX3" fmla="*/ 797678 w 1595356"/>
              <a:gd name="connsiteY3" fmla="*/ 1595356 h 1595356"/>
              <a:gd name="connsiteX4" fmla="*/ 0 w 1595356"/>
              <a:gd name="connsiteY4" fmla="*/ 797678 h 159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5356" h="1595356">
                <a:moveTo>
                  <a:pt x="0" y="797678"/>
                </a:moveTo>
                <a:cubicBezTo>
                  <a:pt x="0" y="357133"/>
                  <a:pt x="357133" y="0"/>
                  <a:pt x="797678" y="0"/>
                </a:cubicBezTo>
                <a:cubicBezTo>
                  <a:pt x="1238223" y="0"/>
                  <a:pt x="1595356" y="357133"/>
                  <a:pt x="1595356" y="797678"/>
                </a:cubicBezTo>
                <a:cubicBezTo>
                  <a:pt x="1595356" y="1238223"/>
                  <a:pt x="1238223" y="1595356"/>
                  <a:pt x="797678" y="1595356"/>
                </a:cubicBezTo>
                <a:cubicBezTo>
                  <a:pt x="357133" y="1595356"/>
                  <a:pt x="0" y="1238223"/>
                  <a:pt x="0" y="79767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55224" tIns="255224" rIns="255224" bIns="255224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Dysgwr</a:t>
            </a:r>
            <a:r>
              <a:rPr lang="en-GB" sz="1700" kern="1200" dirty="0"/>
              <a:t> </a:t>
            </a:r>
            <a:r>
              <a:rPr lang="en-GB" sz="1700" kern="1200" dirty="0" err="1"/>
              <a:t>proffesiynol</a:t>
            </a:r>
            <a:endParaRPr lang="en-GB" sz="17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2263259" y="3933587"/>
            <a:ext cx="1655370" cy="1655370"/>
          </a:xfrm>
          <a:custGeom>
            <a:avLst/>
            <a:gdLst>
              <a:gd name="connsiteX0" fmla="*/ 0 w 1655370"/>
              <a:gd name="connsiteY0" fmla="*/ 827685 h 1655370"/>
              <a:gd name="connsiteX1" fmla="*/ 827685 w 1655370"/>
              <a:gd name="connsiteY1" fmla="*/ 0 h 1655370"/>
              <a:gd name="connsiteX2" fmla="*/ 1655370 w 1655370"/>
              <a:gd name="connsiteY2" fmla="*/ 827685 h 1655370"/>
              <a:gd name="connsiteX3" fmla="*/ 827685 w 1655370"/>
              <a:gd name="connsiteY3" fmla="*/ 1655370 h 1655370"/>
              <a:gd name="connsiteX4" fmla="*/ 0 w 1655370"/>
              <a:gd name="connsiteY4" fmla="*/ 827685 h 165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5370" h="1655370">
                <a:moveTo>
                  <a:pt x="0" y="827685"/>
                </a:moveTo>
                <a:cubicBezTo>
                  <a:pt x="0" y="370567"/>
                  <a:pt x="370567" y="0"/>
                  <a:pt x="827685" y="0"/>
                </a:cubicBezTo>
                <a:cubicBezTo>
                  <a:pt x="1284803" y="0"/>
                  <a:pt x="1655370" y="370567"/>
                  <a:pt x="1655370" y="827685"/>
                </a:cubicBezTo>
                <a:cubicBezTo>
                  <a:pt x="1655370" y="1284803"/>
                  <a:pt x="1284803" y="1655370"/>
                  <a:pt x="827685" y="1655370"/>
                </a:cubicBezTo>
                <a:cubicBezTo>
                  <a:pt x="370567" y="1655370"/>
                  <a:pt x="0" y="1284803"/>
                  <a:pt x="0" y="82768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64013" tIns="264013" rIns="264013" bIns="26401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Rôl</a:t>
            </a:r>
            <a:r>
              <a:rPr lang="en-GB" sz="1700" kern="1200" dirty="0"/>
              <a:t> </a:t>
            </a:r>
            <a:r>
              <a:rPr lang="en-GB" sz="1700" kern="1200" dirty="0" err="1"/>
              <a:t>yn</a:t>
            </a:r>
            <a:r>
              <a:rPr lang="en-GB" sz="1700" kern="1200" dirty="0"/>
              <a:t> y system</a:t>
            </a:r>
          </a:p>
        </p:txBody>
      </p:sp>
      <p:sp>
        <p:nvSpPr>
          <p:cNvPr id="14" name="Freeform 13"/>
          <p:cNvSpPr/>
          <p:nvPr/>
        </p:nvSpPr>
        <p:spPr>
          <a:xfrm>
            <a:off x="2295700" y="2215891"/>
            <a:ext cx="1632750" cy="1632750"/>
          </a:xfrm>
          <a:custGeom>
            <a:avLst/>
            <a:gdLst>
              <a:gd name="connsiteX0" fmla="*/ 0 w 1632750"/>
              <a:gd name="connsiteY0" fmla="*/ 816375 h 1632750"/>
              <a:gd name="connsiteX1" fmla="*/ 816375 w 1632750"/>
              <a:gd name="connsiteY1" fmla="*/ 0 h 1632750"/>
              <a:gd name="connsiteX2" fmla="*/ 1632750 w 1632750"/>
              <a:gd name="connsiteY2" fmla="*/ 816375 h 1632750"/>
              <a:gd name="connsiteX3" fmla="*/ 816375 w 1632750"/>
              <a:gd name="connsiteY3" fmla="*/ 1632750 h 1632750"/>
              <a:gd name="connsiteX4" fmla="*/ 0 w 1632750"/>
              <a:gd name="connsiteY4" fmla="*/ 816375 h 163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750" h="1632750">
                <a:moveTo>
                  <a:pt x="0" y="816375"/>
                </a:moveTo>
                <a:cubicBezTo>
                  <a:pt x="0" y="365504"/>
                  <a:pt x="365504" y="0"/>
                  <a:pt x="816375" y="0"/>
                </a:cubicBezTo>
                <a:cubicBezTo>
                  <a:pt x="1267246" y="0"/>
                  <a:pt x="1632750" y="365504"/>
                  <a:pt x="1632750" y="816375"/>
                </a:cubicBezTo>
                <a:cubicBezTo>
                  <a:pt x="1632750" y="1267246"/>
                  <a:pt x="1267246" y="1632750"/>
                  <a:pt x="816375" y="1632750"/>
                </a:cubicBezTo>
                <a:cubicBezTo>
                  <a:pt x="365504" y="1632750"/>
                  <a:pt x="0" y="1267246"/>
                  <a:pt x="0" y="81637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60701" tIns="260701" rIns="260701" bIns="260701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Hawl</a:t>
            </a:r>
            <a:r>
              <a:rPr lang="en-GB" sz="1700" kern="1200" dirty="0"/>
              <a:t> </a:t>
            </a:r>
            <a:r>
              <a:rPr lang="en-GB" sz="1700" kern="1200" dirty="0" err="1"/>
              <a:t>broffesiynol</a:t>
            </a:r>
            <a:endParaRPr lang="en-GB" sz="1700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444110" y="404664"/>
            <a:ext cx="3421730" cy="1304995"/>
          </a:xfrm>
          <a:prstGeom prst="wedgeRoundRectCallout">
            <a:avLst>
              <a:gd name="adj1" fmla="val -65026"/>
              <a:gd name="adj2" fmla="val 6918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cy-GB" sz="1200" dirty="0" smtClean="0">
                <a:solidFill>
                  <a:schemeClr val="tx1"/>
                </a:solidFill>
                <a:ea typeface="Calibri"/>
                <a:cs typeface="Arial" pitchFamily="34" charset="0"/>
              </a:rPr>
              <a:t>Mae pob athro yn pwysleisio’n gyson ei bod yn hollbwysig hyrwyddo iaith a diwylliant Cymru. Caiff dysgwyr eu helpu i feithrin sgiliau ym mhob maes dysgu ac achubir ar bob cyfle i ymestyn sgiliau a chymhwysedd dysgwyr</a:t>
            </a:r>
            <a:r>
              <a:rPr lang="cy-GB" sz="12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endParaRPr lang="cy-GB" sz="1200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6438717" y="3071580"/>
            <a:ext cx="2604572" cy="1269050"/>
          </a:xfrm>
          <a:prstGeom prst="wedgeRoundRectCallout">
            <a:avLst>
              <a:gd name="adj1" fmla="val -59392"/>
              <a:gd name="adj2" fmla="val -2905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y-GB" sz="1200" dirty="0" smtClean="0">
                <a:solidFill>
                  <a:prstClr val="black"/>
                </a:solidFill>
                <a:ea typeface="Calibri"/>
                <a:cs typeface="Arial" pitchFamily="34" charset="0"/>
              </a:rPr>
              <a:t>Bydd anghenion a hawliau dysgwyr yn ganolog ac yn cael blaenoriaeth yn ymagwedd yr athro at ei swydd. Mae gan yr athro ddisgwyliadau uchel ac ymrwymiad i sicrhau bod pob dysgwr yn cyflawni.</a:t>
            </a:r>
            <a:endParaRPr lang="cy-GB" sz="12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6084168" y="5046322"/>
            <a:ext cx="2959121" cy="1382819"/>
          </a:xfrm>
          <a:prstGeom prst="wedgeRoundRectCallout">
            <a:avLst>
              <a:gd name="adj1" fmla="val -35616"/>
              <a:gd name="adj2" fmla="val -6640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y-GB" sz="1200" dirty="0" smtClean="0">
                <a:solidFill>
                  <a:schemeClr val="tx1"/>
                </a:solidFill>
                <a:ea typeface="Calibri"/>
                <a:cs typeface="Arial" pitchFamily="34" charset="0"/>
              </a:rPr>
              <a:t>Mae pob athro yn pwysleisio’n gyson bod llythrennedd, rhifedd a chymhwysedd digidol yn hollbwysig. Caiff dysgwyr eu helpu i feithrin sgiliau ym mhob maes dysgu ac achubir ar bob cyfle i ymestyn sgiliau a chymhwysedd dysgwyr</a:t>
            </a:r>
            <a:r>
              <a:rPr lang="cy-GB" sz="12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endParaRPr lang="cy-GB" sz="1200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539552" y="5712330"/>
            <a:ext cx="3133697" cy="1001875"/>
          </a:xfrm>
          <a:prstGeom prst="wedgeRoundRectCallout">
            <a:avLst>
              <a:gd name="adj1" fmla="val 59791"/>
              <a:gd name="adj2" fmla="val -7271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y-GB" sz="1200" dirty="0" smtClean="0">
                <a:solidFill>
                  <a:prstClr val="black"/>
                </a:solidFill>
                <a:ea typeface="Calibri"/>
                <a:cs typeface="Arial" pitchFamily="34" charset="0"/>
              </a:rPr>
              <a:t>Mae athrawon yn ystyried eu hunain yn ddysgwyr proffesiynol ac yn ymrwymo i ddatblygu, cydweithredu ac arloesi’n barhaus drwy gydol eu gyrfa.</a:t>
            </a:r>
            <a:endParaRPr lang="cy-GB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74755" y="3573016"/>
            <a:ext cx="2553029" cy="936104"/>
          </a:xfrm>
          <a:prstGeom prst="wedgeRoundRectCallout">
            <a:avLst>
              <a:gd name="adj1" fmla="val 49252"/>
              <a:gd name="adj2" fmla="val 6302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y-GB" sz="1200" dirty="0" smtClean="0">
                <a:solidFill>
                  <a:prstClr val="black"/>
                </a:solidFill>
                <a:ea typeface="Calibri"/>
                <a:cs typeface="Arial" pitchFamily="34" charset="0"/>
              </a:rPr>
              <a:t>Mae’r athro yn ymrwymedig i ddysgwyr ym mhobman ac mae’n chwarae rhan ddylanwadol wrth ddatblygu diwylliant addysg cydlynol yng Nghymru.</a:t>
            </a:r>
            <a:endParaRPr lang="cy-GB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130850" y="928560"/>
            <a:ext cx="3220494" cy="1452987"/>
          </a:xfrm>
          <a:prstGeom prst="wedgeRoundRectCallout">
            <a:avLst>
              <a:gd name="adj1" fmla="val 38455"/>
              <a:gd name="adj2" fmla="val 7365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y-GB" sz="1200" dirty="0" smtClean="0">
                <a:solidFill>
                  <a:prstClr val="black"/>
                </a:solidFill>
                <a:ea typeface="Calibri"/>
                <a:cs typeface="Arial" pitchFamily="34" charset="0"/>
              </a:rPr>
              <a:t>Mae gan yr athro hawl broffesiynol i fod yn rhan o ysgol sy’n ystyried ei hun yn sefydliad dysgu. Mae gan yr athro yr ymreolaeth i gyfrannu at y proffesiwn yn lleol, yn genedlaethol ac yn fyd-eang ac mae </a:t>
            </a:r>
            <a:r>
              <a:rPr lang="cy-GB" sz="1200" dirty="0" err="1" smtClean="0">
                <a:solidFill>
                  <a:prstClr val="black"/>
                </a:solidFill>
                <a:ea typeface="Calibri"/>
                <a:cs typeface="Arial" pitchFamily="34" charset="0"/>
              </a:rPr>
              <a:t>ganddo’r</a:t>
            </a:r>
            <a:r>
              <a:rPr lang="cy-GB" sz="1200" dirty="0" smtClean="0">
                <a:solidFill>
                  <a:prstClr val="black"/>
                </a:solidFill>
                <a:ea typeface="Calibri"/>
                <a:cs typeface="Arial" pitchFamily="34" charset="0"/>
              </a:rPr>
              <a:t> hawl i ddechrau a chefnogi gwelliannau i’r ysgol er budd dysgwyr.</a:t>
            </a:r>
            <a:endParaRPr lang="cy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79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397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Dylanwadu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ar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ddysgwyr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Caiff dysgwyr eu hannog i awgrymu ffyrdd y gellir datblygu neu ddehongli dysgu ymhellach.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2849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cy-GB" dirty="0" smtClean="0"/>
              <a:t>Tystiolaeth ar gyfer dyfarnu SAC:</a:t>
            </a:r>
          </a:p>
          <a:p>
            <a:endParaRPr lang="cy-GB" dirty="0" smtClean="0"/>
          </a:p>
          <a:p>
            <a:r>
              <a:rPr lang="cy-GB" b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Wrth gynllunio a chyflawni, mae’r athro’n arddangos ymwybyddiaeth o bwysigrwydd annog dysgwyr i fyfyrio am eu dysgu eu hunain.</a:t>
            </a: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505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Dysgwyr</a:t>
            </a:r>
            <a:r>
              <a:rPr lang="en-GB" sz="2400" b="1" dirty="0">
                <a:solidFill>
                  <a:srgbClr val="000099"/>
                </a:solidFill>
              </a:rPr>
              <a:t> yn arwain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50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029370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</a:t>
            </a:r>
            <a:r>
              <a:rPr lang="cy-GB" sz="2000" b="1" dirty="0">
                <a:solidFill>
                  <a:srgbClr val="000099"/>
                </a:solidFill>
              </a:rPr>
              <a:t>: Dylanwadu ar ddysgwyr… meithrin ymagweddau cadarnhaol mewn dysgwyr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Ymdrech barhaus a gwydnwch dysgwyr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39552" y="4719627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 yn annog dysgwyr i gymhwyso eu hunain gydag ymdrech barhaus am eu bod yn gweld diben eu dysgu ac yn deall bod angen gwydnwch ar gyfer llwyddiant parhaus.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Mae'r athro yn sicrhau bod dysgwyr yn myfyrio ar y graddau y maent wedi ymestyn eu hunain a bod yn wydn wrth ddatrys problemau a heriau yn eu dysgu.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51</a:t>
            </a:fld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7508758" y="5703160"/>
            <a:ext cx="1255195" cy="1251052"/>
            <a:chOff x="331287" y="5926768"/>
            <a:chExt cx="1255195" cy="1251052"/>
          </a:xfrm>
        </p:grpSpPr>
        <p:sp>
          <p:nvSpPr>
            <p:cNvPr id="14" name="Pie 13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15">
              <a:hlinkClick r:id="rId4" action="ppaction://hlinksldjump"/>
            </p:cNvPr>
            <p:cNvSpPr/>
            <p:nvPr/>
          </p:nvSpPr>
          <p:spPr>
            <a:xfrm rot="3067954">
              <a:off x="337019" y="5926768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7" name="Pie 16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7429716" y="4375209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31785800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237312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Dylanwadu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ar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ddysgwyr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 yn annog dysgwyr i gymhwyso eu hunain gydag ymdrech barhaus </a:t>
            </a:r>
            <a:r>
              <a:rPr lang="cy-GB" dirty="0" smtClean="0"/>
              <a:t>am eu </a:t>
            </a:r>
            <a:r>
              <a:rPr lang="cy-GB" dirty="0"/>
              <a:t>bod yn gweld diben eu dysgu ac yn deall bod angen gwydnwch ar gyfer llwyddiant parhaus.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655" y="3501008"/>
            <a:ext cx="726237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Mae’r athro’n hyrwyddo </a:t>
            </a:r>
            <a:r>
              <a:rPr lang="cy-GB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hunanysgogi</a:t>
            </a:r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 hunangyfeirio ymhlith dysgwyr, ac yn eu cefnogi i weithredu hynny wrth ddysgu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136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Ymdrech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barhaus</a:t>
            </a:r>
            <a:r>
              <a:rPr lang="en-GB" sz="2400" b="1" dirty="0">
                <a:solidFill>
                  <a:srgbClr val="000099"/>
                </a:solidFill>
              </a:rPr>
              <a:t> a </a:t>
            </a:r>
            <a:r>
              <a:rPr lang="en-GB" sz="2400" b="1" dirty="0" err="1">
                <a:solidFill>
                  <a:srgbClr val="000099"/>
                </a:solidFill>
              </a:rPr>
              <a:t>gwydnwch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dysgwyr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52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321338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7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Dylanwadu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ar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ddysgwyr</a:t>
            </a:r>
            <a:r>
              <a:rPr lang="en-GB" sz="2000" b="1" dirty="0" smtClean="0">
                <a:solidFill>
                  <a:srgbClr val="000099"/>
                </a:solidFill>
              </a:rPr>
              <a:t>… </a:t>
            </a:r>
            <a:r>
              <a:rPr lang="en-GB" sz="2000" b="1" dirty="0" err="1">
                <a:solidFill>
                  <a:srgbClr val="000099"/>
                </a:solidFill>
              </a:rPr>
              <a:t>meithrin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ymagweddau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cadarnhaol</a:t>
            </a:r>
            <a:r>
              <a:rPr lang="en-GB" sz="2000" b="1" dirty="0">
                <a:solidFill>
                  <a:srgbClr val="000099"/>
                </a:solidFill>
              </a:rPr>
              <a:t> mewn </a:t>
            </a:r>
            <a:r>
              <a:rPr lang="en-GB" sz="2000" b="1" dirty="0" err="1">
                <a:solidFill>
                  <a:srgbClr val="000099"/>
                </a:solidFill>
              </a:rPr>
              <a:t>dysgwyr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Myfyrio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23205" y="4749722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 gwaith myfyrio gyda dysgwyr yn cael ei gynllunio gan yr athro fel rhan naturiol o'r profiad dysgu ac mae'n arwain dysgwyr i ystyried eu hymddygiad a'u hagwedd.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2055891" y="2708920"/>
            <a:ext cx="6534725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gwaith gwerthuso dysgu yn ystyried pob agwedd; cynnyrch, ansawdd, datblygiad dysgu, agweddau sy'n cael eu hosgoi, ac i ba raddau yr eir i'r afael â'r pedwar diben wrth fyfyrio ar y dysgu a ddangosir. Yn deillio o hyn ceir ffocws naturiol ar yr ymddygiad sydd ei angen yn y dyfodol i ymestyn fel dysgwr</a:t>
            </a:r>
            <a:r>
              <a:rPr lang="en-GB" dirty="0"/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53</a:t>
            </a:fld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7508758" y="5703160"/>
            <a:ext cx="1255195" cy="1251052"/>
            <a:chOff x="331287" y="5926768"/>
            <a:chExt cx="1255195" cy="1251052"/>
          </a:xfrm>
        </p:grpSpPr>
        <p:sp>
          <p:nvSpPr>
            <p:cNvPr id="14" name="Pie 13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15">
              <a:hlinkClick r:id="rId4" action="ppaction://hlinksldjump"/>
            </p:cNvPr>
            <p:cNvSpPr/>
            <p:nvPr/>
          </p:nvSpPr>
          <p:spPr>
            <a:xfrm rot="3067954">
              <a:off x="337019" y="5926768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7" name="Pie 16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7356453" y="4468731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12970804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Dylanwadu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ar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ddysgwyr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pPr lvl="0"/>
            <a:r>
              <a:rPr lang="cy-GB" dirty="0"/>
              <a:t>Mae </a:t>
            </a:r>
            <a:r>
              <a:rPr lang="cy-GB" dirty="0" smtClean="0"/>
              <a:t>gwaith myfyrio </a:t>
            </a:r>
            <a:r>
              <a:rPr lang="cy-GB" dirty="0"/>
              <a:t>gyda dysgwyr yn cael ei gynllunio gan yr athro fel rhan naturiol o'r profiad dysgu ac mae'n arwain dysgwyr i ystyried eu hymddygiad a'u hagwedd.</a:t>
            </a:r>
          </a:p>
          <a:p>
            <a:pPr lvl="0"/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623418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b="0" dirty="0"/>
          </a:p>
          <a:p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Wrth gynllunio, mae’r athro’n arddangos ymwybyddiaeth o bwysigrwydd annog dysgwyr i fyfyrio am ymddygiadau dysgu a rhagolygon dysgu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GB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Myfyrio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54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608253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Addysgeg</a:t>
            </a:r>
            <a:r>
              <a:rPr lang="cy-GB" sz="2000" b="1" dirty="0">
                <a:solidFill>
                  <a:srgbClr val="000099"/>
                </a:solidFill>
              </a:rPr>
              <a:t>: Dylanwadu ar </a:t>
            </a:r>
            <a:r>
              <a:rPr lang="cy-GB" sz="2000" b="1" dirty="0" smtClean="0">
                <a:solidFill>
                  <a:srgbClr val="000099"/>
                </a:solidFill>
              </a:rPr>
              <a:t>ddysgwyr… </a:t>
            </a:r>
            <a:r>
              <a:rPr lang="cy-GB" sz="2000" b="1" dirty="0">
                <a:solidFill>
                  <a:srgbClr val="000099"/>
                </a:solidFill>
              </a:rPr>
              <a:t>meithrin ymagweddau cadarnhaol mewn dysgwyr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Deilliannau dysgu a </a:t>
            </a:r>
            <a:r>
              <a:rPr lang="cy-GB" sz="2400" b="1" dirty="0" smtClean="0">
                <a:solidFill>
                  <a:srgbClr val="000099"/>
                </a:solidFill>
              </a:rPr>
              <a:t>lles</a:t>
            </a:r>
            <a:endParaRPr lang="cy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23982" y="4754718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 yn gweithio i sicrhau bod dysgwyr yn gwerthfawrogi sut mae deilliannau cynnyrch a pherfformiad o ansawdd uchel yn arwain at well dysgu a gwell arferion </a:t>
            </a:r>
            <a:r>
              <a:rPr lang="cy-GB" dirty="0" smtClean="0"/>
              <a:t>lles.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dysgwyr yn cael eu galluogi i ddeall sut mae eu ffocws ar </a:t>
            </a:r>
            <a:r>
              <a:rPr lang="cy-GB" dirty="0" smtClean="0"/>
              <a:t>les </a:t>
            </a:r>
            <a:r>
              <a:rPr lang="cy-GB" dirty="0"/>
              <a:t>personol a'u hysgogiad ar gyfer canlyniad, cyfrwng ac ansawdd priodol yn cael effaith o ran defnyddioldeb at y diben a'r gynulleidfa.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7508758" y="5703160"/>
            <a:ext cx="1255195" cy="1251052"/>
            <a:chOff x="331287" y="5926768"/>
            <a:chExt cx="1255195" cy="1251052"/>
          </a:xfrm>
        </p:grpSpPr>
        <p:sp>
          <p:nvSpPr>
            <p:cNvPr id="67" name="Pie 66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9" name="Pie 68">
              <a:hlinkClick r:id="rId4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0" name="Pie 69">
              <a:hlinkClick r:id="rId4" action="ppaction://hlinksldjump"/>
            </p:cNvPr>
            <p:cNvSpPr/>
            <p:nvPr/>
          </p:nvSpPr>
          <p:spPr>
            <a:xfrm rot="3067954">
              <a:off x="337019" y="5926768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2" name="Pie 71">
              <a:hlinkClick r:id="rId4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55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5" name="Oval 14">
            <a:hlinkClick r:id="rId3" action="ppaction://hlinksldjump"/>
          </p:cNvPr>
          <p:cNvSpPr/>
          <p:nvPr/>
        </p:nvSpPr>
        <p:spPr>
          <a:xfrm>
            <a:off x="7356453" y="4473727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27796661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28" y="6237312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Addysgeg: </a:t>
            </a:r>
            <a:r>
              <a:rPr lang="en-GB" sz="2000" b="1" dirty="0" err="1">
                <a:solidFill>
                  <a:srgbClr val="000099"/>
                </a:solidFill>
              </a:rPr>
              <a:t>Dylanwadu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ar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ddysgwyr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 yn gweithio i sicrhau bod dysgwyr yn gwerthfawrogi sut mae deilliannau cynnyrch a pherfformiad o ansawdd uchel yn arwain at well dysgu a gwell arferion </a:t>
            </a:r>
            <a:r>
              <a:rPr lang="cy-GB" dirty="0" smtClean="0"/>
              <a:t>lles.</a:t>
            </a:r>
            <a:endParaRPr lang="cy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6680" y="3573016"/>
            <a:ext cx="7239695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cy-GB" dirty="0" smtClean="0"/>
              <a:t>Tystiolaeth ar gyfer dyfarnu SAC:</a:t>
            </a:r>
          </a:p>
          <a:p>
            <a:endParaRPr lang="cy-GB" dirty="0" smtClean="0"/>
          </a:p>
          <a:p>
            <a:r>
              <a:rPr lang="cy-GB" b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Mae’r athro’n codi ymwybyddiaeth o sut mae profiadau dysgu a deilliannau perfformiad o safon uchel yn arwain at well dysgu a gwell synnwyr o les.</a:t>
            </a: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Deilliannau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r>
              <a:rPr lang="en-GB" sz="2400" b="1" dirty="0">
                <a:solidFill>
                  <a:srgbClr val="000099"/>
                </a:solidFill>
              </a:rPr>
              <a:t> a </a:t>
            </a:r>
            <a:r>
              <a:rPr lang="en-GB" sz="2400" b="1" dirty="0" err="1" smtClean="0">
                <a:solidFill>
                  <a:srgbClr val="000099"/>
                </a:solidFill>
              </a:rPr>
              <a:t>lles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56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5500406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838001"/>
              <a:gd name="adj2" fmla="val 9133267"/>
            </a:avLst>
          </a:prstGeom>
          <a:gradFill flip="none" rotWithShape="1">
            <a:gsLst>
              <a:gs pos="32000">
                <a:schemeClr val="accent5">
                  <a:lumMod val="100000"/>
                </a:schemeClr>
              </a:gs>
              <a:gs pos="49000">
                <a:srgbClr val="21D6E0"/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126876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>
                <a:solidFill>
                  <a:srgbClr val="000099"/>
                </a:solidFill>
              </a:rPr>
              <a:t>Cydweithredu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hlinkClick r:id="rId3" action="ppaction://hlinksldjump"/>
          </p:cNvPr>
          <p:cNvSpPr txBox="1"/>
          <p:nvPr/>
        </p:nvSpPr>
        <p:spPr>
          <a:xfrm rot="21419096">
            <a:off x="4469755" y="3044969"/>
            <a:ext cx="4004827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Gweithio gyda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chydweithwyr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yn yr ysgol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grpSp>
        <p:nvGrpSpPr>
          <p:cNvPr id="2" name="Group 1"/>
          <p:cNvGrpSpPr/>
          <p:nvPr/>
        </p:nvGrpSpPr>
        <p:grpSpPr>
          <a:xfrm rot="16035324">
            <a:off x="537588" y="4493668"/>
            <a:ext cx="1595296" cy="1591011"/>
            <a:chOff x="581131" y="4820623"/>
            <a:chExt cx="2192659" cy="2186770"/>
          </a:xfrm>
        </p:grpSpPr>
        <p:sp>
          <p:nvSpPr>
            <p:cNvPr id="32" name="Pie 3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4" name="Pie 3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5" name="Pie 3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6" name="TextBox 35">
            <a:hlinkClick r:id="rId5" action="ppaction://hlinksldjump"/>
          </p:cNvPr>
          <p:cNvSpPr txBox="1"/>
          <p:nvPr/>
        </p:nvSpPr>
        <p:spPr>
          <a:xfrm rot="237139">
            <a:off x="4466384" y="3613409"/>
            <a:ext cx="5030091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Cefnogi a datblygu eraill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37480" y="3419654"/>
            <a:ext cx="6482660" cy="1383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 rot="567885">
            <a:off x="4463133" y="4143552"/>
            <a:ext cx="363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Galluogi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gwelliannau</a:t>
            </a:r>
            <a:endParaRPr lang="en-GB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reeform 6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4" name="Freeform 7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Freeform 8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0" name="Freeform 9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1" name="Freeform 10">
            <a:hlinkClick r:id="rId7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7" name="TextBox 36">
            <a:hlinkClick r:id="rId8" action="ppaction://hlinksldjump"/>
          </p:cNvPr>
          <p:cNvSpPr txBox="1"/>
          <p:nvPr/>
        </p:nvSpPr>
        <p:spPr>
          <a:xfrm rot="21136160">
            <a:off x="4414767" y="2580329"/>
            <a:ext cx="3344049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Ceisio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cyngor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chymorth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5" name="Arc 24"/>
          <p:cNvSpPr/>
          <p:nvPr/>
        </p:nvSpPr>
        <p:spPr>
          <a:xfrm rot="3174905">
            <a:off x="1323831" y="3121886"/>
            <a:ext cx="663688" cy="591935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04248" y="6408701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/>
              <a:t>57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43" name="TextBox 42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rgbClr val="000099"/>
                  </a:solidFill>
                </a:rPr>
                <a:t>SAC/</a:t>
              </a:r>
              <a:r>
                <a:rPr lang="en-GB" sz="1200" b="1" dirty="0" err="1" smtClean="0">
                  <a:solidFill>
                    <a:srgbClr val="000099"/>
                  </a:solidFill>
                </a:rPr>
                <a:t>Ymsefydlu</a:t>
              </a:r>
              <a:endParaRPr lang="en-GB" sz="1200" b="1" dirty="0">
                <a:solidFill>
                  <a:srgbClr val="000099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46" name="Rounded Rectangle 45">
            <a:hlinkClick r:id="rId9" action="ppaction://hlinksldjump"/>
          </p:cNvPr>
          <p:cNvSpPr/>
          <p:nvPr/>
        </p:nvSpPr>
        <p:spPr>
          <a:xfrm>
            <a:off x="6588224" y="6079623"/>
            <a:ext cx="1345035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>
                <a:solidFill>
                  <a:prstClr val="white"/>
                </a:solidFill>
              </a:rPr>
              <a:t>Arweinyddiaeth ffurfiol</a:t>
            </a:r>
          </a:p>
        </p:txBody>
      </p:sp>
    </p:spTree>
    <p:extLst>
      <p:ext uri="{BB962C8B-B14F-4D97-AF65-F5344CB8AC3E}">
        <p14:creationId xmlns:p14="http://schemas.microsoft.com/office/powerpoint/2010/main" val="1109472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Cydweithredu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Ceisio cyngor a chymorth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39552" y="494116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 mynd ati'n weithredol i geisio cymorth gan gydweithwyr wrth ateb her newydd yn rhan naturiol o addysgu.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34968" y="2708920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dulliau newydd arfaethedig yn cael eu mynegi'n glir i gydweithwyr ar bob lefel i ennyn cyngor beirniadol a chymorth.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16035324">
            <a:off x="7827118" y="5931593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58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356453" y="4614099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24107489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236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Cydweithredu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 mynd ati'n weithredol i geisio cymorth gan gydweithwyr wrth ateb her newydd yn rhan naturiol o addysgu.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356992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cy-GB" dirty="0" smtClean="0"/>
              <a:t>Tystiolaeth ar gyfer dyfarnu SAC:</a:t>
            </a:r>
          </a:p>
          <a:p>
            <a:endParaRPr lang="cy-GB" dirty="0" smtClean="0"/>
          </a:p>
          <a:p>
            <a:r>
              <a:rPr lang="cy-GB" b="0" dirty="0" smtClean="0">
                <a:solidFill>
                  <a:schemeClr val="tx1"/>
                </a:solidFill>
              </a:rPr>
              <a:t>Mae’r athro’n mynd ati i </a:t>
            </a:r>
            <a:r>
              <a:rPr lang="cy-GB" b="0" dirty="0" err="1" smtClean="0">
                <a:solidFill>
                  <a:schemeClr val="tx1"/>
                </a:solidFill>
              </a:rPr>
              <a:t>geisio</a:t>
            </a:r>
            <a:r>
              <a:rPr lang="cy-GB" b="0" dirty="0" smtClean="0">
                <a:solidFill>
                  <a:schemeClr val="tx1"/>
                </a:solidFill>
              </a:rPr>
              <a:t> ac ymwneud â chefnogaeth o ystod </a:t>
            </a:r>
            <a:r>
              <a:rPr lang="cy-GB" b="0" dirty="0" err="1" smtClean="0">
                <a:solidFill>
                  <a:schemeClr val="tx1"/>
                </a:solidFill>
              </a:rPr>
              <a:t>ffynonnellau</a:t>
            </a:r>
            <a:r>
              <a:rPr lang="cy-GB" b="0" dirty="0" smtClean="0">
                <a:solidFill>
                  <a:schemeClr val="tx1"/>
                </a:solidFill>
              </a:rPr>
              <a:t> ffurfiol ac anffurfiol</a:t>
            </a:r>
            <a:r>
              <a:rPr lang="cy-GB" b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Mae hyn yn cynnwys arsylwi a dysgu fel tîm, ac arddangos mwy a mwy o annibyniaeth.</a:t>
            </a:r>
            <a:endParaRPr lang="cy-GB" b="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683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Ceisio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cyngor</a:t>
            </a:r>
            <a:r>
              <a:rPr lang="en-GB" sz="2400" b="1" dirty="0">
                <a:solidFill>
                  <a:srgbClr val="000099"/>
                </a:solidFill>
              </a:rPr>
              <a:t> a </a:t>
            </a:r>
            <a:r>
              <a:rPr lang="en-GB" sz="2400" b="1" dirty="0" err="1">
                <a:solidFill>
                  <a:srgbClr val="000099"/>
                </a:solidFill>
              </a:rPr>
              <a:t>chymorth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59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1325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3327999" y="2616843"/>
            <a:ext cx="2510495" cy="2510495"/>
          </a:xfrm>
          <a:custGeom>
            <a:avLst/>
            <a:gdLst>
              <a:gd name="connsiteX0" fmla="*/ 0 w 2510495"/>
              <a:gd name="connsiteY0" fmla="*/ 1255248 h 2510495"/>
              <a:gd name="connsiteX1" fmla="*/ 1255248 w 2510495"/>
              <a:gd name="connsiteY1" fmla="*/ 0 h 2510495"/>
              <a:gd name="connsiteX2" fmla="*/ 2510496 w 2510495"/>
              <a:gd name="connsiteY2" fmla="*/ 1255248 h 2510495"/>
              <a:gd name="connsiteX3" fmla="*/ 1255248 w 2510495"/>
              <a:gd name="connsiteY3" fmla="*/ 2510496 h 2510495"/>
              <a:gd name="connsiteX4" fmla="*/ 0 w 2510495"/>
              <a:gd name="connsiteY4" fmla="*/ 1255248 h 251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0495" h="2510495">
                <a:moveTo>
                  <a:pt x="0" y="1255248"/>
                </a:moveTo>
                <a:cubicBezTo>
                  <a:pt x="0" y="561994"/>
                  <a:pt x="561994" y="0"/>
                  <a:pt x="1255248" y="0"/>
                </a:cubicBezTo>
                <a:cubicBezTo>
                  <a:pt x="1948502" y="0"/>
                  <a:pt x="2510496" y="561994"/>
                  <a:pt x="2510496" y="1255248"/>
                </a:cubicBezTo>
                <a:cubicBezTo>
                  <a:pt x="2510496" y="1948502"/>
                  <a:pt x="1948502" y="2510496"/>
                  <a:pt x="1255248" y="2510496"/>
                </a:cubicBezTo>
                <a:cubicBezTo>
                  <a:pt x="561994" y="2510496"/>
                  <a:pt x="0" y="1948502"/>
                  <a:pt x="0" y="125524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01943" tIns="401943" rIns="401943" bIns="401943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y-GB" sz="2200" kern="1200" dirty="0">
                <a:solidFill>
                  <a:schemeClr val="bg1"/>
                </a:solidFill>
              </a:rPr>
              <a:t>Gwerthoedd ac </a:t>
            </a:r>
            <a:r>
              <a:rPr lang="cy-GB" sz="2200" kern="1200" dirty="0" smtClean="0">
                <a:solidFill>
                  <a:schemeClr val="bg1"/>
                </a:solidFill>
              </a:rPr>
              <a:t>ymagweddau</a:t>
            </a:r>
            <a:endParaRPr lang="cy-GB" sz="2200" kern="1200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767750" y="1421685"/>
            <a:ext cx="1630993" cy="1630993"/>
          </a:xfrm>
          <a:custGeom>
            <a:avLst/>
            <a:gdLst>
              <a:gd name="connsiteX0" fmla="*/ 0 w 1630993"/>
              <a:gd name="connsiteY0" fmla="*/ 815497 h 1630993"/>
              <a:gd name="connsiteX1" fmla="*/ 815497 w 1630993"/>
              <a:gd name="connsiteY1" fmla="*/ 0 h 1630993"/>
              <a:gd name="connsiteX2" fmla="*/ 1630994 w 1630993"/>
              <a:gd name="connsiteY2" fmla="*/ 815497 h 1630993"/>
              <a:gd name="connsiteX3" fmla="*/ 815497 w 1630993"/>
              <a:gd name="connsiteY3" fmla="*/ 1630994 h 1630993"/>
              <a:gd name="connsiteX4" fmla="*/ 0 w 1630993"/>
              <a:gd name="connsiteY4" fmla="*/ 815497 h 163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0993" h="1630993">
                <a:moveTo>
                  <a:pt x="0" y="815497"/>
                </a:moveTo>
                <a:cubicBezTo>
                  <a:pt x="0" y="365110"/>
                  <a:pt x="365110" y="0"/>
                  <a:pt x="815497" y="0"/>
                </a:cubicBezTo>
                <a:cubicBezTo>
                  <a:pt x="1265884" y="0"/>
                  <a:pt x="1630994" y="365110"/>
                  <a:pt x="1630994" y="815497"/>
                </a:cubicBezTo>
                <a:cubicBezTo>
                  <a:pt x="1630994" y="1265884"/>
                  <a:pt x="1265884" y="1630994"/>
                  <a:pt x="815497" y="1630994"/>
                </a:cubicBezTo>
                <a:cubicBezTo>
                  <a:pt x="365110" y="1630994"/>
                  <a:pt x="0" y="1265884"/>
                  <a:pt x="0" y="81549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60443" tIns="260443" rIns="260443" bIns="26044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Iaith</a:t>
            </a:r>
            <a:r>
              <a:rPr lang="en-GB" sz="1700" kern="1200" dirty="0"/>
              <a:t> a </a:t>
            </a:r>
            <a:r>
              <a:rPr lang="en-GB" sz="1700" kern="1200" dirty="0" err="1"/>
              <a:t>diwylliant</a:t>
            </a:r>
            <a:r>
              <a:rPr lang="en-GB" sz="1700" kern="1200" dirty="0"/>
              <a:t> </a:t>
            </a:r>
            <a:r>
              <a:rPr lang="en-GB" sz="1700" kern="1200" dirty="0" err="1"/>
              <a:t>Cymru</a:t>
            </a:r>
            <a:endParaRPr lang="en-GB" sz="17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205113" y="2260628"/>
            <a:ext cx="1588013" cy="1588013"/>
          </a:xfrm>
          <a:custGeom>
            <a:avLst/>
            <a:gdLst>
              <a:gd name="connsiteX0" fmla="*/ 0 w 1588013"/>
              <a:gd name="connsiteY0" fmla="*/ 794007 h 1588013"/>
              <a:gd name="connsiteX1" fmla="*/ 794007 w 1588013"/>
              <a:gd name="connsiteY1" fmla="*/ 0 h 1588013"/>
              <a:gd name="connsiteX2" fmla="*/ 1588014 w 1588013"/>
              <a:gd name="connsiteY2" fmla="*/ 794007 h 1588013"/>
              <a:gd name="connsiteX3" fmla="*/ 794007 w 1588013"/>
              <a:gd name="connsiteY3" fmla="*/ 1588014 h 1588013"/>
              <a:gd name="connsiteX4" fmla="*/ 0 w 1588013"/>
              <a:gd name="connsiteY4" fmla="*/ 794007 h 158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013" h="1588013">
                <a:moveTo>
                  <a:pt x="0" y="794007"/>
                </a:moveTo>
                <a:cubicBezTo>
                  <a:pt x="0" y="355489"/>
                  <a:pt x="355489" y="0"/>
                  <a:pt x="794007" y="0"/>
                </a:cubicBezTo>
                <a:cubicBezTo>
                  <a:pt x="1232525" y="0"/>
                  <a:pt x="1588014" y="355489"/>
                  <a:pt x="1588014" y="794007"/>
                </a:cubicBezTo>
                <a:cubicBezTo>
                  <a:pt x="1588014" y="1232525"/>
                  <a:pt x="1232525" y="1588014"/>
                  <a:pt x="794007" y="1588014"/>
                </a:cubicBezTo>
                <a:cubicBezTo>
                  <a:pt x="355489" y="1588014"/>
                  <a:pt x="0" y="1232525"/>
                  <a:pt x="0" y="79400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54149" tIns="254149" rIns="254149" bIns="25414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Hawliau</a:t>
            </a:r>
            <a:r>
              <a:rPr lang="en-GB" sz="1700" kern="1200" dirty="0"/>
              <a:t> </a:t>
            </a:r>
            <a:r>
              <a:rPr lang="en-GB" sz="1700" kern="1200" dirty="0" err="1"/>
              <a:t>dysgwyr</a:t>
            </a:r>
            <a:endParaRPr lang="en-GB" sz="17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224632" y="3926327"/>
            <a:ext cx="1610382" cy="1610382"/>
          </a:xfrm>
          <a:custGeom>
            <a:avLst/>
            <a:gdLst>
              <a:gd name="connsiteX0" fmla="*/ 0 w 1610382"/>
              <a:gd name="connsiteY0" fmla="*/ 805191 h 1610382"/>
              <a:gd name="connsiteX1" fmla="*/ 805191 w 1610382"/>
              <a:gd name="connsiteY1" fmla="*/ 0 h 1610382"/>
              <a:gd name="connsiteX2" fmla="*/ 1610382 w 1610382"/>
              <a:gd name="connsiteY2" fmla="*/ 805191 h 1610382"/>
              <a:gd name="connsiteX3" fmla="*/ 805191 w 1610382"/>
              <a:gd name="connsiteY3" fmla="*/ 1610382 h 1610382"/>
              <a:gd name="connsiteX4" fmla="*/ 0 w 1610382"/>
              <a:gd name="connsiteY4" fmla="*/ 805191 h 161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0382" h="1610382">
                <a:moveTo>
                  <a:pt x="0" y="805191"/>
                </a:moveTo>
                <a:cubicBezTo>
                  <a:pt x="0" y="360496"/>
                  <a:pt x="360496" y="0"/>
                  <a:pt x="805191" y="0"/>
                </a:cubicBezTo>
                <a:cubicBezTo>
                  <a:pt x="1249886" y="0"/>
                  <a:pt x="1610382" y="360496"/>
                  <a:pt x="1610382" y="805191"/>
                </a:cubicBezTo>
                <a:cubicBezTo>
                  <a:pt x="1610382" y="1249886"/>
                  <a:pt x="1249886" y="1610382"/>
                  <a:pt x="805191" y="1610382"/>
                </a:cubicBezTo>
                <a:cubicBezTo>
                  <a:pt x="360496" y="1610382"/>
                  <a:pt x="0" y="1249886"/>
                  <a:pt x="0" y="80519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08000" tIns="257425" rIns="180000" bIns="25742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Llythrennedd</a:t>
            </a:r>
            <a:r>
              <a:rPr lang="en-GB" sz="1700" kern="1200" dirty="0"/>
              <a:t>, </a:t>
            </a:r>
            <a:r>
              <a:rPr lang="en-GB" sz="1700" dirty="0" err="1"/>
              <a:t>r</a:t>
            </a:r>
            <a:r>
              <a:rPr lang="en-GB" sz="1700" kern="1200" dirty="0" err="1" smtClean="0"/>
              <a:t>hifedd</a:t>
            </a:r>
            <a:r>
              <a:rPr lang="en-GB" sz="1700" kern="1200" dirty="0" smtClean="0"/>
              <a:t> </a:t>
            </a:r>
            <a:r>
              <a:rPr lang="en-GB" sz="1700" kern="1200" dirty="0"/>
              <a:t>a </a:t>
            </a:r>
            <a:r>
              <a:rPr lang="en-GB" sz="1700" dirty="0" err="1"/>
              <a:t>d</a:t>
            </a:r>
            <a:r>
              <a:rPr lang="en-GB" sz="1700" kern="1200" dirty="0" err="1" smtClean="0"/>
              <a:t>igidol</a:t>
            </a:r>
            <a:endParaRPr lang="en-GB" sz="17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3785568" y="4709321"/>
            <a:ext cx="1595356" cy="1595356"/>
          </a:xfrm>
          <a:custGeom>
            <a:avLst/>
            <a:gdLst>
              <a:gd name="connsiteX0" fmla="*/ 0 w 1595356"/>
              <a:gd name="connsiteY0" fmla="*/ 797678 h 1595356"/>
              <a:gd name="connsiteX1" fmla="*/ 797678 w 1595356"/>
              <a:gd name="connsiteY1" fmla="*/ 0 h 1595356"/>
              <a:gd name="connsiteX2" fmla="*/ 1595356 w 1595356"/>
              <a:gd name="connsiteY2" fmla="*/ 797678 h 1595356"/>
              <a:gd name="connsiteX3" fmla="*/ 797678 w 1595356"/>
              <a:gd name="connsiteY3" fmla="*/ 1595356 h 1595356"/>
              <a:gd name="connsiteX4" fmla="*/ 0 w 1595356"/>
              <a:gd name="connsiteY4" fmla="*/ 797678 h 159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5356" h="1595356">
                <a:moveTo>
                  <a:pt x="0" y="797678"/>
                </a:moveTo>
                <a:cubicBezTo>
                  <a:pt x="0" y="357133"/>
                  <a:pt x="357133" y="0"/>
                  <a:pt x="797678" y="0"/>
                </a:cubicBezTo>
                <a:cubicBezTo>
                  <a:pt x="1238223" y="0"/>
                  <a:pt x="1595356" y="357133"/>
                  <a:pt x="1595356" y="797678"/>
                </a:cubicBezTo>
                <a:cubicBezTo>
                  <a:pt x="1595356" y="1238223"/>
                  <a:pt x="1238223" y="1595356"/>
                  <a:pt x="797678" y="1595356"/>
                </a:cubicBezTo>
                <a:cubicBezTo>
                  <a:pt x="357133" y="1595356"/>
                  <a:pt x="0" y="1238223"/>
                  <a:pt x="0" y="79767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55224" tIns="255224" rIns="255224" bIns="255224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Dysgwr</a:t>
            </a:r>
            <a:r>
              <a:rPr lang="en-GB" sz="1700" kern="1200" dirty="0"/>
              <a:t> </a:t>
            </a:r>
            <a:r>
              <a:rPr lang="en-GB" sz="1700" kern="1200" dirty="0" err="1"/>
              <a:t>proffesiynol</a:t>
            </a:r>
            <a:endParaRPr lang="en-GB" sz="17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2213508" y="3903833"/>
            <a:ext cx="1655370" cy="1655370"/>
          </a:xfrm>
          <a:custGeom>
            <a:avLst/>
            <a:gdLst>
              <a:gd name="connsiteX0" fmla="*/ 0 w 1655370"/>
              <a:gd name="connsiteY0" fmla="*/ 827685 h 1655370"/>
              <a:gd name="connsiteX1" fmla="*/ 827685 w 1655370"/>
              <a:gd name="connsiteY1" fmla="*/ 0 h 1655370"/>
              <a:gd name="connsiteX2" fmla="*/ 1655370 w 1655370"/>
              <a:gd name="connsiteY2" fmla="*/ 827685 h 1655370"/>
              <a:gd name="connsiteX3" fmla="*/ 827685 w 1655370"/>
              <a:gd name="connsiteY3" fmla="*/ 1655370 h 1655370"/>
              <a:gd name="connsiteX4" fmla="*/ 0 w 1655370"/>
              <a:gd name="connsiteY4" fmla="*/ 827685 h 165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5370" h="1655370">
                <a:moveTo>
                  <a:pt x="0" y="827685"/>
                </a:moveTo>
                <a:cubicBezTo>
                  <a:pt x="0" y="370567"/>
                  <a:pt x="370567" y="0"/>
                  <a:pt x="827685" y="0"/>
                </a:cubicBezTo>
                <a:cubicBezTo>
                  <a:pt x="1284803" y="0"/>
                  <a:pt x="1655370" y="370567"/>
                  <a:pt x="1655370" y="827685"/>
                </a:cubicBezTo>
                <a:cubicBezTo>
                  <a:pt x="1655370" y="1284803"/>
                  <a:pt x="1284803" y="1655370"/>
                  <a:pt x="827685" y="1655370"/>
                </a:cubicBezTo>
                <a:cubicBezTo>
                  <a:pt x="370567" y="1655370"/>
                  <a:pt x="0" y="1284803"/>
                  <a:pt x="0" y="82768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64013" tIns="264013" rIns="264013" bIns="26401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Rôl</a:t>
            </a:r>
            <a:r>
              <a:rPr lang="en-GB" sz="1700" kern="1200" dirty="0"/>
              <a:t> </a:t>
            </a:r>
            <a:r>
              <a:rPr lang="en-GB" sz="1700" kern="1200" dirty="0" err="1"/>
              <a:t>yn</a:t>
            </a:r>
            <a:r>
              <a:rPr lang="en-GB" sz="1700" kern="1200" dirty="0"/>
              <a:t> y system</a:t>
            </a:r>
          </a:p>
        </p:txBody>
      </p:sp>
      <p:sp>
        <p:nvSpPr>
          <p:cNvPr id="14" name="Freeform 13"/>
          <p:cNvSpPr/>
          <p:nvPr/>
        </p:nvSpPr>
        <p:spPr>
          <a:xfrm>
            <a:off x="2257444" y="2215891"/>
            <a:ext cx="1632750" cy="1632750"/>
          </a:xfrm>
          <a:custGeom>
            <a:avLst/>
            <a:gdLst>
              <a:gd name="connsiteX0" fmla="*/ 0 w 1632750"/>
              <a:gd name="connsiteY0" fmla="*/ 816375 h 1632750"/>
              <a:gd name="connsiteX1" fmla="*/ 816375 w 1632750"/>
              <a:gd name="connsiteY1" fmla="*/ 0 h 1632750"/>
              <a:gd name="connsiteX2" fmla="*/ 1632750 w 1632750"/>
              <a:gd name="connsiteY2" fmla="*/ 816375 h 1632750"/>
              <a:gd name="connsiteX3" fmla="*/ 816375 w 1632750"/>
              <a:gd name="connsiteY3" fmla="*/ 1632750 h 1632750"/>
              <a:gd name="connsiteX4" fmla="*/ 0 w 1632750"/>
              <a:gd name="connsiteY4" fmla="*/ 816375 h 163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750" h="1632750">
                <a:moveTo>
                  <a:pt x="0" y="816375"/>
                </a:moveTo>
                <a:cubicBezTo>
                  <a:pt x="0" y="365504"/>
                  <a:pt x="365504" y="0"/>
                  <a:pt x="816375" y="0"/>
                </a:cubicBezTo>
                <a:cubicBezTo>
                  <a:pt x="1267246" y="0"/>
                  <a:pt x="1632750" y="365504"/>
                  <a:pt x="1632750" y="816375"/>
                </a:cubicBezTo>
                <a:cubicBezTo>
                  <a:pt x="1632750" y="1267246"/>
                  <a:pt x="1267246" y="1632750"/>
                  <a:pt x="816375" y="1632750"/>
                </a:cubicBezTo>
                <a:cubicBezTo>
                  <a:pt x="365504" y="1632750"/>
                  <a:pt x="0" y="1267246"/>
                  <a:pt x="0" y="81637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60701" tIns="260701" rIns="260701" bIns="260701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kern="1200" dirty="0" err="1"/>
              <a:t>Hawl</a:t>
            </a:r>
            <a:r>
              <a:rPr lang="en-GB" sz="1700" kern="1200" dirty="0"/>
              <a:t> </a:t>
            </a:r>
            <a:r>
              <a:rPr lang="en-GB" sz="1700" kern="1200" dirty="0" err="1"/>
              <a:t>broffesiynol</a:t>
            </a:r>
            <a:endParaRPr lang="en-GB" sz="1700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444110" y="548680"/>
            <a:ext cx="3421730" cy="1267839"/>
          </a:xfrm>
          <a:prstGeom prst="wedgeRoundRectCallout">
            <a:avLst>
              <a:gd name="adj1" fmla="val -65937"/>
              <a:gd name="adj2" fmla="val 5326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cy-GB" sz="1200" dirty="0" smtClean="0">
                <a:solidFill>
                  <a:schemeClr val="tx1"/>
                </a:solidFill>
                <a:ea typeface="Calibri"/>
                <a:cs typeface="Arial" pitchFamily="34" charset="0"/>
              </a:rPr>
              <a:t>Mae pob athro yn pwysleisio’n gyson ei bod yn hollbwysig hyrwyddo iaith a diwylliant Cymru. Caiff dysgwyr eu helpu i feithrin sgiliau ym mhob maes dysgu ac achubir ar bob cyfle i ymestyn sgiliau a chymhwysedd dysgwyr</a:t>
            </a:r>
            <a:r>
              <a:rPr lang="cy-GB" sz="12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endParaRPr lang="cy-GB" sz="1200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6438717" y="3071580"/>
            <a:ext cx="2604572" cy="1269050"/>
          </a:xfrm>
          <a:prstGeom prst="wedgeRoundRectCallout">
            <a:avLst>
              <a:gd name="adj1" fmla="val -59392"/>
              <a:gd name="adj2" fmla="val -2905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y-GB" sz="1200" dirty="0" smtClean="0">
                <a:solidFill>
                  <a:prstClr val="black"/>
                </a:solidFill>
                <a:ea typeface="Calibri"/>
                <a:cs typeface="Arial" pitchFamily="34" charset="0"/>
              </a:rPr>
              <a:t>Bydd anghenion a hawliau dysgwyr yn ganolog ac yn cael blaenoriaeth yn ymagwedd yr athro at ei swydd. Mae gan yr athro ddisgwyliadau uchel ac ymrwymiad i sicrhau bod pob dysgwr yn cyflawni.</a:t>
            </a:r>
            <a:endParaRPr lang="cy-GB" sz="12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6228184" y="5097624"/>
            <a:ext cx="2788494" cy="1382819"/>
          </a:xfrm>
          <a:prstGeom prst="wedgeRoundRectCallout">
            <a:avLst>
              <a:gd name="adj1" fmla="val -35616"/>
              <a:gd name="adj2" fmla="val -6640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y-GB" sz="1200" dirty="0" smtClean="0">
                <a:solidFill>
                  <a:schemeClr val="tx1"/>
                </a:solidFill>
                <a:ea typeface="Calibri"/>
                <a:cs typeface="Arial" pitchFamily="34" charset="0"/>
              </a:rPr>
              <a:t>Mae pob athro yn pwysleisio’n gyson bod llythrennedd, rhifedd a chymhwysedd digidol yn hollbwysig. Caiff dysgwyr eu helpu i feithrin sgiliau ym mhob maes dysgu ac achubir ar bob cyfle i ymestyn sgiliau a chymhwysedd dysgwyr</a:t>
            </a:r>
            <a:r>
              <a:rPr lang="cy-GB" sz="12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endParaRPr lang="cy-GB" sz="1200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539552" y="5712330"/>
            <a:ext cx="3133697" cy="1001875"/>
          </a:xfrm>
          <a:prstGeom prst="wedgeRoundRectCallout">
            <a:avLst>
              <a:gd name="adj1" fmla="val 59791"/>
              <a:gd name="adj2" fmla="val -7271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y-GB" sz="1200" dirty="0" smtClean="0">
                <a:solidFill>
                  <a:prstClr val="black"/>
                </a:solidFill>
                <a:ea typeface="Calibri"/>
                <a:cs typeface="Arial" pitchFamily="34" charset="0"/>
              </a:rPr>
              <a:t>Mae athrawon yn ystyried eu hunain yn ddysgwyr proffesiynol ac yn ymrwymo i ddatblygu, cydweithredu ac arloesi’n barhaus drwy gydol eu gyrfa.</a:t>
            </a:r>
            <a:endParaRPr lang="cy-GB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74755" y="3501008"/>
            <a:ext cx="2553029" cy="955034"/>
          </a:xfrm>
          <a:prstGeom prst="wedgeRoundRectCallout">
            <a:avLst>
              <a:gd name="adj1" fmla="val 46729"/>
              <a:gd name="adj2" fmla="val 7077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y-GB" sz="1200" dirty="0" smtClean="0">
                <a:solidFill>
                  <a:prstClr val="black"/>
                </a:solidFill>
                <a:ea typeface="Calibri"/>
                <a:cs typeface="Arial" pitchFamily="34" charset="0"/>
              </a:rPr>
              <a:t>Mae’r athro yn ymrwymedig i ddysgwyr ym mhobman ac mae’n chwarae rhan ddylanwadol wrth ddatblygu diwylliant addysg cydlynol yng Nghymru.</a:t>
            </a:r>
            <a:endParaRPr lang="cy-GB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130850" y="928560"/>
            <a:ext cx="3220494" cy="1452987"/>
          </a:xfrm>
          <a:prstGeom prst="wedgeRoundRectCallout">
            <a:avLst>
              <a:gd name="adj1" fmla="val 38455"/>
              <a:gd name="adj2" fmla="val 7365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y-GB" sz="1200" dirty="0" smtClean="0">
                <a:solidFill>
                  <a:prstClr val="black"/>
                </a:solidFill>
                <a:ea typeface="Calibri"/>
                <a:cs typeface="Arial" pitchFamily="34" charset="0"/>
              </a:rPr>
              <a:t>Mae gan yr athro hawl broffesiynol i fod yn rhan o ysgol sy’n ystyried ei hun yn sefydliad dysgu. Mae gan yr athro yr ymreolaeth i gyfrannu at y proffesiwn yn lleol, yn genedlaethol ac yn fyd-eang ac mae </a:t>
            </a:r>
            <a:r>
              <a:rPr lang="cy-GB" sz="1200" dirty="0" err="1" smtClean="0">
                <a:solidFill>
                  <a:prstClr val="black"/>
                </a:solidFill>
                <a:ea typeface="Calibri"/>
                <a:cs typeface="Arial" pitchFamily="34" charset="0"/>
              </a:rPr>
              <a:t>ganddo’r</a:t>
            </a:r>
            <a:r>
              <a:rPr lang="cy-GB" sz="1200" dirty="0" smtClean="0">
                <a:solidFill>
                  <a:prstClr val="black"/>
                </a:solidFill>
                <a:ea typeface="Calibri"/>
                <a:cs typeface="Arial" pitchFamily="34" charset="0"/>
              </a:rPr>
              <a:t> hawl i ddechrau a chefnogi gwelliannau i’r ysgol er budd dysgwyr.</a:t>
            </a:r>
            <a:endParaRPr lang="cy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Cydweithredu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Gweithio gyda </a:t>
            </a:r>
            <a:r>
              <a:rPr lang="en-GB" sz="2400" b="1" dirty="0" err="1">
                <a:solidFill>
                  <a:srgbClr val="000099"/>
                </a:solidFill>
              </a:rPr>
              <a:t>chydweithwyr</a:t>
            </a:r>
            <a:r>
              <a:rPr lang="en-GB" sz="2400" b="1" dirty="0">
                <a:solidFill>
                  <a:srgbClr val="000099"/>
                </a:solidFill>
              </a:rPr>
              <a:t> yn yr ysgol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473350" y="4894627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 yn gweithio ochr yn ochr â chydweithwyr eraill i feithrin arbenigedd addysgu er budd dysgwyr ac yn ceisio cyfleoedd i gryfhau cydweithredu.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Mae'r athro yn mynd ati i hyrwyddo a hwyluso cyfleoedd cydweithredol i staff mewn agweddau cyffredin ar drefnu dysgu ac mewn dulliau arloesol.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16035324">
            <a:off x="7796877" y="5931679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330116" y="4588821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4168506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Cydweithredu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 yn gweithio ochr yn ochr â chydweithwyr eraill i feithrin arbenigedd addysgu er budd dysgwyr ac yn ceisio cyfleoedd i gryfhau cydweithredu.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571559"/>
            <a:ext cx="7272808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cy-GB" dirty="0"/>
              <a:t>Tystiolaeth ar gyfer dyfarnu SAC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 gweithio’n drefnus ac yn adeiladol gydag ystod o gydweithwyr i wella profiad dysgwyr yn nodwedd gyson o waith yr athro. Myfyrir ar ddatblygu arbenigedd, a hynny wedi’i strwythuro ac yn broses bersonol neu gydweithredol, fel sy’n briodol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3052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Gweithio gyda </a:t>
            </a:r>
            <a:r>
              <a:rPr lang="en-GB" sz="2400" b="1" dirty="0" err="1">
                <a:solidFill>
                  <a:srgbClr val="000099"/>
                </a:solidFill>
              </a:rPr>
              <a:t>chydweithwyr</a:t>
            </a:r>
            <a:r>
              <a:rPr lang="en-GB" sz="2400" b="1" dirty="0">
                <a:solidFill>
                  <a:srgbClr val="000099"/>
                </a:solidFill>
              </a:rPr>
              <a:t> yn yr ysgol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61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882834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Cydweithredu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Cefnogi a datblygu eraill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652667" y="4769680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 yn helpu eraill i ddatblygu fel rhan naturiol o'i rôl gan gynnwys cyfrannu at fentrau ysgol gyfan a chymryd rhan mewn rhaglenni sy'n ymestyn arbenigedd ac sy'n effeithio ar ddeilliannau dysgu.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203848" y="2708920"/>
            <a:ext cx="538259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lefelau uchel o arferion proffesiynol parhaus yn ymgorffori cefnogaeth ar gyfer sgiliau a rhinweddau sy'n dod i'r amlwg mewn eraill ac sydd o fudd i ddysgwyr drwy gyfraniadau gweithredol, pwrpasol a strwythuredig i ddatblygu athrawon a staff eraill.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16035324">
            <a:off x="7796877" y="5931593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62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20" name="Oval 19">
            <a:hlinkClick r:id="rId3" action="ppaction://hlinksldjump"/>
          </p:cNvPr>
          <p:cNvSpPr/>
          <p:nvPr/>
        </p:nvSpPr>
        <p:spPr>
          <a:xfrm>
            <a:off x="7421117" y="4478762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19903181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Cydweithredu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 yn </a:t>
            </a:r>
            <a:r>
              <a:rPr lang="cy-GB" dirty="0" smtClean="0"/>
              <a:t>helpu eraill i ddatblygu fel </a:t>
            </a:r>
            <a:r>
              <a:rPr lang="cy-GB" dirty="0"/>
              <a:t>rhan naturiol o'i rôl gan gynnwys cyfrannu at fentrau ysgol gyfan a chymryd rhan mewn rhaglenni sy'n ymestyn arbenigedd ac sy'n effeithio ar ddeilliannau dysgu.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573016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Mae’r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athro’n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datblygu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cydberthnasau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safon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uchel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gyda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chydweithwyr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mwyn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cael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effaith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gadarnhaol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brofiadau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dysgwyr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yr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ysgol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Cefnogi a datblygu eraill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63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337652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Cydweithredu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Galluogi </a:t>
            </a:r>
            <a:r>
              <a:rPr lang="en-GB" sz="2400" b="1" dirty="0" err="1">
                <a:solidFill>
                  <a:srgbClr val="000099"/>
                </a:solidFill>
              </a:rPr>
              <a:t>gwelliannau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01181" y="494116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 cyngor yn cael ei geisio a'i gymryd ar ffyrdd o wella perfformiad a chyflawni gwell deilliannau i ddysgwyr.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33880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meysydd o bryder yn cael eu nodi'n gywir a'u harchwilio yn eich arfer eich hun ac arfer eraill. Ceir parodrwydd i geisio a chynnig cymorth a bydd cynllun yn cael ei weithredu i sicrhau gwell perfformiad.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16035324">
            <a:off x="7792059" y="5931593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45A8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64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356452" y="4614098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32093020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Cydweithredu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 cyngor yn cael ei geisio a'i gymryd ar ffyrdd o wella perfformiad a chyflawni gwell deilliannau i ddysgwyr.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64404" y="3284984"/>
            <a:ext cx="7291971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enghreifftiau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welliannau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 ran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deilliannau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ddysgwyr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ôl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i’r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athro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geisio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cyngor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a’i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ddilyn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405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Galluogi </a:t>
            </a:r>
            <a:r>
              <a:rPr lang="en-GB" sz="2400" b="1" dirty="0" err="1">
                <a:solidFill>
                  <a:srgbClr val="000099"/>
                </a:solidFill>
              </a:rPr>
              <a:t>gwelliannau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65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344738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835427"/>
              <a:gd name="adj2" fmla="val 9135536"/>
            </a:avLst>
          </a:prstGeom>
          <a:gradFill flip="none" rotWithShape="1">
            <a:gsLst>
              <a:gs pos="33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126876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99"/>
                </a:solidFill>
              </a:rPr>
              <a:t>Dysgu proffesiynol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74659"/>
            <a:ext cx="6654882" cy="44499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15336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20878423">
            <a:off x="4215982" y="2165624"/>
            <a:ext cx="2823385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9BBB59">
                    <a:lumMod val="75000"/>
                  </a:srgbClr>
                </a:solidFill>
                <a:latin typeface="Arial"/>
                <a:ea typeface="Calibri"/>
                <a:cs typeface="Times New Roman"/>
              </a:rPr>
              <a:t>  </a:t>
            </a:r>
            <a:endParaRPr lang="en-GB" sz="1600" dirty="0">
              <a:solidFill>
                <a:srgbClr val="9BBB59">
                  <a:lumMod val="75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25" name="TextBox 24">
            <a:hlinkClick r:id="rId2" action="ppaction://hlinksldjump"/>
          </p:cNvPr>
          <p:cNvSpPr txBox="1"/>
          <p:nvPr/>
        </p:nvSpPr>
        <p:spPr>
          <a:xfrm rot="21173156">
            <a:off x="4482494" y="2535682"/>
            <a:ext cx="4124745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Darllen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ehangach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chanfyddiadau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ymchwil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6" name="TextBox 25">
            <a:hlinkClick r:id="rId3" action="ppaction://hlinksldjump"/>
          </p:cNvPr>
          <p:cNvSpPr txBox="1"/>
          <p:nvPr/>
        </p:nvSpPr>
        <p:spPr>
          <a:xfrm rot="21448284">
            <a:off x="4506508" y="3087937"/>
            <a:ext cx="4130229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Rhwydweithiau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chymunedau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proffesiynol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11708" y="3419656"/>
            <a:ext cx="6331946" cy="13838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hlinkClick r:id="rId4" action="ppaction://hlinksldjump"/>
          </p:cNvPr>
          <p:cNvSpPr txBox="1"/>
          <p:nvPr/>
        </p:nvSpPr>
        <p:spPr>
          <a:xfrm rot="212584">
            <a:off x="4491346" y="3669478"/>
            <a:ext cx="4313417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Dysgu proffesiynol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parhaus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grpSp>
        <p:nvGrpSpPr>
          <p:cNvPr id="23" name="Group 22"/>
          <p:cNvGrpSpPr/>
          <p:nvPr/>
        </p:nvGrpSpPr>
        <p:grpSpPr>
          <a:xfrm rot="7227070">
            <a:off x="480893" y="4499514"/>
            <a:ext cx="1595296" cy="1591011"/>
            <a:chOff x="581131" y="4820623"/>
            <a:chExt cx="2192659" cy="2186770"/>
          </a:xfrm>
        </p:grpSpPr>
        <p:sp>
          <p:nvSpPr>
            <p:cNvPr id="30" name="Pie 29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1" name="Pie 3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7" name="Pie 36"/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40" name="Freeform 6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1" name="Freeform 7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2" name="Freeform 8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3" name="Freeform 9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4" name="Freeform 10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9" name="Arc 28"/>
          <p:cNvSpPr/>
          <p:nvPr/>
        </p:nvSpPr>
        <p:spPr>
          <a:xfrm rot="3174905">
            <a:off x="1323831" y="3121886"/>
            <a:ext cx="663688" cy="591935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737480" y="3419656"/>
            <a:ext cx="6570824" cy="78230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hlinkClick r:id="rId6" action="ppaction://hlinksldjump"/>
          </p:cNvPr>
          <p:cNvSpPr txBox="1"/>
          <p:nvPr/>
        </p:nvSpPr>
        <p:spPr>
          <a:xfrm rot="557461">
            <a:off x="4492061" y="4044506"/>
            <a:ext cx="2343401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Sgiliau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Cymraeg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47" name="Rounded Rectangle 46">
            <a:hlinkClick r:id="rId7" action="ppaction://hlinksldjump"/>
          </p:cNvPr>
          <p:cNvSpPr/>
          <p:nvPr/>
        </p:nvSpPr>
        <p:spPr>
          <a:xfrm>
            <a:off x="6804248" y="6079623"/>
            <a:ext cx="1224135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</a:rPr>
              <a:t>Arweinyddiaeth </a:t>
            </a:r>
            <a:r>
              <a:rPr lang="en-GB" sz="1200" dirty="0" err="1">
                <a:solidFill>
                  <a:prstClr val="white"/>
                </a:solidFill>
              </a:rPr>
              <a:t>ffurfiol</a:t>
            </a:r>
            <a:endParaRPr lang="en-GB" sz="1200" dirty="0">
              <a:solidFill>
                <a:prstClr val="white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89762" y="2175684"/>
            <a:ext cx="3419989" cy="668769"/>
            <a:chOff x="1907704" y="1986727"/>
            <a:chExt cx="1894987" cy="668769"/>
          </a:xfrm>
        </p:grpSpPr>
        <p:sp>
          <p:nvSpPr>
            <p:cNvPr id="49" name="TextBox 48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rgbClr val="000099"/>
                  </a:solidFill>
                </a:rPr>
                <a:t>SAC/</a:t>
              </a:r>
              <a:r>
                <a:rPr lang="en-GB" sz="1200" b="1" dirty="0" err="1" smtClean="0">
                  <a:solidFill>
                    <a:srgbClr val="000099"/>
                  </a:solidFill>
                </a:rPr>
                <a:t>Ymsefydlu</a:t>
              </a:r>
              <a:endParaRPr lang="en-GB" sz="1200" b="1" dirty="0">
                <a:solidFill>
                  <a:srgbClr val="000099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2591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 smtClean="0">
                <a:solidFill>
                  <a:srgbClr val="000099"/>
                </a:solidFill>
              </a:rPr>
              <a:t>Dysgu proffesiynol </a:t>
            </a:r>
            <a:endParaRPr lang="cy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Darllen </a:t>
            </a:r>
            <a:r>
              <a:rPr lang="en-GB" sz="2400" b="1" dirty="0" err="1">
                <a:solidFill>
                  <a:srgbClr val="000099"/>
                </a:solidFill>
              </a:rPr>
              <a:t>ehangach</a:t>
            </a:r>
            <a:r>
              <a:rPr lang="en-GB" sz="2400" b="1" dirty="0">
                <a:solidFill>
                  <a:srgbClr val="000099"/>
                </a:solidFill>
              </a:rPr>
              <a:t> a </a:t>
            </a:r>
            <a:r>
              <a:rPr lang="en-GB" sz="2400" b="1" dirty="0" err="1">
                <a:solidFill>
                  <a:srgbClr val="000099"/>
                </a:solidFill>
              </a:rPr>
              <a:t>chanfyddiadau</a:t>
            </a:r>
            <a:r>
              <a:rPr lang="en-GB" sz="2400" b="1" dirty="0">
                <a:solidFill>
                  <a:srgbClr val="000099"/>
                </a:solidFill>
              </a:rPr>
              <a:t> ymchwil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39552" y="494116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athro'n gwneud penderfyniadau rhesymegol o ran ei addysgeg yn seiliedig ar waith darllen a chanfyddiadau ymchwil perthnasol.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7181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Ceir ymgysylltu strwythuredig mewn cymuned ymchwil weithredu a thystiolaeth o arfer sy'n cael ei llywio gan waith darllen ehangach a chanfyddiadau ymchwil ar raddfa genedlaethol a rhyngwladol.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6694612">
            <a:off x="7840057" y="5951006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67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356453" y="4614099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161891499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522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cy-GB" sz="2000" b="1" dirty="0">
                <a:solidFill>
                  <a:srgbClr val="000099"/>
                </a:solidFill>
              </a:rPr>
              <a:t>p</a:t>
            </a:r>
            <a:r>
              <a:rPr lang="cy-GB" sz="2000" b="1" dirty="0" smtClean="0">
                <a:solidFill>
                  <a:srgbClr val="000099"/>
                </a:solidFill>
              </a:rPr>
              <a:t>roffesiynol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athro'n gwneud penderfyniadau rhesymegol o ran </a:t>
            </a:r>
            <a:r>
              <a:rPr lang="cy-GB" dirty="0" smtClean="0"/>
              <a:t>ei addysgeg </a:t>
            </a:r>
            <a:r>
              <a:rPr lang="cy-GB" dirty="0"/>
              <a:t>yn seiliedig ar </a:t>
            </a:r>
            <a:r>
              <a:rPr lang="cy-GB" dirty="0" smtClean="0"/>
              <a:t>waith darllen </a:t>
            </a:r>
            <a:r>
              <a:rPr lang="cy-GB" dirty="0"/>
              <a:t>a chanfyddiadau ymchwil perthnasol.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372" y="3474874"/>
            <a:ext cx="7261003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cy-GB" dirty="0"/>
              <a:t>Tystiolaeth ar gyfer dyfarnu SAC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Mae’r athro’n arddangos dealltwriaeth gynyddol o’r damcaniaethau a’r ymchwil ynghylch asesu, addysgeg, datblygiad bodau dynol, a dysgu sy’n berthnasol i gynllunio ac arferion o ddydd i ddydd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GB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50973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Darllen ehangach a chanfyddiadau ymchwil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68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600915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Dysgu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proffesiynol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Rhwydweithiau</a:t>
            </a:r>
            <a:r>
              <a:rPr lang="en-GB" sz="2400" b="1" dirty="0">
                <a:solidFill>
                  <a:srgbClr val="000099"/>
                </a:solidFill>
              </a:rPr>
              <a:t> a </a:t>
            </a:r>
            <a:r>
              <a:rPr lang="en-GB" sz="2400" b="1" dirty="0" err="1">
                <a:solidFill>
                  <a:srgbClr val="000099"/>
                </a:solidFill>
              </a:rPr>
              <a:t>chymunedau</a:t>
            </a:r>
            <a:r>
              <a:rPr lang="en-GB" sz="2400" b="1" dirty="0">
                <a:solidFill>
                  <a:srgbClr val="000099"/>
                </a:solidFill>
              </a:rPr>
              <a:t> proffesiynol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07860" y="4653136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 yn gwneud ymdrech i gael budd o rwydwaith neu gymuned broffesiynol ranbarthol, cenedlaethol neu ryngwladol sy'n canolbwyntio ar bwnc, proses neu gyfnod oedran priodol.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39512" y="2708920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Ceir tystiolaeth o rôl weithredol yn y gymuned addysg ehangach gyda chyfraniadau at gyfnodolion, cynadleddau neu gymunedau dysgu.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6694612">
            <a:off x="7840057" y="5931684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69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278157" y="4336706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23489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spect="1" noChangeArrowheads="1" noTextEdit="1"/>
          </p:cNvSpPr>
          <p:nvPr/>
        </p:nvSpPr>
        <p:spPr bwMode="auto">
          <a:xfrm>
            <a:off x="5834" y="933450"/>
            <a:ext cx="6638925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2633663" y="720725"/>
            <a:ext cx="4270375" cy="2574925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818063" y="2609850"/>
            <a:ext cx="2403475" cy="2101850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732338" y="3425825"/>
            <a:ext cx="1900238" cy="2298700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809876" y="3424238"/>
            <a:ext cx="1906588" cy="2282825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282826" y="2514600"/>
            <a:ext cx="2398713" cy="2112963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3170" y="1628800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Addysgeg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71303" y="3295650"/>
            <a:ext cx="191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Arweinyddiaeth</a:t>
            </a:r>
          </a:p>
          <a:p>
            <a:pPr algn="ctr"/>
            <a:endParaRPr lang="en-GB" b="1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2168" y="3241159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Cydweithredu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56993" y="4388534"/>
            <a:ext cx="191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Dysgu</a:t>
            </a:r>
          </a:p>
          <a:p>
            <a:pPr algn="ctr"/>
            <a:r>
              <a:rPr lang="cy-GB" b="1" dirty="0">
                <a:solidFill>
                  <a:prstClr val="white"/>
                </a:solidFill>
              </a:rPr>
              <a:t>p</a:t>
            </a:r>
            <a:r>
              <a:rPr lang="cy-GB" b="1" dirty="0" smtClean="0">
                <a:solidFill>
                  <a:prstClr val="white"/>
                </a:solidFill>
              </a:rPr>
              <a:t>roffesiynol </a:t>
            </a:r>
            <a:endParaRPr lang="cy-GB" b="1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8086" y="4480867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Arloesi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3" y="404664"/>
            <a:ext cx="7731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 smtClean="0">
                <a:solidFill>
                  <a:srgbClr val="000099"/>
                </a:solidFill>
              </a:rPr>
              <a:t>Pum dimensiwn </a:t>
            </a:r>
            <a:r>
              <a:rPr lang="cy-GB" sz="2000" b="1" dirty="0">
                <a:solidFill>
                  <a:srgbClr val="000099"/>
                </a:solidFill>
              </a:rPr>
              <a:t>y </a:t>
            </a:r>
            <a:r>
              <a:rPr lang="cy-GB" sz="2000" b="1" dirty="0" smtClean="0">
                <a:solidFill>
                  <a:srgbClr val="000099"/>
                </a:solidFill>
              </a:rPr>
              <a:t>safonau proffesiynol </a:t>
            </a:r>
            <a:r>
              <a:rPr lang="cy-GB" sz="2000" b="1" dirty="0">
                <a:solidFill>
                  <a:srgbClr val="000099"/>
                </a:solidFill>
              </a:rPr>
              <a:t>ar gyfer </a:t>
            </a:r>
            <a:r>
              <a:rPr lang="cy-GB" sz="2000" b="1" dirty="0" smtClean="0">
                <a:solidFill>
                  <a:srgbClr val="000099"/>
                </a:solidFill>
              </a:rPr>
              <a:t>addysgu </a:t>
            </a:r>
            <a:r>
              <a:rPr lang="cy-GB" sz="2000" b="1" dirty="0">
                <a:solidFill>
                  <a:srgbClr val="000099"/>
                </a:solidFill>
              </a:rPr>
              <a:t>ac </a:t>
            </a:r>
            <a:r>
              <a:rPr lang="cy-GB" sz="2000" b="1" dirty="0" smtClean="0">
                <a:solidFill>
                  <a:srgbClr val="000099"/>
                </a:solidFill>
              </a:rPr>
              <a:t>arweinyddiaeth</a:t>
            </a:r>
            <a:endParaRPr lang="cy-GB" sz="2000" b="1" dirty="0">
              <a:solidFill>
                <a:srgbClr val="000099"/>
              </a:solidFill>
            </a:endParaRPr>
          </a:p>
          <a:p>
            <a:endParaRPr lang="cy-GB" sz="2000" b="1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28907" y="163885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rgbClr val="000099"/>
                </a:solidFill>
              </a:rPr>
              <a:t>...mae’n hollbwysig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82478" y="548676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rgbClr val="000099"/>
                </a:solidFill>
              </a:rPr>
              <a:t>…mynd yn ddyfnach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90590" y="366077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rgbClr val="000099"/>
                </a:solidFill>
              </a:rPr>
              <a:t>... helpu i dyfu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39850" y="5504965"/>
            <a:ext cx="234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rgbClr val="000099"/>
                </a:solidFill>
              </a:rPr>
              <a:t>…symud ymlaen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7162" y="3660775"/>
            <a:ext cx="2275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rgbClr val="000099"/>
                </a:solidFill>
              </a:rPr>
              <a:t>...galluogi lledaenu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5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1" grpId="0"/>
      <p:bldP spid="12" grpId="0"/>
      <p:bldP spid="13" grpId="0"/>
      <p:bldP spid="14" grpId="0"/>
      <p:bldP spid="2" grpId="0"/>
      <p:bldP spid="10" grpId="0"/>
      <p:bldP spid="15" grpId="0"/>
      <p:bldP spid="16" grpId="0"/>
      <p:bldP spid="17" grpId="0"/>
      <p:bldP spid="1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522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 err="1">
                <a:solidFill>
                  <a:srgbClr val="000099"/>
                </a:solidFill>
              </a:rPr>
              <a:t>Dysgu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p</a:t>
            </a:r>
            <a:r>
              <a:rPr lang="en-GB" sz="2000" b="1" dirty="0" err="1" smtClean="0">
                <a:solidFill>
                  <a:srgbClr val="000099"/>
                </a:solidFill>
              </a:rPr>
              <a:t>roffesiynol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45" y="1501565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 yn gwneud ymdrech i gael budd o rwydwaith neu gymuned broffesiynol ranbarthol, cenedlaethol neu ryngwladol sy'n canolbwyntio ar bwnc, proses neu gyfnod oedran priodol.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55345" y="3626751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Mae’r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athro’n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ymgymryd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ag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ymchwil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gweithredol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raddfa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fach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boed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ben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ei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hun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mewn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cydweithrediad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â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chydweithwyr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archwilio’n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fanwl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ddysgu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phennu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goblygiadau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gyfer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E" b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arferion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45" y="150973"/>
            <a:ext cx="665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Rhwydweithiau</a:t>
            </a:r>
            <a:r>
              <a:rPr lang="en-GB" sz="2400" b="1" dirty="0">
                <a:solidFill>
                  <a:srgbClr val="000099"/>
                </a:solidFill>
              </a:rPr>
              <a:t> a </a:t>
            </a:r>
            <a:r>
              <a:rPr lang="en-GB" sz="2400" b="1" dirty="0" err="1">
                <a:solidFill>
                  <a:srgbClr val="000099"/>
                </a:solidFill>
              </a:rPr>
              <a:t>chymunedau</a:t>
            </a:r>
            <a:r>
              <a:rPr lang="en-GB" sz="2400" b="1" dirty="0">
                <a:solidFill>
                  <a:srgbClr val="000099"/>
                </a:solidFill>
              </a:rPr>
              <a:t> proffesiynol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70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260024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Dysgu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proffesiynol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Dysgu proffesiynol </a:t>
            </a:r>
            <a:r>
              <a:rPr lang="en-GB" sz="2400" b="1" dirty="0" err="1">
                <a:solidFill>
                  <a:srgbClr val="000099"/>
                </a:solidFill>
              </a:rPr>
              <a:t>parhaus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52081" y="4653136"/>
            <a:ext cx="698477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Defnyddir y </a:t>
            </a:r>
            <a:r>
              <a:rPr lang="cy-GB" dirty="0" smtClean="0"/>
              <a:t>Pasbort Dysgu Proffesiynol </a:t>
            </a:r>
            <a:r>
              <a:rPr lang="cy-GB" dirty="0"/>
              <a:t>i gynorthwyo arfer myfyriol a chofnodi ymrwymiad pendant i ddysgu proffesiynol parhaus gan arwain at roi technegau a dulliau newydd neu ddiwygiedig ar waith mewn ffordd reoledig.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283695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dysgu proffesiynol parhaus yn cael ei ysgogi gan yr athro sy’n llunio twf proffesiynol yn ofalus o fewn cyd-destun y pedwar diben ac ymrwymiad i arwain datblygiad cydweithwyr y tu mewn i'r ysgol a'r tu hwnt iddi.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6694612">
            <a:off x="7840058" y="5960086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71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278157" y="4336706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27397599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81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000099"/>
                </a:solidFill>
              </a:rPr>
              <a:t>Dysgu </a:t>
            </a:r>
            <a:r>
              <a:rPr lang="en-GB" sz="2000" b="1" dirty="0" err="1">
                <a:solidFill>
                  <a:srgbClr val="000099"/>
                </a:solidFill>
              </a:rPr>
              <a:t>proffesiynol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Defnyddir y </a:t>
            </a:r>
            <a:r>
              <a:rPr lang="cy-GB" dirty="0" smtClean="0"/>
              <a:t>Pasbort Dysgu Proffesiynol </a:t>
            </a:r>
            <a:r>
              <a:rPr lang="cy-GB" dirty="0"/>
              <a:t>i gynorthwyo arfer myfyriol a chofnodi ymrwymiad pendant i ddysgu proffesiynol parhaus gan arwain at </a:t>
            </a:r>
            <a:r>
              <a:rPr lang="cy-GB" dirty="0" smtClean="0"/>
              <a:t>roi technegau </a:t>
            </a:r>
            <a:r>
              <a:rPr lang="cy-GB" dirty="0"/>
              <a:t>a dulliau newydd neu </a:t>
            </a:r>
            <a:r>
              <a:rPr lang="cy-GB" dirty="0" smtClean="0"/>
              <a:t>ddiwygiedig ar waith mewn ffordd reoledig.</a:t>
            </a:r>
            <a:endParaRPr lang="cy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5634" y="3573016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cy-GB" b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Mae’r Pasbort Dysgu Proffesiynol yn dylanwadu ar ddysgu parhaus yr athro ac mae’n hybu datblygu a thwf proffesiynol. </a:t>
            </a:r>
          </a:p>
          <a:p>
            <a:endParaRPr lang="en-GB" b="0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785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Dysgu proffesiynol </a:t>
            </a:r>
            <a:r>
              <a:rPr lang="en-GB" sz="2400" b="1" dirty="0" err="1">
                <a:solidFill>
                  <a:srgbClr val="000099"/>
                </a:solidFill>
              </a:rPr>
              <a:t>parhaus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72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7313619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0099"/>
                </a:solidFill>
              </a:rPr>
              <a:t>Dysgu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r>
              <a:rPr lang="en-GB" sz="2000" b="1" dirty="0" err="1" smtClean="0">
                <a:solidFill>
                  <a:srgbClr val="000099"/>
                </a:solidFill>
              </a:rPr>
              <a:t>proffesiynol</a:t>
            </a:r>
            <a:r>
              <a:rPr lang="en-GB" sz="2000" b="1" dirty="0" smtClean="0">
                <a:solidFill>
                  <a:srgbClr val="000099"/>
                </a:solidFill>
              </a:rPr>
              <a:t> 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Sgiliau Cymraeg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26332" y="4653135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 smtClean="0"/>
              <a:t>Ceir ymrwymiad i ddatblygu sgiliau personol gam wrth gam, o ran defnyddio’r Gymraeg.</a:t>
            </a:r>
            <a:endParaRPr lang="cy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 smtClean="0"/>
              <a:t>Mae’r athro’n gweithredu i ganfod cyfleoedd i ddefnyddio ei ddealltwriaeth a’i sgiliau Cymraeg, ac i ehangu’r ddealltwriaeth honno a’r sgiliau hynny.</a:t>
            </a:r>
            <a:endParaRPr lang="cy-GB" dirty="0"/>
          </a:p>
        </p:txBody>
      </p:sp>
      <p:grpSp>
        <p:nvGrpSpPr>
          <p:cNvPr id="11" name="Group 10"/>
          <p:cNvGrpSpPr/>
          <p:nvPr/>
        </p:nvGrpSpPr>
        <p:grpSpPr>
          <a:xfrm rot="6694612">
            <a:off x="7840058" y="5960086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51070" y="6366712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73</a:t>
            </a:fld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256266" y="4365208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316018274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Dysgu </a:t>
            </a:r>
            <a:r>
              <a:rPr lang="en-GB" sz="2000" b="1" dirty="0" err="1">
                <a:solidFill>
                  <a:srgbClr val="000099"/>
                </a:solidFill>
              </a:rPr>
              <a:t>proffesiynol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 smtClean="0"/>
              <a:t>Ceir </a:t>
            </a:r>
            <a:r>
              <a:rPr lang="cy-GB" dirty="0"/>
              <a:t>ymrwymiad i ddatblygu sgiliau personol gam wrth </a:t>
            </a:r>
            <a:r>
              <a:rPr lang="cy-GB" dirty="0" smtClean="0"/>
              <a:t>gam, </a:t>
            </a:r>
            <a:r>
              <a:rPr lang="cy-GB" dirty="0"/>
              <a:t>o ran </a:t>
            </a:r>
            <a:r>
              <a:rPr lang="cy-GB" dirty="0" smtClean="0"/>
              <a:t>defnyddio’r </a:t>
            </a:r>
            <a:r>
              <a:rPr lang="cy-GB" dirty="0"/>
              <a:t>Gymraeg.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356992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y-GB" b="1" dirty="0"/>
              <a:t>Tystiolaeth ar gyfer dyfarnu SAC: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y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r>
              <a:rPr lang="cy-GB" dirty="0" smtClean="0"/>
              <a:t>Ceir </a:t>
            </a:r>
            <a:r>
              <a:rPr lang="cy-GB" dirty="0"/>
              <a:t>ymrwymiad i ddatblygu sgiliau personol gam wrth </a:t>
            </a:r>
            <a:r>
              <a:rPr lang="cy-GB" dirty="0" smtClean="0"/>
              <a:t>gam, </a:t>
            </a:r>
            <a:r>
              <a:rPr lang="cy-GB" dirty="0"/>
              <a:t>o ran defnyddio’r </a:t>
            </a:r>
            <a:r>
              <a:rPr lang="cy-GB" dirty="0" smtClean="0"/>
              <a:t>Gymraeg</a:t>
            </a:r>
            <a:r>
              <a:rPr lang="cy-GB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y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Chevron 9">
            <a:hlinkClick r:id="rId3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395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Sgiliau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Cymraeg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74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3926286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842149"/>
              <a:gd name="adj2" fmla="val 8774925"/>
            </a:avLst>
          </a:prstGeom>
          <a:gradFill flip="none" rotWithShape="1">
            <a:gsLst>
              <a:gs pos="33000">
                <a:srgbClr val="CC99FF"/>
              </a:gs>
              <a:gs pos="50000">
                <a:srgbClr val="FFCCFF"/>
              </a:gs>
              <a:gs pos="100000">
                <a:srgbClr val="FFCCFF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126876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>
                <a:solidFill>
                  <a:srgbClr val="000099"/>
                </a:solidFill>
              </a:rPr>
              <a:t>Arloesi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25430" y="2351131"/>
            <a:ext cx="6430641" cy="1062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 rot="21173156">
            <a:off x="4385503" y="2638133"/>
            <a:ext cx="2823385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Cynnig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arbenigedd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6" name="TextBox 25">
            <a:hlinkClick r:id="rId4" action="ppaction://hlinksldjump"/>
          </p:cNvPr>
          <p:cNvSpPr txBox="1"/>
          <p:nvPr/>
        </p:nvSpPr>
        <p:spPr>
          <a:xfrm rot="21419096">
            <a:off x="4470512" y="3029801"/>
            <a:ext cx="2912599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Datblygu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technegau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newydd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36" name="TextBox 35">
            <a:hlinkClick r:id="rId5" action="ppaction://hlinksldjump"/>
          </p:cNvPr>
          <p:cNvSpPr txBox="1"/>
          <p:nvPr/>
        </p:nvSpPr>
        <p:spPr>
          <a:xfrm rot="211187">
            <a:off x="4469954" y="3567293"/>
            <a:ext cx="4393561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Gwerthuso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effaith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newidiadau’n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ymarferol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grpSp>
        <p:nvGrpSpPr>
          <p:cNvPr id="19" name="Group 18"/>
          <p:cNvGrpSpPr/>
          <p:nvPr/>
        </p:nvGrpSpPr>
        <p:grpSpPr>
          <a:xfrm rot="11669501">
            <a:off x="482631" y="4552761"/>
            <a:ext cx="1595296" cy="1591011"/>
            <a:chOff x="581131" y="4820623"/>
            <a:chExt cx="2192659" cy="2186770"/>
          </a:xfrm>
        </p:grpSpPr>
        <p:sp>
          <p:nvSpPr>
            <p:cNvPr id="21" name="Pie 20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4" name="Pie 23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29" name="Freeform 6">
            <a:hlinkClick r:id="rId6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0" name="Freeform 7">
            <a:hlinkClick r:id="rId6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1" name="Freeform 8">
            <a:hlinkClick r:id="rId6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7" name="Freeform 9">
            <a:hlinkClick r:id="rId6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Freeform 10">
            <a:hlinkClick r:id="rId6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Arc 27"/>
          <p:cNvSpPr/>
          <p:nvPr/>
        </p:nvSpPr>
        <p:spPr>
          <a:xfrm rot="3174905">
            <a:off x="1497756" y="3162634"/>
            <a:ext cx="421105" cy="374272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41" name="TextBox 40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000099"/>
                  </a:solidFill>
                </a:rPr>
                <a:t>SAC / Ymsefydlu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44" name="Rounded Rectangle 43">
            <a:hlinkClick r:id="rId7" action="ppaction://hlinksldjump"/>
          </p:cNvPr>
          <p:cNvSpPr/>
          <p:nvPr/>
        </p:nvSpPr>
        <p:spPr>
          <a:xfrm>
            <a:off x="6516216" y="6079623"/>
            <a:ext cx="1340011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>
                <a:solidFill>
                  <a:prstClr val="white"/>
                </a:solidFill>
              </a:rPr>
              <a:t>Arweinyddiaeth ffurfiol</a:t>
            </a:r>
          </a:p>
        </p:txBody>
      </p:sp>
    </p:spTree>
    <p:extLst>
      <p:ext uri="{BB962C8B-B14F-4D97-AF65-F5344CB8AC3E}">
        <p14:creationId xmlns:p14="http://schemas.microsoft.com/office/powerpoint/2010/main" val="4011373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Arloesi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Cynnig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arbenigedd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39552" y="4725144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 arbenigedd a chymorth yr athro sy'n dod i'r amlwg ar gael i gydweithwyr sy'n rhoi cynnig ar rywbeth newydd yn eu repertoire o dechnegau addysgu.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21351" y="2708920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Defnyddir arbenigedd a phrofiad drwy gyfrannu sgiliau proffesiynol i helpu cydweithwyr eraill i fynd i'r afael â heriau newydd.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12464853">
            <a:off x="7786343" y="5994376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76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356453" y="4333108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5192367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772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Arloesi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494" y="1491940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 arbenigedd a chymorth yr athro sy'n dod i'r amlwg ar gael i gydweithwyr sy'n rhoi cynnig ar rywbeth newydd yn eu repertoire o dechnegau addysgu.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645024"/>
            <a:ext cx="7262734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cy-GB" dirty="0" smtClean="0">
                <a:solidFill>
                  <a:schemeClr val="tx1"/>
                </a:solidFill>
              </a:rPr>
              <a:t>Tystiolaeth ar gyfer dyfarnu SAC: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Mae gan yr athro stoc gynyddol o dechnegau dysgu, wrth i arbenigedd gael ei ddatblygu a dechrau ffynnu, er mwyn helpu a gwella </a:t>
            </a:r>
            <a:r>
              <a:rPr lang="cy-GB" b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datblygiad </a:t>
            </a:r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eraill</a:t>
            </a:r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en-IE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dirty="0"/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Cynnig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arbenigedd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77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1092838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Arloesi</a:t>
            </a:r>
          </a:p>
          <a:p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Datblygu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cy-GB" sz="2400" b="1" dirty="0" smtClean="0">
                <a:solidFill>
                  <a:srgbClr val="000099"/>
                </a:solidFill>
              </a:rPr>
              <a:t>technegau</a:t>
            </a:r>
            <a:r>
              <a:rPr lang="en-GB" sz="2400" b="1" dirty="0" smtClean="0">
                <a:solidFill>
                  <a:srgbClr val="000099"/>
                </a:solidFill>
              </a:rPr>
              <a:t> </a:t>
            </a:r>
            <a:r>
              <a:rPr lang="en-GB" sz="2400" b="1" dirty="0">
                <a:solidFill>
                  <a:srgbClr val="000099"/>
                </a:solidFill>
              </a:rPr>
              <a:t>newydd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441658" y="4719627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Ceir parodrwydd i ddatblygu a chymhwyso technegau newydd i weddu i ddibenion dysgu a fwriedir mewn dull strwythuredig ac ystyriol a dysgu o'r profiad.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Defnyddir technegau disgybledig sy’n seiliedig ar dystiolaeth i ateb heriau'n effeithiol a datblygu dysgu.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12464853">
            <a:off x="7858352" y="5994377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78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244054" y="4333108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11156812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237312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y-GB" sz="2000" b="1" dirty="0">
                <a:solidFill>
                  <a:srgbClr val="000099"/>
                </a:solidFill>
              </a:rPr>
              <a:t>Arloesi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8286" y="1484784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Ceir parodrwydd i ddatblygu a chymhwyso technegau newydd i weddu i ddibenion dysgu a fwriedir mewn dull strwythuredig </a:t>
            </a:r>
            <a:r>
              <a:rPr lang="cy-GB" dirty="0" smtClean="0"/>
              <a:t>ac ystyriol </a:t>
            </a:r>
            <a:r>
              <a:rPr lang="cy-GB" dirty="0"/>
              <a:t>a dysgu o'r profiad.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651989"/>
            <a:ext cx="7277526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err="1"/>
              <a:t>Tystiolaeth</a:t>
            </a:r>
            <a:r>
              <a:rPr lang="en-GB" dirty="0"/>
              <a:t> ar gyfer </a:t>
            </a:r>
            <a:r>
              <a:rPr lang="en-GB" dirty="0" err="1"/>
              <a:t>dyfarnu</a:t>
            </a:r>
            <a:r>
              <a:rPr lang="en-GB" dirty="0"/>
              <a:t> SAC:</a:t>
            </a:r>
          </a:p>
          <a:p>
            <a:endParaRPr lang="en-GB" dirty="0"/>
          </a:p>
          <a:p>
            <a:r>
              <a:rPr lang="cy-GB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Ymchwil ar ddatblygiad dirnadol, cymdeithasol, emosiynol a chorfforol wedi cael effaith gadarnhaol ar addysgeg.  Yr athro’n gallu arddangos sut y mae’n defnyddio dirnadaeth broffesiynol a dadansoddiad beirniadol i lunio a datblygu arferion</a:t>
            </a:r>
            <a:r>
              <a:rPr lang="en-IE" b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280" y="150973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Datblygu </a:t>
            </a:r>
            <a:r>
              <a:rPr lang="en-GB" sz="2400" b="1" dirty="0" err="1">
                <a:solidFill>
                  <a:srgbClr val="000099"/>
                </a:solidFill>
              </a:rPr>
              <a:t>technegau</a:t>
            </a:r>
            <a:r>
              <a:rPr lang="en-GB" sz="2400" b="1" dirty="0">
                <a:solidFill>
                  <a:srgbClr val="000099"/>
                </a:solidFill>
              </a:rPr>
              <a:t> newydd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79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5547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hlinkClick r:id="rId2" action="ppaction://hlinksldjump"/>
          </p:cNvPr>
          <p:cNvSpPr>
            <a:spLocks/>
          </p:cNvSpPr>
          <p:nvPr/>
        </p:nvSpPr>
        <p:spPr bwMode="auto">
          <a:xfrm>
            <a:off x="2633663" y="720725"/>
            <a:ext cx="4270375" cy="2574925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reeform 7">
            <a:hlinkClick r:id="rId3" action="ppaction://hlinksldjump"/>
          </p:cNvPr>
          <p:cNvSpPr>
            <a:spLocks/>
          </p:cNvSpPr>
          <p:nvPr/>
        </p:nvSpPr>
        <p:spPr bwMode="auto">
          <a:xfrm>
            <a:off x="4753272" y="2531751"/>
            <a:ext cx="2403475" cy="2101850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reeform 8">
            <a:hlinkClick r:id="rId4" action="ppaction://hlinksldjump"/>
          </p:cNvPr>
          <p:cNvSpPr>
            <a:spLocks/>
          </p:cNvSpPr>
          <p:nvPr/>
        </p:nvSpPr>
        <p:spPr bwMode="auto">
          <a:xfrm>
            <a:off x="4700747" y="3295650"/>
            <a:ext cx="1900238" cy="2298700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reeform 9">
            <a:hlinkClick r:id="rId5" action="ppaction://hlinksldjump"/>
          </p:cNvPr>
          <p:cNvSpPr>
            <a:spLocks/>
          </p:cNvSpPr>
          <p:nvPr/>
        </p:nvSpPr>
        <p:spPr bwMode="auto">
          <a:xfrm>
            <a:off x="2846684" y="3302288"/>
            <a:ext cx="1906588" cy="2282825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reeform 10">
            <a:hlinkClick r:id="rId6" action="ppaction://hlinksldjump"/>
          </p:cNvPr>
          <p:cNvSpPr>
            <a:spLocks/>
          </p:cNvSpPr>
          <p:nvPr/>
        </p:nvSpPr>
        <p:spPr bwMode="auto">
          <a:xfrm>
            <a:off x="2354559" y="2435983"/>
            <a:ext cx="2398713" cy="2112963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3763170" y="1628800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Addysgeg</a:t>
            </a: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5372654" y="3233464"/>
            <a:ext cx="1784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Arweinyddiaeth</a:t>
            </a:r>
          </a:p>
        </p:txBody>
      </p:sp>
      <p:sp>
        <p:nvSpPr>
          <p:cNvPr id="12" name="TextBox 11">
            <a:hlinkClick r:id="rId6" action="ppaction://hlinksldjump"/>
          </p:cNvPr>
          <p:cNvSpPr txBox="1"/>
          <p:nvPr/>
        </p:nvSpPr>
        <p:spPr>
          <a:xfrm>
            <a:off x="2051720" y="3241159"/>
            <a:ext cx="22097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700" b="1" dirty="0">
                <a:solidFill>
                  <a:prstClr val="white"/>
                </a:solidFill>
              </a:rPr>
              <a:t>Cydweithredu</a:t>
            </a: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4656993" y="4388534"/>
            <a:ext cx="191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Dysgu</a:t>
            </a:r>
          </a:p>
          <a:p>
            <a:pPr algn="ctr"/>
            <a:r>
              <a:rPr lang="cy-GB" b="1" dirty="0">
                <a:solidFill>
                  <a:prstClr val="white"/>
                </a:solidFill>
              </a:rPr>
              <a:t>p</a:t>
            </a:r>
            <a:r>
              <a:rPr lang="cy-GB" b="1" dirty="0" smtClean="0">
                <a:solidFill>
                  <a:prstClr val="white"/>
                </a:solidFill>
              </a:rPr>
              <a:t>roffesiynol </a:t>
            </a:r>
            <a:endParaRPr lang="cy-GB" b="1" dirty="0">
              <a:solidFill>
                <a:prstClr val="white"/>
              </a:solidFill>
            </a:endParaRPr>
          </a:p>
        </p:txBody>
      </p:sp>
      <p:sp>
        <p:nvSpPr>
          <p:cNvPr id="14" name="TextBox 13">
            <a:hlinkClick r:id="rId5" action="ppaction://hlinksldjump"/>
          </p:cNvPr>
          <p:cNvSpPr txBox="1"/>
          <p:nvPr/>
        </p:nvSpPr>
        <p:spPr>
          <a:xfrm>
            <a:off x="2858086" y="4480867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Arloesi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031223" y="2427263"/>
            <a:ext cx="1402189" cy="1460118"/>
            <a:chOff x="4031223" y="2427263"/>
            <a:chExt cx="1402189" cy="1460118"/>
          </a:xfrm>
        </p:grpSpPr>
        <p:sp>
          <p:nvSpPr>
            <p:cNvPr id="19" name="Circular Arrow 18"/>
            <p:cNvSpPr/>
            <p:nvPr/>
          </p:nvSpPr>
          <p:spPr>
            <a:xfrm rot="19864132" flipV="1">
              <a:off x="4031223" y="2427263"/>
              <a:ext cx="1296144" cy="146011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2442647"/>
                <a:gd name="adj5" fmla="val 125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0" name="Circular Arrow 19"/>
            <p:cNvSpPr/>
            <p:nvPr/>
          </p:nvSpPr>
          <p:spPr>
            <a:xfrm rot="1735868" flipH="1" flipV="1">
              <a:off x="4137268" y="2427263"/>
              <a:ext cx="1296144" cy="146011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2442647"/>
                <a:gd name="adj5" fmla="val 125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342168" y="5897016"/>
            <a:ext cx="5588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Gweithio fel un... i sicrhau addysgeg effeithiol </a:t>
            </a:r>
          </a:p>
          <a:p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b="1" smtClean="0"/>
              <a:t>8</a:t>
            </a:fld>
            <a:endParaRPr lang="en-GB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3922418" y="2520520"/>
            <a:ext cx="1584480" cy="1515125"/>
            <a:chOff x="2940463" y="877728"/>
            <a:chExt cx="2452528" cy="2452528"/>
          </a:xfrm>
          <a:solidFill>
            <a:schemeClr val="tx1"/>
          </a:solidFill>
        </p:grpSpPr>
        <p:sp>
          <p:nvSpPr>
            <p:cNvPr id="18" name="Oval 17"/>
            <p:cNvSpPr/>
            <p:nvPr/>
          </p:nvSpPr>
          <p:spPr>
            <a:xfrm>
              <a:off x="2940463" y="877728"/>
              <a:ext cx="2452528" cy="245252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Oval 4"/>
            <p:cNvSpPr txBox="1"/>
            <p:nvPr/>
          </p:nvSpPr>
          <p:spPr>
            <a:xfrm>
              <a:off x="3084855" y="1299250"/>
              <a:ext cx="2171398" cy="168657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cy-GB" sz="1700" b="1" i="0" u="none" strike="noStrike" kern="1200" cap="none" spc="0" normalizeH="0" baseline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Gwerthoedd</a:t>
              </a:r>
            </a:p>
            <a:p>
              <a:pPr marL="0" marR="0" lvl="0" indent="0" algn="ctr" defTabSz="1155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y-GB" sz="1700" b="1" i="0" u="none" strike="noStrike" kern="1200" cap="none" spc="0" normalizeH="0" baseline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ac </a:t>
              </a:r>
              <a:r>
                <a:rPr kumimoji="0" lang="cy-GB" sz="1700" b="1" i="0" u="none" strike="noStrike" kern="120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ymagweddau</a:t>
              </a:r>
              <a:endParaRPr kumimoji="0" lang="cy-GB" sz="17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051720" y="6257496"/>
            <a:ext cx="5588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000" b="1" dirty="0">
                <a:solidFill>
                  <a:srgbClr val="000099"/>
                </a:solidFill>
              </a:rPr>
              <a:t>gyda gwerthoedd ac ymagweddau cyffredin</a:t>
            </a:r>
          </a:p>
        </p:txBody>
      </p:sp>
    </p:spTree>
    <p:extLst>
      <p:ext uri="{BB962C8B-B14F-4D97-AF65-F5344CB8AC3E}">
        <p14:creationId xmlns:p14="http://schemas.microsoft.com/office/powerpoint/2010/main" val="59224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Arloesi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690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Gwerthuso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effaith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 smtClean="0">
                <a:solidFill>
                  <a:srgbClr val="000099"/>
                </a:solidFill>
              </a:rPr>
              <a:t>newidiadau’n</a:t>
            </a:r>
            <a:r>
              <a:rPr lang="en-GB" sz="2400" b="1" dirty="0" smtClean="0">
                <a:solidFill>
                  <a:srgbClr val="000099"/>
                </a:solidFill>
              </a:rPr>
              <a:t> </a:t>
            </a:r>
          </a:p>
          <a:p>
            <a:r>
              <a:rPr lang="en-GB" sz="2400" b="1" dirty="0" err="1" smtClean="0">
                <a:solidFill>
                  <a:srgbClr val="000099"/>
                </a:solidFill>
              </a:rPr>
              <a:t>ymarferol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41525" y="4725144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 yn disgwyl i unrhyw gamau newydd a gymerir gael eu cefnogi, eu dadansoddi a'u datblygu gyda chyfranogiad gan gymheiriaid a chydweithwyr mwy profiadol.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33067" y="2708920"/>
            <a:ext cx="538259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Caiff tystiolaeth sy'n deillio o arferion arloesol ei chasglu, ei dadansoddi a'i rhannu ag eraill yng nghymuned yr ysgol a thu hwnt i gyfrannu at ddealltwriaeth gynyddol a datblygiadau cysylltiedig eraill mewn mannau eraill.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12464853">
            <a:off x="7858351" y="5975995"/>
            <a:ext cx="675567" cy="673752"/>
            <a:chOff x="581131" y="4820623"/>
            <a:chExt cx="2192659" cy="2186770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80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356453" y="4333108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143893662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14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y-GB" sz="2000" b="1" dirty="0">
                <a:solidFill>
                  <a:srgbClr val="000099"/>
                </a:solidFill>
              </a:rPr>
              <a:t>Arloesi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7" y="1484784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 yn disgwyl i unrhyw gamau newydd a gymerir gael eu </a:t>
            </a:r>
            <a:r>
              <a:rPr lang="cy-GB" dirty="0" smtClean="0"/>
              <a:t>cefnogi, </a:t>
            </a:r>
            <a:r>
              <a:rPr lang="cy-GB" dirty="0"/>
              <a:t>eu dadansoddi a'u datblygu gyda chyfranogiad gan gymheiriaid a chydweithwyr mwy profiadol.</a:t>
            </a:r>
          </a:p>
          <a:p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7" y="3573016"/>
            <a:ext cx="7272807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y-GB" b="1" dirty="0" smtClean="0"/>
              <a:t>Tystiolaeth ar gyfer dyfarnu SAC: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y-GB" dirty="0" smtClean="0">
              <a:solidFill>
                <a:prstClr val="black"/>
              </a:solidFill>
              <a:latin typeface="Calibri"/>
            </a:endParaRPr>
          </a:p>
          <a:p>
            <a:pPr lvl="0">
              <a:defRPr/>
            </a:pPr>
            <a:r>
              <a:rPr lang="cy-GB" dirty="0" smtClean="0">
                <a:latin typeface="Calibri" panose="020F0502020204030204" pitchFamily="34" charset="0"/>
                <a:ea typeface="Calibri" panose="020F0502020204030204" pitchFamily="34" charset="0"/>
              </a:rPr>
              <a:t>Yr athro’n gweithredu i gael cymorth a chyngor gan gydweithwyr i ddatblygu ffyrdd newydd o weithio yn yr ystafell ddosbarth fel bod modd gwerthuso a dadansoddi y ffyrdd hyn o weithio, a’u rhannu ag eraill.</a:t>
            </a:r>
          </a:p>
          <a:p>
            <a:pPr lvl="0"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hevron 10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50973"/>
            <a:ext cx="669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0099"/>
                </a:solidFill>
              </a:rPr>
              <a:t>Gwerthuso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effaith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 smtClean="0">
                <a:solidFill>
                  <a:srgbClr val="000099"/>
                </a:solidFill>
              </a:rPr>
              <a:t>newidiadau’n</a:t>
            </a:r>
            <a:r>
              <a:rPr lang="en-GB" sz="2400" b="1" dirty="0" smtClean="0">
                <a:solidFill>
                  <a:srgbClr val="000099"/>
                </a:solidFill>
              </a:rPr>
              <a:t> </a:t>
            </a:r>
            <a:r>
              <a:rPr lang="en-GB" sz="2400" b="1" dirty="0">
                <a:solidFill>
                  <a:srgbClr val="000099"/>
                </a:solidFill>
              </a:rPr>
              <a:t>ymarferol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81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551184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75872">
            <a:off x="-3023127" y="-15291"/>
            <a:ext cx="7469671" cy="6869891"/>
          </a:xfrm>
          <a:prstGeom prst="pie">
            <a:avLst>
              <a:gd name="adj1" fmla="val 7502782"/>
              <a:gd name="adj2" fmla="val 8808054"/>
            </a:avLst>
          </a:prstGeom>
          <a:gradFill flip="none" rotWithShape="1">
            <a:gsLst>
              <a:gs pos="33000">
                <a:srgbClr val="FF7A00">
                  <a:lumMod val="29000"/>
                  <a:lumOff val="71000"/>
                </a:srgbClr>
              </a:gs>
              <a:gs pos="50000">
                <a:srgbClr val="FF0300"/>
              </a:gs>
              <a:gs pos="100000">
                <a:srgbClr val="4D0808"/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126876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Arweinyddiaeth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72816"/>
            <a:ext cx="6020532" cy="164683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7480" y="2357037"/>
            <a:ext cx="6430641" cy="106261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2920272"/>
            <a:ext cx="6654882" cy="49938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430" y="3419654"/>
            <a:ext cx="6654882" cy="8742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568968" cy="72389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hlinkClick r:id="rId2" action="ppaction://hlinksldjump"/>
          </p:cNvPr>
          <p:cNvSpPr txBox="1"/>
          <p:nvPr/>
        </p:nvSpPr>
        <p:spPr>
          <a:xfrm rot="186881">
            <a:off x="4469130" y="3593667"/>
            <a:ext cx="4520819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Arwain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adrannau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chyfnodau</a:t>
            </a:r>
            <a:r>
              <a:rPr lang="en-GB" sz="105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en-GB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11708" y="3419656"/>
            <a:ext cx="6568968" cy="72389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4426427" y="3131591"/>
            <a:ext cx="4497052" cy="35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Arwain cydweithwyr,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prosiectau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rhaglenni</a:t>
            </a:r>
            <a:endParaRPr lang="en-GB" sz="1600" dirty="0">
              <a:solidFill>
                <a:srgbClr val="000099"/>
              </a:solidFill>
              <a:latin typeface="Arial"/>
              <a:ea typeface="Calibri"/>
              <a:cs typeface="Times New Roman"/>
            </a:endParaRPr>
          </a:p>
        </p:txBody>
      </p:sp>
      <p:grpSp>
        <p:nvGrpSpPr>
          <p:cNvPr id="23" name="Group 22"/>
          <p:cNvGrpSpPr/>
          <p:nvPr/>
        </p:nvGrpSpPr>
        <p:grpSpPr>
          <a:xfrm rot="3407618">
            <a:off x="421819" y="4602441"/>
            <a:ext cx="1595296" cy="1591011"/>
            <a:chOff x="581131" y="4820623"/>
            <a:chExt cx="2192659" cy="2186770"/>
          </a:xfrm>
        </p:grpSpPr>
        <p:sp>
          <p:nvSpPr>
            <p:cNvPr id="26" name="Pie 25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0" name="Pie 29"/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1" name="Pie 30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7" name="Freeform 6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222636" y="5933694"/>
            <a:ext cx="518407" cy="312586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Freeform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479948" y="6153545"/>
            <a:ext cx="291773" cy="255156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9" name="Freeform 8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473572" y="6246280"/>
            <a:ext cx="230682" cy="279053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0" name="Freeform 9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248496" y="6247086"/>
            <a:ext cx="231452" cy="277126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1" name="Freeform 10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188754" y="6141920"/>
            <a:ext cx="291194" cy="256505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" name="TextBox 31">
            <a:hlinkClick r:id="rId5" action="ppaction://hlinksldjump"/>
          </p:cNvPr>
          <p:cNvSpPr txBox="1"/>
          <p:nvPr/>
        </p:nvSpPr>
        <p:spPr>
          <a:xfrm rot="21160165">
            <a:off x="4383389" y="2497792"/>
            <a:ext cx="4497052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Arfer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cyfrifoldeb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corfforaethol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33" name="TextBox 32">
            <a:hlinkClick r:id="rId6" action="ppaction://hlinksldjump"/>
          </p:cNvPr>
          <p:cNvSpPr txBox="1"/>
          <p:nvPr/>
        </p:nvSpPr>
        <p:spPr>
          <a:xfrm rot="20827454">
            <a:off x="4273897" y="1954554"/>
            <a:ext cx="4497052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Cymryd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cyfrifoldeb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personol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7" name="Arc 26"/>
          <p:cNvSpPr/>
          <p:nvPr/>
        </p:nvSpPr>
        <p:spPr>
          <a:xfrm rot="2927672">
            <a:off x="1323831" y="3006081"/>
            <a:ext cx="663688" cy="591935"/>
          </a:xfrm>
          <a:prstGeom prst="arc">
            <a:avLst>
              <a:gd name="adj1" fmla="val 16200000"/>
              <a:gd name="adj2" fmla="val 2158461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845976" y="1986727"/>
            <a:ext cx="3419989" cy="668769"/>
            <a:chOff x="1907704" y="1986727"/>
            <a:chExt cx="1894987" cy="668769"/>
          </a:xfrm>
        </p:grpSpPr>
        <p:sp>
          <p:nvSpPr>
            <p:cNvPr id="44" name="TextBox 43"/>
            <p:cNvSpPr txBox="1"/>
            <p:nvPr/>
          </p:nvSpPr>
          <p:spPr>
            <a:xfrm>
              <a:off x="1907704" y="2378497"/>
              <a:ext cx="7962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rgbClr val="000099"/>
                  </a:solidFill>
                </a:rPr>
                <a:t>SAC/</a:t>
              </a:r>
              <a:r>
                <a:rPr lang="en-GB" sz="1200" b="1" dirty="0" err="1" smtClean="0">
                  <a:solidFill>
                    <a:srgbClr val="000099"/>
                  </a:solidFill>
                </a:rPr>
                <a:t>Ymsefydlu</a:t>
              </a:r>
              <a:endParaRPr lang="en-GB" sz="1200" b="1" dirty="0">
                <a:solidFill>
                  <a:srgbClr val="000099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18934" y="1986727"/>
              <a:ext cx="783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Arferion effeithiol iawn a pharhaus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47" name="Rounded Rectangle 46">
            <a:hlinkClick r:id="rId7" action="ppaction://hlinksldjump"/>
          </p:cNvPr>
          <p:cNvSpPr/>
          <p:nvPr/>
        </p:nvSpPr>
        <p:spPr>
          <a:xfrm>
            <a:off x="6588224" y="6079623"/>
            <a:ext cx="1268003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</a:rPr>
              <a:t>Arweinyddiaeth </a:t>
            </a:r>
            <a:r>
              <a:rPr lang="en-GB" sz="1200" dirty="0" err="1">
                <a:solidFill>
                  <a:prstClr val="white"/>
                </a:solidFill>
              </a:rPr>
              <a:t>ffurfiol</a:t>
            </a:r>
            <a:endParaRPr lang="en-GB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817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69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Cymryd </a:t>
            </a:r>
            <a:r>
              <a:rPr lang="en-GB" sz="2400" b="1" dirty="0" err="1">
                <a:solidFill>
                  <a:srgbClr val="000099"/>
                </a:solidFill>
              </a:rPr>
              <a:t>cyfrifoldeb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personol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48132" y="4725144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 yn derbyn cyfrifoldeb ac yn dangos </a:t>
            </a:r>
            <a:r>
              <a:rPr lang="cy-GB" dirty="0" smtClean="0"/>
              <a:t>yr ymrwymiad </a:t>
            </a:r>
            <a:r>
              <a:rPr lang="cy-GB" dirty="0"/>
              <a:t>i ddysgwyr drwy drefniadaeth a rheolaeth broffesiynol.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cyfrifoldeb proffesiynol personol yn cynnwys dabtlygu arferion rhagorol yn barhaus ar draws y safonau proffesiynol.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2854976">
            <a:off x="7804976" y="5972760"/>
            <a:ext cx="693782" cy="676019"/>
            <a:chOff x="522012" y="4820623"/>
            <a:chExt cx="2251778" cy="2194128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52270" y="4799450"/>
              <a:ext cx="2185043" cy="2245560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83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399563" y="4333108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103525369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309320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 yn derbyn cyfrifoldeb ac yn dangos yr ymrwymiad i ddysgwyr drwy drefniadaeth a rheolaeth broffesiynol.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4748" y="3429000"/>
            <a:ext cx="7251627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y-GB" b="1" dirty="0" smtClean="0"/>
              <a:t>Tystiolaeth ar gyfer dyfarnu SAC: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y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0">
              <a:defRPr/>
            </a:pPr>
            <a:r>
              <a:rPr lang="cy-GB" dirty="0" smtClean="0">
                <a:latin typeface="Calibri" panose="020F0502020204030204" pitchFamily="34" charset="0"/>
                <a:ea typeface="Calibri" panose="020F0502020204030204" pitchFamily="34" charset="0"/>
              </a:rPr>
              <a:t>Yr athro’n arddangos agweddau ac ymddygiadau proffesiynol, gan ddatblygu cydberthnasau cadarnhaol gyda dysgwyr a chydweithwyr, sy’n dangos ymrwymiad personol i’r egwyddorion sylfaenol, sef tegwch a gwneud y mwyaf o botensial pob dysgwr. </a:t>
            </a:r>
            <a:endParaRPr lang="cy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874" y="150973"/>
            <a:ext cx="669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Cymryd </a:t>
            </a:r>
            <a:r>
              <a:rPr lang="en-GB" sz="2400" b="1" dirty="0" err="1">
                <a:solidFill>
                  <a:srgbClr val="000099"/>
                </a:solidFill>
              </a:rPr>
              <a:t>cyfrifoldeb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 smtClean="0">
                <a:solidFill>
                  <a:srgbClr val="000099"/>
                </a:solidFill>
              </a:rPr>
              <a:t>personol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84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3806315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69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Arfer </a:t>
            </a:r>
            <a:r>
              <a:rPr lang="en-GB" sz="2400" b="1" dirty="0" err="1">
                <a:solidFill>
                  <a:srgbClr val="000099"/>
                </a:solidFill>
              </a:rPr>
              <a:t>cyfrifoldeb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corfforaethol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41525" y="4719627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athro'n cyfrannu at nodau a datblygiad yr ysgol </a:t>
            </a:r>
            <a:r>
              <a:rPr lang="cy-GB" dirty="0" smtClean="0"/>
              <a:t>drwy </a:t>
            </a:r>
            <a:r>
              <a:rPr lang="cy-GB" dirty="0"/>
              <a:t>ddangos cydymffurfiaeth â pholisïau y cytunwyd arnynt ac mae'n barod i geisio cyngor lle y bo angen.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203848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cydweithwyr yn cael eu cynorthwyo i fodloni'r polisïau a'r egwyddorion sy'n ofynnol gan yr ysgol gydag awgrymiadau ar gyfer gwelliannau'n cael eu cynnig a’u rhoi ar waith.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2854976">
            <a:off x="7804975" y="5943019"/>
            <a:ext cx="693782" cy="676019"/>
            <a:chOff x="522012" y="4820623"/>
            <a:chExt cx="2251778" cy="2194128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52270" y="4799450"/>
              <a:ext cx="2185043" cy="2245560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85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297527" y="4380389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278130543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237312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2526" y="1469511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athro'n cyfrannu at nodau a </a:t>
            </a:r>
            <a:r>
              <a:rPr lang="cy-GB" dirty="0" smtClean="0"/>
              <a:t>datblygiad yr ysgol drwy ddangos </a:t>
            </a:r>
            <a:r>
              <a:rPr lang="cy-GB" dirty="0"/>
              <a:t>cydymffurfiaeth â pholisïau y cytunwyd arnynt ac mae'n barod i geisio cyngor lle y bo angen.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573016"/>
            <a:ext cx="7261766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y-GB" b="1" dirty="0" smtClean="0"/>
              <a:t>Tystiolaeth ar gyfer dyfarnu SAC: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y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0">
              <a:defRPr/>
            </a:pPr>
            <a:r>
              <a:rPr lang="cy-GB" dirty="0" smtClean="0">
                <a:latin typeface="Calibri" panose="020F0502020204030204" pitchFamily="34" charset="0"/>
                <a:ea typeface="Calibri" panose="020F0502020204030204" pitchFamily="34" charset="0"/>
              </a:rPr>
              <a:t>Mae’r athro’n ymwybodol o’i gyfrifoldebau </a:t>
            </a:r>
            <a:r>
              <a:rPr lang="cy-GB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contractiol</a:t>
            </a:r>
            <a:r>
              <a:rPr lang="cy-GB" dirty="0" smtClean="0">
                <a:latin typeface="Calibri" panose="020F0502020204030204" pitchFamily="34" charset="0"/>
                <a:ea typeface="Calibri" panose="020F0502020204030204" pitchFamily="34" charset="0"/>
              </a:rPr>
              <a:t>, bugeiliol, cyfreithiol a phroffesiynol, ac maent yn eu deall.</a:t>
            </a:r>
            <a:endParaRPr lang="cy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50973"/>
            <a:ext cx="669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Arfer </a:t>
            </a:r>
            <a:r>
              <a:rPr lang="en-GB" sz="2400" b="1" dirty="0" err="1">
                <a:solidFill>
                  <a:srgbClr val="000099"/>
                </a:solidFill>
              </a:rPr>
              <a:t>cyfrifoldeb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corfforaethol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86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324661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690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Arwain cydweithwyr, </a:t>
            </a:r>
            <a:r>
              <a:rPr lang="en-GB" sz="2400" b="1" dirty="0" err="1">
                <a:solidFill>
                  <a:srgbClr val="000099"/>
                </a:solidFill>
              </a:rPr>
              <a:t>prosiectau</a:t>
            </a:r>
            <a:r>
              <a:rPr lang="en-GB" sz="2400" b="1" dirty="0">
                <a:solidFill>
                  <a:srgbClr val="000099"/>
                </a:solidFill>
              </a:rPr>
              <a:t> a </a:t>
            </a:r>
            <a:endParaRPr lang="en-GB" sz="2400" b="1" dirty="0" smtClean="0">
              <a:solidFill>
                <a:srgbClr val="000099"/>
              </a:solidFill>
            </a:endParaRPr>
          </a:p>
          <a:p>
            <a:r>
              <a:rPr lang="en-GB" sz="2400" b="1" dirty="0" err="1" smtClean="0">
                <a:solidFill>
                  <a:srgbClr val="000099"/>
                </a:solidFill>
              </a:rPr>
              <a:t>rhaglenni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39552" y="4653136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athro'n defnyddio rhinweddau ei arfer proffesiynol ei hun i ddylanwadu'n gadarnhaol ar arfer eraill.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2123728" y="2708920"/>
            <a:ext cx="646271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Mae arweinyddiaeth yn rhan annatod o addysgu sy'n cynnwys y cymorth, yr arweiniad a'r her sy'n angenrheidiol i gyflawni'r deilliannau gofynnol. Mae'n ystyried profiad cydweithwyr eraill ac yn eu hannog i ffynnu.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2854976">
            <a:off x="7788297" y="5943019"/>
            <a:ext cx="693782" cy="676019"/>
            <a:chOff x="522012" y="4820623"/>
            <a:chExt cx="2251778" cy="2194128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52270" y="4799450"/>
              <a:ext cx="2185043" cy="2245560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87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399563" y="4333108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62070217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159" y="6237312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athro'n defnyddio rhinweddau </a:t>
            </a:r>
            <a:r>
              <a:rPr lang="cy-GB" dirty="0" smtClean="0"/>
              <a:t>ei arfer </a:t>
            </a:r>
            <a:r>
              <a:rPr lang="cy-GB" dirty="0"/>
              <a:t>proffesiynol ei hun i ddylanwadu'n gadarnhaol ar arfer eraill.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2849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cy-GB" b="1" dirty="0" smtClean="0"/>
              <a:t>Tystiolaeth ar gyfer dyfarnu SAC: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y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0">
              <a:defRPr/>
            </a:pPr>
            <a:r>
              <a:rPr lang="cy-GB" dirty="0" smtClean="0">
                <a:latin typeface="Calibri" panose="020F0502020204030204" pitchFamily="34" charset="0"/>
                <a:ea typeface="Calibri" panose="020F0502020204030204" pitchFamily="34" charset="0"/>
              </a:rPr>
              <a:t>Drwy brofiadau cydweithredol yn ystod y lleoliad, mae’r athro’n arddangos ei ddealltwriaeth o sut y dylid arwain dysgu, a’i ymrwymiad i wneud hynny.</a:t>
            </a:r>
          </a:p>
          <a:p>
            <a:pPr lvl="0"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817" y="150973"/>
            <a:ext cx="669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Arwain cydweithwyr, </a:t>
            </a:r>
            <a:r>
              <a:rPr lang="en-GB" sz="2400" b="1" dirty="0" err="1">
                <a:solidFill>
                  <a:srgbClr val="000099"/>
                </a:solidFill>
              </a:rPr>
              <a:t>prosiectau</a:t>
            </a:r>
            <a:r>
              <a:rPr lang="en-GB" sz="2400" b="1" dirty="0">
                <a:solidFill>
                  <a:srgbClr val="000099"/>
                </a:solidFill>
              </a:rPr>
              <a:t> a </a:t>
            </a:r>
            <a:r>
              <a:rPr lang="en-GB" sz="2400" b="1" dirty="0" err="1">
                <a:solidFill>
                  <a:srgbClr val="000099"/>
                </a:solidFill>
              </a:rPr>
              <a:t>rhaglenni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b="1" smtClean="0"/>
              <a:pPr/>
              <a:t>88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5444801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8720" y="1776115"/>
            <a:ext cx="669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Arwain adrannau a chyfnodau</a:t>
            </a:r>
          </a:p>
        </p:txBody>
      </p:sp>
      <p:sp>
        <p:nvSpPr>
          <p:cNvPr id="60" name="TextBox 59">
            <a:hlinkClick r:id="rId3" action="ppaction://hlinksldjump"/>
          </p:cNvPr>
          <p:cNvSpPr txBox="1"/>
          <p:nvPr/>
        </p:nvSpPr>
        <p:spPr>
          <a:xfrm>
            <a:off x="539552" y="4725144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/>
              <a:t>Mae'r athro yn cynorthwyo gwaith y cyfnod neu'r adran ac yn dechrau dangos ymwybyddiaeth o'r amrywiaeth o brosesau a sgiliau dan sylw.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117170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/>
              <a:t>Gwneir cyfraniadau craff a chadarnhaol lle y bo'n ofynnol i gynorthwyo gwaith yr ysgol lle bynnag y mae ei angen gan ddefnyddio arbenigedd a phrofiad i gyflawni nodau’r ysgol.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 rot="2854976">
            <a:off x="7804976" y="5954104"/>
            <a:ext cx="693782" cy="676019"/>
            <a:chOff x="522012" y="4820623"/>
            <a:chExt cx="2251778" cy="2194128"/>
          </a:xfrm>
        </p:grpSpPr>
        <p:sp>
          <p:nvSpPr>
            <p:cNvPr id="12" name="Pie 11">
              <a:hlinkClick r:id="rId4" action="ppaction://hlinksldjump"/>
            </p:cNvPr>
            <p:cNvSpPr/>
            <p:nvPr/>
          </p:nvSpPr>
          <p:spPr>
            <a:xfrm rot="4351073">
              <a:off x="552270" y="4799450"/>
              <a:ext cx="2185043" cy="2245560"/>
            </a:xfrm>
            <a:prstGeom prst="pie">
              <a:avLst>
                <a:gd name="adj1" fmla="val 14023263"/>
                <a:gd name="adj2" fmla="val 118821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11910026"/>
                <a:gd name="adj2" fmla="val 119673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Pie 13">
              <a:hlinkClick r:id="rId4" action="ppaction://hlinksldjump"/>
            </p:cNvPr>
            <p:cNvSpPr/>
            <p:nvPr/>
          </p:nvSpPr>
          <p:spPr>
            <a:xfrm rot="4351073">
              <a:off x="581329" y="4822350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4290020"/>
              </a:avLst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89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Addysgu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8" name="Oval 17">
            <a:hlinkClick r:id="rId3" action="ppaction://hlinksldjump"/>
          </p:cNvPr>
          <p:cNvSpPr/>
          <p:nvPr/>
        </p:nvSpPr>
        <p:spPr>
          <a:xfrm>
            <a:off x="7399563" y="4333108"/>
            <a:ext cx="561981" cy="561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/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2787994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hlinkClick r:id="rId3" action="ppaction://hlinksldjump"/>
          </p:cNvPr>
          <p:cNvSpPr>
            <a:spLocks/>
          </p:cNvSpPr>
          <p:nvPr/>
        </p:nvSpPr>
        <p:spPr bwMode="auto">
          <a:xfrm>
            <a:off x="2633663" y="720725"/>
            <a:ext cx="4270375" cy="2574925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reeform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4753272" y="2531751"/>
            <a:ext cx="2403475" cy="2101850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reeform 8">
            <a:hlinkClick r:id="rId5" action="ppaction://hlinksldjump"/>
          </p:cNvPr>
          <p:cNvSpPr>
            <a:spLocks/>
          </p:cNvSpPr>
          <p:nvPr/>
        </p:nvSpPr>
        <p:spPr bwMode="auto">
          <a:xfrm>
            <a:off x="4700747" y="3295650"/>
            <a:ext cx="1900238" cy="2298700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reeform 9">
            <a:hlinkClick r:id="rId6" action="ppaction://hlinksldjump"/>
          </p:cNvPr>
          <p:cNvSpPr>
            <a:spLocks/>
          </p:cNvSpPr>
          <p:nvPr/>
        </p:nvSpPr>
        <p:spPr bwMode="auto">
          <a:xfrm>
            <a:off x="2846684" y="3302288"/>
            <a:ext cx="1906588" cy="2282825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reeform 10">
            <a:hlinkClick r:id="rId7" action="ppaction://hlinksldjump"/>
          </p:cNvPr>
          <p:cNvSpPr>
            <a:spLocks/>
          </p:cNvSpPr>
          <p:nvPr/>
        </p:nvSpPr>
        <p:spPr bwMode="auto">
          <a:xfrm>
            <a:off x="2354559" y="2435983"/>
            <a:ext cx="2398713" cy="2112963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43508" y="434450"/>
            <a:ext cx="6087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1" dirty="0">
                <a:solidFill>
                  <a:srgbClr val="000099"/>
                </a:solidFill>
              </a:rPr>
              <a:t>Disgwyliadau ar gyfer addysgu proffesiynol</a:t>
            </a:r>
          </a:p>
        </p:txBody>
      </p:sp>
      <p:sp>
        <p:nvSpPr>
          <p:cNvPr id="50" name="Donut 49"/>
          <p:cNvSpPr/>
          <p:nvPr/>
        </p:nvSpPr>
        <p:spPr>
          <a:xfrm>
            <a:off x="4266000" y="2816433"/>
            <a:ext cx="977017" cy="977017"/>
          </a:xfrm>
          <a:prstGeom prst="donut">
            <a:avLst>
              <a:gd name="adj" fmla="val 8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3" name="Donut 52"/>
          <p:cNvSpPr/>
          <p:nvPr/>
        </p:nvSpPr>
        <p:spPr>
          <a:xfrm>
            <a:off x="2927034" y="1411265"/>
            <a:ext cx="3683631" cy="3768769"/>
          </a:xfrm>
          <a:prstGeom prst="donut">
            <a:avLst>
              <a:gd name="adj" fmla="val 2020"/>
            </a:avLst>
          </a:prstGeom>
          <a:solidFill>
            <a:schemeClr val="bg1"/>
          </a:solidFill>
          <a:ln>
            <a:noFill/>
            <a:prstDash val="solid"/>
          </a:ln>
          <a:effectLst>
            <a:glow rad="228600">
              <a:schemeClr val="bg1">
                <a:alpha val="9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6980" y="5184417"/>
            <a:ext cx="3406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dirty="0">
                <a:solidFill>
                  <a:srgbClr val="000099"/>
                </a:solidFill>
              </a:rPr>
              <a:t>Mynediad i’r proffesiwn</a:t>
            </a:r>
          </a:p>
          <a:p>
            <a:r>
              <a:rPr lang="cy-GB" sz="2000" dirty="0">
                <a:solidFill>
                  <a:srgbClr val="000099"/>
                </a:solidFill>
              </a:rPr>
              <a:t>– SAC a chyfnod ymsefydlu</a:t>
            </a:r>
          </a:p>
        </p:txBody>
      </p:sp>
      <p:cxnSp>
        <p:nvCxnSpPr>
          <p:cNvPr id="59" name="Straight Arrow Connector 58"/>
          <p:cNvCxnSpPr>
            <a:endCxn id="50" idx="3"/>
          </p:cNvCxnSpPr>
          <p:nvPr/>
        </p:nvCxnSpPr>
        <p:spPr>
          <a:xfrm flipV="1">
            <a:off x="2699792" y="3650369"/>
            <a:ext cx="1709289" cy="1734104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857427" y="5877272"/>
            <a:ext cx="3089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dirty="0">
                <a:solidFill>
                  <a:srgbClr val="000099"/>
                </a:solidFill>
              </a:rPr>
              <a:t>Arferion effeithiol iawn a pharhaus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5354140" y="5085184"/>
            <a:ext cx="585185" cy="79209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t>9</a:t>
            </a:fld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11253" y="6270172"/>
            <a:ext cx="327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Addysgu</a:t>
            </a:r>
          </a:p>
        </p:txBody>
      </p:sp>
      <p:sp>
        <p:nvSpPr>
          <p:cNvPr id="16" name="TextBox 15">
            <a:hlinkClick r:id="rId8" action="ppaction://hlinksldjump"/>
          </p:cNvPr>
          <p:cNvSpPr txBox="1"/>
          <p:nvPr/>
        </p:nvSpPr>
        <p:spPr>
          <a:xfrm>
            <a:off x="2007274" y="1047457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y-GB" b="1" dirty="0">
                <a:solidFill>
                  <a:srgbClr val="000099"/>
                </a:solidFill>
              </a:rPr>
              <a:t>Addysgeg</a:t>
            </a:r>
          </a:p>
        </p:txBody>
      </p:sp>
      <p:sp>
        <p:nvSpPr>
          <p:cNvPr id="17" name="TextBox 16">
            <a:hlinkClick r:id="rId9" action="ppaction://hlinksldjump"/>
          </p:cNvPr>
          <p:cNvSpPr txBox="1"/>
          <p:nvPr/>
        </p:nvSpPr>
        <p:spPr>
          <a:xfrm>
            <a:off x="7020272" y="3213344"/>
            <a:ext cx="16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y-GB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18" name="TextBox 17">
            <a:hlinkClick r:id="rId10" action="ppaction://hlinksldjump"/>
          </p:cNvPr>
          <p:cNvSpPr txBox="1"/>
          <p:nvPr/>
        </p:nvSpPr>
        <p:spPr>
          <a:xfrm>
            <a:off x="5868144" y="5168366"/>
            <a:ext cx="160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y-GB" b="1" dirty="0">
                <a:solidFill>
                  <a:srgbClr val="000099"/>
                </a:solidFill>
              </a:rPr>
              <a:t>Dysgu </a:t>
            </a:r>
            <a:r>
              <a:rPr lang="cy-GB" b="1" dirty="0" smtClean="0">
                <a:solidFill>
                  <a:srgbClr val="000099"/>
                </a:solidFill>
              </a:rPr>
              <a:t>proffesiynol</a:t>
            </a:r>
            <a:endParaRPr lang="cy-GB" b="1" dirty="0">
              <a:solidFill>
                <a:srgbClr val="000099"/>
              </a:solidFill>
            </a:endParaRPr>
          </a:p>
        </p:txBody>
      </p:sp>
      <p:sp>
        <p:nvSpPr>
          <p:cNvPr id="19" name="TextBox 18">
            <a:hlinkClick r:id="rId11" action="ppaction://hlinksldjump"/>
          </p:cNvPr>
          <p:cNvSpPr txBox="1"/>
          <p:nvPr/>
        </p:nvSpPr>
        <p:spPr>
          <a:xfrm>
            <a:off x="714375" y="3213344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y-GB" b="1" dirty="0">
                <a:solidFill>
                  <a:srgbClr val="000099"/>
                </a:solidFill>
              </a:rPr>
              <a:t>Cydweithredu</a:t>
            </a:r>
          </a:p>
        </p:txBody>
      </p:sp>
      <p:sp>
        <p:nvSpPr>
          <p:cNvPr id="21" name="TextBox 20">
            <a:hlinkClick r:id="rId12" action="ppaction://hlinksldjump"/>
          </p:cNvPr>
          <p:cNvSpPr txBox="1"/>
          <p:nvPr/>
        </p:nvSpPr>
        <p:spPr>
          <a:xfrm>
            <a:off x="2775123" y="5507031"/>
            <a:ext cx="184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y-GB" b="1" dirty="0">
                <a:solidFill>
                  <a:srgbClr val="000099"/>
                </a:solidFill>
              </a:rPr>
              <a:t>Arloesi</a:t>
            </a:r>
          </a:p>
        </p:txBody>
      </p:sp>
    </p:spTree>
    <p:extLst>
      <p:ext uri="{BB962C8B-B14F-4D97-AF65-F5344CB8AC3E}">
        <p14:creationId xmlns:p14="http://schemas.microsoft.com/office/powerpoint/2010/main" val="52133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5" grpId="0"/>
      <p:bldP spid="50" grpId="0" animBg="1"/>
      <p:bldP spid="53" grpId="0" animBg="1"/>
      <p:bldP spid="57" grpId="0"/>
      <p:bldP spid="6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6237312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99"/>
                </a:solidFill>
              </a:rPr>
              <a:t>Arweinyddiaeth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8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 err="1">
                <a:solidFill>
                  <a:prstClr val="black"/>
                </a:solidFill>
              </a:rPr>
              <a:t>Disgrifydd</a:t>
            </a:r>
            <a:r>
              <a:rPr lang="en-GB" b="1" dirty="0">
                <a:solidFill>
                  <a:prstClr val="black"/>
                </a:solidFill>
              </a:rPr>
              <a:t> – i’w </a:t>
            </a:r>
            <a:r>
              <a:rPr lang="en-GB" b="1" dirty="0" err="1">
                <a:solidFill>
                  <a:prstClr val="black"/>
                </a:solidFill>
              </a:rPr>
              <a:t>gyflawni</a:t>
            </a:r>
            <a:r>
              <a:rPr lang="en-GB" b="1" dirty="0">
                <a:solidFill>
                  <a:prstClr val="black"/>
                </a:solidFill>
              </a:rPr>
              <a:t> erbyn diwedd y cyfnod </a:t>
            </a:r>
            <a:r>
              <a:rPr lang="en-GB" b="1" dirty="0" err="1">
                <a:solidFill>
                  <a:prstClr val="black"/>
                </a:solidFill>
              </a:rPr>
              <a:t>ymsefydlu</a:t>
            </a:r>
            <a:r>
              <a:rPr lang="en-GB" b="1" dirty="0">
                <a:solidFill>
                  <a:prstClr val="black"/>
                </a:solidFill>
              </a:rPr>
              <a:t>:</a:t>
            </a:r>
          </a:p>
          <a:p>
            <a:pPr lvl="0">
              <a:defRPr/>
            </a:pPr>
            <a:endParaRPr lang="en-GB" b="1" dirty="0">
              <a:solidFill>
                <a:prstClr val="black"/>
              </a:solidFill>
            </a:endParaRPr>
          </a:p>
          <a:p>
            <a:r>
              <a:rPr lang="cy-GB" dirty="0"/>
              <a:t>Mae'r athro yn cynorthwyo gwaith y cyfnod neu'r adran ac yn dechrau dangos ymwybyddiaeth o'r amrywiaeth o brosesau a sgiliau dan sylw.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248980"/>
            <a:ext cx="727280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GB" b="1" dirty="0" err="1"/>
              <a:t>Tystiolaeth</a:t>
            </a:r>
            <a:r>
              <a:rPr lang="en-GB" b="1" dirty="0"/>
              <a:t> ar gyfer </a:t>
            </a:r>
            <a:r>
              <a:rPr lang="en-GB" b="1" dirty="0" err="1"/>
              <a:t>dyfarnu</a:t>
            </a:r>
            <a:r>
              <a:rPr lang="en-GB" b="1" dirty="0"/>
              <a:t> SAC: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>
              <a:defRPr/>
            </a:pPr>
            <a:r>
              <a:rPr lang="cy-GB" dirty="0">
                <a:latin typeface="Calibri" panose="020F0502020204030204" pitchFamily="34" charset="0"/>
                <a:ea typeface="Calibri" panose="020F0502020204030204" pitchFamily="34" charset="0"/>
              </a:rPr>
              <a:t>Mae’r athro’n arddangos dealltwriaeth o natur cyfrifoldebau o fewn, ac ar draws, timau a gwerthfawrogiad o gyfraniadau unigolion tuag at wireddu gweledigaeth yr ysgol</a:t>
            </a:r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hevron 9">
            <a:hlinkClick r:id="rId2" action="ppaction://hlinksldjump"/>
          </p:cNvPr>
          <p:cNvSpPr/>
          <p:nvPr/>
        </p:nvSpPr>
        <p:spPr>
          <a:xfrm rot="10800000">
            <a:off x="251520" y="260648"/>
            <a:ext cx="242316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679" y="150973"/>
            <a:ext cx="669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Arwain </a:t>
            </a:r>
            <a:r>
              <a:rPr lang="en-GB" sz="2400" b="1" dirty="0" err="1">
                <a:solidFill>
                  <a:srgbClr val="000099"/>
                </a:solidFill>
              </a:rPr>
              <a:t>adrannau</a:t>
            </a:r>
            <a:r>
              <a:rPr lang="en-GB" sz="2400" b="1" dirty="0">
                <a:solidFill>
                  <a:srgbClr val="000099"/>
                </a:solidFill>
              </a:rPr>
              <a:t> a </a:t>
            </a:r>
            <a:r>
              <a:rPr lang="en-GB" sz="2400" b="1" dirty="0" err="1">
                <a:solidFill>
                  <a:srgbClr val="000099"/>
                </a:solidFill>
              </a:rPr>
              <a:t>chyfnodau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C4009609-DC48-4DDF-96FA-41A39884BE33}" type="slidenum">
              <a:rPr lang="en-GB" smtClean="0"/>
              <a:pPr/>
              <a:t>90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59735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560840" cy="2088232"/>
          </a:xfrm>
        </p:spPr>
        <p:txBody>
          <a:bodyPr>
            <a:normAutofit/>
          </a:bodyPr>
          <a:lstStyle/>
          <a:p>
            <a:r>
              <a:rPr lang="cy-GB" sz="4400" dirty="0" err="1">
                <a:solidFill>
                  <a:srgbClr val="C00000"/>
                </a:solidFill>
              </a:rPr>
              <a:t>Disgrifyddion</a:t>
            </a:r>
            <a:r>
              <a:rPr lang="cy-GB" sz="4400" dirty="0">
                <a:solidFill>
                  <a:srgbClr val="C00000"/>
                </a:solidFill>
              </a:rPr>
              <a:t> ar gyfer rolau </a:t>
            </a:r>
            <a:r>
              <a:rPr lang="cy-GB" sz="4400" dirty="0" err="1">
                <a:solidFill>
                  <a:srgbClr val="C00000"/>
                </a:solidFill>
              </a:rPr>
              <a:t>arweinyddol</a:t>
            </a:r>
            <a:r>
              <a:rPr lang="cy-GB" sz="4400" dirty="0">
                <a:solidFill>
                  <a:srgbClr val="C00000"/>
                </a:solidFill>
              </a:rPr>
              <a:t> ffurfiol  </a:t>
            </a:r>
          </a:p>
          <a:p>
            <a:pPr algn="l"/>
            <a:endParaRPr lang="cy-GB" sz="4400" dirty="0">
              <a:solidFill>
                <a:srgbClr val="0000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91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41057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hlinkClick r:id="rId3" action="ppaction://hlinksldjump"/>
          </p:cNvPr>
          <p:cNvSpPr>
            <a:spLocks/>
          </p:cNvSpPr>
          <p:nvPr/>
        </p:nvSpPr>
        <p:spPr bwMode="auto">
          <a:xfrm>
            <a:off x="2633663" y="720725"/>
            <a:ext cx="4270375" cy="2574925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reeform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4753272" y="2531751"/>
            <a:ext cx="2403475" cy="2101850"/>
          </a:xfrm>
          <a:custGeom>
            <a:avLst/>
            <a:gdLst>
              <a:gd name="T0" fmla="*/ 0 w 4037"/>
              <a:gd name="T1" fmla="*/ 1283 h 3530"/>
              <a:gd name="T2" fmla="*/ 3110 w 4037"/>
              <a:gd name="T3" fmla="*/ 3530 h 3530"/>
              <a:gd name="T4" fmla="*/ 3616 w 4037"/>
              <a:gd name="T5" fmla="*/ 0 h 3530"/>
              <a:gd name="T6" fmla="*/ 0 w 4037"/>
              <a:gd name="T7" fmla="*/ 1283 h 3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7" h="3530">
                <a:moveTo>
                  <a:pt x="0" y="1283"/>
                </a:moveTo>
                <a:lnTo>
                  <a:pt x="3110" y="3530"/>
                </a:lnTo>
                <a:cubicBezTo>
                  <a:pt x="3848" y="2508"/>
                  <a:pt x="4037" y="1189"/>
                  <a:pt x="3616" y="0"/>
                </a:cubicBezTo>
                <a:lnTo>
                  <a:pt x="0" y="1283"/>
                </a:lnTo>
                <a:close/>
              </a:path>
            </a:pathLst>
          </a:cu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reeform 8">
            <a:hlinkClick r:id="rId5" action="ppaction://hlinksldjump"/>
          </p:cNvPr>
          <p:cNvSpPr>
            <a:spLocks/>
          </p:cNvSpPr>
          <p:nvPr/>
        </p:nvSpPr>
        <p:spPr bwMode="auto">
          <a:xfrm>
            <a:off x="4700747" y="3295650"/>
            <a:ext cx="1900238" cy="2298700"/>
          </a:xfrm>
          <a:custGeom>
            <a:avLst/>
            <a:gdLst>
              <a:gd name="T0" fmla="*/ 82 w 3192"/>
              <a:gd name="T1" fmla="*/ 0 h 3863"/>
              <a:gd name="T2" fmla="*/ 0 w 3192"/>
              <a:gd name="T3" fmla="*/ 3836 h 3863"/>
              <a:gd name="T4" fmla="*/ 3192 w 3192"/>
              <a:gd name="T5" fmla="*/ 2247 h 3863"/>
              <a:gd name="T6" fmla="*/ 82 w 3192"/>
              <a:gd name="T7" fmla="*/ 0 h 3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2" h="3863">
                <a:moveTo>
                  <a:pt x="82" y="0"/>
                </a:moveTo>
                <a:lnTo>
                  <a:pt x="0" y="3836"/>
                </a:lnTo>
                <a:cubicBezTo>
                  <a:pt x="1261" y="3863"/>
                  <a:pt x="2454" y="3269"/>
                  <a:pt x="3192" y="2247"/>
                </a:cubicBezTo>
                <a:lnTo>
                  <a:pt x="82" y="0"/>
                </a:lnTo>
                <a:close/>
              </a:path>
            </a:pathLst>
          </a:custGeom>
          <a:solidFill>
            <a:srgbClr val="9BBB5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9">
            <a:hlinkClick r:id="rId6" action="ppaction://hlinksldjump"/>
          </p:cNvPr>
          <p:cNvSpPr>
            <a:spLocks/>
          </p:cNvSpPr>
          <p:nvPr/>
        </p:nvSpPr>
        <p:spPr bwMode="auto">
          <a:xfrm>
            <a:off x="2846684" y="3302288"/>
            <a:ext cx="1906588" cy="2282825"/>
          </a:xfrm>
          <a:custGeom>
            <a:avLst/>
            <a:gdLst>
              <a:gd name="T0" fmla="*/ 3203 w 3203"/>
              <a:gd name="T1" fmla="*/ 0 h 3836"/>
              <a:gd name="T2" fmla="*/ 0 w 3203"/>
              <a:gd name="T3" fmla="*/ 2111 h 3836"/>
              <a:gd name="T4" fmla="*/ 3121 w 3203"/>
              <a:gd name="T5" fmla="*/ 3836 h 3836"/>
              <a:gd name="T6" fmla="*/ 3203 w 3203"/>
              <a:gd name="T7" fmla="*/ 0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3" h="3836">
                <a:moveTo>
                  <a:pt x="3203" y="0"/>
                </a:moveTo>
                <a:lnTo>
                  <a:pt x="0" y="2111"/>
                </a:lnTo>
                <a:cubicBezTo>
                  <a:pt x="694" y="3164"/>
                  <a:pt x="1860" y="3808"/>
                  <a:pt x="3121" y="3836"/>
                </a:cubicBezTo>
                <a:lnTo>
                  <a:pt x="3203" y="0"/>
                </a:lnTo>
                <a:close/>
              </a:path>
            </a:pathLst>
          </a:custGeom>
          <a:solidFill>
            <a:srgbClr val="8064A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10">
            <a:hlinkClick r:id="rId7" action="ppaction://hlinksldjump"/>
          </p:cNvPr>
          <p:cNvSpPr>
            <a:spLocks/>
          </p:cNvSpPr>
          <p:nvPr/>
        </p:nvSpPr>
        <p:spPr bwMode="auto">
          <a:xfrm>
            <a:off x="2354559" y="2435983"/>
            <a:ext cx="2398713" cy="2112963"/>
          </a:xfrm>
          <a:custGeom>
            <a:avLst/>
            <a:gdLst>
              <a:gd name="T0" fmla="*/ 4030 w 4030"/>
              <a:gd name="T1" fmla="*/ 1438 h 3549"/>
              <a:gd name="T2" fmla="*/ 472 w 4030"/>
              <a:gd name="T3" fmla="*/ 0 h 3549"/>
              <a:gd name="T4" fmla="*/ 826 w 4030"/>
              <a:gd name="T5" fmla="*/ 3549 h 3549"/>
              <a:gd name="T6" fmla="*/ 4030 w 4030"/>
              <a:gd name="T7" fmla="*/ 1438 h 3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0" h="3549">
                <a:moveTo>
                  <a:pt x="4030" y="1438"/>
                </a:moveTo>
                <a:lnTo>
                  <a:pt x="472" y="0"/>
                </a:lnTo>
                <a:cubicBezTo>
                  <a:pt x="0" y="1169"/>
                  <a:pt x="132" y="2496"/>
                  <a:pt x="826" y="3549"/>
                </a:cubicBezTo>
                <a:lnTo>
                  <a:pt x="4030" y="1438"/>
                </a:lnTo>
                <a:close/>
              </a:path>
            </a:pathLst>
          </a:custGeom>
          <a:solidFill>
            <a:srgbClr val="4BAC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2007274" y="1047457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b="1" dirty="0">
                <a:solidFill>
                  <a:srgbClr val="000099"/>
                </a:solidFill>
                <a:latin typeface="Calibri"/>
              </a:rPr>
              <a:t>Addysgeg</a:t>
            </a:r>
            <a:endParaRPr kumimoji="0" lang="cy-GB" sz="1800" b="1" i="0" u="none" strike="noStrike" kern="1200" cap="none" spc="0" normalizeH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7020272" y="3213344"/>
            <a:ext cx="16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800" b="1" i="0" u="none" strike="noStrike" kern="1200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Arweinyddiaeth</a:t>
            </a:r>
          </a:p>
        </p:txBody>
      </p:sp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714375" y="3213344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800" b="1" i="0" u="none" strike="noStrike" kern="1200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Cydweithredu</a:t>
            </a:r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5939325" y="4938782"/>
            <a:ext cx="160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800" b="1" i="0" u="none" strike="noStrike" kern="1200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Dysgu </a:t>
            </a:r>
            <a:r>
              <a:rPr kumimoji="0" lang="cy-GB" sz="1800" b="1" i="0" u="none" strike="noStrike" kern="1200" cap="none" spc="0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proffesiynol</a:t>
            </a:r>
            <a:endParaRPr kumimoji="0" lang="cy-GB" sz="1800" b="1" i="0" u="none" strike="noStrike" kern="1200" cap="none" spc="0" normalizeH="0" baseline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hlinkClick r:id="rId6" action="ppaction://hlinksldjump"/>
          </p:cNvPr>
          <p:cNvSpPr txBox="1"/>
          <p:nvPr/>
        </p:nvSpPr>
        <p:spPr>
          <a:xfrm>
            <a:off x="2099799" y="5172450"/>
            <a:ext cx="184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800" b="1" i="0" u="none" strike="noStrike" kern="1200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Arloesi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43508" y="434450"/>
            <a:ext cx="6087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y-GB" sz="2000" b="1" dirty="0">
                <a:solidFill>
                  <a:srgbClr val="000099"/>
                </a:solidFill>
              </a:rPr>
              <a:t>Disgwyliadau ar gyfer arferion </a:t>
            </a:r>
            <a:r>
              <a:rPr lang="cy-GB" sz="2000" b="1" dirty="0" err="1">
                <a:solidFill>
                  <a:srgbClr val="000099"/>
                </a:solidFill>
              </a:rPr>
              <a:t>arweinyddol</a:t>
            </a:r>
            <a:r>
              <a:rPr lang="cy-GB" sz="2000" b="1" dirty="0">
                <a:solidFill>
                  <a:srgbClr val="000099"/>
                </a:solidFill>
              </a:rPr>
              <a:t> ffurfiol</a:t>
            </a:r>
          </a:p>
        </p:txBody>
      </p:sp>
      <p:sp>
        <p:nvSpPr>
          <p:cNvPr id="53" name="Donut 52"/>
          <p:cNvSpPr/>
          <p:nvPr/>
        </p:nvSpPr>
        <p:spPr>
          <a:xfrm>
            <a:off x="2880997" y="1399597"/>
            <a:ext cx="3683631" cy="3768769"/>
          </a:xfrm>
          <a:prstGeom prst="donut">
            <a:avLst>
              <a:gd name="adj" fmla="val 2020"/>
            </a:avLst>
          </a:prstGeom>
          <a:solidFill>
            <a:schemeClr val="bg1"/>
          </a:solidFill>
          <a:ln>
            <a:noFill/>
            <a:prstDash val="solid"/>
          </a:ln>
          <a:effectLst>
            <a:glow rad="228600">
              <a:schemeClr val="bg1">
                <a:alpha val="9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91002" y="720725"/>
            <a:ext cx="3652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y-GB" sz="2000" dirty="0">
                <a:solidFill>
                  <a:srgbClr val="000099"/>
                </a:solidFill>
              </a:rPr>
              <a:t>Rôl </a:t>
            </a:r>
            <a:r>
              <a:rPr lang="cy-GB" sz="2000" dirty="0" err="1">
                <a:solidFill>
                  <a:srgbClr val="000099"/>
                </a:solidFill>
              </a:rPr>
              <a:t>arweinyddol</a:t>
            </a:r>
            <a:r>
              <a:rPr lang="cy-GB" sz="2000" dirty="0">
                <a:solidFill>
                  <a:srgbClr val="000099"/>
                </a:solidFill>
              </a:rPr>
              <a:t> ffurfiol newydd</a:t>
            </a:r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 flipH="1">
            <a:off x="5233916" y="1120835"/>
            <a:ext cx="1147344" cy="1410916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18520" y="5877272"/>
            <a:ext cx="5525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y-GB" sz="2000" dirty="0">
                <a:solidFill>
                  <a:srgbClr val="000099"/>
                </a:solidFill>
              </a:rPr>
              <a:t>Arweinyddiaeth ffurfiol effeithiol iawn a pharhaus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5418720" y="5168366"/>
            <a:ext cx="520605" cy="708908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009609-DC48-4DDF-96FA-41A39884BE33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92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49393" y="2367980"/>
            <a:ext cx="1817476" cy="185534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11252" y="6270172"/>
            <a:ext cx="358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</p:spTree>
    <p:extLst>
      <p:ext uri="{BB962C8B-B14F-4D97-AF65-F5344CB8AC3E}">
        <p14:creationId xmlns:p14="http://schemas.microsoft.com/office/powerpoint/2010/main" val="315436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5" grpId="0"/>
      <p:bldP spid="53" grpId="0" animBg="1"/>
      <p:bldP spid="57" grpId="0"/>
      <p:bldP spid="62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1203040" y="1628800"/>
            <a:ext cx="6508502" cy="4220443"/>
          </a:xfrm>
          <a:custGeom>
            <a:avLst/>
            <a:gdLst>
              <a:gd name="T0" fmla="*/ 3558 w 7173"/>
              <a:gd name="T1" fmla="*/ 4324 h 4324"/>
              <a:gd name="T2" fmla="*/ 7173 w 7173"/>
              <a:gd name="T3" fmla="*/ 3041 h 4324"/>
              <a:gd name="T4" fmla="*/ 2274 w 7173"/>
              <a:gd name="T5" fmla="*/ 708 h 4324"/>
              <a:gd name="T6" fmla="*/ 0 w 7173"/>
              <a:gd name="T7" fmla="*/ 2887 h 4324"/>
              <a:gd name="T8" fmla="*/ 3558 w 7173"/>
              <a:gd name="T9" fmla="*/ 4324 h 4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3" h="4324">
                <a:moveTo>
                  <a:pt x="3558" y="4324"/>
                </a:moveTo>
                <a:lnTo>
                  <a:pt x="7173" y="3041"/>
                </a:lnTo>
                <a:cubicBezTo>
                  <a:pt x="6465" y="1044"/>
                  <a:pt x="4271" y="0"/>
                  <a:pt x="2274" y="708"/>
                </a:cubicBezTo>
                <a:cubicBezTo>
                  <a:pt x="1240" y="1076"/>
                  <a:pt x="412" y="1869"/>
                  <a:pt x="0" y="2887"/>
                </a:cubicBezTo>
                <a:lnTo>
                  <a:pt x="3558" y="4324"/>
                </a:lnTo>
                <a:close/>
              </a:path>
            </a:pathLst>
          </a:cu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>
            <a:stCxn id="4" idx="0"/>
          </p:cNvCxnSpPr>
          <p:nvPr/>
        </p:nvCxnSpPr>
        <p:spPr>
          <a:xfrm flipV="1">
            <a:off x="4431431" y="2420888"/>
            <a:ext cx="1580729" cy="342835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0"/>
          </p:cNvCxnSpPr>
          <p:nvPr/>
        </p:nvCxnSpPr>
        <p:spPr>
          <a:xfrm flipH="1" flipV="1">
            <a:off x="2843809" y="2564904"/>
            <a:ext cx="1587622" cy="328433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37620" y="2481229"/>
            <a:ext cx="151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Hyrwyddo</a:t>
            </a:r>
          </a:p>
          <a:p>
            <a:pPr algn="ctr"/>
            <a:r>
              <a:rPr lang="cy-GB" b="1" dirty="0">
                <a:solidFill>
                  <a:prstClr val="white"/>
                </a:solidFill>
              </a:rPr>
              <a:t>d</a:t>
            </a:r>
            <a:r>
              <a:rPr lang="cy-GB" b="1" dirty="0" smtClean="0">
                <a:solidFill>
                  <a:prstClr val="white"/>
                </a:solidFill>
              </a:rPr>
              <a:t>ysgu </a:t>
            </a:r>
            <a:endParaRPr lang="cy-GB" b="1" dirty="0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39653" y="356974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Mireinio </a:t>
            </a:r>
          </a:p>
          <a:p>
            <a:pPr algn="ctr"/>
            <a:r>
              <a:rPr lang="cy-GB" b="1" dirty="0">
                <a:solidFill>
                  <a:prstClr val="white"/>
                </a:solidFill>
              </a:rPr>
              <a:t>a</a:t>
            </a:r>
            <a:r>
              <a:rPr lang="cy-GB" b="1" dirty="0" smtClean="0">
                <a:solidFill>
                  <a:prstClr val="white"/>
                </a:solidFill>
              </a:rPr>
              <a:t>ddysgu</a:t>
            </a:r>
            <a:endParaRPr lang="cy-GB" b="1" dirty="0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08105" y="351901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b="1" dirty="0">
                <a:solidFill>
                  <a:prstClr val="white"/>
                </a:solidFill>
              </a:rPr>
              <a:t>Dylanwadu </a:t>
            </a:r>
            <a:endParaRPr lang="cy-GB" b="1" dirty="0" smtClean="0">
              <a:solidFill>
                <a:prstClr val="white"/>
              </a:solidFill>
            </a:endParaRPr>
          </a:p>
          <a:p>
            <a:pPr algn="ctr"/>
            <a:r>
              <a:rPr lang="cy-GB" b="1" dirty="0" smtClean="0">
                <a:solidFill>
                  <a:prstClr val="white"/>
                </a:solidFill>
              </a:rPr>
              <a:t>ar ddysgwyr </a:t>
            </a:r>
            <a:endParaRPr lang="cy-GB" b="1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5" y="98072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99"/>
                </a:solidFill>
              </a:rPr>
              <a:t>Arwain </a:t>
            </a:r>
            <a:r>
              <a:rPr lang="cy-GB" sz="2400" b="1" dirty="0" smtClean="0">
                <a:solidFill>
                  <a:srgbClr val="000099"/>
                </a:solidFill>
              </a:rPr>
              <a:t>addysgeg</a:t>
            </a:r>
            <a:endParaRPr lang="cy-GB" sz="2400" b="1" dirty="0">
              <a:solidFill>
                <a:srgbClr val="000099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188754" y="5933694"/>
            <a:ext cx="582967" cy="591639"/>
            <a:chOff x="8188754" y="5933694"/>
            <a:chExt cx="582967" cy="591639"/>
          </a:xfrm>
        </p:grpSpPr>
        <p:sp>
          <p:nvSpPr>
            <p:cNvPr id="16" name="Freeform 6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8222636" y="5933694"/>
              <a:ext cx="518407" cy="312586"/>
            </a:xfrm>
            <a:custGeom>
              <a:avLst/>
              <a:gdLst>
                <a:gd name="T0" fmla="*/ 3558 w 7173"/>
                <a:gd name="T1" fmla="*/ 4324 h 4324"/>
                <a:gd name="T2" fmla="*/ 7173 w 7173"/>
                <a:gd name="T3" fmla="*/ 3041 h 4324"/>
                <a:gd name="T4" fmla="*/ 2274 w 7173"/>
                <a:gd name="T5" fmla="*/ 708 h 4324"/>
                <a:gd name="T6" fmla="*/ 0 w 7173"/>
                <a:gd name="T7" fmla="*/ 2887 h 4324"/>
                <a:gd name="T8" fmla="*/ 3558 w 7173"/>
                <a:gd name="T9" fmla="*/ 4324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73" h="4324">
                  <a:moveTo>
                    <a:pt x="3558" y="4324"/>
                  </a:moveTo>
                  <a:lnTo>
                    <a:pt x="7173" y="3041"/>
                  </a:lnTo>
                  <a:cubicBezTo>
                    <a:pt x="6465" y="1044"/>
                    <a:pt x="4271" y="0"/>
                    <a:pt x="2274" y="708"/>
                  </a:cubicBezTo>
                  <a:cubicBezTo>
                    <a:pt x="1240" y="1076"/>
                    <a:pt x="412" y="1869"/>
                    <a:pt x="0" y="2887"/>
                  </a:cubicBezTo>
                  <a:lnTo>
                    <a:pt x="3558" y="4324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7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8479948" y="6153545"/>
              <a:ext cx="291773" cy="255156"/>
            </a:xfrm>
            <a:custGeom>
              <a:avLst/>
              <a:gdLst>
                <a:gd name="T0" fmla="*/ 0 w 4037"/>
                <a:gd name="T1" fmla="*/ 1283 h 3530"/>
                <a:gd name="T2" fmla="*/ 3110 w 4037"/>
                <a:gd name="T3" fmla="*/ 3530 h 3530"/>
                <a:gd name="T4" fmla="*/ 3616 w 4037"/>
                <a:gd name="T5" fmla="*/ 0 h 3530"/>
                <a:gd name="T6" fmla="*/ 0 w 4037"/>
                <a:gd name="T7" fmla="*/ 1283 h 3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7" h="3530">
                  <a:moveTo>
                    <a:pt x="0" y="1283"/>
                  </a:moveTo>
                  <a:lnTo>
                    <a:pt x="3110" y="3530"/>
                  </a:lnTo>
                  <a:cubicBezTo>
                    <a:pt x="3848" y="2508"/>
                    <a:pt x="4037" y="1189"/>
                    <a:pt x="3616" y="0"/>
                  </a:cubicBezTo>
                  <a:lnTo>
                    <a:pt x="0" y="1283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8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8473572" y="6246280"/>
              <a:ext cx="230682" cy="279053"/>
            </a:xfrm>
            <a:custGeom>
              <a:avLst/>
              <a:gdLst>
                <a:gd name="T0" fmla="*/ 82 w 3192"/>
                <a:gd name="T1" fmla="*/ 0 h 3863"/>
                <a:gd name="T2" fmla="*/ 0 w 3192"/>
                <a:gd name="T3" fmla="*/ 3836 h 3863"/>
                <a:gd name="T4" fmla="*/ 3192 w 3192"/>
                <a:gd name="T5" fmla="*/ 2247 h 3863"/>
                <a:gd name="T6" fmla="*/ 82 w 3192"/>
                <a:gd name="T7" fmla="*/ 0 h 3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2" h="3863">
                  <a:moveTo>
                    <a:pt x="82" y="0"/>
                  </a:moveTo>
                  <a:lnTo>
                    <a:pt x="0" y="3836"/>
                  </a:lnTo>
                  <a:cubicBezTo>
                    <a:pt x="1261" y="3863"/>
                    <a:pt x="2454" y="3269"/>
                    <a:pt x="3192" y="2247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9BBB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9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8248496" y="6247086"/>
              <a:ext cx="231452" cy="277126"/>
            </a:xfrm>
            <a:custGeom>
              <a:avLst/>
              <a:gdLst>
                <a:gd name="T0" fmla="*/ 3203 w 3203"/>
                <a:gd name="T1" fmla="*/ 0 h 3836"/>
                <a:gd name="T2" fmla="*/ 0 w 3203"/>
                <a:gd name="T3" fmla="*/ 2111 h 3836"/>
                <a:gd name="T4" fmla="*/ 3121 w 3203"/>
                <a:gd name="T5" fmla="*/ 3836 h 3836"/>
                <a:gd name="T6" fmla="*/ 3203 w 3203"/>
                <a:gd name="T7" fmla="*/ 0 h 3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3" h="3836">
                  <a:moveTo>
                    <a:pt x="3203" y="0"/>
                  </a:moveTo>
                  <a:lnTo>
                    <a:pt x="0" y="2111"/>
                  </a:lnTo>
                  <a:cubicBezTo>
                    <a:pt x="694" y="3164"/>
                    <a:pt x="1860" y="3808"/>
                    <a:pt x="3121" y="3836"/>
                  </a:cubicBezTo>
                  <a:lnTo>
                    <a:pt x="3203" y="0"/>
                  </a:lnTo>
                  <a:close/>
                </a:path>
              </a:pathLst>
            </a:custGeom>
            <a:solidFill>
              <a:srgbClr val="8064A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10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8188754" y="6141920"/>
              <a:ext cx="291194" cy="256505"/>
            </a:xfrm>
            <a:custGeom>
              <a:avLst/>
              <a:gdLst>
                <a:gd name="T0" fmla="*/ 4030 w 4030"/>
                <a:gd name="T1" fmla="*/ 1438 h 3549"/>
                <a:gd name="T2" fmla="*/ 472 w 4030"/>
                <a:gd name="T3" fmla="*/ 0 h 3549"/>
                <a:gd name="T4" fmla="*/ 826 w 4030"/>
                <a:gd name="T5" fmla="*/ 3549 h 3549"/>
                <a:gd name="T6" fmla="*/ 4030 w 4030"/>
                <a:gd name="T7" fmla="*/ 1438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0" h="3549">
                  <a:moveTo>
                    <a:pt x="4030" y="1438"/>
                  </a:moveTo>
                  <a:lnTo>
                    <a:pt x="472" y="0"/>
                  </a:lnTo>
                  <a:cubicBezTo>
                    <a:pt x="0" y="1169"/>
                    <a:pt x="132" y="2496"/>
                    <a:pt x="826" y="3549"/>
                  </a:cubicBezTo>
                  <a:lnTo>
                    <a:pt x="4030" y="1438"/>
                  </a:lnTo>
                  <a:close/>
                </a:path>
              </a:pathLst>
            </a:custGeom>
            <a:solidFill>
              <a:srgbClr val="4BACC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9609-DC48-4DDF-96FA-41A39884BE33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11252" y="6270172"/>
            <a:ext cx="3712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sp>
        <p:nvSpPr>
          <p:cNvPr id="24" name="TextBox 23">
            <a:hlinkClick r:id="rId3" action="ppaction://hlinksldjump"/>
          </p:cNvPr>
          <p:cNvSpPr txBox="1"/>
          <p:nvPr/>
        </p:nvSpPr>
        <p:spPr>
          <a:xfrm>
            <a:off x="5508105" y="4218521"/>
            <a:ext cx="161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dirty="0">
                <a:solidFill>
                  <a:schemeClr val="bg1"/>
                </a:solidFill>
              </a:rPr>
              <a:t>Sicrhau safonau, </a:t>
            </a:r>
            <a:r>
              <a:rPr lang="cy-GB" sz="1400" dirty="0" smtClean="0">
                <a:solidFill>
                  <a:schemeClr val="bg1"/>
                </a:solidFill>
              </a:rPr>
              <a:t>lles </a:t>
            </a:r>
            <a:r>
              <a:rPr lang="cy-GB" sz="1400" dirty="0">
                <a:solidFill>
                  <a:schemeClr val="bg1"/>
                </a:solidFill>
              </a:rPr>
              <a:t>a chynnydd</a:t>
            </a:r>
          </a:p>
        </p:txBody>
      </p:sp>
      <p:sp>
        <p:nvSpPr>
          <p:cNvPr id="25" name="TextBox 24">
            <a:hlinkClick r:id="rId4" action="ppaction://hlinksldjump"/>
          </p:cNvPr>
          <p:cNvSpPr txBox="1"/>
          <p:nvPr/>
        </p:nvSpPr>
        <p:spPr>
          <a:xfrm>
            <a:off x="3833301" y="3257401"/>
            <a:ext cx="1196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dirty="0">
                <a:solidFill>
                  <a:schemeClr val="bg1"/>
                </a:solidFill>
              </a:rPr>
              <a:t>Rhoi’r polisi ar waith</a:t>
            </a:r>
          </a:p>
        </p:txBody>
      </p:sp>
      <p:sp>
        <p:nvSpPr>
          <p:cNvPr id="26" name="TextBox 25">
            <a:hlinkClick r:id="rId5" action="ppaction://hlinksldjump"/>
          </p:cNvPr>
          <p:cNvSpPr txBox="1"/>
          <p:nvPr/>
        </p:nvSpPr>
        <p:spPr>
          <a:xfrm>
            <a:off x="1991472" y="4218521"/>
            <a:ext cx="1764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dirty="0">
                <a:solidFill>
                  <a:schemeClr val="bg1"/>
                </a:solidFill>
              </a:rPr>
              <a:t>O weledigaeth i ddarpariaeth i effaith</a:t>
            </a:r>
          </a:p>
        </p:txBody>
      </p:sp>
      <p:sp>
        <p:nvSpPr>
          <p:cNvPr id="22" name="Isosceles Triangle 21">
            <a:hlinkClick r:id="rId3" action="ppaction://hlinksldjump"/>
          </p:cNvPr>
          <p:cNvSpPr/>
          <p:nvPr/>
        </p:nvSpPr>
        <p:spPr>
          <a:xfrm rot="7768195">
            <a:off x="2003187" y="2905983"/>
            <a:ext cx="2492295" cy="3249275"/>
          </a:xfrm>
          <a:prstGeom prst="triangle">
            <a:avLst>
              <a:gd name="adj" fmla="val 599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Isosceles Triangle 27">
            <a:hlinkClick r:id="rId4" action="ppaction://hlinksldjump"/>
          </p:cNvPr>
          <p:cNvSpPr/>
          <p:nvPr/>
        </p:nvSpPr>
        <p:spPr>
          <a:xfrm rot="10800000">
            <a:off x="2843809" y="2515384"/>
            <a:ext cx="3096343" cy="3239362"/>
          </a:xfrm>
          <a:prstGeom prst="triangle">
            <a:avLst>
              <a:gd name="adj" fmla="val 48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Isosceles Triangle 28">
            <a:hlinkClick r:id="rId5" action="ppaction://hlinksldjump"/>
          </p:cNvPr>
          <p:cNvSpPr/>
          <p:nvPr/>
        </p:nvSpPr>
        <p:spPr>
          <a:xfrm rot="13839083">
            <a:off x="4328899" y="2969756"/>
            <a:ext cx="2575947" cy="3230603"/>
          </a:xfrm>
          <a:prstGeom prst="triangle">
            <a:avLst>
              <a:gd name="adj" fmla="val 4037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04320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 rot="13195740">
            <a:off x="-3023127" y="-15291"/>
            <a:ext cx="7469671" cy="6869891"/>
          </a:xfrm>
          <a:prstGeom prst="pie">
            <a:avLst>
              <a:gd name="adj1" fmla="val 7502782"/>
              <a:gd name="adj2" fmla="val 10002545"/>
            </a:avLst>
          </a:prstGeom>
          <a:gradFill flip="none" rotWithShape="1">
            <a:gsLst>
              <a:gs pos="17000">
                <a:schemeClr val="accent1">
                  <a:tint val="66000"/>
                  <a:satMod val="160000"/>
                  <a:lumMod val="83000"/>
                </a:schemeClr>
              </a:gs>
              <a:gs pos="59000">
                <a:schemeClr val="accent1">
                  <a:tint val="44500"/>
                  <a:satMod val="160000"/>
                  <a:lumMod val="92000"/>
                  <a:lumOff val="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1708" y="1772816"/>
            <a:ext cx="6020532" cy="1646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1708" y="3419654"/>
            <a:ext cx="6596596" cy="1454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7480" y="2378497"/>
            <a:ext cx="6438858" cy="1041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430" y="3068960"/>
            <a:ext cx="6654881" cy="350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1708" y="3419654"/>
            <a:ext cx="6668603" cy="668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hlinkClick r:id="rId2" action="ppaction://hlinksldjump"/>
          </p:cNvPr>
          <p:cNvSpPr txBox="1"/>
          <p:nvPr/>
        </p:nvSpPr>
        <p:spPr>
          <a:xfrm rot="21241955">
            <a:off x="4560569" y="2658309"/>
            <a:ext cx="4272418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Cynnal</a:t>
            </a: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addysgu</a:t>
            </a: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hynod</a:t>
            </a: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effeithiol</a:t>
            </a:r>
            <a:endParaRPr lang="en-GB" sz="1600" dirty="0">
              <a:solidFill>
                <a:srgbClr val="000099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 rot="20923019">
            <a:off x="4400313" y="2021030"/>
            <a:ext cx="4632263" cy="35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Hyrwyddo’r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weledigaeth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addysgol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gyfer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2025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6" name="TextBox 25">
            <a:hlinkClick r:id="rId4" action="ppaction://hlinksldjump"/>
          </p:cNvPr>
          <p:cNvSpPr txBox="1"/>
          <p:nvPr/>
        </p:nvSpPr>
        <p:spPr>
          <a:xfrm rot="627638">
            <a:off x="4573683" y="4134074"/>
            <a:ext cx="4246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Creu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amgylchedd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dysgu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effeithiol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chynhwysol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>
            <a:off x="4585886" y="3247573"/>
            <a:ext cx="3435341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Sicrhau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bod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y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strategaeth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a’r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seilwaith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yn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addas</a:t>
            </a:r>
            <a:r>
              <a:rPr lang="en-GB" sz="1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at y </a:t>
            </a:r>
            <a:r>
              <a:rPr lang="en-GB" sz="1600" dirty="0" err="1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diben</a:t>
            </a:r>
            <a:endParaRPr lang="en-GB" sz="1600" dirty="0">
              <a:solidFill>
                <a:srgbClr val="000099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156" y="514424"/>
            <a:ext cx="8828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Addysgeg: Mireinio addysgu</a:t>
            </a:r>
            <a:r>
              <a:rPr lang="cy-GB" sz="2400" b="1" dirty="0" smtClean="0">
                <a:solidFill>
                  <a:srgbClr val="000099"/>
                </a:solidFill>
              </a:rPr>
              <a:t>… o </a:t>
            </a:r>
            <a:r>
              <a:rPr lang="cy-GB" sz="2400" b="1" dirty="0">
                <a:solidFill>
                  <a:srgbClr val="000099"/>
                </a:solidFill>
              </a:rPr>
              <a:t>weledigaeth i ddarpariaeth i effaith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725430" y="3419654"/>
            <a:ext cx="6294842" cy="2171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hlinkClick r:id="rId6" action="ppaction://hlinksldjump"/>
          </p:cNvPr>
          <p:cNvSpPr txBox="1"/>
          <p:nvPr/>
        </p:nvSpPr>
        <p:spPr>
          <a:xfrm rot="1064092">
            <a:off x="4493650" y="4846039"/>
            <a:ext cx="3347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addysgol</a:t>
            </a:r>
            <a:endParaRPr lang="en-GB" sz="16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Isosceles Triangle 47">
            <a:hlinkClick r:id="rId7" action="ppaction://hlinksldjump"/>
          </p:cNvPr>
          <p:cNvSpPr/>
          <p:nvPr/>
        </p:nvSpPr>
        <p:spPr>
          <a:xfrm rot="7768195">
            <a:off x="7466942" y="6153710"/>
            <a:ext cx="269836" cy="351793"/>
          </a:xfrm>
          <a:prstGeom prst="triangle">
            <a:avLst>
              <a:gd name="adj" fmla="val 599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9" name="Isosceles Triangle 48">
            <a:hlinkClick r:id="rId7" action="ppaction://hlinksldjump"/>
          </p:cNvPr>
          <p:cNvSpPr/>
          <p:nvPr/>
        </p:nvSpPr>
        <p:spPr>
          <a:xfrm rot="10800000">
            <a:off x="7557955" y="6113643"/>
            <a:ext cx="335236" cy="350720"/>
          </a:xfrm>
          <a:prstGeom prst="triangle">
            <a:avLst>
              <a:gd name="adj" fmla="val 48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4" name="Isosceles Triangle 43">
            <a:hlinkClick r:id="rId7" action="ppaction://hlinksldjump"/>
          </p:cNvPr>
          <p:cNvSpPr/>
          <p:nvPr/>
        </p:nvSpPr>
        <p:spPr>
          <a:xfrm rot="13839083">
            <a:off x="7714715" y="6162511"/>
            <a:ext cx="278893" cy="349772"/>
          </a:xfrm>
          <a:prstGeom prst="triangle">
            <a:avLst>
              <a:gd name="adj" fmla="val 4037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26391" y="6398425"/>
            <a:ext cx="2133600" cy="365125"/>
          </a:xfrm>
        </p:spPr>
        <p:txBody>
          <a:bodyPr/>
          <a:lstStyle/>
          <a:p>
            <a:pPr>
              <a:defRPr/>
            </a:pPr>
            <a:fld id="{C4009609-DC48-4DDF-96FA-41A39884BE33}" type="slidenum">
              <a:rPr lang="en-GB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94</a:t>
            </a:fld>
            <a:endParaRPr lang="en-GB" b="1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737480" y="3429000"/>
            <a:ext cx="5429752" cy="2725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hlinkClick r:id="rId8" action="ppaction://hlinksldjump"/>
          </p:cNvPr>
          <p:cNvSpPr txBox="1"/>
          <p:nvPr/>
        </p:nvSpPr>
        <p:spPr>
          <a:xfrm rot="1250554">
            <a:off x="4354261" y="5235759"/>
            <a:ext cx="227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000099"/>
                </a:solidFill>
              </a:rPr>
              <a:t>Gwrando</a:t>
            </a:r>
            <a:r>
              <a:rPr lang="en-GB" dirty="0">
                <a:solidFill>
                  <a:srgbClr val="000099"/>
                </a:solidFill>
              </a:rPr>
              <a:t> </a:t>
            </a:r>
            <a:r>
              <a:rPr lang="en-GB" dirty="0" err="1">
                <a:solidFill>
                  <a:srgbClr val="000099"/>
                </a:solidFill>
              </a:rPr>
              <a:t>ar</a:t>
            </a:r>
            <a:r>
              <a:rPr lang="en-GB" dirty="0">
                <a:solidFill>
                  <a:srgbClr val="000099"/>
                </a:solidFill>
              </a:rPr>
              <a:t> </a:t>
            </a:r>
            <a:r>
              <a:rPr lang="en-GB" dirty="0" err="1">
                <a:solidFill>
                  <a:srgbClr val="000099"/>
                </a:solidFill>
              </a:rPr>
              <a:t>ddysgwyr</a:t>
            </a:r>
            <a:endParaRPr lang="en-GB" dirty="0">
              <a:solidFill>
                <a:srgbClr val="000099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845976" y="1986727"/>
            <a:ext cx="3419989" cy="853435"/>
            <a:chOff x="1907704" y="1986727"/>
            <a:chExt cx="1894987" cy="853435"/>
          </a:xfrm>
        </p:grpSpPr>
        <p:sp>
          <p:nvSpPr>
            <p:cNvPr id="42" name="TextBox 41"/>
            <p:cNvSpPr txBox="1"/>
            <p:nvPr/>
          </p:nvSpPr>
          <p:spPr>
            <a:xfrm>
              <a:off x="1907704" y="2378497"/>
              <a:ext cx="7962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Rôl </a:t>
              </a:r>
              <a:r>
                <a:rPr lang="cy-GB" sz="1200" b="1" dirty="0" err="1">
                  <a:solidFill>
                    <a:srgbClr val="000099"/>
                  </a:solidFill>
                </a:rPr>
                <a:t>arweinyddol</a:t>
              </a:r>
              <a:r>
                <a:rPr lang="cy-GB" sz="1200" b="1" dirty="0">
                  <a:solidFill>
                    <a:srgbClr val="000099"/>
                  </a:solidFill>
                </a:rPr>
                <a:t> ffurfiol newydd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18934" y="1986727"/>
              <a:ext cx="7837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solidFill>
                    <a:srgbClr val="000099"/>
                  </a:solidFill>
                </a:rPr>
                <a:t>Arweinyddiaeth effeithiol iawn a pharhaus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11252" y="6270172"/>
            <a:ext cx="4360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7380312" y="6017328"/>
            <a:ext cx="704664" cy="459515"/>
            <a:chOff x="7380312" y="6017328"/>
            <a:chExt cx="704664" cy="459515"/>
          </a:xfrm>
        </p:grpSpPr>
        <p:sp>
          <p:nvSpPr>
            <p:cNvPr id="53" name="Freeform 6">
              <a:hlinkClick r:id="rId7" action="ppaction://hlinksldjump"/>
            </p:cNvPr>
            <p:cNvSpPr>
              <a:spLocks/>
            </p:cNvSpPr>
            <p:nvPr/>
          </p:nvSpPr>
          <p:spPr bwMode="auto">
            <a:xfrm>
              <a:off x="7380312" y="6017328"/>
              <a:ext cx="704664" cy="456940"/>
            </a:xfrm>
            <a:custGeom>
              <a:avLst/>
              <a:gdLst>
                <a:gd name="T0" fmla="*/ 3558 w 7173"/>
                <a:gd name="T1" fmla="*/ 4324 h 4324"/>
                <a:gd name="T2" fmla="*/ 7173 w 7173"/>
                <a:gd name="T3" fmla="*/ 3041 h 4324"/>
                <a:gd name="T4" fmla="*/ 2274 w 7173"/>
                <a:gd name="T5" fmla="*/ 708 h 4324"/>
                <a:gd name="T6" fmla="*/ 0 w 7173"/>
                <a:gd name="T7" fmla="*/ 2887 h 4324"/>
                <a:gd name="T8" fmla="*/ 3558 w 7173"/>
                <a:gd name="T9" fmla="*/ 4324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73" h="4324">
                  <a:moveTo>
                    <a:pt x="3558" y="4324"/>
                  </a:moveTo>
                  <a:lnTo>
                    <a:pt x="7173" y="3041"/>
                  </a:lnTo>
                  <a:cubicBezTo>
                    <a:pt x="6465" y="1044"/>
                    <a:pt x="4271" y="0"/>
                    <a:pt x="2274" y="708"/>
                  </a:cubicBezTo>
                  <a:cubicBezTo>
                    <a:pt x="1240" y="1076"/>
                    <a:pt x="412" y="1869"/>
                    <a:pt x="0" y="2887"/>
                  </a:cubicBezTo>
                  <a:lnTo>
                    <a:pt x="3558" y="4324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cxnSp>
          <p:nvCxnSpPr>
            <p:cNvPr id="54" name="Straight Connector 53"/>
            <p:cNvCxnSpPr>
              <a:stCxn id="53" idx="0"/>
            </p:cNvCxnSpPr>
            <p:nvPr/>
          </p:nvCxnSpPr>
          <p:spPr>
            <a:xfrm flipV="1">
              <a:off x="7729844" y="6103086"/>
              <a:ext cx="171143" cy="37118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3" idx="0"/>
            </p:cNvCxnSpPr>
            <p:nvPr/>
          </p:nvCxnSpPr>
          <p:spPr>
            <a:xfrm flipH="1" flipV="1">
              <a:off x="7557955" y="6118678"/>
              <a:ext cx="171889" cy="35559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Isosceles Triangle 55">
              <a:hlinkClick r:id="rId9" action="ppaction://hlinksldjump"/>
            </p:cNvPr>
            <p:cNvSpPr/>
            <p:nvPr/>
          </p:nvSpPr>
          <p:spPr>
            <a:xfrm rot="7768195">
              <a:off x="7466942" y="6153710"/>
              <a:ext cx="269836" cy="351793"/>
            </a:xfrm>
            <a:prstGeom prst="triangle">
              <a:avLst>
                <a:gd name="adj" fmla="val 5997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7" name="Isosceles Triangle 56">
              <a:hlinkClick r:id="rId9" action="ppaction://hlinksldjump"/>
            </p:cNvPr>
            <p:cNvSpPr/>
            <p:nvPr/>
          </p:nvSpPr>
          <p:spPr>
            <a:xfrm rot="10800000">
              <a:off x="7557955" y="6113643"/>
              <a:ext cx="335236" cy="350720"/>
            </a:xfrm>
            <a:prstGeom prst="triangle">
              <a:avLst>
                <a:gd name="adj" fmla="val 48475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8" name="Isosceles Triangle 57">
              <a:hlinkClick r:id="rId9" action="ppaction://hlinksldjump"/>
            </p:cNvPr>
            <p:cNvSpPr/>
            <p:nvPr/>
          </p:nvSpPr>
          <p:spPr>
            <a:xfrm rot="13839083">
              <a:off x="7714715" y="6162511"/>
              <a:ext cx="278893" cy="349772"/>
            </a:xfrm>
            <a:prstGeom prst="triangle">
              <a:avLst>
                <a:gd name="adj" fmla="val 4037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188754" y="5933694"/>
            <a:ext cx="582967" cy="591639"/>
            <a:chOff x="8188754" y="5933694"/>
            <a:chExt cx="582967" cy="591639"/>
          </a:xfrm>
        </p:grpSpPr>
        <p:sp>
          <p:nvSpPr>
            <p:cNvPr id="60" name="Freeform 6">
              <a:hlinkClick r:id="rId10" action="ppaction://hlinksldjump"/>
            </p:cNvPr>
            <p:cNvSpPr>
              <a:spLocks/>
            </p:cNvSpPr>
            <p:nvPr/>
          </p:nvSpPr>
          <p:spPr bwMode="auto">
            <a:xfrm>
              <a:off x="8222636" y="5933694"/>
              <a:ext cx="518407" cy="312586"/>
            </a:xfrm>
            <a:custGeom>
              <a:avLst/>
              <a:gdLst>
                <a:gd name="T0" fmla="*/ 3558 w 7173"/>
                <a:gd name="T1" fmla="*/ 4324 h 4324"/>
                <a:gd name="T2" fmla="*/ 7173 w 7173"/>
                <a:gd name="T3" fmla="*/ 3041 h 4324"/>
                <a:gd name="T4" fmla="*/ 2274 w 7173"/>
                <a:gd name="T5" fmla="*/ 708 h 4324"/>
                <a:gd name="T6" fmla="*/ 0 w 7173"/>
                <a:gd name="T7" fmla="*/ 2887 h 4324"/>
                <a:gd name="T8" fmla="*/ 3558 w 7173"/>
                <a:gd name="T9" fmla="*/ 4324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73" h="4324">
                  <a:moveTo>
                    <a:pt x="3558" y="4324"/>
                  </a:moveTo>
                  <a:lnTo>
                    <a:pt x="7173" y="3041"/>
                  </a:lnTo>
                  <a:cubicBezTo>
                    <a:pt x="6465" y="1044"/>
                    <a:pt x="4271" y="0"/>
                    <a:pt x="2274" y="708"/>
                  </a:cubicBezTo>
                  <a:cubicBezTo>
                    <a:pt x="1240" y="1076"/>
                    <a:pt x="412" y="1869"/>
                    <a:pt x="0" y="2887"/>
                  </a:cubicBezTo>
                  <a:lnTo>
                    <a:pt x="3558" y="4324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7">
              <a:hlinkClick r:id="rId10" action="ppaction://hlinksldjump"/>
            </p:cNvPr>
            <p:cNvSpPr>
              <a:spLocks/>
            </p:cNvSpPr>
            <p:nvPr/>
          </p:nvSpPr>
          <p:spPr bwMode="auto">
            <a:xfrm>
              <a:off x="8479948" y="6153545"/>
              <a:ext cx="291773" cy="255156"/>
            </a:xfrm>
            <a:custGeom>
              <a:avLst/>
              <a:gdLst>
                <a:gd name="T0" fmla="*/ 0 w 4037"/>
                <a:gd name="T1" fmla="*/ 1283 h 3530"/>
                <a:gd name="T2" fmla="*/ 3110 w 4037"/>
                <a:gd name="T3" fmla="*/ 3530 h 3530"/>
                <a:gd name="T4" fmla="*/ 3616 w 4037"/>
                <a:gd name="T5" fmla="*/ 0 h 3530"/>
                <a:gd name="T6" fmla="*/ 0 w 4037"/>
                <a:gd name="T7" fmla="*/ 1283 h 3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7" h="3530">
                  <a:moveTo>
                    <a:pt x="0" y="1283"/>
                  </a:moveTo>
                  <a:lnTo>
                    <a:pt x="3110" y="3530"/>
                  </a:lnTo>
                  <a:cubicBezTo>
                    <a:pt x="3848" y="2508"/>
                    <a:pt x="4037" y="1189"/>
                    <a:pt x="3616" y="0"/>
                  </a:cubicBezTo>
                  <a:lnTo>
                    <a:pt x="0" y="1283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8">
              <a:hlinkClick r:id="rId10" action="ppaction://hlinksldjump"/>
            </p:cNvPr>
            <p:cNvSpPr>
              <a:spLocks/>
            </p:cNvSpPr>
            <p:nvPr/>
          </p:nvSpPr>
          <p:spPr bwMode="auto">
            <a:xfrm>
              <a:off x="8473572" y="6246280"/>
              <a:ext cx="230682" cy="279053"/>
            </a:xfrm>
            <a:custGeom>
              <a:avLst/>
              <a:gdLst>
                <a:gd name="T0" fmla="*/ 82 w 3192"/>
                <a:gd name="T1" fmla="*/ 0 h 3863"/>
                <a:gd name="T2" fmla="*/ 0 w 3192"/>
                <a:gd name="T3" fmla="*/ 3836 h 3863"/>
                <a:gd name="T4" fmla="*/ 3192 w 3192"/>
                <a:gd name="T5" fmla="*/ 2247 h 3863"/>
                <a:gd name="T6" fmla="*/ 82 w 3192"/>
                <a:gd name="T7" fmla="*/ 0 h 3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2" h="3863">
                  <a:moveTo>
                    <a:pt x="82" y="0"/>
                  </a:moveTo>
                  <a:lnTo>
                    <a:pt x="0" y="3836"/>
                  </a:lnTo>
                  <a:cubicBezTo>
                    <a:pt x="1261" y="3863"/>
                    <a:pt x="2454" y="3269"/>
                    <a:pt x="3192" y="2247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9BBB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9">
              <a:hlinkClick r:id="rId10" action="ppaction://hlinksldjump"/>
            </p:cNvPr>
            <p:cNvSpPr>
              <a:spLocks/>
            </p:cNvSpPr>
            <p:nvPr/>
          </p:nvSpPr>
          <p:spPr bwMode="auto">
            <a:xfrm>
              <a:off x="8248496" y="6247086"/>
              <a:ext cx="231452" cy="277126"/>
            </a:xfrm>
            <a:custGeom>
              <a:avLst/>
              <a:gdLst>
                <a:gd name="T0" fmla="*/ 3203 w 3203"/>
                <a:gd name="T1" fmla="*/ 0 h 3836"/>
                <a:gd name="T2" fmla="*/ 0 w 3203"/>
                <a:gd name="T3" fmla="*/ 2111 h 3836"/>
                <a:gd name="T4" fmla="*/ 3121 w 3203"/>
                <a:gd name="T5" fmla="*/ 3836 h 3836"/>
                <a:gd name="T6" fmla="*/ 3203 w 3203"/>
                <a:gd name="T7" fmla="*/ 0 h 3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3" h="3836">
                  <a:moveTo>
                    <a:pt x="3203" y="0"/>
                  </a:moveTo>
                  <a:lnTo>
                    <a:pt x="0" y="2111"/>
                  </a:lnTo>
                  <a:cubicBezTo>
                    <a:pt x="694" y="3164"/>
                    <a:pt x="1860" y="3808"/>
                    <a:pt x="3121" y="3836"/>
                  </a:cubicBezTo>
                  <a:lnTo>
                    <a:pt x="3203" y="0"/>
                  </a:lnTo>
                  <a:close/>
                </a:path>
              </a:pathLst>
            </a:custGeom>
            <a:solidFill>
              <a:srgbClr val="8064A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10">
              <a:hlinkClick r:id="rId10" action="ppaction://hlinksldjump"/>
            </p:cNvPr>
            <p:cNvSpPr>
              <a:spLocks/>
            </p:cNvSpPr>
            <p:nvPr/>
          </p:nvSpPr>
          <p:spPr bwMode="auto">
            <a:xfrm>
              <a:off x="8188754" y="6141920"/>
              <a:ext cx="291194" cy="256505"/>
            </a:xfrm>
            <a:custGeom>
              <a:avLst/>
              <a:gdLst>
                <a:gd name="T0" fmla="*/ 4030 w 4030"/>
                <a:gd name="T1" fmla="*/ 1438 h 3549"/>
                <a:gd name="T2" fmla="*/ 472 w 4030"/>
                <a:gd name="T3" fmla="*/ 0 h 3549"/>
                <a:gd name="T4" fmla="*/ 826 w 4030"/>
                <a:gd name="T5" fmla="*/ 3549 h 3549"/>
                <a:gd name="T6" fmla="*/ 4030 w 4030"/>
                <a:gd name="T7" fmla="*/ 1438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0" h="3549">
                  <a:moveTo>
                    <a:pt x="4030" y="1438"/>
                  </a:moveTo>
                  <a:lnTo>
                    <a:pt x="472" y="0"/>
                  </a:lnTo>
                  <a:cubicBezTo>
                    <a:pt x="0" y="1169"/>
                    <a:pt x="132" y="2496"/>
                    <a:pt x="826" y="3549"/>
                  </a:cubicBezTo>
                  <a:lnTo>
                    <a:pt x="4030" y="1438"/>
                  </a:lnTo>
                  <a:close/>
                </a:path>
              </a:pathLst>
            </a:custGeom>
            <a:solidFill>
              <a:srgbClr val="4BACC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45" name="Rounded Rectangle 44">
            <a:hlinkClick r:id="rId11" action="ppaction://hlinksldjump"/>
          </p:cNvPr>
          <p:cNvSpPr/>
          <p:nvPr/>
        </p:nvSpPr>
        <p:spPr>
          <a:xfrm>
            <a:off x="6182160" y="6079623"/>
            <a:ext cx="1126144" cy="381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1200" dirty="0" err="1">
                <a:solidFill>
                  <a:prstClr val="white"/>
                </a:solidFill>
              </a:rPr>
              <a:t>Disgrifyddion</a:t>
            </a:r>
            <a:r>
              <a:rPr lang="cy-GB" sz="1200" dirty="0">
                <a:solidFill>
                  <a:prstClr val="white"/>
                </a:solidFill>
              </a:rPr>
              <a:t> addysgu</a:t>
            </a:r>
          </a:p>
        </p:txBody>
      </p:sp>
      <p:grpSp>
        <p:nvGrpSpPr>
          <p:cNvPr id="46" name="Group 45"/>
          <p:cNvGrpSpPr/>
          <p:nvPr/>
        </p:nvGrpSpPr>
        <p:grpSpPr>
          <a:xfrm rot="20316881">
            <a:off x="214372" y="4997465"/>
            <a:ext cx="2192659" cy="2185044"/>
            <a:chOff x="581131" y="4820622"/>
            <a:chExt cx="2192659" cy="2185044"/>
          </a:xfrm>
        </p:grpSpPr>
        <p:sp>
          <p:nvSpPr>
            <p:cNvPr id="47" name="Pie 46"/>
            <p:cNvSpPr/>
            <p:nvPr/>
          </p:nvSpPr>
          <p:spPr>
            <a:xfrm rot="4351073">
              <a:off x="581131" y="4820623"/>
              <a:ext cx="2185043" cy="218504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1" name="Pie 50"/>
            <p:cNvSpPr/>
            <p:nvPr/>
          </p:nvSpPr>
          <p:spPr>
            <a:xfrm rot="4351073">
              <a:off x="588746" y="4820623"/>
              <a:ext cx="2185043" cy="218504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65" name="Pie 64"/>
            <p:cNvSpPr/>
            <p:nvPr/>
          </p:nvSpPr>
          <p:spPr>
            <a:xfrm rot="4351073">
              <a:off x="588744" y="4820622"/>
              <a:ext cx="2185043" cy="218504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66" name="Pie 65"/>
            <p:cNvSpPr/>
            <p:nvPr/>
          </p:nvSpPr>
          <p:spPr>
            <a:xfrm rot="4351073">
              <a:off x="588747" y="4820623"/>
              <a:ext cx="2185043" cy="218504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941134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b="1" dirty="0">
                <a:solidFill>
                  <a:srgbClr val="000099"/>
                </a:solidFill>
              </a:rPr>
              <a:t>Addysgeg: Mireinio addysgu… o weledigaeth i ddarpariaeth i effaith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Hyrwyddo’r weledigaeth addysgol </a:t>
            </a:r>
          </a:p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ar gyfer 2025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9552" y="4581128"/>
            <a:ext cx="6984776" cy="6850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datblygu strategaethau, strwythurau a systemau i sicrhau bod yr ysgol yn gweithio’n effeithiol i gyflawni ei gweledigaeth</a:t>
            </a:r>
            <a:r>
              <a:rPr lang="en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12777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athrawon ac arweinwyr y dyfodol yn cael y dechrau gorau posibl am fod arweinwyr yn helpu i sicrhau bod diwygiadau i Addysg Gychwynnol i Athrawon yn llwyddiannus yn lleol.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57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524125" y="5645439"/>
            <a:ext cx="1253518" cy="1251051"/>
            <a:chOff x="331287" y="5926769"/>
            <a:chExt cx="1253518" cy="1251051"/>
          </a:xfrm>
        </p:grpSpPr>
        <p:sp>
          <p:nvSpPr>
            <p:cNvPr id="20" name="Pie 19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Pie 20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Pie 21">
              <a:hlinkClick r:id="rId3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Pie 22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70971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b="1" dirty="0">
                <a:solidFill>
                  <a:srgbClr val="000099"/>
                </a:solidFill>
              </a:rPr>
              <a:t>Addysgeg: Mireinio addysgu… o weledigaeth i ddarpariaeth i effaith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6042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>
                <a:solidFill>
                  <a:srgbClr val="000099"/>
                </a:solidFill>
              </a:rPr>
              <a:t>Cynnal addysgu hynod effeithiol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9552" y="4581128"/>
            <a:ext cx="69847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sicrhau bod dysgwyr yn cael addysg hynod effeithiol ym mhob cyd-destun.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meithrin brwdfrydedd pob aelod o staff i fod yn chwilfrydig ynghylch dysgu yn ddyletswydd arweinyddol allweddol fel y gellir annog pawb i wella’u hunain er budd y dysgwyr.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43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C00000"/>
                </a:solidFill>
              </a:rPr>
              <a:t>Rolau </a:t>
            </a:r>
            <a:r>
              <a:rPr lang="cy-GB" sz="2400" b="1" dirty="0" err="1">
                <a:solidFill>
                  <a:srgbClr val="C00000"/>
                </a:solidFill>
              </a:rPr>
              <a:t>arweinyddol</a:t>
            </a:r>
            <a:r>
              <a:rPr lang="cy-GB" sz="2400" b="1" dirty="0">
                <a:solidFill>
                  <a:srgbClr val="C00000"/>
                </a:solidFill>
              </a:rPr>
              <a:t> ffurfiol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524125" y="5645439"/>
            <a:ext cx="1253518" cy="1251051"/>
            <a:chOff x="331287" y="5926769"/>
            <a:chExt cx="1253518" cy="1251051"/>
          </a:xfrm>
        </p:grpSpPr>
        <p:sp>
          <p:nvSpPr>
            <p:cNvPr id="15" name="Pie 19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20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1">
              <a:hlinkClick r:id="rId3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Pie 22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079509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b="1" dirty="0">
                <a:solidFill>
                  <a:srgbClr val="000099"/>
                </a:solidFill>
              </a:rPr>
              <a:t>Addysgeg</a:t>
            </a:r>
            <a:r>
              <a:rPr lang="en-GB" sz="2000" b="1" dirty="0">
                <a:solidFill>
                  <a:srgbClr val="000099"/>
                </a:solidFill>
              </a:rPr>
              <a:t>: </a:t>
            </a:r>
            <a:r>
              <a:rPr lang="en-GB" sz="2000" b="1" dirty="0" err="1">
                <a:solidFill>
                  <a:srgbClr val="000099"/>
                </a:solidFill>
              </a:rPr>
              <a:t>Mireinio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addysgu</a:t>
            </a:r>
            <a:r>
              <a:rPr lang="en-GB" sz="2000" b="1" dirty="0">
                <a:solidFill>
                  <a:srgbClr val="000099"/>
                </a:solidFill>
              </a:rPr>
              <a:t>… o </a:t>
            </a:r>
            <a:r>
              <a:rPr lang="en-GB" sz="2000" b="1" dirty="0" err="1">
                <a:solidFill>
                  <a:srgbClr val="000099"/>
                </a:solidFill>
              </a:rPr>
              <a:t>weledigaeth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i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ddarpariaeth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i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effaith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6104" y="1446741"/>
            <a:ext cx="5637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400" b="1" dirty="0" smtClean="0">
                <a:solidFill>
                  <a:srgbClr val="000099"/>
                </a:solidFill>
              </a:rPr>
              <a:t>Sicrhau bod y strategaeth a’r seilwaith </a:t>
            </a:r>
          </a:p>
          <a:p>
            <a:pPr>
              <a:defRPr/>
            </a:pPr>
            <a:r>
              <a:rPr lang="cy-GB" sz="2400" b="1" dirty="0" smtClean="0">
                <a:solidFill>
                  <a:srgbClr val="000099"/>
                </a:solidFill>
              </a:rPr>
              <a:t>yn addas at y diben</a:t>
            </a:r>
            <a:endParaRPr lang="cy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9552" y="4581128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prstClr val="black"/>
                </a:solidFill>
              </a:rPr>
              <a:t>Mae arferion a dulliau rheoli tymor hwy yr ysgol yn adlewyrchu’r weledigaeth strategol barhaus. Caiff unrhyw wrthdaro rhwng y drefn ddyddiol a’r weledigaeth ei drin.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 smtClean="0">
                <a:solidFill>
                  <a:prstClr val="black"/>
                </a:solidFill>
              </a:rPr>
              <a:t>Caiff y strategaeth ei rhannu, ei herio a’i mynegi ar bob lefel ac er mwyn cysoni trefniadau seilwaith â dibenion a deilliannau.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57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24125" y="5645439"/>
            <a:ext cx="1253518" cy="1251051"/>
            <a:chOff x="331287" y="5926769"/>
            <a:chExt cx="1253518" cy="1251051"/>
          </a:xfrm>
        </p:grpSpPr>
        <p:sp>
          <p:nvSpPr>
            <p:cNvPr id="15" name="Pie 19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20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1">
              <a:hlinkClick r:id="rId3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Pie 22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931063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b="1" dirty="0">
                <a:solidFill>
                  <a:srgbClr val="000099"/>
                </a:solidFill>
              </a:rPr>
              <a:t>Addysgeg</a:t>
            </a:r>
            <a:r>
              <a:rPr lang="en-GB" sz="2000" b="1" dirty="0">
                <a:solidFill>
                  <a:srgbClr val="000099"/>
                </a:solidFill>
              </a:rPr>
              <a:t>: </a:t>
            </a:r>
            <a:r>
              <a:rPr lang="en-GB" sz="2000" b="1" dirty="0" err="1">
                <a:solidFill>
                  <a:srgbClr val="000099"/>
                </a:solidFill>
              </a:rPr>
              <a:t>Mireinio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addysgu</a:t>
            </a:r>
            <a:r>
              <a:rPr lang="en-GB" sz="2000" b="1" dirty="0">
                <a:solidFill>
                  <a:srgbClr val="000099"/>
                </a:solidFill>
              </a:rPr>
              <a:t>… o </a:t>
            </a:r>
            <a:r>
              <a:rPr lang="en-GB" sz="2000" b="1" dirty="0" err="1">
                <a:solidFill>
                  <a:srgbClr val="000099"/>
                </a:solidFill>
              </a:rPr>
              <a:t>weledigaeth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i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ddarpariaeth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i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effaith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384901"/>
            <a:ext cx="6797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400" b="1" dirty="0" err="1">
                <a:solidFill>
                  <a:srgbClr val="000099"/>
                </a:solidFill>
              </a:rPr>
              <a:t>Creu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amgylchedd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dysgu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effeithiol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</a:p>
          <a:p>
            <a:pPr>
              <a:defRPr/>
            </a:pPr>
            <a:r>
              <a:rPr lang="en-GB" sz="2400" b="1" dirty="0">
                <a:solidFill>
                  <a:srgbClr val="000099"/>
                </a:solidFill>
              </a:rPr>
              <a:t>a </a:t>
            </a:r>
            <a:r>
              <a:rPr lang="en-GB" sz="2400" b="1" dirty="0" err="1">
                <a:solidFill>
                  <a:srgbClr val="000099"/>
                </a:solidFill>
              </a:rPr>
              <a:t>chynhwysol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9552" y="4581128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Mae’r amgylchedd dysgu wedi’i drefnu’n bwrpasol ac yn ei gwneud yn bosibl i gyflawni’r pedwar diben dysgu. Mae arweinwyr yn creu ac yn cynnal ethos sy’n hyrwyddo dysgu effeithiol.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Dylai’r amgylchedd dysgu adlewyrchu a galluogi’r weledigaeth ar gyfer y pedwar diben. Mae gan ddysgwyr rôl bwysig i’w chwarae wrth reoli’r amgylchedd a dylanwadu arno ac maent yn cydnabod y dibenion soffistigedig sy’n rhan o’r drefniadaeth.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6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24125" y="5645439"/>
            <a:ext cx="1253518" cy="1251051"/>
            <a:chOff x="331287" y="5926769"/>
            <a:chExt cx="1253518" cy="1251051"/>
          </a:xfrm>
        </p:grpSpPr>
        <p:sp>
          <p:nvSpPr>
            <p:cNvPr id="15" name="Pie 19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20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1">
              <a:hlinkClick r:id="rId3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Pie 22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22090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6"/>
          <p:cNvSpPr/>
          <p:nvPr/>
        </p:nvSpPr>
        <p:spPr>
          <a:xfrm rot="17313022" flipV="1">
            <a:off x="1573927" y="2003457"/>
            <a:ext cx="6492331" cy="376484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TextBox 55"/>
          <p:cNvSpPr txBox="1"/>
          <p:nvPr/>
        </p:nvSpPr>
        <p:spPr>
          <a:xfrm>
            <a:off x="143508" y="692696"/>
            <a:ext cx="8244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y-GB" sz="2000" b="1" dirty="0">
                <a:solidFill>
                  <a:srgbClr val="000099"/>
                </a:solidFill>
              </a:rPr>
              <a:t>Addysgeg</a:t>
            </a:r>
            <a:r>
              <a:rPr lang="en-GB" sz="2000" b="1" dirty="0">
                <a:solidFill>
                  <a:srgbClr val="000099"/>
                </a:solidFill>
              </a:rPr>
              <a:t>: </a:t>
            </a:r>
            <a:r>
              <a:rPr lang="en-GB" sz="2000" b="1" dirty="0" err="1">
                <a:solidFill>
                  <a:srgbClr val="000099"/>
                </a:solidFill>
              </a:rPr>
              <a:t>Mireinio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addysgu</a:t>
            </a:r>
            <a:r>
              <a:rPr lang="en-GB" sz="2000" b="1" dirty="0">
                <a:solidFill>
                  <a:srgbClr val="000099"/>
                </a:solidFill>
              </a:rPr>
              <a:t>… o </a:t>
            </a:r>
            <a:r>
              <a:rPr lang="en-GB" sz="2000" b="1" dirty="0" err="1">
                <a:solidFill>
                  <a:srgbClr val="000099"/>
                </a:solidFill>
              </a:rPr>
              <a:t>weledigaeth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i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ddarpariaeth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i</a:t>
            </a:r>
            <a:r>
              <a:rPr lang="en-GB" sz="2000" b="1" dirty="0">
                <a:solidFill>
                  <a:srgbClr val="000099"/>
                </a:solidFill>
              </a:rPr>
              <a:t> </a:t>
            </a:r>
            <a:r>
              <a:rPr lang="en-GB" sz="2000" b="1" dirty="0" err="1">
                <a:solidFill>
                  <a:srgbClr val="000099"/>
                </a:solidFill>
              </a:rPr>
              <a:t>effaith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350" y="1776115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400" b="1" dirty="0" err="1">
                <a:solidFill>
                  <a:srgbClr val="000099"/>
                </a:solidFill>
              </a:rPr>
              <a:t>Hyrwyddo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dulliau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err="1">
                <a:solidFill>
                  <a:srgbClr val="000099"/>
                </a:solidFill>
              </a:rPr>
              <a:t>addysgol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9552" y="4581128"/>
            <a:ext cx="6984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arweinwyr yn sicrhau bod uchelgeisiau a datblygiadau parhaus i’r cwricwlwm yng Nghymru yn ategu ac yn ysgogi’r agenda ar gyfer ansawdd addysgu yn yr ysgol.</a:t>
            </a:r>
            <a:endParaRPr lang="cy-GB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04728" y="2708920"/>
            <a:ext cx="53825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99"/>
            </a:solidFill>
          </a:ln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y-GB" dirty="0" smtClean="0">
                <a:solidFill>
                  <a:prstClr val="black"/>
                </a:solidFill>
              </a:rPr>
              <a:t>Caiff ystod o ddulliau addysgol o amrywiaeth o ffynonellau eu hystyried yn rheolaidd o ran ei heffeithiolrwydd posibl a’r posibilrwydd y gellid eu defnyddio.</a:t>
            </a:r>
            <a:endParaRPr lang="cy-GB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09609-DC48-4DDF-96FA-41A39884B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252" y="6270172"/>
            <a:ext cx="46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C00000"/>
                </a:solidFill>
              </a:rPr>
              <a:t>Rolau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arweinyddol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ffurfiol</a:t>
            </a:r>
            <a:endParaRPr lang="en-GB" sz="2400" b="1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24125" y="5645439"/>
            <a:ext cx="1253518" cy="1251051"/>
            <a:chOff x="331287" y="5926769"/>
            <a:chExt cx="1253518" cy="1251051"/>
          </a:xfrm>
        </p:grpSpPr>
        <p:sp>
          <p:nvSpPr>
            <p:cNvPr id="15" name="Pie 19"/>
            <p:cNvSpPr/>
            <p:nvPr/>
          </p:nvSpPr>
          <p:spPr>
            <a:xfrm rot="3067954">
              <a:off x="331287" y="5928357"/>
              <a:ext cx="1249463" cy="1249463"/>
            </a:xfrm>
            <a:prstGeom prst="pie">
              <a:avLst>
                <a:gd name="adj1" fmla="val 9693839"/>
                <a:gd name="adj2" fmla="val 97702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Pie 20">
              <a:hlinkClick r:id="rId3" action="ppaction://hlinksldjump"/>
            </p:cNvPr>
            <p:cNvSpPr/>
            <p:nvPr/>
          </p:nvSpPr>
          <p:spPr>
            <a:xfrm rot="3067954">
              <a:off x="335341" y="5926769"/>
              <a:ext cx="1249463" cy="1249463"/>
            </a:xfrm>
            <a:prstGeom prst="pie">
              <a:avLst>
                <a:gd name="adj1" fmla="val 9681314"/>
                <a:gd name="adj2" fmla="val 11967383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Pie 21">
              <a:hlinkClick r:id="rId3" action="ppaction://hlinksldjump"/>
            </p:cNvPr>
            <p:cNvSpPr/>
            <p:nvPr/>
          </p:nvSpPr>
          <p:spPr>
            <a:xfrm rot="3067954">
              <a:off x="335340" y="5926769"/>
              <a:ext cx="1249463" cy="1249463"/>
            </a:xfrm>
            <a:prstGeom prst="pie">
              <a:avLst>
                <a:gd name="adj1" fmla="val 11956703"/>
                <a:gd name="adj2" fmla="val 14185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Pie 22">
              <a:hlinkClick r:id="rId3" action="ppaction://hlinksldjump"/>
            </p:cNvPr>
            <p:cNvSpPr/>
            <p:nvPr/>
          </p:nvSpPr>
          <p:spPr>
            <a:xfrm rot="3067954">
              <a:off x="335342" y="5926769"/>
              <a:ext cx="1249463" cy="1249463"/>
            </a:xfrm>
            <a:prstGeom prst="pie">
              <a:avLst>
                <a:gd name="adj1" fmla="val 14260476"/>
                <a:gd name="adj2" fmla="val 163965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101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9078</Words>
  <Application>Microsoft Office PowerPoint</Application>
  <PresentationFormat>On-screen Show (4:3)</PresentationFormat>
  <Paragraphs>1179</Paragraphs>
  <Slides>134</Slides>
  <Notes>71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134</vt:i4>
      </vt:variant>
    </vt:vector>
  </HeadingPairs>
  <TitlesOfParts>
    <vt:vector size="142" baseType="lpstr">
      <vt:lpstr>Office Theme</vt:lpstr>
      <vt:lpstr>2_Office Theme</vt:lpstr>
      <vt:lpstr>1_Office Theme</vt:lpstr>
      <vt:lpstr>3_Office Theme</vt:lpstr>
      <vt:lpstr>4_Office Theme</vt:lpstr>
      <vt:lpstr>5_Office Theme</vt:lpstr>
      <vt:lpstr>6_Office Theme</vt:lpstr>
      <vt:lpstr>7_Office Theme</vt:lpstr>
      <vt:lpstr>Safonau proffesiynol ar gyfer addysgu ac arweinyddiaeth</vt:lpstr>
      <vt:lpstr>PowerPoint Presentation</vt:lpstr>
      <vt:lpstr>Model newydd ar gyfer safonau proffesiynol</vt:lpstr>
      <vt:lpstr>Gwerthoedd ac ymagweddau cyffredin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2016-09-23T11:32:07Z</dcterms:created>
  <dcterms:modified xsi:type="dcterms:W3CDTF">2017-03-01T09:54:42Z</dcterms:modified>
</cp:coreProperties>
</file>