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5"/>
  </p:sldMasterIdLst>
  <p:notesMasterIdLst>
    <p:notesMasterId r:id="rId16"/>
  </p:notesMasterIdLst>
  <p:handoutMasterIdLst>
    <p:handoutMasterId r:id="rId17"/>
  </p:handoutMasterIdLst>
  <p:sldIdLst>
    <p:sldId id="831" r:id="rId6"/>
    <p:sldId id="828" r:id="rId7"/>
    <p:sldId id="832" r:id="rId8"/>
    <p:sldId id="824" r:id="rId9"/>
    <p:sldId id="833" r:id="rId10"/>
    <p:sldId id="813" r:id="rId11"/>
    <p:sldId id="805" r:id="rId12"/>
    <p:sldId id="820" r:id="rId13"/>
    <p:sldId id="830" r:id="rId14"/>
    <p:sldId id="829" r:id="rId15"/>
  </p:sldIdLst>
  <p:sldSz cx="9144000" cy="6858000" type="screen4x3"/>
  <p:notesSz cx="6669088" cy="9802813"/>
  <p:defaultTextStyle>
    <a:defPPr>
      <a:defRPr lang="en-US"/>
    </a:defPPr>
    <a:lvl1pPr algn="l" rtl="0" eaLnBrk="0" fontAlgn="base" hangingPunct="0">
      <a:spcBef>
        <a:spcPct val="40000"/>
      </a:spcBef>
      <a:spcAft>
        <a:spcPct val="0"/>
      </a:spcAft>
      <a:buChar char="•"/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40000"/>
      </a:spcBef>
      <a:spcAft>
        <a:spcPct val="0"/>
      </a:spcAft>
      <a:buChar char="•"/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40000"/>
      </a:spcBef>
      <a:spcAft>
        <a:spcPct val="0"/>
      </a:spcAft>
      <a:buChar char="•"/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40000"/>
      </a:spcBef>
      <a:spcAft>
        <a:spcPct val="0"/>
      </a:spcAft>
      <a:buChar char="•"/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40000"/>
      </a:spcBef>
      <a:spcAft>
        <a:spcPct val="0"/>
      </a:spcAft>
      <a:buChar char="•"/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B3C7CA1-2A57-42AE-BA91-4812D2E66566}">
          <p14:sldIdLst>
            <p14:sldId id="831"/>
            <p14:sldId id="828"/>
            <p14:sldId id="832"/>
            <p14:sldId id="824"/>
            <p14:sldId id="833"/>
            <p14:sldId id="813"/>
            <p14:sldId id="805"/>
            <p14:sldId id="820"/>
            <p14:sldId id="830"/>
            <p14:sldId id="82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615">
          <p15:clr>
            <a:srgbClr val="A4A3A4"/>
          </p15:clr>
        </p15:guide>
        <p15:guide id="2" pos="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88">
          <p15:clr>
            <a:srgbClr val="A4A3A4"/>
          </p15:clr>
        </p15:guide>
        <p15:guide id="2" pos="210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iffiths, Heledd (PSG - Cyfieithu. Translation)" initials="GH(-CT" lastIdx="18" clrIdx="0">
    <p:extLst>
      <p:ext uri="{19B8F6BF-5375-455C-9EA6-DF929625EA0E}">
        <p15:presenceInfo xmlns:p15="http://schemas.microsoft.com/office/powerpoint/2012/main" userId="S-1-5-21-2431647640-172777305-3518478359-14060" providerId="AD"/>
      </p:ext>
    </p:extLst>
  </p:cmAuthor>
  <p:cmAuthor id="2" name="Bayliss, Catherine (ESNR - Economy, Skills and Natural Resource" initials="BC(-ESaNR" lastIdx="2" clrIdx="1">
    <p:extLst>
      <p:ext uri="{19B8F6BF-5375-455C-9EA6-DF929625EA0E}">
        <p15:presenceInfo xmlns:p15="http://schemas.microsoft.com/office/powerpoint/2012/main" userId="S-1-5-21-2431647640-172777305-3518478359-11808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8CBD"/>
    <a:srgbClr val="1D373B"/>
    <a:srgbClr val="FF0000"/>
    <a:srgbClr val="FA7ABA"/>
    <a:srgbClr val="FFFF66"/>
    <a:srgbClr val="81DF81"/>
    <a:srgbClr val="33CC33"/>
    <a:srgbClr val="99FF66"/>
    <a:srgbClr val="66FF66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82" autoAdjust="0"/>
    <p:restoredTop sz="91540" autoAdjust="0"/>
  </p:normalViewPr>
  <p:slideViewPr>
    <p:cSldViewPr snapToGrid="0">
      <p:cViewPr varScale="1">
        <p:scale>
          <a:sx n="59" d="100"/>
          <a:sy n="59" d="100"/>
        </p:scale>
        <p:origin x="1424" y="60"/>
      </p:cViewPr>
      <p:guideLst>
        <p:guide orient="horz" pos="615"/>
        <p:guide pos="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44" d="100"/>
          <a:sy n="44" d="100"/>
        </p:scale>
        <p:origin x="2800" y="36"/>
      </p:cViewPr>
      <p:guideLst>
        <p:guide orient="horz" pos="3088"/>
        <p:guide pos="21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2-18T15:03:39.107" idx="17">
    <p:pos x="3820" y="868"/>
    <p:text>This needs to be changed as per consultation document.</p:text>
    <p:extLst>
      <p:ext uri="{C676402C-5697-4E1C-873F-D02D1690AC5C}">
        <p15:threadingInfo xmlns:p15="http://schemas.microsoft.com/office/powerpoint/2012/main" timeZoneBias="0"/>
      </p:ext>
    </p:extLst>
  </p:cm>
  <p:cm authorId="2" dt="2019-12-19T10:24:42.309" idx="1">
    <p:pos x="3820" y="1004"/>
    <p:text>Matches the consultation graphic as of 19Dec2019 10:20</p:text>
    <p:extLst>
      <p:ext uri="{C676402C-5697-4E1C-873F-D02D1690AC5C}">
        <p15:threadingInfo xmlns:p15="http://schemas.microsoft.com/office/powerpoint/2012/main" timeZoneBias="0">
          <p15:parentCm authorId="1" idx="17"/>
        </p15:threadingInfo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2-19T10:10:55.147" idx="18">
    <p:pos x="5413" y="941"/>
    <p:text>Amend : Adeiladu ar gofnod ailgylchu to Adeiladu ar ein record ailgylchu Amend: Llywio arloesi a defnyddio adnoddau to: Llywio arloesi a'r defnydd o adnoddau Delete: Cefnogi atal ac ailddefnyddio Amend to: Rhoi cymorth i atal gwastraff ac ailddefnyddio</p:text>
    <p:extLst>
      <p:ext uri="{C676402C-5697-4E1C-873F-D02D1690AC5C}">
        <p15:threadingInfo xmlns:p15="http://schemas.microsoft.com/office/powerpoint/2012/main" timeZoneBias="0"/>
      </p:ext>
    </p:extLst>
  </p:cm>
  <p:cm authorId="2" dt="2019-12-19T10:28:49.660" idx="2">
    <p:pos x="5413" y="1077"/>
    <p:text>New updated graphic added</p:text>
    <p:extLst>
      <p:ext uri="{C676402C-5697-4E1C-873F-D02D1690AC5C}">
        <p15:threadingInfo xmlns:p15="http://schemas.microsoft.com/office/powerpoint/2012/main" timeZoneBias="0">
          <p15:parentCm authorId="1" idx="18"/>
        </p15:threadingInfo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890336" cy="489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313" tIns="45157" rIns="90313" bIns="45157" numCol="1" anchor="t" anchorCtr="0" compatLnSpc="1">
            <a:prstTxWarp prst="textNoShape">
              <a:avLst/>
            </a:prstTxWarp>
          </a:bodyPr>
          <a:lstStyle>
            <a:lvl1pPr defTabSz="901954">
              <a:spcBef>
                <a:spcPct val="0"/>
              </a:spcBef>
              <a:buFontTx/>
              <a:buNone/>
              <a:defRPr sz="1000" smtClean="0">
                <a:latin typeface="Times" pitchFamily="18" charset="0"/>
              </a:defRPr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7262" y="2"/>
            <a:ext cx="2890336" cy="489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313" tIns="45157" rIns="90313" bIns="45157" numCol="1" anchor="t" anchorCtr="0" compatLnSpc="1">
            <a:prstTxWarp prst="textNoShape">
              <a:avLst/>
            </a:prstTxWarp>
          </a:bodyPr>
          <a:lstStyle>
            <a:lvl1pPr algn="r" defTabSz="901954">
              <a:spcBef>
                <a:spcPct val="0"/>
              </a:spcBef>
              <a:buFontTx/>
              <a:buNone/>
              <a:defRPr sz="1000" smtClean="0">
                <a:latin typeface="Times" pitchFamily="18" charset="0"/>
              </a:defRPr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11609"/>
            <a:ext cx="2890336" cy="489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313" tIns="45157" rIns="90313" bIns="45157" numCol="1" anchor="b" anchorCtr="0" compatLnSpc="1">
            <a:prstTxWarp prst="textNoShape">
              <a:avLst/>
            </a:prstTxWarp>
          </a:bodyPr>
          <a:lstStyle>
            <a:lvl1pPr defTabSz="901954">
              <a:spcBef>
                <a:spcPct val="0"/>
              </a:spcBef>
              <a:buFontTx/>
              <a:buNone/>
              <a:defRPr sz="1000" smtClean="0">
                <a:latin typeface="Times" pitchFamily="18" charset="0"/>
              </a:defRPr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7262" y="9311609"/>
            <a:ext cx="2890336" cy="489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313" tIns="45157" rIns="90313" bIns="45157" numCol="1" anchor="b" anchorCtr="0" compatLnSpc="1">
            <a:prstTxWarp prst="textNoShape">
              <a:avLst/>
            </a:prstTxWarp>
          </a:bodyPr>
          <a:lstStyle>
            <a:lvl1pPr algn="r" defTabSz="901954">
              <a:spcBef>
                <a:spcPct val="0"/>
              </a:spcBef>
              <a:buFontTx/>
              <a:buNone/>
              <a:defRPr sz="1000" smtClean="0">
                <a:latin typeface="Times" pitchFamily="18" charset="0"/>
              </a:defRPr>
            </a:lvl1pPr>
          </a:lstStyle>
          <a:p>
            <a:pPr>
              <a:defRPr/>
            </a:pPr>
            <a:fld id="{26BD4083-196B-4657-B8D0-11D753F78CBE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661485905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888845" cy="489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011" tIns="45505" rIns="91011" bIns="45505" numCol="1" anchor="t" anchorCtr="0" compatLnSpc="1">
            <a:prstTxWarp prst="textNoShape">
              <a:avLst/>
            </a:prstTxWarp>
          </a:bodyPr>
          <a:lstStyle>
            <a:lvl1pPr defTabSz="907987">
              <a:spcBef>
                <a:spcPct val="0"/>
              </a:spcBef>
              <a:buFontTx/>
              <a:buNone/>
              <a:defRPr sz="1000" smtClean="0">
                <a:latin typeface="Times" pitchFamily="18" charset="0"/>
              </a:defRPr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754" y="2"/>
            <a:ext cx="2888845" cy="489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011" tIns="45505" rIns="91011" bIns="45505" numCol="1" anchor="t" anchorCtr="0" compatLnSpc="1">
            <a:prstTxWarp prst="textNoShape">
              <a:avLst/>
            </a:prstTxWarp>
          </a:bodyPr>
          <a:lstStyle>
            <a:lvl1pPr algn="r" defTabSz="907987">
              <a:spcBef>
                <a:spcPct val="0"/>
              </a:spcBef>
              <a:buFontTx/>
              <a:buNone/>
              <a:defRPr sz="1000" smtClean="0">
                <a:latin typeface="Times" pitchFamily="18" charset="0"/>
              </a:defRPr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942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2650" y="735013"/>
            <a:ext cx="4903788" cy="36782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314" y="4655045"/>
            <a:ext cx="5336463" cy="4413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011" tIns="45505" rIns="91011" bIns="455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11609"/>
            <a:ext cx="2888845" cy="489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011" tIns="45505" rIns="91011" bIns="45505" numCol="1" anchor="b" anchorCtr="0" compatLnSpc="1">
            <a:prstTxWarp prst="textNoShape">
              <a:avLst/>
            </a:prstTxWarp>
          </a:bodyPr>
          <a:lstStyle>
            <a:lvl1pPr defTabSz="907987">
              <a:spcBef>
                <a:spcPct val="0"/>
              </a:spcBef>
              <a:buFontTx/>
              <a:buNone/>
              <a:defRPr sz="1000" smtClean="0">
                <a:latin typeface="Times" pitchFamily="18" charset="0"/>
              </a:defRPr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754" y="9311609"/>
            <a:ext cx="2888845" cy="489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011" tIns="45505" rIns="91011" bIns="45505" numCol="1" anchor="b" anchorCtr="0" compatLnSpc="1">
            <a:prstTxWarp prst="textNoShape">
              <a:avLst/>
            </a:prstTxWarp>
          </a:bodyPr>
          <a:lstStyle>
            <a:lvl1pPr algn="r" defTabSz="907987">
              <a:spcBef>
                <a:spcPct val="0"/>
              </a:spcBef>
              <a:buFontTx/>
              <a:buNone/>
              <a:defRPr sz="1000" smtClean="0">
                <a:latin typeface="Times" pitchFamily="18" charset="0"/>
              </a:defRPr>
            </a:lvl1pPr>
          </a:lstStyle>
          <a:p>
            <a:pPr>
              <a:defRPr/>
            </a:pPr>
            <a:fld id="{476346ED-B349-4F2E-877C-BFB119C80272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79581711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Times"/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76346ED-B349-4F2E-877C-BFB119C80272}" type="slidenum">
              <a:rPr lang="en-GB" altLang="en-US" smtClean="0"/>
              <a:pPr>
                <a:defRPr/>
              </a:pPr>
              <a:t>1</a:t>
            </a:fld>
            <a:endParaRPr lang="en-GB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>
              <a:defRPr/>
            </a:pP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8984219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3"/>
          <p:cNvSpPr txBox="1">
            <a:spLocks noGrp="1" noChangeArrowheads="1"/>
          </p:cNvSpPr>
          <p:nvPr/>
        </p:nvSpPr>
        <p:spPr bwMode="auto">
          <a:xfrm>
            <a:off x="3851615" y="2"/>
            <a:ext cx="2944545" cy="499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305" tIns="45152" rIns="90305" bIns="45152"/>
          <a:lstStyle>
            <a:lvl1pPr defTabSz="949325">
              <a:defRPr sz="1400">
                <a:solidFill>
                  <a:schemeClr val="tx1"/>
                </a:solidFill>
                <a:latin typeface="Arial" charset="0"/>
              </a:defRPr>
            </a:lvl1pPr>
            <a:lvl2pPr marL="763588" indent="-292100" defTabSz="949325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77925" indent="-234950" defTabSz="949325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51000" indent="-236538" defTabSz="949325">
              <a:defRPr sz="1400">
                <a:solidFill>
                  <a:schemeClr val="tx1"/>
                </a:solidFill>
                <a:latin typeface="Arial" charset="0"/>
              </a:defRPr>
            </a:lvl4pPr>
            <a:lvl5pPr marL="2122488" indent="-239713" defTabSz="949325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79688" indent="-239713" defTabSz="949325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3036888" indent="-239713" defTabSz="949325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94088" indent="-239713" defTabSz="949325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951288" indent="-239713" defTabSz="949325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ABC2AAAD-6397-4AE0-B68C-5240F2336D88}" type="datetime1">
              <a:rPr lang="en-GB" altLang="en-US" sz="1000">
                <a:latin typeface="Times" pitchFamily="18" charset="0"/>
              </a:rPr>
              <a:pPr algn="r">
                <a:spcBef>
                  <a:spcPct val="0"/>
                </a:spcBef>
                <a:buFontTx/>
                <a:buNone/>
              </a:pPr>
              <a:t>27/03/2020</a:t>
            </a:fld>
            <a:endParaRPr lang="en-GB" altLang="en-US" sz="1000" dirty="0">
              <a:latin typeface="Times" pitchFamily="18" charset="0"/>
            </a:endParaRPr>
          </a:p>
        </p:txBody>
      </p:sp>
      <p:sp>
        <p:nvSpPr>
          <p:cNvPr id="98307" name="Rectangle 7"/>
          <p:cNvSpPr txBox="1">
            <a:spLocks noGrp="1" noChangeArrowheads="1"/>
          </p:cNvSpPr>
          <p:nvPr/>
        </p:nvSpPr>
        <p:spPr bwMode="auto">
          <a:xfrm>
            <a:off x="3851615" y="9496418"/>
            <a:ext cx="2944545" cy="499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305" tIns="45152" rIns="90305" bIns="45152" anchor="b"/>
          <a:lstStyle>
            <a:lvl1pPr defTabSz="949325">
              <a:defRPr sz="1400">
                <a:solidFill>
                  <a:schemeClr val="tx1"/>
                </a:solidFill>
                <a:latin typeface="Arial" charset="0"/>
              </a:defRPr>
            </a:lvl1pPr>
            <a:lvl2pPr marL="763588" indent="-292100" defTabSz="949325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77925" indent="-234950" defTabSz="949325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51000" indent="-236538" defTabSz="949325">
              <a:defRPr sz="1400">
                <a:solidFill>
                  <a:schemeClr val="tx1"/>
                </a:solidFill>
                <a:latin typeface="Arial" charset="0"/>
              </a:defRPr>
            </a:lvl4pPr>
            <a:lvl5pPr marL="2122488" indent="-239713" defTabSz="949325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79688" indent="-239713" defTabSz="949325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3036888" indent="-239713" defTabSz="949325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94088" indent="-239713" defTabSz="949325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951288" indent="-239713" defTabSz="949325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98BDB973-F556-48AA-98FB-C2E7FEF12D53}" type="slidenum">
              <a:rPr lang="en-GB" altLang="en-US" sz="1000">
                <a:latin typeface="Times" pitchFamily="18" charset="0"/>
              </a:rPr>
              <a:pPr algn="r">
                <a:spcBef>
                  <a:spcPct val="0"/>
                </a:spcBef>
                <a:buFontTx/>
                <a:buNone/>
              </a:pPr>
              <a:t>10</a:t>
            </a:fld>
            <a:endParaRPr lang="en-GB" altLang="en-US" sz="1000" dirty="0">
              <a:latin typeface="Times" pitchFamily="18" charset="0"/>
            </a:endParaRPr>
          </a:p>
        </p:txBody>
      </p:sp>
      <p:sp>
        <p:nvSpPr>
          <p:cNvPr id="983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162" y="4748985"/>
            <a:ext cx="5439356" cy="4499284"/>
          </a:xfrm>
          <a:noFill/>
        </p:spPr>
        <p:txBody>
          <a:bodyPr lIns="90305" tIns="45152" rIns="90305" bIns="45152"/>
          <a:lstStyle/>
          <a:p>
            <a:endParaRPr lang="en-GB" altLang="en-US" dirty="0" smtClean="0">
              <a:latin typeface="Times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76346ED-B349-4F2E-877C-BFB119C80272}" type="slidenum">
              <a:rPr lang="en-GB" altLang="en-US" smtClean="0"/>
              <a:pPr>
                <a:defRPr/>
              </a:pPr>
              <a:t>10</a:t>
            </a:fld>
            <a:endParaRPr lang="en-GB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>
              <a:defRPr/>
            </a:pP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394211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3"/>
          <p:cNvSpPr txBox="1">
            <a:spLocks noGrp="1" noChangeArrowheads="1"/>
          </p:cNvSpPr>
          <p:nvPr/>
        </p:nvSpPr>
        <p:spPr bwMode="auto">
          <a:xfrm>
            <a:off x="3851615" y="2"/>
            <a:ext cx="2944545" cy="499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305" tIns="45152" rIns="90305" bIns="45152"/>
          <a:lstStyle>
            <a:lvl1pPr defTabSz="949325">
              <a:defRPr sz="1400">
                <a:solidFill>
                  <a:schemeClr val="tx1"/>
                </a:solidFill>
                <a:latin typeface="Arial" charset="0"/>
              </a:defRPr>
            </a:lvl1pPr>
            <a:lvl2pPr marL="763588" indent="-292100" defTabSz="949325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77925" indent="-234950" defTabSz="949325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51000" indent="-236538" defTabSz="949325">
              <a:defRPr sz="1400">
                <a:solidFill>
                  <a:schemeClr val="tx1"/>
                </a:solidFill>
                <a:latin typeface="Arial" charset="0"/>
              </a:defRPr>
            </a:lvl4pPr>
            <a:lvl5pPr marL="2122488" indent="-239713" defTabSz="949325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79688" indent="-239713" defTabSz="949325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3036888" indent="-239713" defTabSz="949325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94088" indent="-239713" defTabSz="949325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951288" indent="-239713" defTabSz="949325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ABC2AAAD-6397-4AE0-B68C-5240F2336D88}" type="datetime1">
              <a:rPr lang="en-GB" altLang="en-US" sz="1000">
                <a:latin typeface="Times" pitchFamily="18" charset="0"/>
              </a:rPr>
              <a:pPr algn="r">
                <a:spcBef>
                  <a:spcPct val="0"/>
                </a:spcBef>
                <a:buFontTx/>
                <a:buNone/>
              </a:pPr>
              <a:t>27/03/2020</a:t>
            </a:fld>
            <a:endParaRPr lang="en-GB" altLang="en-US" sz="1000">
              <a:latin typeface="Times" pitchFamily="18" charset="0"/>
            </a:endParaRPr>
          </a:p>
        </p:txBody>
      </p:sp>
      <p:sp>
        <p:nvSpPr>
          <p:cNvPr id="98307" name="Rectangle 7"/>
          <p:cNvSpPr txBox="1">
            <a:spLocks noGrp="1" noChangeArrowheads="1"/>
          </p:cNvSpPr>
          <p:nvPr/>
        </p:nvSpPr>
        <p:spPr bwMode="auto">
          <a:xfrm>
            <a:off x="3851615" y="9496418"/>
            <a:ext cx="2944545" cy="499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305" tIns="45152" rIns="90305" bIns="45152" anchor="b"/>
          <a:lstStyle>
            <a:lvl1pPr defTabSz="949325">
              <a:defRPr sz="1400">
                <a:solidFill>
                  <a:schemeClr val="tx1"/>
                </a:solidFill>
                <a:latin typeface="Arial" charset="0"/>
              </a:defRPr>
            </a:lvl1pPr>
            <a:lvl2pPr marL="763588" indent="-292100" defTabSz="949325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77925" indent="-234950" defTabSz="949325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51000" indent="-236538" defTabSz="949325">
              <a:defRPr sz="1400">
                <a:solidFill>
                  <a:schemeClr val="tx1"/>
                </a:solidFill>
                <a:latin typeface="Arial" charset="0"/>
              </a:defRPr>
            </a:lvl4pPr>
            <a:lvl5pPr marL="2122488" indent="-239713" defTabSz="949325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79688" indent="-239713" defTabSz="949325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3036888" indent="-239713" defTabSz="949325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94088" indent="-239713" defTabSz="949325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951288" indent="-239713" defTabSz="949325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98BDB973-F556-48AA-98FB-C2E7FEF12D53}" type="slidenum">
              <a:rPr lang="en-GB" altLang="en-US" sz="1000">
                <a:latin typeface="Times" pitchFamily="18" charset="0"/>
              </a:rPr>
              <a:pPr algn="r">
                <a:spcBef>
                  <a:spcPct val="0"/>
                </a:spcBef>
                <a:buFontTx/>
                <a:buNone/>
              </a:pPr>
              <a:t>2</a:t>
            </a:fld>
            <a:endParaRPr lang="en-GB" altLang="en-US" sz="1000">
              <a:latin typeface="Times" pitchFamily="18" charset="0"/>
            </a:endParaRPr>
          </a:p>
        </p:txBody>
      </p:sp>
      <p:sp>
        <p:nvSpPr>
          <p:cNvPr id="983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162" y="4748985"/>
            <a:ext cx="5439356" cy="4499284"/>
          </a:xfrm>
          <a:noFill/>
        </p:spPr>
        <p:txBody>
          <a:bodyPr lIns="90305" tIns="45152" rIns="90305" bIns="45152"/>
          <a:lstStyle/>
          <a:p>
            <a:endParaRPr lang="en-GB" sz="1200" kern="1200" dirty="0" smtClean="0">
              <a:solidFill>
                <a:schemeClr val="tx1"/>
              </a:solidFill>
              <a:effectLst/>
              <a:latin typeface="Times"/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76346ED-B349-4F2E-877C-BFB119C80272}" type="slidenum">
              <a:rPr lang="en-GB" altLang="en-US" smtClean="0"/>
              <a:pPr>
                <a:defRPr/>
              </a:pPr>
              <a:t>2</a:t>
            </a:fld>
            <a:endParaRPr lang="en-GB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44240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3"/>
          <p:cNvSpPr txBox="1">
            <a:spLocks noGrp="1" noChangeArrowheads="1"/>
          </p:cNvSpPr>
          <p:nvPr/>
        </p:nvSpPr>
        <p:spPr bwMode="auto">
          <a:xfrm>
            <a:off x="3851615" y="2"/>
            <a:ext cx="2944545" cy="499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305" tIns="45152" rIns="90305" bIns="45152"/>
          <a:lstStyle>
            <a:lvl1pPr defTabSz="949325">
              <a:defRPr sz="1400">
                <a:solidFill>
                  <a:schemeClr val="tx1"/>
                </a:solidFill>
                <a:latin typeface="Arial" charset="0"/>
              </a:defRPr>
            </a:lvl1pPr>
            <a:lvl2pPr marL="763588" indent="-292100" defTabSz="949325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77925" indent="-234950" defTabSz="949325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51000" indent="-236538" defTabSz="949325">
              <a:defRPr sz="1400">
                <a:solidFill>
                  <a:schemeClr val="tx1"/>
                </a:solidFill>
                <a:latin typeface="Arial" charset="0"/>
              </a:defRPr>
            </a:lvl4pPr>
            <a:lvl5pPr marL="2122488" indent="-239713" defTabSz="949325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79688" indent="-239713" defTabSz="949325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3036888" indent="-239713" defTabSz="949325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94088" indent="-239713" defTabSz="949325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951288" indent="-239713" defTabSz="949325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ABC2AAAD-6397-4AE0-B68C-5240F2336D88}" type="datetime1">
              <a:rPr lang="en-GB" altLang="en-US" sz="1000">
                <a:latin typeface="Times" pitchFamily="18" charset="0"/>
              </a:rPr>
              <a:pPr algn="r">
                <a:spcBef>
                  <a:spcPct val="0"/>
                </a:spcBef>
                <a:buFontTx/>
                <a:buNone/>
              </a:pPr>
              <a:t>27/03/2020</a:t>
            </a:fld>
            <a:endParaRPr lang="en-GB" altLang="en-US" sz="1000">
              <a:latin typeface="Times" pitchFamily="18" charset="0"/>
            </a:endParaRPr>
          </a:p>
        </p:txBody>
      </p:sp>
      <p:sp>
        <p:nvSpPr>
          <p:cNvPr id="98307" name="Rectangle 7"/>
          <p:cNvSpPr txBox="1">
            <a:spLocks noGrp="1" noChangeArrowheads="1"/>
          </p:cNvSpPr>
          <p:nvPr/>
        </p:nvSpPr>
        <p:spPr bwMode="auto">
          <a:xfrm>
            <a:off x="3851615" y="9496418"/>
            <a:ext cx="2944545" cy="499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305" tIns="45152" rIns="90305" bIns="45152" anchor="b"/>
          <a:lstStyle>
            <a:lvl1pPr defTabSz="949325">
              <a:defRPr sz="1400">
                <a:solidFill>
                  <a:schemeClr val="tx1"/>
                </a:solidFill>
                <a:latin typeface="Arial" charset="0"/>
              </a:defRPr>
            </a:lvl1pPr>
            <a:lvl2pPr marL="763588" indent="-292100" defTabSz="949325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77925" indent="-234950" defTabSz="949325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51000" indent="-236538" defTabSz="949325">
              <a:defRPr sz="1400">
                <a:solidFill>
                  <a:schemeClr val="tx1"/>
                </a:solidFill>
                <a:latin typeface="Arial" charset="0"/>
              </a:defRPr>
            </a:lvl4pPr>
            <a:lvl5pPr marL="2122488" indent="-239713" defTabSz="949325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79688" indent="-239713" defTabSz="949325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3036888" indent="-239713" defTabSz="949325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94088" indent="-239713" defTabSz="949325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951288" indent="-239713" defTabSz="949325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98BDB973-F556-48AA-98FB-C2E7FEF12D53}" type="slidenum">
              <a:rPr lang="en-GB" altLang="en-US" sz="1000">
                <a:latin typeface="Times" pitchFamily="18" charset="0"/>
              </a:rPr>
              <a:pPr algn="r">
                <a:spcBef>
                  <a:spcPct val="0"/>
                </a:spcBef>
                <a:buFontTx/>
                <a:buNone/>
              </a:pPr>
              <a:t>3</a:t>
            </a:fld>
            <a:endParaRPr lang="en-GB" altLang="en-US" sz="1000">
              <a:latin typeface="Times" pitchFamily="18" charset="0"/>
            </a:endParaRPr>
          </a:p>
        </p:txBody>
      </p:sp>
      <p:sp>
        <p:nvSpPr>
          <p:cNvPr id="983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162" y="4748985"/>
            <a:ext cx="5439356" cy="4499284"/>
          </a:xfrm>
          <a:noFill/>
        </p:spPr>
        <p:txBody>
          <a:bodyPr lIns="90305" tIns="45152" rIns="90305" bIns="45152"/>
          <a:lstStyle/>
          <a:p>
            <a:pPr eaLnBrk="1" hangingPunct="1"/>
            <a:endParaRPr lang="en-GB" altLang="en-US" dirty="0" smtClean="0">
              <a:latin typeface="Times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76346ED-B349-4F2E-877C-BFB119C80272}" type="slidenum">
              <a:rPr lang="en-GB" altLang="en-US" smtClean="0"/>
              <a:pPr>
                <a:defRPr/>
              </a:pPr>
              <a:t>3</a:t>
            </a:fld>
            <a:endParaRPr lang="en-GB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391871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3"/>
          <p:cNvSpPr txBox="1">
            <a:spLocks noGrp="1" noChangeArrowheads="1"/>
          </p:cNvSpPr>
          <p:nvPr/>
        </p:nvSpPr>
        <p:spPr bwMode="auto">
          <a:xfrm>
            <a:off x="3778755" y="2"/>
            <a:ext cx="2888845" cy="495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305" tIns="45152" rIns="90305" bIns="45152"/>
          <a:lstStyle>
            <a:lvl1pPr defTabSz="949325">
              <a:defRPr sz="1400">
                <a:solidFill>
                  <a:schemeClr val="tx1"/>
                </a:solidFill>
                <a:latin typeface="Arial" charset="0"/>
              </a:defRPr>
            </a:lvl1pPr>
            <a:lvl2pPr marL="763588" indent="-292100" defTabSz="949325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77925" indent="-234950" defTabSz="949325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51000" indent="-236538" defTabSz="949325">
              <a:defRPr sz="1400">
                <a:solidFill>
                  <a:schemeClr val="tx1"/>
                </a:solidFill>
                <a:latin typeface="Arial" charset="0"/>
              </a:defRPr>
            </a:lvl4pPr>
            <a:lvl5pPr marL="2122488" indent="-239713" defTabSz="949325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79688" indent="-239713" defTabSz="949325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3036888" indent="-239713" defTabSz="949325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94088" indent="-239713" defTabSz="949325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951288" indent="-239713" defTabSz="949325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ABC2AAAD-6397-4AE0-B68C-5240F2336D88}" type="datetime1">
              <a:rPr lang="en-GB" altLang="en-US" sz="1000">
                <a:latin typeface="Times" pitchFamily="18" charset="0"/>
              </a:rPr>
              <a:pPr algn="r">
                <a:spcBef>
                  <a:spcPct val="0"/>
                </a:spcBef>
                <a:buFontTx/>
                <a:buNone/>
              </a:pPr>
              <a:t>27/03/2020</a:t>
            </a:fld>
            <a:endParaRPr lang="en-GB" altLang="en-US" sz="1000">
              <a:latin typeface="Times" pitchFamily="18" charset="0"/>
            </a:endParaRPr>
          </a:p>
        </p:txBody>
      </p:sp>
      <p:sp>
        <p:nvSpPr>
          <p:cNvPr id="98307" name="Rectangle 7"/>
          <p:cNvSpPr txBox="1">
            <a:spLocks noGrp="1" noChangeArrowheads="1"/>
          </p:cNvSpPr>
          <p:nvPr/>
        </p:nvSpPr>
        <p:spPr bwMode="auto">
          <a:xfrm>
            <a:off x="3778755" y="9429230"/>
            <a:ext cx="2888845" cy="495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305" tIns="45152" rIns="90305" bIns="45152" anchor="b"/>
          <a:lstStyle>
            <a:lvl1pPr defTabSz="949325">
              <a:defRPr sz="1400">
                <a:solidFill>
                  <a:schemeClr val="tx1"/>
                </a:solidFill>
                <a:latin typeface="Arial" charset="0"/>
              </a:defRPr>
            </a:lvl1pPr>
            <a:lvl2pPr marL="763588" indent="-292100" defTabSz="949325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77925" indent="-234950" defTabSz="949325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51000" indent="-236538" defTabSz="949325">
              <a:defRPr sz="1400">
                <a:solidFill>
                  <a:schemeClr val="tx1"/>
                </a:solidFill>
                <a:latin typeface="Arial" charset="0"/>
              </a:defRPr>
            </a:lvl4pPr>
            <a:lvl5pPr marL="2122488" indent="-239713" defTabSz="949325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79688" indent="-239713" defTabSz="949325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3036888" indent="-239713" defTabSz="949325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94088" indent="-239713" defTabSz="949325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951288" indent="-239713" defTabSz="949325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98BDB973-F556-48AA-98FB-C2E7FEF12D53}" type="slidenum">
              <a:rPr lang="en-GB" altLang="en-US" sz="1000">
                <a:latin typeface="Times" pitchFamily="18" charset="0"/>
              </a:rPr>
              <a:pPr algn="r">
                <a:spcBef>
                  <a:spcPct val="0"/>
                </a:spcBef>
                <a:buFontTx/>
                <a:buNone/>
              </a:pPr>
              <a:t>4</a:t>
            </a:fld>
            <a:endParaRPr lang="en-GB" altLang="en-US" sz="1000">
              <a:latin typeface="Times" pitchFamily="18" charset="0"/>
            </a:endParaRPr>
          </a:p>
        </p:txBody>
      </p:sp>
      <p:sp>
        <p:nvSpPr>
          <p:cNvPr id="983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314" y="4715385"/>
            <a:ext cx="5336463" cy="4467451"/>
          </a:xfrm>
          <a:noFill/>
        </p:spPr>
        <p:txBody>
          <a:bodyPr lIns="90305" tIns="45152" rIns="90305" bIns="45152"/>
          <a:lstStyle/>
          <a:p>
            <a:endParaRPr lang="en-GB" sz="1200" kern="1200" dirty="0" smtClean="0">
              <a:solidFill>
                <a:schemeClr val="tx1"/>
              </a:solidFill>
              <a:effectLst/>
              <a:latin typeface="Times"/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76346ED-B349-4F2E-877C-BFB119C80272}" type="slidenum">
              <a:rPr lang="en-GB" altLang="en-US" smtClean="0"/>
              <a:pPr>
                <a:defRPr/>
              </a:pPr>
              <a:t>4</a:t>
            </a:fld>
            <a:endParaRPr lang="en-GB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073801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3"/>
          <p:cNvSpPr txBox="1">
            <a:spLocks noGrp="1" noChangeArrowheads="1"/>
          </p:cNvSpPr>
          <p:nvPr/>
        </p:nvSpPr>
        <p:spPr bwMode="auto">
          <a:xfrm>
            <a:off x="3778755" y="2"/>
            <a:ext cx="2888845" cy="495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305" tIns="45152" rIns="90305" bIns="45152"/>
          <a:lstStyle>
            <a:lvl1pPr defTabSz="949325">
              <a:defRPr sz="1400">
                <a:solidFill>
                  <a:schemeClr val="tx1"/>
                </a:solidFill>
                <a:latin typeface="Arial" charset="0"/>
              </a:defRPr>
            </a:lvl1pPr>
            <a:lvl2pPr marL="763588" indent="-292100" defTabSz="949325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77925" indent="-234950" defTabSz="949325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51000" indent="-236538" defTabSz="949325">
              <a:defRPr sz="1400">
                <a:solidFill>
                  <a:schemeClr val="tx1"/>
                </a:solidFill>
                <a:latin typeface="Arial" charset="0"/>
              </a:defRPr>
            </a:lvl4pPr>
            <a:lvl5pPr marL="2122488" indent="-239713" defTabSz="949325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79688" indent="-239713" defTabSz="949325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3036888" indent="-239713" defTabSz="949325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94088" indent="-239713" defTabSz="949325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951288" indent="-239713" defTabSz="949325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ABC2AAAD-6397-4AE0-B68C-5240F2336D88}" type="datetime1">
              <a:rPr lang="en-GB" altLang="en-US" sz="1000">
                <a:latin typeface="Times" pitchFamily="18" charset="0"/>
              </a:rPr>
              <a:pPr algn="r">
                <a:spcBef>
                  <a:spcPct val="0"/>
                </a:spcBef>
                <a:buFontTx/>
                <a:buNone/>
              </a:pPr>
              <a:t>27/03/2020</a:t>
            </a:fld>
            <a:endParaRPr lang="en-GB" altLang="en-US" sz="1000">
              <a:latin typeface="Times" pitchFamily="18" charset="0"/>
            </a:endParaRPr>
          </a:p>
        </p:txBody>
      </p:sp>
      <p:sp>
        <p:nvSpPr>
          <p:cNvPr id="98307" name="Rectangle 7"/>
          <p:cNvSpPr txBox="1">
            <a:spLocks noGrp="1" noChangeArrowheads="1"/>
          </p:cNvSpPr>
          <p:nvPr/>
        </p:nvSpPr>
        <p:spPr bwMode="auto">
          <a:xfrm>
            <a:off x="3778755" y="9429230"/>
            <a:ext cx="2888845" cy="495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305" tIns="45152" rIns="90305" bIns="45152" anchor="b"/>
          <a:lstStyle>
            <a:lvl1pPr defTabSz="949325">
              <a:defRPr sz="1400">
                <a:solidFill>
                  <a:schemeClr val="tx1"/>
                </a:solidFill>
                <a:latin typeface="Arial" charset="0"/>
              </a:defRPr>
            </a:lvl1pPr>
            <a:lvl2pPr marL="763588" indent="-292100" defTabSz="949325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77925" indent="-234950" defTabSz="949325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51000" indent="-236538" defTabSz="949325">
              <a:defRPr sz="1400">
                <a:solidFill>
                  <a:schemeClr val="tx1"/>
                </a:solidFill>
                <a:latin typeface="Arial" charset="0"/>
              </a:defRPr>
            </a:lvl4pPr>
            <a:lvl5pPr marL="2122488" indent="-239713" defTabSz="949325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79688" indent="-239713" defTabSz="949325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3036888" indent="-239713" defTabSz="949325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94088" indent="-239713" defTabSz="949325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951288" indent="-239713" defTabSz="949325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98BDB973-F556-48AA-98FB-C2E7FEF12D53}" type="slidenum">
              <a:rPr lang="en-GB" altLang="en-US" sz="1000">
                <a:latin typeface="Times" pitchFamily="18" charset="0"/>
              </a:rPr>
              <a:pPr algn="r">
                <a:spcBef>
                  <a:spcPct val="0"/>
                </a:spcBef>
                <a:buFontTx/>
                <a:buNone/>
              </a:pPr>
              <a:t>5</a:t>
            </a:fld>
            <a:endParaRPr lang="en-GB" altLang="en-US" sz="1000">
              <a:latin typeface="Times" pitchFamily="18" charset="0"/>
            </a:endParaRPr>
          </a:p>
        </p:txBody>
      </p:sp>
      <p:sp>
        <p:nvSpPr>
          <p:cNvPr id="983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314" y="4715385"/>
            <a:ext cx="5336463" cy="4467451"/>
          </a:xfrm>
          <a:noFill/>
        </p:spPr>
        <p:txBody>
          <a:bodyPr lIns="90305" tIns="45152" rIns="90305" bIns="45152"/>
          <a:lstStyle/>
          <a:p>
            <a:endParaRPr lang="en-GB" sz="1200" kern="1200" dirty="0">
              <a:solidFill>
                <a:schemeClr val="tx1"/>
              </a:solidFill>
              <a:effectLst/>
              <a:latin typeface="Times"/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76346ED-B349-4F2E-877C-BFB119C80272}" type="slidenum">
              <a:rPr lang="en-GB" altLang="en-US" smtClean="0"/>
              <a:pPr>
                <a:defRPr/>
              </a:pPr>
              <a:t>5</a:t>
            </a:fld>
            <a:endParaRPr lang="en-GB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343096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3"/>
          <p:cNvSpPr txBox="1">
            <a:spLocks noGrp="1" noChangeArrowheads="1"/>
          </p:cNvSpPr>
          <p:nvPr/>
        </p:nvSpPr>
        <p:spPr bwMode="auto">
          <a:xfrm>
            <a:off x="3778755" y="2"/>
            <a:ext cx="2888845" cy="495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305" tIns="45152" rIns="90305" bIns="45152"/>
          <a:lstStyle>
            <a:lvl1pPr defTabSz="949325">
              <a:defRPr sz="1400">
                <a:solidFill>
                  <a:schemeClr val="tx1"/>
                </a:solidFill>
                <a:latin typeface="Arial" charset="0"/>
              </a:defRPr>
            </a:lvl1pPr>
            <a:lvl2pPr marL="763588" indent="-292100" defTabSz="949325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77925" indent="-234950" defTabSz="949325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51000" indent="-236538" defTabSz="949325">
              <a:defRPr sz="1400">
                <a:solidFill>
                  <a:schemeClr val="tx1"/>
                </a:solidFill>
                <a:latin typeface="Arial" charset="0"/>
              </a:defRPr>
            </a:lvl4pPr>
            <a:lvl5pPr marL="2122488" indent="-239713" defTabSz="949325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79688" indent="-239713" defTabSz="949325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3036888" indent="-239713" defTabSz="949325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94088" indent="-239713" defTabSz="949325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951288" indent="-239713" defTabSz="949325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ABC2AAAD-6397-4AE0-B68C-5240F2336D88}" type="datetime1">
              <a:rPr lang="en-GB" altLang="en-US" sz="1000">
                <a:latin typeface="Times" pitchFamily="18" charset="0"/>
              </a:rPr>
              <a:pPr algn="r">
                <a:spcBef>
                  <a:spcPct val="0"/>
                </a:spcBef>
                <a:buFontTx/>
                <a:buNone/>
              </a:pPr>
              <a:t>27/03/2020</a:t>
            </a:fld>
            <a:endParaRPr lang="en-GB" altLang="en-US" sz="1000">
              <a:latin typeface="Times" pitchFamily="18" charset="0"/>
            </a:endParaRPr>
          </a:p>
        </p:txBody>
      </p:sp>
      <p:sp>
        <p:nvSpPr>
          <p:cNvPr id="98307" name="Rectangle 7"/>
          <p:cNvSpPr txBox="1">
            <a:spLocks noGrp="1" noChangeArrowheads="1"/>
          </p:cNvSpPr>
          <p:nvPr/>
        </p:nvSpPr>
        <p:spPr bwMode="auto">
          <a:xfrm>
            <a:off x="3778755" y="9429230"/>
            <a:ext cx="2888845" cy="495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305" tIns="45152" rIns="90305" bIns="45152" anchor="b"/>
          <a:lstStyle>
            <a:lvl1pPr defTabSz="949325">
              <a:defRPr sz="1400">
                <a:solidFill>
                  <a:schemeClr val="tx1"/>
                </a:solidFill>
                <a:latin typeface="Arial" charset="0"/>
              </a:defRPr>
            </a:lvl1pPr>
            <a:lvl2pPr marL="763588" indent="-292100" defTabSz="949325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77925" indent="-234950" defTabSz="949325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51000" indent="-236538" defTabSz="949325">
              <a:defRPr sz="1400">
                <a:solidFill>
                  <a:schemeClr val="tx1"/>
                </a:solidFill>
                <a:latin typeface="Arial" charset="0"/>
              </a:defRPr>
            </a:lvl4pPr>
            <a:lvl5pPr marL="2122488" indent="-239713" defTabSz="949325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79688" indent="-239713" defTabSz="949325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3036888" indent="-239713" defTabSz="949325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94088" indent="-239713" defTabSz="949325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951288" indent="-239713" defTabSz="949325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98BDB973-F556-48AA-98FB-C2E7FEF12D53}" type="slidenum">
              <a:rPr lang="en-GB" altLang="en-US" sz="1000">
                <a:latin typeface="Times" pitchFamily="18" charset="0"/>
              </a:rPr>
              <a:pPr algn="r">
                <a:spcBef>
                  <a:spcPct val="0"/>
                </a:spcBef>
                <a:buFontTx/>
                <a:buNone/>
              </a:pPr>
              <a:t>6</a:t>
            </a:fld>
            <a:endParaRPr lang="en-GB" altLang="en-US" sz="1000">
              <a:latin typeface="Times" pitchFamily="18" charset="0"/>
            </a:endParaRPr>
          </a:p>
        </p:txBody>
      </p:sp>
      <p:sp>
        <p:nvSpPr>
          <p:cNvPr id="983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314" y="4715385"/>
            <a:ext cx="5336463" cy="4467451"/>
          </a:xfrm>
          <a:noFill/>
        </p:spPr>
        <p:txBody>
          <a:bodyPr lIns="90305" tIns="45152" rIns="90305" bIns="45152"/>
          <a:lstStyle/>
          <a:p>
            <a:endParaRPr lang="en-GB" sz="1200" kern="1200" dirty="0" smtClean="0">
              <a:solidFill>
                <a:schemeClr val="tx1"/>
              </a:solidFill>
              <a:effectLst/>
              <a:latin typeface="Times"/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76346ED-B349-4F2E-877C-BFB119C80272}" type="slidenum">
              <a:rPr lang="en-GB" altLang="en-US" smtClean="0"/>
              <a:pPr>
                <a:defRPr/>
              </a:pPr>
              <a:t>6</a:t>
            </a:fld>
            <a:endParaRPr lang="en-GB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862397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 smtClean="0">
              <a:solidFill>
                <a:schemeClr val="tx1"/>
              </a:solidFill>
              <a:effectLst/>
              <a:latin typeface="Times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GB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76346ED-B349-4F2E-877C-BFB119C80272}" type="slidenum">
              <a:rPr lang="en-GB" altLang="en-US" smtClean="0"/>
              <a:pPr>
                <a:defRPr/>
              </a:pPr>
              <a:t>7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1894594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3"/>
          <p:cNvSpPr txBox="1">
            <a:spLocks noGrp="1" noChangeArrowheads="1"/>
          </p:cNvSpPr>
          <p:nvPr/>
        </p:nvSpPr>
        <p:spPr bwMode="auto">
          <a:xfrm>
            <a:off x="3778755" y="2"/>
            <a:ext cx="2888845" cy="495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305" tIns="45152" rIns="90305" bIns="45152"/>
          <a:lstStyle>
            <a:lvl1pPr defTabSz="949325">
              <a:defRPr sz="1400">
                <a:solidFill>
                  <a:schemeClr val="tx1"/>
                </a:solidFill>
                <a:latin typeface="Arial" charset="0"/>
              </a:defRPr>
            </a:lvl1pPr>
            <a:lvl2pPr marL="763588" indent="-292100" defTabSz="949325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77925" indent="-234950" defTabSz="949325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51000" indent="-236538" defTabSz="949325">
              <a:defRPr sz="1400">
                <a:solidFill>
                  <a:schemeClr val="tx1"/>
                </a:solidFill>
                <a:latin typeface="Arial" charset="0"/>
              </a:defRPr>
            </a:lvl4pPr>
            <a:lvl5pPr marL="2122488" indent="-239713" defTabSz="949325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79688" indent="-239713" defTabSz="949325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3036888" indent="-239713" defTabSz="949325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94088" indent="-239713" defTabSz="949325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951288" indent="-239713" defTabSz="949325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ABC2AAAD-6397-4AE0-B68C-5240F2336D88}" type="datetime1">
              <a:rPr lang="en-GB" altLang="en-US" sz="1000">
                <a:latin typeface="Times" pitchFamily="18" charset="0"/>
              </a:rPr>
              <a:pPr algn="r">
                <a:spcBef>
                  <a:spcPct val="0"/>
                </a:spcBef>
                <a:buFontTx/>
                <a:buNone/>
              </a:pPr>
              <a:t>27/03/2020</a:t>
            </a:fld>
            <a:endParaRPr lang="en-GB" altLang="en-US" sz="1000" dirty="0">
              <a:latin typeface="Times" pitchFamily="18" charset="0"/>
            </a:endParaRPr>
          </a:p>
        </p:txBody>
      </p:sp>
      <p:sp>
        <p:nvSpPr>
          <p:cNvPr id="98307" name="Rectangle 7"/>
          <p:cNvSpPr txBox="1">
            <a:spLocks noGrp="1" noChangeArrowheads="1"/>
          </p:cNvSpPr>
          <p:nvPr/>
        </p:nvSpPr>
        <p:spPr bwMode="auto">
          <a:xfrm>
            <a:off x="3778755" y="9429230"/>
            <a:ext cx="2888845" cy="495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305" tIns="45152" rIns="90305" bIns="45152" anchor="b"/>
          <a:lstStyle>
            <a:lvl1pPr defTabSz="949325">
              <a:defRPr sz="1400">
                <a:solidFill>
                  <a:schemeClr val="tx1"/>
                </a:solidFill>
                <a:latin typeface="Arial" charset="0"/>
              </a:defRPr>
            </a:lvl1pPr>
            <a:lvl2pPr marL="763588" indent="-292100" defTabSz="949325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77925" indent="-234950" defTabSz="949325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51000" indent="-236538" defTabSz="949325">
              <a:defRPr sz="1400">
                <a:solidFill>
                  <a:schemeClr val="tx1"/>
                </a:solidFill>
                <a:latin typeface="Arial" charset="0"/>
              </a:defRPr>
            </a:lvl4pPr>
            <a:lvl5pPr marL="2122488" indent="-239713" defTabSz="949325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79688" indent="-239713" defTabSz="949325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3036888" indent="-239713" defTabSz="949325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94088" indent="-239713" defTabSz="949325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951288" indent="-239713" defTabSz="949325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98BDB973-F556-48AA-98FB-C2E7FEF12D53}" type="slidenum">
              <a:rPr lang="en-GB" altLang="en-US" sz="1000">
                <a:latin typeface="Times" pitchFamily="18" charset="0"/>
              </a:rPr>
              <a:pPr algn="r">
                <a:spcBef>
                  <a:spcPct val="0"/>
                </a:spcBef>
                <a:buFontTx/>
                <a:buNone/>
              </a:pPr>
              <a:t>8</a:t>
            </a:fld>
            <a:endParaRPr lang="en-GB" altLang="en-US" sz="1000" dirty="0">
              <a:latin typeface="Times" pitchFamily="18" charset="0"/>
            </a:endParaRPr>
          </a:p>
        </p:txBody>
      </p:sp>
      <p:sp>
        <p:nvSpPr>
          <p:cNvPr id="983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314" y="4715385"/>
            <a:ext cx="5336463" cy="4467451"/>
          </a:xfrm>
          <a:noFill/>
        </p:spPr>
        <p:txBody>
          <a:bodyPr lIns="90305" tIns="45152" rIns="90305" bIns="45152"/>
          <a:lstStyle/>
          <a:p>
            <a:pPr eaLnBrk="1" hangingPunct="1"/>
            <a:endParaRPr lang="en-GB" altLang="en-US" dirty="0" smtClean="0">
              <a:latin typeface="Times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76346ED-B349-4F2E-877C-BFB119C80272}" type="slidenum">
              <a:rPr lang="en-GB" altLang="en-US" smtClean="0"/>
              <a:pPr>
                <a:defRPr/>
              </a:pPr>
              <a:t>8</a:t>
            </a:fld>
            <a:endParaRPr lang="en-GB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>
              <a:defRPr/>
            </a:pP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890752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3"/>
          <p:cNvSpPr txBox="1">
            <a:spLocks noGrp="1" noChangeArrowheads="1"/>
          </p:cNvSpPr>
          <p:nvPr/>
        </p:nvSpPr>
        <p:spPr bwMode="auto">
          <a:xfrm>
            <a:off x="3851615" y="2"/>
            <a:ext cx="2944545" cy="499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305" tIns="45152" rIns="90305" bIns="45152"/>
          <a:lstStyle>
            <a:lvl1pPr defTabSz="949325">
              <a:defRPr sz="1400">
                <a:solidFill>
                  <a:schemeClr val="tx1"/>
                </a:solidFill>
                <a:latin typeface="Arial" charset="0"/>
              </a:defRPr>
            </a:lvl1pPr>
            <a:lvl2pPr marL="763588" indent="-292100" defTabSz="949325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77925" indent="-234950" defTabSz="949325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51000" indent="-236538" defTabSz="949325">
              <a:defRPr sz="1400">
                <a:solidFill>
                  <a:schemeClr val="tx1"/>
                </a:solidFill>
                <a:latin typeface="Arial" charset="0"/>
              </a:defRPr>
            </a:lvl4pPr>
            <a:lvl5pPr marL="2122488" indent="-239713" defTabSz="949325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79688" indent="-239713" defTabSz="949325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3036888" indent="-239713" defTabSz="949325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94088" indent="-239713" defTabSz="949325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951288" indent="-239713" defTabSz="949325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ABC2AAAD-6397-4AE0-B68C-5240F2336D88}" type="datetime1">
              <a:rPr lang="en-GB" altLang="en-US" sz="1000">
                <a:latin typeface="Times" pitchFamily="18" charset="0"/>
              </a:rPr>
              <a:pPr algn="r">
                <a:spcBef>
                  <a:spcPct val="0"/>
                </a:spcBef>
                <a:buFontTx/>
                <a:buNone/>
              </a:pPr>
              <a:t>27/03/2020</a:t>
            </a:fld>
            <a:endParaRPr lang="en-GB" altLang="en-US" sz="1000" dirty="0">
              <a:latin typeface="Times" pitchFamily="18" charset="0"/>
            </a:endParaRPr>
          </a:p>
        </p:txBody>
      </p:sp>
      <p:sp>
        <p:nvSpPr>
          <p:cNvPr id="98307" name="Rectangle 7"/>
          <p:cNvSpPr txBox="1">
            <a:spLocks noGrp="1" noChangeArrowheads="1"/>
          </p:cNvSpPr>
          <p:nvPr/>
        </p:nvSpPr>
        <p:spPr bwMode="auto">
          <a:xfrm>
            <a:off x="3851615" y="9496418"/>
            <a:ext cx="2944545" cy="499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305" tIns="45152" rIns="90305" bIns="45152" anchor="b"/>
          <a:lstStyle>
            <a:lvl1pPr defTabSz="949325">
              <a:defRPr sz="1400">
                <a:solidFill>
                  <a:schemeClr val="tx1"/>
                </a:solidFill>
                <a:latin typeface="Arial" charset="0"/>
              </a:defRPr>
            </a:lvl1pPr>
            <a:lvl2pPr marL="763588" indent="-292100" defTabSz="949325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77925" indent="-234950" defTabSz="949325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51000" indent="-236538" defTabSz="949325">
              <a:defRPr sz="1400">
                <a:solidFill>
                  <a:schemeClr val="tx1"/>
                </a:solidFill>
                <a:latin typeface="Arial" charset="0"/>
              </a:defRPr>
            </a:lvl4pPr>
            <a:lvl5pPr marL="2122488" indent="-239713" defTabSz="949325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79688" indent="-239713" defTabSz="949325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3036888" indent="-239713" defTabSz="949325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94088" indent="-239713" defTabSz="949325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951288" indent="-239713" defTabSz="949325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98BDB973-F556-48AA-98FB-C2E7FEF12D53}" type="slidenum">
              <a:rPr lang="en-GB" altLang="en-US" sz="1000">
                <a:latin typeface="Times" pitchFamily="18" charset="0"/>
              </a:rPr>
              <a:pPr algn="r">
                <a:spcBef>
                  <a:spcPct val="0"/>
                </a:spcBef>
                <a:buFontTx/>
                <a:buNone/>
              </a:pPr>
              <a:t>9</a:t>
            </a:fld>
            <a:endParaRPr lang="en-GB" altLang="en-US" sz="1000" dirty="0">
              <a:latin typeface="Times" pitchFamily="18" charset="0"/>
            </a:endParaRPr>
          </a:p>
        </p:txBody>
      </p:sp>
      <p:sp>
        <p:nvSpPr>
          <p:cNvPr id="983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162" y="4748985"/>
            <a:ext cx="5439356" cy="4499284"/>
          </a:xfrm>
          <a:noFill/>
        </p:spPr>
        <p:txBody>
          <a:bodyPr lIns="90305" tIns="45152" rIns="90305" bIns="45152"/>
          <a:lstStyle/>
          <a:p>
            <a:endParaRPr lang="en-GB" sz="1100" kern="1200" dirty="0">
              <a:solidFill>
                <a:schemeClr val="tx1"/>
              </a:solidFill>
              <a:effectLst/>
              <a:latin typeface="Times"/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76346ED-B349-4F2E-877C-BFB119C80272}" type="slidenum">
              <a:rPr lang="en-GB" altLang="en-US" smtClean="0"/>
              <a:pPr>
                <a:defRPr/>
              </a:pPr>
              <a:t>9</a:t>
            </a:fld>
            <a:endParaRPr lang="en-GB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>
              <a:defRPr/>
            </a:pP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132837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1D37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381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2819400"/>
            <a:ext cx="3886200" cy="17526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r" eaLnBrk="1" hangingPunct="1">
              <a:defRPr sz="900">
                <a:latin typeface="Arial" charset="0"/>
              </a:defRPr>
            </a:lvl1pPr>
          </a:lstStyle>
          <a:p>
            <a:pPr>
              <a:defRPr/>
            </a:pPr>
            <a:fld id="{3A870F9A-3CEC-4DAB-B3FE-D858CBEA3D5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/>
          <a:srcRect l="59713" t="62579" r="15385" b="13304"/>
          <a:stretch/>
        </p:blipFill>
        <p:spPr>
          <a:xfrm>
            <a:off x="6840320" y="378889"/>
            <a:ext cx="1500425" cy="163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74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E9E01F-70BF-40D6-B917-ED8A0C47C35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0"/>
            <a:ext cx="9144000" cy="949323"/>
          </a:xfrm>
          <a:prstGeom prst="rect">
            <a:avLst/>
          </a:prstGeom>
          <a:solidFill>
            <a:srgbClr val="1D373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/>
          <a:srcRect l="59713" t="62579" r="15385" b="13304"/>
          <a:stretch/>
        </p:blipFill>
        <p:spPr>
          <a:xfrm>
            <a:off x="8270827" y="-1"/>
            <a:ext cx="873174" cy="94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462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52400"/>
            <a:ext cx="19431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769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379743-2D88-43FC-9847-1DAC84EED8D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0"/>
            <a:ext cx="9144000" cy="949323"/>
          </a:xfrm>
          <a:prstGeom prst="rect">
            <a:avLst/>
          </a:prstGeom>
          <a:solidFill>
            <a:srgbClr val="1D373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/>
          <a:srcRect l="59713" t="62579" r="15385" b="13304"/>
          <a:stretch/>
        </p:blipFill>
        <p:spPr>
          <a:xfrm>
            <a:off x="8270827" y="-1"/>
            <a:ext cx="873174" cy="94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1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5800" y="4229100"/>
            <a:ext cx="38100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9812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76FD6-5C5B-4898-8BD8-015A2667E81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0" y="0"/>
            <a:ext cx="9144000" cy="949323"/>
          </a:xfrm>
          <a:prstGeom prst="rect">
            <a:avLst/>
          </a:prstGeom>
          <a:solidFill>
            <a:srgbClr val="1D373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/>
          <a:srcRect l="59713" t="62579" r="15385" b="13304"/>
          <a:stretch/>
        </p:blipFill>
        <p:spPr>
          <a:xfrm>
            <a:off x="8270827" y="-1"/>
            <a:ext cx="873174" cy="94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215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229100"/>
            <a:ext cx="38100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EC8DB-CFA6-4C4D-8AB6-5D05F67AE0D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0" y="0"/>
            <a:ext cx="9144000" cy="949323"/>
          </a:xfrm>
          <a:prstGeom prst="rect">
            <a:avLst/>
          </a:prstGeom>
          <a:solidFill>
            <a:srgbClr val="1D373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/>
          <a:srcRect l="59713" t="62579" r="15385" b="13304"/>
          <a:stretch/>
        </p:blipFill>
        <p:spPr>
          <a:xfrm>
            <a:off x="8270827" y="-1"/>
            <a:ext cx="873174" cy="94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579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3810000" cy="4343400"/>
          </a:xfrm>
        </p:spPr>
        <p:txBody>
          <a:bodyPr/>
          <a:lstStyle/>
          <a:p>
            <a:pPr lvl="0"/>
            <a:endParaRPr lang="en-GB" noProof="0" dirty="0" smtClean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368CA8-BCCD-45D4-9FAE-628D10F3F86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0" y="0"/>
            <a:ext cx="9144000" cy="949323"/>
          </a:xfrm>
          <a:prstGeom prst="rect">
            <a:avLst/>
          </a:prstGeom>
          <a:solidFill>
            <a:srgbClr val="1D373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/>
          <a:srcRect l="59713" t="62579" r="15385" b="13304"/>
          <a:stretch/>
        </p:blipFill>
        <p:spPr>
          <a:xfrm>
            <a:off x="8270827" y="-1"/>
            <a:ext cx="873174" cy="94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7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6E1E73-31A0-4314-829C-AC843D46FAF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0" y="0"/>
            <a:ext cx="9144000" cy="949323"/>
          </a:xfrm>
          <a:prstGeom prst="rect">
            <a:avLst/>
          </a:prstGeom>
          <a:solidFill>
            <a:srgbClr val="1D373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/>
          <a:srcRect l="59713" t="62579" r="15385" b="13304"/>
          <a:stretch/>
        </p:blipFill>
        <p:spPr>
          <a:xfrm>
            <a:off x="8270827" y="-1"/>
            <a:ext cx="873174" cy="94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560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AD2AB4-93A3-4122-B82E-285244ADFD3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0"/>
            <a:ext cx="9144000" cy="949323"/>
          </a:xfrm>
          <a:prstGeom prst="rect">
            <a:avLst/>
          </a:prstGeom>
          <a:solidFill>
            <a:srgbClr val="1D373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/>
          <a:srcRect l="59713" t="62579" r="15385" b="13304"/>
          <a:stretch/>
        </p:blipFill>
        <p:spPr>
          <a:xfrm>
            <a:off x="8270827" y="-1"/>
            <a:ext cx="873174" cy="94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523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152400"/>
            <a:ext cx="7772400" cy="617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2609E6-7886-45B0-9D02-0D925388F8A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0" y="0"/>
            <a:ext cx="9144000" cy="949323"/>
          </a:xfrm>
          <a:prstGeom prst="rect">
            <a:avLst/>
          </a:prstGeom>
          <a:solidFill>
            <a:srgbClr val="1D373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/>
          <a:srcRect l="59713" t="62579" r="15385" b="13304"/>
          <a:stretch/>
        </p:blipFill>
        <p:spPr>
          <a:xfrm>
            <a:off x="8270827" y="-1"/>
            <a:ext cx="873174" cy="94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379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37D59A-4CAC-48A9-8096-482229B642F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0" y="0"/>
            <a:ext cx="9144000" cy="949323"/>
          </a:xfrm>
          <a:prstGeom prst="rect">
            <a:avLst/>
          </a:prstGeom>
          <a:solidFill>
            <a:srgbClr val="1D373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l="59713" t="62579" r="15385" b="13304"/>
          <a:stretch/>
        </p:blipFill>
        <p:spPr>
          <a:xfrm>
            <a:off x="8270827" y="-1"/>
            <a:ext cx="873174" cy="94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489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AE924-EAA3-45BF-A3DF-85C941852B1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0"/>
            <a:ext cx="9144000" cy="949323"/>
          </a:xfrm>
          <a:prstGeom prst="rect">
            <a:avLst/>
          </a:prstGeom>
          <a:solidFill>
            <a:srgbClr val="1D373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/>
          <a:srcRect l="59713" t="62579" r="15385" b="13304"/>
          <a:stretch/>
        </p:blipFill>
        <p:spPr>
          <a:xfrm>
            <a:off x="8270827" y="-1"/>
            <a:ext cx="873174" cy="94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984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BBBBA-D78B-47F3-80A6-32F5173B787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0" y="0"/>
            <a:ext cx="9144000" cy="949323"/>
          </a:xfrm>
          <a:prstGeom prst="rect">
            <a:avLst/>
          </a:prstGeom>
          <a:solidFill>
            <a:srgbClr val="1D373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/>
          <a:srcRect l="59713" t="62579" r="15385" b="13304"/>
          <a:stretch/>
        </p:blipFill>
        <p:spPr>
          <a:xfrm>
            <a:off x="8270827" y="-1"/>
            <a:ext cx="873174" cy="94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308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59B199-67E3-4735-AE83-83E6B270F6F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0" y="0"/>
            <a:ext cx="9144000" cy="949323"/>
          </a:xfrm>
          <a:prstGeom prst="rect">
            <a:avLst/>
          </a:prstGeom>
          <a:solidFill>
            <a:srgbClr val="1D373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/>
          <a:srcRect l="59713" t="62579" r="15385" b="13304"/>
          <a:stretch/>
        </p:blipFill>
        <p:spPr>
          <a:xfrm>
            <a:off x="8270827" y="-1"/>
            <a:ext cx="873174" cy="94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538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8A3981-6D6E-498C-AD13-F5BF3688C36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0" y="0"/>
            <a:ext cx="9144000" cy="949323"/>
          </a:xfrm>
          <a:prstGeom prst="rect">
            <a:avLst/>
          </a:prstGeom>
          <a:solidFill>
            <a:srgbClr val="1D373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/>
          <a:srcRect l="59713" t="62579" r="15385" b="13304"/>
          <a:stretch/>
        </p:blipFill>
        <p:spPr>
          <a:xfrm>
            <a:off x="8270827" y="-1"/>
            <a:ext cx="873174" cy="94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551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76A774-5373-4BE8-9E5A-BAC119BF34B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0" y="0"/>
            <a:ext cx="9144000" cy="949323"/>
          </a:xfrm>
          <a:prstGeom prst="rect">
            <a:avLst/>
          </a:prstGeom>
          <a:solidFill>
            <a:srgbClr val="1D373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l="59713" t="62579" r="15385" b="13304"/>
          <a:stretch/>
        </p:blipFill>
        <p:spPr>
          <a:xfrm>
            <a:off x="8270827" y="-1"/>
            <a:ext cx="873174" cy="94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560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C844B-4B52-4829-BAB6-2A673C6A990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0" y="0"/>
            <a:ext cx="9144000" cy="949323"/>
          </a:xfrm>
          <a:prstGeom prst="rect">
            <a:avLst/>
          </a:prstGeom>
          <a:solidFill>
            <a:srgbClr val="1D373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/>
          <a:srcRect l="59713" t="62579" r="15385" b="13304"/>
          <a:stretch/>
        </p:blipFill>
        <p:spPr>
          <a:xfrm>
            <a:off x="8270827" y="-1"/>
            <a:ext cx="873174" cy="94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768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8BC22A-7DA8-4156-9F67-68FC67F376E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0" y="0"/>
            <a:ext cx="9144000" cy="949323"/>
          </a:xfrm>
          <a:prstGeom prst="rect">
            <a:avLst/>
          </a:prstGeom>
          <a:solidFill>
            <a:srgbClr val="1D373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/>
          <a:srcRect l="59713" t="62579" r="15385" b="13304"/>
          <a:stretch/>
        </p:blipFill>
        <p:spPr>
          <a:xfrm>
            <a:off x="8270827" y="-1"/>
            <a:ext cx="873174" cy="94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674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21588" y="6669088"/>
            <a:ext cx="1522412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900">
                <a:latin typeface="Arial" charset="0"/>
              </a:defRPr>
            </a:lvl1pPr>
          </a:lstStyle>
          <a:p>
            <a:pPr>
              <a:defRPr/>
            </a:pPr>
            <a:fld id="{4644A081-8F72-45AA-851B-4E5DF6BF300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llyw.cymru/strategaeth-economi-gylcho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37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8690" y="1487684"/>
            <a:ext cx="8945309" cy="1653153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Aft>
                <a:spcPts val="4800"/>
              </a:spcAft>
            </a:pPr>
            <a:r>
              <a:rPr lang="en-GB" sz="4000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Mwy</a:t>
            </a:r>
            <a:r>
              <a:rPr lang="en-GB" sz="40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nag </a:t>
            </a:r>
            <a:r>
              <a:rPr lang="en-GB" sz="4000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ailgylchu</a:t>
            </a:r>
            <a:r>
              <a:rPr lang="en-GB" sz="40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GB" sz="4000" b="1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GB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Strategaeth</a:t>
            </a:r>
            <a:r>
              <a:rPr lang="en-GB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i</a:t>
            </a: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greu</a:t>
            </a:r>
            <a:r>
              <a:rPr lang="en-GB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economi</a:t>
            </a:r>
            <a:r>
              <a:rPr lang="en-GB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b="1" dirty="0" err="1">
                <a:latin typeface="Segoe UI" panose="020B0502040204020203" pitchFamily="34" charset="0"/>
                <a:cs typeface="Segoe UI" panose="020B0502040204020203" pitchFamily="34" charset="0"/>
              </a:rPr>
              <a:t>gylchol</a:t>
            </a: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b="1" dirty="0" err="1">
                <a:latin typeface="Segoe UI" panose="020B0502040204020203" pitchFamily="34" charset="0"/>
                <a:cs typeface="Segoe UI" panose="020B0502040204020203" pitchFamily="34" charset="0"/>
              </a:rPr>
              <a:t>yng</a:t>
            </a: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Nghymru</a:t>
            </a:r>
            <a:endParaRPr lang="en-GB" altLang="en-US" b="1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076" name="Rectangle 2"/>
          <p:cNvSpPr>
            <a:spLocks noChangeArrowheads="1"/>
          </p:cNvSpPr>
          <p:nvPr/>
        </p:nvSpPr>
        <p:spPr bwMode="auto">
          <a:xfrm>
            <a:off x="198691" y="3228214"/>
            <a:ext cx="7744505" cy="2987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 dirty="0" err="1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Canllaw</a:t>
            </a:r>
            <a:r>
              <a:rPr lang="en-GB" altLang="en-US" sz="24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altLang="en-US" sz="2400" b="1" dirty="0" err="1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i’r</a:t>
            </a:r>
            <a:r>
              <a:rPr lang="en-GB" altLang="en-US" sz="24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altLang="en-US" sz="2400" b="1" dirty="0" err="1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Ddogfen</a:t>
            </a:r>
            <a:r>
              <a:rPr lang="en-GB" altLang="en-US" sz="24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altLang="en-US" sz="24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Ymgynghori</a:t>
            </a:r>
            <a:r>
              <a:rPr lang="en-GB" altLang="en-US" sz="2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2019-2020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i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Dyma</a:t>
            </a:r>
            <a:r>
              <a:rPr lang="en-GB" altLang="en-US" sz="2400" i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gyfle</a:t>
            </a:r>
            <a:r>
              <a:rPr lang="en-GB" altLang="en-US" sz="2400" i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</a:t>
            </a:r>
            <a:r>
              <a:rPr lang="en-GB" altLang="en-US" sz="2400" i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roi</a:t>
            </a:r>
            <a:r>
              <a:rPr lang="en-GB" altLang="en-US" sz="2400" i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eich</a:t>
            </a:r>
            <a:r>
              <a:rPr lang="en-GB" altLang="en-US" sz="2400" i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barn </a:t>
            </a:r>
            <a:r>
              <a:rPr lang="en-GB" altLang="en-US" sz="2400" i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</a:t>
            </a:r>
            <a:r>
              <a:rPr lang="en-GB" altLang="en-US" sz="2400" i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Lywodraeth</a:t>
            </a:r>
            <a:r>
              <a:rPr lang="en-GB" altLang="en-US" sz="2400" i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Cymru</a:t>
            </a:r>
            <a:endParaRPr lang="en-GB" altLang="en-US" sz="1600" i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ext Box 4"/>
          <p:cNvSpPr txBox="1"/>
          <p:nvPr/>
        </p:nvSpPr>
        <p:spPr>
          <a:xfrm>
            <a:off x="5829300" y="6302647"/>
            <a:ext cx="3314700" cy="555353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lc="http://schemas.openxmlformats.org/drawingml/2006/lockedCanvas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w16cid="http://schemas.microsoft.com/office/word/2016/wordml/cid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1="http://schemas.microsoft.com/office/drawing/2015/9/8/chartex" xmlns:cx="http://schemas.microsoft.com/office/drawing/2014/chartex" xmlns:wpc="http://schemas.microsoft.com/office/word/2010/wordprocessingCanvas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  <a:buNone/>
            </a:pPr>
            <a:r>
              <a:rPr lang="en-US" sz="1100" dirty="0" err="1">
                <a:solidFill>
                  <a:srgbClr val="BFBFBF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Mae’r</a:t>
            </a:r>
            <a:r>
              <a:rPr lang="en-US" sz="1100" dirty="0">
                <a:solidFill>
                  <a:srgbClr val="BFBFBF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1100" dirty="0" err="1">
                <a:solidFill>
                  <a:srgbClr val="BFBFBF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ddogfen</a:t>
            </a:r>
            <a:r>
              <a:rPr lang="en-US" sz="1100" dirty="0">
                <a:solidFill>
                  <a:srgbClr val="BFBFBF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1100" dirty="0" err="1">
                <a:solidFill>
                  <a:srgbClr val="BFBFBF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yma</a:t>
            </a:r>
            <a:r>
              <a:rPr lang="en-US" sz="1100" dirty="0">
                <a:solidFill>
                  <a:srgbClr val="BFBFBF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1100" dirty="0" err="1">
                <a:solidFill>
                  <a:srgbClr val="BFBFBF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hefyd</a:t>
            </a:r>
            <a:r>
              <a:rPr lang="en-US" sz="1100" dirty="0">
                <a:solidFill>
                  <a:srgbClr val="BFBFBF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1100" dirty="0" err="1">
                <a:solidFill>
                  <a:srgbClr val="BFBFBF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ar</a:t>
            </a:r>
            <a:r>
              <a:rPr lang="en-US" sz="1100" dirty="0">
                <a:solidFill>
                  <a:srgbClr val="BFBFBF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1100" dirty="0" err="1">
                <a:solidFill>
                  <a:srgbClr val="BFBFBF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gael</a:t>
            </a:r>
            <a:r>
              <a:rPr lang="en-US" sz="1100" dirty="0">
                <a:solidFill>
                  <a:srgbClr val="BFBFBF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1100" dirty="0" err="1">
                <a:solidFill>
                  <a:srgbClr val="BFBFBF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yn</a:t>
            </a:r>
            <a:r>
              <a:rPr lang="en-US" sz="1100" dirty="0">
                <a:solidFill>
                  <a:srgbClr val="BFBFBF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1100" dirty="0" err="1" smtClean="0">
                <a:solidFill>
                  <a:srgbClr val="BFBFBF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Saesneg</a:t>
            </a:r>
            <a:r>
              <a:rPr lang="en-US" sz="1100" dirty="0" smtClean="0">
                <a:solidFill>
                  <a:srgbClr val="BFBFBF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.</a:t>
            </a:r>
            <a:r>
              <a:rPr lang="en-US" sz="1100" dirty="0">
                <a:solidFill>
                  <a:srgbClr val="BFBFBF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 </a:t>
            </a:r>
            <a:endParaRPr lang="en-GB" sz="1100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buNone/>
            </a:pPr>
            <a:r>
              <a:rPr lang="en-US" sz="1100" dirty="0">
                <a:solidFill>
                  <a:srgbClr val="BFBFBF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This document is also available in </a:t>
            </a:r>
            <a:r>
              <a:rPr lang="en-US" sz="1100" dirty="0" smtClean="0">
                <a:solidFill>
                  <a:srgbClr val="BFBFBF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English.</a:t>
            </a:r>
            <a:endParaRPr lang="en-GB" sz="1100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52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73098" y="1634283"/>
            <a:ext cx="6025694" cy="4951913"/>
            <a:chOff x="155130" y="1725596"/>
            <a:chExt cx="5926583" cy="4850483"/>
          </a:xfrm>
        </p:grpSpPr>
        <p:sp>
          <p:nvSpPr>
            <p:cNvPr id="2" name="Rectangle 1"/>
            <p:cNvSpPr/>
            <p:nvPr/>
          </p:nvSpPr>
          <p:spPr bwMode="auto">
            <a:xfrm>
              <a:off x="155130" y="1725596"/>
              <a:ext cx="5926583" cy="4850483"/>
            </a:xfrm>
            <a:prstGeom prst="rect">
              <a:avLst/>
            </a:prstGeom>
            <a:solidFill>
              <a:srgbClr val="1D373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306306" y="1725596"/>
              <a:ext cx="5775407" cy="4714937"/>
            </a:xfrm>
            <a:prstGeom prst="rect">
              <a:avLst/>
            </a:prstGeom>
            <a:solidFill>
              <a:srgbClr val="1D373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0"/>
                </a:spcBef>
                <a:buNone/>
              </a:pPr>
              <a:r>
                <a:rPr lang="en-GB" sz="2000" b="1" dirty="0" err="1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Ymatebwch</a:t>
              </a:r>
              <a:r>
                <a:rPr lang="en-GB" sz="2000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GB" sz="2000" b="1" dirty="0" err="1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gan</a:t>
              </a:r>
              <a:r>
                <a:rPr lang="en-GB" sz="2000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GB" sz="2000" b="1" dirty="0" err="1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ddefnyddio</a:t>
              </a:r>
              <a:r>
                <a:rPr lang="en-GB" sz="2000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:</a:t>
              </a:r>
            </a:p>
            <a:p>
              <a:pPr marL="342900" indent="-342900">
                <a:spcBef>
                  <a:spcPts val="0"/>
                </a:spcBef>
              </a:pPr>
              <a:r>
                <a:rPr lang="en-GB" sz="2000" b="1" dirty="0" err="1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Yr</a:t>
              </a:r>
              <a:r>
                <a:rPr lang="en-GB" sz="2000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GB" sz="2000" b="1" dirty="0" err="1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holiadur</a:t>
              </a:r>
              <a:r>
                <a:rPr lang="en-GB" sz="2000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GB" sz="2000" b="1" dirty="0" err="1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ar-lein</a:t>
              </a:r>
              <a:r>
                <a:rPr lang="en-GB" sz="2000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: </a:t>
              </a:r>
              <a:endParaRPr lang="en-GB" sz="20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342900" indent="-342900">
                <a:spcBef>
                  <a:spcPts val="0"/>
                </a:spcBef>
              </a:pPr>
              <a:r>
                <a:rPr lang="en-GB" sz="2000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  <a:hlinkClick r:id="rId3"/>
                </a:rPr>
                <a:t>https://</a:t>
              </a:r>
              <a:r>
                <a:rPr lang="en-GB" sz="2000" b="1" dirty="0" smtClean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  <a:hlinkClick r:id="rId3"/>
                </a:rPr>
                <a:t>llyw.cymru/strategaeth-economi-gylchol</a:t>
              </a:r>
              <a:r>
                <a:rPr lang="en-GB" sz="2000" b="1" dirty="0" smtClean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 </a:t>
              </a:r>
            </a:p>
            <a:p>
              <a:pPr marL="342900" indent="-342900">
                <a:spcBef>
                  <a:spcPts val="0"/>
                </a:spcBef>
              </a:pPr>
              <a:r>
                <a:rPr lang="en-GB" sz="2000" b="1" dirty="0" smtClean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E-</a:t>
              </a:r>
              <a:r>
                <a:rPr lang="en-GB" sz="2000" b="1" dirty="0" err="1" smtClean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bostiwch</a:t>
              </a:r>
              <a:r>
                <a:rPr lang="en-GB" sz="2000" b="1" dirty="0" smtClean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GB" sz="2000" b="1" dirty="0" err="1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yma</a:t>
              </a:r>
              <a:r>
                <a:rPr lang="en-GB" sz="2000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: </a:t>
              </a:r>
              <a:r>
                <a:rPr lang="en-GB" sz="2000" b="1" dirty="0" err="1" smtClean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MwyNagAilgylchu@llyw.cymru</a:t>
              </a:r>
              <a:endParaRPr lang="en-GB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>
                <a:spcBef>
                  <a:spcPts val="0"/>
                </a:spcBef>
                <a:buNone/>
              </a:pPr>
              <a:endParaRPr lang="en-GB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>
                <a:spcBef>
                  <a:spcPts val="0"/>
                </a:spcBef>
                <a:buNone/>
              </a:pPr>
              <a:r>
                <a:rPr lang="en-GB" sz="2000" b="1" dirty="0" err="1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Cyfeiriad</a:t>
              </a:r>
              <a:r>
                <a:rPr lang="en-GB" sz="2000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: Is-</a:t>
              </a:r>
              <a:r>
                <a:rPr lang="en-GB" sz="2000" b="1" dirty="0" err="1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adran</a:t>
              </a:r>
              <a:r>
                <a:rPr lang="en-GB" sz="2000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GB" sz="2000" b="1" dirty="0" err="1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Effeithlonrwydd</a:t>
              </a:r>
              <a:r>
                <a:rPr lang="en-GB" sz="2000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GB" sz="2000" b="1" dirty="0" err="1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Adnoddau</a:t>
              </a:r>
              <a:r>
                <a:rPr lang="en-GB" sz="2000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GB" sz="2000" b="1" dirty="0" err="1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a'r</a:t>
              </a:r>
              <a:r>
                <a:rPr lang="en-GB" sz="2000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GB" sz="2000" b="1" dirty="0" err="1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Economi</a:t>
              </a:r>
              <a:r>
                <a:rPr lang="en-GB" sz="2000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GB" sz="2000" b="1" dirty="0" err="1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Gylchol</a:t>
              </a:r>
              <a:r>
                <a:rPr lang="en-GB" sz="2000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,</a:t>
              </a:r>
            </a:p>
            <a:p>
              <a:pPr>
                <a:spcBef>
                  <a:spcPts val="0"/>
                </a:spcBef>
                <a:buNone/>
              </a:pPr>
              <a:r>
                <a:rPr lang="en-GB" sz="2000" b="1" dirty="0" err="1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Llywodraeth</a:t>
              </a:r>
              <a:r>
                <a:rPr lang="en-GB" sz="2000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Cymru,</a:t>
              </a:r>
            </a:p>
            <a:p>
              <a:pPr>
                <a:spcBef>
                  <a:spcPts val="0"/>
                </a:spcBef>
                <a:buNone/>
              </a:pPr>
              <a:r>
                <a:rPr lang="en-GB" sz="2000" b="1" dirty="0" err="1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Parc</a:t>
              </a:r>
              <a:r>
                <a:rPr lang="en-GB" sz="2000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Cathays,</a:t>
              </a:r>
            </a:p>
            <a:p>
              <a:pPr>
                <a:spcBef>
                  <a:spcPts val="0"/>
                </a:spcBef>
                <a:buNone/>
              </a:pPr>
              <a:r>
                <a:rPr lang="en-GB" sz="2000" b="1" dirty="0" err="1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Caerdydd</a:t>
              </a:r>
              <a:r>
                <a:rPr lang="en-GB" sz="2000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.</a:t>
              </a:r>
            </a:p>
            <a:p>
              <a:pPr>
                <a:spcBef>
                  <a:spcPts val="0"/>
                </a:spcBef>
                <a:buNone/>
              </a:pPr>
              <a:r>
                <a:rPr lang="en-GB" sz="2000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CF10 3NQ</a:t>
              </a:r>
            </a:p>
            <a:p>
              <a:pPr>
                <a:spcBef>
                  <a:spcPts val="0"/>
                </a:spcBef>
                <a:buNone/>
              </a:pPr>
              <a:endParaRPr lang="en-GB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>
                <a:spcBef>
                  <a:spcPts val="0"/>
                </a:spcBef>
                <a:buNone/>
              </a:pPr>
              <a:r>
                <a:rPr lang="en-GB" sz="2000" b="1" dirty="0" err="1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Gellir</a:t>
              </a:r>
              <a:r>
                <a:rPr lang="en-GB" sz="2000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GB" sz="2000" b="1" dirty="0" err="1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gweld</a:t>
              </a:r>
              <a:r>
                <a:rPr lang="en-GB" sz="2000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y </a:t>
              </a:r>
              <a:r>
                <a:rPr lang="en-GB" sz="2000" b="1" dirty="0" err="1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ddolen</a:t>
              </a:r>
              <a:r>
                <a:rPr lang="en-GB" sz="2000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GB" sz="2000" b="1" dirty="0" err="1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i'r</a:t>
              </a:r>
              <a:r>
                <a:rPr lang="en-GB" sz="2000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GB" sz="2000" b="1" dirty="0" err="1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ddogfen</a:t>
              </a:r>
              <a:r>
                <a:rPr lang="en-GB" sz="2000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lawn </a:t>
              </a:r>
              <a:r>
                <a:rPr lang="en-GB" sz="2000" b="1" dirty="0" err="1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yma</a:t>
              </a:r>
              <a:r>
                <a:rPr lang="en-GB" sz="2000" b="1" dirty="0" smtClean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:</a:t>
              </a:r>
            </a:p>
            <a:p>
              <a:pPr>
                <a:spcBef>
                  <a:spcPts val="0"/>
                </a:spcBef>
                <a:buNone/>
              </a:pPr>
              <a:r>
                <a:rPr lang="en-GB" sz="1600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  <a:hlinkClick r:id="rId3"/>
                </a:rPr>
                <a:t>https://</a:t>
              </a:r>
              <a:r>
                <a:rPr lang="en-GB" sz="1600" b="1" dirty="0" smtClean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  <a:hlinkClick r:id="rId3"/>
                </a:rPr>
                <a:t>llyw.cymru/strategaeth-economi-gylchol</a:t>
              </a:r>
              <a:r>
                <a:rPr lang="en-GB" sz="1600" b="1" dirty="0" smtClean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05930" y="963630"/>
            <a:ext cx="866620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sz="26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Cyfnod</a:t>
            </a:r>
            <a:r>
              <a:rPr lang="en-GB" sz="2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b="1" dirty="0" err="1">
                <a:latin typeface="Calibri" panose="020F0502020204030204" pitchFamily="34" charset="0"/>
                <a:cs typeface="Calibri" panose="020F0502020204030204" pitchFamily="34" charset="0"/>
              </a:rPr>
              <a:t>ymgynghori</a:t>
            </a:r>
            <a:r>
              <a:rPr lang="en-GB" sz="2600" b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GB" sz="2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19 </a:t>
            </a:r>
            <a:r>
              <a:rPr lang="en-GB" sz="2600" b="1" dirty="0" err="1">
                <a:latin typeface="Calibri" panose="020F0502020204030204" pitchFamily="34" charset="0"/>
                <a:cs typeface="Calibri" panose="020F0502020204030204" pitchFamily="34" charset="0"/>
              </a:rPr>
              <a:t>Rhagfyr</a:t>
            </a:r>
            <a:r>
              <a:rPr lang="en-GB" sz="2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2019 - </a:t>
            </a:r>
            <a:r>
              <a:rPr lang="en-GB" sz="2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24 </a:t>
            </a:r>
            <a:r>
              <a:rPr lang="en-GB" sz="2600" b="1" dirty="0" err="1">
                <a:latin typeface="Calibri" panose="020F0502020204030204" pitchFamily="34" charset="0"/>
                <a:cs typeface="Calibri" panose="020F0502020204030204" pitchFamily="34" charset="0"/>
              </a:rPr>
              <a:t>Ebrill</a:t>
            </a:r>
            <a:r>
              <a:rPr lang="en-GB" sz="2600" b="1" dirty="0">
                <a:latin typeface="Calibri" panose="020F0502020204030204" pitchFamily="34" charset="0"/>
                <a:cs typeface="Calibri" panose="020F0502020204030204" pitchFamily="34" charset="0"/>
              </a:rPr>
              <a:t> 2020</a:t>
            </a:r>
            <a:endParaRPr lang="en-GB" sz="26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05930" y="47297"/>
            <a:ext cx="8046721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buNone/>
            </a:pPr>
            <a:r>
              <a:rPr lang="en-GB" altLang="en-US" sz="2800" b="1" kern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altLang="en-US" sz="2800" b="1" kern="0" dirty="0" err="1">
                <a:latin typeface="Segoe UI" panose="020B0502040204020203" pitchFamily="34" charset="0"/>
                <a:cs typeface="Segoe UI" panose="020B0502040204020203" pitchFamily="34" charset="0"/>
              </a:rPr>
              <a:t>Sut</a:t>
            </a:r>
            <a:r>
              <a:rPr lang="en-GB" altLang="en-US" sz="2800" b="1" kern="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altLang="en-US" sz="2800" b="1" kern="0" dirty="0" err="1">
                <a:latin typeface="Segoe UI" panose="020B0502040204020203" pitchFamily="34" charset="0"/>
                <a:cs typeface="Segoe UI" panose="020B0502040204020203" pitchFamily="34" charset="0"/>
              </a:rPr>
              <a:t>i</a:t>
            </a:r>
            <a:r>
              <a:rPr lang="en-GB" altLang="en-US" sz="2800" b="1" kern="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altLang="en-US" sz="2800" b="1" kern="0" dirty="0" err="1">
                <a:latin typeface="Segoe UI" panose="020B0502040204020203" pitchFamily="34" charset="0"/>
                <a:cs typeface="Segoe UI" panose="020B0502040204020203" pitchFamily="34" charset="0"/>
              </a:rPr>
              <a:t>Ymateb</a:t>
            </a:r>
            <a:endParaRPr lang="en-GB" altLang="en-US" sz="2800" b="1" kern="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" name="Picture 9" descr="File:Mail iOS.svg - Wikimedia Common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581" y="4767679"/>
            <a:ext cx="1787749" cy="1787749"/>
          </a:xfrm>
          <a:prstGeom prst="rect">
            <a:avLst/>
          </a:prstGeom>
        </p:spPr>
      </p:pic>
      <p:pic>
        <p:nvPicPr>
          <p:cNvPr id="5" name="Picture 4" descr="JAN 19: Online Discussion on EIGE's Gender Statistics ...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37883" y1="33136" x2="37883" y2="33136"/>
                        <a14:foregroundMark x1="52226" y1="26014" x2="52226" y2="26014"/>
                        <a14:foregroundMark x1="53314" y1="39565" x2="53314" y2="39565"/>
                        <a14:foregroundMark x1="37389" y1="28190" x2="37389" y2="28190"/>
                        <a14:foregroundMark x1="58754" y1="24135" x2="58754" y2="24135"/>
                        <a14:foregroundMark x1="73195" y1="36004" x2="73195" y2="36004"/>
                        <a14:foregroundMark x1="66864" y1="41741" x2="66864" y2="41741"/>
                        <a14:foregroundMark x1="56973" y1="42235" x2="56973" y2="42235"/>
                        <a14:foregroundMark x1="46192" y1="27596" x2="46192" y2="27596"/>
                        <a14:foregroundMark x1="49060" y1="58556" x2="49060" y2="58556"/>
                        <a14:foregroundMark x1="43225" y1="64194" x2="43225" y2="64194"/>
                        <a14:foregroundMark x1="61919" y1="73393" x2="61919" y2="73393"/>
                        <a14:foregroundMark x1="53511" y1="53610" x2="53511" y2="53610"/>
                        <a14:foregroundMark x1="67062" y1="58754" x2="67062" y2="58754"/>
                        <a14:foregroundMark x1="71217" y1="54204" x2="71217" y2="54204"/>
                        <a14:foregroundMark x1="69238" y1="50544" x2="69238" y2="50544"/>
                        <a14:foregroundMark x1="74184" y1="49753" x2="74184" y2="49753"/>
                        <a14:foregroundMark x1="77448" y1="43719" x2="77448" y2="43719"/>
                        <a14:foregroundMark x1="78536" y1="51632" x2="78536" y2="51632"/>
                        <a14:foregroundMark x1="62611" y1="27992" x2="62611" y2="27992"/>
                        <a14:foregroundMark x1="37389" y1="40653" x2="37389" y2="40653"/>
                        <a14:foregroundMark x1="65381" y1="46686" x2="65381" y2="46686"/>
                        <a14:foregroundMark x1="42730" y1="57468" x2="42730" y2="57468"/>
                        <a14:foregroundMark x1="45401" y1="57962" x2="47082" y2="60930"/>
                        <a14:foregroundMark x1="47082" y1="60930" x2="47082" y2="60930"/>
                        <a14:foregroundMark x1="48566" y1="63996" x2="43225" y2="58160"/>
                        <a14:foregroundMark x1="47280" y1="51039" x2="47280" y2="51039"/>
                        <a14:foregroundMark x1="43225" y1="37488" x2="43225" y2="37488"/>
                        <a14:foregroundMark x1="44906" y1="54303" x2="38477" y2="63106"/>
                        <a14:foregroundMark x1="39169" y1="62413" x2="39169" y2="62413"/>
                        <a14:foregroundMark x1="44906" y1="63106" x2="44906" y2="63106"/>
                        <a14:foregroundMark x1="39070" y1="63699" x2="48368" y2="65875"/>
                        <a14:foregroundMark x1="51137" y1="64787" x2="50049" y2="57666"/>
                        <a14:foregroundMark x1="45895" y1="54500" x2="52720" y2="60930"/>
                        <a14:foregroundMark x1="47181" y1="39763" x2="60336" y2="41939"/>
                        <a14:foregroundMark x1="48764" y1="43818" x2="59050" y2="42928"/>
                        <a14:foregroundMark x1="44708" y1="40752" x2="47577" y2="45697"/>
                        <a14:foregroundMark x1="51533" y1="48764" x2="60435" y2="42829"/>
                        <a14:foregroundMark x1="60040" y1="44313" x2="53215" y2="37092"/>
                        <a14:foregroundMark x1="57765" y1="37982" x2="64688" y2="41741"/>
                        <a14:foregroundMark x1="59644" y1="38081" x2="59644" y2="38081"/>
                        <a14:foregroundMark x1="59446" y1="37685" x2="59446" y2="37685"/>
                        <a14:foregroundMark x1="36499" y1="38675" x2="29575" y2="44510"/>
                        <a14:foregroundMark x1="29674" y1="44510" x2="40455" y2="45697"/>
                        <a14:foregroundMark x1="40752" y1="45302" x2="40752" y2="45302"/>
                        <a14:foregroundMark x1="40752" y1="45302" x2="40752" y2="45302"/>
                        <a14:foregroundMark x1="39960" y1="39862" x2="39960" y2="39862"/>
                        <a14:foregroundMark x1="63600" y1="38279" x2="74085" y2="45005"/>
                        <a14:foregroundMark x1="74085" y1="45401" x2="72502" y2="54698"/>
                        <a14:foregroundMark x1="72502" y1="54303" x2="54896" y2="47379"/>
                        <a14:foregroundMark x1="30861" y1="34817" x2="35608" y2="42631"/>
                        <a14:foregroundMark x1="30861" y1="34224" x2="40455" y2="33531"/>
                        <a14:foregroundMark x1="40455" y1="33531" x2="37488" y2="41840"/>
                        <a14:foregroundMark x1="39862" y1="63304" x2="47181" y2="73986"/>
                        <a14:foregroundMark x1="47181" y1="73986" x2="62413" y2="67062"/>
                        <a14:foregroundMark x1="62413" y1="67062" x2="48170" y2="57270"/>
                        <a14:foregroundMark x1="62809" y1="41444" x2="62512" y2="58160"/>
                        <a14:foregroundMark x1="62512" y1="58160" x2="75074" y2="59149"/>
                        <a14:foregroundMark x1="75074" y1="59149" x2="78239" y2="49654"/>
                        <a14:foregroundMark x1="78239" y1="49654" x2="68447" y2="39169"/>
                        <a14:foregroundMark x1="68942" y1="41741" x2="62413" y2="49258"/>
                        <a14:foregroundMark x1="72799" y1="46785" x2="63403" y2="49852"/>
                        <a14:foregroundMark x1="46686" y1="35312" x2="49357" y2="41345"/>
                        <a14:foregroundMark x1="46588" y1="35410" x2="55490" y2="33432"/>
                        <a14:foregroundMark x1="42235" y1="26508" x2="52621" y2="41741"/>
                        <a14:foregroundMark x1="40257" y1="26113" x2="53314" y2="23838"/>
                        <a14:foregroundMark x1="53314" y1="23838" x2="53314" y2="23838"/>
                        <a14:foregroundMark x1="50049" y1="55786" x2="50049" y2="55786"/>
                        <a14:foregroundMark x1="52423" y1="62315" x2="52423" y2="62315"/>
                        <a14:foregroundMark x1="46489" y1="67953" x2="46489" y2="67953"/>
                        <a14:foregroundMark x1="67359" y1="53808" x2="67359" y2="538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070" t="20195" r="15996" b="15944"/>
          <a:stretch/>
        </p:blipFill>
        <p:spPr>
          <a:xfrm>
            <a:off x="6298792" y="1801576"/>
            <a:ext cx="2769326" cy="2682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13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0681" y="9144"/>
            <a:ext cx="8037639" cy="947738"/>
          </a:xfrm>
        </p:spPr>
        <p:txBody>
          <a:bodyPr/>
          <a:lstStyle/>
          <a:p>
            <a:pPr eaLnBrk="1" hangingPunct="1"/>
            <a:r>
              <a:rPr lang="en-GB" b="1" dirty="0"/>
              <a:t>Mae </a:t>
            </a:r>
            <a:r>
              <a:rPr lang="en-GB" b="1" dirty="0" err="1"/>
              <a:t>Cymru'n</a:t>
            </a:r>
            <a:r>
              <a:rPr lang="en-GB" b="1" dirty="0"/>
              <a:t> </a:t>
            </a:r>
            <a:r>
              <a:rPr lang="en-GB" b="1" dirty="0" err="1"/>
              <a:t>arwain</a:t>
            </a:r>
            <a:r>
              <a:rPr lang="en-GB" b="1" dirty="0"/>
              <a:t> y </a:t>
            </a:r>
            <a:r>
              <a:rPr lang="en-GB" b="1" dirty="0" err="1"/>
              <a:t>byd</a:t>
            </a:r>
            <a:r>
              <a:rPr lang="en-GB" b="1" dirty="0"/>
              <a:t> </a:t>
            </a:r>
            <a:r>
              <a:rPr lang="en-GB" b="1" dirty="0" err="1" smtClean="0"/>
              <a:t>ym</a:t>
            </a:r>
            <a:r>
              <a:rPr lang="en-GB" b="1" dirty="0" smtClean="0"/>
              <a:t> </a:t>
            </a:r>
            <a:r>
              <a:rPr lang="en-GB" b="1" dirty="0" err="1" smtClean="0"/>
              <a:t>maes</a:t>
            </a:r>
            <a:r>
              <a:rPr lang="en-GB" b="1" dirty="0" smtClean="0"/>
              <a:t> </a:t>
            </a:r>
            <a:r>
              <a:rPr lang="en-GB" b="1" dirty="0" err="1" smtClean="0"/>
              <a:t>gwastraff</a:t>
            </a:r>
            <a:endParaRPr lang="en-GB" altLang="en-US" sz="28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120" y="2273650"/>
            <a:ext cx="3307080" cy="33070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011" y="1088723"/>
            <a:ext cx="5237389" cy="567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25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17" y="1390076"/>
            <a:ext cx="2958580" cy="4737473"/>
          </a:xfrm>
          <a:prstGeom prst="rect">
            <a:avLst/>
          </a:prstGeom>
        </p:spPr>
      </p:pic>
      <p:sp>
        <p:nvSpPr>
          <p:cNvPr id="614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0681" y="9144"/>
            <a:ext cx="7666037" cy="947738"/>
          </a:xfrm>
        </p:spPr>
        <p:txBody>
          <a:bodyPr/>
          <a:lstStyle/>
          <a:p>
            <a:pPr eaLnBrk="1" hangingPunct="1"/>
            <a:r>
              <a:rPr lang="en-GB" b="1" dirty="0"/>
              <a:t>Y cam </a:t>
            </a:r>
            <a:r>
              <a:rPr lang="en-GB" b="1" dirty="0" err="1"/>
              <a:t>nesaf</a:t>
            </a:r>
            <a:r>
              <a:rPr lang="en-GB" b="1" dirty="0"/>
              <a:t> – </a:t>
            </a:r>
            <a:r>
              <a:rPr lang="en-GB" b="1" dirty="0" err="1"/>
              <a:t>lle</a:t>
            </a:r>
            <a:r>
              <a:rPr lang="en-GB" b="1" dirty="0"/>
              <a:t> </a:t>
            </a:r>
            <a:r>
              <a:rPr lang="en-GB" b="1" dirty="0" err="1"/>
              <a:t>rydym</a:t>
            </a:r>
            <a:r>
              <a:rPr lang="en-GB" b="1" dirty="0"/>
              <a:t> </a:t>
            </a:r>
            <a:r>
              <a:rPr lang="en-GB" b="1" dirty="0" err="1"/>
              <a:t>eisiau</a:t>
            </a:r>
            <a:r>
              <a:rPr lang="en-GB" b="1" dirty="0"/>
              <a:t> bod</a:t>
            </a:r>
            <a:endParaRPr lang="en-GB" altLang="en-US" sz="28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66116" y="1390076"/>
            <a:ext cx="2428394" cy="49121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en-GB" sz="1800" i="1" dirty="0" err="1">
                <a:latin typeface="Calibri" panose="020F0502020204030204" pitchFamily="34" charset="0"/>
              </a:rPr>
              <a:t>Ein</a:t>
            </a:r>
            <a:r>
              <a:rPr lang="en-GB" sz="1800" i="1" dirty="0">
                <a:latin typeface="Calibri" panose="020F0502020204030204" pitchFamily="34" charset="0"/>
              </a:rPr>
              <a:t> nod </a:t>
            </a:r>
            <a:r>
              <a:rPr lang="en-GB" sz="1800" i="1" dirty="0" err="1">
                <a:latin typeface="Calibri" panose="020F0502020204030204" pitchFamily="34" charset="0"/>
              </a:rPr>
              <a:t>yw</a:t>
            </a:r>
            <a:r>
              <a:rPr lang="en-GB" sz="1800" i="1" dirty="0">
                <a:latin typeface="Calibri" panose="020F0502020204030204" pitchFamily="34" charset="0"/>
              </a:rPr>
              <a:t> </a:t>
            </a:r>
            <a:r>
              <a:rPr lang="en-GB" sz="1800" i="1" dirty="0" err="1">
                <a:latin typeface="Calibri" panose="020F0502020204030204" pitchFamily="34" charset="0"/>
              </a:rPr>
              <a:t>symud</a:t>
            </a:r>
            <a:r>
              <a:rPr lang="en-GB" sz="1800" i="1" dirty="0">
                <a:latin typeface="Calibri" panose="020F0502020204030204" pitchFamily="34" charset="0"/>
              </a:rPr>
              <a:t> </a:t>
            </a:r>
            <a:r>
              <a:rPr lang="en-GB" sz="1800" i="1" dirty="0" err="1">
                <a:latin typeface="Calibri" panose="020F0502020204030204" pitchFamily="34" charset="0"/>
              </a:rPr>
              <a:t>i</a:t>
            </a:r>
            <a:r>
              <a:rPr lang="en-GB" sz="1800" i="1" dirty="0">
                <a:latin typeface="Calibri" panose="020F0502020204030204" pitchFamily="34" charset="0"/>
              </a:rPr>
              <a:t> </a:t>
            </a:r>
            <a:r>
              <a:rPr lang="en-GB" sz="1800" i="1" dirty="0" err="1">
                <a:latin typeface="Calibri" panose="020F0502020204030204" pitchFamily="34" charset="0"/>
              </a:rPr>
              <a:t>economi</a:t>
            </a:r>
            <a:r>
              <a:rPr lang="en-GB" sz="1800" i="1" dirty="0">
                <a:latin typeface="Calibri" panose="020F0502020204030204" pitchFamily="34" charset="0"/>
              </a:rPr>
              <a:t> </a:t>
            </a:r>
            <a:r>
              <a:rPr lang="en-GB" sz="1800" i="1" dirty="0" err="1">
                <a:latin typeface="Calibri" panose="020F0502020204030204" pitchFamily="34" charset="0"/>
              </a:rPr>
              <a:t>gylchol</a:t>
            </a:r>
            <a:r>
              <a:rPr lang="en-GB" sz="1800" i="1" dirty="0">
                <a:latin typeface="Calibri" panose="020F0502020204030204" pitchFamily="34" charset="0"/>
              </a:rPr>
              <a:t> </a:t>
            </a:r>
            <a:r>
              <a:rPr lang="en-GB" sz="1800" i="1" dirty="0" err="1">
                <a:latin typeface="Calibri" panose="020F0502020204030204" pitchFamily="34" charset="0"/>
              </a:rPr>
              <a:t>yng</a:t>
            </a:r>
            <a:r>
              <a:rPr lang="en-GB" sz="1800" i="1" dirty="0">
                <a:latin typeface="Calibri" panose="020F0502020204030204" pitchFamily="34" charset="0"/>
              </a:rPr>
              <a:t> </a:t>
            </a:r>
            <a:r>
              <a:rPr lang="en-GB" sz="1800" i="1" dirty="0" err="1">
                <a:latin typeface="Calibri" panose="020F0502020204030204" pitchFamily="34" charset="0"/>
              </a:rPr>
              <a:t>Nghymru</a:t>
            </a:r>
            <a:r>
              <a:rPr lang="en-GB" sz="1800" i="1" dirty="0">
                <a:latin typeface="Calibri" panose="020F0502020204030204" pitchFamily="34" charset="0"/>
              </a:rPr>
              <a:t>. </a:t>
            </a:r>
            <a:r>
              <a:rPr lang="en-GB" sz="1800" i="1" dirty="0" err="1">
                <a:latin typeface="Calibri" panose="020F0502020204030204" pitchFamily="34" charset="0"/>
              </a:rPr>
              <a:t>Lle</a:t>
            </a:r>
            <a:r>
              <a:rPr lang="en-GB" sz="1800" i="1" dirty="0">
                <a:latin typeface="Calibri" panose="020F0502020204030204" pitchFamily="34" charset="0"/>
              </a:rPr>
              <a:t> </a:t>
            </a:r>
            <a:r>
              <a:rPr lang="en-GB" sz="1800" i="1" dirty="0" err="1">
                <a:latin typeface="Calibri" panose="020F0502020204030204" pitchFamily="34" charset="0"/>
              </a:rPr>
              <a:t>mae</a:t>
            </a:r>
            <a:r>
              <a:rPr lang="en-GB" sz="1800" i="1" dirty="0">
                <a:latin typeface="Calibri" panose="020F0502020204030204" pitchFamily="34" charset="0"/>
              </a:rPr>
              <a:t> </a:t>
            </a:r>
            <a:r>
              <a:rPr lang="en-GB" sz="1800" i="1" dirty="0" err="1">
                <a:latin typeface="Calibri" panose="020F0502020204030204" pitchFamily="34" charset="0"/>
              </a:rPr>
              <a:t>gwastraff</a:t>
            </a:r>
            <a:r>
              <a:rPr lang="en-GB" sz="1800" i="1" dirty="0">
                <a:latin typeface="Calibri" panose="020F0502020204030204" pitchFamily="34" charset="0"/>
              </a:rPr>
              <a:t> </a:t>
            </a:r>
            <a:r>
              <a:rPr lang="en-GB" sz="1800" i="1" dirty="0" err="1">
                <a:latin typeface="Calibri" panose="020F0502020204030204" pitchFamily="34" charset="0"/>
              </a:rPr>
              <a:t>yn</a:t>
            </a:r>
            <a:r>
              <a:rPr lang="en-GB" sz="1800" i="1" dirty="0">
                <a:latin typeface="Calibri" panose="020F0502020204030204" pitchFamily="34" charset="0"/>
              </a:rPr>
              <a:t> </a:t>
            </a:r>
            <a:r>
              <a:rPr lang="en-GB" sz="1800" i="1" dirty="0" err="1">
                <a:latin typeface="Calibri" panose="020F0502020204030204" pitchFamily="34" charset="0"/>
              </a:rPr>
              <a:t>cael</a:t>
            </a:r>
            <a:r>
              <a:rPr lang="en-GB" sz="1800" i="1" dirty="0">
                <a:latin typeface="Calibri" panose="020F0502020204030204" pitchFamily="34" charset="0"/>
              </a:rPr>
              <a:t> </a:t>
            </a:r>
            <a:r>
              <a:rPr lang="en-GB" sz="1800" i="1" dirty="0" err="1">
                <a:latin typeface="Calibri" panose="020F0502020204030204" pitchFamily="34" charset="0"/>
              </a:rPr>
              <a:t>ei</a:t>
            </a:r>
            <a:r>
              <a:rPr lang="en-GB" sz="1800" i="1" dirty="0">
                <a:latin typeface="Calibri" panose="020F0502020204030204" pitchFamily="34" charset="0"/>
              </a:rPr>
              <a:t> </a:t>
            </a:r>
            <a:r>
              <a:rPr lang="en-GB" sz="1800" i="1" dirty="0" err="1">
                <a:latin typeface="Calibri" panose="020F0502020204030204" pitchFamily="34" charset="0"/>
              </a:rPr>
              <a:t>osgoi</a:t>
            </a:r>
            <a:r>
              <a:rPr lang="en-GB" sz="1800" i="1" dirty="0">
                <a:latin typeface="Calibri" panose="020F0502020204030204" pitchFamily="34" charset="0"/>
              </a:rPr>
              <a:t> a bod y </a:t>
            </a:r>
            <a:r>
              <a:rPr lang="en-GB" sz="1800" i="1" dirty="0" err="1">
                <a:latin typeface="Calibri" panose="020F0502020204030204" pitchFamily="34" charset="0"/>
              </a:rPr>
              <a:t>pethau</a:t>
            </a:r>
            <a:r>
              <a:rPr lang="en-GB" sz="1800" i="1" dirty="0">
                <a:latin typeface="Calibri" panose="020F0502020204030204" pitchFamily="34" charset="0"/>
              </a:rPr>
              <a:t> </a:t>
            </a:r>
            <a:r>
              <a:rPr lang="en-GB" sz="1800" i="1" dirty="0" err="1">
                <a:latin typeface="Calibri" panose="020F0502020204030204" pitchFamily="34" charset="0"/>
              </a:rPr>
              <a:t>rydyn</a:t>
            </a:r>
            <a:r>
              <a:rPr lang="en-GB" sz="1800" i="1" dirty="0">
                <a:latin typeface="Calibri" panose="020F0502020204030204" pitchFamily="34" charset="0"/>
              </a:rPr>
              <a:t> </a:t>
            </a:r>
            <a:r>
              <a:rPr lang="en-GB" sz="1800" i="1" dirty="0" err="1">
                <a:latin typeface="Calibri" panose="020F0502020204030204" pitchFamily="34" charset="0"/>
              </a:rPr>
              <a:t>ni'n</a:t>
            </a:r>
            <a:r>
              <a:rPr lang="en-GB" sz="1800" i="1" dirty="0">
                <a:latin typeface="Calibri" panose="020F0502020204030204" pitchFamily="34" charset="0"/>
              </a:rPr>
              <a:t> </a:t>
            </a:r>
            <a:r>
              <a:rPr lang="en-GB" sz="1800" i="1" dirty="0" err="1">
                <a:latin typeface="Calibri" panose="020F0502020204030204" pitchFamily="34" charset="0"/>
              </a:rPr>
              <a:t>eu</a:t>
            </a:r>
            <a:r>
              <a:rPr lang="en-GB" sz="1800" i="1" dirty="0">
                <a:latin typeface="Calibri" panose="020F0502020204030204" pitchFamily="34" charset="0"/>
              </a:rPr>
              <a:t> </a:t>
            </a:r>
            <a:r>
              <a:rPr lang="en-GB" sz="1800" i="1" dirty="0" err="1">
                <a:latin typeface="Calibri" panose="020F0502020204030204" pitchFamily="34" charset="0"/>
              </a:rPr>
              <a:t>defnyddio</a:t>
            </a:r>
            <a:r>
              <a:rPr lang="en-GB" sz="1800" i="1" dirty="0">
                <a:latin typeface="Calibri" panose="020F0502020204030204" pitchFamily="34" charset="0"/>
              </a:rPr>
              <a:t> </a:t>
            </a:r>
            <a:r>
              <a:rPr lang="en-GB" sz="1800" i="1" dirty="0" err="1">
                <a:latin typeface="Calibri" panose="020F0502020204030204" pitchFamily="34" charset="0"/>
              </a:rPr>
              <a:t>yn</a:t>
            </a:r>
            <a:r>
              <a:rPr lang="en-GB" sz="1800" i="1" dirty="0">
                <a:latin typeface="Calibri" panose="020F0502020204030204" pitchFamily="34" charset="0"/>
              </a:rPr>
              <a:t> </a:t>
            </a:r>
            <a:r>
              <a:rPr lang="en-GB" sz="1800" i="1" dirty="0" err="1">
                <a:latin typeface="Calibri" panose="020F0502020204030204" pitchFamily="34" charset="0"/>
              </a:rPr>
              <a:t>cael</a:t>
            </a:r>
            <a:r>
              <a:rPr lang="en-GB" sz="1800" i="1" dirty="0">
                <a:latin typeface="Calibri" panose="020F0502020204030204" pitchFamily="34" charset="0"/>
              </a:rPr>
              <a:t> </a:t>
            </a:r>
            <a:r>
              <a:rPr lang="en-GB" sz="1800" i="1" dirty="0" err="1">
                <a:latin typeface="Calibri" panose="020F0502020204030204" pitchFamily="34" charset="0"/>
              </a:rPr>
              <a:t>eu</a:t>
            </a:r>
            <a:r>
              <a:rPr lang="en-GB" sz="1800" i="1" dirty="0">
                <a:latin typeface="Calibri" panose="020F0502020204030204" pitchFamily="34" charset="0"/>
              </a:rPr>
              <a:t> </a:t>
            </a:r>
            <a:r>
              <a:rPr lang="en-GB" sz="1800" i="1" dirty="0" err="1">
                <a:latin typeface="Calibri" panose="020F0502020204030204" pitchFamily="34" charset="0"/>
              </a:rPr>
              <a:t>defnyddio</a:t>
            </a:r>
            <a:r>
              <a:rPr lang="en-GB" sz="1800" i="1" dirty="0">
                <a:latin typeface="Calibri" panose="020F0502020204030204" pitchFamily="34" charset="0"/>
              </a:rPr>
              <a:t> </a:t>
            </a:r>
            <a:r>
              <a:rPr lang="en-GB" sz="1800" i="1" dirty="0" err="1">
                <a:latin typeface="Calibri" panose="020F0502020204030204" pitchFamily="34" charset="0"/>
              </a:rPr>
              <a:t>cyhyd</a:t>
            </a:r>
            <a:r>
              <a:rPr lang="en-GB" sz="1800" i="1" dirty="0">
                <a:latin typeface="Calibri" panose="020F0502020204030204" pitchFamily="34" charset="0"/>
              </a:rPr>
              <a:t> â </a:t>
            </a:r>
            <a:r>
              <a:rPr lang="en-GB" sz="1800" i="1" dirty="0" err="1">
                <a:latin typeface="Calibri" panose="020F0502020204030204" pitchFamily="34" charset="0"/>
              </a:rPr>
              <a:t>phosib</a:t>
            </a:r>
            <a:r>
              <a:rPr lang="en-GB" sz="1800" i="1" dirty="0" smtClean="0">
                <a:latin typeface="Calibri" panose="020F0502020204030204" pitchFamily="34" charset="0"/>
              </a:rPr>
              <a:t>.</a:t>
            </a:r>
            <a:endParaRPr lang="en-GB" sz="1800" i="1" dirty="0">
              <a:latin typeface="Calibri" panose="020F0502020204030204" pitchFamily="34" charset="0"/>
            </a:endParaRPr>
          </a:p>
          <a:p>
            <a:pPr lvl="0" algn="ctr">
              <a:buNone/>
            </a:pPr>
            <a:r>
              <a:rPr lang="en-GB" sz="1800" i="1" dirty="0">
                <a:latin typeface="Calibri" panose="020F0502020204030204" pitchFamily="34" charset="0"/>
              </a:rPr>
              <a:t>Mae hon </a:t>
            </a:r>
            <a:r>
              <a:rPr lang="en-GB" sz="1800" i="1" dirty="0" err="1">
                <a:latin typeface="Calibri" panose="020F0502020204030204" pitchFamily="34" charset="0"/>
              </a:rPr>
              <a:t>yn</a:t>
            </a:r>
            <a:r>
              <a:rPr lang="en-GB" sz="1800" i="1" dirty="0">
                <a:latin typeface="Calibri" panose="020F0502020204030204" pitchFamily="34" charset="0"/>
              </a:rPr>
              <a:t> </a:t>
            </a:r>
            <a:r>
              <a:rPr lang="en-GB" sz="1800" i="1" dirty="0" err="1">
                <a:latin typeface="Calibri" panose="020F0502020204030204" pitchFamily="34" charset="0"/>
              </a:rPr>
              <a:t>rhan</a:t>
            </a:r>
            <a:r>
              <a:rPr lang="en-GB" sz="1800" i="1" dirty="0">
                <a:latin typeface="Calibri" panose="020F0502020204030204" pitchFamily="34" charset="0"/>
              </a:rPr>
              <a:t> </a:t>
            </a:r>
            <a:r>
              <a:rPr lang="en-GB" sz="1800" i="1" dirty="0" err="1">
                <a:latin typeface="Calibri" panose="020F0502020204030204" pitchFamily="34" charset="0"/>
              </a:rPr>
              <a:t>bwysig</a:t>
            </a:r>
            <a:r>
              <a:rPr lang="en-GB" sz="1800" i="1" dirty="0">
                <a:latin typeface="Calibri" panose="020F0502020204030204" pitchFamily="34" charset="0"/>
              </a:rPr>
              <a:t> </a:t>
            </a:r>
            <a:r>
              <a:rPr lang="en-GB" sz="1800" i="1" dirty="0" err="1">
                <a:latin typeface="Calibri" panose="020F0502020204030204" pitchFamily="34" charset="0"/>
              </a:rPr>
              <a:t>o'r</a:t>
            </a:r>
            <a:r>
              <a:rPr lang="en-GB" sz="1800" i="1" dirty="0">
                <a:latin typeface="Calibri" panose="020F0502020204030204" pitchFamily="34" charset="0"/>
              </a:rPr>
              <a:t> </a:t>
            </a:r>
            <a:r>
              <a:rPr lang="en-GB" sz="1800" i="1" dirty="0" err="1">
                <a:latin typeface="Calibri" panose="020F0502020204030204" pitchFamily="34" charset="0"/>
              </a:rPr>
              <a:t>gweithredu</a:t>
            </a:r>
            <a:r>
              <a:rPr lang="en-GB" sz="1800" i="1" dirty="0">
                <a:latin typeface="Calibri" panose="020F0502020204030204" pitchFamily="34" charset="0"/>
              </a:rPr>
              <a:t> </a:t>
            </a:r>
            <a:r>
              <a:rPr lang="en-GB" sz="1800" i="1" dirty="0" err="1">
                <a:latin typeface="Calibri" panose="020F0502020204030204" pitchFamily="34" charset="0"/>
              </a:rPr>
              <a:t>sydd</a:t>
            </a:r>
            <a:r>
              <a:rPr lang="en-GB" sz="1800" i="1" dirty="0">
                <a:latin typeface="Calibri" panose="020F0502020204030204" pitchFamily="34" charset="0"/>
              </a:rPr>
              <a:t> </a:t>
            </a:r>
            <a:r>
              <a:rPr lang="en-GB" sz="1800" i="1" dirty="0" err="1">
                <a:latin typeface="Calibri" panose="020F0502020204030204" pitchFamily="34" charset="0"/>
              </a:rPr>
              <a:t>ei</a:t>
            </a:r>
            <a:r>
              <a:rPr lang="en-GB" sz="1800" i="1" dirty="0">
                <a:latin typeface="Calibri" panose="020F0502020204030204" pitchFamily="34" charset="0"/>
              </a:rPr>
              <a:t> </a:t>
            </a:r>
            <a:r>
              <a:rPr lang="en-GB" sz="1800" i="1" dirty="0" err="1">
                <a:latin typeface="Calibri" panose="020F0502020204030204" pitchFamily="34" charset="0"/>
              </a:rPr>
              <a:t>angen</a:t>
            </a:r>
            <a:r>
              <a:rPr lang="en-GB" sz="1800" i="1" dirty="0">
                <a:latin typeface="Calibri" panose="020F0502020204030204" pitchFamily="34" charset="0"/>
              </a:rPr>
              <a:t> </a:t>
            </a:r>
            <a:r>
              <a:rPr lang="en-GB" sz="1800" i="1" dirty="0" err="1">
                <a:latin typeface="Calibri" panose="020F0502020204030204" pitchFamily="34" charset="0"/>
              </a:rPr>
              <a:t>ar</a:t>
            </a:r>
            <a:r>
              <a:rPr lang="en-GB" sz="1800" i="1" dirty="0">
                <a:latin typeface="Calibri" panose="020F0502020204030204" pitchFamily="34" charset="0"/>
              </a:rPr>
              <a:t> </a:t>
            </a:r>
            <a:r>
              <a:rPr lang="en-GB" sz="1800" i="1" dirty="0" err="1">
                <a:latin typeface="Calibri" panose="020F0502020204030204" pitchFamily="34" charset="0"/>
              </a:rPr>
              <a:t>newid</a:t>
            </a:r>
            <a:r>
              <a:rPr lang="en-GB" sz="1800" i="1" dirty="0">
                <a:latin typeface="Calibri" panose="020F0502020204030204" pitchFamily="34" charset="0"/>
              </a:rPr>
              <a:t> </a:t>
            </a:r>
            <a:r>
              <a:rPr lang="en-GB" sz="1800" i="1" dirty="0" err="1">
                <a:latin typeface="Calibri" panose="020F0502020204030204" pitchFamily="34" charset="0"/>
              </a:rPr>
              <a:t>yn</a:t>
            </a:r>
            <a:r>
              <a:rPr lang="en-GB" sz="1800" i="1" dirty="0">
                <a:latin typeface="Calibri" panose="020F0502020204030204" pitchFamily="34" charset="0"/>
              </a:rPr>
              <a:t> </a:t>
            </a:r>
            <a:r>
              <a:rPr lang="en-GB" sz="1800" i="1" dirty="0" err="1">
                <a:latin typeface="Calibri" panose="020F0502020204030204" pitchFamily="34" charset="0"/>
              </a:rPr>
              <a:t>yr</a:t>
            </a:r>
            <a:r>
              <a:rPr lang="en-GB" sz="1800" i="1" dirty="0">
                <a:latin typeface="Calibri" panose="020F0502020204030204" pitchFamily="34" charset="0"/>
              </a:rPr>
              <a:t> </a:t>
            </a:r>
            <a:r>
              <a:rPr lang="en-GB" sz="1800" i="1" dirty="0" err="1">
                <a:latin typeface="Calibri" panose="020F0502020204030204" pitchFamily="34" charset="0"/>
              </a:rPr>
              <a:t>hinsawdd</a:t>
            </a:r>
            <a:r>
              <a:rPr lang="en-GB" sz="1800" i="1" dirty="0">
                <a:latin typeface="Calibri" panose="020F0502020204030204" pitchFamily="34" charset="0"/>
              </a:rPr>
              <a:t>. Mae </a:t>
            </a:r>
            <a:r>
              <a:rPr lang="en-GB" sz="1800" i="1" dirty="0" err="1">
                <a:latin typeface="Calibri" panose="020F0502020204030204" pitchFamily="34" charset="0"/>
              </a:rPr>
              <a:t>hefyd</a:t>
            </a:r>
            <a:r>
              <a:rPr lang="en-GB" sz="1800" i="1" dirty="0">
                <a:latin typeface="Calibri" panose="020F0502020204030204" pitchFamily="34" charset="0"/>
              </a:rPr>
              <a:t> </a:t>
            </a:r>
            <a:r>
              <a:rPr lang="en-GB" sz="1800" i="1" dirty="0" err="1">
                <a:latin typeface="Calibri" panose="020F0502020204030204" pitchFamily="34" charset="0"/>
              </a:rPr>
              <a:t>yn</a:t>
            </a:r>
            <a:r>
              <a:rPr lang="en-GB" sz="1800" i="1" dirty="0">
                <a:latin typeface="Calibri" panose="020F0502020204030204" pitchFamily="34" charset="0"/>
              </a:rPr>
              <a:t> </a:t>
            </a:r>
            <a:r>
              <a:rPr lang="en-GB" sz="1800" i="1" dirty="0" err="1">
                <a:latin typeface="Calibri" panose="020F0502020204030204" pitchFamily="34" charset="0"/>
              </a:rPr>
              <a:t>dod</a:t>
            </a:r>
            <a:r>
              <a:rPr lang="en-GB" sz="1800" i="1" dirty="0">
                <a:latin typeface="Calibri" panose="020F0502020204030204" pitchFamily="34" charset="0"/>
              </a:rPr>
              <a:t> â </a:t>
            </a:r>
            <a:r>
              <a:rPr lang="en-GB" sz="1800" i="1" dirty="0" err="1">
                <a:latin typeface="Calibri" panose="020F0502020204030204" pitchFamily="34" charset="0"/>
              </a:rPr>
              <a:t>llawer</a:t>
            </a:r>
            <a:r>
              <a:rPr lang="en-GB" sz="1800" i="1" dirty="0">
                <a:latin typeface="Calibri" panose="020F0502020204030204" pitchFamily="34" charset="0"/>
              </a:rPr>
              <a:t> o </a:t>
            </a:r>
            <a:r>
              <a:rPr lang="en-GB" sz="1800" i="1" dirty="0" err="1">
                <a:latin typeface="Calibri" panose="020F0502020204030204" pitchFamily="34" charset="0"/>
              </a:rPr>
              <a:t>gyfleoedd</a:t>
            </a:r>
            <a:r>
              <a:rPr lang="en-GB" sz="1800" i="1" dirty="0">
                <a:latin typeface="Calibri" panose="020F0502020204030204" pitchFamily="34" charset="0"/>
              </a:rPr>
              <a:t> </a:t>
            </a:r>
            <a:r>
              <a:rPr lang="en-GB" sz="1800" i="1" dirty="0" err="1">
                <a:latin typeface="Calibri" panose="020F0502020204030204" pitchFamily="34" charset="0"/>
              </a:rPr>
              <a:t>economaidd</a:t>
            </a:r>
            <a:r>
              <a:rPr lang="en-GB" sz="1800" i="1" dirty="0">
                <a:latin typeface="Calibri" panose="020F0502020204030204" pitchFamily="34" charset="0"/>
              </a:rPr>
              <a:t> </a:t>
            </a:r>
            <a:r>
              <a:rPr lang="en-GB" sz="1800" i="1" dirty="0" err="1">
                <a:latin typeface="Calibri" panose="020F0502020204030204" pitchFamily="34" charset="0"/>
              </a:rPr>
              <a:t>newydd</a:t>
            </a:r>
            <a:r>
              <a:rPr lang="en-GB" sz="1800" i="1" dirty="0">
                <a:latin typeface="Calibri" panose="020F0502020204030204" pitchFamily="34" charset="0"/>
              </a:rPr>
              <a:t> </a:t>
            </a:r>
            <a:r>
              <a:rPr lang="en-GB" sz="1800" i="1" dirty="0" err="1">
                <a:latin typeface="Calibri" panose="020F0502020204030204" pitchFamily="34" charset="0"/>
              </a:rPr>
              <a:t>fel</a:t>
            </a:r>
            <a:r>
              <a:rPr lang="en-GB" sz="1800" i="1" dirty="0">
                <a:latin typeface="Calibri" panose="020F0502020204030204" pitchFamily="34" charset="0"/>
              </a:rPr>
              <a:t> </a:t>
            </a:r>
            <a:r>
              <a:rPr lang="en-GB" sz="1800" i="1" dirty="0" err="1">
                <a:latin typeface="Calibri" panose="020F0502020204030204" pitchFamily="34" charset="0"/>
              </a:rPr>
              <a:t>rhan</a:t>
            </a:r>
            <a:r>
              <a:rPr lang="en-GB" sz="1800" i="1" dirty="0">
                <a:latin typeface="Calibri" panose="020F0502020204030204" pitchFamily="34" charset="0"/>
              </a:rPr>
              <a:t> </a:t>
            </a:r>
            <a:r>
              <a:rPr lang="en-GB" sz="1800" i="1" dirty="0" err="1">
                <a:latin typeface="Calibri" panose="020F0502020204030204" pitchFamily="34" charset="0"/>
              </a:rPr>
              <a:t>o'r</a:t>
            </a:r>
            <a:r>
              <a:rPr lang="en-GB" sz="1800" i="1" dirty="0">
                <a:latin typeface="Calibri" panose="020F0502020204030204" pitchFamily="34" charset="0"/>
              </a:rPr>
              <a:t> </a:t>
            </a:r>
            <a:r>
              <a:rPr lang="en-GB" sz="1800" i="1" dirty="0" err="1">
                <a:latin typeface="Calibri" panose="020F0502020204030204" pitchFamily="34" charset="0"/>
              </a:rPr>
              <a:t>symudiad</a:t>
            </a:r>
            <a:r>
              <a:rPr lang="en-GB" sz="1800" i="1" dirty="0">
                <a:latin typeface="Calibri" panose="020F0502020204030204" pitchFamily="34" charset="0"/>
              </a:rPr>
              <a:t> </a:t>
            </a:r>
            <a:r>
              <a:rPr lang="en-GB" sz="1800" i="1" dirty="0" err="1">
                <a:latin typeface="Calibri" panose="020F0502020204030204" pitchFamily="34" charset="0"/>
              </a:rPr>
              <a:t>i</a:t>
            </a:r>
            <a:r>
              <a:rPr lang="en-GB" sz="1800" i="1" dirty="0">
                <a:latin typeface="Calibri" panose="020F0502020204030204" pitchFamily="34" charset="0"/>
              </a:rPr>
              <a:t> </a:t>
            </a:r>
            <a:r>
              <a:rPr lang="en-GB" sz="1800" i="1" dirty="0" err="1">
                <a:latin typeface="Calibri" panose="020F0502020204030204" pitchFamily="34" charset="0"/>
              </a:rPr>
              <a:t>economi</a:t>
            </a:r>
            <a:r>
              <a:rPr lang="en-GB" sz="1800" i="1" dirty="0">
                <a:latin typeface="Calibri" panose="020F0502020204030204" pitchFamily="34" charset="0"/>
              </a:rPr>
              <a:t> carbon </a:t>
            </a:r>
            <a:r>
              <a:rPr lang="en-GB" sz="1800" i="1" dirty="0" err="1">
                <a:latin typeface="Calibri" panose="020F0502020204030204" pitchFamily="34" charset="0"/>
              </a:rPr>
              <a:t>isel</a:t>
            </a:r>
            <a:r>
              <a:rPr lang="en-GB" sz="1800" i="1" dirty="0">
                <a:latin typeface="Calibri" panose="020F0502020204030204" pitchFamily="34" charset="0"/>
              </a:rPr>
              <a:t>.</a:t>
            </a:r>
            <a:endParaRPr lang="en-GB" sz="1800" i="1" dirty="0" smtClean="0">
              <a:latin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198" y="1390076"/>
            <a:ext cx="2914888" cy="4737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08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872" y="947738"/>
            <a:ext cx="2791128" cy="2762530"/>
          </a:xfrm>
          <a:prstGeom prst="rect">
            <a:avLst/>
          </a:prstGeom>
        </p:spPr>
      </p:pic>
      <p:sp>
        <p:nvSpPr>
          <p:cNvPr id="614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8045" y="0"/>
            <a:ext cx="7666037" cy="947738"/>
          </a:xfrm>
        </p:spPr>
        <p:txBody>
          <a:bodyPr/>
          <a:lstStyle/>
          <a:p>
            <a:pPr eaLnBrk="1" hangingPunct="1"/>
            <a:r>
              <a:rPr lang="en-GB" altLang="en-US" b="1" dirty="0" err="1">
                <a:cs typeface="Calibri" panose="020F0502020204030204" pitchFamily="34" charset="0"/>
              </a:rPr>
              <a:t>Cysylltu'r</a:t>
            </a:r>
            <a:r>
              <a:rPr lang="en-GB" altLang="en-US" b="1" dirty="0">
                <a:cs typeface="Calibri" panose="020F0502020204030204" pitchFamily="34" charset="0"/>
              </a:rPr>
              <a:t> </a:t>
            </a:r>
            <a:r>
              <a:rPr lang="en-GB" altLang="en-US" b="1" dirty="0" err="1">
                <a:cs typeface="Calibri" panose="020F0502020204030204" pitchFamily="34" charset="0"/>
              </a:rPr>
              <a:t>strategaeth</a:t>
            </a:r>
            <a:r>
              <a:rPr lang="en-GB" altLang="en-US" b="1" dirty="0">
                <a:cs typeface="Calibri" panose="020F0502020204030204" pitchFamily="34" charset="0"/>
              </a:rPr>
              <a:t> hon â </a:t>
            </a:r>
            <a:r>
              <a:rPr lang="en-GB" altLang="en-US" b="1" dirty="0" err="1">
                <a:cs typeface="Calibri" panose="020F0502020204030204" pitchFamily="34" charset="0"/>
              </a:rPr>
              <a:t>chynlluniau</a:t>
            </a:r>
            <a:r>
              <a:rPr lang="en-GB" altLang="en-US" b="1" dirty="0">
                <a:cs typeface="Calibri" panose="020F0502020204030204" pitchFamily="34" charset="0"/>
              </a:rPr>
              <a:t> </a:t>
            </a:r>
            <a:r>
              <a:rPr lang="en-GB" altLang="en-US" b="1" dirty="0" err="1">
                <a:cs typeface="Calibri" panose="020F0502020204030204" pitchFamily="34" charset="0"/>
              </a:rPr>
              <a:t>eraill</a:t>
            </a:r>
            <a:endParaRPr lang="en-GB" altLang="en-US" dirty="0" smtClean="0"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45" y="1025091"/>
            <a:ext cx="2282437" cy="32300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7557" y="3332480"/>
            <a:ext cx="2355270" cy="33481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50558" y="947738"/>
            <a:ext cx="2324537" cy="33128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12895" y="3320445"/>
            <a:ext cx="2370417" cy="3360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97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5" t="8798" r="17793" b="3424"/>
          <a:stretch/>
        </p:blipFill>
        <p:spPr>
          <a:xfrm>
            <a:off x="860717" y="1036509"/>
            <a:ext cx="7386494" cy="5543916"/>
          </a:xfrm>
          <a:prstGeom prst="rect">
            <a:avLst/>
          </a:prstGeom>
        </p:spPr>
      </p:pic>
      <p:sp>
        <p:nvSpPr>
          <p:cNvPr id="614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0627" y="0"/>
            <a:ext cx="7666037" cy="947738"/>
          </a:xfrm>
        </p:spPr>
        <p:txBody>
          <a:bodyPr/>
          <a:lstStyle/>
          <a:p>
            <a:r>
              <a:rPr lang="en-GB" b="1" dirty="0"/>
              <a:t>Y </a:t>
            </a:r>
            <a:r>
              <a:rPr lang="en-GB" b="1" dirty="0" err="1"/>
              <a:t>blaenoriaethau</a:t>
            </a:r>
            <a:r>
              <a:rPr lang="en-GB" b="1" dirty="0"/>
              <a:t> a </a:t>
            </a:r>
            <a:r>
              <a:rPr lang="en-GB" b="1" dirty="0" err="1"/>
              <a:t>fydd</a:t>
            </a:r>
            <a:r>
              <a:rPr lang="en-GB" b="1" dirty="0"/>
              <a:t> </a:t>
            </a:r>
            <a:r>
              <a:rPr lang="en-GB" b="1" dirty="0" err="1"/>
              <a:t>yn</a:t>
            </a:r>
            <a:r>
              <a:rPr lang="en-GB" b="1" dirty="0"/>
              <a:t> </a:t>
            </a:r>
            <a:r>
              <a:rPr lang="en-GB" b="1" dirty="0" err="1" smtClean="0"/>
              <a:t>llywio’n</a:t>
            </a:r>
            <a:r>
              <a:rPr lang="en-GB" b="1" dirty="0" smtClean="0"/>
              <a:t> </a:t>
            </a:r>
            <a:r>
              <a:rPr lang="en-GB" b="1" dirty="0" err="1"/>
              <a:t>gwaith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3492182" y="1795390"/>
            <a:ext cx="213391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None/>
            </a:pPr>
            <a:r>
              <a:rPr lang="en-US" sz="2400" b="1" dirty="0" err="1" smtClean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Tecach</a:t>
            </a:r>
            <a:endParaRPr lang="en-US" sz="20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>
              <a:buNone/>
            </a:pPr>
            <a:r>
              <a:rPr lang="en-US" sz="2000" dirty="0" err="1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sz="2000" dirty="0" err="1" smtClean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efnyddio</a:t>
            </a:r>
            <a:r>
              <a:rPr lang="en-US" sz="2000" dirty="0" smtClean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dim </a:t>
            </a:r>
            <a:r>
              <a:rPr lang="en-US" sz="2000" dirty="0" err="1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ond</a:t>
            </a:r>
            <a:r>
              <a:rPr lang="en-US" sz="20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ein</a:t>
            </a:r>
            <a:r>
              <a:rPr lang="en-US" sz="20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cyfran</a:t>
            </a:r>
            <a:r>
              <a:rPr lang="en-US" sz="20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deg</a:t>
            </a:r>
            <a:r>
              <a:rPr lang="en-US" sz="20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 </a:t>
            </a:r>
            <a:r>
              <a:rPr lang="en-US" sz="2000" dirty="0" err="1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adnoddau</a:t>
            </a:r>
            <a:r>
              <a:rPr lang="en-US" sz="20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erbyn</a:t>
            </a:r>
            <a:r>
              <a:rPr lang="en-US" sz="20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2050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879750" y="4677929"/>
            <a:ext cx="21418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None/>
            </a:pPr>
            <a:r>
              <a:rPr lang="en-US" sz="2400" b="1" dirty="0" err="1" smtClean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 panose="020F0502020204030204"/>
              </a:rPr>
              <a:t>Gwyrddach</a:t>
            </a:r>
            <a:endParaRPr lang="en-US" sz="24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</a:endParaRPr>
          </a:p>
          <a:p>
            <a:pPr lvl="0" algn="ctr">
              <a:buNone/>
            </a:pPr>
            <a:r>
              <a:rPr lang="en-US" sz="2000" dirty="0" err="1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 panose="020F0502020204030204"/>
              </a:rPr>
              <a:t>Cyrraedd</a:t>
            </a:r>
            <a:r>
              <a:rPr lang="en-US" sz="20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 panose="020F0502020204030204"/>
              </a:rPr>
              <a:t> </a:t>
            </a:r>
            <a:r>
              <a:rPr lang="en-US" sz="2000" dirty="0" err="1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 panose="020F0502020204030204"/>
              </a:rPr>
              <a:t>ein</a:t>
            </a:r>
            <a:r>
              <a:rPr lang="en-US" sz="20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 panose="020F0502020204030204"/>
              </a:rPr>
              <a:t> </a:t>
            </a:r>
            <a:r>
              <a:rPr lang="en-US" sz="2000" dirty="0" err="1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 panose="020F0502020204030204"/>
              </a:rPr>
              <a:t>nodau</a:t>
            </a:r>
            <a:r>
              <a:rPr lang="en-US" sz="20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 panose="020F0502020204030204"/>
              </a:rPr>
              <a:t> carbon </a:t>
            </a:r>
            <a:r>
              <a:rPr lang="en-US" sz="2000" dirty="0" err="1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 panose="020F0502020204030204"/>
              </a:rPr>
              <a:t>isel</a:t>
            </a:r>
            <a:r>
              <a:rPr lang="en-US" sz="20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 panose="020F0502020204030204"/>
              </a:rPr>
              <a:t> a </a:t>
            </a:r>
            <a:r>
              <a:rPr lang="en-US" sz="2000" dirty="0" err="1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 panose="020F0502020204030204"/>
              </a:rPr>
              <a:t>lleihau</a:t>
            </a:r>
            <a:r>
              <a:rPr lang="en-US" sz="20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 panose="020F0502020204030204"/>
              </a:rPr>
              <a:t> </a:t>
            </a:r>
            <a:r>
              <a:rPr lang="en-US" sz="2000" dirty="0" err="1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 panose="020F0502020204030204"/>
              </a:rPr>
              <a:t>ein</a:t>
            </a:r>
            <a:r>
              <a:rPr lang="en-US" sz="20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 panose="020F0502020204030204"/>
              </a:rPr>
              <a:t> </a:t>
            </a:r>
            <a:r>
              <a:rPr lang="en-US" sz="2000" dirty="0" err="1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 panose="020F0502020204030204"/>
              </a:rPr>
              <a:t>heffaith</a:t>
            </a:r>
            <a:r>
              <a:rPr lang="en-US" sz="20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 panose="020F0502020204030204"/>
              </a:rPr>
              <a:t> </a:t>
            </a:r>
            <a:r>
              <a:rPr lang="en-US" sz="2000" dirty="0" err="1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 panose="020F0502020204030204"/>
              </a:rPr>
              <a:t>ar</a:t>
            </a:r>
            <a:r>
              <a:rPr lang="en-US" sz="20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 panose="020F0502020204030204"/>
              </a:rPr>
              <a:t> </a:t>
            </a:r>
            <a:r>
              <a:rPr lang="en-US" sz="2000" dirty="0" err="1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 panose="020F0502020204030204"/>
              </a:rPr>
              <a:t>natur</a:t>
            </a:r>
            <a:endParaRPr lang="en-US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40629" y="4606337"/>
            <a:ext cx="22254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400" b="1" dirty="0" err="1" smtClean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 panose="020F0502020204030204"/>
              </a:rPr>
              <a:t>Ffyniannus</a:t>
            </a:r>
            <a:endParaRPr lang="en-US" sz="24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</a:endParaRPr>
          </a:p>
          <a:p>
            <a:pPr lvl="0" algn="ctr">
              <a:buNone/>
            </a:pPr>
            <a:r>
              <a:rPr lang="en-US" sz="20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 panose="020F0502020204030204"/>
              </a:rPr>
              <a:t>Y nod </a:t>
            </a:r>
            <a:r>
              <a:rPr lang="en-US" sz="2000" dirty="0" err="1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 panose="020F0502020204030204"/>
              </a:rPr>
              <a:t>i</a:t>
            </a:r>
            <a:r>
              <a:rPr lang="en-US" sz="20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 panose="020F0502020204030204"/>
              </a:rPr>
              <a:t> </a:t>
            </a:r>
            <a:r>
              <a:rPr lang="en-US" sz="2000" dirty="0" err="1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 panose="020F0502020204030204"/>
              </a:rPr>
              <a:t>fod</a:t>
            </a:r>
            <a:r>
              <a:rPr lang="en-US" sz="20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 panose="020F0502020204030204"/>
              </a:rPr>
              <a:t> </a:t>
            </a:r>
            <a:r>
              <a:rPr lang="en-US" sz="2000" dirty="0" err="1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 panose="020F0502020204030204"/>
              </a:rPr>
              <a:t>yn</a:t>
            </a:r>
            <a:r>
              <a:rPr lang="en-US" sz="20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 panose="020F0502020204030204"/>
              </a:rPr>
              <a:t> </a:t>
            </a:r>
            <a:r>
              <a:rPr lang="en-US" sz="2000" dirty="0" err="1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 panose="020F0502020204030204"/>
              </a:rPr>
              <a:t>genedl</a:t>
            </a:r>
            <a:r>
              <a:rPr lang="en-US" sz="20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 panose="020F0502020204030204"/>
              </a:rPr>
              <a:t> </a:t>
            </a:r>
            <a:r>
              <a:rPr lang="en-US" sz="2000" dirty="0" err="1" smtClean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 panose="020F0502020204030204"/>
              </a:rPr>
              <a:t>ddiwastraff</a:t>
            </a:r>
            <a:r>
              <a:rPr lang="en-US" sz="20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 panose="020F0502020204030204"/>
              </a:rPr>
              <a:t> </a:t>
            </a:r>
            <a:r>
              <a:rPr lang="en-US" sz="2000" dirty="0" smtClean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 panose="020F0502020204030204"/>
              </a:rPr>
              <a:t>ag </a:t>
            </a:r>
            <a:r>
              <a:rPr lang="en-US" sz="2000" dirty="0" err="1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 panose="020F0502020204030204"/>
              </a:rPr>
              <a:t>economi</a:t>
            </a:r>
            <a:r>
              <a:rPr lang="en-US" sz="20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 panose="020F0502020204030204"/>
              </a:rPr>
              <a:t> </a:t>
            </a:r>
            <a:r>
              <a:rPr lang="en-US" sz="2000" dirty="0" err="1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 panose="020F0502020204030204"/>
              </a:rPr>
              <a:t>gylchol</a:t>
            </a:r>
            <a:r>
              <a:rPr lang="en-US" sz="20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 panose="020F0502020204030204"/>
              </a:rPr>
              <a:t> </a:t>
            </a:r>
            <a:r>
              <a:rPr lang="en-US" sz="2000" dirty="0" err="1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 panose="020F0502020204030204"/>
              </a:rPr>
              <a:t>erbyn</a:t>
            </a:r>
            <a:r>
              <a:rPr lang="en-US" sz="20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 panose="020F0502020204030204"/>
              </a:rPr>
              <a:t> 2050</a:t>
            </a:r>
          </a:p>
        </p:txBody>
      </p:sp>
    </p:spTree>
    <p:extLst>
      <p:ext uri="{BB962C8B-B14F-4D97-AF65-F5344CB8AC3E}">
        <p14:creationId xmlns:p14="http://schemas.microsoft.com/office/powerpoint/2010/main" val="8002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2281" y="9144"/>
            <a:ext cx="7666037" cy="947738"/>
          </a:xfrm>
        </p:spPr>
        <p:txBody>
          <a:bodyPr/>
          <a:lstStyle/>
          <a:p>
            <a:pPr eaLnBrk="1" hangingPunct="1"/>
            <a:r>
              <a:rPr lang="en-GB" b="1" dirty="0" err="1">
                <a:cs typeface="Segoe UI" panose="020B0502040204020203" pitchFamily="34" charset="0"/>
              </a:rPr>
              <a:t>Sut</a:t>
            </a:r>
            <a:r>
              <a:rPr lang="en-GB" b="1" dirty="0">
                <a:cs typeface="Segoe UI" panose="020B0502040204020203" pitchFamily="34" charset="0"/>
              </a:rPr>
              <a:t> y </a:t>
            </a:r>
            <a:r>
              <a:rPr lang="en-GB" b="1" dirty="0" err="1">
                <a:cs typeface="Segoe UI" panose="020B0502040204020203" pitchFamily="34" charset="0"/>
              </a:rPr>
              <a:t>byddwn</a:t>
            </a:r>
            <a:r>
              <a:rPr lang="en-GB" b="1" dirty="0">
                <a:cs typeface="Segoe UI" panose="020B0502040204020203" pitchFamily="34" charset="0"/>
              </a:rPr>
              <a:t> </a:t>
            </a:r>
            <a:r>
              <a:rPr lang="en-GB" b="1" dirty="0" err="1">
                <a:cs typeface="Segoe UI" panose="020B0502040204020203" pitchFamily="34" charset="0"/>
              </a:rPr>
              <a:t>yn</a:t>
            </a:r>
            <a:r>
              <a:rPr lang="en-GB" b="1" dirty="0">
                <a:cs typeface="Segoe UI" panose="020B0502040204020203" pitchFamily="34" charset="0"/>
              </a:rPr>
              <a:t> </a:t>
            </a:r>
            <a:r>
              <a:rPr lang="en-GB" b="1" dirty="0" err="1" smtClean="0">
                <a:cs typeface="Segoe UI" panose="020B0502040204020203" pitchFamily="34" charset="0"/>
              </a:rPr>
              <a:t>cyflawni</a:t>
            </a:r>
            <a:r>
              <a:rPr lang="en-GB" b="1" dirty="0" smtClean="0">
                <a:cs typeface="Segoe UI" panose="020B0502040204020203" pitchFamily="34" charset="0"/>
              </a:rPr>
              <a:t> </a:t>
            </a:r>
            <a:r>
              <a:rPr lang="en-GB" b="1" dirty="0" err="1" smtClean="0">
                <a:cs typeface="Segoe UI" panose="020B0502040204020203" pitchFamily="34" charset="0"/>
              </a:rPr>
              <a:t>hyn</a:t>
            </a:r>
            <a:r>
              <a:rPr lang="en-GB" b="1" dirty="0" smtClean="0">
                <a:cs typeface="Segoe UI" panose="020B0502040204020203" pitchFamily="34" charset="0"/>
              </a:rPr>
              <a:t>: </a:t>
            </a:r>
            <a:r>
              <a:rPr lang="en-GB" altLang="en-US" b="1" dirty="0">
                <a:cs typeface="Segoe UI" panose="020B0502040204020203" pitchFamily="34" charset="0"/>
              </a:rPr>
              <a:t>Y </a:t>
            </a:r>
            <a:r>
              <a:rPr lang="en-GB" altLang="en-US" b="1" dirty="0" err="1">
                <a:cs typeface="Segoe UI" panose="020B0502040204020203" pitchFamily="34" charset="0"/>
              </a:rPr>
              <a:t>chwe</a:t>
            </a:r>
            <a:r>
              <a:rPr lang="en-GB" altLang="en-US" b="1" dirty="0">
                <a:cs typeface="Segoe UI" panose="020B0502040204020203" pitchFamily="34" charset="0"/>
              </a:rPr>
              <a:t> </a:t>
            </a:r>
            <a:r>
              <a:rPr lang="en-GB" altLang="en-US" b="1" dirty="0" err="1" smtClean="0">
                <a:cs typeface="Segoe UI" panose="020B0502040204020203" pitchFamily="34" charset="0"/>
              </a:rPr>
              <a:t>Thema</a:t>
            </a:r>
            <a:r>
              <a:rPr lang="en-GB" altLang="en-US" b="1" dirty="0" smtClean="0">
                <a:cs typeface="Segoe UI" panose="020B0502040204020203" pitchFamily="34" charset="0"/>
              </a:rPr>
              <a:t> </a:t>
            </a:r>
            <a:r>
              <a:rPr lang="en-GB" altLang="en-US" b="1" dirty="0" err="1" smtClean="0">
                <a:cs typeface="Segoe UI" panose="020B0502040204020203" pitchFamily="34" charset="0"/>
              </a:rPr>
              <a:t>Graidd</a:t>
            </a:r>
            <a:endParaRPr lang="en-GB" altLang="en-US" dirty="0" smtClean="0">
              <a:cs typeface="Segoe UI" panose="020B05020402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685" y="1405516"/>
            <a:ext cx="8162857" cy="500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57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-96736"/>
            <a:ext cx="7888860" cy="1143000"/>
          </a:xfrm>
        </p:spPr>
        <p:txBody>
          <a:bodyPr/>
          <a:lstStyle/>
          <a:p>
            <a:r>
              <a:rPr lang="en-GB" b="1" dirty="0" err="1">
                <a:cs typeface="Segoe UI" panose="020B0502040204020203" pitchFamily="34" charset="0"/>
              </a:rPr>
              <a:t>Sut</a:t>
            </a:r>
            <a:r>
              <a:rPr lang="en-GB" b="1" dirty="0">
                <a:cs typeface="Segoe UI" panose="020B0502040204020203" pitchFamily="34" charset="0"/>
              </a:rPr>
              <a:t> y </a:t>
            </a:r>
            <a:r>
              <a:rPr lang="en-GB" b="1" dirty="0" err="1">
                <a:cs typeface="Segoe UI" panose="020B0502040204020203" pitchFamily="34" charset="0"/>
              </a:rPr>
              <a:t>byddwn</a:t>
            </a:r>
            <a:r>
              <a:rPr lang="en-GB" b="1" dirty="0">
                <a:cs typeface="Segoe UI" panose="020B0502040204020203" pitchFamily="34" charset="0"/>
              </a:rPr>
              <a:t> </a:t>
            </a:r>
            <a:r>
              <a:rPr lang="en-GB" b="1" dirty="0" err="1">
                <a:cs typeface="Segoe UI" panose="020B0502040204020203" pitchFamily="34" charset="0"/>
              </a:rPr>
              <a:t>yn</a:t>
            </a:r>
            <a:r>
              <a:rPr lang="en-GB" b="1" dirty="0">
                <a:cs typeface="Segoe UI" panose="020B0502040204020203" pitchFamily="34" charset="0"/>
              </a:rPr>
              <a:t> </a:t>
            </a:r>
            <a:r>
              <a:rPr lang="en-GB" b="1" dirty="0" err="1" smtClean="0">
                <a:cs typeface="Segoe UI" panose="020B0502040204020203" pitchFamily="34" charset="0"/>
              </a:rPr>
              <a:t>cyflawni</a:t>
            </a:r>
            <a:r>
              <a:rPr lang="en-GB" b="1" dirty="0" smtClean="0">
                <a:cs typeface="Segoe UI" panose="020B0502040204020203" pitchFamily="34" charset="0"/>
              </a:rPr>
              <a:t> </a:t>
            </a:r>
            <a:r>
              <a:rPr lang="en-GB" b="1" dirty="0" err="1" smtClean="0">
                <a:cs typeface="Segoe UI" panose="020B0502040204020203" pitchFamily="34" charset="0"/>
              </a:rPr>
              <a:t>hyn</a:t>
            </a:r>
            <a:r>
              <a:rPr lang="en-GB" b="1" dirty="0" smtClean="0">
                <a:cs typeface="Segoe UI" panose="020B0502040204020203" pitchFamily="34" charset="0"/>
              </a:rPr>
              <a:t>: </a:t>
            </a:r>
            <a:r>
              <a:rPr lang="cy-GB" b="1" dirty="0" smtClean="0"/>
              <a:t>Yr Wyth </a:t>
            </a:r>
            <a:r>
              <a:rPr lang="cy-GB" b="1" dirty="0"/>
              <a:t>Prif </a:t>
            </a:r>
            <a:r>
              <a:rPr lang="cy-GB" b="1" dirty="0" smtClean="0"/>
              <a:t>Gam </a:t>
            </a:r>
            <a:r>
              <a:rPr lang="cy-GB" b="1" dirty="0"/>
              <a:t>Gweithredu</a:t>
            </a:r>
            <a:endParaRPr lang="en-GB" dirty="0">
              <a:cs typeface="Segoe UI" panose="020B05020402040202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3719" y="1357312"/>
            <a:ext cx="8707460" cy="4819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cy-GB" sz="2400" b="1" dirty="0" smtClean="0"/>
              <a:t>Arwain y byd o ran ailgylchu</a:t>
            </a:r>
            <a:r>
              <a:rPr lang="en-GB" sz="2400" dirty="0" smtClean="0"/>
              <a:t> </a:t>
            </a:r>
          </a:p>
          <a:p>
            <a:pPr marL="342900" lvl="0" indent="-342900">
              <a:buFont typeface="+mj-lt"/>
              <a:buAutoNum type="arabicPeriod"/>
            </a:pPr>
            <a:r>
              <a:rPr lang="cy-GB" sz="2400" b="1" dirty="0" smtClean="0"/>
              <a:t>Cael gwared ar blastig </a:t>
            </a:r>
            <a:r>
              <a:rPr lang="cy-GB" sz="2400" b="1" dirty="0" err="1" smtClean="0"/>
              <a:t>untro</a:t>
            </a:r>
            <a:r>
              <a:rPr lang="cy-GB" sz="2400" b="1" dirty="0" smtClean="0"/>
              <a:t> yn raddol</a:t>
            </a:r>
            <a:endParaRPr lang="en-GB" sz="2400" dirty="0" smtClean="0"/>
          </a:p>
          <a:p>
            <a:pPr marL="342900" lvl="0" indent="-342900">
              <a:buFont typeface="+mj-lt"/>
              <a:buAutoNum type="arabicPeriod"/>
            </a:pPr>
            <a:r>
              <a:rPr lang="cy-GB" sz="2400" b="1" dirty="0" smtClean="0"/>
              <a:t>Buddsoddi </a:t>
            </a:r>
            <a:r>
              <a:rPr lang="cy-GB" sz="2400" b="1" dirty="0"/>
              <a:t>mewn technoleg lân er mwyn casglu </a:t>
            </a:r>
            <a:r>
              <a:rPr lang="cy-GB" sz="2400" b="1" dirty="0" smtClean="0"/>
              <a:t>deunyddiau</a:t>
            </a:r>
            <a:endParaRPr lang="en-GB" sz="2400" dirty="0" smtClean="0"/>
          </a:p>
          <a:p>
            <a:pPr marL="342900" lvl="0" indent="-342900">
              <a:buFont typeface="+mj-lt"/>
              <a:buAutoNum type="arabicPeriod"/>
            </a:pPr>
            <a:r>
              <a:rPr lang="cy-GB" sz="2400" b="1" dirty="0" smtClean="0"/>
              <a:t>Gwneud </a:t>
            </a:r>
            <a:r>
              <a:rPr lang="cy-GB" sz="2400" b="1" dirty="0"/>
              <a:t>defnydd mwy effeithlon o'n </a:t>
            </a:r>
            <a:r>
              <a:rPr lang="cy-GB" sz="2400" b="1" dirty="0" smtClean="0"/>
              <a:t>bwyd </a:t>
            </a:r>
          </a:p>
          <a:p>
            <a:pPr marL="342900" lvl="0" indent="-342900">
              <a:buFont typeface="+mj-lt"/>
              <a:buAutoNum type="arabicPeriod"/>
            </a:pPr>
            <a:r>
              <a:rPr lang="cy-GB" sz="2400" b="1" dirty="0" smtClean="0"/>
              <a:t>Blaenoriaethu prynu pren, a chynnyrch sydd wedi’i </a:t>
            </a:r>
            <a:r>
              <a:rPr lang="cy-GB" sz="2400" b="1" dirty="0" err="1" smtClean="0"/>
              <a:t>ailweithgynhyrchu</a:t>
            </a:r>
            <a:r>
              <a:rPr lang="cy-GB" sz="2400" b="1" dirty="0" smtClean="0"/>
              <a:t> a'i ailgylchu </a:t>
            </a:r>
          </a:p>
          <a:p>
            <a:pPr marL="342900" lvl="0" indent="-342900">
              <a:buFont typeface="+mj-lt"/>
              <a:buAutoNum type="arabicPeriod"/>
            </a:pPr>
            <a:r>
              <a:rPr lang="cy-GB" sz="2400" b="1" dirty="0" smtClean="0"/>
              <a:t>Galluogi </a:t>
            </a:r>
            <a:r>
              <a:rPr lang="cy-GB" sz="2400" b="1" dirty="0"/>
              <a:t>cymunedau i weithredu ar y </a:t>
            </a:r>
            <a:r>
              <a:rPr lang="cy-GB" sz="2400" b="1" dirty="0" smtClean="0"/>
              <a:t>cyd </a:t>
            </a:r>
            <a:r>
              <a:rPr lang="en-GB" sz="2400" dirty="0" smtClean="0"/>
              <a:t> </a:t>
            </a:r>
          </a:p>
          <a:p>
            <a:pPr marL="342900" lvl="0" indent="-342900">
              <a:buFont typeface="+mj-lt"/>
              <a:buAutoNum type="arabicPeriod"/>
            </a:pPr>
            <a:r>
              <a:rPr lang="cy-GB" sz="2400" b="1" dirty="0" smtClean="0"/>
              <a:t>Creu'r amodau i fusnesau achub ar gyfleoedd</a:t>
            </a:r>
            <a:r>
              <a:rPr lang="cy-GB" sz="2400" dirty="0" smtClean="0"/>
              <a:t> </a:t>
            </a:r>
          </a:p>
          <a:p>
            <a:pPr marL="342900" lvl="0" indent="-342900">
              <a:buFont typeface="+mj-lt"/>
              <a:buAutoNum type="arabicPeriod"/>
            </a:pPr>
            <a:r>
              <a:rPr lang="cy-GB" sz="2400" b="1" dirty="0" smtClean="0"/>
              <a:t>Ysgwyddo cyfrifoldeb llawn am ein gwastraff</a:t>
            </a:r>
            <a:endParaRPr lang="en-GB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69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3230" y="-24521"/>
            <a:ext cx="8046721" cy="947738"/>
          </a:xfrm>
        </p:spPr>
        <p:txBody>
          <a:bodyPr/>
          <a:lstStyle/>
          <a:p>
            <a:pPr eaLnBrk="1" hangingPunct="1"/>
            <a:r>
              <a:rPr lang="en-GB" b="1" dirty="0" err="1" smtClean="0"/>
              <a:t>Sut</a:t>
            </a:r>
            <a:r>
              <a:rPr lang="en-GB" b="1" dirty="0" smtClean="0"/>
              <a:t> </a:t>
            </a:r>
            <a:r>
              <a:rPr lang="en-GB" b="1" dirty="0" err="1"/>
              <a:t>mae'r</a:t>
            </a:r>
            <a:r>
              <a:rPr lang="en-GB" b="1" dirty="0"/>
              <a:t> </a:t>
            </a:r>
            <a:r>
              <a:rPr lang="en-GB" b="1" dirty="0" err="1"/>
              <a:t>cyfan</a:t>
            </a:r>
            <a:r>
              <a:rPr lang="en-GB" b="1" dirty="0"/>
              <a:t> </a:t>
            </a:r>
            <a:r>
              <a:rPr lang="en-GB" b="1" dirty="0" err="1"/>
              <a:t>yn</a:t>
            </a:r>
            <a:r>
              <a:rPr lang="en-GB" b="1" dirty="0"/>
              <a:t> </a:t>
            </a:r>
            <a:r>
              <a:rPr lang="en-GB" b="1" dirty="0" err="1"/>
              <a:t>ffitio</a:t>
            </a:r>
            <a:r>
              <a:rPr lang="en-GB" b="1" dirty="0"/>
              <a:t> </a:t>
            </a:r>
            <a:r>
              <a:rPr lang="en-GB" b="1" dirty="0" err="1"/>
              <a:t>gyda'i</a:t>
            </a:r>
            <a:r>
              <a:rPr lang="en-GB" b="1" dirty="0"/>
              <a:t> </a:t>
            </a:r>
            <a:r>
              <a:rPr lang="en-GB" b="1" dirty="0" err="1" smtClean="0"/>
              <a:t>gilydd</a:t>
            </a:r>
            <a:endParaRPr lang="en-GB" altLang="en-US" sz="2800" b="1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3" descr="D:\Users\BaylissC\AppData\Local\Microsoft\Windows\INetCache\Content.Outlook\IF7KQE53\AimsThemesActions_Cymraeg_18DecUpdate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53" y="1145096"/>
            <a:ext cx="7490472" cy="4299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483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sking Defining Questions - Excelsior College OWL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8" t="7771" r="10582"/>
          <a:stretch/>
        </p:blipFill>
        <p:spPr>
          <a:xfrm>
            <a:off x="5411193" y="1019004"/>
            <a:ext cx="3588484" cy="2783437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55130" y="47297"/>
            <a:ext cx="8046721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buNone/>
            </a:pPr>
            <a:r>
              <a:rPr lang="en-GB" sz="2600" b="1" kern="0" dirty="0">
                <a:cs typeface="Segoe UI" panose="020B0502040204020203" pitchFamily="34" charset="0"/>
              </a:rPr>
              <a:t>Mae </a:t>
            </a:r>
            <a:r>
              <a:rPr lang="en-GB" sz="2600" b="1" kern="0" dirty="0" err="1">
                <a:cs typeface="Segoe UI" panose="020B0502040204020203" pitchFamily="34" charset="0"/>
              </a:rPr>
              <a:t>Llywodraeth</a:t>
            </a:r>
            <a:r>
              <a:rPr lang="en-GB" sz="2600" b="1" kern="0" dirty="0">
                <a:cs typeface="Segoe UI" panose="020B0502040204020203" pitchFamily="34" charset="0"/>
              </a:rPr>
              <a:t> Cymru </a:t>
            </a:r>
            <a:r>
              <a:rPr lang="en-GB" sz="2600" b="1" kern="0" dirty="0" err="1">
                <a:cs typeface="Segoe UI" panose="020B0502040204020203" pitchFamily="34" charset="0"/>
              </a:rPr>
              <a:t>eisiau</a:t>
            </a:r>
            <a:r>
              <a:rPr lang="en-GB" sz="2600" b="1" kern="0" dirty="0">
                <a:cs typeface="Segoe UI" panose="020B0502040204020203" pitchFamily="34" charset="0"/>
              </a:rPr>
              <a:t> </a:t>
            </a:r>
            <a:r>
              <a:rPr lang="en-GB" sz="2600" b="1" kern="0" dirty="0" err="1">
                <a:cs typeface="Segoe UI" panose="020B0502040204020203" pitchFamily="34" charset="0"/>
              </a:rPr>
              <a:t>clywed</a:t>
            </a:r>
            <a:r>
              <a:rPr lang="en-GB" sz="2600" b="1" kern="0" dirty="0">
                <a:cs typeface="Segoe UI" panose="020B0502040204020203" pitchFamily="34" charset="0"/>
              </a:rPr>
              <a:t> </a:t>
            </a:r>
            <a:r>
              <a:rPr lang="en-GB" sz="2600" b="1" kern="0" dirty="0" err="1">
                <a:cs typeface="Segoe UI" panose="020B0502040204020203" pitchFamily="34" charset="0"/>
              </a:rPr>
              <a:t>eich</a:t>
            </a:r>
            <a:r>
              <a:rPr lang="en-GB" sz="2600" b="1" kern="0" dirty="0">
                <a:cs typeface="Segoe UI" panose="020B0502040204020203" pitchFamily="34" charset="0"/>
              </a:rPr>
              <a:t> barn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0650" y="3681511"/>
            <a:ext cx="8541249" cy="2923877"/>
          </a:xfrm>
          <a:prstGeom prst="rect">
            <a:avLst/>
          </a:prstGeom>
          <a:solidFill>
            <a:srgbClr val="1D373B"/>
          </a:solidFill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  <a:buNone/>
            </a:pPr>
            <a:r>
              <a:rPr lang="en-GB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Mae </a:t>
            </a:r>
            <a:r>
              <a:rPr lang="en-GB" sz="20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yna</a:t>
            </a:r>
            <a:r>
              <a:rPr lang="en-GB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nifer</a:t>
            </a:r>
            <a:r>
              <a:rPr lang="en-GB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o </a:t>
            </a:r>
            <a:r>
              <a:rPr lang="en-GB" sz="20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gwestiynau</a:t>
            </a:r>
            <a:r>
              <a:rPr lang="en-GB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yn</a:t>
            </a:r>
            <a:r>
              <a:rPr lang="en-GB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yr</a:t>
            </a:r>
            <a:r>
              <a:rPr lang="en-GB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ymgynghoriad</a:t>
            </a:r>
            <a:r>
              <a:rPr lang="en-GB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a </a:t>
            </a:r>
            <a:r>
              <a:rPr lang="en-GB" sz="20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gellir</a:t>
            </a:r>
            <a:r>
              <a:rPr lang="en-GB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ymateb</a:t>
            </a:r>
            <a:r>
              <a:rPr lang="en-GB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iddynt</a:t>
            </a:r>
            <a:r>
              <a:rPr lang="en-GB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ar-lein</a:t>
            </a:r>
            <a:r>
              <a:rPr lang="en-GB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neu</a:t>
            </a:r>
            <a:r>
              <a:rPr lang="en-GB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drwy</a:t>
            </a:r>
            <a:r>
              <a:rPr lang="en-GB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e-</a:t>
            </a:r>
            <a:r>
              <a:rPr lang="en-GB" sz="20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bost</a:t>
            </a:r>
            <a:r>
              <a:rPr lang="en-GB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/ post.</a:t>
            </a:r>
          </a:p>
          <a:p>
            <a:pPr>
              <a:spcAft>
                <a:spcPts val="0"/>
              </a:spcAft>
              <a:buNone/>
            </a:pPr>
            <a:r>
              <a:rPr lang="en-GB" sz="20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Yn</a:t>
            </a:r>
            <a:r>
              <a:rPr lang="en-GB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fras</a:t>
            </a:r>
            <a:r>
              <a:rPr lang="en-GB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rydyn</a:t>
            </a:r>
            <a:r>
              <a:rPr lang="en-GB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ni</a:t>
            </a:r>
            <a:r>
              <a:rPr lang="en-GB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eisiau</a:t>
            </a:r>
            <a:r>
              <a:rPr lang="en-GB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gwybod</a:t>
            </a:r>
            <a:r>
              <a:rPr lang="en-GB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;</a:t>
            </a:r>
          </a:p>
          <a:p>
            <a:pPr marL="342900" indent="-342900">
              <a:spcAft>
                <a:spcPts val="0"/>
              </a:spcAft>
            </a:pPr>
            <a:r>
              <a:rPr lang="en-GB" sz="20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Ydyn</a:t>
            </a:r>
            <a:r>
              <a:rPr lang="en-GB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ni'n</a:t>
            </a:r>
            <a:r>
              <a:rPr lang="en-GB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edrych</a:t>
            </a:r>
            <a:r>
              <a:rPr lang="en-GB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ar</a:t>
            </a:r>
            <a:r>
              <a:rPr lang="en-GB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y </a:t>
            </a:r>
            <a:r>
              <a:rPr lang="en-GB" sz="20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themâu</a:t>
            </a:r>
            <a:r>
              <a:rPr lang="en-GB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a'r</a:t>
            </a:r>
            <a:r>
              <a:rPr lang="en-GB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000" b="1" dirty="0" err="1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camau</a:t>
            </a:r>
            <a:r>
              <a:rPr lang="en-GB" sz="20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000" b="1" dirty="0" err="1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gweithredu</a:t>
            </a:r>
            <a:r>
              <a:rPr lang="en-GB" sz="20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cywir</a:t>
            </a:r>
            <a:r>
              <a:rPr lang="en-GB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?</a:t>
            </a:r>
          </a:p>
          <a:p>
            <a:pPr marL="342900" indent="-342900">
              <a:spcAft>
                <a:spcPts val="0"/>
              </a:spcAft>
            </a:pPr>
            <a:r>
              <a:rPr lang="en-GB" sz="20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Sut</a:t>
            </a:r>
            <a:r>
              <a:rPr lang="en-GB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</a:t>
            </a:r>
            <a:r>
              <a:rPr lang="en-GB" sz="2000" b="1" dirty="0" err="1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yddech</a:t>
            </a:r>
            <a:r>
              <a:rPr lang="en-GB" sz="20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chi'n</a:t>
            </a:r>
            <a:r>
              <a:rPr lang="en-GB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awgrymu</a:t>
            </a:r>
            <a:r>
              <a:rPr lang="en-GB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0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 </a:t>
            </a:r>
            <a:r>
              <a:rPr lang="en-GB" sz="2000" b="1" dirty="0" err="1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dylem</a:t>
            </a:r>
            <a:r>
              <a:rPr lang="en-GB" sz="20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</a:t>
            </a:r>
            <a:r>
              <a:rPr lang="en-GB" sz="2000" b="1" dirty="0" err="1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yflawni</a:t>
            </a:r>
            <a:r>
              <a:rPr lang="en-GB" sz="20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nodau'r</a:t>
            </a:r>
            <a:r>
              <a:rPr lang="en-GB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strategaeth</a:t>
            </a:r>
            <a:r>
              <a:rPr lang="en-GB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GB" sz="20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gan</a:t>
            </a:r>
            <a:r>
              <a:rPr lang="en-GB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gymryd</a:t>
            </a:r>
            <a:r>
              <a:rPr lang="en-GB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cyfrifoldeb</a:t>
            </a:r>
            <a:r>
              <a:rPr lang="en-GB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llawn</a:t>
            </a:r>
            <a:r>
              <a:rPr lang="en-GB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am </a:t>
            </a:r>
            <a:r>
              <a:rPr lang="en-GB" sz="20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ein</a:t>
            </a:r>
            <a:r>
              <a:rPr lang="en-GB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gwastraff</a:t>
            </a:r>
            <a:r>
              <a:rPr lang="en-GB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GB" sz="20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annog</a:t>
            </a:r>
            <a:r>
              <a:rPr lang="en-GB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busnesau</a:t>
            </a:r>
            <a:r>
              <a:rPr lang="en-GB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</a:t>
            </a:r>
            <a:r>
              <a:rPr lang="en-GB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wneud</a:t>
            </a:r>
            <a:r>
              <a:rPr lang="en-GB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eitemau</a:t>
            </a:r>
            <a:r>
              <a:rPr lang="en-GB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y </a:t>
            </a:r>
            <a:r>
              <a:rPr lang="en-GB" sz="20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gellir</a:t>
            </a:r>
            <a:r>
              <a:rPr lang="en-GB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eu</a:t>
            </a:r>
            <a:r>
              <a:rPr lang="en-GB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hailddefnyddio</a:t>
            </a:r>
            <a:r>
              <a:rPr lang="en-GB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ac </a:t>
            </a:r>
            <a:r>
              <a:rPr lang="en-GB" sz="20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ystyried</a:t>
            </a:r>
            <a:r>
              <a:rPr lang="en-GB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yr</a:t>
            </a:r>
            <a:r>
              <a:rPr lang="en-GB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effeithiau</a:t>
            </a:r>
            <a:r>
              <a:rPr lang="en-GB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ar</a:t>
            </a:r>
            <a:r>
              <a:rPr lang="en-GB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y </a:t>
            </a:r>
            <a:r>
              <a:rPr lang="en-GB" sz="20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byd</a:t>
            </a:r>
            <a:r>
              <a:rPr lang="en-GB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naturiol</a:t>
            </a:r>
            <a:r>
              <a:rPr lang="en-GB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?</a:t>
            </a:r>
            <a:endParaRPr lang="en-GB" sz="2000" dirty="0" smtClean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4543" y="1285297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en-GB" sz="24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Bydd</a:t>
            </a:r>
            <a:r>
              <a:rPr lang="en-GB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4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eich</a:t>
            </a:r>
            <a:r>
              <a:rPr lang="en-GB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 barn </a:t>
            </a:r>
            <a:r>
              <a:rPr lang="en-GB" sz="24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yn</a:t>
            </a:r>
            <a:r>
              <a:rPr lang="en-GB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400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dylanwadu</a:t>
            </a:r>
            <a:r>
              <a:rPr lang="en-GB" sz="24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400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ar</a:t>
            </a:r>
            <a:r>
              <a:rPr lang="en-GB" sz="24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y </a:t>
            </a:r>
            <a:r>
              <a:rPr lang="en-GB" sz="24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camau</a:t>
            </a:r>
            <a:r>
              <a:rPr lang="en-GB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 a </a:t>
            </a:r>
            <a:r>
              <a:rPr lang="en-GB" sz="2400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gymerir</a:t>
            </a:r>
            <a:r>
              <a:rPr lang="en-GB" sz="24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4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dros</a:t>
            </a:r>
            <a:r>
              <a:rPr lang="en-GB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 y </a:t>
            </a:r>
            <a:r>
              <a:rPr lang="en-GB" sz="24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degawd</a:t>
            </a:r>
            <a:r>
              <a:rPr lang="en-GB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4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nesaf</a:t>
            </a:r>
            <a:r>
              <a:rPr lang="en-GB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 ac </a:t>
            </a:r>
            <a:r>
              <a:rPr lang="en-GB" sz="24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yn</a:t>
            </a:r>
            <a:r>
              <a:rPr lang="en-GB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400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caniatáu</a:t>
            </a:r>
            <a:r>
              <a:rPr lang="en-GB" sz="24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400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inni</a:t>
            </a:r>
            <a:r>
              <a:rPr lang="en-GB" sz="24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4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b</a:t>
            </a:r>
            <a:r>
              <a:rPr lang="en-GB" sz="2400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arhau</a:t>
            </a:r>
            <a:r>
              <a:rPr lang="en-GB" sz="24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400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ar</a:t>
            </a:r>
            <a:r>
              <a:rPr lang="en-GB" sz="24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400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hyd</a:t>
            </a:r>
            <a:r>
              <a:rPr lang="en-GB" sz="24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y </a:t>
            </a:r>
            <a:r>
              <a:rPr lang="en-GB" sz="2400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llwybr</a:t>
            </a:r>
            <a:r>
              <a:rPr lang="en-GB" sz="24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at </a:t>
            </a:r>
            <a:r>
              <a:rPr lang="en-GB" sz="2400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fod</a:t>
            </a:r>
            <a:r>
              <a:rPr lang="en-GB" sz="24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400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yn</a:t>
            </a:r>
            <a:r>
              <a:rPr lang="en-GB" sz="24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400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ddiwastraff</a:t>
            </a:r>
            <a:r>
              <a:rPr lang="en-GB" sz="24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4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yng</a:t>
            </a:r>
            <a:r>
              <a:rPr lang="en-GB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4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Nghymru</a:t>
            </a:r>
            <a:r>
              <a:rPr lang="en-GB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206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metadata xmlns="http://www.objective.com/ecm/document/metadata/FF3C5B18883D4E21973B57C2EEED7FD1" version="1.0.0">
  <systemFields>
    <field name="Objective-Id">
      <value order="0">A28430725</value>
    </field>
    <field name="Objective-Title">
      <value order="0">CYM Beyond Recycling Consultation Presentation Dec 2019</value>
    </field>
    <field name="Objective-Description">
      <value order="0"/>
    </field>
    <field name="Objective-CreationStamp">
      <value order="0">2019-12-13T10:06:00Z</value>
    </field>
    <field name="Objective-IsApproved">
      <value order="0">false</value>
    </field>
    <field name="Objective-IsPublished">
      <value order="0">true</value>
    </field>
    <field name="Objective-DatePublished">
      <value order="0">2019-12-20T10:54:10Z</value>
    </field>
    <field name="Objective-ModificationStamp">
      <value order="0">2019-12-20T10:54:10Z</value>
    </field>
    <field name="Objective-Owner">
      <value order="0">Brown, Clare (ESNR - ERA - Waste  Resource Efficiency)</value>
    </field>
    <field name="Objective-Path">
      <value order="0">Objective Global Folder:Business File Plan:Economy, Skills &amp; Natural Resources (ESNR):Economy, Skills &amp; Natural Resources (ESNR) - ERA - Water, Waste &amp; Resource Efficiency and Flood Division:1 - Save:Waste Strategy:Strategy &amp; Sector Plan &amp; overarching policy development - including programme management:Towards Zero Waste - Development 2011 - 2020 - Waste Strategy :TZW Update &amp; Route Map 2019</value>
    </field>
    <field name="Objective-Parent">
      <value order="0">TZW Update &amp; Route Map 2019</value>
    </field>
    <field name="Objective-State">
      <value order="0">Published</value>
    </field>
    <field name="Objective-VersionId">
      <value order="0">vA56808819</value>
    </field>
    <field name="Objective-Version">
      <value order="0">19.0</value>
    </field>
    <field name="Objective-VersionNumber">
      <value order="0">20</value>
    </field>
    <field name="Objective-VersionComment">
      <value order="0"/>
    </field>
    <field name="Objective-FileNumber">
      <value order="0">qA1105109</value>
    </field>
    <field name="Objective-Classification">
      <value order="0">Official</value>
    </field>
    <field name="Objective-Caveats">
      <value order="0"/>
    </field>
  </systemFields>
  <catalogues>
    <catalogue name="Document Type Catalogue" type="type" ori="id:cA14">
      <field name="Objective-Language">
        <value order="0">English (eng)</value>
      </field>
      <field name="Objective-Date Acquired">
        <value order="0"/>
      </field>
      <field name="Objective-What to Keep">
        <value order="0">No</value>
      </field>
      <field name="Objective-Official Translation">
        <value order="0"/>
      </field>
      <field name="Objective-Connect Creator">
        <value order="0"/>
      </field>
    </catalogue>
  </catalogues>
</metadat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CB1D852FBB114ABE15D9930C53E26D" ma:contentTypeVersion="9" ma:contentTypeDescription="Create a new document." ma:contentTypeScope="" ma:versionID="e916798b8f932711262a805b234989c9">
  <xsd:schema xmlns:xsd="http://www.w3.org/2001/XMLSchema" xmlns:xs="http://www.w3.org/2001/XMLSchema" xmlns:p="http://schemas.microsoft.com/office/2006/metadata/properties" xmlns:ns3="e74dd0c3-b50c-4e5e-bf61-63175bb59ceb" targetNamespace="http://schemas.microsoft.com/office/2006/metadata/properties" ma:root="true" ma:fieldsID="55ca9ba557e66ac96ef2ea6d2af3717d" ns3:_="">
    <xsd:import namespace="e74dd0c3-b50c-4e5e-bf61-63175bb59ce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4dd0c3-b50c-4e5e-bf61-63175bb59c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745109E-2DDF-40CB-AC2B-FF9B10C90820}">
  <ds:schemaRefs>
    <ds:schemaRef ds:uri="http://www.objective.com/ecm/document/metadata/FF3C5B18883D4E21973B57C2EEED7FD1"/>
  </ds:schemaRefs>
</ds:datastoreItem>
</file>

<file path=customXml/itemProps2.xml><?xml version="1.0" encoding="utf-8"?>
<ds:datastoreItem xmlns:ds="http://schemas.openxmlformats.org/officeDocument/2006/customXml" ds:itemID="{0BC06C4D-12D6-476B-88DA-F855A42E2E7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28E4721-878E-40C5-8FC5-74B6BFA1CB08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e74dd0c3-b50c-4e5e-bf61-63175bb59ceb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B8BA928F-0F94-4BDB-9159-73B867C788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74dd0c3-b50c-4e5e-bf61-63175bb59c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31374</TotalTime>
  <Words>463</Words>
  <Application>Microsoft Office PowerPoint</Application>
  <PresentationFormat>On-screen Show (4:3)</PresentationFormat>
  <Paragraphs>77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Segoe UI</vt:lpstr>
      <vt:lpstr>Times</vt:lpstr>
      <vt:lpstr>Blank Presentation</vt:lpstr>
      <vt:lpstr>Mwy nag ailgylchu Strategaeth i greu economi gylchol yng Nghymru</vt:lpstr>
      <vt:lpstr>Mae Cymru'n arwain y byd ym maes gwastraff</vt:lpstr>
      <vt:lpstr>Y cam nesaf – lle rydym eisiau bod</vt:lpstr>
      <vt:lpstr>Cysylltu'r strategaeth hon â chynlluniau eraill</vt:lpstr>
      <vt:lpstr>Y blaenoriaethau a fydd yn llywio’n gwaith</vt:lpstr>
      <vt:lpstr>Sut y byddwn yn cyflawni hyn: Y chwe Thema Graidd</vt:lpstr>
      <vt:lpstr>Sut y byddwn yn cyflawni hyn: Yr Wyth Prif Gam Gweithredu</vt:lpstr>
      <vt:lpstr>Sut mae'r cyfan yn ffitio gyda'i gilydd</vt:lpstr>
      <vt:lpstr>PowerPoint Presentation</vt:lpstr>
      <vt:lpstr>PowerPoint Presentation</vt:lpstr>
    </vt:vector>
  </TitlesOfParts>
  <Company>Welsh Assembly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Huw Owen</dc:creator>
  <cp:lastModifiedBy>Gore, Sarah (ESNR - ERA - Waste  Resource Efficiency)</cp:lastModifiedBy>
  <cp:revision>1513</cp:revision>
  <cp:lastPrinted>2018-06-08T13:41:09Z</cp:lastPrinted>
  <dcterms:created xsi:type="dcterms:W3CDTF">2006-06-01T07:56:49Z</dcterms:created>
  <dcterms:modified xsi:type="dcterms:W3CDTF">2020-03-27T14:29:30Z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32123</vt:lpwstr>
  </property>
  <property fmtid="{D5CDD505-2E9C-101B-9397-08002B2CF9AE}" pid="3" name="Objective-Id">
    <vt:lpwstr>A28430725</vt:lpwstr>
  </property>
  <property fmtid="{D5CDD505-2E9C-101B-9397-08002B2CF9AE}" pid="4" name="Objective-Title">
    <vt:lpwstr>CYM Beyond Recycling Consultation Presentation Dec 2019</vt:lpwstr>
  </property>
  <property fmtid="{D5CDD505-2E9C-101B-9397-08002B2CF9AE}" pid="5" name="Objective-Comment">
    <vt:lpwstr/>
  </property>
  <property fmtid="{D5CDD505-2E9C-101B-9397-08002B2CF9AE}" pid="6" name="Objective-CreationStamp">
    <vt:filetime>2019-12-13T10:06:09Z</vt:filetime>
  </property>
  <property fmtid="{D5CDD505-2E9C-101B-9397-08002B2CF9AE}" pid="7" name="Objective-IsApproved">
    <vt:bool>false</vt:bool>
  </property>
  <property fmtid="{D5CDD505-2E9C-101B-9397-08002B2CF9AE}" pid="8" name="Objective-IsPublished">
    <vt:bool>true</vt:bool>
  </property>
  <property fmtid="{D5CDD505-2E9C-101B-9397-08002B2CF9AE}" pid="9" name="Objective-DatePublished">
    <vt:filetime>2019-12-20T10:54:10Z</vt:filetime>
  </property>
  <property fmtid="{D5CDD505-2E9C-101B-9397-08002B2CF9AE}" pid="10" name="Objective-ModificationStamp">
    <vt:filetime>2019-12-20T10:54:10Z</vt:filetime>
  </property>
  <property fmtid="{D5CDD505-2E9C-101B-9397-08002B2CF9AE}" pid="11" name="Objective-Owner">
    <vt:lpwstr>Brown, Clare (ESNR - ERA - Waste  Resource Efficiency)</vt:lpwstr>
  </property>
  <property fmtid="{D5CDD505-2E9C-101B-9397-08002B2CF9AE}" pid="12" name="Objective-Path">
    <vt:lpwstr>Objective Global Folder:Business File Plan:Economy, Skills &amp; Natural Resources (ESNR):Economy, Skills &amp; Natural Resources (ESNR) - ERA - Water, Waste &amp; Resource Efficiency and Flood Division:1 - Save:Waste Strategy:Strategy &amp; Sector Plan &amp; overarching pol</vt:lpwstr>
  </property>
  <property fmtid="{D5CDD505-2E9C-101B-9397-08002B2CF9AE}" pid="13" name="Objective-Parent">
    <vt:lpwstr>TZW Update &amp; Route Map 2019</vt:lpwstr>
  </property>
  <property fmtid="{D5CDD505-2E9C-101B-9397-08002B2CF9AE}" pid="14" name="Objective-State">
    <vt:lpwstr>Published</vt:lpwstr>
  </property>
  <property fmtid="{D5CDD505-2E9C-101B-9397-08002B2CF9AE}" pid="15" name="Objective-Version">
    <vt:lpwstr>19.0</vt:lpwstr>
  </property>
  <property fmtid="{D5CDD505-2E9C-101B-9397-08002B2CF9AE}" pid="16" name="Objective-VersionNumber">
    <vt:r8>20</vt:r8>
  </property>
  <property fmtid="{D5CDD505-2E9C-101B-9397-08002B2CF9AE}" pid="17" name="Objective-VersionComment">
    <vt:lpwstr/>
  </property>
  <property fmtid="{D5CDD505-2E9C-101B-9397-08002B2CF9AE}" pid="18" name="Objective-FileNumber">
    <vt:lpwstr/>
  </property>
  <property fmtid="{D5CDD505-2E9C-101B-9397-08002B2CF9AE}" pid="19" name="Objective-Classification">
    <vt:lpwstr>[Inherited - Official]</vt:lpwstr>
  </property>
  <property fmtid="{D5CDD505-2E9C-101B-9397-08002B2CF9AE}" pid="20" name="Objective-Caveats">
    <vt:lpwstr/>
  </property>
  <property fmtid="{D5CDD505-2E9C-101B-9397-08002B2CF9AE}" pid="21" name="Objective-Language [system]">
    <vt:lpwstr>English (eng)</vt:lpwstr>
  </property>
  <property fmtid="{D5CDD505-2E9C-101B-9397-08002B2CF9AE}" pid="22" name="Objective-Date Acquired [system]">
    <vt:filetime>2019-02-25T00:00:00Z</vt:filetime>
  </property>
  <property fmtid="{D5CDD505-2E9C-101B-9397-08002B2CF9AE}" pid="23" name="Objective-What to Keep [system]">
    <vt:lpwstr>No</vt:lpwstr>
  </property>
  <property fmtid="{D5CDD505-2E9C-101B-9397-08002B2CF9AE}" pid="24" name="Objective-Official Translation [system]">
    <vt:lpwstr/>
  </property>
  <property fmtid="{D5CDD505-2E9C-101B-9397-08002B2CF9AE}" pid="25" name="Objective-Connect Creator [system]">
    <vt:lpwstr/>
  </property>
  <property fmtid="{D5CDD505-2E9C-101B-9397-08002B2CF9AE}" pid="26" name="Objective-Description">
    <vt:lpwstr/>
  </property>
  <property fmtid="{D5CDD505-2E9C-101B-9397-08002B2CF9AE}" pid="27" name="Objective-VersionId">
    <vt:lpwstr>vA56808819</vt:lpwstr>
  </property>
  <property fmtid="{D5CDD505-2E9C-101B-9397-08002B2CF9AE}" pid="28" name="Objective-Language">
    <vt:lpwstr>English (eng)</vt:lpwstr>
  </property>
  <property fmtid="{D5CDD505-2E9C-101B-9397-08002B2CF9AE}" pid="29" name="Objective-Date Acquired">
    <vt:lpwstr/>
  </property>
  <property fmtid="{D5CDD505-2E9C-101B-9397-08002B2CF9AE}" pid="30" name="Objective-What to Keep">
    <vt:lpwstr>No</vt:lpwstr>
  </property>
  <property fmtid="{D5CDD505-2E9C-101B-9397-08002B2CF9AE}" pid="31" name="Objective-Official Translation">
    <vt:lpwstr/>
  </property>
  <property fmtid="{D5CDD505-2E9C-101B-9397-08002B2CF9AE}" pid="32" name="Objective-Connect Creator">
    <vt:lpwstr/>
  </property>
  <property fmtid="{D5CDD505-2E9C-101B-9397-08002B2CF9AE}" pid="33" name="ContentTypeId">
    <vt:lpwstr>0x010100E1CB1D852FBB114ABE15D9930C53E26D</vt:lpwstr>
  </property>
</Properties>
</file>