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41"/>
  </p:notesMasterIdLst>
  <p:handoutMasterIdLst>
    <p:handoutMasterId r:id="rId42"/>
  </p:handoutMasterIdLst>
  <p:sldIdLst>
    <p:sldId id="256" r:id="rId6"/>
    <p:sldId id="260" r:id="rId7"/>
    <p:sldId id="257" r:id="rId8"/>
    <p:sldId id="259" r:id="rId9"/>
    <p:sldId id="261" r:id="rId10"/>
    <p:sldId id="316" r:id="rId11"/>
    <p:sldId id="263" r:id="rId12"/>
    <p:sldId id="262" r:id="rId13"/>
    <p:sldId id="272" r:id="rId14"/>
    <p:sldId id="264" r:id="rId15"/>
    <p:sldId id="273" r:id="rId16"/>
    <p:sldId id="271" r:id="rId17"/>
    <p:sldId id="310" r:id="rId18"/>
    <p:sldId id="267" r:id="rId19"/>
    <p:sldId id="268" r:id="rId20"/>
    <p:sldId id="318" r:id="rId21"/>
    <p:sldId id="292" r:id="rId22"/>
    <p:sldId id="294" r:id="rId23"/>
    <p:sldId id="313" r:id="rId24"/>
    <p:sldId id="269" r:id="rId25"/>
    <p:sldId id="279" r:id="rId26"/>
    <p:sldId id="281" r:id="rId27"/>
    <p:sldId id="285" r:id="rId28"/>
    <p:sldId id="287" r:id="rId29"/>
    <p:sldId id="321" r:id="rId30"/>
    <p:sldId id="322" r:id="rId31"/>
    <p:sldId id="290" r:id="rId32"/>
    <p:sldId id="295" r:id="rId33"/>
    <p:sldId id="315" r:id="rId34"/>
    <p:sldId id="297" r:id="rId35"/>
    <p:sldId id="304" r:id="rId36"/>
    <p:sldId id="307" r:id="rId37"/>
    <p:sldId id="298" r:id="rId38"/>
    <p:sldId id="299" r:id="rId39"/>
    <p:sldId id="3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EEE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1880" autoAdjust="0"/>
  </p:normalViewPr>
  <p:slideViewPr>
    <p:cSldViewPr snapToGrid="0">
      <p:cViewPr varScale="1">
        <p:scale>
          <a:sx n="70" d="100"/>
          <a:sy n="70" d="100"/>
        </p:scale>
        <p:origin x="548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747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016"/>
    </p:cViewPr>
  </p:sorterViewPr>
  <p:notesViewPr>
    <p:cSldViewPr snapToGrid="0" showGuides="1">
      <p:cViewPr varScale="1">
        <p:scale>
          <a:sx n="37" d="100"/>
          <a:sy n="37" d="100"/>
        </p:scale>
        <p:origin x="2376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702D0-44FD-4361-A116-C856DEEE54B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EC72E-2A09-46F5-9BBA-AE2E13836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84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96042-0C36-4274-BF11-C6DA309EDB2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53584-8D99-4274-A517-D6E892D40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3584-8D99-4274-A517-D6E892D405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4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3584-8D99-4274-A517-D6E892D405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4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3584-8D99-4274-A517-D6E892D405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3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3584-8D99-4274-A517-D6E892D405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6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3584-8D99-4274-A517-D6E892D405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0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3584-8D99-4274-A517-D6E892D405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8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3584-8D99-4274-A517-D6E892D405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2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7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4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9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3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6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8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D793-5074-4DED-94C2-3081A9777B3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5104-5F33-4A0E-A5CC-0DED38E6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3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CareandSupportCapacityTool@gov.wal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wis.wales.nhs.uk/sitesplus/407/page/362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extranet.wales.nhs.uk/howis/sitesplus/407/page/362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14" y="238004"/>
            <a:ext cx="1469263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138" y="401377"/>
            <a:ext cx="1822862" cy="102421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1988755"/>
            <a:ext cx="9144000" cy="4016260"/>
          </a:xfrm>
        </p:spPr>
        <p:txBody>
          <a:bodyPr tIns="252000">
            <a:noAutofit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4800" b="1" dirty="0" err="1"/>
              <a:t>Gweminar</a:t>
            </a:r>
            <a:r>
              <a:rPr lang="en-GB" sz="4800" b="1" dirty="0"/>
              <a:t> </a:t>
            </a:r>
            <a:r>
              <a:rPr lang="en-GB" sz="4800" b="1" err="1"/>
              <a:t>Gofynion</a:t>
            </a:r>
            <a:r>
              <a:rPr lang="en-GB" sz="4800" b="1"/>
              <a:t> Gwasanaeth </a:t>
            </a:r>
            <a:r>
              <a:rPr lang="en-GB" sz="4800" b="1" err="1"/>
              <a:t>Rhyddhau</a:t>
            </a:r>
            <a:r>
              <a:rPr lang="en-GB" sz="4800" b="1"/>
              <a:t> o’r </a:t>
            </a:r>
            <a:r>
              <a:rPr lang="en-GB" sz="4800" b="1" dirty="0"/>
              <a:t>Ysbyty Covid-19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 am – 11.00 am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Dydd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Gwener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Ebrill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76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197"/>
            <a:ext cx="10515600" cy="57657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Ffigur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Trosolwg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 Broses </a:t>
            </a:r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Ryddhau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COVID-19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5687" t="24734" r="24910" b="12587"/>
          <a:stretch/>
        </p:blipFill>
        <p:spPr bwMode="auto">
          <a:xfrm>
            <a:off x="331304" y="1139687"/>
            <a:ext cx="11449879" cy="5406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96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1"/>
            <a:ext cx="10515600" cy="107441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Camau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gyfef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Byrddau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Iechyd GIG Cymru ‘Pam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ddim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gartref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Mae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awr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cyfrif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234440"/>
            <a:ext cx="11532870" cy="545211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adolygiad</a:t>
            </a:r>
            <a:r>
              <a:rPr lang="en-GB" dirty="0"/>
              <a:t> dan </a:t>
            </a:r>
            <a:r>
              <a:rPr lang="en-GB" dirty="0" err="1"/>
              <a:t>arweiniad</a:t>
            </a:r>
            <a:r>
              <a:rPr lang="en-GB" dirty="0"/>
              <a:t> </a:t>
            </a:r>
            <a:r>
              <a:rPr lang="en-GB" dirty="0" err="1"/>
              <a:t>clinigol</a:t>
            </a:r>
            <a:r>
              <a:rPr lang="en-GB" dirty="0"/>
              <a:t> o bob </a:t>
            </a:r>
            <a:r>
              <a:rPr lang="en-GB" dirty="0" err="1"/>
              <a:t>claf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gynnal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rownd</a:t>
            </a:r>
            <a:r>
              <a:rPr lang="en-GB" dirty="0"/>
              <a:t> </a:t>
            </a:r>
            <a:r>
              <a:rPr lang="en-GB" dirty="0" err="1"/>
              <a:t>bwrdd</a:t>
            </a:r>
            <a:r>
              <a:rPr lang="en-GB" dirty="0"/>
              <a:t> ben bore. </a:t>
            </a:r>
            <a:r>
              <a:rPr lang="en-GB" dirty="0" err="1"/>
              <a:t>Pennir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glaf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bodloni’r</a:t>
            </a:r>
            <a:r>
              <a:rPr lang="en-GB" dirty="0"/>
              <a:t> </a:t>
            </a:r>
            <a:r>
              <a:rPr lang="en-GB" dirty="0" err="1"/>
              <a:t>meini</a:t>
            </a:r>
            <a:r>
              <a:rPr lang="en-GB" dirty="0"/>
              <a:t>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diwygiedig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addas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ryddhau</a:t>
            </a:r>
            <a:r>
              <a:rPr lang="en-GB" dirty="0"/>
              <a:t>. </a:t>
            </a:r>
            <a:r>
              <a:rPr lang="en-GB" dirty="0" err="1"/>
              <a:t>Bydd</a:t>
            </a:r>
            <a:r>
              <a:rPr lang="en-GB" dirty="0"/>
              <a:t> ail </a:t>
            </a:r>
            <a:r>
              <a:rPr lang="en-GB" dirty="0" err="1"/>
              <a:t>rownd</a:t>
            </a:r>
            <a:r>
              <a:rPr lang="en-GB" dirty="0"/>
              <a:t> </a:t>
            </a:r>
            <a:r>
              <a:rPr lang="en-GB" dirty="0" err="1"/>
              <a:t>bwrdd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prynhawn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cytuno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gleifion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ysbyty</a:t>
            </a:r>
            <a:r>
              <a:rPr lang="en-GB" dirty="0"/>
              <a:t>.</a:t>
            </a:r>
          </a:p>
          <a:p>
            <a:r>
              <a:rPr lang="en-GB" dirty="0" err="1"/>
              <a:t>Dylai</a:t>
            </a:r>
            <a:r>
              <a:rPr lang="en-GB" dirty="0"/>
              <a:t> </a:t>
            </a:r>
            <a:r>
              <a:rPr lang="en-GB" dirty="0" err="1"/>
              <a:t>cydweithwyr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r>
              <a:rPr lang="en-GB" dirty="0"/>
              <a:t>, neu </a:t>
            </a:r>
            <a:r>
              <a:rPr lang="en-GB" dirty="0" err="1"/>
              <a:t>gynrychiolwyr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tîm</a:t>
            </a:r>
            <a:r>
              <a:rPr lang="en-GB" dirty="0"/>
              <a:t> </a:t>
            </a:r>
            <a:r>
              <a:rPr lang="en-GB" dirty="0" err="1"/>
              <a:t>rhyddhau</a:t>
            </a:r>
            <a:r>
              <a:rPr lang="en-GB" dirty="0"/>
              <a:t> </a:t>
            </a:r>
            <a:r>
              <a:rPr lang="en-GB" err="1"/>
              <a:t>integredig</a:t>
            </a:r>
            <a:r>
              <a:rPr lang="en-GB"/>
              <a:t> fod yn rhan o’r </a:t>
            </a:r>
            <a:r>
              <a:rPr lang="en-GB" dirty="0" err="1"/>
              <a:t>adolygiadau</a:t>
            </a:r>
            <a:r>
              <a:rPr lang="en-GB" dirty="0"/>
              <a:t> ward </a:t>
            </a:r>
            <a:r>
              <a:rPr lang="en-GB" dirty="0" err="1"/>
              <a:t>ddwywaith</a:t>
            </a:r>
            <a:r>
              <a:rPr lang="en-GB" dirty="0"/>
              <a:t> y </a:t>
            </a:r>
            <a:r>
              <a:rPr lang="en-GB" err="1"/>
              <a:t>dydd</a:t>
            </a:r>
            <a:r>
              <a:rPr lang="en-GB"/>
              <a:t> er mwyn cynorthwyo i </a:t>
            </a:r>
            <a:r>
              <a:rPr lang="en-GB" dirty="0" err="1"/>
              <a:t>nodi</a:t>
            </a:r>
            <a:r>
              <a:rPr lang="en-GB" dirty="0"/>
              <a:t> </a:t>
            </a:r>
            <a:r>
              <a:rPr lang="en-GB" dirty="0" err="1"/>
              <a:t>gofynion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a </a:t>
            </a:r>
            <a:r>
              <a:rPr lang="en-GB" dirty="0" err="1"/>
              <a:t>chymorth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gynnar</a:t>
            </a:r>
            <a:r>
              <a:rPr lang="en-GB" dirty="0"/>
              <a:t>.</a:t>
            </a:r>
          </a:p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arweiniad</a:t>
            </a:r>
            <a:r>
              <a:rPr lang="en-GB" dirty="0"/>
              <a:t> </a:t>
            </a:r>
            <a:r>
              <a:rPr lang="en-GB" dirty="0" err="1"/>
              <a:t>proffesiynol</a:t>
            </a:r>
            <a:r>
              <a:rPr lang="en-GB" dirty="0"/>
              <a:t> a </a:t>
            </a:r>
            <a:r>
              <a:rPr lang="en-GB" dirty="0" err="1"/>
              <a:t>chlinigol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gweithwyr</a:t>
            </a:r>
            <a:r>
              <a:rPr lang="en-GB" dirty="0"/>
              <a:t> </a:t>
            </a:r>
            <a:r>
              <a:rPr lang="en-GB" dirty="0" err="1"/>
              <a:t>nyrsio</a:t>
            </a:r>
            <a:r>
              <a:rPr lang="en-GB" dirty="0"/>
              <a:t>, </a:t>
            </a:r>
            <a:r>
              <a:rPr lang="en-GB" dirty="0" err="1"/>
              <a:t>meddygaeth</a:t>
            </a:r>
            <a:r>
              <a:rPr lang="en-GB" dirty="0"/>
              <a:t> a </a:t>
            </a:r>
            <a:r>
              <a:rPr lang="en-GB" dirty="0" err="1"/>
              <a:t>pherthynol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/>
              <a:t>iechyd i </a:t>
            </a:r>
            <a:r>
              <a:rPr lang="en-GB" dirty="0" err="1"/>
              <a:t>reoli</a:t>
            </a:r>
            <a:r>
              <a:rPr lang="en-GB" dirty="0"/>
              <a:t> </a:t>
            </a:r>
            <a:r>
              <a:rPr lang="en-GB" dirty="0" err="1"/>
              <a:t>penderfyniadau</a:t>
            </a:r>
            <a:r>
              <a:rPr lang="en-GB" dirty="0"/>
              <a:t> </a:t>
            </a:r>
            <a:r>
              <a:rPr lang="en-GB"/>
              <a:t>a defnyddio’r </a:t>
            </a:r>
            <a:r>
              <a:rPr lang="en-GB" dirty="0" err="1"/>
              <a:t>awgrymiadau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Ffigur</a:t>
            </a:r>
            <a:r>
              <a:rPr lang="en-GB" dirty="0"/>
              <a:t> 3.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594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Ffigur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Camau gweithredu i Dimau Amlddisgyblaethol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58" y="898070"/>
            <a:ext cx="5686368" cy="54648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4173" y="898069"/>
            <a:ext cx="5226518" cy="54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313"/>
            <a:ext cx="10515600" cy="894716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Cyfathrebu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â </a:t>
            </a:r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chleifion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 olrhain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46" y="1466448"/>
            <a:ext cx="11085534" cy="5260931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err="1"/>
              <a:t>Dylid</a:t>
            </a:r>
            <a:r>
              <a:rPr lang="en-GB" sz="3000" dirty="0"/>
              <a:t> </a:t>
            </a:r>
            <a:r>
              <a:rPr lang="en-GB" sz="3000" dirty="0" err="1"/>
              <a:t>rhoi</a:t>
            </a:r>
            <a:r>
              <a:rPr lang="en-GB" sz="3000" dirty="0"/>
              <a:t> </a:t>
            </a:r>
            <a:r>
              <a:rPr lang="en-GB" sz="3000" dirty="0" err="1"/>
              <a:t>taflenni</a:t>
            </a:r>
            <a:r>
              <a:rPr lang="en-GB" sz="3000" dirty="0"/>
              <a:t> </a:t>
            </a:r>
            <a:r>
              <a:rPr lang="en-GB" sz="3000" err="1"/>
              <a:t>gwybodaeth</a:t>
            </a:r>
            <a:r>
              <a:rPr lang="en-GB" sz="3000"/>
              <a:t> i’r cyhoedd </a:t>
            </a:r>
            <a:r>
              <a:rPr lang="en-GB" sz="3000" dirty="0"/>
              <a:t>(</a:t>
            </a:r>
            <a:r>
              <a:rPr lang="en-GB" sz="3000" dirty="0" err="1"/>
              <a:t>yn</a:t>
            </a:r>
            <a:r>
              <a:rPr lang="en-GB" sz="3000" dirty="0"/>
              <a:t> </a:t>
            </a:r>
            <a:r>
              <a:rPr lang="en-GB" sz="3000" dirty="0" err="1"/>
              <a:t>Atodiad</a:t>
            </a:r>
            <a:r>
              <a:rPr lang="en-GB" sz="3000" dirty="0"/>
              <a:t> </a:t>
            </a:r>
            <a:r>
              <a:rPr lang="en-GB" sz="3000"/>
              <a:t>C) i gleifion </a:t>
            </a:r>
            <a:r>
              <a:rPr lang="en-GB" sz="3000" dirty="0" err="1"/>
              <a:t>wrth</a:t>
            </a:r>
            <a:r>
              <a:rPr lang="en-GB" sz="3000" dirty="0"/>
              <a:t> </a:t>
            </a:r>
            <a:r>
              <a:rPr lang="en-GB" sz="3000" dirty="0" err="1"/>
              <a:t>iddynt</a:t>
            </a:r>
            <a:r>
              <a:rPr lang="en-GB" sz="3000" dirty="0"/>
              <a:t> </a:t>
            </a:r>
            <a:r>
              <a:rPr lang="en-GB" sz="3000" dirty="0" err="1"/>
              <a:t>gyrraedd</a:t>
            </a:r>
            <a:r>
              <a:rPr lang="en-GB" sz="3000" dirty="0"/>
              <a:t> </a:t>
            </a:r>
            <a:r>
              <a:rPr lang="en-GB" sz="3000" dirty="0" err="1"/>
              <a:t>yr</a:t>
            </a:r>
            <a:r>
              <a:rPr lang="en-GB" sz="3000" dirty="0"/>
              <a:t> </a:t>
            </a:r>
            <a:r>
              <a:rPr lang="en-GB" sz="3000" dirty="0" err="1"/>
              <a:t>ysbyty</a:t>
            </a:r>
            <a:r>
              <a:rPr lang="en-GB" sz="3000" dirty="0"/>
              <a:t> </a:t>
            </a:r>
            <a:r>
              <a:rPr lang="en-GB" sz="3000" dirty="0" err="1"/>
              <a:t>fel</a:t>
            </a:r>
            <a:r>
              <a:rPr lang="en-GB" sz="3000" dirty="0"/>
              <a:t> </a:t>
            </a:r>
            <a:r>
              <a:rPr lang="en-GB" sz="3000" dirty="0" err="1"/>
              <a:t>eu</a:t>
            </a:r>
            <a:r>
              <a:rPr lang="en-GB" sz="3000" dirty="0"/>
              <a:t> bod </a:t>
            </a:r>
            <a:r>
              <a:rPr lang="en-GB" sz="3000" dirty="0" err="1"/>
              <a:t>yn</a:t>
            </a:r>
            <a:r>
              <a:rPr lang="en-GB" sz="3000" dirty="0"/>
              <a:t> </a:t>
            </a:r>
            <a:r>
              <a:rPr lang="en-GB" sz="3000" dirty="0" err="1"/>
              <a:t>ymwybodol</a:t>
            </a:r>
            <a:r>
              <a:rPr lang="en-GB" sz="3000" dirty="0"/>
              <a:t> </a:t>
            </a:r>
            <a:r>
              <a:rPr lang="en-GB" sz="3000" dirty="0" err="1"/>
              <a:t>o’r</a:t>
            </a:r>
            <a:r>
              <a:rPr lang="en-GB" sz="3000" dirty="0"/>
              <a:t> </a:t>
            </a:r>
            <a:r>
              <a:rPr lang="en-GB" sz="3000" dirty="0" err="1"/>
              <a:t>trefniadau</a:t>
            </a:r>
            <a:r>
              <a:rPr lang="en-GB" sz="3000" dirty="0"/>
              <a:t> </a:t>
            </a:r>
            <a:r>
              <a:rPr lang="en-GB" sz="3000" dirty="0" err="1"/>
              <a:t>rhyddhau</a:t>
            </a:r>
            <a:r>
              <a:rPr lang="en-GB" sz="3000" dirty="0"/>
              <a:t> </a:t>
            </a:r>
            <a:r>
              <a:rPr lang="en-GB" sz="3000" dirty="0" err="1"/>
              <a:t>newydd</a:t>
            </a:r>
            <a:r>
              <a:rPr lang="en-GB" sz="3000" dirty="0"/>
              <a:t>. </a:t>
            </a:r>
            <a:r>
              <a:rPr lang="en-GB" sz="3000" dirty="0" err="1"/>
              <a:t>Bydd</a:t>
            </a:r>
            <a:r>
              <a:rPr lang="en-GB" sz="3000" dirty="0"/>
              <a:t> </a:t>
            </a:r>
            <a:r>
              <a:rPr lang="en-GB" sz="3000" dirty="0" err="1"/>
              <a:t>angen</a:t>
            </a:r>
            <a:r>
              <a:rPr lang="en-GB" sz="3000" dirty="0"/>
              <a:t> </a:t>
            </a:r>
            <a:r>
              <a:rPr lang="en-GB" sz="3000" dirty="0" err="1"/>
              <a:t>rhoi’r</a:t>
            </a:r>
            <a:r>
              <a:rPr lang="en-GB" sz="3000" dirty="0"/>
              <a:t> </a:t>
            </a:r>
            <a:r>
              <a:rPr lang="en-GB" sz="3000" dirty="0" err="1"/>
              <a:t>daflen</a:t>
            </a:r>
            <a:r>
              <a:rPr lang="en-GB" sz="3000" dirty="0"/>
              <a:t> </a:t>
            </a:r>
            <a:r>
              <a:rPr lang="en-GB" sz="3000" dirty="0" err="1"/>
              <a:t>i</a:t>
            </a:r>
            <a:r>
              <a:rPr lang="en-GB" sz="3000" dirty="0"/>
              <a:t> </a:t>
            </a:r>
            <a:r>
              <a:rPr lang="en-GB" sz="3000" dirty="0" err="1"/>
              <a:t>bawb</a:t>
            </a:r>
            <a:r>
              <a:rPr lang="en-GB" sz="3000" dirty="0"/>
              <a:t> </a:t>
            </a:r>
            <a:r>
              <a:rPr lang="en-GB" sz="3000" dirty="0" err="1"/>
              <a:t>sydd</a:t>
            </a:r>
            <a:r>
              <a:rPr lang="en-GB" sz="3000" dirty="0"/>
              <a:t> </a:t>
            </a:r>
            <a:r>
              <a:rPr lang="en-GB" sz="3000" dirty="0" err="1"/>
              <a:t>eisoes</a:t>
            </a:r>
            <a:r>
              <a:rPr lang="en-GB" sz="3000" dirty="0"/>
              <a:t> </a:t>
            </a:r>
            <a:r>
              <a:rPr lang="en-GB" sz="3000" dirty="0" err="1"/>
              <a:t>mewn</a:t>
            </a:r>
            <a:r>
              <a:rPr lang="en-GB" sz="3000" dirty="0"/>
              <a:t> </a:t>
            </a:r>
            <a:r>
              <a:rPr lang="en-GB" sz="3000" err="1"/>
              <a:t>gwely</a:t>
            </a:r>
            <a:r>
              <a:rPr lang="en-GB" sz="3000"/>
              <a:t> ysbyty hefyd.</a:t>
            </a:r>
            <a:endParaRPr lang="en-GB" sz="3000" dirty="0"/>
          </a:p>
          <a:p>
            <a:r>
              <a:rPr lang="en-GB" sz="3000" err="1"/>
              <a:t>Bydd</a:t>
            </a:r>
            <a:r>
              <a:rPr lang="en-GB" sz="3000"/>
              <a:t> y timau </a:t>
            </a:r>
            <a:r>
              <a:rPr lang="en-GB" sz="3000" dirty="0" err="1"/>
              <a:t>cymunedol</a:t>
            </a:r>
            <a:r>
              <a:rPr lang="en-GB" sz="3000" dirty="0"/>
              <a:t> </a:t>
            </a:r>
            <a:r>
              <a:rPr lang="en-GB" sz="3000" dirty="0" err="1"/>
              <a:t>lleol</a:t>
            </a:r>
            <a:r>
              <a:rPr lang="en-GB" sz="3000" dirty="0"/>
              <a:t> </a:t>
            </a:r>
            <a:r>
              <a:rPr lang="en-GB" sz="3000" dirty="0" err="1"/>
              <a:t>yn</a:t>
            </a:r>
            <a:r>
              <a:rPr lang="en-GB" sz="3000" dirty="0"/>
              <a:t> </a:t>
            </a:r>
            <a:r>
              <a:rPr lang="en-GB" sz="3000" dirty="0" err="1"/>
              <a:t>arwain</a:t>
            </a:r>
            <a:r>
              <a:rPr lang="en-GB" sz="3000" dirty="0"/>
              <a:t> </a:t>
            </a:r>
            <a:r>
              <a:rPr lang="en-GB" sz="3000" dirty="0" err="1"/>
              <a:t>ar</a:t>
            </a:r>
            <a:r>
              <a:rPr lang="en-GB" sz="3000" dirty="0"/>
              <a:t> </a:t>
            </a:r>
            <a:r>
              <a:rPr lang="en-GB" sz="3000" dirty="0" err="1"/>
              <a:t>gydgysylltu</a:t>
            </a:r>
            <a:r>
              <a:rPr lang="en-GB" sz="3000" dirty="0"/>
              <a:t> </a:t>
            </a:r>
            <a:r>
              <a:rPr lang="en-GB" sz="3000" dirty="0" err="1"/>
              <a:t>trefniadau</a:t>
            </a:r>
            <a:r>
              <a:rPr lang="en-GB" sz="3000" dirty="0"/>
              <a:t> </a:t>
            </a:r>
            <a:r>
              <a:rPr lang="en-GB" sz="3000" dirty="0" err="1"/>
              <a:t>ar</a:t>
            </a:r>
            <a:r>
              <a:rPr lang="en-GB" sz="3000" dirty="0"/>
              <a:t> </a:t>
            </a:r>
            <a:r>
              <a:rPr lang="en-GB" sz="3000" dirty="0" err="1"/>
              <a:t>gyfer</a:t>
            </a:r>
            <a:r>
              <a:rPr lang="en-GB" sz="3000" dirty="0"/>
              <a:t> </a:t>
            </a:r>
            <a:r>
              <a:rPr lang="en-GB" sz="3000" dirty="0" err="1"/>
              <a:t>cleifion</a:t>
            </a:r>
            <a:r>
              <a:rPr lang="en-GB" sz="3000" dirty="0"/>
              <a:t> </a:t>
            </a:r>
            <a:r>
              <a:rPr lang="en-GB" sz="3000" dirty="0" err="1"/>
              <a:t>sy’n</a:t>
            </a:r>
            <a:r>
              <a:rPr lang="en-GB" sz="3000" dirty="0"/>
              <a:t> </a:t>
            </a:r>
            <a:r>
              <a:rPr lang="en-GB" sz="3000" dirty="0" err="1"/>
              <a:t>cael</a:t>
            </a:r>
            <a:r>
              <a:rPr lang="en-GB" sz="3000" dirty="0"/>
              <a:t> </a:t>
            </a:r>
            <a:r>
              <a:rPr lang="en-GB" sz="3000" dirty="0" err="1"/>
              <a:t>eu</a:t>
            </a:r>
            <a:r>
              <a:rPr lang="en-GB" sz="3000" dirty="0"/>
              <a:t> </a:t>
            </a:r>
            <a:r>
              <a:rPr lang="en-GB" sz="3000" dirty="0" err="1"/>
              <a:t>rhyddhau</a:t>
            </a:r>
            <a:r>
              <a:rPr lang="en-GB" sz="3000" dirty="0"/>
              <a:t> </a:t>
            </a:r>
            <a:r>
              <a:rPr lang="en-GB" sz="3000" dirty="0" err="1"/>
              <a:t>ar</a:t>
            </a:r>
            <a:r>
              <a:rPr lang="en-GB" sz="3000" dirty="0"/>
              <a:t> </a:t>
            </a:r>
            <a:r>
              <a:rPr lang="en-GB" sz="3000" dirty="0" err="1"/>
              <a:t>unrhyw</a:t>
            </a:r>
            <a:r>
              <a:rPr lang="en-GB" sz="3000" dirty="0"/>
              <a:t> </a:t>
            </a:r>
            <a:r>
              <a:rPr lang="en-GB" sz="3000" dirty="0" err="1"/>
              <a:t>Lwybrau</a:t>
            </a:r>
            <a:r>
              <a:rPr lang="en-GB" sz="3000" dirty="0"/>
              <a:t> </a:t>
            </a:r>
            <a:r>
              <a:rPr lang="en-GB" sz="3000" dirty="0" err="1"/>
              <a:t>Rhyddhau</a:t>
            </a:r>
            <a:r>
              <a:rPr lang="en-GB" sz="3000" dirty="0"/>
              <a:t> </a:t>
            </a:r>
            <a:r>
              <a:rPr lang="en-GB" sz="3000" dirty="0" err="1"/>
              <a:t>i</a:t>
            </a:r>
            <a:r>
              <a:rPr lang="en-GB" sz="3000" dirty="0"/>
              <a:t> </a:t>
            </a:r>
            <a:r>
              <a:rPr lang="en-GB" sz="3000" err="1"/>
              <a:t>Adfer</a:t>
            </a:r>
            <a:r>
              <a:rPr lang="en-GB" sz="3000"/>
              <a:t> ac </a:t>
            </a:r>
            <a:r>
              <a:rPr lang="en-GB" sz="3000" dirty="0" err="1"/>
              <a:t>Asesu</a:t>
            </a:r>
            <a:r>
              <a:rPr lang="en-GB" sz="3000" dirty="0"/>
              <a:t>, </a:t>
            </a:r>
            <a:r>
              <a:rPr lang="en-GB" sz="3000" dirty="0" err="1"/>
              <a:t>gan</a:t>
            </a:r>
            <a:r>
              <a:rPr lang="en-GB" sz="3000" dirty="0"/>
              <a:t> </a:t>
            </a:r>
            <a:r>
              <a:rPr lang="en-GB" sz="3000" dirty="0" err="1"/>
              <a:t>gynnwys</a:t>
            </a:r>
            <a:r>
              <a:rPr lang="en-GB" sz="3000" dirty="0"/>
              <a:t> </a:t>
            </a:r>
            <a:r>
              <a:rPr lang="en-GB" sz="3000" dirty="0" err="1"/>
              <a:t>dyrannu</a:t>
            </a:r>
            <a:r>
              <a:rPr lang="en-GB" sz="3000" dirty="0"/>
              <a:t> </a:t>
            </a:r>
            <a:r>
              <a:rPr lang="en-GB" sz="3000" dirty="0" err="1"/>
              <a:t>cydgysylltwyr</a:t>
            </a:r>
            <a:r>
              <a:rPr lang="en-GB" sz="3000" dirty="0"/>
              <a:t> </a:t>
            </a:r>
            <a:r>
              <a:rPr lang="en-GB" sz="3000" err="1"/>
              <a:t>gofal</a:t>
            </a:r>
            <a:r>
              <a:rPr lang="en-GB" sz="3000"/>
              <a:t> fel </a:t>
            </a:r>
            <a:r>
              <a:rPr lang="en-GB" sz="3000" dirty="0" err="1"/>
              <a:t>pwynt</a:t>
            </a:r>
            <a:r>
              <a:rPr lang="en-GB" sz="3000" dirty="0"/>
              <a:t> </a:t>
            </a:r>
            <a:r>
              <a:rPr lang="en-GB" sz="3000" dirty="0" err="1"/>
              <a:t>cyswllt</a:t>
            </a:r>
            <a:r>
              <a:rPr lang="en-GB" sz="3000" dirty="0"/>
              <a:t> </a:t>
            </a:r>
            <a:r>
              <a:rPr lang="en-GB" sz="3000" dirty="0" err="1"/>
              <a:t>allweddol</a:t>
            </a:r>
            <a:r>
              <a:rPr lang="en-GB" sz="3000" dirty="0"/>
              <a:t> </a:t>
            </a:r>
            <a:r>
              <a:rPr lang="en-GB" sz="3000" dirty="0" err="1"/>
              <a:t>ar</a:t>
            </a:r>
            <a:r>
              <a:rPr lang="en-GB" sz="3000" dirty="0"/>
              <a:t> </a:t>
            </a:r>
            <a:r>
              <a:rPr lang="en-GB" sz="3000" dirty="0" err="1"/>
              <a:t>gyfer</a:t>
            </a:r>
            <a:r>
              <a:rPr lang="en-GB" sz="3000" dirty="0"/>
              <a:t> </a:t>
            </a:r>
            <a:r>
              <a:rPr lang="en-GB" sz="3000" dirty="0" err="1"/>
              <a:t>cleifion</a:t>
            </a:r>
            <a:r>
              <a:rPr lang="en-GB" sz="3000" dirty="0"/>
              <a:t> </a:t>
            </a:r>
            <a:r>
              <a:rPr lang="en-GB" sz="3000" dirty="0" err="1"/>
              <a:t>a’u</a:t>
            </a:r>
            <a:r>
              <a:rPr lang="en-GB" sz="3000" dirty="0"/>
              <a:t> </a:t>
            </a:r>
            <a:r>
              <a:rPr lang="en-GB" sz="3000" dirty="0" err="1"/>
              <a:t>teuluoedd</a:t>
            </a:r>
            <a:r>
              <a:rPr lang="en-GB" sz="3000" dirty="0"/>
              <a:t>/</a:t>
            </a:r>
            <a:r>
              <a:rPr lang="en-GB" sz="3000" dirty="0" err="1"/>
              <a:t>gofalwyr</a:t>
            </a:r>
            <a:r>
              <a:rPr lang="en-GB" sz="3000" dirty="0"/>
              <a:t>.</a:t>
            </a:r>
          </a:p>
          <a:p>
            <a:r>
              <a:rPr lang="en-GB" sz="3000" err="1"/>
              <a:t>Bydd</a:t>
            </a:r>
            <a:r>
              <a:rPr lang="en-GB" sz="3000"/>
              <a:t> y GIG </a:t>
            </a:r>
            <a:r>
              <a:rPr lang="en-GB" sz="3000" dirty="0"/>
              <a:t>a </a:t>
            </a:r>
            <a:r>
              <a:rPr lang="en-GB" sz="3000" dirty="0" err="1"/>
              <a:t>phartneriaid</a:t>
            </a:r>
            <a:r>
              <a:rPr lang="en-GB" sz="3000" dirty="0"/>
              <a:t> </a:t>
            </a:r>
            <a:r>
              <a:rPr lang="en-GB" sz="3000" dirty="0" err="1"/>
              <a:t>Awdurdod</a:t>
            </a:r>
            <a:r>
              <a:rPr lang="en-GB" sz="3000" dirty="0"/>
              <a:t> </a:t>
            </a:r>
            <a:r>
              <a:rPr lang="en-GB" sz="3000" dirty="0" err="1"/>
              <a:t>Lleol</a:t>
            </a:r>
            <a:r>
              <a:rPr lang="en-GB" sz="3000" dirty="0"/>
              <a:t> </a:t>
            </a:r>
            <a:r>
              <a:rPr lang="en-GB" sz="3000" dirty="0" err="1"/>
              <a:t>yn</a:t>
            </a:r>
            <a:r>
              <a:rPr lang="en-GB" sz="3000" dirty="0"/>
              <a:t> </a:t>
            </a:r>
            <a:r>
              <a:rPr lang="en-GB" sz="3000" dirty="0" err="1"/>
              <a:t>olrhain</a:t>
            </a:r>
            <a:r>
              <a:rPr lang="en-GB" sz="3000" dirty="0"/>
              <a:t> </a:t>
            </a:r>
            <a:r>
              <a:rPr lang="en-GB" sz="3000"/>
              <a:t>a monitro </a:t>
            </a:r>
            <a:r>
              <a:rPr lang="en-GB" sz="3000" dirty="0" err="1"/>
              <a:t>pob</a:t>
            </a:r>
            <a:r>
              <a:rPr lang="en-GB" sz="3000" dirty="0"/>
              <a:t> </a:t>
            </a:r>
            <a:r>
              <a:rPr lang="en-GB" sz="3000" dirty="0" err="1"/>
              <a:t>unigolyn</a:t>
            </a:r>
            <a:r>
              <a:rPr lang="en-GB" sz="3000" dirty="0"/>
              <a:t> </a:t>
            </a:r>
            <a:r>
              <a:rPr lang="en-GB" sz="3000" dirty="0" err="1"/>
              <a:t>mewn</a:t>
            </a:r>
            <a:r>
              <a:rPr lang="en-GB" sz="3000" dirty="0"/>
              <a:t> </a:t>
            </a:r>
            <a:r>
              <a:rPr lang="en-GB" sz="3000" dirty="0" err="1"/>
              <a:t>cyfleusterau</a:t>
            </a:r>
            <a:r>
              <a:rPr lang="en-GB" sz="3000" dirty="0"/>
              <a:t> </a:t>
            </a:r>
            <a:r>
              <a:rPr lang="en-GB" sz="3000" dirty="0" err="1"/>
              <a:t>gwely</a:t>
            </a:r>
            <a:r>
              <a:rPr lang="en-GB" sz="3000" dirty="0"/>
              <a:t> </a:t>
            </a:r>
            <a:r>
              <a:rPr lang="en-GB" sz="3000" dirty="0" err="1"/>
              <a:t>gofal</a:t>
            </a:r>
            <a:r>
              <a:rPr lang="en-GB" sz="3000" dirty="0"/>
              <a:t> </a:t>
            </a:r>
            <a:r>
              <a:rPr lang="en-GB" sz="3000" dirty="0" err="1"/>
              <a:t>llai</a:t>
            </a:r>
            <a:r>
              <a:rPr lang="en-GB" sz="3000" dirty="0"/>
              <a:t> </a:t>
            </a:r>
            <a:r>
              <a:rPr lang="en-GB" sz="3000" dirty="0" err="1"/>
              <a:t>dwys</a:t>
            </a:r>
            <a:r>
              <a:rPr lang="en-GB" sz="3000" dirty="0"/>
              <a:t> ac </a:t>
            </a:r>
            <a:r>
              <a:rPr lang="en-GB" sz="3000" dirty="0" err="1"/>
              <a:t>mewn</a:t>
            </a:r>
            <a:r>
              <a:rPr lang="en-GB" sz="3000" dirty="0"/>
              <a:t> </a:t>
            </a:r>
            <a:r>
              <a:rPr lang="en-GB" sz="3000" dirty="0" err="1"/>
              <a:t>cartrefi</a:t>
            </a:r>
            <a:r>
              <a:rPr lang="en-GB" sz="3000" dirty="0"/>
              <a:t> </a:t>
            </a:r>
            <a:r>
              <a:rPr lang="en-GB" sz="3000" dirty="0" err="1"/>
              <a:t>gofal</a:t>
            </a:r>
            <a:r>
              <a:rPr lang="en-GB" sz="3000" dirty="0"/>
              <a:t> </a:t>
            </a:r>
            <a:r>
              <a:rPr lang="en-GB" sz="3000" dirty="0" err="1"/>
              <a:t>nad</a:t>
            </a:r>
            <a:r>
              <a:rPr lang="en-GB" sz="3000" dirty="0"/>
              <a:t> </a:t>
            </a:r>
            <a:r>
              <a:rPr lang="en-GB" sz="3000" dirty="0" err="1"/>
              <a:t>oedd</a:t>
            </a:r>
            <a:r>
              <a:rPr lang="en-GB" sz="3000" dirty="0"/>
              <a:t> </a:t>
            </a:r>
            <a:r>
              <a:rPr lang="en-GB" sz="3000" dirty="0" err="1"/>
              <a:t>yn</a:t>
            </a:r>
            <a:r>
              <a:rPr lang="en-GB" sz="3000" dirty="0"/>
              <a:t> </a:t>
            </a:r>
            <a:r>
              <a:rPr lang="en-GB" sz="3000" dirty="0" err="1"/>
              <a:t>ddewis</a:t>
            </a:r>
            <a:r>
              <a:rPr lang="en-GB" sz="3000" dirty="0"/>
              <a:t> </a:t>
            </a:r>
            <a:r>
              <a:rPr lang="en-GB" sz="3000" dirty="0" err="1"/>
              <a:t>cyntaf</a:t>
            </a:r>
            <a:r>
              <a:rPr lang="en-GB" sz="3000" dirty="0"/>
              <a:t> </a:t>
            </a:r>
            <a:r>
              <a:rPr lang="en-GB" sz="3000" dirty="0" err="1"/>
              <a:t>iddynt</a:t>
            </a:r>
            <a:r>
              <a:rPr lang="en-GB" sz="3000" dirty="0"/>
              <a:t>. </a:t>
            </a:r>
            <a:r>
              <a:rPr lang="en-GB" sz="3000" dirty="0" err="1"/>
              <a:t>Bydd</a:t>
            </a:r>
            <a:r>
              <a:rPr lang="en-GB" sz="3000" dirty="0"/>
              <a:t> y </a:t>
            </a:r>
            <a:r>
              <a:rPr lang="en-GB" sz="3000" dirty="0" err="1"/>
              <a:t>cydgysylltwyr</a:t>
            </a:r>
            <a:r>
              <a:rPr lang="en-GB" sz="3000" dirty="0"/>
              <a:t> </a:t>
            </a:r>
            <a:r>
              <a:rPr lang="en-GB" sz="3000" err="1"/>
              <a:t>gofal</a:t>
            </a:r>
            <a:r>
              <a:rPr lang="en-GB" sz="3000"/>
              <a:t> enwebedig </a:t>
            </a:r>
            <a:r>
              <a:rPr lang="en-GB" sz="3000" dirty="0" err="1"/>
              <a:t>yn</a:t>
            </a:r>
            <a:r>
              <a:rPr lang="en-GB" sz="3000" dirty="0"/>
              <a:t> </a:t>
            </a:r>
            <a:r>
              <a:rPr lang="en-GB" sz="3000" dirty="0" err="1"/>
              <a:t>sicrhau</a:t>
            </a:r>
            <a:r>
              <a:rPr lang="en-GB" sz="3000" dirty="0"/>
              <a:t> bod </a:t>
            </a:r>
            <a:r>
              <a:rPr lang="en-GB" sz="3000" dirty="0" err="1"/>
              <a:t>cleifion</a:t>
            </a:r>
            <a:r>
              <a:rPr lang="en-GB" sz="3000" dirty="0"/>
              <a:t> </a:t>
            </a:r>
            <a:r>
              <a:rPr lang="en-GB" sz="3000" dirty="0" err="1"/>
              <a:t>yn</a:t>
            </a:r>
            <a:r>
              <a:rPr lang="en-GB" sz="3000" dirty="0"/>
              <a:t> </a:t>
            </a:r>
            <a:r>
              <a:rPr lang="en-GB" sz="3000" err="1"/>
              <a:t>gallu</a:t>
            </a:r>
            <a:r>
              <a:rPr lang="en-GB" sz="3000"/>
              <a:t> trosglwyddo’n </a:t>
            </a:r>
            <a:r>
              <a:rPr lang="en-GB" sz="3000" dirty="0" err="1"/>
              <a:t>ôl</a:t>
            </a:r>
            <a:r>
              <a:rPr lang="en-GB" sz="3000" dirty="0"/>
              <a:t> </a:t>
            </a:r>
            <a:r>
              <a:rPr lang="en-GB" sz="3000" dirty="0" err="1"/>
              <a:t>i’w</a:t>
            </a:r>
            <a:r>
              <a:rPr lang="en-GB" sz="3000" dirty="0"/>
              <a:t> </a:t>
            </a:r>
            <a:r>
              <a:rPr lang="en-GB" sz="3000" err="1"/>
              <a:t>cartrefi</a:t>
            </a:r>
            <a:r>
              <a:rPr lang="en-GB" sz="3000"/>
              <a:t> eu hunain neu symud i’w cartref </a:t>
            </a:r>
            <a:r>
              <a:rPr lang="en-GB" sz="3000" dirty="0" err="1"/>
              <a:t>gofal</a:t>
            </a:r>
            <a:r>
              <a:rPr lang="en-GB" sz="3000" dirty="0"/>
              <a:t> </a:t>
            </a:r>
            <a:r>
              <a:rPr lang="en-GB" sz="3000" err="1"/>
              <a:t>tymor</a:t>
            </a:r>
            <a:r>
              <a:rPr lang="en-GB" sz="3000"/>
              <a:t> hir, </a:t>
            </a:r>
            <a:r>
              <a:rPr lang="en-GB" sz="3000" dirty="0" err="1"/>
              <a:t>cyn</a:t>
            </a:r>
            <a:r>
              <a:rPr lang="en-GB" sz="3000" dirty="0"/>
              <a:t> </a:t>
            </a:r>
            <a:r>
              <a:rPr lang="en-GB" sz="3000" dirty="0" err="1"/>
              <a:t>gynted</a:t>
            </a:r>
            <a:r>
              <a:rPr lang="en-GB" sz="3000" dirty="0"/>
              <a:t> â </a:t>
            </a:r>
            <a:r>
              <a:rPr lang="en-GB" sz="3000" dirty="0" err="1"/>
              <a:t>phosibl</a:t>
            </a:r>
            <a:r>
              <a:rPr lang="en-GB" sz="3000" dirty="0"/>
              <a:t>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6024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7245" y="216536"/>
            <a:ext cx="10515600" cy="10110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Llwybr Rhyddhau i Adfer ac Asesu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GB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Cleifion</a:t>
            </a: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yn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ôl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i’w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cartrefi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hunain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" y="1440493"/>
            <a:ext cx="11052810" cy="5235879"/>
          </a:xfrm>
        </p:spPr>
        <p:txBody>
          <a:bodyPr>
            <a:normAutofit/>
          </a:bodyPr>
          <a:lstStyle/>
          <a:p>
            <a:r>
              <a:rPr lang="en-GB" sz="3200" dirty="0" err="1"/>
              <a:t>Lle</a:t>
            </a:r>
            <a:r>
              <a:rPr lang="en-GB" sz="3200" dirty="0"/>
              <a:t> </a:t>
            </a:r>
            <a:r>
              <a:rPr lang="en-GB" sz="3200" err="1"/>
              <a:t>bynnag</a:t>
            </a:r>
            <a:r>
              <a:rPr lang="en-GB" sz="3200"/>
              <a:t> </a:t>
            </a:r>
            <a:r>
              <a:rPr lang="en-GB" sz="3200" dirty="0"/>
              <a:t>p</a:t>
            </a:r>
            <a:r>
              <a:rPr lang="en-GB" sz="3200"/>
              <a:t>osibl</a:t>
            </a:r>
            <a:r>
              <a:rPr lang="en-GB" sz="3200" dirty="0"/>
              <a:t>, </a:t>
            </a:r>
            <a:r>
              <a:rPr lang="en-GB" sz="3200" dirty="0" err="1"/>
              <a:t>defnyddiwch</a:t>
            </a:r>
            <a:r>
              <a:rPr lang="en-GB" sz="3200" dirty="0"/>
              <a:t> </a:t>
            </a:r>
            <a:r>
              <a:rPr lang="en-GB" sz="3200" dirty="0" err="1"/>
              <a:t>brotocolau</a:t>
            </a:r>
            <a:r>
              <a:rPr lang="en-GB" sz="3200" dirty="0"/>
              <a:t> </a:t>
            </a:r>
            <a:r>
              <a:rPr lang="en-GB" sz="3200" err="1"/>
              <a:t>aseswyr</a:t>
            </a:r>
            <a:r>
              <a:rPr lang="en-GB" sz="3200"/>
              <a:t> dibynadwy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sicrhau</a:t>
            </a:r>
            <a:r>
              <a:rPr lang="en-GB" sz="3200" dirty="0"/>
              <a:t> bod </a:t>
            </a:r>
            <a:r>
              <a:rPr lang="en-GB" sz="3200" dirty="0" err="1"/>
              <a:t>trefniadau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waith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ddiwallu</a:t>
            </a:r>
            <a:r>
              <a:rPr lang="en-GB" sz="3200" dirty="0"/>
              <a:t> </a:t>
            </a:r>
            <a:r>
              <a:rPr lang="en-GB" sz="3200" dirty="0" err="1"/>
              <a:t>anghenion</a:t>
            </a:r>
            <a:r>
              <a:rPr lang="en-GB" sz="3200" dirty="0"/>
              <a:t> </a:t>
            </a:r>
            <a:r>
              <a:rPr lang="en-GB" sz="3200" dirty="0" err="1"/>
              <a:t>uniongyrchol</a:t>
            </a:r>
            <a:r>
              <a:rPr lang="en-GB" sz="3200" dirty="0"/>
              <a:t> </a:t>
            </a:r>
            <a:r>
              <a:rPr lang="en-GB" sz="3200" dirty="0" err="1"/>
              <a:t>cleifion</a:t>
            </a:r>
            <a:r>
              <a:rPr lang="en-GB" sz="3200" dirty="0"/>
              <a:t> </a:t>
            </a:r>
            <a:r>
              <a:rPr lang="en-GB" sz="3200" dirty="0" err="1"/>
              <a:t>wrth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rhyddhau</a:t>
            </a:r>
            <a:r>
              <a:rPr lang="en-GB" sz="3200" dirty="0"/>
              <a:t>. </a:t>
            </a:r>
          </a:p>
          <a:p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nad</a:t>
            </a:r>
            <a:r>
              <a:rPr lang="en-GB" sz="3200" dirty="0"/>
              <a:t> </a:t>
            </a:r>
            <a:r>
              <a:rPr lang="en-GB" sz="3200" dirty="0" err="1"/>
              <a:t>oes</a:t>
            </a:r>
            <a:r>
              <a:rPr lang="en-GB" sz="3200" dirty="0"/>
              <a:t> </a:t>
            </a:r>
            <a:r>
              <a:rPr lang="en-GB" sz="3200" dirty="0" err="1"/>
              <a:t>protocolau</a:t>
            </a:r>
            <a:r>
              <a:rPr lang="en-GB" sz="3200" dirty="0"/>
              <a:t> </a:t>
            </a:r>
            <a:r>
              <a:rPr lang="en-GB" sz="3200" err="1"/>
              <a:t>aseswyr</a:t>
            </a:r>
            <a:r>
              <a:rPr lang="en-GB" sz="3200"/>
              <a:t> dibynadwy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waith</a:t>
            </a:r>
            <a:r>
              <a:rPr lang="en-GB" sz="3200" dirty="0"/>
              <a:t>, </a:t>
            </a:r>
            <a:r>
              <a:rPr lang="en-GB" sz="3200" dirty="0" err="1"/>
              <a:t>bydd</a:t>
            </a:r>
            <a:r>
              <a:rPr lang="en-GB" sz="3200" dirty="0"/>
              <a:t> </a:t>
            </a:r>
            <a:r>
              <a:rPr lang="en-GB" sz="3200" dirty="0" err="1"/>
              <a:t>gweithiwr</a:t>
            </a:r>
            <a:r>
              <a:rPr lang="en-GB" sz="3200" dirty="0"/>
              <a:t> </a:t>
            </a:r>
            <a:r>
              <a:rPr lang="en-GB" sz="3200" dirty="0" err="1"/>
              <a:t>arweiniol</a:t>
            </a:r>
            <a:r>
              <a:rPr lang="en-GB" sz="3200" dirty="0"/>
              <a:t> neu </a:t>
            </a:r>
            <a:r>
              <a:rPr lang="en-GB" sz="3200" dirty="0" err="1"/>
              <a:t>dîm</a:t>
            </a:r>
            <a:r>
              <a:rPr lang="en-GB" sz="3200" dirty="0"/>
              <a:t> </a:t>
            </a:r>
            <a:r>
              <a:rPr lang="en-GB" sz="3200" dirty="0" err="1"/>
              <a:t>amlddisgyblaethol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ymweld</a:t>
            </a:r>
            <a:r>
              <a:rPr lang="en-GB" sz="3200" dirty="0"/>
              <a:t> â </a:t>
            </a:r>
            <a:r>
              <a:rPr lang="en-GB" sz="3200" dirty="0" err="1"/>
              <a:t>chartref</a:t>
            </a:r>
            <a:r>
              <a:rPr lang="en-GB" sz="3200" dirty="0"/>
              <a:t> </a:t>
            </a:r>
            <a:r>
              <a:rPr lang="en-GB" sz="3200" dirty="0" err="1"/>
              <a:t>cleifion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diwrnod</a:t>
            </a:r>
            <a:r>
              <a:rPr lang="en-GB" sz="3200" dirty="0"/>
              <a:t> </a:t>
            </a:r>
            <a:r>
              <a:rPr lang="en-GB" sz="3200" dirty="0" err="1"/>
              <a:t>rhyddhau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bennu</a:t>
            </a:r>
            <a:r>
              <a:rPr lang="en-GB" sz="3200" dirty="0"/>
              <a:t> pa </a:t>
            </a:r>
            <a:r>
              <a:rPr lang="en-GB" sz="3200" dirty="0" err="1"/>
              <a:t>gymorth</a:t>
            </a:r>
            <a:r>
              <a:rPr lang="en-GB" sz="3200" dirty="0"/>
              <a:t> </a:t>
            </a:r>
            <a:r>
              <a:rPr lang="en-GB" sz="3200" dirty="0" err="1"/>
              <a:t>sydd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angen</a:t>
            </a:r>
            <a:r>
              <a:rPr lang="en-GB" sz="3200" dirty="0"/>
              <a:t> a </a:t>
            </a:r>
            <a:r>
              <a:rPr lang="en-GB" sz="3200" err="1"/>
              <a:t>threfnu</a:t>
            </a:r>
            <a:r>
              <a:rPr lang="en-GB" sz="3200"/>
              <a:t> i’w </a:t>
            </a:r>
            <a:r>
              <a:rPr lang="en-GB" sz="3200" dirty="0" err="1"/>
              <a:t>roi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waith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gyflym</a:t>
            </a:r>
            <a:r>
              <a:rPr lang="en-GB" sz="3200" dirty="0"/>
              <a:t>. </a:t>
            </a:r>
          </a:p>
          <a:p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oes</a:t>
            </a:r>
            <a:r>
              <a:rPr lang="en-GB" sz="3200" dirty="0"/>
              <a:t>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cymorth</a:t>
            </a:r>
            <a:r>
              <a:rPr lang="en-GB" sz="3200" dirty="0"/>
              <a:t> </a:t>
            </a:r>
            <a:r>
              <a:rPr lang="en-GB" sz="3200" dirty="0" err="1"/>
              <a:t>gofal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y </a:t>
            </a:r>
            <a:r>
              <a:rPr lang="en-GB" sz="3200" dirty="0" err="1"/>
              <a:t>diwrnod</a:t>
            </a:r>
            <a:r>
              <a:rPr lang="en-GB" sz="3200" dirty="0"/>
              <a:t> </a:t>
            </a:r>
            <a:r>
              <a:rPr lang="en-GB" sz="3200" dirty="0" err="1"/>
              <a:t>rhyddhau</a:t>
            </a:r>
            <a:r>
              <a:rPr lang="en-GB" sz="3200" dirty="0"/>
              <a:t> </a:t>
            </a:r>
            <a:r>
              <a:rPr lang="en-GB" sz="3200" dirty="0" err="1"/>
              <a:t>o’r</a:t>
            </a:r>
            <a:r>
              <a:rPr lang="en-GB" sz="3200" dirty="0"/>
              <a:t> </a:t>
            </a:r>
            <a:r>
              <a:rPr lang="en-GB" sz="3200" dirty="0" err="1"/>
              <a:t>ysbyty</a:t>
            </a:r>
            <a:r>
              <a:rPr lang="en-GB" sz="3200" dirty="0"/>
              <a:t>, </a:t>
            </a:r>
            <a:r>
              <a:rPr lang="en-GB" sz="3200" err="1"/>
              <a:t>bydd</a:t>
            </a:r>
            <a:r>
              <a:rPr lang="en-GB" sz="3200"/>
              <a:t> hyn wedi’i </a:t>
            </a:r>
            <a:r>
              <a:rPr lang="en-GB" sz="3200" dirty="0" err="1"/>
              <a:t>drefnu</a:t>
            </a:r>
            <a:r>
              <a:rPr lang="en-GB" sz="3200" dirty="0"/>
              <a:t> </a:t>
            </a:r>
            <a:r>
              <a:rPr lang="en-GB" sz="3200" dirty="0" err="1"/>
              <a:t>cyn</a:t>
            </a:r>
            <a:r>
              <a:rPr lang="en-GB" sz="3200" dirty="0"/>
              <a:t> </a:t>
            </a:r>
            <a:r>
              <a:rPr lang="en-GB" sz="3200" dirty="0" err="1"/>
              <a:t>i’r</a:t>
            </a:r>
            <a:r>
              <a:rPr lang="en-GB" sz="3200" dirty="0"/>
              <a:t> </a:t>
            </a:r>
            <a:r>
              <a:rPr lang="en-GB" sz="3200" dirty="0" err="1"/>
              <a:t>claf</a:t>
            </a:r>
            <a:r>
              <a:rPr lang="en-GB" sz="3200" dirty="0"/>
              <a:t> </a:t>
            </a:r>
            <a:r>
              <a:rPr lang="en-GB" sz="3200" dirty="0" err="1"/>
              <a:t>adael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</a:t>
            </a:r>
            <a:r>
              <a:rPr lang="en-GB" sz="3200" dirty="0" err="1"/>
              <a:t>ysbyty</a:t>
            </a:r>
            <a:r>
              <a:rPr lang="en-GB" sz="3200" dirty="0"/>
              <a:t>, </a:t>
            </a:r>
            <a:r>
              <a:rPr lang="en-GB" sz="3200" dirty="0" err="1"/>
              <a:t>gan</a:t>
            </a:r>
            <a:r>
              <a:rPr lang="en-GB" sz="3200" dirty="0"/>
              <a:t> </a:t>
            </a:r>
            <a:r>
              <a:rPr lang="en-GB" sz="3200" dirty="0" err="1"/>
              <a:t>gydgysylltydd</a:t>
            </a:r>
            <a:r>
              <a:rPr lang="en-GB" sz="3200" dirty="0"/>
              <a:t> </a:t>
            </a:r>
            <a:r>
              <a:rPr lang="en-GB" sz="3200" dirty="0" err="1"/>
              <a:t>gofal</a:t>
            </a:r>
            <a:r>
              <a:rPr lang="en-GB" sz="3200" dirty="0"/>
              <a:t>. 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5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368810"/>
            <a:ext cx="10782300" cy="96450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Llwybr Rhyddhau i Adfer ac Asesu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Trosglwyddo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gyfleuster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gofal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canolradd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gwely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gofal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llai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dwys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027583"/>
            <a:ext cx="11109960" cy="46703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I </a:t>
            </a:r>
            <a:r>
              <a:rPr lang="en-GB" err="1">
                <a:solidFill>
                  <a:srgbClr val="000000"/>
                </a:solidFill>
              </a:rPr>
              <a:t>gleifion</a:t>
            </a:r>
            <a:r>
              <a:rPr lang="en-GB">
                <a:solidFill>
                  <a:srgbClr val="000000"/>
                </a:solidFill>
              </a:rPr>
              <a:t> sydd â gormod </a:t>
            </a:r>
            <a:r>
              <a:rPr lang="en-GB" dirty="0">
                <a:solidFill>
                  <a:srgbClr val="000000"/>
                </a:solidFill>
              </a:rPr>
              <a:t>o </a:t>
            </a:r>
            <a:r>
              <a:rPr lang="en-GB" dirty="0" err="1">
                <a:solidFill>
                  <a:srgbClr val="000000"/>
                </a:solidFill>
              </a:rPr>
              <a:t>anghenion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ddychwelyd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i’w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cartref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hunain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trefnir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i’w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trosglwyddo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gyfleuster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gwely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gofal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llais</a:t>
            </a:r>
            <a:r>
              <a:rPr lang="en-GB">
                <a:solidFill>
                  <a:srgbClr val="000000"/>
                </a:solidFill>
              </a:rPr>
              <a:t> dwys addas, </a:t>
            </a:r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 err="1">
                <a:solidFill>
                  <a:srgbClr val="000000"/>
                </a:solidFill>
              </a:rPr>
              <a:t>fyddai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mewn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ysbyty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cymunedol</a:t>
            </a:r>
            <a:r>
              <a:rPr lang="en-GB" dirty="0">
                <a:solidFill>
                  <a:srgbClr val="000000"/>
                </a:solidFill>
              </a:rPr>
              <a:t> neu </a:t>
            </a:r>
            <a:r>
              <a:rPr lang="en-GB" dirty="0" err="1">
                <a:solidFill>
                  <a:srgbClr val="000000"/>
                </a:solidFill>
              </a:rPr>
              <a:t>gartref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gofal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fel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arfer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ystod</a:t>
            </a:r>
            <a:r>
              <a:rPr lang="en-GB" dirty="0">
                <a:solidFill>
                  <a:srgbClr val="000000"/>
                </a:solidFill>
              </a:rPr>
              <a:t> COVID-19, </a:t>
            </a:r>
            <a:r>
              <a:rPr lang="en-GB" dirty="0" err="1">
                <a:solidFill>
                  <a:srgbClr val="000000"/>
                </a:solidFill>
              </a:rPr>
              <a:t>efallai</a:t>
            </a:r>
            <a:r>
              <a:rPr lang="en-GB" dirty="0">
                <a:solidFill>
                  <a:srgbClr val="000000"/>
                </a:solidFill>
              </a:rPr>
              <a:t> y </a:t>
            </a:r>
            <a:r>
              <a:rPr lang="en-GB" dirty="0" err="1">
                <a:solidFill>
                  <a:srgbClr val="000000"/>
                </a:solidFill>
              </a:rPr>
              <a:t>bydd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angen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defnyddio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cyfleusterau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brys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eraill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ystod</a:t>
            </a:r>
            <a:r>
              <a:rPr lang="en-GB">
                <a:solidFill>
                  <a:srgbClr val="000000"/>
                </a:solidFill>
              </a:rPr>
              <a:t> pandemig </a:t>
            </a:r>
            <a:r>
              <a:rPr lang="en-GB" dirty="0">
                <a:solidFill>
                  <a:srgbClr val="000000"/>
                </a:solidFill>
              </a:rPr>
              <a:t>COVID-19, </a:t>
            </a:r>
            <a:r>
              <a:rPr lang="en-GB" dirty="0" err="1">
                <a:solidFill>
                  <a:srgbClr val="000000"/>
                </a:solidFill>
              </a:rPr>
              <a:t>ni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fydd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cleifion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sy’n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trosglwyddo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leoliad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cartref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gofal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newydd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gallu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aros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ysbyty</a:t>
            </a:r>
            <a:r>
              <a:rPr lang="en-GB" dirty="0">
                <a:solidFill>
                  <a:srgbClr val="000000"/>
                </a:solidFill>
              </a:rPr>
              <a:t> tan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le </a:t>
            </a:r>
            <a:r>
              <a:rPr lang="en-GB" dirty="0" err="1">
                <a:solidFill>
                  <a:srgbClr val="000000"/>
                </a:solidFill>
              </a:rPr>
              <a:t>gwag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fod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gael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mewn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cartref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gofal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o’u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dewis</a:t>
            </a:r>
            <a:r>
              <a:rPr lang="en-GB">
                <a:solidFill>
                  <a:srgbClr val="000000"/>
                </a:solidFill>
              </a:rPr>
              <a:t>. Bydd hyn yn golygu aros mewn cartref gofal arall dros dro. Mae </a:t>
            </a:r>
            <a:r>
              <a:rPr lang="en-GB" dirty="0" err="1">
                <a:solidFill>
                  <a:srgbClr val="000000"/>
                </a:solidFill>
              </a:rPr>
              <a:t>hyn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gwneud</a:t>
            </a:r>
            <a:r>
              <a:rPr lang="en-GB" dirty="0">
                <a:solidFill>
                  <a:srgbClr val="000000"/>
                </a:solidFill>
              </a:rPr>
              <a:t> y </a:t>
            </a:r>
            <a:r>
              <a:rPr lang="en-GB" dirty="0" err="1">
                <a:solidFill>
                  <a:srgbClr val="000000"/>
                </a:solidFill>
              </a:rPr>
              <a:t>mecanweithiau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olrhain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amlinellir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Sleid</a:t>
            </a:r>
            <a:r>
              <a:rPr lang="en-GB" dirty="0">
                <a:solidFill>
                  <a:srgbClr val="000000"/>
                </a:solidFill>
              </a:rPr>
              <a:t> 13 </a:t>
            </a:r>
            <a:r>
              <a:rPr lang="en-GB" err="1">
                <a:solidFill>
                  <a:srgbClr val="000000"/>
                </a:solidFill>
              </a:rPr>
              <a:t>yn</a:t>
            </a:r>
            <a:r>
              <a:rPr lang="en-GB">
                <a:solidFill>
                  <a:srgbClr val="000000"/>
                </a:solidFill>
              </a:rPr>
              <a:t> hollbwysig.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Monitro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chynyddu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adfer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030" y="1825624"/>
            <a:ext cx="5868061" cy="4694445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err="1"/>
              <a:t>Er</a:t>
            </a:r>
            <a:r>
              <a:rPr lang="en-GB" sz="3200" dirty="0"/>
              <a:t> </a:t>
            </a:r>
            <a:r>
              <a:rPr lang="en-GB" sz="3200" dirty="0" err="1"/>
              <a:t>mwyn</a:t>
            </a:r>
            <a:r>
              <a:rPr lang="en-GB" sz="3200" dirty="0"/>
              <a:t> </a:t>
            </a:r>
            <a:r>
              <a:rPr lang="en-GB" sz="3200" dirty="0" err="1"/>
              <a:t>cefnogi’r</a:t>
            </a:r>
            <a:r>
              <a:rPr lang="en-GB" sz="3200" dirty="0"/>
              <a:t> model a </a:t>
            </a:r>
            <a:r>
              <a:rPr lang="en-GB" sz="3200" dirty="0" err="1"/>
              <a:t>llif</a:t>
            </a:r>
            <a:r>
              <a:rPr lang="en-GB" sz="3200" dirty="0"/>
              <a:t> </a:t>
            </a:r>
            <a:r>
              <a:rPr lang="en-GB" sz="3200" dirty="0" err="1"/>
              <a:t>adfer</a:t>
            </a:r>
            <a:r>
              <a:rPr lang="en-GB" sz="3200" dirty="0"/>
              <a:t> </a:t>
            </a:r>
            <a:r>
              <a:rPr lang="en-GB" sz="3200" dirty="0" err="1"/>
              <a:t>actif</a:t>
            </a:r>
            <a:r>
              <a:rPr lang="en-GB" sz="3200" dirty="0"/>
              <a:t>, </a:t>
            </a:r>
            <a:r>
              <a:rPr lang="en-GB" sz="3200" dirty="0" err="1"/>
              <a:t>dylid</a:t>
            </a:r>
            <a:r>
              <a:rPr lang="en-GB" sz="3200" dirty="0"/>
              <a:t> </a:t>
            </a:r>
            <a:r>
              <a:rPr lang="en-GB" sz="3200" dirty="0" err="1"/>
              <a:t>cynnal</a:t>
            </a:r>
            <a:r>
              <a:rPr lang="en-GB" sz="3200" dirty="0"/>
              <a:t> </a:t>
            </a:r>
            <a:r>
              <a:rPr lang="en-GB" sz="3200" dirty="0" err="1"/>
              <a:t>adolygiad</a:t>
            </a:r>
            <a:r>
              <a:rPr lang="en-GB" sz="3200" dirty="0"/>
              <a:t> </a:t>
            </a:r>
            <a:r>
              <a:rPr lang="en-GB" sz="3200" dirty="0" err="1"/>
              <a:t>dyddiol</a:t>
            </a:r>
            <a:r>
              <a:rPr lang="en-GB" sz="3200" dirty="0"/>
              <a:t> o </a:t>
            </a:r>
            <a:r>
              <a:rPr lang="en-GB" sz="3200" dirty="0" err="1"/>
              <a:t>gleifion</a:t>
            </a:r>
            <a:r>
              <a:rPr lang="en-GB" sz="3200" dirty="0"/>
              <a:t> </a:t>
            </a:r>
            <a:r>
              <a:rPr lang="en-GB" sz="3200" dirty="0" err="1"/>
              <a:t>mewn</a:t>
            </a:r>
            <a:r>
              <a:rPr lang="en-GB" sz="3200" dirty="0"/>
              <a:t> </a:t>
            </a:r>
            <a:r>
              <a:rPr lang="en-GB" sz="3200" dirty="0" err="1"/>
              <a:t>ysbytai</a:t>
            </a:r>
            <a:r>
              <a:rPr lang="en-GB" sz="3200" dirty="0"/>
              <a:t> </a:t>
            </a:r>
            <a:r>
              <a:rPr lang="en-GB" sz="3200" dirty="0" err="1"/>
              <a:t>cymunedol</a:t>
            </a:r>
            <a:r>
              <a:rPr lang="en-GB" sz="3200" dirty="0"/>
              <a:t> </a:t>
            </a:r>
            <a:r>
              <a:rPr lang="en-GB" sz="3200" dirty="0" err="1"/>
              <a:t>sy’n</a:t>
            </a:r>
            <a:r>
              <a:rPr lang="en-GB" sz="3200" dirty="0"/>
              <a:t> </a:t>
            </a:r>
            <a:r>
              <a:rPr lang="en-GB" sz="3200" dirty="0" err="1"/>
              <a:t>defnyddio’r</a:t>
            </a:r>
            <a:r>
              <a:rPr lang="en-GB" sz="3200" dirty="0"/>
              <a:t> </a:t>
            </a:r>
            <a:r>
              <a:rPr lang="en-GB" sz="3200" dirty="0" err="1"/>
              <a:t>pwyntiau</a:t>
            </a:r>
            <a:r>
              <a:rPr lang="en-GB" sz="3200" dirty="0"/>
              <a:t> </a:t>
            </a:r>
            <a:r>
              <a:rPr lang="en-GB" sz="3200" dirty="0" err="1"/>
              <a:t>procio</a:t>
            </a:r>
            <a:r>
              <a:rPr lang="en-GB" sz="3200" dirty="0"/>
              <a:t> </a:t>
            </a:r>
            <a:r>
              <a:rPr lang="en-GB" sz="3200" dirty="0" err="1"/>
              <a:t>hyn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 err="1"/>
              <a:t>Dylid</a:t>
            </a:r>
            <a:r>
              <a:rPr lang="en-GB" sz="3200" dirty="0"/>
              <a:t> </a:t>
            </a:r>
            <a:r>
              <a:rPr lang="en-GB" sz="3200" dirty="0" err="1"/>
              <a:t>cynnal</a:t>
            </a:r>
            <a:r>
              <a:rPr lang="en-GB" sz="3200" dirty="0"/>
              <a:t> </a:t>
            </a:r>
            <a:r>
              <a:rPr lang="en-GB" sz="3200" dirty="0" err="1"/>
              <a:t>adolygiadau</a:t>
            </a:r>
            <a:r>
              <a:rPr lang="en-GB" sz="3200" dirty="0"/>
              <a:t> </a:t>
            </a:r>
            <a:r>
              <a:rPr lang="en-GB" sz="3200" dirty="0" err="1"/>
              <a:t>rheolaidd</a:t>
            </a:r>
            <a:r>
              <a:rPr lang="en-GB" sz="3200" dirty="0"/>
              <a:t> o </a:t>
            </a:r>
            <a:r>
              <a:rPr lang="en-GB" sz="3200" dirty="0" err="1"/>
              <a:t>gleifion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Lwybr</a:t>
            </a:r>
            <a:r>
              <a:rPr lang="en-GB" sz="3200" dirty="0"/>
              <a:t> </a:t>
            </a:r>
            <a:r>
              <a:rPr lang="en-GB" sz="3200" dirty="0" err="1"/>
              <a:t>Rhyddhau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Adfer</a:t>
            </a:r>
            <a:r>
              <a:rPr lang="en-GB" sz="3200" dirty="0"/>
              <a:t> ac </a:t>
            </a:r>
            <a:r>
              <a:rPr lang="en-GB" sz="3200" dirty="0" err="1"/>
              <a:t>Asesu</a:t>
            </a:r>
            <a:r>
              <a:rPr lang="en-GB" sz="3200" dirty="0"/>
              <a:t> 2 a </a:t>
            </a:r>
            <a:r>
              <a:rPr lang="en-GB" sz="3200" dirty="0" err="1"/>
              <a:t>Llwybr</a:t>
            </a:r>
            <a:r>
              <a:rPr lang="en-GB" sz="3200" dirty="0"/>
              <a:t> 3 </a:t>
            </a:r>
            <a:r>
              <a:rPr lang="en-GB" sz="3200" dirty="0" err="1"/>
              <a:t>hefyd</a:t>
            </a:r>
            <a:r>
              <a:rPr lang="en-GB" sz="3200" dirty="0"/>
              <a:t> </a:t>
            </a:r>
            <a:r>
              <a:rPr lang="en-GB" sz="3200" dirty="0" err="1"/>
              <a:t>lle</a:t>
            </a:r>
            <a:r>
              <a:rPr lang="en-GB" sz="3200" dirty="0"/>
              <a:t> </a:t>
            </a:r>
            <a:r>
              <a:rPr lang="en-GB" sz="3200" dirty="0" err="1"/>
              <a:t>darperir</a:t>
            </a:r>
            <a:r>
              <a:rPr lang="en-GB" sz="3200" dirty="0"/>
              <a:t> </a:t>
            </a:r>
            <a:r>
              <a:rPr lang="en-GB" sz="3200" dirty="0" err="1"/>
              <a:t>hyn</a:t>
            </a:r>
            <a:r>
              <a:rPr lang="en-GB" sz="3200" dirty="0"/>
              <a:t> </a:t>
            </a:r>
            <a:r>
              <a:rPr lang="en-GB" sz="3200" dirty="0" err="1"/>
              <a:t>mewn</a:t>
            </a:r>
            <a:r>
              <a:rPr lang="en-GB" sz="3200" dirty="0"/>
              <a:t> </a:t>
            </a:r>
            <a:r>
              <a:rPr lang="en-GB" sz="3200" dirty="0" err="1"/>
              <a:t>lleoliad</a:t>
            </a:r>
            <a:r>
              <a:rPr lang="en-GB" sz="3200" dirty="0"/>
              <a:t> </a:t>
            </a:r>
            <a:r>
              <a:rPr lang="en-GB" sz="3200" dirty="0" err="1"/>
              <a:t>heblaw</a:t>
            </a:r>
            <a:r>
              <a:rPr lang="en-GB" sz="3200" dirty="0"/>
              <a:t> </a:t>
            </a:r>
            <a:r>
              <a:rPr lang="en-GB" sz="3200" dirty="0" err="1"/>
              <a:t>ysbyty</a:t>
            </a:r>
            <a:r>
              <a:rPr lang="en-GB" sz="3200" dirty="0"/>
              <a:t> </a:t>
            </a:r>
            <a:r>
              <a:rPr lang="en-GB" sz="3200" dirty="0" err="1"/>
              <a:t>cymunedol</a:t>
            </a:r>
            <a:r>
              <a:rPr lang="en-GB" sz="3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83" y="1921565"/>
            <a:ext cx="5035825" cy="42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4" idx="3"/>
          </p:cNvCxnSpPr>
          <p:nvPr/>
        </p:nvCxnSpPr>
        <p:spPr>
          <a:xfrm flipV="1">
            <a:off x="2514600" y="2476501"/>
            <a:ext cx="7043057" cy="16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Awdurdodau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Lleol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Phartneriaid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1690688"/>
            <a:ext cx="1578429" cy="1604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t="4751" r="14020" b="11374"/>
          <a:stretch/>
        </p:blipFill>
        <p:spPr>
          <a:xfrm>
            <a:off x="3750130" y="1629116"/>
            <a:ext cx="1616528" cy="1861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1690688"/>
            <a:ext cx="1583874" cy="173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56" y="1524000"/>
            <a:ext cx="2432957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166" y="3846242"/>
            <a:ext cx="322396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Arweinydd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Gweithredol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6424" y="3842822"/>
            <a:ext cx="241521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Un </a:t>
            </a:r>
            <a:r>
              <a:rPr lang="en-GB" sz="2400" b="1" dirty="0" err="1">
                <a:solidFill>
                  <a:schemeClr val="bg1"/>
                </a:solidFill>
              </a:rPr>
              <a:t>Pwynt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Cyswllt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6735" y="3860832"/>
            <a:ext cx="162627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Cydweithio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7318" y="3842821"/>
            <a:ext cx="257416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Cydgysylltu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gwaith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948" y="4403914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Nodi</a:t>
            </a:r>
            <a:r>
              <a:rPr lang="en-GB" sz="2400" dirty="0"/>
              <a:t> </a:t>
            </a:r>
            <a:r>
              <a:rPr lang="en-GB" sz="2400" dirty="0" err="1"/>
              <a:t>Arweinydd</a:t>
            </a:r>
            <a:r>
              <a:rPr lang="en-GB" sz="2400" dirty="0"/>
              <a:t> </a:t>
            </a:r>
            <a:r>
              <a:rPr lang="en-GB" sz="2400" dirty="0" err="1"/>
              <a:t>Gweithredol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4028" y="4754564"/>
            <a:ext cx="25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Cytuno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un </a:t>
            </a:r>
            <a:r>
              <a:rPr lang="en-GB" sz="2400" dirty="0" err="1"/>
              <a:t>pwynt</a:t>
            </a:r>
            <a:r>
              <a:rPr lang="en-GB" sz="2400" dirty="0"/>
              <a:t> </a:t>
            </a:r>
            <a:r>
              <a:rPr lang="en-GB" sz="2400" dirty="0" err="1"/>
              <a:t>cyswllt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err="1"/>
              <a:t>gyfer</a:t>
            </a:r>
            <a:r>
              <a:rPr lang="en-GB" sz="2400"/>
              <a:t> Byrddau Iechyd </a:t>
            </a:r>
            <a:r>
              <a:rPr lang="en-GB" sz="2400" dirty="0"/>
              <a:t>o bob </a:t>
            </a:r>
            <a:r>
              <a:rPr lang="en-GB" sz="2400" dirty="0" err="1"/>
              <a:t>awdurdod</a:t>
            </a:r>
            <a:r>
              <a:rPr lang="en-GB" sz="2400" dirty="0"/>
              <a:t> </a:t>
            </a:r>
            <a:r>
              <a:rPr lang="en-GB" sz="2400" dirty="0" err="1"/>
              <a:t>lleol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4213" y="4403914"/>
            <a:ext cx="25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Cydweithio</a:t>
            </a:r>
            <a:r>
              <a:rPr lang="en-GB" sz="2000" dirty="0"/>
              <a:t> </a:t>
            </a:r>
            <a:r>
              <a:rPr lang="en-GB" sz="2000"/>
              <a:t>a chreu cronfa staff i </a:t>
            </a:r>
            <a:r>
              <a:rPr lang="en-GB" sz="2000" dirty="0" err="1"/>
              <a:t>sicrhau</a:t>
            </a:r>
            <a:r>
              <a:rPr lang="en-GB" sz="2000" dirty="0"/>
              <a:t> y </a:t>
            </a:r>
            <a:r>
              <a:rPr lang="en-GB" sz="2000" err="1"/>
              <a:t>defnydd</a:t>
            </a:r>
            <a:r>
              <a:rPr lang="en-GB" sz="2000"/>
              <a:t> gorau </a:t>
            </a:r>
            <a:r>
              <a:rPr lang="en-GB" sz="2000" dirty="0"/>
              <a:t>o </a:t>
            </a:r>
            <a:r>
              <a:rPr lang="en-GB" sz="2000" dirty="0" err="1"/>
              <a:t>adnoddau</a:t>
            </a:r>
            <a:r>
              <a:rPr lang="en-GB" sz="2000" dirty="0"/>
              <a:t>,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gynnwys</a:t>
            </a:r>
            <a:r>
              <a:rPr lang="en-GB" sz="2000" dirty="0"/>
              <a:t> </a:t>
            </a:r>
            <a:r>
              <a:rPr lang="en-GB" sz="2000" err="1"/>
              <a:t>trefniadau</a:t>
            </a:r>
            <a:r>
              <a:rPr lang="en-GB" sz="2000"/>
              <a:t> cyfatebol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348950" y="4382822"/>
            <a:ext cx="25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Cydgysylltu</a:t>
            </a:r>
            <a:r>
              <a:rPr lang="en-GB" sz="2400" dirty="0"/>
              <a:t> </a:t>
            </a:r>
            <a:r>
              <a:rPr lang="en-GB" sz="2400" dirty="0" err="1"/>
              <a:t>gwaith</a:t>
            </a:r>
            <a:r>
              <a:rPr lang="en-GB" sz="2400" dirty="0"/>
              <a:t> </a:t>
            </a:r>
            <a:r>
              <a:rPr lang="en-GB" sz="2400" dirty="0" err="1"/>
              <a:t>gyda’r</a:t>
            </a:r>
            <a:r>
              <a:rPr lang="en-GB" sz="2400" dirty="0"/>
              <a:t> </a:t>
            </a:r>
            <a:r>
              <a:rPr lang="en-GB" sz="2400" dirty="0" err="1"/>
              <a:t>trydydd</a:t>
            </a:r>
            <a:r>
              <a:rPr lang="en-GB" sz="2400" dirty="0"/>
              <a:t> sector </a:t>
            </a:r>
            <a:r>
              <a:rPr lang="en-GB" sz="2400" dirty="0" err="1"/>
              <a:t>a’r</a:t>
            </a:r>
            <a:r>
              <a:rPr lang="en-GB" sz="2400" dirty="0"/>
              <a:t> sector </a:t>
            </a:r>
            <a:r>
              <a:rPr lang="en-GB" sz="2400" err="1"/>
              <a:t>annibynnol</a:t>
            </a:r>
            <a:r>
              <a:rPr lang="en-GB" sz="2400"/>
              <a:t> a phartneriaid </a:t>
            </a:r>
            <a:r>
              <a:rPr lang="en-GB" sz="2400" dirty="0" err="1"/>
              <a:t>eraill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41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gwirfoddol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49" y="365126"/>
            <a:ext cx="11386456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175085"/>
            <a:ext cx="108853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70" y="3108326"/>
            <a:ext cx="11136430" cy="29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2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3"/>
          </a:xfrm>
        </p:spPr>
        <p:txBody>
          <a:bodyPr/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Cyfarpar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105470"/>
            <a:ext cx="11354937" cy="5513694"/>
          </a:xfrm>
        </p:spPr>
        <p:txBody>
          <a:bodyPr>
            <a:normAutofit/>
          </a:bodyPr>
          <a:lstStyle/>
          <a:p>
            <a:r>
              <a:rPr lang="en-GB" sz="2400" dirty="0" err="1"/>
              <a:t>Bydd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gydgysylltwyr</a:t>
            </a:r>
            <a:r>
              <a:rPr lang="en-GB" sz="2400" dirty="0"/>
              <a:t> </a:t>
            </a:r>
            <a:r>
              <a:rPr lang="en-GB" sz="2400" dirty="0" err="1"/>
              <a:t>arweiniol</a:t>
            </a:r>
            <a:r>
              <a:rPr lang="en-GB" sz="2400" dirty="0"/>
              <a:t> </a:t>
            </a:r>
            <a:r>
              <a:rPr lang="en-GB" sz="2400" err="1"/>
              <a:t>sicrhau</a:t>
            </a:r>
            <a:r>
              <a:rPr lang="en-GB" sz="2400"/>
              <a:t> bod cyfarpar </a:t>
            </a:r>
            <a:r>
              <a:rPr lang="en-GB" sz="2400" err="1"/>
              <a:t>digonol</a:t>
            </a:r>
            <a:r>
              <a:rPr lang="en-GB" sz="2400"/>
              <a:t> ar gael i </a:t>
            </a:r>
            <a:r>
              <a:rPr lang="en-GB" sz="2400" dirty="0" err="1"/>
              <a:t>gefnogi</a:t>
            </a:r>
            <a:r>
              <a:rPr lang="en-GB" sz="2400" dirty="0"/>
              <a:t> </a:t>
            </a:r>
            <a:r>
              <a:rPr lang="en-GB" sz="2400" dirty="0" err="1"/>
              <a:t>rhyddhau</a:t>
            </a:r>
            <a:r>
              <a:rPr lang="en-GB" sz="2400" dirty="0"/>
              <a:t> </a:t>
            </a:r>
            <a:r>
              <a:rPr lang="en-GB" sz="2400" dirty="0" err="1"/>
              <a:t>pobl</a:t>
            </a:r>
            <a:r>
              <a:rPr lang="en-GB" sz="2400" dirty="0"/>
              <a:t> </a:t>
            </a:r>
            <a:r>
              <a:rPr lang="en-GB" sz="2400" dirty="0" err="1"/>
              <a:t>gydag</a:t>
            </a:r>
            <a:r>
              <a:rPr lang="en-GB" sz="2400" dirty="0"/>
              <a:t> </a:t>
            </a:r>
            <a:r>
              <a:rPr lang="en-GB" sz="2400" dirty="0" err="1"/>
              <a:t>anghenion</a:t>
            </a:r>
            <a:r>
              <a:rPr lang="en-GB" sz="2400" dirty="0"/>
              <a:t> </a:t>
            </a:r>
            <a:r>
              <a:rPr lang="en-GB" sz="2400" dirty="0" err="1"/>
              <a:t>ailalluogi</a:t>
            </a:r>
            <a:r>
              <a:rPr lang="en-GB" sz="2400" dirty="0"/>
              <a:t> neu </a:t>
            </a:r>
            <a:r>
              <a:rPr lang="en-GB" sz="2400" dirty="0" err="1"/>
              <a:t>adfer</a:t>
            </a:r>
            <a:r>
              <a:rPr lang="en-GB" sz="2400" dirty="0"/>
              <a:t> </a:t>
            </a:r>
            <a:r>
              <a:rPr lang="en-GB" sz="2400" dirty="0" err="1"/>
              <a:t>gartref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Mae’n</a:t>
            </a:r>
            <a:r>
              <a:rPr lang="en-GB" sz="2400" dirty="0"/>
              <a:t> </a:t>
            </a:r>
            <a:r>
              <a:rPr lang="en-GB" sz="2400" dirty="0" err="1"/>
              <a:t>rhaid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bod </a:t>
            </a:r>
            <a:r>
              <a:rPr lang="en-GB" sz="2400" dirty="0" err="1"/>
              <a:t>cyflenwad</a:t>
            </a:r>
            <a:r>
              <a:rPr lang="en-GB" sz="2400" dirty="0"/>
              <a:t> </a:t>
            </a:r>
            <a:r>
              <a:rPr lang="en-GB" sz="2400" dirty="0" err="1"/>
              <a:t>digonol</a:t>
            </a:r>
            <a:r>
              <a:rPr lang="en-GB" sz="2400" dirty="0"/>
              <a:t> </a:t>
            </a:r>
            <a:r>
              <a:rPr lang="en-GB" sz="2400" dirty="0" err="1"/>
              <a:t>o’r</a:t>
            </a:r>
            <a:r>
              <a:rPr lang="en-GB" sz="2400" dirty="0"/>
              <a:t> </a:t>
            </a:r>
            <a:r>
              <a:rPr lang="en-GB" sz="2400" dirty="0" err="1"/>
              <a:t>eitemau</a:t>
            </a:r>
            <a:r>
              <a:rPr lang="en-GB" sz="2400" dirty="0"/>
              <a:t> </a:t>
            </a:r>
            <a:r>
              <a:rPr lang="en-GB" sz="2400" dirty="0" err="1"/>
              <a:t>mwyaf</a:t>
            </a:r>
            <a:r>
              <a:rPr lang="en-GB" sz="2400" dirty="0"/>
              <a:t> </a:t>
            </a:r>
            <a:r>
              <a:rPr lang="en-GB" sz="2400" dirty="0" err="1"/>
              <a:t>cyffredin</a:t>
            </a:r>
            <a:r>
              <a:rPr lang="en-GB" sz="2400" dirty="0"/>
              <a:t> o </a:t>
            </a:r>
            <a:r>
              <a:rPr lang="en-GB" sz="2400" dirty="0" err="1"/>
              <a:t>gyfarpar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gael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un </a:t>
            </a:r>
            <a:r>
              <a:rPr lang="en-GB" sz="2400" dirty="0" err="1"/>
              <a:t>diwrnod</a:t>
            </a:r>
            <a:r>
              <a:rPr lang="en-GB" sz="2400" dirty="0"/>
              <a:t> </a:t>
            </a: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oes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a 7 </a:t>
            </a:r>
            <a:r>
              <a:rPr lang="en-GB" sz="2400" dirty="0" err="1"/>
              <a:t>diwrnod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wythnos</a:t>
            </a:r>
            <a:r>
              <a:rPr lang="en-GB" sz="2400" dirty="0"/>
              <a:t>. </a:t>
            </a:r>
          </a:p>
          <a:p>
            <a:r>
              <a:rPr lang="en-GB" sz="2400" dirty="0"/>
              <a:t>Mae </a:t>
            </a:r>
            <a:r>
              <a:rPr lang="en-GB" sz="2400" err="1"/>
              <a:t>darparwyr</a:t>
            </a:r>
            <a:r>
              <a:rPr lang="en-GB" sz="2400"/>
              <a:t> wedi paratoi ar gyfer goblygiadau </a:t>
            </a:r>
            <a:r>
              <a:rPr lang="en-GB" sz="2400" dirty="0" err="1"/>
              <a:t>cyflym</a:t>
            </a:r>
            <a:r>
              <a:rPr lang="en-GB" sz="2400" dirty="0"/>
              <a:t> </a:t>
            </a:r>
            <a:r>
              <a:rPr lang="en-GB" sz="2400" dirty="0" err="1"/>
              <a:t>symiau</a:t>
            </a:r>
            <a:r>
              <a:rPr lang="en-GB" sz="2400" dirty="0"/>
              <a:t> </a:t>
            </a:r>
            <a:r>
              <a:rPr lang="en-GB" sz="2400" dirty="0" err="1"/>
              <a:t>cynyddol</a:t>
            </a:r>
            <a:r>
              <a:rPr lang="en-GB" sz="2400" dirty="0"/>
              <a:t> o </a:t>
            </a:r>
            <a:r>
              <a:rPr lang="en-GB" sz="2400" dirty="0" err="1"/>
              <a:t>gyfarpar</a:t>
            </a:r>
            <a:r>
              <a:rPr lang="en-GB" sz="2400" dirty="0"/>
              <a:t> </a:t>
            </a:r>
            <a:r>
              <a:rPr lang="en-GB" sz="2400" dirty="0" err="1"/>
              <a:t>adfer</a:t>
            </a:r>
            <a:r>
              <a:rPr lang="en-GB" sz="2400" dirty="0"/>
              <a:t>. </a:t>
            </a:r>
            <a:r>
              <a:rPr lang="en-GB" sz="2400" dirty="0" err="1"/>
              <a:t>Defnyddio</a:t>
            </a:r>
            <a:r>
              <a:rPr lang="en-GB" sz="2400" dirty="0"/>
              <a:t> </a:t>
            </a:r>
            <a:r>
              <a:rPr lang="en-GB" sz="2400" dirty="0" err="1"/>
              <a:t>canllawiau</a:t>
            </a:r>
            <a:r>
              <a:rPr lang="en-GB" sz="2400" dirty="0"/>
              <a:t> </a:t>
            </a:r>
            <a:r>
              <a:rPr lang="en-GB" sz="2400" dirty="0" err="1"/>
              <a:t>trawsffiniol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llwybrau</a:t>
            </a:r>
            <a:r>
              <a:rPr lang="en-GB" sz="2400" dirty="0"/>
              <a:t> </a:t>
            </a:r>
            <a:r>
              <a:rPr lang="en-GB" sz="2400" dirty="0" err="1"/>
              <a:t>darparu</a:t>
            </a:r>
            <a:r>
              <a:rPr lang="en-GB" sz="2400" dirty="0"/>
              <a:t> a </a:t>
            </a:r>
            <a:r>
              <a:rPr lang="en-GB" sz="2400" dirty="0" err="1"/>
              <a:t>chymhwyso</a:t>
            </a:r>
            <a:r>
              <a:rPr lang="en-GB" sz="2400" dirty="0"/>
              <a:t> </a:t>
            </a:r>
            <a:r>
              <a:rPr lang="en-GB" sz="2400" dirty="0" err="1"/>
              <a:t>statws</a:t>
            </a:r>
            <a:r>
              <a:rPr lang="en-GB" sz="2400" dirty="0"/>
              <a:t> ‘</a:t>
            </a:r>
            <a:r>
              <a:rPr lang="en-GB" sz="2400" err="1"/>
              <a:t>aseswr</a:t>
            </a:r>
            <a:r>
              <a:rPr lang="en-GB" sz="2400"/>
              <a:t> dibynadwy’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bartneriaid</a:t>
            </a:r>
            <a:r>
              <a:rPr lang="en-GB" sz="2400" dirty="0"/>
              <a:t> (</a:t>
            </a:r>
            <a:r>
              <a:rPr lang="en-GB" sz="2400" dirty="0" err="1"/>
              <a:t>Gweler</a:t>
            </a:r>
            <a:r>
              <a:rPr lang="en-GB" sz="2400" dirty="0"/>
              <a:t> </a:t>
            </a:r>
            <a:r>
              <a:rPr lang="en-GB" sz="2400" dirty="0" err="1"/>
              <a:t>Atodiad</a:t>
            </a:r>
            <a:r>
              <a:rPr lang="en-GB" sz="2400" dirty="0"/>
              <a:t> G) </a:t>
            </a:r>
          </a:p>
          <a:p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err="1"/>
              <a:t>cyfarpar</a:t>
            </a:r>
            <a:r>
              <a:rPr lang="en-GB" sz="2400"/>
              <a:t> y gall un unigolyn ei ddefnyddio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leihau’r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ddau</a:t>
            </a:r>
            <a:r>
              <a:rPr lang="en-GB" sz="2400" dirty="0"/>
              <a:t> </a:t>
            </a:r>
            <a:r>
              <a:rPr lang="en-GB" sz="2400" dirty="0" err="1"/>
              <a:t>ofalwr</a:t>
            </a:r>
            <a:r>
              <a:rPr lang="en-GB" sz="2400" dirty="0"/>
              <a:t> </a:t>
            </a:r>
            <a:r>
              <a:rPr lang="en-GB" sz="2400" dirty="0" err="1"/>
              <a:t>ddarparu</a:t>
            </a:r>
            <a:r>
              <a:rPr lang="en-GB" sz="2400" dirty="0"/>
              <a:t> </a:t>
            </a:r>
            <a:r>
              <a:rPr lang="en-GB" sz="2400" dirty="0" err="1"/>
              <a:t>gofal</a:t>
            </a:r>
            <a:r>
              <a:rPr lang="en-GB" sz="2400" dirty="0"/>
              <a:t>,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err="1"/>
              <a:t>leihau</a:t>
            </a:r>
            <a:r>
              <a:rPr lang="en-GB" sz="2400"/>
              <a:t> capasiti’r </a:t>
            </a:r>
            <a:r>
              <a:rPr lang="en-GB" sz="2400" dirty="0" err="1"/>
              <a:t>gweithlu</a:t>
            </a:r>
            <a:r>
              <a:rPr lang="en-GB" sz="2400" dirty="0"/>
              <a:t>. </a:t>
            </a:r>
          </a:p>
          <a:p>
            <a:r>
              <a:rPr lang="en-GB" sz="2400" dirty="0"/>
              <a:t>Proses </a:t>
            </a:r>
            <a:r>
              <a:rPr lang="en-GB" sz="2400" dirty="0" err="1"/>
              <a:t>gymeradwyo</a:t>
            </a:r>
            <a:r>
              <a:rPr lang="en-GB" sz="2400" dirty="0"/>
              <a:t> </a:t>
            </a:r>
            <a:r>
              <a:rPr lang="en-GB" sz="2400" dirty="0" err="1"/>
              <a:t>syml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cleifion</a:t>
            </a:r>
            <a:r>
              <a:rPr lang="en-GB" sz="2400" dirty="0"/>
              <a:t> </a:t>
            </a:r>
            <a:r>
              <a:rPr lang="en-GB" sz="2400" dirty="0" err="1"/>
              <a:t>mwy</a:t>
            </a:r>
            <a:r>
              <a:rPr lang="en-GB" sz="2400" dirty="0"/>
              <a:t> </a:t>
            </a:r>
            <a:r>
              <a:rPr lang="en-GB" sz="2400" dirty="0" err="1"/>
              <a:t>cymhleth</a:t>
            </a:r>
            <a:r>
              <a:rPr lang="en-GB" sz="2400" dirty="0"/>
              <a:t> </a:t>
            </a:r>
            <a:r>
              <a:rPr lang="en-GB" sz="2400" dirty="0" err="1"/>
              <a:t>sydd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gwelyau</a:t>
            </a:r>
            <a:r>
              <a:rPr lang="en-GB" sz="2400" dirty="0"/>
              <a:t> </a:t>
            </a:r>
            <a:r>
              <a:rPr lang="en-GB" sz="2400" dirty="0" err="1"/>
              <a:t>ysbyty</a:t>
            </a:r>
            <a:r>
              <a:rPr lang="en-GB" sz="2400" dirty="0"/>
              <a:t>, </a:t>
            </a:r>
            <a:r>
              <a:rPr lang="en-GB" sz="2400" err="1"/>
              <a:t>cyfarpar</a:t>
            </a:r>
            <a:r>
              <a:rPr lang="en-GB" sz="2400"/>
              <a:t> lleddfu pwysedd </a:t>
            </a:r>
            <a:r>
              <a:rPr lang="en-GB" sz="2400" dirty="0"/>
              <a:t>a </a:t>
            </a:r>
            <a:r>
              <a:rPr lang="en-GB" sz="2400" dirty="0" err="1"/>
              <a:t>theclynnau</a:t>
            </a:r>
            <a:r>
              <a:rPr lang="en-GB" sz="2400" dirty="0"/>
              <a:t> </a:t>
            </a:r>
            <a:r>
              <a:rPr lang="en-GB" sz="2400" dirty="0" err="1"/>
              <a:t>codi</a:t>
            </a:r>
            <a:r>
              <a:rPr lang="en-GB" sz="2400" dirty="0"/>
              <a:t>. </a:t>
            </a:r>
          </a:p>
          <a:p>
            <a:r>
              <a:rPr lang="en-GB" sz="2400" err="1"/>
              <a:t>Defnyddio</a:t>
            </a:r>
            <a:r>
              <a:rPr lang="en-GB" sz="2400"/>
              <a:t> ffotograffau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leihau</a:t>
            </a:r>
            <a:r>
              <a:rPr lang="en-GB" sz="2400" dirty="0"/>
              <a:t> </a:t>
            </a:r>
            <a:r>
              <a:rPr lang="en-GB" sz="2400" dirty="0" err="1"/>
              <a:t>ymweliadau</a:t>
            </a:r>
            <a:r>
              <a:rPr lang="en-GB" sz="2400" dirty="0"/>
              <a:t> </a:t>
            </a:r>
            <a:r>
              <a:rPr lang="en-GB" sz="2400" dirty="0" err="1"/>
              <a:t>asesu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oes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ymweliad</a:t>
            </a:r>
            <a:r>
              <a:rPr lang="en-GB" sz="2400" dirty="0"/>
              <a:t>,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drefnu</a:t>
            </a:r>
            <a:r>
              <a:rPr lang="en-GB" sz="2400" dirty="0"/>
              <a:t> o </a:t>
            </a:r>
            <a:r>
              <a:rPr lang="en-GB" sz="2400" dirty="0" err="1"/>
              <a:t>fewn</a:t>
            </a:r>
            <a:r>
              <a:rPr lang="en-GB" sz="2400" dirty="0"/>
              <a:t> 4 </a:t>
            </a:r>
            <a:r>
              <a:rPr lang="en-GB" sz="2400" err="1"/>
              <a:t>awr</a:t>
            </a:r>
            <a:r>
              <a:rPr lang="en-GB" sz="2400"/>
              <a:t> i’r penderfyniad i ryddhau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766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Cyfarwyddiadau</a:t>
            </a:r>
            <a:r>
              <a:rPr lang="en-GB" dirty="0"/>
              <a:t> </a:t>
            </a:r>
            <a:r>
              <a:rPr lang="en-GB" dirty="0" err="1"/>
              <a:t>cadw</a:t>
            </a:r>
            <a:r>
              <a:rPr lang="en-GB" dirty="0"/>
              <a:t> </a:t>
            </a:r>
            <a:r>
              <a:rPr lang="en-GB" dirty="0" err="1" smtClean="0"/>
              <a:t>tŷ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28696" y="876374"/>
            <a:ext cx="10924172" cy="5750077"/>
            <a:chOff x="400" y="743"/>
            <a:chExt cx="6714" cy="353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0" y="747"/>
              <a:ext cx="6714" cy="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9" y="1233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363" y="746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84" y="988"/>
              <a:ext cx="331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321" y="894"/>
              <a:ext cx="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48" y="1189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5" y="1343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63" y="1343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63" y="1454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63" y="1565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321" y="1343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172" y="1971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233" y="1675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10800000" flipV="1">
              <a:off x="3254" y="1621"/>
              <a:ext cx="3828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cy-GB" sz="1600" dirty="0"/>
                <a:t>Os oes gennych chi unrhyw gwestiynau i’w gofyn, defnyddiwch yr ystafell sgwrsio i holi’ch cwestiynau. Dim ond cwestiynau’n ymwneud â’r canllawiau y byddwn yn rhoi sylw iddynt, gan neilltuo amser ar ôl pob rhan o’r </a:t>
              </a:r>
              <a:r>
                <a:rPr lang="cy-GB" sz="1600" dirty="0" err="1"/>
                <a:t>weminar</a:t>
              </a:r>
              <a:r>
                <a:rPr lang="cy-GB" sz="1600" dirty="0"/>
                <a:t> ac ateb unrhyw gwestiynau cyffredinol ar ddiwedd y sesiwn.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501" y="1824"/>
              <a:ext cx="9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’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582" y="2266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85" y="2414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363" y="2414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363" y="2524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363" y="2635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321" y="2414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82" y="3017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363" y="2746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742" y="2746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824" y="3189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85" y="3336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85" y="3447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85" y="3557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363" y="3336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363" y="3447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363" y="3557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321" y="3336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970" y="4060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363" y="3668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1363" y="3779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321" y="3668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321" y="3816"/>
              <a:ext cx="199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GB" sz="1600" dirty="0" err="1"/>
                <a:t>Bydd</a:t>
              </a:r>
              <a:r>
                <a:rPr lang="en-GB" sz="1600" dirty="0"/>
                <a:t> </a:t>
              </a:r>
              <a:r>
                <a:rPr lang="en-GB" sz="1600" dirty="0" err="1"/>
                <a:t>recordiad</a:t>
              </a:r>
              <a:r>
                <a:rPr lang="en-GB" sz="1600" dirty="0"/>
                <a:t> </a:t>
              </a:r>
              <a:r>
                <a:rPr lang="en-GB" sz="1600" dirty="0" err="1"/>
                <a:t>o’r</a:t>
              </a:r>
              <a:r>
                <a:rPr lang="en-GB" sz="1600" dirty="0"/>
                <a:t> </a:t>
              </a:r>
              <a:r>
                <a:rPr lang="en-GB" sz="1600" dirty="0" err="1"/>
                <a:t>weminar</a:t>
              </a:r>
              <a:r>
                <a:rPr lang="en-GB" sz="1600" dirty="0"/>
                <a:t> </a:t>
              </a:r>
              <a:r>
                <a:rPr lang="en-GB" sz="1600" dirty="0" err="1"/>
                <a:t>ar</a:t>
              </a:r>
              <a:r>
                <a:rPr lang="en-GB" sz="1600" dirty="0"/>
                <a:t> </a:t>
              </a:r>
              <a:r>
                <a:rPr lang="en-GB" sz="1600" dirty="0" err="1" smtClean="0"/>
                <a:t>gael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.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6979" y="3816"/>
              <a:ext cx="10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85" y="4149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363" y="4149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321" y="4149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672"/>
              <a:ext cx="687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5" name="Picture 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672"/>
              <a:ext cx="687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6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742"/>
              <a:ext cx="59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3665"/>
              <a:ext cx="48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7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743"/>
              <a:ext cx="75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9" name="Picture 7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743"/>
              <a:ext cx="75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1397" y="813"/>
              <a:ext cx="1557" cy="509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1397" y="813"/>
              <a:ext cx="1557" cy="509"/>
            </a:xfrm>
            <a:prstGeom prst="rect">
              <a:avLst/>
            </a:prstGeom>
            <a:noFill/>
            <a:ln w="1428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1558" y="848"/>
              <a:ext cx="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1438" y="853"/>
              <a:ext cx="114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GB" dirty="0" err="1">
                  <a:solidFill>
                    <a:schemeClr val="bg1"/>
                  </a:solidFill>
                </a:rPr>
                <a:t>Cofiwch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gadw’n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ddistaw</a:t>
              </a: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2494" y="1037"/>
              <a:ext cx="1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1398" y="1694"/>
              <a:ext cx="1600" cy="508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1372" y="1706"/>
              <a:ext cx="1600" cy="508"/>
            </a:xfrm>
            <a:prstGeom prst="rect">
              <a:avLst/>
            </a:prstGeom>
            <a:noFill/>
            <a:ln w="1428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1407" y="1744"/>
              <a:ext cx="1565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600" dirty="0" err="1">
                  <a:solidFill>
                    <a:schemeClr val="bg1"/>
                  </a:solidFill>
                </a:rPr>
                <a:t>Gofynnwch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gwestiynau</a:t>
              </a:r>
              <a:r>
                <a:rPr lang="en-GB" sz="1600" dirty="0">
                  <a:solidFill>
                    <a:schemeClr val="bg1"/>
                  </a:solidFill>
                </a:rPr>
                <a:t> yn </a:t>
              </a:r>
              <a:r>
                <a:rPr lang="en-GB" sz="1600" dirty="0" err="1">
                  <a:solidFill>
                    <a:schemeClr val="bg1"/>
                  </a:solidFill>
                </a:rPr>
                <a:t>yr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ystafell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sgwrsio</a:t>
              </a:r>
              <a:endParaRPr lang="en-GB" sz="1600" dirty="0">
                <a:solidFill>
                  <a:schemeClr val="bg1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2580" y="1918"/>
              <a:ext cx="1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2616" y="1918"/>
              <a:ext cx="1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83"/>
            <p:cNvSpPr>
              <a:spLocks noChangeArrowheads="1"/>
            </p:cNvSpPr>
            <p:nvPr/>
          </p:nvSpPr>
          <p:spPr bwMode="auto">
            <a:xfrm>
              <a:off x="1415" y="2745"/>
              <a:ext cx="1600" cy="51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84"/>
            <p:cNvSpPr>
              <a:spLocks noChangeArrowheads="1"/>
            </p:cNvSpPr>
            <p:nvPr/>
          </p:nvSpPr>
          <p:spPr bwMode="auto">
            <a:xfrm>
              <a:off x="1415" y="2745"/>
              <a:ext cx="1600" cy="514"/>
            </a:xfrm>
            <a:prstGeom prst="rect">
              <a:avLst/>
            </a:prstGeom>
            <a:noFill/>
            <a:ln w="1428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85"/>
            <p:cNvSpPr>
              <a:spLocks noChangeArrowheads="1"/>
            </p:cNvSpPr>
            <p:nvPr/>
          </p:nvSpPr>
          <p:spPr bwMode="auto">
            <a:xfrm>
              <a:off x="1536" y="2781"/>
              <a:ext cx="141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GB" sz="1600" dirty="0" err="1">
                  <a:solidFill>
                    <a:schemeClr val="bg1"/>
                  </a:solidFill>
                </a:rPr>
                <a:t>Mynediad</a:t>
              </a:r>
              <a:r>
                <a:rPr lang="en-GB" sz="1600" dirty="0">
                  <a:solidFill>
                    <a:schemeClr val="bg1"/>
                  </a:solidFill>
                </a:rPr>
                <a:t> at </a:t>
              </a:r>
              <a:r>
                <a:rPr lang="en-GB" sz="1600" dirty="0" err="1">
                  <a:solidFill>
                    <a:schemeClr val="bg1"/>
                  </a:solidFill>
                </a:rPr>
                <a:t>gyfres</a:t>
              </a:r>
              <a:r>
                <a:rPr lang="en-GB" sz="1600" dirty="0">
                  <a:solidFill>
                    <a:schemeClr val="bg1"/>
                  </a:solidFill>
                </a:rPr>
                <a:t> o </a:t>
              </a:r>
              <a:r>
                <a:rPr lang="en-GB" sz="1600" dirty="0" err="1">
                  <a:solidFill>
                    <a:schemeClr val="bg1"/>
                  </a:solidFill>
                </a:rPr>
                <a:t>Gwestiynau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Cyffredin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wedyn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1" name="Rectangle 86"/>
            <p:cNvSpPr>
              <a:spLocks noChangeArrowheads="1"/>
            </p:cNvSpPr>
            <p:nvPr/>
          </p:nvSpPr>
          <p:spPr bwMode="auto">
            <a:xfrm>
              <a:off x="1848" y="2971"/>
              <a:ext cx="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2619" y="2971"/>
              <a:ext cx="1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2656" y="2971"/>
              <a:ext cx="1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9"/>
            <p:cNvSpPr>
              <a:spLocks noChangeArrowheads="1"/>
            </p:cNvSpPr>
            <p:nvPr/>
          </p:nvSpPr>
          <p:spPr bwMode="auto">
            <a:xfrm>
              <a:off x="1400" y="3677"/>
              <a:ext cx="1612" cy="50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90"/>
            <p:cNvSpPr>
              <a:spLocks noChangeArrowheads="1"/>
            </p:cNvSpPr>
            <p:nvPr/>
          </p:nvSpPr>
          <p:spPr bwMode="auto">
            <a:xfrm>
              <a:off x="1400" y="3677"/>
              <a:ext cx="1612" cy="503"/>
            </a:xfrm>
            <a:prstGeom prst="rect">
              <a:avLst/>
            </a:prstGeom>
            <a:noFill/>
            <a:ln w="1428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91"/>
            <p:cNvSpPr>
              <a:spLocks noChangeArrowheads="1"/>
            </p:cNvSpPr>
            <p:nvPr/>
          </p:nvSpPr>
          <p:spPr bwMode="auto">
            <a:xfrm>
              <a:off x="1481" y="3712"/>
              <a:ext cx="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2649" y="3902"/>
              <a:ext cx="1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94"/>
            <p:cNvSpPr>
              <a:spLocks noChangeArrowheads="1"/>
            </p:cNvSpPr>
            <p:nvPr/>
          </p:nvSpPr>
          <p:spPr bwMode="auto">
            <a:xfrm>
              <a:off x="2685" y="3902"/>
              <a:ext cx="1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849842" y="10477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Cofiwch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gadw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ar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gosodiad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mud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gydol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weminar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er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mwyn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wylwyr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glywed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seinyddion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mor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glir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â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phosibl</a:t>
            </a:r>
            <a:endParaRPr lang="en-GB" sz="1600" dirty="0"/>
          </a:p>
        </p:txBody>
      </p:sp>
      <p:sp>
        <p:nvSpPr>
          <p:cNvPr id="30" name="Rectangle 29"/>
          <p:cNvSpPr/>
          <p:nvPr/>
        </p:nvSpPr>
        <p:spPr>
          <a:xfrm>
            <a:off x="4858469" y="408821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Mae’n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debygol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na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fydd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gennym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amser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ateb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eich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holl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gwestiynau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yn 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sesiwn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, felly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byddwn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yn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coladu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pob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cwestiwn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chyhoeddi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atebion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iddyn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nhw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ar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ôl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</a:rPr>
              <a:t>weminar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1957289" y="5775397"/>
            <a:ext cx="25269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Gwyliwch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recordiad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weminar</a:t>
            </a:r>
            <a:endParaRPr lang="en-GB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9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47955"/>
            <a:ext cx="10515600" cy="90360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Adrodd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86894"/>
            <a:ext cx="11452860" cy="46912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</a:rPr>
              <a:t>Bydd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gweithdrefnau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adrodd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arferol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gyfer</a:t>
            </a:r>
            <a:r>
              <a:rPr lang="en-GB">
                <a:solidFill>
                  <a:srgbClr val="000000"/>
                </a:solidFill>
              </a:rPr>
              <a:t> oedi wrth drosglwyddo gofal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gohirio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ystod</a:t>
            </a:r>
            <a:r>
              <a:rPr lang="en-GB" dirty="0">
                <a:solidFill>
                  <a:srgbClr val="000000"/>
                </a:solidFill>
              </a:rPr>
              <a:t> y </a:t>
            </a:r>
            <a:r>
              <a:rPr lang="en-GB" dirty="0" err="1">
                <a:solidFill>
                  <a:srgbClr val="000000"/>
                </a:solidFill>
              </a:rPr>
              <a:t>cyfnod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hwn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hytrach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bydd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diweddariadau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cryno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cyflwno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Lywodraeth</a:t>
            </a:r>
            <a:r>
              <a:rPr lang="en-GB" dirty="0">
                <a:solidFill>
                  <a:srgbClr val="000000"/>
                </a:solidFill>
              </a:rPr>
              <a:t> Cymru bob </a:t>
            </a:r>
            <a:r>
              <a:rPr lang="en-GB" dirty="0" err="1">
                <a:solidFill>
                  <a:srgbClr val="000000"/>
                </a:solidFill>
              </a:rPr>
              <a:t>wythnos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er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mwyn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gallu</a:t>
            </a:r>
            <a:r>
              <a:rPr lang="en-GB">
                <a:solidFill>
                  <a:srgbClr val="000000"/>
                </a:solidFill>
              </a:rPr>
              <a:t> deall </a:t>
            </a:r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 err="1">
                <a:solidFill>
                  <a:srgbClr val="000000"/>
                </a:solidFill>
              </a:rPr>
              <a:t>mynd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i’r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afael</a:t>
            </a:r>
            <a:r>
              <a:rPr lang="en-GB" dirty="0">
                <a:solidFill>
                  <a:srgbClr val="000000"/>
                </a:solidFill>
              </a:rPr>
              <a:t> â </a:t>
            </a:r>
            <a:r>
              <a:rPr lang="en-GB" dirty="0" err="1">
                <a:solidFill>
                  <a:srgbClr val="000000"/>
                </a:solidFill>
              </a:rPr>
              <a:t>rhwystrau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weithredu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Ni </a:t>
            </a:r>
            <a:r>
              <a:rPr lang="en-GB" dirty="0" err="1">
                <a:solidFill>
                  <a:srgbClr val="000000"/>
                </a:solidFill>
              </a:rPr>
              <a:t>fydd</a:t>
            </a:r>
            <a:r>
              <a:rPr lang="en-GB" dirty="0">
                <a:solidFill>
                  <a:srgbClr val="000000"/>
                </a:solidFill>
              </a:rPr>
              <a:t> y data </a:t>
            </a:r>
            <a:r>
              <a:rPr lang="en-GB" dirty="0" err="1">
                <a:solidFill>
                  <a:srgbClr val="000000"/>
                </a:solidFill>
              </a:rPr>
              <a:t>hwn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ddefnyddio</a:t>
            </a:r>
            <a:r>
              <a:rPr lang="en-GB" dirty="0">
                <a:solidFill>
                  <a:srgbClr val="000000"/>
                </a:solidFill>
              </a:rPr>
              <a:t> at </a:t>
            </a:r>
            <a:r>
              <a:rPr lang="en-GB" dirty="0" err="1">
                <a:solidFill>
                  <a:srgbClr val="000000"/>
                </a:solidFill>
              </a:rPr>
              <a:t>ddibenion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rheoli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perfformiad</a:t>
            </a:r>
            <a:r>
              <a:rPr lang="en-GB" dirty="0">
                <a:solidFill>
                  <a:srgbClr val="000000"/>
                </a:solidFill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51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softEdge rad="1257300"/>
          </a:effectLst>
        </p:spPr>
      </p:pic>
      <p:sp>
        <p:nvSpPr>
          <p:cNvPr id="8" name="TextBox 7"/>
          <p:cNvSpPr txBox="1"/>
          <p:nvPr/>
        </p:nvSpPr>
        <p:spPr>
          <a:xfrm>
            <a:off x="5047489" y="557048"/>
            <a:ext cx="681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Unrhyw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gwestiynau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…</a:t>
            </a:r>
          </a:p>
        </p:txBody>
      </p:sp>
    </p:spTree>
    <p:extLst>
      <p:ext uri="{BB962C8B-B14F-4D97-AF65-F5344CB8AC3E}">
        <p14:creationId xmlns:p14="http://schemas.microsoft.com/office/powerpoint/2010/main" val="1811822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7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9" b="10420"/>
          <a:stretch/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1740" y="1514202"/>
            <a:ext cx="6885150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Cymorth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Cyllid</a:t>
            </a:r>
            <a:endParaRPr lang="en-GB" dirty="0"/>
          </a:p>
          <a:p>
            <a:pPr algn="ctr"/>
            <a:endParaRPr lang="en-GB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i="1" dirty="0"/>
              <a:t>Mathew </a:t>
            </a:r>
            <a:r>
              <a:rPr lang="en-GB" sz="3200" i="1" dirty="0" err="1"/>
              <a:t>Xerri</a:t>
            </a:r>
            <a:r>
              <a:rPr lang="en-GB" sz="3200" i="1" dirty="0"/>
              <a:t> – </a:t>
            </a:r>
            <a:r>
              <a:rPr lang="en-GB" sz="3200" i="1" dirty="0" err="1"/>
              <a:t>Pennaeth</a:t>
            </a:r>
            <a:r>
              <a:rPr lang="en-GB" sz="3200" i="1" dirty="0"/>
              <a:t> </a:t>
            </a:r>
            <a:r>
              <a:rPr lang="en-GB" sz="3200" i="1" dirty="0" err="1"/>
              <a:t>Gofal</a:t>
            </a:r>
            <a:r>
              <a:rPr lang="en-GB" sz="3200" i="1" dirty="0"/>
              <a:t> </a:t>
            </a:r>
            <a:r>
              <a:rPr lang="en-GB" sz="3200" i="1" dirty="0" err="1"/>
              <a:t>Cymhleth</a:t>
            </a:r>
            <a:r>
              <a:rPr lang="en-GB" sz="3200" i="1" dirty="0"/>
              <a:t> a </a:t>
            </a:r>
            <a:r>
              <a:rPr lang="en-GB" sz="3200" i="1" dirty="0" err="1"/>
              <a:t>Gofal</a:t>
            </a:r>
            <a:r>
              <a:rPr lang="en-GB" sz="3200" i="1" dirty="0"/>
              <a:t> </a:t>
            </a:r>
            <a:r>
              <a:rPr lang="en-GB" sz="3200" i="1" dirty="0" err="1"/>
              <a:t>Heb</a:t>
            </a:r>
            <a:r>
              <a:rPr lang="en-GB" sz="3200" i="1" dirty="0"/>
              <a:t> </a:t>
            </a:r>
            <a:r>
              <a:rPr lang="en-GB" sz="3200" i="1" dirty="0" err="1"/>
              <a:t>ei</a:t>
            </a:r>
            <a:r>
              <a:rPr lang="en-GB" sz="3200" i="1" dirty="0"/>
              <a:t> </a:t>
            </a:r>
            <a:r>
              <a:rPr lang="en-GB" sz="3200" i="1" dirty="0" err="1"/>
              <a:t>Drefnu</a:t>
            </a:r>
            <a:endParaRPr lang="en-GB" sz="3200" i="1" dirty="0"/>
          </a:p>
          <a:p>
            <a:pPr algn="ctr"/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174217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1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443"/>
            <a:ext cx="12367260" cy="6926472"/>
          </a:xfrm>
          <a:effectLst>
            <a:outerShdw dist="165100" dir="21540000" algn="ctr" rotWithShape="0">
              <a:schemeClr val="bg1">
                <a:alpha val="9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420" y="142158"/>
            <a:ext cx="5392344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PARODRWYDD AM ARGYFWNG GOFAL IECHYD PARHAUS Y GIG</a:t>
            </a:r>
            <a:endParaRPr lang="en-GB" dirty="0"/>
          </a:p>
          <a:p>
            <a:endParaRPr lang="en-GB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dirty="0"/>
              <a:t>Mathew </a:t>
            </a:r>
            <a:r>
              <a:rPr lang="en-GB" sz="3200" dirty="0" err="1"/>
              <a:t>Xerri</a:t>
            </a:r>
            <a:r>
              <a:rPr lang="en-GB" sz="3200" dirty="0"/>
              <a:t> – </a:t>
            </a:r>
            <a:r>
              <a:rPr lang="en-GB" sz="3200" dirty="0" err="1"/>
              <a:t>Pennaeth</a:t>
            </a:r>
            <a:r>
              <a:rPr lang="en-GB" sz="3200" dirty="0"/>
              <a:t> </a:t>
            </a:r>
            <a:r>
              <a:rPr lang="en-GB" sz="3200" dirty="0" err="1"/>
              <a:t>Gofal</a:t>
            </a:r>
            <a:r>
              <a:rPr lang="en-GB" sz="3200" dirty="0"/>
              <a:t> </a:t>
            </a:r>
            <a:r>
              <a:rPr lang="en-GB" sz="3200" dirty="0" err="1"/>
              <a:t>Cymhleth</a:t>
            </a:r>
            <a:r>
              <a:rPr lang="en-GB" sz="3200" dirty="0"/>
              <a:t> a </a:t>
            </a:r>
            <a:r>
              <a:rPr lang="en-GB" sz="3200" dirty="0" err="1"/>
              <a:t>Gofal</a:t>
            </a:r>
            <a:r>
              <a:rPr lang="en-GB" sz="3200" dirty="0"/>
              <a:t> </a:t>
            </a:r>
            <a:r>
              <a:rPr lang="en-GB" sz="3200" dirty="0" err="1"/>
              <a:t>Heb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Drefnu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5422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228601"/>
            <a:ext cx="11327130" cy="11361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Mesurau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Brys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i’w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rhoi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waith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gyfer</a:t>
            </a:r>
            <a:r>
              <a:rPr lang="en-GB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Gofal Iechyd Parhaus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ystod</a:t>
            </a:r>
            <a:r>
              <a:rPr lang="en-GB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Cyfnod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Argyfwng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600201"/>
            <a:ext cx="11567160" cy="512063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y-GB" dirty="0"/>
              <a:t>Bydd Adran 4 y </a:t>
            </a:r>
            <a:r>
              <a:rPr lang="cy-GB"/>
              <a:t>Fframwaith Gofal Iechyd Parhaus </a:t>
            </a:r>
            <a:r>
              <a:rPr lang="cy-GB" u="sng" dirty="0"/>
              <a:t>arfaethedig</a:t>
            </a:r>
            <a:r>
              <a:rPr lang="cy-GB" dirty="0"/>
              <a:t>, sy’n nodi trefniadau yn ystod </a:t>
            </a:r>
            <a:r>
              <a:rPr lang="cy-GB"/>
              <a:t>Pandemig ac Argyfyngau </a:t>
            </a:r>
            <a:r>
              <a:rPr lang="cy-GB" dirty="0"/>
              <a:t>E</a:t>
            </a:r>
            <a:r>
              <a:rPr lang="cy-GB"/>
              <a:t>raill </a:t>
            </a:r>
            <a:r>
              <a:rPr lang="cy-GB" dirty="0"/>
              <a:t>yn cael eu rhoi ar waith ar unwaith.</a:t>
            </a:r>
          </a:p>
          <a:p>
            <a:pPr lvl="0"/>
            <a:r>
              <a:rPr lang="en-GB" dirty="0"/>
              <a:t>Ni </a:t>
            </a:r>
            <a:r>
              <a:rPr lang="en-GB" dirty="0" err="1"/>
              <a:t>ddylai</a:t>
            </a:r>
            <a:r>
              <a:rPr lang="en-GB" dirty="0"/>
              <a:t> </a:t>
            </a:r>
            <a:r>
              <a:rPr lang="en-GB" dirty="0" err="1"/>
              <a:t>penderfyniadau</a:t>
            </a:r>
            <a:r>
              <a:rPr lang="en-GB" dirty="0"/>
              <a:t> </a:t>
            </a:r>
            <a:r>
              <a:rPr lang="en-GB" err="1"/>
              <a:t>ar</a:t>
            </a:r>
            <a:r>
              <a:rPr lang="en-GB"/>
              <a:t> gymhwysedd Gofal Iechyd Parhaus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blaenoriaeth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o </a:t>
            </a:r>
            <a:r>
              <a:rPr lang="en-GB" dirty="0" err="1"/>
              <a:t>bryd</a:t>
            </a:r>
            <a:r>
              <a:rPr lang="en-GB" dirty="0"/>
              <a:t>. </a:t>
            </a:r>
            <a:r>
              <a:rPr lang="en-GB" dirty="0" err="1"/>
              <a:t>Diogelwch</a:t>
            </a:r>
            <a:r>
              <a:rPr lang="en-GB" dirty="0"/>
              <a:t> y </a:t>
            </a:r>
            <a:r>
              <a:rPr lang="en-GB" dirty="0" err="1"/>
              <a:t>claf</a:t>
            </a:r>
            <a:r>
              <a:rPr lang="en-GB" dirty="0"/>
              <a:t> </a:t>
            </a:r>
            <a:r>
              <a:rPr lang="en-GB" dirty="0" err="1"/>
              <a:t>ddylai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flaenoriaeth</a:t>
            </a:r>
            <a:r>
              <a:rPr lang="en-GB" dirty="0"/>
              <a:t> a </a:t>
            </a:r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derbyn</a:t>
            </a:r>
            <a:r>
              <a:rPr lang="en-GB" dirty="0"/>
              <a:t> y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arnynt</a:t>
            </a:r>
            <a:r>
              <a:rPr lang="en-GB" dirty="0"/>
              <a:t>. </a:t>
            </a:r>
            <a:endParaRPr lang="cy-GB" dirty="0"/>
          </a:p>
          <a:p>
            <a:pPr lvl="0"/>
            <a:r>
              <a:rPr lang="cy-GB"/>
              <a:t>Nid tynnu’n ôl </a:t>
            </a:r>
            <a:r>
              <a:rPr lang="cy-GB" dirty="0"/>
              <a:t>y ddyletswydd </a:t>
            </a:r>
            <a:r>
              <a:rPr lang="cy-GB"/>
              <a:t>gofal dros y </a:t>
            </a:r>
            <a:r>
              <a:rPr lang="cy-GB" dirty="0"/>
              <a:t>claf yw bwriad hyn. Yn y rhan fwyaf o achosion, bydd y bwrdd iechyd </a:t>
            </a:r>
            <a:r>
              <a:rPr lang="cy-GB"/>
              <a:t>yn cadw’r cyfrifoldeb am drefnu</a:t>
            </a:r>
            <a:r>
              <a:rPr lang="cy-GB" dirty="0"/>
              <a:t>, cyllido a darparu gofal.</a:t>
            </a:r>
          </a:p>
          <a:p>
            <a:pPr lvl="0"/>
            <a:r>
              <a:rPr lang="cy-GB" dirty="0"/>
              <a:t>Taliadau uniongyrchol - Efallai na </a:t>
            </a:r>
            <a:r>
              <a:rPr lang="cy-GB"/>
              <a:t>fydd unigolyn </a:t>
            </a:r>
            <a:r>
              <a:rPr lang="cy-GB" dirty="0"/>
              <a:t>am </a:t>
            </a:r>
            <a:r>
              <a:rPr lang="cy-GB"/>
              <a:t>gael ei ofal </a:t>
            </a:r>
            <a:r>
              <a:rPr lang="cy-GB" dirty="0"/>
              <a:t>wedi’i ddarparu gan y GIG </a:t>
            </a:r>
            <a:r>
              <a:rPr lang="cy-GB"/>
              <a:t>gan ei </a:t>
            </a:r>
            <a:r>
              <a:rPr lang="cy-GB" dirty="0"/>
              <a:t>f</a:t>
            </a:r>
            <a:r>
              <a:rPr lang="cy-GB"/>
              <a:t>od </a:t>
            </a:r>
            <a:r>
              <a:rPr lang="cy-GB" dirty="0"/>
              <a:t>am gadw taliadau uniongyrchol. Mewn achosion o’r fath, dylai’r bwrdd iechyd a’r awdurdod lleol weithio’n </a:t>
            </a:r>
            <a:r>
              <a:rPr lang="cy-GB" dirty="0" err="1"/>
              <a:t>gydgynhyrchiol</a:t>
            </a:r>
            <a:r>
              <a:rPr lang="cy-GB" dirty="0"/>
              <a:t> </a:t>
            </a:r>
            <a:r>
              <a:rPr lang="cy-GB"/>
              <a:t>gyda’r unigolyn </a:t>
            </a:r>
            <a:r>
              <a:rPr lang="cy-GB" dirty="0"/>
              <a:t>i </a:t>
            </a:r>
            <a:r>
              <a:rPr lang="cy-GB"/>
              <a:t>sicrhau ei fod </a:t>
            </a:r>
            <a:r>
              <a:rPr lang="cy-GB" dirty="0"/>
              <a:t>yn parhau i gael llais a rheolaeth </a:t>
            </a:r>
            <a:r>
              <a:rPr lang="cy-GB"/>
              <a:t>dros ei ofal</a:t>
            </a:r>
            <a:r>
              <a:rPr lang="cy-GB" dirty="0"/>
              <a:t>. Dylent ystyried trefniadau amgen fel pecynnau gofal ar y cyd neu </a:t>
            </a:r>
            <a:r>
              <a:rPr lang="cy-GB"/>
              <a:t>gronfeydd cyfun </a:t>
            </a:r>
            <a:r>
              <a:rPr lang="cy-GB" dirty="0"/>
              <a:t>i ddiwallu </a:t>
            </a:r>
            <a:r>
              <a:rPr lang="cy-GB"/>
              <a:t>anghenion yr unigolyn </a:t>
            </a:r>
            <a:r>
              <a:rPr lang="cy-GB" dirty="0"/>
              <a:t>yn y ffordd fwyaf priodol.</a:t>
            </a:r>
          </a:p>
          <a:p>
            <a:pPr lvl="0"/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,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ddylai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oedi</a:t>
            </a:r>
            <a:r>
              <a:rPr lang="en-GB" dirty="0"/>
              <a:t> </a:t>
            </a:r>
            <a:r>
              <a:rPr lang="en-GB" dirty="0" err="1"/>
              <a:t>rhyddhau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ysbyty</a:t>
            </a:r>
            <a:r>
              <a:rPr lang="en-GB" dirty="0"/>
              <a:t>.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55580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193675"/>
            <a:ext cx="11395710" cy="9721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Goblygiadau</a:t>
            </a:r>
            <a:r>
              <a:rPr lang="en-GB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Mabwysiadu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Mesurau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Argyfwng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i Ofal Iechyd Parhaus 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GIG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378424"/>
            <a:ext cx="11501537" cy="5322627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oedi</a:t>
            </a:r>
            <a:r>
              <a:rPr lang="en-GB" dirty="0"/>
              <a:t> </a:t>
            </a:r>
            <a:r>
              <a:rPr lang="en-GB" dirty="0" err="1"/>
              <a:t>asesiadau</a:t>
            </a:r>
            <a:r>
              <a:rPr lang="en-GB" dirty="0"/>
              <a:t> ac </a:t>
            </a:r>
            <a:r>
              <a:rPr lang="en-GB" err="1"/>
              <a:t>adolygiadau</a:t>
            </a:r>
            <a:r>
              <a:rPr lang="en-GB"/>
              <a:t> gofal iechyd parhaus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ôl-groniad</a:t>
            </a:r>
            <a:r>
              <a:rPr lang="en-GB" dirty="0"/>
              <a:t> o </a:t>
            </a:r>
            <a:r>
              <a:rPr lang="en-GB" dirty="0" err="1"/>
              <a:t>asesiadau</a:t>
            </a:r>
            <a:r>
              <a:rPr lang="en-GB" dirty="0"/>
              <a:t>,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goblygiadau</a:t>
            </a:r>
            <a:r>
              <a:rPr lang="en-GB" dirty="0"/>
              <a:t> </a:t>
            </a:r>
            <a:r>
              <a:rPr lang="en-GB" dirty="0" err="1"/>
              <a:t>llwyth</a:t>
            </a:r>
            <a:r>
              <a:rPr lang="en-GB" dirty="0"/>
              <a:t> </a:t>
            </a:r>
            <a:r>
              <a:rPr lang="en-GB" err="1"/>
              <a:t>gwaith</a:t>
            </a:r>
            <a:r>
              <a:rPr lang="en-GB"/>
              <a:t> yn y </a:t>
            </a:r>
            <a:r>
              <a:rPr lang="en-GB" err="1"/>
              <a:t>dyfodol</a:t>
            </a:r>
            <a:r>
              <a:rPr lang="en-GB"/>
              <a:t> i staff byrddau </a:t>
            </a:r>
            <a:r>
              <a:rPr lang="en-GB" dirty="0"/>
              <a:t>iechyd, y </a:t>
            </a:r>
            <a:r>
              <a:rPr lang="en-GB"/>
              <a:t>GIG ac Awdurdodau </a:t>
            </a:r>
            <a:r>
              <a:rPr lang="en-GB" dirty="0" err="1"/>
              <a:t>Lleol</a:t>
            </a:r>
            <a:r>
              <a:rPr lang="en-GB" dirty="0"/>
              <a:t>.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datblygu</a:t>
            </a:r>
            <a:r>
              <a:rPr lang="en-GB" dirty="0"/>
              <a:t> </a:t>
            </a:r>
            <a:r>
              <a:rPr lang="en-GB" err="1"/>
              <a:t>cynllun</a:t>
            </a:r>
            <a:r>
              <a:rPr lang="en-GB"/>
              <a:t> trin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alluogi’r</a:t>
            </a:r>
            <a:r>
              <a:rPr lang="en-GB" dirty="0"/>
              <a:t> system </a:t>
            </a:r>
            <a:r>
              <a:rPr lang="en-GB" dirty="0" err="1"/>
              <a:t>i</a:t>
            </a:r>
            <a:r>
              <a:rPr lang="en-GB" dirty="0"/>
              <a:t> ‘</a:t>
            </a:r>
            <a:r>
              <a:rPr lang="en-GB" dirty="0" err="1"/>
              <a:t>normaleiddio</a:t>
            </a:r>
            <a:r>
              <a:rPr lang="en-GB"/>
              <a:t>’ yn dilyn </a:t>
            </a:r>
            <a:r>
              <a:rPr lang="en-GB" err="1"/>
              <a:t>cyfnod</a:t>
            </a:r>
            <a:r>
              <a:rPr lang="en-GB"/>
              <a:t> argyfnwg </a:t>
            </a:r>
            <a:r>
              <a:rPr lang="en-GB" dirty="0"/>
              <a:t>COVID-19.</a:t>
            </a:r>
          </a:p>
          <a:p>
            <a:r>
              <a:rPr lang="en-GB" dirty="0" err="1"/>
              <a:t>Efallai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ariannol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gyllid</a:t>
            </a:r>
            <a:r>
              <a:rPr lang="en-GB" dirty="0"/>
              <a:t> </a:t>
            </a:r>
            <a:r>
              <a:rPr lang="en-GB" dirty="0" err="1"/>
              <a:t>byrddau</a:t>
            </a:r>
            <a:r>
              <a:rPr lang="en-GB" dirty="0"/>
              <a:t> iechyd dan </a:t>
            </a:r>
            <a:r>
              <a:rPr lang="en-GB" dirty="0" err="1"/>
              <a:t>drefniadau</a:t>
            </a:r>
            <a:r>
              <a:rPr lang="en-GB" dirty="0"/>
              <a:t> </a:t>
            </a:r>
            <a:r>
              <a:rPr lang="en-GB" dirty="0" err="1"/>
              <a:t>rhyddhau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err="1"/>
              <a:t>adfer</a:t>
            </a:r>
            <a:r>
              <a:rPr lang="en-GB"/>
              <a:t> ac </a:t>
            </a:r>
            <a:r>
              <a:rPr lang="en-GB" dirty="0" err="1"/>
              <a:t>asesu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rhyddhau</a:t>
            </a:r>
            <a:r>
              <a:rPr lang="en-GB" dirty="0"/>
              <a:t> </a:t>
            </a:r>
            <a:r>
              <a:rPr lang="en-GB" err="1"/>
              <a:t>o’r</a:t>
            </a:r>
            <a:r>
              <a:rPr lang="en-GB"/>
              <a:t> ysbyty</a:t>
            </a:r>
            <a:r>
              <a:rPr lang="en-GB" dirty="0"/>
              <a:t>. </a:t>
            </a:r>
            <a:r>
              <a:rPr lang="en-GB" dirty="0" err="1"/>
              <a:t>Byddwn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adolygu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.</a:t>
            </a:r>
          </a:p>
          <a:p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ddarparu</a:t>
            </a:r>
            <a:r>
              <a:rPr lang="en-GB" dirty="0"/>
              <a:t> am </a:t>
            </a:r>
            <a:r>
              <a:rPr lang="en-GB" err="1"/>
              <a:t>ddim</a:t>
            </a:r>
            <a:r>
              <a:rPr lang="en-GB"/>
              <a:t> ar y pwynt cyflenwi dros </a:t>
            </a:r>
            <a:r>
              <a:rPr lang="en-GB" dirty="0" err="1"/>
              <a:t>gyfnod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argyfwng</a:t>
            </a:r>
            <a:r>
              <a:rPr lang="en-GB" dirty="0"/>
              <a:t>,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disgwyliadau</a:t>
            </a:r>
            <a:r>
              <a:rPr lang="en-GB" dirty="0"/>
              <a:t> </a:t>
            </a:r>
            <a:r>
              <a:rPr lang="en-GB" dirty="0" err="1"/>
              <a:t>unigolion</a:t>
            </a:r>
            <a:r>
              <a:rPr lang="en-GB" dirty="0"/>
              <a:t>. </a:t>
            </a:r>
            <a:r>
              <a:rPr lang="en-GB" dirty="0" err="1"/>
              <a:t>Efallai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rai </a:t>
            </a:r>
            <a:r>
              <a:rPr lang="en-GB" err="1"/>
              <a:t>unigolion</a:t>
            </a:r>
            <a:r>
              <a:rPr lang="en-GB"/>
              <a:t> gyfrannu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y </a:t>
            </a:r>
            <a:r>
              <a:rPr lang="en-GB" dirty="0" err="1"/>
              <a:t>cyfnod</a:t>
            </a:r>
            <a:r>
              <a:rPr lang="en-GB" dirty="0"/>
              <a:t> </a:t>
            </a:r>
            <a:r>
              <a:rPr lang="en-GB" err="1"/>
              <a:t>hwn</a:t>
            </a:r>
            <a:r>
              <a:rPr lang="en-GB"/>
              <a:t> neu dalu’n llawn amdano.</a:t>
            </a:r>
            <a:endParaRPr lang="en-GB" dirty="0"/>
          </a:p>
          <a:p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ofynnol</a:t>
            </a:r>
            <a:r>
              <a:rPr lang="en-GB" dirty="0"/>
              <a:t> </a:t>
            </a:r>
            <a:r>
              <a:rPr lang="en-GB" err="1"/>
              <a:t>i</a:t>
            </a:r>
            <a:r>
              <a:rPr lang="en-GB"/>
              <a:t> glinigwyr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cyfrannu</a:t>
            </a:r>
            <a:r>
              <a:rPr lang="en-GB" dirty="0"/>
              <a:t> at </a:t>
            </a:r>
            <a:r>
              <a:rPr lang="en-GB" err="1"/>
              <a:t>asesiadau</a:t>
            </a:r>
            <a:r>
              <a:rPr lang="en-GB"/>
              <a:t> gofal iechyd parhaus </a:t>
            </a:r>
            <a:r>
              <a:rPr lang="en-GB" dirty="0" err="1"/>
              <a:t>asesu</a:t>
            </a:r>
            <a:r>
              <a:rPr lang="en-GB" dirty="0"/>
              <a:t> </a:t>
            </a:r>
            <a:r>
              <a:rPr lang="en-GB" dirty="0" err="1"/>
              <a:t>anghenion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unigolion</a:t>
            </a:r>
            <a:r>
              <a:rPr lang="en-GB" dirty="0"/>
              <a:t> </a:t>
            </a:r>
            <a:r>
              <a:rPr lang="en-GB" dirty="0" err="1"/>
              <a:t>bregus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. Felly,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/>
              <a:t>dal i fod yn </a:t>
            </a:r>
            <a:r>
              <a:rPr lang="en-GB" dirty="0" err="1"/>
              <a:t>bwysig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pecynnau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comisiynu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diwallu</a:t>
            </a:r>
            <a:r>
              <a:rPr lang="en-GB" dirty="0"/>
              <a:t> </a:t>
            </a:r>
            <a:r>
              <a:rPr lang="en-GB" dirty="0" err="1"/>
              <a:t>anghenion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unigolion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40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91"/>
            <a:ext cx="10515600" cy="80009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olygu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fyrddau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iechyd?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8690"/>
            <a:ext cx="11269980" cy="5806440"/>
          </a:xfrm>
        </p:spPr>
        <p:txBody>
          <a:bodyPr>
            <a:normAutofit/>
          </a:bodyPr>
          <a:lstStyle/>
          <a:p>
            <a:r>
              <a:rPr lang="en-GB"/>
              <a:t>Dylai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rhywfaint</a:t>
            </a:r>
            <a:r>
              <a:rPr lang="en-GB" dirty="0"/>
              <a:t> o </a:t>
            </a:r>
            <a:r>
              <a:rPr lang="en-GB" dirty="0" err="1"/>
              <a:t>gapasiti</a:t>
            </a:r>
            <a:r>
              <a:rPr lang="en-GB" dirty="0"/>
              <a:t> </a:t>
            </a:r>
            <a:r>
              <a:rPr lang="en-GB" err="1"/>
              <a:t>i</a:t>
            </a:r>
            <a:r>
              <a:rPr lang="en-GB"/>
              <a:t> adleoli </a:t>
            </a:r>
            <a:r>
              <a:rPr lang="en-GB" dirty="0"/>
              <a:t>staff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asesiadau</a:t>
            </a:r>
            <a:r>
              <a:rPr lang="en-GB" dirty="0"/>
              <a:t> ac </a:t>
            </a:r>
            <a:r>
              <a:rPr lang="en-GB" err="1"/>
              <a:t>adolygiadau</a:t>
            </a:r>
            <a:r>
              <a:rPr lang="en-GB"/>
              <a:t> gofal iechyd parhaus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err="1"/>
              <a:t>arfer</a:t>
            </a:r>
            <a:r>
              <a:rPr lang="en-GB"/>
              <a:t> i gyflawni </a:t>
            </a:r>
            <a:r>
              <a:rPr lang="en-GB" dirty="0" err="1"/>
              <a:t>swyddogaethau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GIG,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err="1"/>
              <a:t>cymorth</a:t>
            </a:r>
            <a:r>
              <a:rPr lang="en-GB"/>
              <a:t> gyda’r broses rhyddhau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err="1"/>
              <a:t>adfer</a:t>
            </a:r>
            <a:r>
              <a:rPr lang="en-GB"/>
              <a:t> ac </a:t>
            </a:r>
            <a:r>
              <a:rPr lang="en-GB" dirty="0" err="1"/>
              <a:t>asesu</a:t>
            </a:r>
            <a:r>
              <a:rPr lang="en-GB" dirty="0"/>
              <a:t>.</a:t>
            </a:r>
          </a:p>
          <a:p>
            <a:r>
              <a:rPr lang="en-GB" dirty="0" err="1"/>
              <a:t>Rhyddhau</a:t>
            </a:r>
            <a:r>
              <a:rPr lang="en-GB" dirty="0"/>
              <a:t> </a:t>
            </a:r>
            <a:r>
              <a:rPr lang="en-GB" err="1"/>
              <a:t>o’r</a:t>
            </a:r>
            <a:r>
              <a:rPr lang="en-GB"/>
              <a:t> ysbyty </a:t>
            </a:r>
            <a:r>
              <a:rPr lang="en-GB" dirty="0"/>
              <a:t>– </a:t>
            </a:r>
            <a:r>
              <a:rPr lang="en-GB" dirty="0" err="1"/>
              <a:t>Sichrau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rhestri</a:t>
            </a:r>
            <a:r>
              <a:rPr lang="en-GB" dirty="0"/>
              <a:t> </a:t>
            </a:r>
            <a:r>
              <a:rPr lang="en-GB" dirty="0" err="1"/>
              <a:t>gwirio</a:t>
            </a:r>
            <a:r>
              <a:rPr lang="en-GB" dirty="0"/>
              <a:t> ac </a:t>
            </a:r>
            <a:r>
              <a:rPr lang="en-GB" err="1"/>
              <a:t>asesiadau</a:t>
            </a:r>
            <a:r>
              <a:rPr lang="en-GB"/>
              <a:t> gofal iechyd parhaus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oedi</a:t>
            </a:r>
            <a:r>
              <a:rPr lang="en-GB" dirty="0"/>
              <a:t> </a:t>
            </a:r>
            <a:r>
              <a:rPr lang="en-GB" dirty="0" err="1"/>
              <a:t>rhyddhau</a:t>
            </a:r>
            <a:r>
              <a:rPr lang="en-GB" dirty="0"/>
              <a:t> </a:t>
            </a:r>
            <a:r>
              <a:rPr lang="en-GB" err="1"/>
              <a:t>o’r</a:t>
            </a:r>
            <a:r>
              <a:rPr lang="en-GB"/>
              <a:t> ysbyty a gwneud </a:t>
            </a:r>
            <a:r>
              <a:rPr lang="en-GB" dirty="0"/>
              <a:t>y </a:t>
            </a:r>
            <a:r>
              <a:rPr lang="en-GB" dirty="0" err="1"/>
              <a:t>defnydd</a:t>
            </a:r>
            <a:r>
              <a:rPr lang="en-GB" dirty="0"/>
              <a:t> </a:t>
            </a:r>
            <a:r>
              <a:rPr lang="en-GB" dirty="0" err="1"/>
              <a:t>mwyaf</a:t>
            </a:r>
            <a:r>
              <a:rPr lang="en-GB" dirty="0"/>
              <a:t> </a:t>
            </a:r>
            <a:r>
              <a:rPr lang="en-GB" dirty="0" err="1"/>
              <a:t>posibl</a:t>
            </a:r>
            <a:r>
              <a:rPr lang="en-GB" dirty="0"/>
              <a:t> o </a:t>
            </a:r>
            <a:r>
              <a:rPr lang="en-GB" dirty="0" err="1"/>
              <a:t>leoliadau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dro</a:t>
            </a:r>
            <a:r>
              <a:rPr lang="en-GB" dirty="0"/>
              <a:t>.</a:t>
            </a:r>
          </a:p>
          <a:p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pecynnau</a:t>
            </a:r>
            <a:r>
              <a:rPr lang="en-GB" dirty="0"/>
              <a:t> </a:t>
            </a:r>
            <a:r>
              <a:rPr lang="en-GB" dirty="0" err="1"/>
              <a:t>carlam</a:t>
            </a:r>
            <a:r>
              <a:rPr lang="en-GB" dirty="0"/>
              <a:t>/</a:t>
            </a:r>
            <a:r>
              <a:rPr lang="en-GB" dirty="0" err="1"/>
              <a:t>diwedd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err="1"/>
              <a:t>eu</a:t>
            </a:r>
            <a:r>
              <a:rPr lang="en-GB"/>
              <a:t> sefydlu’n ddi-oed.</a:t>
            </a:r>
            <a:endParaRPr lang="en-GB" dirty="0"/>
          </a:p>
          <a:p>
            <a:r>
              <a:rPr lang="en-GB" dirty="0" err="1"/>
              <a:t>Ymateb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y </a:t>
            </a:r>
            <a:r>
              <a:rPr lang="en-GB" dirty="0" err="1"/>
              <a:t>gofyn</a:t>
            </a:r>
            <a:r>
              <a:rPr lang="en-GB" dirty="0"/>
              <a:t> </a:t>
            </a:r>
            <a:r>
              <a:rPr lang="en-GB" err="1"/>
              <a:t>i</a:t>
            </a:r>
            <a:r>
              <a:rPr lang="en-GB"/>
              <a:t> bryderon diogelwch</a:t>
            </a:r>
            <a:r>
              <a:rPr lang="en-GB" dirty="0"/>
              <a:t>.</a:t>
            </a:r>
          </a:p>
          <a:p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awdurdodau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rannu</a:t>
            </a:r>
            <a:r>
              <a:rPr lang="en-GB" dirty="0"/>
              <a:t> </a:t>
            </a:r>
            <a:r>
              <a:rPr lang="en-GB" dirty="0" err="1"/>
              <a:t>arferion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o </a:t>
            </a:r>
            <a:r>
              <a:rPr lang="en-GB" dirty="0" err="1"/>
              <a:t>fodelau</a:t>
            </a:r>
            <a:r>
              <a:rPr lang="en-GB" dirty="0"/>
              <a:t> </a:t>
            </a:r>
            <a:r>
              <a:rPr lang="en-GB" dirty="0" err="1"/>
              <a:t>amgen</a:t>
            </a:r>
            <a:r>
              <a:rPr lang="en-GB" dirty="0"/>
              <a:t> o </a:t>
            </a:r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y </a:t>
            </a:r>
            <a:r>
              <a:rPr lang="en-GB" dirty="0" err="1"/>
              <a:t>pandemig</a:t>
            </a:r>
            <a:r>
              <a:rPr lang="en-GB" dirty="0"/>
              <a:t>, </a:t>
            </a:r>
            <a:r>
              <a:rPr lang="en-GB" dirty="0" err="1"/>
              <a:t>e.e.</a:t>
            </a:r>
            <a:r>
              <a:rPr lang="en-GB" dirty="0"/>
              <a:t> </a:t>
            </a:r>
            <a:r>
              <a:rPr lang="en-GB" dirty="0" err="1"/>
              <a:t>ymgynghoriadau</a:t>
            </a:r>
            <a:r>
              <a:rPr lang="en-GB" dirty="0"/>
              <a:t> o bell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cartrefi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hunain</a:t>
            </a:r>
            <a:r>
              <a:rPr lang="en-GB" dirty="0"/>
              <a:t>,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cymunedol</a:t>
            </a:r>
            <a:r>
              <a:rPr lang="en-GB" dirty="0"/>
              <a:t> </a:t>
            </a:r>
            <a:r>
              <a:rPr lang="en-GB" dirty="0" err="1"/>
              <a:t>amgen</a:t>
            </a:r>
            <a:r>
              <a:rPr lang="en-GB" dirty="0"/>
              <a:t>, y </a:t>
            </a:r>
            <a:r>
              <a:rPr lang="en-GB" dirty="0" err="1"/>
              <a:t>defnydd</a:t>
            </a:r>
            <a:r>
              <a:rPr lang="en-GB" dirty="0"/>
              <a:t> o </a:t>
            </a:r>
            <a:r>
              <a:rPr lang="en-GB" dirty="0" err="1"/>
              <a:t>dechnoleg</a:t>
            </a:r>
            <a:r>
              <a:rPr lang="en-GB" dirty="0"/>
              <a:t>, </a:t>
            </a:r>
            <a:r>
              <a:rPr lang="en-GB" dirty="0" err="1"/>
              <a:t>galwadau</a:t>
            </a:r>
            <a:r>
              <a:rPr lang="en-GB" dirty="0"/>
              <a:t> </a:t>
            </a:r>
            <a:r>
              <a:rPr lang="en-GB" dirty="0" err="1"/>
              <a:t>fideo</a:t>
            </a:r>
            <a:r>
              <a:rPr lang="en-GB" dirty="0"/>
              <a:t>, </a:t>
            </a:r>
            <a:r>
              <a:rPr lang="en-GB" dirty="0" err="1"/>
              <a:t>teleofal</a:t>
            </a:r>
            <a:r>
              <a:rPr lang="en-GB" dirty="0"/>
              <a:t> ac </a:t>
            </a:r>
            <a:r>
              <a:rPr lang="en-GB" dirty="0" err="1"/>
              <a:t>ati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220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0581" cy="6858000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372303" y="398780"/>
            <a:ext cx="757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Unrhyw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gwestiynau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…</a:t>
            </a:r>
          </a:p>
        </p:txBody>
      </p:sp>
    </p:spTree>
    <p:extLst>
      <p:ext uri="{BB962C8B-B14F-4D97-AF65-F5344CB8AC3E}">
        <p14:creationId xmlns:p14="http://schemas.microsoft.com/office/powerpoint/2010/main" val="293675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>
              <a:schemeClr val="accent1">
                <a:alpha val="79000"/>
              </a:schemeClr>
            </a:glow>
            <a:softEdge rad="1016000"/>
          </a:effectLst>
        </p:spPr>
      </p:pic>
      <p:sp>
        <p:nvSpPr>
          <p:cNvPr id="6" name="TextBox 5"/>
          <p:cNvSpPr txBox="1"/>
          <p:nvPr/>
        </p:nvSpPr>
        <p:spPr>
          <a:xfrm>
            <a:off x="309511" y="735955"/>
            <a:ext cx="6112310" cy="53860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CARTREFI GOFAL A GOFAL YN Y CARTREF</a:t>
            </a:r>
            <a:endParaRPr lang="en-GB" sz="3200" dirty="0"/>
          </a:p>
          <a:p>
            <a:pPr algn="ctr"/>
            <a:r>
              <a:rPr lang="en-GB" sz="3200" dirty="0"/>
              <a:t>Ruth Crowder, </a:t>
            </a:r>
            <a:r>
              <a:rPr lang="en-GB" sz="3200" err="1"/>
              <a:t>Prif</a:t>
            </a:r>
            <a:r>
              <a:rPr lang="en-GB" sz="3200"/>
              <a:t> Gynghorydd Proffesiynol </a:t>
            </a:r>
            <a:r>
              <a:rPr lang="en-GB" sz="3200" dirty="0" err="1"/>
              <a:t>Perthynol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Iechyd, y </a:t>
            </a:r>
            <a:r>
              <a:rPr lang="en-GB" sz="3200" err="1"/>
              <a:t>Gyfarwyddiaeth</a:t>
            </a:r>
            <a:r>
              <a:rPr lang="en-GB" sz="3200"/>
              <a:t> Gofal </a:t>
            </a:r>
            <a:r>
              <a:rPr lang="en-GB" sz="3200" dirty="0" err="1"/>
              <a:t>Sylfaenol</a:t>
            </a:r>
            <a:r>
              <a:rPr lang="en-GB" sz="3200" dirty="0"/>
              <a:t> </a:t>
            </a:r>
            <a:r>
              <a:rPr lang="en-GB" sz="3200"/>
              <a:t>a Gwyddor </a:t>
            </a:r>
            <a:r>
              <a:rPr lang="en-GB" sz="3200" dirty="0"/>
              <a:t>Iechyd</a:t>
            </a:r>
          </a:p>
        </p:txBody>
      </p:sp>
    </p:spTree>
    <p:extLst>
      <p:ext uri="{BB962C8B-B14F-4D97-AF65-F5344CB8AC3E}">
        <p14:creationId xmlns:p14="http://schemas.microsoft.com/office/powerpoint/2010/main" val="1522236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370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Camau</a:t>
            </a:r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gyfer</a:t>
            </a:r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Darparwyr</a:t>
            </a:r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Gofal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023582"/>
            <a:ext cx="11341289" cy="57320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cyngor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pellach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ofal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cleifion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sy’n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cael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rhyddhau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gartrefi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gofal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gyda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chymorth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gofal</a:t>
            </a:r>
            <a:r>
              <a:rPr lang="en-GB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cartref yn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cael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ddatblygu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bydd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cael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gyhoeddi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wefan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eglurir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Adran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Darparwyr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gofal</a:t>
            </a:r>
            <a:r>
              <a:rPr lang="en-GB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cartref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Gweithio’n agos gydag arweinwyr iechyd a gofal cymdeithasol i wella’r </a:t>
            </a:r>
            <a:r>
              <a:rPr lang="cy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capasiti</a:t>
            </a: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presennol, a nodi </a:t>
            </a:r>
            <a:r>
              <a:rPr lang="cy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capasiti</a:t>
            </a: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ychwanegol os oes angen, i gefnogi rhyddhau </a:t>
            </a:r>
            <a:r>
              <a:rPr lang="cy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o’r ysbyty. </a:t>
            </a:r>
            <a:r>
              <a:rPr lang="cy-GB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Defnyddio </a:t>
            </a:r>
            <a:r>
              <a:rPr lang="cy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dull galluogi </a:t>
            </a:r>
            <a:r>
              <a:rPr lang="cy-GB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sicrhau adferiad cymaint o bobl â phosibl.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Darparwyr</a:t>
            </a:r>
            <a:r>
              <a:rPr lang="en-GB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cartrefi gofal: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Cynnal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capasiti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llefydd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gwag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ddibenion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rhyddhau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o’r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ysbyty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Dylai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Rheolwyr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Cofrestredig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ddefnyddio’r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Adnoddau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Capasiti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Gofal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Chymorth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ddarperir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DEWIS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roi gwybodaeth i’r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GIG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chydweithwyr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gofal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cymdeithasol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mewn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amser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 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Atodiad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F).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Dylai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darparwyr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Cartrefi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Gofal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mewn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partneriaeth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â’u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Iechyd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Cymunedol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lleol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ystyried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ffordd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gefnogi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anghenion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preswylwyr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hamgylchedd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cyfarwydd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pryd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bynnag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bosibl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cysylltiadau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threfniadau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Aseswyr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Dibynadwy r waith eisoes,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angen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gweithio’n gyflym gyda’r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tîm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rhyddhau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roi’r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rheolau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a’r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Adran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gyfer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dolenni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ragor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wybodaeth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y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332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10515600" cy="1325562"/>
          </a:xfrm>
        </p:spPr>
        <p:txBody>
          <a:bodyPr/>
          <a:lstStyle/>
          <a:p>
            <a:pPr algn="ctr"/>
            <a:r>
              <a:rPr lang="en-GB" dirty="0"/>
              <a:t>  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 anchor="ctr"/>
          <a:lstStyle/>
          <a:p>
            <a:pPr algn="ctr"/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6000" y="1144588"/>
            <a:ext cx="7560000" cy="2504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Trosolwg</a:t>
            </a:r>
            <a:r>
              <a:rPr lang="en-GB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GB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o’r</a:t>
            </a:r>
            <a:r>
              <a:rPr lang="en-GB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GB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Gweminar</a:t>
            </a:r>
            <a:endParaRPr lang="en-GB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en-GB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800" i="1" dirty="0">
                <a:solidFill>
                  <a:prstClr val="black"/>
                </a:solidFill>
              </a:rPr>
              <a:t>Karan Edwards – </a:t>
            </a:r>
            <a:r>
              <a:rPr lang="en-GB" sz="2800" i="1" dirty="0" err="1">
                <a:solidFill>
                  <a:prstClr val="black"/>
                </a:solidFill>
              </a:rPr>
              <a:t>Uwch</a:t>
            </a:r>
            <a:r>
              <a:rPr lang="en-GB" sz="2800" i="1" dirty="0">
                <a:solidFill>
                  <a:prstClr val="black"/>
                </a:solidFill>
              </a:rPr>
              <a:t> </a:t>
            </a:r>
            <a:r>
              <a:rPr lang="en-GB" sz="2800" i="1" dirty="0" err="1">
                <a:solidFill>
                  <a:prstClr val="black"/>
                </a:solidFill>
              </a:rPr>
              <a:t>Reolwr</a:t>
            </a:r>
            <a:r>
              <a:rPr lang="en-GB" sz="2800" i="1" dirty="0">
                <a:solidFill>
                  <a:prstClr val="black"/>
                </a:solidFill>
              </a:rPr>
              <a:t> </a:t>
            </a:r>
            <a:r>
              <a:rPr lang="en-GB" sz="2800" i="1" dirty="0" err="1">
                <a:solidFill>
                  <a:prstClr val="black"/>
                </a:solidFill>
              </a:rPr>
              <a:t>Polisi</a:t>
            </a:r>
            <a:r>
              <a:rPr lang="en-GB" sz="2800" i="1" dirty="0">
                <a:solidFill>
                  <a:prstClr val="black"/>
                </a:solidFill>
              </a:rPr>
              <a:t> </a:t>
            </a:r>
            <a:r>
              <a:rPr lang="en-GB" sz="2800" i="1" dirty="0" err="1">
                <a:solidFill>
                  <a:prstClr val="black"/>
                </a:solidFill>
              </a:rPr>
              <a:t>Gofal</a:t>
            </a:r>
            <a:r>
              <a:rPr lang="en-GB" sz="2800" i="1" dirty="0">
                <a:solidFill>
                  <a:prstClr val="black"/>
                </a:solidFill>
              </a:rPr>
              <a:t> </a:t>
            </a:r>
            <a:r>
              <a:rPr lang="en-GB" sz="2800" i="1" dirty="0" err="1">
                <a:solidFill>
                  <a:prstClr val="black"/>
                </a:solidFill>
              </a:rPr>
              <a:t>Cymhleth</a:t>
            </a:r>
            <a:r>
              <a:rPr lang="en-GB" sz="2800" i="1" dirty="0">
                <a:solidFill>
                  <a:prstClr val="black"/>
                </a:solidFill>
              </a:rPr>
              <a:t> a </a:t>
            </a:r>
            <a:r>
              <a:rPr lang="en-GB" sz="2800" i="1" dirty="0" err="1">
                <a:solidFill>
                  <a:prstClr val="black"/>
                </a:solidFill>
              </a:rPr>
              <a:t>Gofal</a:t>
            </a:r>
            <a:r>
              <a:rPr lang="en-GB" sz="2800" i="1" dirty="0">
                <a:solidFill>
                  <a:prstClr val="black"/>
                </a:solidFill>
              </a:rPr>
              <a:t> </a:t>
            </a:r>
            <a:r>
              <a:rPr lang="en-GB" sz="2800" i="1" dirty="0" err="1">
                <a:solidFill>
                  <a:prstClr val="black"/>
                </a:solidFill>
              </a:rPr>
              <a:t>Heb</a:t>
            </a:r>
            <a:r>
              <a:rPr lang="en-GB" sz="2800" i="1" dirty="0">
                <a:solidFill>
                  <a:prstClr val="black"/>
                </a:solidFill>
              </a:rPr>
              <a:t> </a:t>
            </a:r>
            <a:r>
              <a:rPr lang="en-GB" sz="2800" i="1" dirty="0" err="1">
                <a:solidFill>
                  <a:prstClr val="black"/>
                </a:solidFill>
              </a:rPr>
              <a:t>ei</a:t>
            </a:r>
            <a:r>
              <a:rPr lang="en-GB" sz="2800" i="1" dirty="0">
                <a:solidFill>
                  <a:prstClr val="black"/>
                </a:solidFill>
              </a:rPr>
              <a:t> </a:t>
            </a:r>
            <a:r>
              <a:rPr lang="en-GB" sz="2800" i="1" dirty="0" err="1">
                <a:solidFill>
                  <a:prstClr val="black"/>
                </a:solidFill>
              </a:rPr>
              <a:t>Drefnu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79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Capasiti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Cartrefi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Gofal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0" y="1351128"/>
            <a:ext cx="11027391" cy="5278272"/>
          </a:xfrm>
        </p:spPr>
        <p:txBody>
          <a:bodyPr>
            <a:normAutofit lnSpcReduction="10000"/>
          </a:bodyPr>
          <a:lstStyle/>
          <a:p>
            <a:pPr lvl="0"/>
            <a:r>
              <a:rPr lang="cy-GB" dirty="0"/>
              <a:t>Fel </a:t>
            </a:r>
            <a:r>
              <a:rPr lang="cy-GB"/>
              <a:t>rhan o’r cynlluniau </a:t>
            </a:r>
            <a:r>
              <a:rPr lang="cy-GB" dirty="0"/>
              <a:t>rhyddhau presennol, mae’n </a:t>
            </a:r>
            <a:r>
              <a:rPr lang="cy-GB"/>
              <a:t>rhaid deall </a:t>
            </a:r>
            <a:r>
              <a:rPr lang="cy-GB" dirty="0"/>
              <a:t>faint o welyau sy’n cael eu defnyddio a faint sy'n wag yn y gymuned.</a:t>
            </a:r>
          </a:p>
          <a:p>
            <a:pPr lvl="0"/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Adnodd</a:t>
            </a:r>
            <a:r>
              <a:rPr lang="en-GB" dirty="0"/>
              <a:t> </a:t>
            </a:r>
            <a:r>
              <a:rPr lang="en-GB" dirty="0" err="1"/>
              <a:t>Capasiti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a </a:t>
            </a:r>
            <a:r>
              <a:rPr lang="en-GB" dirty="0" err="1"/>
              <a:t>Chymorth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ddatblygu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Data Cymru,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partneriaeth</a:t>
            </a:r>
            <a:r>
              <a:rPr lang="en-GB" dirty="0"/>
              <a:t> â </a:t>
            </a:r>
            <a:r>
              <a:rPr lang="en-GB" dirty="0" err="1"/>
              <a:t>Llywodraeth</a:t>
            </a:r>
            <a:r>
              <a:rPr lang="en-GB" dirty="0"/>
              <a:t> Cymru ac </a:t>
            </a:r>
            <a:r>
              <a:rPr lang="en-GB" dirty="0" err="1"/>
              <a:t>Arolygiaeth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Cymru.</a:t>
            </a:r>
            <a:endParaRPr lang="cy-GB" dirty="0"/>
          </a:p>
          <a:p>
            <a:pPr lvl="0"/>
            <a:r>
              <a:rPr lang="cy-GB" dirty="0"/>
              <a:t>Adnodd ar y we yw hwn sy’n cynnig y cyfle i olrhain </a:t>
            </a:r>
            <a:r>
              <a:rPr lang="cy-GB" dirty="0" err="1"/>
              <a:t>capasiti</a:t>
            </a:r>
            <a:r>
              <a:rPr lang="cy-GB" dirty="0"/>
              <a:t> gwelyau </a:t>
            </a:r>
            <a:r>
              <a:rPr lang="cy-GB"/>
              <a:t>a llefydd </a:t>
            </a:r>
            <a:r>
              <a:rPr lang="cy-GB" dirty="0"/>
              <a:t>gwag yn gaws i gefnogi cynllunio gwelyau a </a:t>
            </a:r>
            <a:r>
              <a:rPr lang="cy-GB"/>
              <a:t>rhyddhau ledled y </a:t>
            </a:r>
            <a:r>
              <a:rPr lang="cy-GB" dirty="0"/>
              <a:t>system. Aeth yr Adnodd yn fyw ar 26 Mawrth 2020.</a:t>
            </a:r>
          </a:p>
          <a:p>
            <a:pPr lvl="0"/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Adnodd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cartref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oedolion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cartrefi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err="1"/>
              <a:t>pobl</a:t>
            </a:r>
            <a:r>
              <a:rPr lang="en-GB"/>
              <a:t> ag </a:t>
            </a:r>
            <a:r>
              <a:rPr lang="en-GB" dirty="0" err="1"/>
              <a:t>anghenion</a:t>
            </a:r>
            <a:r>
              <a:rPr lang="en-GB" dirty="0"/>
              <a:t> </a:t>
            </a:r>
            <a:r>
              <a:rPr lang="en-GB" dirty="0" err="1"/>
              <a:t>preswyl</a:t>
            </a:r>
            <a:r>
              <a:rPr lang="en-GB" dirty="0"/>
              <a:t>, </a:t>
            </a:r>
            <a:r>
              <a:rPr lang="en-GB" dirty="0" err="1"/>
              <a:t>nyrsio</a:t>
            </a:r>
            <a:r>
              <a:rPr lang="en-GB" dirty="0"/>
              <a:t>, iechyd </a:t>
            </a:r>
            <a:r>
              <a:rPr lang="en-GB" dirty="0" err="1"/>
              <a:t>meddwl</a:t>
            </a:r>
            <a:r>
              <a:rPr lang="en-GB" dirty="0"/>
              <a:t> ac </a:t>
            </a:r>
            <a:r>
              <a:rPr lang="en-GB" dirty="0" err="1"/>
              <a:t>anableddau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. </a:t>
            </a:r>
            <a:r>
              <a:rPr lang="en-GB" dirty="0" err="1"/>
              <a:t>Bwriedir</a:t>
            </a:r>
            <a:r>
              <a:rPr lang="en-GB" dirty="0"/>
              <a:t> </a:t>
            </a:r>
            <a:r>
              <a:rPr lang="en-GB" dirty="0" err="1"/>
              <a:t>ehangu</a:t>
            </a:r>
            <a:r>
              <a:rPr lang="en-GB" dirty="0"/>
              <a:t> </a:t>
            </a:r>
            <a:r>
              <a:rPr lang="en-GB" dirty="0" err="1"/>
              <a:t>swyddogaeth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Adnodd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darpariaeth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cartref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dyfodol</a:t>
            </a:r>
            <a:r>
              <a:rPr lang="en-GB" dirty="0"/>
              <a:t>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o </a:t>
            </a:r>
            <a:r>
              <a:rPr lang="en-GB" dirty="0" err="1"/>
              <a:t>bryd</a:t>
            </a:r>
            <a:r>
              <a:rPr lang="en-GB" dirty="0"/>
              <a:t>.</a:t>
            </a:r>
            <a:endParaRPr lang="cy-GB" dirty="0"/>
          </a:p>
          <a:p>
            <a:pPr marL="0" indent="0">
              <a:buNone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3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Adnodd</a:t>
            </a: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Capasiti</a:t>
            </a: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3206" y="1314450"/>
            <a:ext cx="11450471" cy="53047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bwriad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adnodd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disodli’r</a:t>
            </a:r>
            <a:r>
              <a:rPr lang="en-GB" dirty="0"/>
              <a:t> </a:t>
            </a:r>
            <a:r>
              <a:rPr lang="en-GB" dirty="0" err="1"/>
              <a:t>systemau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err="1"/>
              <a:t>presennol</a:t>
            </a:r>
            <a:r>
              <a:rPr lang="en-GB"/>
              <a:t> sydd eisoes ar waith mewn rhai llefydd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olrhain</a:t>
            </a:r>
            <a:r>
              <a:rPr lang="en-GB" dirty="0"/>
              <a:t> </a:t>
            </a:r>
            <a:r>
              <a:rPr lang="en-GB" err="1"/>
              <a:t>gwelyau</a:t>
            </a:r>
            <a:r>
              <a:rPr lang="en-GB"/>
              <a:t>/ystafeloedd </a:t>
            </a:r>
            <a:r>
              <a:rPr lang="en-GB" dirty="0" err="1"/>
              <a:t>gwag</a:t>
            </a:r>
            <a:r>
              <a:rPr lang="en-GB" dirty="0"/>
              <a:t>, </a:t>
            </a:r>
            <a:r>
              <a:rPr lang="en-GB" err="1"/>
              <a:t>ond</a:t>
            </a:r>
            <a:r>
              <a:rPr lang="en-GB"/>
              <a:t> yn hytrach weithio ochr yn ochr â nhw. </a:t>
            </a:r>
          </a:p>
          <a:p>
            <a:pPr marL="0" lvl="0" indent="0">
              <a:buNone/>
            </a:pPr>
            <a:r>
              <a:rPr lang="en-GB"/>
              <a:t>• </a:t>
            </a:r>
            <a:r>
              <a:rPr lang="en-GB" err="1"/>
              <a:t>Gofynnir</a:t>
            </a:r>
            <a:r>
              <a:rPr lang="en-GB"/>
              <a:t> i ddarparwyr ddefnyddio </a:t>
            </a:r>
            <a:r>
              <a:rPr lang="en-GB" dirty="0" err="1"/>
              <a:t>gwefan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ddarparu’r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</a:t>
            </a:r>
            <a:r>
              <a:rPr lang="en-GB" err="1"/>
              <a:t>ddiweddaraf</a:t>
            </a:r>
            <a:r>
              <a:rPr lang="en-GB"/>
              <a:t> (mor </a:t>
            </a:r>
            <a:r>
              <a:rPr lang="en-GB" dirty="0" err="1"/>
              <a:t>agos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real â </a:t>
            </a:r>
            <a:r>
              <a:rPr lang="en-GB" dirty="0" err="1"/>
              <a:t>phosibl</a:t>
            </a:r>
            <a:r>
              <a:rPr lang="en-GB" dirty="0"/>
              <a:t>) </a:t>
            </a:r>
            <a:r>
              <a:rPr lang="en-GB" dirty="0" err="1"/>
              <a:t>ar</a:t>
            </a:r>
            <a:r>
              <a:rPr lang="en-GB" dirty="0"/>
              <a:t>:</a:t>
            </a:r>
          </a:p>
          <a:p>
            <a:pPr marL="627063" lvl="0" indent="-354013">
              <a:buFont typeface="Wingdings" panose="05000000000000000000" pitchFamily="2" charset="2"/>
              <a:buChar char="Ø"/>
            </a:pPr>
            <a:r>
              <a:rPr lang="en-GB" dirty="0" err="1"/>
              <a:t>Nifer</a:t>
            </a:r>
            <a:r>
              <a:rPr lang="en-GB" dirty="0"/>
              <a:t> </a:t>
            </a:r>
            <a:r>
              <a:rPr lang="en-GB" dirty="0" err="1"/>
              <a:t>gwelyau</a:t>
            </a:r>
            <a:r>
              <a:rPr lang="en-GB" dirty="0"/>
              <a:t> </a:t>
            </a:r>
            <a:r>
              <a:rPr lang="en-GB" dirty="0" err="1"/>
              <a:t>gwag</a:t>
            </a:r>
            <a:endParaRPr lang="en-GB" dirty="0"/>
          </a:p>
          <a:p>
            <a:pPr marL="627063" lvl="0" indent="-354013">
              <a:buFont typeface="Wingdings" panose="05000000000000000000" pitchFamily="2" charset="2"/>
              <a:buChar char="Ø"/>
            </a:pPr>
            <a:r>
              <a:rPr lang="en-GB" dirty="0" err="1"/>
              <a:t>Statws</a:t>
            </a:r>
            <a:r>
              <a:rPr lang="en-GB" dirty="0"/>
              <a:t> </a:t>
            </a:r>
            <a:r>
              <a:rPr lang="en-GB" dirty="0" err="1"/>
              <a:t>presennol</a:t>
            </a:r>
            <a:r>
              <a:rPr lang="en-GB" dirty="0"/>
              <a:t>, </a:t>
            </a:r>
            <a:r>
              <a:rPr lang="en-GB" dirty="0" err="1"/>
              <a:t>h.y</a:t>
            </a:r>
            <a:r>
              <a:rPr lang="en-GB" dirty="0"/>
              <a:t>. </a:t>
            </a:r>
            <a:r>
              <a:rPr lang="en-GB" err="1"/>
              <a:t>Ar</a:t>
            </a:r>
            <a:r>
              <a:rPr lang="en-GB"/>
              <a:t> ggor/Ar gau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dirty="0"/>
              <a:t>d</a:t>
            </a:r>
            <a:r>
              <a:rPr lang="en-GB"/>
              <a:t>derbyniadau </a:t>
            </a:r>
            <a:endParaRPr lang="en-GB" dirty="0"/>
          </a:p>
          <a:p>
            <a:pPr marL="273050" lvl="0" indent="0">
              <a:buNone/>
            </a:pPr>
            <a:r>
              <a:rPr lang="en-GB" dirty="0"/>
              <a:t>•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,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arweinwyr</a:t>
            </a:r>
            <a:r>
              <a:rPr lang="en-GB" dirty="0"/>
              <a:t> </a:t>
            </a:r>
            <a:r>
              <a:rPr lang="en-GB" err="1"/>
              <a:t>rhyddhau</a:t>
            </a:r>
            <a:r>
              <a:rPr lang="en-GB"/>
              <a:t> enwebedig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bwrdd</a:t>
            </a:r>
            <a:r>
              <a:rPr lang="en-GB" dirty="0"/>
              <a:t> iechyd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err="1"/>
              <a:t>mynediad</a:t>
            </a:r>
            <a:r>
              <a:rPr lang="en-GB"/>
              <a:t> i  Ddangosfwrdd yr Adnodd </a:t>
            </a:r>
            <a:r>
              <a:rPr lang="en-GB" dirty="0" err="1"/>
              <a:t>Capasiti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a </a:t>
            </a:r>
            <a:r>
              <a:rPr lang="en-GB" dirty="0" err="1"/>
              <a:t>Chymorth</a:t>
            </a:r>
            <a:r>
              <a:rPr lang="en-GB" dirty="0"/>
              <a:t> (</a:t>
            </a:r>
            <a:r>
              <a:rPr lang="en-GB" dirty="0" err="1"/>
              <a:t>Atodiad</a:t>
            </a:r>
            <a:r>
              <a:rPr lang="en-GB" dirty="0"/>
              <a:t> E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canllawiau</a:t>
            </a:r>
            <a:r>
              <a:rPr lang="en-GB" dirty="0"/>
              <a:t>)</a:t>
            </a:r>
          </a:p>
          <a:p>
            <a:pPr marL="0" lvl="0" indent="0">
              <a:buNone/>
            </a:pPr>
            <a:r>
              <a:rPr lang="en-GB" b="1" dirty="0"/>
              <a:t>Am </a:t>
            </a:r>
            <a:r>
              <a:rPr lang="en-GB" b="1" dirty="0" err="1"/>
              <a:t>ragor</a:t>
            </a:r>
            <a:r>
              <a:rPr lang="en-GB" b="1" dirty="0"/>
              <a:t> o </a:t>
            </a:r>
            <a:r>
              <a:rPr lang="en-GB" b="1" dirty="0" err="1"/>
              <a:t>wybodaeth</a:t>
            </a:r>
            <a:r>
              <a:rPr lang="en-GB" b="1" dirty="0"/>
              <a:t> am </a:t>
            </a:r>
            <a:r>
              <a:rPr lang="en-GB" b="1" dirty="0" err="1"/>
              <a:t>yr</a:t>
            </a:r>
            <a:r>
              <a:rPr lang="en-GB" b="1" dirty="0"/>
              <a:t> </a:t>
            </a:r>
            <a:r>
              <a:rPr lang="en-GB" b="1" dirty="0" err="1"/>
              <a:t>Adnodd</a:t>
            </a:r>
            <a:r>
              <a:rPr lang="en-GB" b="1" dirty="0"/>
              <a:t>, e-</a:t>
            </a:r>
            <a:r>
              <a:rPr lang="en-GB" b="1" dirty="0" err="1"/>
              <a:t>bostiwch</a:t>
            </a:r>
            <a:r>
              <a:rPr lang="en-GB" b="1" dirty="0"/>
              <a:t> </a:t>
            </a:r>
            <a:r>
              <a:rPr lang="en-GB" dirty="0" err="1">
                <a:hlinkClick r:id="rId2"/>
              </a:rPr>
              <a:t>CareandSupportCapacityTool@llywodraeth.cymru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59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ort for Hospices &#10;" title="End of Life Care:  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08" r="1828" b="1363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12" y="1310184"/>
            <a:ext cx="5863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Gofal</a:t>
            </a: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Diwedd</a:t>
            </a: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799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900751"/>
          </a:xfrm>
        </p:spPr>
        <p:txBody>
          <a:bodyPr/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Diwedd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187356"/>
            <a:ext cx="11286698" cy="5513696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/>
              <a:t>bod pob claf yr ystyrir </a:t>
            </a:r>
            <a:r>
              <a:rPr lang="en-GB" dirty="0" err="1"/>
              <a:t>eu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nyddiau</a:t>
            </a:r>
            <a:r>
              <a:rPr lang="en-GB" dirty="0"/>
              <a:t> neu </a:t>
            </a:r>
            <a:r>
              <a:rPr lang="en-GB" dirty="0" err="1"/>
              <a:t>wythnosau</a:t>
            </a:r>
            <a:r>
              <a:rPr lang="en-GB" dirty="0"/>
              <a:t> </a:t>
            </a:r>
            <a:r>
              <a:rPr lang="en-GB" dirty="0" err="1"/>
              <a:t>olaf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hoes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err="1"/>
              <a:t>eu</a:t>
            </a:r>
            <a:r>
              <a:rPr lang="en-GB"/>
              <a:t> trosglwyddo’n gyflym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ofal</a:t>
            </a:r>
            <a:r>
              <a:rPr lang="en-GB" dirty="0"/>
              <a:t> </a:t>
            </a:r>
            <a:r>
              <a:rPr lang="en-GB" dirty="0" err="1"/>
              <a:t>timau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lliniarol</a:t>
            </a:r>
            <a:r>
              <a:rPr lang="en-GB" dirty="0"/>
              <a:t> </a:t>
            </a:r>
            <a:r>
              <a:rPr lang="en-GB" dirty="0" err="1"/>
              <a:t>cymunedol</a:t>
            </a:r>
            <a:r>
              <a:rPr lang="en-GB" dirty="0"/>
              <a:t> a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gyfrifol</a:t>
            </a:r>
            <a:r>
              <a:rPr lang="en-GB" dirty="0"/>
              <a:t> am </a:t>
            </a:r>
            <a:r>
              <a:rPr lang="en-GB" dirty="0" err="1"/>
              <a:t>gydlynu</a:t>
            </a:r>
            <a:r>
              <a:rPr lang="en-GB" dirty="0"/>
              <a:t> a </a:t>
            </a:r>
            <a:r>
              <a:rPr lang="en-GB" dirty="0" err="1"/>
              <a:t>hwyluso</a:t>
            </a:r>
            <a:r>
              <a:rPr lang="en-GB" dirty="0"/>
              <a:t> </a:t>
            </a:r>
            <a:r>
              <a:rPr lang="en-GB" dirty="0" err="1"/>
              <a:t>rhyddhau</a:t>
            </a:r>
            <a:r>
              <a:rPr lang="en-GB" dirty="0"/>
              <a:t> </a:t>
            </a:r>
            <a:r>
              <a:rPr lang="en-GB" err="1"/>
              <a:t>cyflym</a:t>
            </a:r>
            <a:r>
              <a:rPr lang="en-GB"/>
              <a:t> gartref </a:t>
            </a:r>
            <a:r>
              <a:rPr lang="en-GB" dirty="0"/>
              <a:t>(a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gartref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) neu </a:t>
            </a:r>
            <a:r>
              <a:rPr lang="en-GB" dirty="0" err="1"/>
              <a:t>hosbis</a:t>
            </a:r>
            <a:r>
              <a:rPr lang="en-GB" dirty="0"/>
              <a:t>.</a:t>
            </a:r>
          </a:p>
          <a:p>
            <a:r>
              <a:rPr lang="en-GB" b="1" dirty="0"/>
              <a:t>Mae </a:t>
            </a:r>
            <a:r>
              <a:rPr lang="en-GB" b="1" dirty="0" err="1"/>
              <a:t>hyn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disodli’r</a:t>
            </a:r>
            <a:r>
              <a:rPr lang="en-GB" b="1" dirty="0"/>
              <a:t> broses </a:t>
            </a:r>
            <a:r>
              <a:rPr lang="en-GB" b="1" dirty="0" err="1"/>
              <a:t>diwedd</a:t>
            </a:r>
            <a:r>
              <a:rPr lang="en-GB" b="1" dirty="0"/>
              <a:t> </a:t>
            </a:r>
            <a:r>
              <a:rPr lang="en-GB" b="1" err="1"/>
              <a:t>oes</a:t>
            </a:r>
            <a:r>
              <a:rPr lang="en-GB" b="1"/>
              <a:t> garlam bresennol. </a:t>
            </a:r>
            <a:endParaRPr lang="en-GB" b="1" dirty="0"/>
          </a:p>
          <a:p>
            <a:r>
              <a:rPr lang="en-GB" err="1"/>
              <a:t>Dylai</a:t>
            </a:r>
            <a:r>
              <a:rPr lang="en-GB"/>
              <a:t> fod gan </a:t>
            </a:r>
            <a:r>
              <a:rPr lang="en-GB" dirty="0"/>
              <a:t>d</a:t>
            </a:r>
            <a:r>
              <a:rPr lang="en-GB"/>
              <a:t>imau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lliniarol</a:t>
            </a:r>
            <a:r>
              <a:rPr lang="en-GB" dirty="0"/>
              <a:t> </a:t>
            </a:r>
            <a:r>
              <a:rPr lang="en-GB" err="1"/>
              <a:t>cymunedol</a:t>
            </a:r>
            <a:r>
              <a:rPr lang="en-GB"/>
              <a:t> drefniadau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, </a:t>
            </a:r>
            <a:r>
              <a:rPr lang="en-GB" dirty="0" err="1"/>
              <a:t>hyfforddiant</a:t>
            </a:r>
            <a:r>
              <a:rPr lang="en-GB" dirty="0"/>
              <a:t> a </a:t>
            </a:r>
            <a:r>
              <a:rPr lang="en-GB" dirty="0" err="1"/>
              <a:t>chymorth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deulu</a:t>
            </a:r>
            <a:r>
              <a:rPr lang="en-GB" dirty="0"/>
              <a:t>/ </a:t>
            </a:r>
            <a:r>
              <a:rPr lang="en-GB" dirty="0" err="1"/>
              <a:t>gofalwyr</a:t>
            </a:r>
            <a:r>
              <a:rPr lang="en-GB" dirty="0"/>
              <a:t> a </a:t>
            </a:r>
            <a:r>
              <a:rPr lang="en-GB" dirty="0" err="1"/>
              <a:t>Darparwyr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a </a:t>
            </a:r>
            <a:r>
              <a:rPr lang="en-GB" dirty="0" err="1"/>
              <a:t>chymorth</a:t>
            </a:r>
            <a:r>
              <a:rPr lang="en-GB" dirty="0"/>
              <a:t>.</a:t>
            </a:r>
          </a:p>
          <a:p>
            <a:r>
              <a:rPr lang="en-GB" dirty="0"/>
              <a:t>O dan </a:t>
            </a:r>
            <a:r>
              <a:rPr lang="en-GB" dirty="0" err="1"/>
              <a:t>amgylchiadau</a:t>
            </a:r>
            <a:r>
              <a:rPr lang="en-GB" dirty="0"/>
              <a:t> </a:t>
            </a:r>
            <a:r>
              <a:rPr lang="en-GB" dirty="0" err="1"/>
              <a:t>cyfyngedig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dibynnu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brognosis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unigolyn</a:t>
            </a:r>
            <a:r>
              <a:rPr lang="en-GB" dirty="0"/>
              <a:t> (</a:t>
            </a:r>
            <a:r>
              <a:rPr lang="en-GB" dirty="0" err="1"/>
              <a:t>e.e.</a:t>
            </a:r>
            <a:r>
              <a:rPr lang="en-GB" dirty="0"/>
              <a:t> 24 </a:t>
            </a:r>
            <a:r>
              <a:rPr lang="en-GB" dirty="0" err="1"/>
              <a:t>awr</a:t>
            </a:r>
            <a:r>
              <a:rPr lang="en-GB" dirty="0"/>
              <a:t> neu </a:t>
            </a:r>
            <a:r>
              <a:rPr lang="en-GB" dirty="0" err="1"/>
              <a:t>lai</a:t>
            </a:r>
            <a:r>
              <a:rPr lang="en-GB" dirty="0"/>
              <a:t>), </a:t>
            </a:r>
            <a:r>
              <a:rPr lang="en-GB" dirty="0" err="1"/>
              <a:t>efallai</a:t>
            </a:r>
            <a:r>
              <a:rPr lang="en-GB" dirty="0"/>
              <a:t> y </a:t>
            </a:r>
            <a:r>
              <a:rPr lang="en-GB" dirty="0" err="1"/>
              <a:t>byddai’n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err="1"/>
              <a:t>ysbytai</a:t>
            </a:r>
            <a:r>
              <a:rPr lang="en-GB"/>
              <a:t> roi ychydig </a:t>
            </a:r>
            <a:r>
              <a:rPr lang="en-GB" dirty="0"/>
              <a:t>o </a:t>
            </a:r>
            <a:r>
              <a:rPr lang="en-GB" b="1" dirty="0" err="1"/>
              <a:t>feddyginiaethau</a:t>
            </a:r>
            <a:r>
              <a:rPr lang="en-GB" b="1" dirty="0"/>
              <a:t> </a:t>
            </a:r>
            <a:r>
              <a:rPr lang="en-GB" b="1" dirty="0" err="1"/>
              <a:t>gofal</a:t>
            </a:r>
            <a:r>
              <a:rPr lang="en-GB" b="1" dirty="0"/>
              <a:t> </a:t>
            </a:r>
            <a:r>
              <a:rPr lang="en-GB" b="1" dirty="0" err="1"/>
              <a:t>lliniarol</a:t>
            </a:r>
            <a:r>
              <a:rPr lang="en-GB" b="1" dirty="0"/>
              <a:t> </a:t>
            </a:r>
            <a:r>
              <a:rPr lang="en-GB" b="1" err="1"/>
              <a:t>wrth</a:t>
            </a:r>
            <a:r>
              <a:rPr lang="en-GB" b="1"/>
              <a:t> ryddhau claf</a:t>
            </a:r>
            <a:r>
              <a:rPr lang="en-GB"/>
              <a:t>,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cefnogi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diwedd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err="1"/>
              <a:t>lleoliad</a:t>
            </a:r>
            <a:r>
              <a:rPr lang="en-GB"/>
              <a:t> o’i ddewis</a:t>
            </a:r>
            <a:r>
              <a:rPr lang="en-GB" dirty="0"/>
              <a:t>. </a:t>
            </a:r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, </a:t>
            </a:r>
            <a:r>
              <a:rPr lang="en-GB" err="1"/>
              <a:t>ni</a:t>
            </a:r>
            <a:r>
              <a:rPr lang="en-GB"/>
              <a:t> ddylai </a:t>
            </a:r>
            <a:r>
              <a:rPr lang="en-GB" dirty="0" err="1"/>
              <a:t>ysbytai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err="1"/>
              <a:t>hynny</a:t>
            </a:r>
            <a:r>
              <a:rPr lang="en-GB"/>
              <a:t> fel mater o drefn. </a:t>
            </a:r>
            <a:r>
              <a:rPr lang="en-GB" err="1"/>
              <a:t>Bydd</a:t>
            </a:r>
            <a:r>
              <a:rPr lang="en-GB"/>
              <a:t> gofyn </a:t>
            </a:r>
            <a:r>
              <a:rPr lang="en-GB" err="1"/>
              <a:t>cael</a:t>
            </a:r>
            <a:r>
              <a:rPr lang="en-GB"/>
              <a:t> gafael ar unrhyw </a:t>
            </a:r>
            <a:r>
              <a:rPr lang="en-GB" err="1"/>
              <a:t>gyflenwadau</a:t>
            </a:r>
            <a:r>
              <a:rPr lang="en-GB"/>
              <a:t> pellach sydd eu hangen wedi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drwy’r</a:t>
            </a:r>
            <a:r>
              <a:rPr lang="en-GB" dirty="0"/>
              <a:t> </a:t>
            </a:r>
            <a:r>
              <a:rPr lang="en-GB" dirty="0" err="1"/>
              <a:t>mecanweithiau</a:t>
            </a:r>
            <a:r>
              <a:rPr lang="en-GB" dirty="0"/>
              <a:t> </a:t>
            </a:r>
            <a:r>
              <a:rPr lang="en-GB" dirty="0" err="1"/>
              <a:t>arferol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11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gymorth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ydym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gilydd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1433014"/>
            <a:ext cx="11218459" cy="53226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Mae </a:t>
            </a:r>
            <a:r>
              <a:rPr lang="en-GB" b="1" dirty="0" err="1">
                <a:solidFill>
                  <a:srgbClr val="00B050"/>
                </a:solidFill>
              </a:rPr>
              <a:t>ysbytai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angen</a:t>
            </a:r>
            <a:r>
              <a:rPr lang="en-GB" b="1" dirty="0">
                <a:solidFill>
                  <a:srgbClr val="00B050"/>
                </a:solidFill>
              </a:rPr>
              <a:t>:</a:t>
            </a:r>
          </a:p>
          <a:p>
            <a:r>
              <a:rPr lang="en-GB" dirty="0" err="1"/>
              <a:t>Hosbisau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gyfathrebu</a:t>
            </a:r>
            <a:r>
              <a:rPr lang="en-GB" dirty="0"/>
              <a:t> </a:t>
            </a:r>
            <a:r>
              <a:rPr lang="en-GB" err="1"/>
              <a:t>eu</a:t>
            </a:r>
            <a:r>
              <a:rPr lang="en-GB"/>
              <a:t> capasiti’n </a:t>
            </a:r>
            <a:r>
              <a:rPr lang="en-GB" dirty="0" err="1"/>
              <a:t>gywir</a:t>
            </a:r>
            <a:r>
              <a:rPr lang="en-GB" dirty="0"/>
              <a:t> – </a:t>
            </a:r>
            <a:r>
              <a:rPr lang="en-GB" dirty="0" err="1"/>
              <a:t>defnyddio</a:t>
            </a:r>
            <a:r>
              <a:rPr lang="en-GB" dirty="0"/>
              <a:t> system </a:t>
            </a:r>
            <a:r>
              <a:rPr lang="en-GB" dirty="0" err="1"/>
              <a:t>olrhain</a:t>
            </a:r>
            <a:r>
              <a:rPr lang="en-GB" dirty="0"/>
              <a:t> </a:t>
            </a:r>
            <a:r>
              <a:rPr lang="en-GB" dirty="0" err="1"/>
              <a:t>capasiti</a:t>
            </a:r>
            <a:r>
              <a:rPr lang="en-GB" dirty="0"/>
              <a:t> </a:t>
            </a:r>
            <a:r>
              <a:rPr lang="en-GB" dirty="0" err="1"/>
              <a:t>gwelyau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alluogi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real</a:t>
            </a:r>
          </a:p>
          <a:p>
            <a:r>
              <a:rPr lang="en-GB" dirty="0"/>
              <a:t>Mae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hosbisau</a:t>
            </a:r>
            <a:r>
              <a:rPr lang="en-GB" dirty="0"/>
              <a:t> a </a:t>
            </a:r>
            <a:r>
              <a:rPr lang="en-GB" dirty="0" err="1"/>
              <a:t>thimau</a:t>
            </a:r>
            <a:r>
              <a:rPr lang="en-GB" dirty="0"/>
              <a:t> </a:t>
            </a:r>
            <a:r>
              <a:rPr lang="en-GB" dirty="0" err="1"/>
              <a:t>cymunedol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barod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dderbyn</a:t>
            </a:r>
            <a:r>
              <a:rPr lang="en-GB" dirty="0"/>
              <a:t> </a:t>
            </a:r>
            <a:r>
              <a:rPr lang="en-GB" dirty="0" err="1"/>
              <a:t>cleifion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diwrnod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angen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Mae </a:t>
            </a:r>
            <a:r>
              <a:rPr lang="en-GB" b="1" dirty="0" err="1">
                <a:solidFill>
                  <a:srgbClr val="00B050"/>
                </a:solidFill>
              </a:rPr>
              <a:t>hosbisau</a:t>
            </a:r>
            <a:r>
              <a:rPr lang="en-GB" b="1" dirty="0">
                <a:solidFill>
                  <a:srgbClr val="00B050"/>
                </a:solidFill>
              </a:rPr>
              <a:t> a </a:t>
            </a:r>
            <a:r>
              <a:rPr lang="en-GB" b="1" dirty="0" err="1">
                <a:solidFill>
                  <a:srgbClr val="00B050"/>
                </a:solidFill>
              </a:rPr>
              <a:t>thimau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cymunedol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angen</a:t>
            </a:r>
            <a:r>
              <a:rPr lang="en-GB" b="1" dirty="0">
                <a:solidFill>
                  <a:srgbClr val="00B050"/>
                </a:solidFill>
              </a:rPr>
              <a:t>: </a:t>
            </a:r>
          </a:p>
          <a:p>
            <a:r>
              <a:rPr lang="en-GB" dirty="0" err="1"/>
              <a:t>Cymaint</a:t>
            </a:r>
            <a:r>
              <a:rPr lang="en-GB" dirty="0"/>
              <a:t> o </a:t>
            </a:r>
            <a:r>
              <a:rPr lang="en-GB" dirty="0" err="1"/>
              <a:t>rybudd</a:t>
            </a:r>
            <a:r>
              <a:rPr lang="en-GB" dirty="0"/>
              <a:t> </a:t>
            </a:r>
            <a:r>
              <a:rPr lang="en-GB" dirty="0" err="1"/>
              <a:t>ymlaen</a:t>
            </a:r>
            <a:r>
              <a:rPr lang="en-GB" dirty="0"/>
              <a:t> </a:t>
            </a:r>
            <a:r>
              <a:rPr lang="en-GB" dirty="0" err="1"/>
              <a:t>llaw</a:t>
            </a:r>
            <a:r>
              <a:rPr lang="en-GB" dirty="0"/>
              <a:t> â </a:t>
            </a:r>
            <a:r>
              <a:rPr lang="en-GB" dirty="0" err="1"/>
              <a:t>phosibl</a:t>
            </a:r>
            <a:r>
              <a:rPr lang="en-GB" dirty="0"/>
              <a:t> </a:t>
            </a:r>
            <a:r>
              <a:rPr lang="en-GB"/>
              <a:t>– er mwyn gallu cynllunio gwasanaethau</a:t>
            </a:r>
            <a:endParaRPr lang="en-GB" dirty="0"/>
          </a:p>
          <a:p>
            <a:r>
              <a:rPr lang="en-GB" dirty="0" err="1"/>
              <a:t>Cyfathrebu</a:t>
            </a:r>
            <a:r>
              <a:rPr lang="en-GB" dirty="0"/>
              <a:t> da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err="1"/>
              <a:t>dimau</a:t>
            </a:r>
            <a:r>
              <a:rPr lang="en-GB"/>
              <a:t> ysbytai,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ddelfrydol</a:t>
            </a:r>
            <a:r>
              <a:rPr lang="en-GB" dirty="0"/>
              <a:t> </a:t>
            </a:r>
            <a:r>
              <a:rPr lang="en-GB" dirty="0" err="1"/>
              <a:t>cyn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unigolyn</a:t>
            </a:r>
            <a:r>
              <a:rPr lang="en-GB" dirty="0"/>
              <a:t> </a:t>
            </a:r>
            <a:r>
              <a:rPr lang="en-GB" dirty="0" err="1"/>
              <a:t>gyrraedd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hosbis</a:t>
            </a:r>
            <a:r>
              <a:rPr lang="en-GB" dirty="0"/>
              <a:t> neu </a:t>
            </a:r>
            <a:r>
              <a:rPr lang="en-GB" dirty="0" err="1"/>
              <a:t>gartref</a:t>
            </a:r>
            <a:r>
              <a:rPr lang="en-GB" dirty="0"/>
              <a:t> – </a:t>
            </a:r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a </a:t>
            </a:r>
            <a:r>
              <a:rPr lang="en-GB" dirty="0" err="1"/>
              <a:t>chymorth</a:t>
            </a:r>
            <a:r>
              <a:rPr lang="en-GB" dirty="0"/>
              <a:t> </a:t>
            </a:r>
            <a:r>
              <a:rPr lang="en-GB" dirty="0" err="1"/>
              <a:t>personol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unigolyn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cynlluniau</a:t>
            </a:r>
            <a:r>
              <a:rPr lang="en-GB" dirty="0"/>
              <a:t> </a:t>
            </a:r>
            <a:r>
              <a:rPr lang="en-GB" dirty="0" err="1"/>
              <a:t>cynyddu</a:t>
            </a:r>
            <a:r>
              <a:rPr lang="en-GB" dirty="0"/>
              <a:t> </a:t>
            </a:r>
            <a:r>
              <a:rPr lang="en-GB" dirty="0" err="1"/>
              <a:t>triniaeth</a:t>
            </a:r>
            <a:r>
              <a:rPr lang="en-GB" dirty="0"/>
              <a:t>, </a:t>
            </a:r>
            <a:r>
              <a:rPr lang="en-GB" dirty="0" err="1"/>
              <a:t>penderfyniadau</a:t>
            </a:r>
            <a:r>
              <a:rPr lang="en-GB" dirty="0"/>
              <a:t> </a:t>
            </a:r>
            <a:r>
              <a:rPr lang="en-GB" dirty="0" err="1"/>
              <a:t>dadebru</a:t>
            </a:r>
            <a:r>
              <a:rPr lang="en-GB" dirty="0"/>
              <a:t> (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hysbys</a:t>
            </a:r>
            <a:r>
              <a:rPr lang="en-GB" dirty="0"/>
              <a:t>), </a:t>
            </a:r>
            <a:r>
              <a:rPr lang="en-GB" dirty="0" err="1"/>
              <a:t>meddyginiaeth</a:t>
            </a:r>
            <a:r>
              <a:rPr lang="en-GB" dirty="0"/>
              <a:t> ac a </a:t>
            </a:r>
            <a:r>
              <a:rPr lang="en-GB" dirty="0" err="1"/>
              <a:t>ragwelir</a:t>
            </a:r>
            <a:r>
              <a:rPr lang="en-GB" dirty="0"/>
              <a:t> </a:t>
            </a:r>
            <a:r>
              <a:rPr lang="en-GB" dirty="0" err="1"/>
              <a:t>rhyddau</a:t>
            </a:r>
            <a:r>
              <a:rPr lang="en-GB" dirty="0"/>
              <a:t> </a:t>
            </a:r>
            <a:r>
              <a:rPr lang="en-GB" dirty="0" err="1"/>
              <a:t>gartref</a:t>
            </a:r>
            <a:r>
              <a:rPr lang="en-GB" dirty="0"/>
              <a:t> neu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gartref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, neu a </a:t>
            </a:r>
            <a:r>
              <a:rPr lang="en-GB" err="1"/>
              <a:t>yw’r</a:t>
            </a:r>
            <a:r>
              <a:rPr lang="en-GB"/>
              <a:t> unigolyn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debygol</a:t>
            </a:r>
            <a:r>
              <a:rPr lang="en-GB" dirty="0"/>
              <a:t> o </a:t>
            </a:r>
            <a:r>
              <a:rPr lang="en-GB" dirty="0" err="1"/>
              <a:t>farw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hosbis</a:t>
            </a:r>
            <a:r>
              <a:rPr lang="en-GB" dirty="0"/>
              <a:t> </a:t>
            </a:r>
            <a:r>
              <a:rPr lang="en-GB"/>
              <a:t>(gall </a:t>
            </a:r>
            <a:r>
              <a:rPr lang="en-GB" dirty="0" err="1"/>
              <a:t>cynlluniau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byddai’n</a:t>
            </a:r>
            <a:r>
              <a:rPr lang="en-GB" dirty="0"/>
              <a:t> </a:t>
            </a:r>
            <a:r>
              <a:rPr lang="en-GB" dirty="0" err="1"/>
              <a:t>ddefnyddiol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syniad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err="1"/>
              <a:t>cynllun</a:t>
            </a:r>
            <a:r>
              <a:rPr lang="en-GB"/>
              <a:t> ar yr adeg hon) </a:t>
            </a:r>
            <a:endParaRPr lang="en-GB" dirty="0"/>
          </a:p>
          <a:p>
            <a:r>
              <a:rPr lang="en-GB"/>
              <a:t>Cymorth</a:t>
            </a:r>
            <a:r>
              <a:rPr lang="en-GB" dirty="0"/>
              <a:t> </a:t>
            </a:r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adnoddau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galluogi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weithredu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eithaf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169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7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08587" y="1578543"/>
            <a:ext cx="6110722" cy="4129238"/>
          </a:xfrm>
          <a:prstGeom prst="rect">
            <a:avLst/>
          </a:prstGeom>
          <a:solidFill>
            <a:srgbClr val="9ABE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Adobe Ming Std L" panose="02020300000000000000" pitchFamily="18" charset="-128"/>
                <a:cs typeface="Arial" panose="020B0604020202020204" pitchFamily="34" charset="0"/>
              </a:rPr>
              <a:t>Cwestiynau</a:t>
            </a:r>
            <a:r>
              <a:rPr lang="en-GB" sz="80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Adobe Ming Std L" panose="02020300000000000000" pitchFamily="18" charset="-128"/>
                <a:cs typeface="Arial" panose="020B0604020202020204" pitchFamily="34" charset="0"/>
              </a:rPr>
              <a:t> 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Adobe Ming Std L" panose="02020300000000000000" pitchFamily="18" charset="-128"/>
                <a:cs typeface="Arial" panose="020B0604020202020204" pitchFamily="34" charset="0"/>
              </a:rPr>
              <a:t>Cyffredin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10887877" y="1508469"/>
            <a:ext cx="67532" cy="51335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69724" y="1472527"/>
            <a:ext cx="76637" cy="51467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55975" y="1508469"/>
            <a:ext cx="65956" cy="5161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80550" y="1492850"/>
            <a:ext cx="48557" cy="51264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81294" y="1536912"/>
            <a:ext cx="0" cy="509216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71"/>
            <a:ext cx="10515600" cy="810532"/>
          </a:xfrm>
        </p:spPr>
        <p:txBody>
          <a:bodyPr/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Trosolwg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Agenda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heddiw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32948" y="1919853"/>
            <a:ext cx="1835294" cy="4699463"/>
            <a:chOff x="5246358" y="3466980"/>
            <a:chExt cx="1872000" cy="3397071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Freeform 9"/>
            <p:cNvSpPr/>
            <p:nvPr/>
          </p:nvSpPr>
          <p:spPr>
            <a:xfrm>
              <a:off x="5246358" y="3466980"/>
              <a:ext cx="1836000" cy="1167366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/>
                <a:t>Safbwyntiau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Gofal</a:t>
              </a:r>
              <a:r>
                <a:rPr lang="en-US" sz="2000" kern="1200" dirty="0"/>
                <a:t> Iechyd </a:t>
              </a:r>
              <a:r>
                <a:rPr lang="en-US" sz="2000" kern="1200" dirty="0" err="1"/>
                <a:t>Parhaus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82358" y="4893873"/>
              <a:ext cx="1836000" cy="1970178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Amlinellu’r</a:t>
              </a:r>
              <a:r>
                <a:rPr lang="en-US" kern="1200" dirty="0"/>
                <a:t> </a:t>
              </a:r>
              <a:r>
                <a:rPr lang="en-US" kern="1200" dirty="0" err="1"/>
                <a:t>newidiadau</a:t>
              </a:r>
              <a:r>
                <a:rPr lang="en-US" kern="1200" dirty="0"/>
                <a:t> </a:t>
              </a:r>
              <a:r>
                <a:rPr lang="en-US" kern="1200" dirty="0" err="1"/>
                <a:t>yn</a:t>
              </a:r>
              <a:r>
                <a:rPr lang="en-US" kern="1200" dirty="0"/>
                <a:t> y </a:t>
              </a:r>
              <a:r>
                <a:rPr lang="en-US" kern="1200" dirty="0" err="1"/>
                <a:t>canllawiau</a:t>
              </a:r>
              <a:r>
                <a:rPr lang="en-US" kern="1200" dirty="0"/>
                <a:t> a </a:t>
              </a:r>
              <a:r>
                <a:rPr lang="en-US" kern="1200" err="1"/>
                <a:t>safbwynt</a:t>
              </a:r>
              <a:r>
                <a:rPr lang="en-US" kern="1200"/>
                <a:t> </a:t>
              </a:r>
              <a:r>
                <a:rPr lang="en-US"/>
                <a:t>Gofal Iechyd Parhaus</a:t>
              </a:r>
              <a:endParaRPr lang="en-US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92483" y="1900630"/>
            <a:ext cx="1839841" cy="4742840"/>
            <a:chOff x="5210147" y="3453939"/>
            <a:chExt cx="1878112" cy="3322086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Freeform 25"/>
            <p:cNvSpPr/>
            <p:nvPr/>
          </p:nvSpPr>
          <p:spPr>
            <a:xfrm>
              <a:off x="5210147" y="3453939"/>
              <a:ext cx="1837442" cy="1144624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/>
                <a:t>Cymorth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Cyllid</a:t>
              </a:r>
              <a:endParaRPr lang="en-US" sz="2000" kern="12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250817" y="4850039"/>
              <a:ext cx="1837442" cy="1925986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algn="ctr"/>
              <a:r>
                <a:rPr lang="en-GB"/>
                <a:t>Diweddariad ar </a:t>
              </a:r>
              <a:r>
                <a:rPr lang="en-GB" dirty="0"/>
                <a:t>y </a:t>
              </a:r>
              <a:r>
                <a:rPr lang="en-GB" dirty="0" err="1"/>
                <a:t>dadansoddiad</a:t>
              </a:r>
              <a:r>
                <a:rPr lang="en-GB" dirty="0"/>
                <a:t> </a:t>
              </a:r>
              <a:r>
                <a:rPr lang="en-GB" dirty="0" err="1"/>
                <a:t>o’r</a:t>
              </a:r>
              <a:r>
                <a:rPr lang="en-GB" dirty="0"/>
                <a:t> </a:t>
              </a:r>
              <a:r>
                <a:rPr lang="en-GB" dirty="0" err="1"/>
                <a:t>adnoddau</a:t>
              </a:r>
              <a:r>
                <a:rPr lang="en-GB" dirty="0"/>
                <a:t> </a:t>
              </a:r>
              <a:r>
                <a:rPr lang="en-GB" dirty="0" err="1"/>
                <a:t>sydd</a:t>
              </a:r>
              <a:r>
                <a:rPr lang="en-GB" dirty="0"/>
                <a:t> </a:t>
              </a:r>
              <a:r>
                <a:rPr lang="en-GB" dirty="0" err="1"/>
                <a:t>eu</a:t>
              </a:r>
              <a:r>
                <a:rPr lang="en-GB" dirty="0"/>
                <a:t> </a:t>
              </a:r>
              <a:r>
                <a:rPr lang="en-GB" dirty="0" err="1"/>
                <a:t>hangen</a:t>
              </a:r>
              <a:r>
                <a:rPr lang="en-GB" dirty="0"/>
                <a:t> </a:t>
              </a:r>
              <a:r>
                <a:rPr lang="en-GB" dirty="0" err="1"/>
                <a:t>i</a:t>
              </a:r>
              <a:r>
                <a:rPr lang="en-GB" dirty="0"/>
                <a:t> </a:t>
              </a:r>
              <a:r>
                <a:rPr lang="en-GB" err="1"/>
                <a:t>ddarparu’r</a:t>
              </a:r>
              <a:r>
                <a:rPr lang="en-GB"/>
                <a:t> canllawiau rhyddhau</a:t>
              </a:r>
              <a:endParaRPr lang="en-GB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294" y="1900630"/>
            <a:ext cx="1944563" cy="4718683"/>
            <a:chOff x="5210695" y="3425193"/>
            <a:chExt cx="1944563" cy="3172735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Freeform 33"/>
            <p:cNvSpPr/>
            <p:nvPr/>
          </p:nvSpPr>
          <p:spPr>
            <a:xfrm>
              <a:off x="5210695" y="3425193"/>
              <a:ext cx="1800000" cy="1098760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Gofynion</a:t>
              </a:r>
              <a:r>
                <a:rPr lang="en-US" kern="1200" dirty="0"/>
                <a:t> </a:t>
              </a:r>
              <a:r>
                <a:rPr lang="en-US" kern="1200" dirty="0" err="1"/>
                <a:t>Gwasanaeth</a:t>
              </a:r>
              <a:r>
                <a:rPr lang="en-US" kern="1200" dirty="0"/>
                <a:t> </a:t>
              </a:r>
              <a:r>
                <a:rPr lang="en-US" kern="1200" dirty="0" err="1"/>
                <a:t>Rhyddhau</a:t>
              </a:r>
              <a:r>
                <a:rPr lang="en-US" kern="1200" dirty="0"/>
                <a:t> </a:t>
              </a:r>
              <a:r>
                <a:rPr lang="en-US" kern="1200" dirty="0" err="1"/>
                <a:t>o’r</a:t>
              </a:r>
              <a:r>
                <a:rPr lang="en-US" kern="1200" dirty="0"/>
                <a:t> Ysbyty COVID-19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55258" y="4765352"/>
              <a:ext cx="1800000" cy="1832576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Trosolwg</a:t>
              </a:r>
              <a:r>
                <a:rPr lang="en-US" kern="1200" dirty="0"/>
                <a:t> </a:t>
              </a:r>
              <a:r>
                <a:rPr lang="en-US" kern="1200" dirty="0" err="1"/>
                <a:t>o’r</a:t>
              </a:r>
              <a:r>
                <a:rPr lang="en-US" kern="1200" dirty="0"/>
                <a:t> </a:t>
              </a:r>
              <a:r>
                <a:rPr lang="en-US" kern="1200" dirty="0" err="1"/>
                <a:t>gofynion</a:t>
              </a:r>
              <a:r>
                <a:rPr lang="en-US" kern="1200" dirty="0"/>
                <a:t> </a:t>
              </a:r>
              <a:r>
                <a:rPr lang="en-US" kern="1200" dirty="0" err="1"/>
                <a:t>allweddol</a:t>
              </a:r>
              <a:r>
                <a:rPr lang="en-US" kern="1200" dirty="0"/>
                <a:t> </a:t>
              </a:r>
              <a:r>
                <a:rPr lang="en-US" kern="1200" dirty="0" err="1"/>
                <a:t>a’r</a:t>
              </a:r>
              <a:r>
                <a:rPr lang="en-US" kern="1200" dirty="0"/>
                <a:t> </a:t>
              </a:r>
              <a:r>
                <a:rPr lang="en-US" kern="1200" dirty="0" err="1"/>
                <a:t>camau</a:t>
              </a:r>
              <a:r>
                <a:rPr lang="en-US" kern="1200" dirty="0"/>
                <a:t> </a:t>
              </a:r>
              <a:r>
                <a:rPr lang="en-US" kern="1200" dirty="0" err="1"/>
                <a:t>sydd</a:t>
              </a:r>
              <a:r>
                <a:rPr lang="en-US" kern="1200" dirty="0"/>
                <a:t> </a:t>
              </a:r>
              <a:r>
                <a:rPr lang="en-US" dirty="0" err="1"/>
                <a:t>angen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dirty="0"/>
                <a:t> </a:t>
              </a:r>
              <a:r>
                <a:rPr lang="en-US" dirty="0" err="1"/>
                <a:t>sefydliadau</a:t>
              </a:r>
              <a:r>
                <a:rPr lang="en-US" dirty="0"/>
                <a:t> </a:t>
              </a:r>
              <a:r>
                <a:rPr lang="en-US" dirty="0" err="1"/>
                <a:t>unigol</a:t>
              </a:r>
              <a:r>
                <a:rPr lang="en-US" dirty="0"/>
                <a:t> </a:t>
              </a:r>
              <a:r>
                <a:rPr lang="en-US" dirty="0" err="1"/>
                <a:t>eu</a:t>
              </a:r>
              <a:r>
                <a:rPr lang="en-US" dirty="0"/>
                <a:t> </a:t>
              </a:r>
              <a:r>
                <a:rPr lang="en-US" dirty="0" err="1"/>
                <a:t>cymryd</a:t>
              </a:r>
              <a:endParaRPr lang="en-US" kern="1200" dirty="0"/>
            </a:p>
          </p:txBody>
        </p:sp>
      </p:grpSp>
      <p:sp>
        <p:nvSpPr>
          <p:cNvPr id="53" name="Oval 52"/>
          <p:cNvSpPr/>
          <p:nvPr/>
        </p:nvSpPr>
        <p:spPr>
          <a:xfrm>
            <a:off x="804382" y="983322"/>
            <a:ext cx="900000" cy="54000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90500" dist="254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4" name="Oval 53"/>
          <p:cNvSpPr/>
          <p:nvPr/>
        </p:nvSpPr>
        <p:spPr>
          <a:xfrm>
            <a:off x="3212053" y="968469"/>
            <a:ext cx="900000" cy="54000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90500" dist="254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19724" y="955310"/>
            <a:ext cx="900000" cy="54000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90500" dist="254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7992473" y="996912"/>
            <a:ext cx="900000" cy="54000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90500" dist="254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419959" y="984252"/>
            <a:ext cx="900000" cy="54000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90500" dist="254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628621" y="1900630"/>
            <a:ext cx="1822263" cy="4755757"/>
            <a:chOff x="5286919" y="3462545"/>
            <a:chExt cx="1845086" cy="3273609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8" name="Freeform 67"/>
            <p:cNvSpPr/>
            <p:nvPr/>
          </p:nvSpPr>
          <p:spPr>
            <a:xfrm>
              <a:off x="5286919" y="3462545"/>
              <a:ext cx="1822544" cy="1124856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/>
                <a:t>Cartrefi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Gofal</a:t>
              </a:r>
              <a:r>
                <a:rPr lang="en-US" sz="2000" kern="1200" dirty="0"/>
                <a:t> a </a:t>
              </a:r>
              <a:r>
                <a:rPr lang="en-US" sz="2000" kern="1200" dirty="0" err="1"/>
                <a:t>Diwedd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Oes</a:t>
              </a:r>
              <a:endParaRPr lang="en-US" sz="2000" kern="1200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309461" y="4831654"/>
              <a:ext cx="1822544" cy="1904500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Nodi’r</a:t>
              </a:r>
              <a:r>
                <a:rPr lang="en-US" kern="1200" dirty="0"/>
                <a:t> </a:t>
              </a:r>
              <a:r>
                <a:rPr lang="en-US" kern="1200" dirty="0" err="1"/>
                <a:t>gofynion</a:t>
              </a:r>
              <a:r>
                <a:rPr lang="en-US" kern="1200" dirty="0"/>
                <a:t> </a:t>
              </a:r>
              <a:r>
                <a:rPr lang="en-US" kern="1200" dirty="0" err="1"/>
                <a:t>penodol</a:t>
              </a:r>
              <a:r>
                <a:rPr lang="en-US" kern="1200" dirty="0"/>
                <a:t> </a:t>
              </a:r>
              <a:r>
                <a:rPr lang="en-US" kern="1200"/>
                <a:t>a goblygiadau</a:t>
              </a:r>
              <a:r>
                <a:rPr lang="en-US"/>
                <a:t> posibl y</a:t>
              </a:r>
              <a:r>
                <a:rPr lang="en-US" kern="1200"/>
                <a:t> </a:t>
              </a:r>
              <a:r>
                <a:rPr lang="en-US" kern="1200" dirty="0" err="1"/>
                <a:t>canllawiau</a:t>
              </a:r>
              <a:r>
                <a:rPr lang="en-US" kern="1200" dirty="0"/>
                <a:t> </a:t>
              </a:r>
              <a:r>
                <a:rPr lang="en-US" kern="1200" dirty="0" err="1"/>
                <a:t>ar</a:t>
              </a:r>
              <a:r>
                <a:rPr lang="en-US" kern="1200" dirty="0"/>
                <a:t> </a:t>
              </a:r>
              <a:r>
                <a:rPr lang="en-US" kern="1200" dirty="0" err="1"/>
                <a:t>gartrefi</a:t>
              </a:r>
              <a:r>
                <a:rPr lang="en-US" kern="1200" dirty="0"/>
                <a:t> </a:t>
              </a:r>
              <a:r>
                <a:rPr lang="en-US" kern="1200" dirty="0" err="1"/>
                <a:t>gofal</a:t>
              </a:r>
              <a:endParaRPr lang="en-US" kern="1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993442" y="1900630"/>
            <a:ext cx="1893362" cy="4874991"/>
            <a:chOff x="5231577" y="3424001"/>
            <a:chExt cx="1912295" cy="3583509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Freeform 71"/>
            <p:cNvSpPr/>
            <p:nvPr/>
          </p:nvSpPr>
          <p:spPr>
            <a:xfrm>
              <a:off x="5231577" y="3424001"/>
              <a:ext cx="1818000" cy="1201224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/>
                <a:t>Cwestiynau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Cyffredin</a:t>
              </a:r>
              <a:endParaRPr lang="en-US" sz="2400" kern="1200" dirty="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325872" y="5000961"/>
              <a:ext cx="1818000" cy="2006549"/>
            </a:xfrm>
            <a:custGeom>
              <a:avLst/>
              <a:gdLst>
                <a:gd name="connsiteX0" fmla="*/ 0 w 1422683"/>
                <a:gd name="connsiteY0" fmla="*/ 79038 h 790379"/>
                <a:gd name="connsiteX1" fmla="*/ 79038 w 1422683"/>
                <a:gd name="connsiteY1" fmla="*/ 0 h 790379"/>
                <a:gd name="connsiteX2" fmla="*/ 1343645 w 1422683"/>
                <a:gd name="connsiteY2" fmla="*/ 0 h 790379"/>
                <a:gd name="connsiteX3" fmla="*/ 1422683 w 1422683"/>
                <a:gd name="connsiteY3" fmla="*/ 79038 h 790379"/>
                <a:gd name="connsiteX4" fmla="*/ 1422683 w 1422683"/>
                <a:gd name="connsiteY4" fmla="*/ 711341 h 790379"/>
                <a:gd name="connsiteX5" fmla="*/ 1343645 w 1422683"/>
                <a:gd name="connsiteY5" fmla="*/ 790379 h 790379"/>
                <a:gd name="connsiteX6" fmla="*/ 79038 w 1422683"/>
                <a:gd name="connsiteY6" fmla="*/ 790379 h 790379"/>
                <a:gd name="connsiteX7" fmla="*/ 0 w 1422683"/>
                <a:gd name="connsiteY7" fmla="*/ 711341 h 790379"/>
                <a:gd name="connsiteX8" fmla="*/ 0 w 1422683"/>
                <a:gd name="connsiteY8" fmla="*/ 79038 h 79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683" h="790379">
                  <a:moveTo>
                    <a:pt x="0" y="79038"/>
                  </a:moveTo>
                  <a:cubicBezTo>
                    <a:pt x="0" y="35387"/>
                    <a:pt x="35387" y="0"/>
                    <a:pt x="79038" y="0"/>
                  </a:cubicBezTo>
                  <a:lnTo>
                    <a:pt x="1343645" y="0"/>
                  </a:lnTo>
                  <a:cubicBezTo>
                    <a:pt x="1387296" y="0"/>
                    <a:pt x="1422683" y="35387"/>
                    <a:pt x="1422683" y="79038"/>
                  </a:cubicBezTo>
                  <a:lnTo>
                    <a:pt x="1422683" y="711341"/>
                  </a:lnTo>
                  <a:cubicBezTo>
                    <a:pt x="1422683" y="754992"/>
                    <a:pt x="1387296" y="790379"/>
                    <a:pt x="1343645" y="790379"/>
                  </a:cubicBezTo>
                  <a:lnTo>
                    <a:pt x="79038" y="790379"/>
                  </a:lnTo>
                  <a:cubicBezTo>
                    <a:pt x="35387" y="790379"/>
                    <a:pt x="0" y="754992"/>
                    <a:pt x="0" y="711341"/>
                  </a:cubicBezTo>
                  <a:lnTo>
                    <a:pt x="0" y="7903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9" tIns="152689" rIns="152689" bIns="15268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/>
                <a:t>Cyfle</a:t>
              </a:r>
              <a:r>
                <a:rPr lang="en-US" kern="1200" dirty="0"/>
                <a:t> </a:t>
              </a:r>
              <a:r>
                <a:rPr lang="en-US" kern="1200" dirty="0" err="1"/>
                <a:t>i</a:t>
              </a:r>
              <a:r>
                <a:rPr lang="en-US" kern="1200" dirty="0"/>
                <a:t> </a:t>
              </a:r>
              <a:r>
                <a:rPr lang="en-US" kern="1200" dirty="0" err="1"/>
                <a:t>ateb</a:t>
              </a:r>
              <a:r>
                <a:rPr lang="en-US" kern="1200" dirty="0"/>
                <a:t> </a:t>
              </a:r>
              <a:r>
                <a:rPr lang="en-US" kern="1200" dirty="0" err="1"/>
                <a:t>rhai</a:t>
              </a:r>
              <a:r>
                <a:rPr lang="en-US" kern="1200" dirty="0"/>
                <a:t> </a:t>
              </a:r>
              <a:r>
                <a:rPr lang="en-US" kern="1200" dirty="0" err="1"/>
                <a:t>cwestiynau</a:t>
              </a:r>
              <a:r>
                <a:rPr lang="en-US" kern="1200" dirty="0"/>
                <a:t> </a:t>
              </a:r>
              <a:r>
                <a:rPr lang="en-US" kern="1200" dirty="0" err="1"/>
                <a:t>cyffredin</a:t>
              </a:r>
              <a:r>
                <a:rPr lang="en-US" kern="1200" dirty="0"/>
                <a:t> a </a:t>
              </a:r>
              <a:r>
                <a:rPr lang="en-US" dirty="0" err="1"/>
                <a:t>dderbyniwyd</a:t>
              </a:r>
              <a:r>
                <a:rPr lang="en-US" dirty="0"/>
                <a:t> </a:t>
              </a:r>
              <a:r>
                <a:rPr lang="en-US" dirty="0" err="1"/>
                <a:t>yn</a:t>
              </a:r>
              <a:r>
                <a:rPr lang="en-US" dirty="0"/>
                <a:t> </a:t>
              </a:r>
              <a:r>
                <a:rPr lang="en-US"/>
                <a:t>y weminar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92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National Efficient Price for Public Hospital Services ...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  <a14:imgEffect>
                      <a14:colorTemperature colorTemp="640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16000" y="1065311"/>
            <a:ext cx="7560000" cy="3877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Gofynion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Gwasanaeth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Rhyddhau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o’r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Ysbyty COVID -19</a:t>
            </a:r>
          </a:p>
          <a:p>
            <a:pPr algn="ctr"/>
            <a:endParaRPr lang="en-GB" sz="2800" i="1" dirty="0"/>
          </a:p>
          <a:p>
            <a:pPr algn="ctr"/>
            <a:r>
              <a:rPr lang="en-GB" sz="2800" i="1" dirty="0"/>
              <a:t>Lynda Chandler – </a:t>
            </a:r>
            <a:r>
              <a:rPr lang="en-GB" sz="2800" i="1" dirty="0" err="1"/>
              <a:t>Rheolwr</a:t>
            </a:r>
            <a:r>
              <a:rPr lang="en-GB" sz="2800" i="1" dirty="0"/>
              <a:t> </a:t>
            </a:r>
            <a:r>
              <a:rPr lang="en-GB" sz="2800" i="1" dirty="0" err="1"/>
              <a:t>Gwella</a:t>
            </a:r>
            <a:r>
              <a:rPr lang="en-GB" sz="2800" i="1" dirty="0"/>
              <a:t> </a:t>
            </a:r>
            <a:r>
              <a:rPr lang="en-GB" sz="2800" i="1" dirty="0" err="1"/>
              <a:t>Perfformiad</a:t>
            </a:r>
            <a:r>
              <a:rPr lang="en-GB" sz="2800" i="1" dirty="0"/>
              <a:t> (</a:t>
            </a:r>
            <a:r>
              <a:rPr lang="en-GB" sz="2800" i="1" dirty="0" err="1"/>
              <a:t>Gofal</a:t>
            </a:r>
            <a:r>
              <a:rPr lang="en-GB" sz="2800" i="1" dirty="0"/>
              <a:t> </a:t>
            </a:r>
            <a:r>
              <a:rPr lang="en-GB" sz="2800" i="1" dirty="0" err="1"/>
              <a:t>Heb</a:t>
            </a:r>
            <a:r>
              <a:rPr lang="en-GB" sz="2800" i="1" dirty="0"/>
              <a:t> </a:t>
            </a:r>
            <a:r>
              <a:rPr lang="en-GB" sz="2800" i="1" dirty="0" err="1"/>
              <a:t>ei</a:t>
            </a:r>
            <a:r>
              <a:rPr lang="en-GB" sz="2800" i="1" dirty="0"/>
              <a:t> </a:t>
            </a:r>
            <a:r>
              <a:rPr lang="en-GB" sz="2800" i="1" dirty="0" err="1"/>
              <a:t>Drefnu</a:t>
            </a:r>
            <a:r>
              <a:rPr lang="en-GB" sz="2800" i="1" dirty="0"/>
              <a:t>) </a:t>
            </a:r>
            <a:r>
              <a:rPr lang="en-GB" sz="2800" i="1" err="1"/>
              <a:t>Uned</a:t>
            </a:r>
            <a:r>
              <a:rPr lang="en-GB" sz="2800" i="1"/>
              <a:t> Gyflawni </a:t>
            </a:r>
            <a:r>
              <a:rPr lang="en-GB" sz="2800" i="1" dirty="0"/>
              <a:t>GIG Cymru</a:t>
            </a:r>
          </a:p>
        </p:txBody>
      </p:sp>
    </p:spTree>
    <p:extLst>
      <p:ext uri="{BB962C8B-B14F-4D97-AF65-F5344CB8AC3E}">
        <p14:creationId xmlns:p14="http://schemas.microsoft.com/office/powerpoint/2010/main" val="317414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Negeseuon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Allweddol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……………..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7910" y="1526650"/>
            <a:ext cx="5820354" cy="5112689"/>
          </a:xfrm>
        </p:spPr>
        <p:txBody>
          <a:bodyPr>
            <a:normAutofit/>
          </a:bodyPr>
          <a:lstStyle/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o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</a:t>
            </a:r>
          </a:p>
          <a:p>
            <a:r>
              <a:rPr lang="en-GB" dirty="0"/>
              <a:t>Mae Cymru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err="1"/>
              <a:t>weithredu</a:t>
            </a:r>
            <a:r>
              <a:rPr lang="en-GB"/>
              <a:t> Llwybrau Rhyddhau </a:t>
            </a:r>
            <a:r>
              <a:rPr lang="en-GB" err="1"/>
              <a:t>i</a:t>
            </a:r>
            <a:r>
              <a:rPr lang="en-GB"/>
              <a:t> Adfer ac </a:t>
            </a:r>
            <a:r>
              <a:rPr lang="en-GB" err="1"/>
              <a:t>Asesu</a:t>
            </a:r>
            <a:r>
              <a:rPr lang="en-GB"/>
              <a:t> ers dwy flynedd a mwy </a:t>
            </a:r>
            <a:endParaRPr lang="en-GB" dirty="0"/>
          </a:p>
          <a:p>
            <a:r>
              <a:rPr lang="en-GB" dirty="0" err="1"/>
              <a:t>Gweithiodd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500 o </a:t>
            </a:r>
            <a:r>
              <a:rPr lang="en-GB" dirty="0" err="1"/>
              <a:t>weithwyr</a:t>
            </a:r>
            <a:r>
              <a:rPr lang="en-GB" dirty="0"/>
              <a:t> iechyd a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lunio</a:t>
            </a:r>
            <a:r>
              <a:rPr lang="en-GB" dirty="0"/>
              <a:t> </a:t>
            </a:r>
            <a:r>
              <a:rPr lang="en-GB" dirty="0" err="1"/>
              <a:t>canllawiau</a:t>
            </a:r>
            <a:r>
              <a:rPr lang="en-GB" dirty="0"/>
              <a:t> ‘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da’ </a:t>
            </a:r>
            <a:r>
              <a:rPr lang="en-GB" dirty="0" err="1"/>
              <a:t>yn</a:t>
            </a:r>
            <a:r>
              <a:rPr lang="en-GB" dirty="0"/>
              <a:t>  2019</a:t>
            </a:r>
          </a:p>
          <a:p>
            <a:pPr marL="0" indent="0">
              <a:buNone/>
            </a:pPr>
            <a:r>
              <a:rPr lang="en-GB" sz="2200" u="sng" dirty="0">
                <a:hlinkClick r:id="rId3"/>
              </a:rPr>
              <a:t>http://howis.wales.nhs.uk/sitesplus/407/page/36206</a:t>
            </a:r>
            <a:endParaRPr lang="en-GB" sz="2200" dirty="0"/>
          </a:p>
          <a:p>
            <a:pPr marL="0" indent="0">
              <a:buNone/>
            </a:pPr>
            <a:r>
              <a:rPr lang="en-GB" sz="2200" u="sng" dirty="0">
                <a:hlinkClick r:id="rId4"/>
              </a:rPr>
              <a:t>http://extranet.wales.nhs.uk/howis/sitesplus/407/page/36206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859618" y="1155417"/>
            <a:ext cx="1791245" cy="189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277" y="1956021"/>
            <a:ext cx="2181327" cy="24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9590" y="202353"/>
            <a:ext cx="9471545" cy="1231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040" algn="ctr">
              <a:lnSpc>
                <a:spcPct val="120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Ffigur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Opsiynau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Rhyddhau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Adfer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Asesu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(Cymru)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540344" y="1692165"/>
            <a:ext cx="278177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8608"/>
              </p:ext>
            </p:extLst>
          </p:nvPr>
        </p:nvGraphicFramePr>
        <p:xfrm>
          <a:off x="1019502" y="1692165"/>
          <a:ext cx="10373711" cy="441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Slide" r:id="rId4" imgW="6080625" imgH="3419878" progId="PowerPoint.Slide.12">
                  <p:embed/>
                </p:oleObj>
              </mc:Choice>
              <mc:Fallback>
                <p:oleObj name="Slide" r:id="rId4" imgW="6080625" imgH="3419878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502" y="1692165"/>
                        <a:ext cx="10373711" cy="4414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7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812"/>
            <a:ext cx="10515600" cy="1026947"/>
          </a:xfrm>
        </p:spPr>
        <p:txBody>
          <a:bodyPr/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Negeseuon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Allweddol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51" y="1606163"/>
            <a:ext cx="11227806" cy="4707173"/>
          </a:xfrm>
        </p:spPr>
        <p:txBody>
          <a:bodyPr>
            <a:no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gynted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 y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tîm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ward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gofal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acíwt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gweler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prawf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sleid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nesaf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unigolyn mwyach,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rhaid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trefnu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rhyddhau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neu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drosglwyddo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leoliad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llai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acíwt.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tystiolaeth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dal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ymddangos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pandemig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ddatblygu,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y tro,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rhagdybir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fwytaf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dychwelyd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adref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gyda’u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mecanweithiau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cymorth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arferol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cymorth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parhaus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drefn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fydd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mynediad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unwaith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Lwybr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Rhyddhau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Adfer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Opsiynau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1-4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Ffigur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67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90" y="100584"/>
            <a:ext cx="11407140" cy="190246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Atodiad</a:t>
            </a:r>
            <a:r>
              <a:rPr lang="en-GB" sz="2800" b="1" dirty="0"/>
              <a:t> B: </a:t>
            </a:r>
            <a:r>
              <a:rPr lang="en-GB" sz="2800" b="1" dirty="0" err="1"/>
              <a:t>Cynnal</a:t>
            </a:r>
            <a:r>
              <a:rPr lang="en-GB" sz="2800" b="1" dirty="0"/>
              <a:t> </a:t>
            </a:r>
            <a:r>
              <a:rPr lang="en-GB" sz="2800" b="1" dirty="0" err="1"/>
              <a:t>prosesau</a:t>
            </a:r>
            <a:r>
              <a:rPr lang="en-GB" sz="2800" b="1" dirty="0"/>
              <a:t> </a:t>
            </a:r>
            <a:r>
              <a:rPr lang="en-GB" sz="2800" b="1" dirty="0" err="1"/>
              <a:t>penderfynu</a:t>
            </a:r>
            <a:r>
              <a:rPr lang="en-GB" sz="2800" b="1" dirty="0"/>
              <a:t> o </a:t>
            </a:r>
            <a:r>
              <a:rPr lang="en-GB" sz="2800" b="1" dirty="0" err="1"/>
              <a:t>ansawdd</a:t>
            </a:r>
            <a:r>
              <a:rPr lang="en-GB" sz="2800" b="1" dirty="0"/>
              <a:t> </a:t>
            </a:r>
            <a:r>
              <a:rPr lang="en-GB" sz="2800" b="1" dirty="0" err="1"/>
              <a:t>mewn</a:t>
            </a:r>
            <a:r>
              <a:rPr lang="en-GB" sz="2800" b="1" dirty="0"/>
              <a:t> </a:t>
            </a:r>
            <a:r>
              <a:rPr lang="en-GB" sz="2800" b="1" dirty="0" err="1"/>
              <a:t>lleoliadau</a:t>
            </a:r>
            <a:r>
              <a:rPr lang="en-GB" sz="2800" b="1" dirty="0"/>
              <a:t> </a:t>
            </a:r>
            <a:r>
              <a:rPr lang="en-GB" sz="2800" b="1" dirty="0" err="1"/>
              <a:t>acíwt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1600" dirty="0" err="1"/>
              <a:t>Dylid</a:t>
            </a:r>
            <a:r>
              <a:rPr lang="en-GB" sz="1600" dirty="0"/>
              <a:t> </a:t>
            </a:r>
            <a:r>
              <a:rPr lang="en-GB" sz="1600" dirty="0" err="1"/>
              <a:t>adolygu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claf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ward </a:t>
            </a:r>
            <a:r>
              <a:rPr lang="en-GB" sz="1600" dirty="0" err="1"/>
              <a:t>gyffredinol</a:t>
            </a:r>
            <a:r>
              <a:rPr lang="en-GB" sz="1600" dirty="0"/>
              <a:t> yn </a:t>
            </a:r>
            <a:r>
              <a:rPr lang="en-GB" sz="1600" dirty="0" err="1"/>
              <a:t>ystod</a:t>
            </a:r>
            <a:r>
              <a:rPr lang="en-GB" sz="1600" dirty="0"/>
              <a:t> </a:t>
            </a:r>
            <a:r>
              <a:rPr lang="en-GB" sz="1600" dirty="0" err="1"/>
              <a:t>rownd</a:t>
            </a:r>
            <a:r>
              <a:rPr lang="en-GB" sz="1600" dirty="0"/>
              <a:t> </a:t>
            </a:r>
            <a:r>
              <a:rPr lang="en-GB" sz="1600" dirty="0" err="1"/>
              <a:t>bwrdd</a:t>
            </a:r>
            <a:r>
              <a:rPr lang="en-GB" sz="1600" dirty="0"/>
              <a:t> </a:t>
            </a:r>
            <a:r>
              <a:rPr lang="en-GB" sz="1600" dirty="0" err="1"/>
              <a:t>ddwywaith</a:t>
            </a:r>
            <a:r>
              <a:rPr lang="en-GB" sz="1600" dirty="0"/>
              <a:t> y </a:t>
            </a:r>
            <a:r>
              <a:rPr lang="en-GB" sz="1600" dirty="0" err="1"/>
              <a:t>dydd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benderfynu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y </a:t>
            </a:r>
            <a:r>
              <a:rPr lang="en-GB" sz="1600" dirty="0" err="1"/>
              <a:t>canlynol</a:t>
            </a:r>
            <a:r>
              <a:rPr lang="en-GB" sz="1600" dirty="0"/>
              <a:t>.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yw’r</a:t>
            </a:r>
            <a:r>
              <a:rPr lang="en-GB" sz="1600" dirty="0"/>
              <a:t> </a:t>
            </a:r>
            <a:r>
              <a:rPr lang="en-GB" sz="1600" dirty="0" err="1"/>
              <a:t>ateb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bob </a:t>
            </a:r>
            <a:r>
              <a:rPr lang="en-GB" sz="1600" dirty="0" err="1"/>
              <a:t>cwestiwn</a:t>
            </a:r>
            <a:r>
              <a:rPr lang="en-GB" sz="1600" dirty="0"/>
              <a:t> yn ‘</a:t>
            </a:r>
            <a:r>
              <a:rPr lang="en-GB" sz="1600" dirty="0" err="1"/>
              <a:t>na</a:t>
            </a:r>
            <a:r>
              <a:rPr lang="en-GB" sz="1600" dirty="0"/>
              <a:t>’, </a:t>
            </a:r>
            <a:r>
              <a:rPr lang="en-GB" sz="1600" dirty="0" err="1"/>
              <a:t>dylid</a:t>
            </a:r>
            <a:r>
              <a:rPr lang="en-GB" sz="1600" dirty="0"/>
              <a:t> </a:t>
            </a:r>
            <a:r>
              <a:rPr lang="en-GB" sz="1600" dirty="0" err="1"/>
              <a:t>ystyried</a:t>
            </a:r>
            <a:r>
              <a:rPr lang="en-GB" sz="1600" dirty="0"/>
              <a:t> </a:t>
            </a:r>
            <a:r>
              <a:rPr lang="en-GB" sz="1600" dirty="0" err="1"/>
              <a:t>rhyddhau’r</a:t>
            </a:r>
            <a:r>
              <a:rPr lang="en-GB" sz="1600" dirty="0"/>
              <a:t> </a:t>
            </a:r>
            <a:r>
              <a:rPr lang="en-GB" sz="1600" dirty="0" err="1"/>
              <a:t>claf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leoliad</a:t>
            </a:r>
            <a:r>
              <a:rPr lang="en-GB" sz="1600" dirty="0"/>
              <a:t> </a:t>
            </a:r>
            <a:r>
              <a:rPr lang="en-GB" sz="1600" dirty="0" err="1"/>
              <a:t>llai</a:t>
            </a:r>
            <a:r>
              <a:rPr lang="en-GB" sz="1600" dirty="0"/>
              <a:t> </a:t>
            </a:r>
            <a:r>
              <a:rPr lang="en-GB" sz="1600" dirty="0" err="1"/>
              <a:t>acíwt</a:t>
            </a:r>
            <a:r>
              <a:rPr lang="en-GB" sz="1600" dirty="0"/>
              <a:t>.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en-GB" sz="1600" b="1" dirty="0"/>
              <a:t/>
            </a:r>
            <a:br>
              <a:rPr lang="en-GB" sz="1600" b="1" dirty="0"/>
            </a:br>
            <a:endParaRPr lang="en-GB" sz="1600" b="1" dirty="0"/>
          </a:p>
        </p:txBody>
      </p:sp>
      <p:pic>
        <p:nvPicPr>
          <p:cNvPr id="8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120" y="1361440"/>
            <a:ext cx="96723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metadata xmlns="http://www.objective.com/ecm/document/metadata/FF3C5B18883D4E21973B57C2EEED7FD1" version="1.0.0">
  <systemFields>
    <field name="Objective-Id">
      <value order="0">A29857983</value>
    </field>
    <field name="Objective-Title">
      <value order="0">Webinar Presentation Welsh</value>
    </field>
    <field name="Objective-Description">
      <value order="0"/>
    </field>
    <field name="Objective-CreationStamp">
      <value order="0">2020-04-30T10:10:08Z</value>
    </field>
    <field name="Objective-IsApproved">
      <value order="0">false</value>
    </field>
    <field name="Objective-IsPublished">
      <value order="0">true</value>
    </field>
    <field name="Objective-DatePublished">
      <value order="0">2020-04-30T15:14:01Z</value>
    </field>
    <field name="Objective-ModificationStamp">
      <value order="0">2020-04-30T15:14:01Z</value>
    </field>
    <field name="Objective-Owner">
      <value order="0">Pryor, Aoife (HSS - Social Services &amp; Integration)</value>
    </field>
    <field name="Objective-Path">
      <value order="0">Objective Global Folder:Business File Plan:Health &amp; Social Services (HSS):Health &amp; Social Services (HSS) - SSID - Partnership &amp; Cooperation:1 - Save:Disabled People, CHC &amp; FNC and DToC:Continuing Health Care &amp; Funded Nursing Care:Continuing Health Care:Continuing Healthcare - Stakeholder Engagement - CHC Leads Meetings - 2020-2025:COVID 19 - HOSPITAL DISCHARGE - WEBINAR</value>
    </field>
    <field name="Objective-Parent">
      <value order="0">COVID 19 - HOSPITAL DISCHARGE - WEBINAR</value>
    </field>
    <field name="Objective-State">
      <value order="0">Published</value>
    </field>
    <field name="Objective-VersionId">
      <value order="0">vA59527689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qA1417674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/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205D88DC4F44CB1CA8437F92B0221" ma:contentTypeVersion="9" ma:contentTypeDescription="Create a new document." ma:contentTypeScope="" ma:versionID="e160ab20b511bc5b9b8716061f6da4c6">
  <xsd:schema xmlns:xsd="http://www.w3.org/2001/XMLSchema" xmlns:xs="http://www.w3.org/2001/XMLSchema" xmlns:p="http://schemas.microsoft.com/office/2006/metadata/properties" xmlns:ns3="ef277e87-290d-49c5-91d0-3912be04ccbd" targetNamespace="http://schemas.microsoft.com/office/2006/metadata/properties" ma:root="true" ma:fieldsID="493fdeefbe3047820b30c2b93311ef67" ns3:_="">
    <xsd:import namespace="ef277e87-290d-49c5-91d0-3912be04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77e87-290d-49c5-91d0-3912be04c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71178-E3B4-41F2-8B6D-CAA398F8FBA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277e87-290d-49c5-91d0-3912be04ccbd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C5B47211-2B25-4699-AF06-E703DBA6D83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497BCA-76E3-4972-A850-3EAC02F1A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77e87-290d-49c5-91d0-3912be04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8714</TotalTime>
  <Words>2820</Words>
  <Application>Microsoft Office PowerPoint</Application>
  <PresentationFormat>Widescreen</PresentationFormat>
  <Paragraphs>219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Adobe Ming Std L</vt:lpstr>
      <vt:lpstr>Arial</vt:lpstr>
      <vt:lpstr>Calibri</vt:lpstr>
      <vt:lpstr>Calibri Light</vt:lpstr>
      <vt:lpstr>Harrington</vt:lpstr>
      <vt:lpstr>Times New Roman</vt:lpstr>
      <vt:lpstr>Wingdings</vt:lpstr>
      <vt:lpstr>Office Theme</vt:lpstr>
      <vt:lpstr>Slide</vt:lpstr>
      <vt:lpstr>        Gweminar Gofynion Gwasanaeth Rhyddhau o’r Ysbyty Covid-19  10.00 am – 11.00 am  Dydd Gwener 24 Ebrill 2020   </vt:lpstr>
      <vt:lpstr>Cyfarwyddiadau cadw tŷ</vt:lpstr>
      <vt:lpstr>   </vt:lpstr>
      <vt:lpstr>Trosolwg o Agenda heddiw</vt:lpstr>
      <vt:lpstr>PowerPoint Presentation</vt:lpstr>
      <vt:lpstr>Negeseuon Allweddol ……………..</vt:lpstr>
      <vt:lpstr>PowerPoint Presentation</vt:lpstr>
      <vt:lpstr>Negeseuon Allweddol……………..</vt:lpstr>
      <vt:lpstr>Atodiad B: Cynnal prosesau penderfynu o ansawdd mewn lleoliadau acíwt Dylid adolygu pob claf ar ward gyffredinol yn ystod rownd bwrdd ddwywaith y dydd i benderfynu ar y canlynol. Os yw’r ateb i bob cwestiwn yn ‘na’, dylid ystyried rhyddhau’r claf i leoliad llai acíwt.  </vt:lpstr>
      <vt:lpstr>  Ffigur 2: Trosolwg o Broses Ryddhau COVID-19   </vt:lpstr>
      <vt:lpstr>Camau ar gyfef Byrddau Iechyd GIG Cymru ‘Pam ddim gartref? Mae pob awr yn cyfrif’</vt:lpstr>
      <vt:lpstr> Ffigur 3: Camau gweithredu i Dimau Amlddisgyblaethol  </vt:lpstr>
      <vt:lpstr>Cyfathrebu â chleifion ac olrhain</vt:lpstr>
      <vt:lpstr>Llwybr Rhyddhau i Adfer ac Asesu 2: Cleifion yn mynd yn ôl i’w cartrefi eu hunain</vt:lpstr>
      <vt:lpstr>Llwybr Rhyddhau i Adfer ac Asesu 3: Trosglwyddo i gyfleuster gofal canolradd gwely gofal llai dwys</vt:lpstr>
      <vt:lpstr>Monitro a chynyddu gallu adfer</vt:lpstr>
      <vt:lpstr>Awdurdodau Lleol a Phartneriaid</vt:lpstr>
      <vt:lpstr>Sector gwirfoddol…</vt:lpstr>
      <vt:lpstr>Cyfarpar</vt:lpstr>
      <vt:lpstr> Adrodd ……</vt:lpstr>
      <vt:lpstr>PowerPoint Presentation</vt:lpstr>
      <vt:lpstr>PowerPoint Presentation</vt:lpstr>
      <vt:lpstr>PowerPoint Presentation</vt:lpstr>
      <vt:lpstr>Mesurau Brys i’w rhoi ar waith ar gyfer Gofal Iechyd Parhaus yn ystod Cyfnod Argyfwng COVID-19</vt:lpstr>
      <vt:lpstr>Goblygiadau Mabwysiadu Mesurau Argyfwng COVID-19 i Ofal Iechyd Parhaus y GIG</vt:lpstr>
      <vt:lpstr>Beth mae hyn yn ei olygu i fyrddau iechyd?</vt:lpstr>
      <vt:lpstr>PowerPoint Presentation</vt:lpstr>
      <vt:lpstr>PowerPoint Presentation</vt:lpstr>
      <vt:lpstr> Camau ar gyfer Darparwyr Gofal </vt:lpstr>
      <vt:lpstr>Capasiti Cartrefi Gofal</vt:lpstr>
      <vt:lpstr>Adnodd Capasiti…</vt:lpstr>
      <vt:lpstr>PowerPoint Presentation</vt:lpstr>
      <vt:lpstr>Diwedd Oes…</vt:lpstr>
      <vt:lpstr>Pa gymorth ydym ei angen gan ein gilydd? 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Hospital Discharge Service Requirements (Wales)</dc:title>
  <dc:creator>Edwards, Karan (HSS - Social Services and Integration)</dc:creator>
  <cp:lastModifiedBy>Williams, Tom (OFM - Communications)</cp:lastModifiedBy>
  <cp:revision>508</cp:revision>
  <dcterms:created xsi:type="dcterms:W3CDTF">2020-04-04T11:08:21Z</dcterms:created>
  <dcterms:modified xsi:type="dcterms:W3CDTF">2020-05-01T09:24:54Z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A29857983</vt:lpwstr>
  </property>
  <property fmtid="{D5CDD505-2E9C-101B-9397-08002B2CF9AE}" pid="4" name="Objective-Title">
    <vt:lpwstr>Webinar Presentation Welsh</vt:lpwstr>
  </property>
  <property fmtid="{D5CDD505-2E9C-101B-9397-08002B2CF9AE}" pid="5" name="Objective-Description">
    <vt:lpwstr/>
  </property>
  <property fmtid="{D5CDD505-2E9C-101B-9397-08002B2CF9AE}" pid="6" name="Objective-CreationStamp">
    <vt:filetime>2020-04-30T10:10:16Z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2020-04-30T15:14:01Z</vt:filetime>
  </property>
  <property fmtid="{D5CDD505-2E9C-101B-9397-08002B2CF9AE}" pid="10" name="Objective-ModificationStamp">
    <vt:filetime>2020-04-30T15:14:01Z</vt:filetime>
  </property>
  <property fmtid="{D5CDD505-2E9C-101B-9397-08002B2CF9AE}" pid="11" name="Objective-Owner">
    <vt:lpwstr>Pryor, Aoife (HSS - Social Services &amp; Integration)</vt:lpwstr>
  </property>
  <property fmtid="{D5CDD505-2E9C-101B-9397-08002B2CF9AE}" pid="12" name="Objective-Path">
    <vt:lpwstr>Objective Global Folder:Business File Plan:Health &amp; Social Services (HSS):Health &amp; Social Services (HSS) - SSID - Partnership &amp; Cooperation:1 - Save:Disabled People, CHC &amp; FNC and DToC:Continuing Health Care &amp; Funded Nursing Care:Continuing Health Care:Co</vt:lpwstr>
  </property>
  <property fmtid="{D5CDD505-2E9C-101B-9397-08002B2CF9AE}" pid="13" name="Objective-Parent">
    <vt:lpwstr>COVID 19 - HOSPITAL DISCHARGE - WEBINAR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vA59527689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ContentTypeId">
    <vt:lpwstr>0x010100739205D88DC4F44CB1CA8437F92B0221</vt:lpwstr>
  </property>
</Properties>
</file>