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  <p:sldMasterId id="2147483656" r:id="rId5"/>
  </p:sldMasterIdLst>
  <p:notesMasterIdLst>
    <p:notesMasterId r:id="rId17"/>
  </p:notesMasterIdLst>
  <p:sldIdLst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9144000" cy="5143500" type="screen16x9"/>
  <p:notesSz cx="6858000" cy="9144000"/>
  <p:embeddedFontLst>
    <p:embeddedFont>
      <p:font typeface="Playfair Display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ill Sans" panose="020B0604020202020204" charset="0"/>
      <p:regular r:id="rId26"/>
      <p:bold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0"/>
      <p:regular r:id="rId32"/>
      <p:bold r:id="rId33"/>
      <p:italic r:id="rId34"/>
      <p:boldItalic r:id="rId35"/>
    </p:embeddedFont>
    <p:embeddedFont>
      <p:font typeface="Helvetica Neue" panose="020B0604020202020204" charset="0"/>
      <p:regular r:id="rId36"/>
      <p:bold r:id="rId37"/>
      <p:italic r:id="rId38"/>
      <p:boldItalic r:id="rId39"/>
    </p:embeddedFont>
    <p:embeddedFont>
      <p:font typeface="Lato" panose="020B0604020202020204" charset="0"/>
      <p:regular r:id="rId40"/>
      <p:bold r:id="rId41"/>
      <p:italic r:id="rId42"/>
      <p:boldItalic r:id="rId43"/>
    </p:embeddedFont>
    <p:embeddedFont>
      <p:font typeface="Playfair Display SemiBold" panose="020B0604020202020204" charset="0"/>
      <p:regular r:id="rId44"/>
      <p:bold r:id="rId45"/>
      <p:italic r:id="rId46"/>
      <p:boldItalic r:id="rId47"/>
    </p:embeddedFont>
    <p:embeddedFont>
      <p:font typeface="Helvetica Neue Light" panose="020B060402020202020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8" roundtripDataSignature="AMtx7mhJBNd2OrjIMOfTC8pH9j1PKIe+G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éjà Vu X2" initials="DVX2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E4F1E6-634F-46B4-9B9B-E7410D307122}">
  <a:tblStyle styleId="{9EE4F1E6-634F-46B4-9B9B-E7410D3071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10E420C-A107-45B3-A2AB-806897F5460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81" d="100"/>
          <a:sy n="81" d="100"/>
        </p:scale>
        <p:origin x="78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8.xml" Id="rId13" /><Relationship Type="http://schemas.openxmlformats.org/officeDocument/2006/relationships/font" Target="fonts/font1.fntdata" Id="rId18" /><Relationship Type="http://schemas.openxmlformats.org/officeDocument/2006/relationships/font" Target="fonts/font9.fntdata" Id="rId26" /><Relationship Type="http://schemas.openxmlformats.org/officeDocument/2006/relationships/font" Target="fonts/font22.fntdata" Id="rId39" /><Relationship Type="http://schemas.openxmlformats.org/officeDocument/2006/relationships/font" Target="fonts/font4.fntdata" Id="rId21" /><Relationship Type="http://schemas.openxmlformats.org/officeDocument/2006/relationships/font" Target="fonts/font17.fntdata" Id="rId34" /><Relationship Type="http://schemas.openxmlformats.org/officeDocument/2006/relationships/font" Target="fonts/font25.fntdata" Id="rId42" /><Relationship Type="http://schemas.openxmlformats.org/officeDocument/2006/relationships/font" Target="fonts/font30.fntdata" Id="rId47" /><Relationship Type="http://schemas.openxmlformats.org/officeDocument/2006/relationships/font" Target="fonts/font33.fntdata" Id="rId50" /><Relationship Type="http://customschemas.google.com/relationships/presentationmetadata" Target="metadata" Id="rId138" /><Relationship Type="http://schemas.openxmlformats.org/officeDocument/2006/relationships/viewProps" Target="viewProps.xml" Id="rId14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notesMaster" Target="notesMasters/notesMaster1.xml" Id="rId17" /><Relationship Type="http://schemas.openxmlformats.org/officeDocument/2006/relationships/font" Target="fonts/font8.fntdata" Id="rId25" /><Relationship Type="http://schemas.openxmlformats.org/officeDocument/2006/relationships/font" Target="fonts/font16.fntdata" Id="rId33" /><Relationship Type="http://schemas.openxmlformats.org/officeDocument/2006/relationships/font" Target="fonts/font21.fntdata" Id="rId38" /><Relationship Type="http://schemas.openxmlformats.org/officeDocument/2006/relationships/font" Target="fonts/font29.fntdata" Id="rId46" /><Relationship Type="http://schemas.openxmlformats.org/officeDocument/2006/relationships/customXml" Target="../customXml/item2.xml" Id="rId2" /><Relationship Type="http://schemas.openxmlformats.org/officeDocument/2006/relationships/slide" Target="slides/slide11.xml" Id="rId16" /><Relationship Type="http://schemas.openxmlformats.org/officeDocument/2006/relationships/font" Target="fonts/font3.fntdata" Id="rId20" /><Relationship Type="http://schemas.openxmlformats.org/officeDocument/2006/relationships/font" Target="fonts/font12.fntdata" Id="rId29" /><Relationship Type="http://schemas.openxmlformats.org/officeDocument/2006/relationships/font" Target="fonts/font24.fntdata" Id="rId41" /><Relationship Type="http://schemas.openxmlformats.org/officeDocument/2006/relationships/presProps" Target="presProps.xml" Id="rId140" /><Relationship Type="http://schemas.openxmlformats.org/officeDocument/2006/relationships/customXml" Target="../customXml/item1.xml" Id="rId1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font" Target="fonts/font7.fntdata" Id="rId24" /><Relationship Type="http://schemas.openxmlformats.org/officeDocument/2006/relationships/font" Target="fonts/font15.fntdata" Id="rId32" /><Relationship Type="http://schemas.openxmlformats.org/officeDocument/2006/relationships/font" Target="fonts/font20.fntdata" Id="rId37" /><Relationship Type="http://schemas.openxmlformats.org/officeDocument/2006/relationships/font" Target="fonts/font23.fntdata" Id="rId40" /><Relationship Type="http://schemas.openxmlformats.org/officeDocument/2006/relationships/font" Target="fonts/font28.fntdata" Id="rId45" /><Relationship Type="http://schemas.openxmlformats.org/officeDocument/2006/relationships/slideMaster" Target="slideMasters/slideMaster2.xml" Id="rId5" /><Relationship Type="http://schemas.openxmlformats.org/officeDocument/2006/relationships/slide" Target="slides/slide10.xml" Id="rId15" /><Relationship Type="http://schemas.openxmlformats.org/officeDocument/2006/relationships/font" Target="fonts/font6.fntdata" Id="rId23" /><Relationship Type="http://schemas.openxmlformats.org/officeDocument/2006/relationships/font" Target="fonts/font11.fntdata" Id="rId28" /><Relationship Type="http://schemas.openxmlformats.org/officeDocument/2006/relationships/font" Target="fonts/font19.fntdata" Id="rId36" /><Relationship Type="http://schemas.openxmlformats.org/officeDocument/2006/relationships/font" Target="fonts/font32.fntdata" Id="rId49" /><Relationship Type="http://schemas.openxmlformats.org/officeDocument/2006/relationships/slide" Target="slides/slide5.xml" Id="rId10" /><Relationship Type="http://schemas.openxmlformats.org/officeDocument/2006/relationships/font" Target="fonts/font2.fntdata" Id="rId19" /><Relationship Type="http://schemas.openxmlformats.org/officeDocument/2006/relationships/font" Target="fonts/font14.fntdata" Id="rId31" /><Relationship Type="http://schemas.openxmlformats.org/officeDocument/2006/relationships/font" Target="fonts/font27.fntdata" Id="rId44" /><Relationship Type="http://schemas.openxmlformats.org/officeDocument/2006/relationships/tableStyles" Target="tableStyles.xml" Id="rId143" /><Relationship Type="http://schemas.openxmlformats.org/officeDocument/2006/relationships/slideMaster" Target="slideMasters/slideMaster1.xml" Id="rId4" /><Relationship Type="http://schemas.openxmlformats.org/officeDocument/2006/relationships/slide" Target="slides/slide4.xml" Id="rId9" /><Relationship Type="http://schemas.openxmlformats.org/officeDocument/2006/relationships/slide" Target="slides/slide9.xml" Id="rId14" /><Relationship Type="http://schemas.openxmlformats.org/officeDocument/2006/relationships/font" Target="fonts/font5.fntdata" Id="rId22" /><Relationship Type="http://schemas.openxmlformats.org/officeDocument/2006/relationships/font" Target="fonts/font10.fntdata" Id="rId27" /><Relationship Type="http://schemas.openxmlformats.org/officeDocument/2006/relationships/font" Target="fonts/font13.fntdata" Id="rId30" /><Relationship Type="http://schemas.openxmlformats.org/officeDocument/2006/relationships/font" Target="fonts/font18.fntdata" Id="rId35" /><Relationship Type="http://schemas.openxmlformats.org/officeDocument/2006/relationships/font" Target="fonts/font26.fntdata" Id="rId43" /><Relationship Type="http://schemas.openxmlformats.org/officeDocument/2006/relationships/font" Target="fonts/font31.fntdata" Id="rId48" /><Relationship Type="http://schemas.openxmlformats.org/officeDocument/2006/relationships/commentAuthors" Target="commentAuthors.xml" Id="rId139" /><Relationship Type="http://schemas.openxmlformats.org/officeDocument/2006/relationships/slide" Target="slides/slide3.xml" Id="rId8" /><Relationship Type="http://schemas.openxmlformats.org/officeDocument/2006/relationships/font" Target="fonts/font34.fntdata" Id="rId51" /><Relationship Type="http://schemas.openxmlformats.org/officeDocument/2006/relationships/theme" Target="theme/theme1.xml" Id="rId142" /><Relationship Type="http://schemas.openxmlformats.org/officeDocument/2006/relationships/customXml" Target="../customXml/item3.xml" Id="rId3" /><Relationship Type="http://schemas.openxmlformats.org/officeDocument/2006/relationships/customXml" Target="/customXML/item4.xml" Id="R28ade5b19ea4445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400946"/>
            <a:ext cx="54864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300" tIns="22150" rIns="44300" bIns="22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/>
          </a:p>
        </p:txBody>
      </p:sp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0758ba6353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10758ba6353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c1440fb37_0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10c1440fb37_0_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d51b1cb33_0_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10d51b1cb33_0_6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d51b1cb33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10d51b1cb33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0c1440fb37_0_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g10c1440fb37_0_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d51b1cb33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10d51b1cb33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0e695e5fbc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g10e695e5fbc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0c1440fb37_0_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10c1440fb37_0_9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0d51b1cb33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g10d51b1cb33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0d51b1cb33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g10d51b1cb33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2_Title">
    <p:bg>
      <p:bgPr>
        <a:solidFill>
          <a:schemeClr val="lt2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Main slide ">
  <p:cSld name="2_Main slide 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c725d39cfe_0_7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f6585f6e4e_0_97"/>
          <p:cNvSpPr/>
          <p:nvPr/>
        </p:nvSpPr>
        <p:spPr>
          <a:xfrm>
            <a:off x="-8881" y="4787865"/>
            <a:ext cx="9153000" cy="360000"/>
          </a:xfrm>
          <a:prstGeom prst="rect">
            <a:avLst/>
          </a:prstGeom>
          <a:solidFill>
            <a:srgbClr val="0053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gf6585f6e4e_0_9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f6585f6e4e_0_9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gf6585f6e4e_0_9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" name="Google Shape;16;gf6585f6e4e_0_97"/>
          <p:cNvSpPr txBox="1">
            <a:spLocks noGrp="1"/>
          </p:cNvSpPr>
          <p:nvPr>
            <p:ph type="title"/>
          </p:nvPr>
        </p:nvSpPr>
        <p:spPr>
          <a:xfrm>
            <a:off x="3609173" y="258263"/>
            <a:ext cx="5223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579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gf6585f6e4e_0_97"/>
          <p:cNvSpPr txBox="1">
            <a:spLocks noGrp="1"/>
          </p:cNvSpPr>
          <p:nvPr>
            <p:ph type="body" idx="1"/>
          </p:nvPr>
        </p:nvSpPr>
        <p:spPr>
          <a:xfrm>
            <a:off x="311700" y="1536634"/>
            <a:ext cx="8520600" cy="8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57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8" name="Google Shape;18;gf6585f6e4e_0_97"/>
          <p:cNvCxnSpPr/>
          <p:nvPr/>
        </p:nvCxnSpPr>
        <p:spPr>
          <a:xfrm>
            <a:off x="0" y="930061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057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gf6585f6e4e_0_97"/>
          <p:cNvSpPr txBox="1">
            <a:spLocks noGrp="1"/>
          </p:cNvSpPr>
          <p:nvPr>
            <p:ph type="body" idx="2"/>
          </p:nvPr>
        </p:nvSpPr>
        <p:spPr>
          <a:xfrm>
            <a:off x="311700" y="2651273"/>
            <a:ext cx="8520600" cy="8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" name="Google Shape;20;gf6585f6e4e_0_97" descr="Screen Shot 2017-04-19 at 09.25.10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982" y="-21365"/>
            <a:ext cx="1447994" cy="487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">
  <p:cSld name="Main slide 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1069dad8cb3_0_9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g1069dad8cb3_0_910"/>
          <p:cNvCxnSpPr/>
          <p:nvPr/>
        </p:nvCxnSpPr>
        <p:spPr>
          <a:xfrm>
            <a:off x="270162" y="4791564"/>
            <a:ext cx="8568000" cy="0"/>
          </a:xfrm>
          <a:prstGeom prst="straightConnector1">
            <a:avLst/>
          </a:prstGeom>
          <a:noFill/>
          <a:ln w="9525" cap="flat" cmpd="sng">
            <a:solidFill>
              <a:srgbClr val="D4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Google Shape;31;g1069dad8cb3_0_910"/>
          <p:cNvSpPr txBox="1"/>
          <p:nvPr/>
        </p:nvSpPr>
        <p:spPr>
          <a:xfrm>
            <a:off x="176182" y="4832814"/>
            <a:ext cx="5501700" cy="2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1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Copyright © 202</a:t>
            </a:r>
            <a:r>
              <a:rPr lang="en-GB" sz="800" b="1"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r>
              <a:rPr lang="en-GB" sz="800" b="1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</a:t>
            </a:r>
            <a:r>
              <a:rPr lang="en-GB" sz="800" b="0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Upside Projects Limited. All rights reserved. </a:t>
            </a:r>
            <a:endParaRPr sz="1050" b="0" i="0" u="none" strike="noStrike" cap="non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" name="Google Shape;32;g1069dad8cb3_0_9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/>
          <p:nvPr/>
        </p:nvSpPr>
        <p:spPr>
          <a:xfrm>
            <a:off x="1783435" y="3081100"/>
            <a:ext cx="4003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y-GB" sz="24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Adroddiad Darganfod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cy-GB" sz="2400" b="0" i="0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Ionawr 2022</a:t>
            </a:r>
            <a:endParaRPr lang="cy-GB" sz="1200" b="1" i="0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" name="Google Shape;40;p1"/>
          <p:cNvSpPr txBox="1"/>
          <p:nvPr/>
        </p:nvSpPr>
        <p:spPr>
          <a:xfrm>
            <a:off x="1783435" y="2108649"/>
            <a:ext cx="7035600" cy="33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16000" rIns="32025" bIns="16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y-GB" sz="3100" b="1" i="0" u="none" strike="noStrike" cap="none" dirty="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Canolfan Ragoriaeth Caffael Llywodraeth Cymru</a:t>
            </a:r>
          </a:p>
        </p:txBody>
      </p:sp>
      <p:sp>
        <p:nvSpPr>
          <p:cNvPr id="41" name="Google Shape;41;p1"/>
          <p:cNvSpPr/>
          <p:nvPr/>
        </p:nvSpPr>
        <p:spPr>
          <a:xfrm flipH="1">
            <a:off x="73" y="1837250"/>
            <a:ext cx="3047700" cy="7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 flipH="1">
            <a:off x="3048184" y="1837250"/>
            <a:ext cx="3047700" cy="7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/>
          <p:nvPr/>
        </p:nvSpPr>
        <p:spPr>
          <a:xfrm flipH="1">
            <a:off x="6096296" y="1837250"/>
            <a:ext cx="3047700" cy="75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375" y="1131146"/>
            <a:ext cx="1507323" cy="61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503" y="2197950"/>
            <a:ext cx="1319100" cy="126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0758ba6353_0_185"/>
          <p:cNvSpPr txBox="1"/>
          <p:nvPr/>
        </p:nvSpPr>
        <p:spPr>
          <a:xfrm>
            <a:off x="379800" y="443350"/>
            <a:ext cx="30144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Ein Cenhadaeth!</a:t>
            </a:r>
            <a:endParaRPr lang="cy-GB" sz="2000" b="1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1" name="Google Shape;81;g10758ba6353_0_185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10758ba6353_0_185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10758ba6353_0_185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10758ba6353_0_18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5" name="Google Shape;85;g10758ba6353_0_185"/>
          <p:cNvSpPr/>
          <p:nvPr/>
        </p:nvSpPr>
        <p:spPr>
          <a:xfrm>
            <a:off x="1133375" y="1298525"/>
            <a:ext cx="7182000" cy="3378000"/>
          </a:xfrm>
          <a:prstGeom prst="rect">
            <a:avLst/>
          </a:prstGeom>
          <a:solidFill>
            <a:srgbClr val="BDFF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10758ba6353_0_185"/>
          <p:cNvSpPr/>
          <p:nvPr/>
        </p:nvSpPr>
        <p:spPr>
          <a:xfrm>
            <a:off x="980975" y="1146125"/>
            <a:ext cx="7182000" cy="3378000"/>
          </a:xfrm>
          <a:prstGeom prst="rect">
            <a:avLst/>
          </a:prstGeom>
          <a:solidFill>
            <a:srgbClr val="151E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10758ba6353_0_185"/>
          <p:cNvSpPr txBox="1"/>
          <p:nvPr/>
        </p:nvSpPr>
        <p:spPr>
          <a:xfrm>
            <a:off x="1730600" y="1896725"/>
            <a:ext cx="5682900" cy="206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ctr" rtl="0">
              <a:lnSpc>
                <a:spcPct val="121875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cy-GB" sz="2000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Ymchwilio i anghenion </a:t>
            </a:r>
            <a:r>
              <a:rPr lang="cy-GB" sz="2000" dirty="0">
                <a:solidFill>
                  <a:srgbClr val="45F5C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tirlun caffael Cymru</a:t>
            </a:r>
            <a:r>
              <a:rPr lang="cy-GB" sz="2000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 i</a:t>
            </a:r>
            <a:r>
              <a:rPr lang="cy-GB" sz="2000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ddeall yr angen am </a:t>
            </a:r>
            <a:r>
              <a:rPr lang="cy-GB" sz="2000" i="1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Ganolfan Ragoriaeth Caffael (CRC) </a:t>
            </a:r>
            <a:r>
              <a:rPr lang="cy-GB" sz="2000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</a:t>
            </a:r>
            <a:r>
              <a:rPr lang="cy-GB" sz="2000" u="sng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datblygu cynnig er mwyn bodloni'r angen hwnnw.</a:t>
            </a:r>
            <a:endParaRPr lang="cy-GB" sz="2000" u="sng" strike="noStrike" cap="none" dirty="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21875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cy-GB" sz="120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8" name="Google Shape;88;g10758ba6353_0_1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c1440fb37_0_356"/>
          <p:cNvSpPr txBox="1"/>
          <p:nvPr/>
        </p:nvSpPr>
        <p:spPr>
          <a:xfrm>
            <a:off x="379800" y="123776"/>
            <a:ext cx="7754700" cy="66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dirty="0">
                <a:latin typeface="Playfair Display"/>
                <a:ea typeface="Playfair Display"/>
                <a:cs typeface="Playfair Display"/>
                <a:sym typeface="Playfair Display"/>
              </a:rPr>
              <a:t>Crynodeb o'r Cam Darganfod -</a:t>
            </a:r>
            <a:r>
              <a:rPr lang="cy-GB" sz="2000" b="1" dirty="0">
                <a:latin typeface="Playfair Display"/>
                <a:ea typeface="Playfair Display"/>
                <a:cs typeface="Playfair Display"/>
                <a:sym typeface="Playfair Display"/>
              </a:rPr>
              <a:t>A oes angen CRC, a beth yw'r anghenion</a:t>
            </a:r>
            <a:r>
              <a:rPr lang="cy-GB" sz="2000" dirty="0">
                <a:latin typeface="Playfair Display"/>
                <a:ea typeface="Playfair Display"/>
                <a:cs typeface="Playfair Display"/>
                <a:sym typeface="Playfair Display"/>
              </a:rPr>
              <a:t>?</a:t>
            </a:r>
            <a:endParaRPr lang="cy-GB" sz="200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g10c1440fb37_0_356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0c1440fb37_0_356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10c1440fb37_0_356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10c1440fb37_0_356"/>
          <p:cNvSpPr/>
          <p:nvPr/>
        </p:nvSpPr>
        <p:spPr>
          <a:xfrm>
            <a:off x="296150" y="960450"/>
            <a:ext cx="8457600" cy="37176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10c1440fb37_0_356"/>
          <p:cNvSpPr/>
          <p:nvPr/>
        </p:nvSpPr>
        <p:spPr>
          <a:xfrm>
            <a:off x="526654" y="1058450"/>
            <a:ext cx="8090700" cy="23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1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Isod ceir crynodeb o anghenion o'r cam Darganfod</a:t>
            </a:r>
          </a:p>
          <a:p>
            <a:pPr marL="360000" marR="0" lvl="0" indent="-24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●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Mae angen CRC;</a:t>
            </a:r>
          </a:p>
          <a:p>
            <a:pPr marL="360000" marR="0" lvl="0" indent="-249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●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Dylai'r CRC: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Fod wedi'i chefnogi'n ganolog ond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wedi'i harwain gan y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gymuned;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Manteisio ar allu'r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Gymuned Gaffael yng Nghymru i gynyddu ei graddfa 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dros amser;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Bod yn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hygyrch i bob </a:t>
            </a:r>
            <a:r>
              <a:rPr lang="cy-GB" sz="11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rhanddeiliad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Dechrau gyda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gwasanaeth bach i ennyn diddordeb cychwynnol ac ysgogi ymgysylltu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Bod yn lle canolog i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rannu arferion gorau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Cynnwys cyfuniad o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ddulliau digidol ac </a:t>
            </a:r>
            <a:r>
              <a:rPr lang="cy-GB" sz="1100" b="1" i="1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annigidol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Bod yn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seilwaith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cefnogol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fel bo modd cyflawni polisi 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drwy gaffael;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Bod yn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alluogwr o fewn yr ecosystem ehangach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a chydgysylltu'r ecosystem honno dros amser; a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"/>
              <a:buChar char="○"/>
            </a:pP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Bod yn wasanaeth sy'n </a:t>
            </a:r>
            <a:r>
              <a:rPr lang="cy-GB" sz="1100" b="1" i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fodd i greu </a:t>
            </a:r>
            <a:r>
              <a:rPr lang="cy-GB" sz="1100" b="1" i="1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capasiti</a:t>
            </a:r>
            <a:r>
              <a:rPr lang="cy-GB" sz="11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, yn hytrach na gwastraffu adnoddau prin.</a:t>
            </a:r>
            <a:endParaRPr lang="cy-GB" sz="850" dirty="0">
              <a:solidFill>
                <a:srgbClr val="1A1A1A"/>
              </a:solidFill>
            </a:endParaRPr>
          </a:p>
          <a:p>
            <a:pPr marL="914400" marR="0" lvl="1" indent="-2984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22222"/>
              </a:buClr>
              <a:buSzPts val="1100"/>
              <a:buFont typeface="Roboto"/>
              <a:buChar char="○"/>
            </a:pPr>
            <a:endParaRPr lang="cy-GB" sz="1100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g10c1440fb37_0_356"/>
          <p:cNvSpPr/>
          <p:nvPr/>
        </p:nvSpPr>
        <p:spPr>
          <a:xfrm flipH="1">
            <a:off x="296100" y="960450"/>
            <a:ext cx="83700" cy="371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0c1440fb37_0_3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2" name="Google Shape;102;g10c1440fb37_0_3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d51b1cb33_0_674"/>
          <p:cNvSpPr txBox="1"/>
          <p:nvPr/>
        </p:nvSpPr>
        <p:spPr>
          <a:xfrm>
            <a:off x="379800" y="443350"/>
            <a:ext cx="47274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>
                <a:latin typeface="Playfair Display"/>
                <a:ea typeface="Playfair Display"/>
                <a:cs typeface="Playfair Display"/>
                <a:sym typeface="Playfair Display"/>
              </a:rPr>
              <a:t>Symud o'r </a:t>
            </a: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Cam Darganfod i Alffa</a:t>
            </a:r>
            <a:endParaRPr lang="cy-GB" sz="2000" b="1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9" name="Google Shape;109;g10d51b1cb33_0_674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0d51b1cb33_0_674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0d51b1cb33_0_674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10d51b1cb33_0_67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4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3" name="Google Shape;113;g10d51b1cb33_0_674"/>
          <p:cNvSpPr/>
          <p:nvPr/>
        </p:nvSpPr>
        <p:spPr>
          <a:xfrm>
            <a:off x="296150" y="1112850"/>
            <a:ext cx="8457600" cy="31344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10d51b1cb33_0_674"/>
          <p:cNvSpPr/>
          <p:nvPr/>
        </p:nvSpPr>
        <p:spPr>
          <a:xfrm>
            <a:off x="526650" y="1145767"/>
            <a:ext cx="8189400" cy="2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Dyma'r canfyddiadau o'r Cam Darganfod y dylid eu symud ymlaen i Alffa: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Mae'n debygol y bydd brandio'r CRC yn 'Ganolfan Ragoriaeth Caffael' yn cael effaith andwyol, a dylid diffinio brand y CRC yn Alffa;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Mae angen CRC ar Sector Cyhoeddus Cymru er mwyn cefnogi trefniadau gwell wrth gaffael, mabwysiadu polisi a chyflawni Deddf Llesiant Cenedlaethau'r Dyfodol;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Dylai'r CRC gael ei harwain gan y gymuned. Mae angen profi'r dull o strwythuro a chyflawni hyn yn ystod Alffa;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Bydd angen adnoddau a chefnogaeth ariannol barhaus ar y CRC, ac mae angen diffinio hyn ymhellach drwy Alffa;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Dylid ymgysylltu â’r gymuned, a chanfod Hyrwyddwyr i gefnogi'r broses o sefydlu'r CRC, yn rhan o gam Alffa;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Dylai'r CRC fod yn wasanaeth Digidol/Ffisegol cyfunol, a dylid profi'r ddau fath o wasanaeth yn Alffa;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Ceir nifer o Ddatrysiadau a Gwasanaethau y gellid eu profi drwy Alffa cyn eu trosglwyddo i Beta; a</a:t>
            </a:r>
          </a:p>
          <a:p>
            <a:pPr marL="360000" marR="0" lvl="0" indent="-243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Chan fod diffyg adnoddau a gallu caffael yn Sector Cyhoeddus Cymru wedi'i nodi'n risg ac yn her, mae angen i'r CRC ystyried sut y bydd yn sicrhau bod cyn lleied o adnoddau ag sy'n bosibl yn cael eu tynnu o'r sectorau.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lang="cy-GB" sz="1000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g10d51b1cb33_0_674"/>
          <p:cNvSpPr/>
          <p:nvPr/>
        </p:nvSpPr>
        <p:spPr>
          <a:xfrm flipH="1">
            <a:off x="296100" y="1112850"/>
            <a:ext cx="83700" cy="313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10d51b1cb33_0_6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d51b1cb33_0_560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 dirty="0">
                <a:latin typeface="Playfair Display"/>
                <a:ea typeface="Playfair Display"/>
                <a:cs typeface="Playfair Display"/>
                <a:sym typeface="Playfair Display"/>
              </a:rPr>
              <a:t>Opsiynau ar gyfer Cyflwyno'r </a:t>
            </a:r>
            <a:r>
              <a:rPr lang="cy-GB" sz="2000" dirty="0">
                <a:latin typeface="Playfair Display"/>
                <a:ea typeface="Playfair Display"/>
                <a:cs typeface="Playfair Display"/>
                <a:sym typeface="Playfair Display"/>
              </a:rPr>
              <a:t>CRC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3" name="Google Shape;123;g10d51b1cb33_0_560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0d51b1cb33_0_560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10d51b1cb33_0_560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10d51b1cb33_0_5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5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7" name="Google Shape;127;g10d51b1cb33_0_5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10d51b1cb33_0_560"/>
          <p:cNvSpPr txBox="1"/>
          <p:nvPr/>
        </p:nvSpPr>
        <p:spPr>
          <a:xfrm>
            <a:off x="281811" y="943800"/>
            <a:ext cx="863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y-GB" sz="1000" dirty="0">
                <a:latin typeface="Roboto"/>
                <a:ea typeface="Roboto"/>
                <a:cs typeface="Roboto"/>
                <a:sym typeface="Roboto"/>
              </a:rPr>
              <a:t>Un o'r prif bwyntiau i'w hystyried gan Lywodraeth Cymru (</a:t>
            </a:r>
            <a:r>
              <a:rPr lang="cy-GB" sz="1000" dirty="0" err="1">
                <a:latin typeface="Roboto"/>
                <a:ea typeface="Roboto"/>
                <a:cs typeface="Roboto"/>
                <a:sym typeface="Roboto"/>
              </a:rPr>
              <a:t>LlC</a:t>
            </a:r>
            <a:r>
              <a:rPr lang="cy-GB" sz="1000" dirty="0">
                <a:latin typeface="Roboto"/>
                <a:ea typeface="Roboto"/>
                <a:cs typeface="Roboto"/>
                <a:sym typeface="Roboto"/>
              </a:rPr>
              <a:t>), a ddeilliai o’r Cam Darganfod, yw sut orau i strwythuro a threfnu darpariaeth gwasanaethau a nodwyd yn addas ar gyfer CRC. Mae cyfres o Opsiynau Cyflwyno ar gael. </a:t>
            </a:r>
            <a:r>
              <a:rPr lang="cy-GB" sz="1000" b="1" dirty="0">
                <a:latin typeface="Roboto"/>
                <a:ea typeface="Roboto"/>
                <a:cs typeface="Roboto"/>
                <a:sym typeface="Roboto"/>
              </a:rPr>
              <a:t>Nid yw 'gwneud dim' (hy, gadael i bawb gwblhau eu gwaith eu hunain) wedi'i amlinellu gan fod yr angen am CRC wedi'i sefydlu.</a:t>
            </a:r>
            <a:endParaRPr lang="cy-GB" sz="10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g10d51b1cb33_0_560"/>
          <p:cNvSpPr/>
          <p:nvPr/>
        </p:nvSpPr>
        <p:spPr>
          <a:xfrm>
            <a:off x="2423025" y="1608550"/>
            <a:ext cx="2041200" cy="27945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27000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Bod y CRC wedi'i harwain a'i rheoli gan Sector penodol.</a:t>
            </a:r>
            <a:endParaRPr lang="cy-GB" sz="9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g10d51b1cb33_0_560"/>
          <p:cNvSpPr/>
          <p:nvPr/>
        </p:nvSpPr>
        <p:spPr>
          <a:xfrm>
            <a:off x="4563485" y="1608143"/>
            <a:ext cx="2041200" cy="27945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270000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Bod y CRC yn fenter gymunedol heb unrhyw faes penodol yn rhoi cefnogaeth oruchwyliol.</a:t>
            </a:r>
            <a:endParaRPr lang="cy-GB" sz="700" dirty="0">
              <a:solidFill>
                <a:srgbClr val="FB000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cy-GB" sz="9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g10d51b1cb33_0_560"/>
          <p:cNvSpPr/>
          <p:nvPr/>
        </p:nvSpPr>
        <p:spPr>
          <a:xfrm>
            <a:off x="6705130" y="1600100"/>
            <a:ext cx="2041200" cy="27945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27000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Bod y CRC wedi'i hariannu gan </a:t>
            </a:r>
            <a:r>
              <a:rPr lang="cy-GB" sz="900" dirty="0" err="1">
                <a:latin typeface="Roboto"/>
                <a:ea typeface="Roboto"/>
                <a:cs typeface="Roboto"/>
                <a:sym typeface="Roboto"/>
              </a:rPr>
              <a:t>LlC</a:t>
            </a: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 ond ei harwain gan y gymuned, ee, model y Ganolfan Gwasanaethau Cyhoeddus Digidol. </a:t>
            </a:r>
            <a:endParaRPr lang="cy-GB" sz="9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g10d51b1cb33_0_560"/>
          <p:cNvSpPr/>
          <p:nvPr/>
        </p:nvSpPr>
        <p:spPr>
          <a:xfrm>
            <a:off x="282579" y="1608149"/>
            <a:ext cx="2041200" cy="27945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27000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Bod y CRC wedi'i harwain a'i rheoli'n ganolog gan </a:t>
            </a:r>
            <a:r>
              <a:rPr lang="cy-GB" sz="900" dirty="0" err="1">
                <a:latin typeface="Roboto"/>
                <a:ea typeface="Roboto"/>
                <a:cs typeface="Roboto"/>
                <a:sym typeface="Roboto"/>
              </a:rPr>
              <a:t>LlC</a:t>
            </a: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lang="cy-GB" sz="9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g10d51b1cb33_0_560"/>
          <p:cNvSpPr/>
          <p:nvPr/>
        </p:nvSpPr>
        <p:spPr>
          <a:xfrm>
            <a:off x="2430400" y="1549365"/>
            <a:ext cx="2041200" cy="2754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1000" b="1" dirty="0">
                <a:latin typeface="Playfair Display"/>
                <a:ea typeface="Playfair Display"/>
                <a:cs typeface="Playfair Display"/>
                <a:sym typeface="Playfair Display"/>
              </a:rPr>
              <a:t>2. Un Sector Arweiniol</a:t>
            </a:r>
            <a:endParaRPr lang="cy-GB" sz="1000" b="1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4" name="Google Shape;134;g10d51b1cb33_0_560"/>
          <p:cNvSpPr/>
          <p:nvPr/>
        </p:nvSpPr>
        <p:spPr>
          <a:xfrm>
            <a:off x="4563477" y="1549365"/>
            <a:ext cx="2041200" cy="2754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1000" b="1" dirty="0">
                <a:latin typeface="Playfair Display"/>
                <a:ea typeface="Playfair Display"/>
                <a:cs typeface="Playfair Display"/>
                <a:sym typeface="Playfair Display"/>
              </a:rPr>
              <a:t>3. Dull Ffederal</a:t>
            </a:r>
            <a:endParaRPr lang="cy-GB" sz="1000" b="1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5" name="Google Shape;135;g10d51b1cb33_0_560"/>
          <p:cNvSpPr/>
          <p:nvPr/>
        </p:nvSpPr>
        <p:spPr>
          <a:xfrm>
            <a:off x="6705115" y="1538302"/>
            <a:ext cx="2041200" cy="2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1000" b="1" dirty="0">
                <a:latin typeface="Playfair Display"/>
                <a:ea typeface="Playfair Display"/>
                <a:cs typeface="Playfair Display"/>
                <a:sym typeface="Playfair Display"/>
              </a:rPr>
              <a:t>4. CRC Annibynnol</a:t>
            </a:r>
            <a:endParaRPr lang="cy-GB" sz="1000" b="1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6" name="Google Shape;136;g10d51b1cb33_0_560"/>
          <p:cNvSpPr/>
          <p:nvPr/>
        </p:nvSpPr>
        <p:spPr>
          <a:xfrm>
            <a:off x="282581" y="1556284"/>
            <a:ext cx="2041200" cy="2741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y-GB" sz="1000" b="1" dirty="0">
                <a:latin typeface="Playfair Display"/>
                <a:ea typeface="Playfair Display"/>
                <a:cs typeface="Playfair Display"/>
                <a:sym typeface="Playfair Display"/>
              </a:rPr>
              <a:t>1. Wedi'i harwain gan Lywodraeth Cymru</a:t>
            </a:r>
            <a:endParaRPr lang="cy-GB" sz="1000" b="1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7" name="Google Shape;137;g10d51b1cb33_0_560"/>
          <p:cNvSpPr/>
          <p:nvPr/>
        </p:nvSpPr>
        <p:spPr>
          <a:xfrm>
            <a:off x="5119950" y="2632002"/>
            <a:ext cx="280500" cy="285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I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g10d51b1cb33_0_560"/>
          <p:cNvSpPr/>
          <p:nvPr/>
        </p:nvSpPr>
        <p:spPr>
          <a:xfrm>
            <a:off x="4823700" y="3056802"/>
            <a:ext cx="280500" cy="285900"/>
          </a:xfrm>
          <a:prstGeom prst="ellipse">
            <a:avLst/>
          </a:prstGeom>
          <a:solidFill>
            <a:srgbClr val="F8A7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AB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g10d51b1cb33_0_560"/>
          <p:cNvSpPr/>
          <p:nvPr/>
        </p:nvSpPr>
        <p:spPr>
          <a:xfrm>
            <a:off x="4823700" y="3572427"/>
            <a:ext cx="280500" cy="285900"/>
          </a:xfrm>
          <a:prstGeom prst="ellipse">
            <a:avLst/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</a:p>
        </p:txBody>
      </p:sp>
      <p:sp>
        <p:nvSpPr>
          <p:cNvPr id="140" name="Google Shape;140;g10d51b1cb33_0_560"/>
          <p:cNvSpPr/>
          <p:nvPr/>
        </p:nvSpPr>
        <p:spPr>
          <a:xfrm>
            <a:off x="5801050" y="2632002"/>
            <a:ext cx="280500" cy="285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LlL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g10d51b1cb33_0_560"/>
          <p:cNvSpPr/>
          <p:nvPr/>
        </p:nvSpPr>
        <p:spPr>
          <a:xfrm>
            <a:off x="6097725" y="3056802"/>
            <a:ext cx="280500" cy="285900"/>
          </a:xfrm>
          <a:prstGeom prst="ellipse">
            <a:avLst/>
          </a:prstGeom>
          <a:solidFill>
            <a:srgbClr val="E717C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700" b="1" dirty="0">
                <a:latin typeface="Roboto"/>
                <a:ea typeface="Roboto"/>
                <a:cs typeface="Roboto"/>
                <a:sym typeface="Roboto"/>
              </a:rPr>
              <a:t>3ydd</a:t>
            </a:r>
          </a:p>
        </p:txBody>
      </p:sp>
      <p:sp>
        <p:nvSpPr>
          <p:cNvPr id="142" name="Google Shape;142;g10d51b1cb33_0_560"/>
          <p:cNvSpPr/>
          <p:nvPr/>
        </p:nvSpPr>
        <p:spPr>
          <a:xfrm>
            <a:off x="6097725" y="3572427"/>
            <a:ext cx="280500" cy="285900"/>
          </a:xfrm>
          <a:prstGeom prst="ellipse">
            <a:avLst/>
          </a:prstGeom>
          <a:solidFill>
            <a:srgbClr val="AA1B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g10d51b1cb33_0_560"/>
          <p:cNvSpPr/>
          <p:nvPr/>
        </p:nvSpPr>
        <p:spPr>
          <a:xfrm>
            <a:off x="5798488" y="4028902"/>
            <a:ext cx="280500" cy="285900"/>
          </a:xfrm>
          <a:prstGeom prst="ellipse">
            <a:avLst/>
          </a:prstGeom>
          <a:solidFill>
            <a:srgbClr val="35383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CT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g10d51b1cb33_0_560"/>
          <p:cNvSpPr/>
          <p:nvPr/>
        </p:nvSpPr>
        <p:spPr>
          <a:xfrm>
            <a:off x="5119950" y="4028902"/>
            <a:ext cx="280500" cy="28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BL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" name="Google Shape;145;g10d51b1cb33_0_560"/>
          <p:cNvCxnSpPr>
            <a:stCxn id="137" idx="5"/>
            <a:endCxn id="143" idx="1"/>
          </p:cNvCxnSpPr>
          <p:nvPr/>
        </p:nvCxnSpPr>
        <p:spPr>
          <a:xfrm>
            <a:off x="5359372" y="2876033"/>
            <a:ext cx="4803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g10d51b1cb33_0_560"/>
          <p:cNvCxnSpPr>
            <a:stCxn id="140" idx="3"/>
            <a:endCxn id="144" idx="7"/>
          </p:cNvCxnSpPr>
          <p:nvPr/>
        </p:nvCxnSpPr>
        <p:spPr>
          <a:xfrm flipH="1">
            <a:off x="5359428" y="2876033"/>
            <a:ext cx="4827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g10d51b1cb33_0_560"/>
          <p:cNvCxnSpPr>
            <a:stCxn id="138" idx="6"/>
            <a:endCxn id="142" idx="2"/>
          </p:cNvCxnSpPr>
          <p:nvPr/>
        </p:nvCxnSpPr>
        <p:spPr>
          <a:xfrm>
            <a:off x="5104200" y="3199752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g10d51b1cb33_0_560"/>
          <p:cNvCxnSpPr>
            <a:stCxn id="139" idx="6"/>
            <a:endCxn id="141" idx="2"/>
          </p:cNvCxnSpPr>
          <p:nvPr/>
        </p:nvCxnSpPr>
        <p:spPr>
          <a:xfrm rot="10800000" flipH="1">
            <a:off x="5104200" y="3199677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g10d51b1cb33_0_560"/>
          <p:cNvCxnSpPr>
            <a:stCxn id="138" idx="0"/>
            <a:endCxn id="137" idx="2"/>
          </p:cNvCxnSpPr>
          <p:nvPr/>
        </p:nvCxnSpPr>
        <p:spPr>
          <a:xfrm rot="10800000" flipH="1">
            <a:off x="4963950" y="2774802"/>
            <a:ext cx="1560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g10d51b1cb33_0_560"/>
          <p:cNvCxnSpPr>
            <a:stCxn id="151" idx="2"/>
            <a:endCxn id="137" idx="0"/>
          </p:cNvCxnSpPr>
          <p:nvPr/>
        </p:nvCxnSpPr>
        <p:spPr>
          <a:xfrm flipH="1">
            <a:off x="5260050" y="2546352"/>
            <a:ext cx="200700" cy="85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g10d51b1cb33_0_560"/>
          <p:cNvCxnSpPr>
            <a:stCxn id="140" idx="6"/>
            <a:endCxn id="141" idx="0"/>
          </p:cNvCxnSpPr>
          <p:nvPr/>
        </p:nvCxnSpPr>
        <p:spPr>
          <a:xfrm>
            <a:off x="6081550" y="2774952"/>
            <a:ext cx="1563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g10d51b1cb33_0_560"/>
          <p:cNvCxnSpPr>
            <a:stCxn id="141" idx="5"/>
            <a:endCxn id="142" idx="7"/>
          </p:cNvCxnSpPr>
          <p:nvPr/>
        </p:nvCxnSpPr>
        <p:spPr>
          <a:xfrm>
            <a:off x="6337147" y="3300833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g10d51b1cb33_0_560"/>
          <p:cNvCxnSpPr>
            <a:stCxn id="142" idx="4"/>
            <a:endCxn id="143" idx="6"/>
          </p:cNvCxnSpPr>
          <p:nvPr/>
        </p:nvCxnSpPr>
        <p:spPr>
          <a:xfrm flipH="1">
            <a:off x="6078975" y="3858327"/>
            <a:ext cx="15900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g10d51b1cb33_0_560"/>
          <p:cNvCxnSpPr>
            <a:stCxn id="144" idx="5"/>
            <a:endCxn id="143" idx="3"/>
          </p:cNvCxnSpPr>
          <p:nvPr/>
        </p:nvCxnSpPr>
        <p:spPr>
          <a:xfrm>
            <a:off x="5359372" y="4272933"/>
            <a:ext cx="480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6" name="Google Shape;156;g10d51b1cb33_0_560"/>
          <p:cNvCxnSpPr>
            <a:stCxn id="144" idx="2"/>
            <a:endCxn id="139" idx="4"/>
          </p:cNvCxnSpPr>
          <p:nvPr/>
        </p:nvCxnSpPr>
        <p:spPr>
          <a:xfrm rot="10800000">
            <a:off x="4963950" y="3858352"/>
            <a:ext cx="15600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g10d51b1cb33_0_560"/>
          <p:cNvCxnSpPr>
            <a:stCxn id="138" idx="3"/>
            <a:endCxn id="139" idx="1"/>
          </p:cNvCxnSpPr>
          <p:nvPr/>
        </p:nvCxnSpPr>
        <p:spPr>
          <a:xfrm>
            <a:off x="4864778" y="3300833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Google Shape;158;g10d51b1cb33_0_560"/>
          <p:cNvSpPr/>
          <p:nvPr/>
        </p:nvSpPr>
        <p:spPr>
          <a:xfrm>
            <a:off x="7295975" y="2631927"/>
            <a:ext cx="280500" cy="285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I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g10d51b1cb33_0_560"/>
          <p:cNvSpPr/>
          <p:nvPr/>
        </p:nvSpPr>
        <p:spPr>
          <a:xfrm>
            <a:off x="6999725" y="3056727"/>
            <a:ext cx="280500" cy="285900"/>
          </a:xfrm>
          <a:prstGeom prst="ellipse">
            <a:avLst/>
          </a:prstGeom>
          <a:solidFill>
            <a:srgbClr val="F8A7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AB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g10d51b1cb33_0_560"/>
          <p:cNvSpPr/>
          <p:nvPr/>
        </p:nvSpPr>
        <p:spPr>
          <a:xfrm>
            <a:off x="6999725" y="3572352"/>
            <a:ext cx="280500" cy="285900"/>
          </a:xfrm>
          <a:prstGeom prst="ellipse">
            <a:avLst/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</a:p>
        </p:txBody>
      </p:sp>
      <p:sp>
        <p:nvSpPr>
          <p:cNvPr id="161" name="Google Shape;161;g10d51b1cb33_0_560"/>
          <p:cNvSpPr/>
          <p:nvPr/>
        </p:nvSpPr>
        <p:spPr>
          <a:xfrm>
            <a:off x="7977075" y="2631927"/>
            <a:ext cx="280500" cy="285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LlL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g10d51b1cb33_0_560"/>
          <p:cNvSpPr/>
          <p:nvPr/>
        </p:nvSpPr>
        <p:spPr>
          <a:xfrm>
            <a:off x="8273750" y="3056727"/>
            <a:ext cx="280500" cy="285900"/>
          </a:xfrm>
          <a:prstGeom prst="ellipse">
            <a:avLst/>
          </a:prstGeom>
          <a:solidFill>
            <a:srgbClr val="E717C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700" b="1" dirty="0">
                <a:latin typeface="Roboto"/>
                <a:ea typeface="Roboto"/>
                <a:cs typeface="Roboto"/>
                <a:sym typeface="Roboto"/>
              </a:rPr>
              <a:t>3ydd</a:t>
            </a:r>
          </a:p>
        </p:txBody>
      </p:sp>
      <p:sp>
        <p:nvSpPr>
          <p:cNvPr id="163" name="Google Shape;163;g10d51b1cb33_0_560"/>
          <p:cNvSpPr/>
          <p:nvPr/>
        </p:nvSpPr>
        <p:spPr>
          <a:xfrm>
            <a:off x="8273750" y="3572352"/>
            <a:ext cx="280500" cy="285900"/>
          </a:xfrm>
          <a:prstGeom prst="ellipse">
            <a:avLst/>
          </a:prstGeom>
          <a:solidFill>
            <a:srgbClr val="AA1B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g10d51b1cb33_0_560"/>
          <p:cNvSpPr/>
          <p:nvPr/>
        </p:nvSpPr>
        <p:spPr>
          <a:xfrm>
            <a:off x="7974513" y="4028827"/>
            <a:ext cx="280500" cy="285900"/>
          </a:xfrm>
          <a:prstGeom prst="ellipse">
            <a:avLst/>
          </a:prstGeom>
          <a:solidFill>
            <a:srgbClr val="35383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CT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g10d51b1cb33_0_560"/>
          <p:cNvSpPr/>
          <p:nvPr/>
        </p:nvSpPr>
        <p:spPr>
          <a:xfrm>
            <a:off x="7295975" y="4028827"/>
            <a:ext cx="280500" cy="285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BL</a:t>
            </a:r>
            <a:endParaRPr lang="cy-GB" sz="9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6" name="Google Shape;166;g10d51b1cb33_0_560"/>
          <p:cNvCxnSpPr>
            <a:stCxn id="158" idx="5"/>
            <a:endCxn id="164" idx="1"/>
          </p:cNvCxnSpPr>
          <p:nvPr/>
        </p:nvCxnSpPr>
        <p:spPr>
          <a:xfrm>
            <a:off x="7535397" y="2875958"/>
            <a:ext cx="4803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" name="Google Shape;167;g10d51b1cb33_0_560"/>
          <p:cNvCxnSpPr>
            <a:stCxn id="161" idx="3"/>
            <a:endCxn id="165" idx="7"/>
          </p:cNvCxnSpPr>
          <p:nvPr/>
        </p:nvCxnSpPr>
        <p:spPr>
          <a:xfrm flipH="1">
            <a:off x="7535453" y="2875958"/>
            <a:ext cx="4827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168;g10d51b1cb33_0_560"/>
          <p:cNvCxnSpPr>
            <a:stCxn id="159" idx="6"/>
            <a:endCxn id="163" idx="2"/>
          </p:cNvCxnSpPr>
          <p:nvPr/>
        </p:nvCxnSpPr>
        <p:spPr>
          <a:xfrm>
            <a:off x="7280225" y="3199677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g10d51b1cb33_0_560"/>
          <p:cNvCxnSpPr>
            <a:stCxn id="160" idx="6"/>
            <a:endCxn id="162" idx="2"/>
          </p:cNvCxnSpPr>
          <p:nvPr/>
        </p:nvCxnSpPr>
        <p:spPr>
          <a:xfrm rot="10800000" flipH="1">
            <a:off x="7280225" y="3199602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g10d51b1cb33_0_560"/>
          <p:cNvCxnSpPr>
            <a:stCxn id="159" idx="0"/>
            <a:endCxn id="158" idx="2"/>
          </p:cNvCxnSpPr>
          <p:nvPr/>
        </p:nvCxnSpPr>
        <p:spPr>
          <a:xfrm rot="10800000" flipH="1">
            <a:off x="7139975" y="2774727"/>
            <a:ext cx="1560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g10d51b1cb33_0_560"/>
          <p:cNvCxnSpPr>
            <a:stCxn id="161" idx="6"/>
            <a:endCxn id="162" idx="0"/>
          </p:cNvCxnSpPr>
          <p:nvPr/>
        </p:nvCxnSpPr>
        <p:spPr>
          <a:xfrm>
            <a:off x="8257575" y="2774877"/>
            <a:ext cx="1563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2" name="Google Shape;172;g10d51b1cb33_0_560"/>
          <p:cNvCxnSpPr>
            <a:stCxn id="162" idx="5"/>
            <a:endCxn id="163" idx="7"/>
          </p:cNvCxnSpPr>
          <p:nvPr/>
        </p:nvCxnSpPr>
        <p:spPr>
          <a:xfrm>
            <a:off x="8513172" y="3300758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g10d51b1cb33_0_560"/>
          <p:cNvCxnSpPr>
            <a:stCxn id="163" idx="4"/>
            <a:endCxn id="164" idx="6"/>
          </p:cNvCxnSpPr>
          <p:nvPr/>
        </p:nvCxnSpPr>
        <p:spPr>
          <a:xfrm flipH="1">
            <a:off x="8255000" y="3858252"/>
            <a:ext cx="15900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Google Shape;174;g10d51b1cb33_0_560"/>
          <p:cNvCxnSpPr>
            <a:stCxn id="165" idx="5"/>
            <a:endCxn id="164" idx="3"/>
          </p:cNvCxnSpPr>
          <p:nvPr/>
        </p:nvCxnSpPr>
        <p:spPr>
          <a:xfrm>
            <a:off x="7535397" y="4272858"/>
            <a:ext cx="480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" name="Google Shape;175;g10d51b1cb33_0_560"/>
          <p:cNvCxnSpPr>
            <a:stCxn id="165" idx="2"/>
            <a:endCxn id="160" idx="4"/>
          </p:cNvCxnSpPr>
          <p:nvPr/>
        </p:nvCxnSpPr>
        <p:spPr>
          <a:xfrm rot="10800000">
            <a:off x="7139975" y="3858277"/>
            <a:ext cx="15600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" name="Google Shape;176;g10d51b1cb33_0_560"/>
          <p:cNvSpPr/>
          <p:nvPr/>
        </p:nvSpPr>
        <p:spPr>
          <a:xfrm>
            <a:off x="7608163" y="3330377"/>
            <a:ext cx="352800" cy="356400"/>
          </a:xfrm>
          <a:prstGeom prst="ellipse">
            <a:avLst/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CRC</a:t>
            </a:r>
          </a:p>
        </p:txBody>
      </p:sp>
      <p:sp>
        <p:nvSpPr>
          <p:cNvPr id="151" name="Google Shape;151;g10d51b1cb33_0_560"/>
          <p:cNvSpPr/>
          <p:nvPr/>
        </p:nvSpPr>
        <p:spPr>
          <a:xfrm>
            <a:off x="5460750" y="2403402"/>
            <a:ext cx="280500" cy="2859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LlC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7" name="Google Shape;177;g10d51b1cb33_0_560"/>
          <p:cNvCxnSpPr>
            <a:stCxn id="159" idx="3"/>
            <a:endCxn id="160" idx="1"/>
          </p:cNvCxnSpPr>
          <p:nvPr/>
        </p:nvCxnSpPr>
        <p:spPr>
          <a:xfrm>
            <a:off x="7040803" y="3300758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" name="Google Shape;178;g10d51b1cb33_0_560"/>
          <p:cNvSpPr/>
          <p:nvPr/>
        </p:nvSpPr>
        <p:spPr>
          <a:xfrm>
            <a:off x="846379" y="24824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g10d51b1cb33_0_560"/>
          <p:cNvSpPr/>
          <p:nvPr/>
        </p:nvSpPr>
        <p:spPr>
          <a:xfrm>
            <a:off x="550129" y="29072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g10d51b1cb33_0_560"/>
          <p:cNvSpPr/>
          <p:nvPr/>
        </p:nvSpPr>
        <p:spPr>
          <a:xfrm>
            <a:off x="550129" y="342286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</a:p>
        </p:txBody>
      </p:sp>
      <p:sp>
        <p:nvSpPr>
          <p:cNvPr id="181" name="Google Shape;181;g10d51b1cb33_0_560"/>
          <p:cNvSpPr/>
          <p:nvPr/>
        </p:nvSpPr>
        <p:spPr>
          <a:xfrm>
            <a:off x="1527479" y="24824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LlL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g10d51b1cb33_0_560"/>
          <p:cNvSpPr/>
          <p:nvPr/>
        </p:nvSpPr>
        <p:spPr>
          <a:xfrm>
            <a:off x="1824154" y="29072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3ydd</a:t>
            </a:r>
          </a:p>
        </p:txBody>
      </p:sp>
      <p:sp>
        <p:nvSpPr>
          <p:cNvPr id="183" name="Google Shape;183;g10d51b1cb33_0_560"/>
          <p:cNvSpPr/>
          <p:nvPr/>
        </p:nvSpPr>
        <p:spPr>
          <a:xfrm>
            <a:off x="1824154" y="342286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g10d51b1cb33_0_560"/>
          <p:cNvSpPr/>
          <p:nvPr/>
        </p:nvSpPr>
        <p:spPr>
          <a:xfrm>
            <a:off x="1524916" y="38793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CT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g10d51b1cb33_0_560"/>
          <p:cNvSpPr/>
          <p:nvPr/>
        </p:nvSpPr>
        <p:spPr>
          <a:xfrm>
            <a:off x="846379" y="38793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6" name="Google Shape;186;g10d51b1cb33_0_560"/>
          <p:cNvCxnSpPr>
            <a:stCxn id="178" idx="5"/>
            <a:endCxn id="184" idx="1"/>
          </p:cNvCxnSpPr>
          <p:nvPr/>
        </p:nvCxnSpPr>
        <p:spPr>
          <a:xfrm>
            <a:off x="1085800" y="2726469"/>
            <a:ext cx="4803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g10d51b1cb33_0_560"/>
          <p:cNvCxnSpPr>
            <a:stCxn id="181" idx="3"/>
            <a:endCxn id="185" idx="7"/>
          </p:cNvCxnSpPr>
          <p:nvPr/>
        </p:nvCxnSpPr>
        <p:spPr>
          <a:xfrm flipH="1">
            <a:off x="1085857" y="2726469"/>
            <a:ext cx="4827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g10d51b1cb33_0_560"/>
          <p:cNvCxnSpPr>
            <a:stCxn id="179" idx="6"/>
            <a:endCxn id="183" idx="2"/>
          </p:cNvCxnSpPr>
          <p:nvPr/>
        </p:nvCxnSpPr>
        <p:spPr>
          <a:xfrm>
            <a:off x="830629" y="3050188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g10d51b1cb33_0_560"/>
          <p:cNvCxnSpPr>
            <a:stCxn id="180" idx="6"/>
            <a:endCxn id="182" idx="2"/>
          </p:cNvCxnSpPr>
          <p:nvPr/>
        </p:nvCxnSpPr>
        <p:spPr>
          <a:xfrm rot="10800000" flipH="1">
            <a:off x="830629" y="3050113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0" name="Google Shape;190;g10d51b1cb33_0_560"/>
          <p:cNvSpPr/>
          <p:nvPr/>
        </p:nvSpPr>
        <p:spPr>
          <a:xfrm>
            <a:off x="1187141" y="3180888"/>
            <a:ext cx="280500" cy="2859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LlC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g10d51b1cb33_0_560"/>
          <p:cNvSpPr/>
          <p:nvPr/>
        </p:nvSpPr>
        <p:spPr>
          <a:xfrm>
            <a:off x="281788" y="446670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LlC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g10d51b1cb33_0_560"/>
          <p:cNvSpPr txBox="1"/>
          <p:nvPr/>
        </p:nvSpPr>
        <p:spPr>
          <a:xfrm>
            <a:off x="5559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Llywodraeth Cymru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g10d51b1cb33_0_560"/>
          <p:cNvSpPr txBox="1"/>
          <p:nvPr/>
        </p:nvSpPr>
        <p:spPr>
          <a:xfrm>
            <a:off x="18513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Iechyd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g10d51b1cb33_0_560"/>
          <p:cNvSpPr txBox="1"/>
          <p:nvPr/>
        </p:nvSpPr>
        <p:spPr>
          <a:xfrm>
            <a:off x="31467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Llywodraeth Leol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g10d51b1cb33_0_560"/>
          <p:cNvSpPr txBox="1"/>
          <p:nvPr/>
        </p:nvSpPr>
        <p:spPr>
          <a:xfrm>
            <a:off x="44421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Y Trydydd Sector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g10d51b1cb33_0_560"/>
          <p:cNvSpPr txBox="1"/>
          <p:nvPr/>
        </p:nvSpPr>
        <p:spPr>
          <a:xfrm>
            <a:off x="57375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Adeiladu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g10d51b1cb33_0_560"/>
          <p:cNvSpPr txBox="1"/>
          <p:nvPr/>
        </p:nvSpPr>
        <p:spPr>
          <a:xfrm>
            <a:off x="7032950" y="4454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Cymdeithasau Tai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g10d51b1cb33_0_560"/>
          <p:cNvSpPr txBox="1"/>
          <p:nvPr/>
        </p:nvSpPr>
        <p:spPr>
          <a:xfrm>
            <a:off x="4442150" y="4835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Addysg Bellach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g10d51b1cb33_0_560"/>
          <p:cNvSpPr txBox="1"/>
          <p:nvPr/>
        </p:nvSpPr>
        <p:spPr>
          <a:xfrm>
            <a:off x="5737550" y="4835515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Addysg Uwch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g10d51b1cb33_0_560"/>
          <p:cNvSpPr txBox="1"/>
          <p:nvPr/>
        </p:nvSpPr>
        <p:spPr>
          <a:xfrm>
            <a:off x="7032950" y="4822240"/>
            <a:ext cx="130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800">
                <a:latin typeface="Roboto"/>
                <a:ea typeface="Roboto"/>
                <a:cs typeface="Roboto"/>
                <a:sym typeface="Roboto"/>
              </a:rPr>
              <a:t>Bluelight</a:t>
            </a:r>
            <a:endParaRPr lang="cy-GB" sz="8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g10d51b1cb33_0_560"/>
          <p:cNvSpPr/>
          <p:nvPr/>
        </p:nvSpPr>
        <p:spPr>
          <a:xfrm>
            <a:off x="1581350" y="446670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g10d51b1cb33_0_560"/>
          <p:cNvSpPr/>
          <p:nvPr/>
        </p:nvSpPr>
        <p:spPr>
          <a:xfrm>
            <a:off x="2876750" y="446670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LlL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g10d51b1cb33_0_560"/>
          <p:cNvSpPr/>
          <p:nvPr/>
        </p:nvSpPr>
        <p:spPr>
          <a:xfrm>
            <a:off x="4170075" y="4476139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3ydd</a:t>
            </a:r>
          </a:p>
        </p:txBody>
      </p:sp>
      <p:sp>
        <p:nvSpPr>
          <p:cNvPr id="204" name="Google Shape;204;g10d51b1cb33_0_560"/>
          <p:cNvSpPr/>
          <p:nvPr/>
        </p:nvSpPr>
        <p:spPr>
          <a:xfrm>
            <a:off x="5465475" y="4472114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g10d51b1cb33_0_560"/>
          <p:cNvSpPr/>
          <p:nvPr/>
        </p:nvSpPr>
        <p:spPr>
          <a:xfrm>
            <a:off x="6758788" y="447820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CT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g10d51b1cb33_0_560"/>
          <p:cNvSpPr/>
          <p:nvPr/>
        </p:nvSpPr>
        <p:spPr>
          <a:xfrm>
            <a:off x="6761375" y="482225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g10d51b1cb33_0_560"/>
          <p:cNvSpPr/>
          <p:nvPr/>
        </p:nvSpPr>
        <p:spPr>
          <a:xfrm>
            <a:off x="4169575" y="481420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10d51b1cb33_0_560"/>
          <p:cNvSpPr/>
          <p:nvPr/>
        </p:nvSpPr>
        <p:spPr>
          <a:xfrm>
            <a:off x="5465475" y="4822252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</a:p>
        </p:txBody>
      </p:sp>
      <p:cxnSp>
        <p:nvCxnSpPr>
          <p:cNvPr id="209" name="Google Shape;209;g10d51b1cb33_0_560"/>
          <p:cNvCxnSpPr>
            <a:stCxn id="151" idx="4"/>
          </p:cNvCxnSpPr>
          <p:nvPr/>
        </p:nvCxnSpPr>
        <p:spPr>
          <a:xfrm>
            <a:off x="5601000" y="2689302"/>
            <a:ext cx="1200" cy="77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" name="Google Shape;210;g10d51b1cb33_0_560"/>
          <p:cNvCxnSpPr>
            <a:stCxn id="140" idx="0"/>
            <a:endCxn id="151" idx="6"/>
          </p:cNvCxnSpPr>
          <p:nvPr/>
        </p:nvCxnSpPr>
        <p:spPr>
          <a:xfrm rot="10800000">
            <a:off x="5741200" y="2546502"/>
            <a:ext cx="200100" cy="8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" name="Google Shape;211;g10d51b1cb33_0_560"/>
          <p:cNvCxnSpPr>
            <a:stCxn id="212" idx="2"/>
            <a:endCxn id="158" idx="0"/>
          </p:cNvCxnSpPr>
          <p:nvPr/>
        </p:nvCxnSpPr>
        <p:spPr>
          <a:xfrm flipH="1">
            <a:off x="7436175" y="2546352"/>
            <a:ext cx="205800" cy="8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g10d51b1cb33_0_560"/>
          <p:cNvSpPr/>
          <p:nvPr/>
        </p:nvSpPr>
        <p:spPr>
          <a:xfrm>
            <a:off x="7641975" y="2403402"/>
            <a:ext cx="280500" cy="2859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LlC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3" name="Google Shape;213;g10d51b1cb33_0_560"/>
          <p:cNvCxnSpPr>
            <a:stCxn id="212" idx="4"/>
            <a:endCxn id="176" idx="0"/>
          </p:cNvCxnSpPr>
          <p:nvPr/>
        </p:nvCxnSpPr>
        <p:spPr>
          <a:xfrm>
            <a:off x="7782225" y="2689302"/>
            <a:ext cx="2400" cy="64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g10d51b1cb33_0_560"/>
          <p:cNvCxnSpPr>
            <a:stCxn id="161" idx="0"/>
            <a:endCxn id="212" idx="6"/>
          </p:cNvCxnSpPr>
          <p:nvPr/>
        </p:nvCxnSpPr>
        <p:spPr>
          <a:xfrm rot="10800000">
            <a:off x="7922325" y="2546427"/>
            <a:ext cx="195000" cy="8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g10d51b1cb33_0_560"/>
          <p:cNvCxnSpPr>
            <a:stCxn id="181" idx="1"/>
            <a:endCxn id="178" idx="7"/>
          </p:cNvCxnSpPr>
          <p:nvPr/>
        </p:nvCxnSpPr>
        <p:spPr>
          <a:xfrm rot="10800000">
            <a:off x="1085857" y="2524307"/>
            <a:ext cx="482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g10d51b1cb33_0_560"/>
          <p:cNvCxnSpPr>
            <a:stCxn id="182" idx="0"/>
            <a:endCxn id="181" idx="6"/>
          </p:cNvCxnSpPr>
          <p:nvPr/>
        </p:nvCxnSpPr>
        <p:spPr>
          <a:xfrm rot="10800000">
            <a:off x="1808104" y="2625238"/>
            <a:ext cx="1563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g10d51b1cb33_0_560"/>
          <p:cNvCxnSpPr>
            <a:stCxn id="179" idx="0"/>
            <a:endCxn id="178" idx="2"/>
          </p:cNvCxnSpPr>
          <p:nvPr/>
        </p:nvCxnSpPr>
        <p:spPr>
          <a:xfrm rot="10800000" flipH="1">
            <a:off x="690379" y="2625238"/>
            <a:ext cx="1560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" name="Google Shape;218;g10d51b1cb33_0_560"/>
          <p:cNvCxnSpPr>
            <a:stCxn id="180" idx="1"/>
            <a:endCxn id="179" idx="3"/>
          </p:cNvCxnSpPr>
          <p:nvPr/>
        </p:nvCxnSpPr>
        <p:spPr>
          <a:xfrm rot="10800000">
            <a:off x="591207" y="3151232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g10d51b1cb33_0_560"/>
          <p:cNvCxnSpPr>
            <a:stCxn id="183" idx="7"/>
            <a:endCxn id="182" idx="5"/>
          </p:cNvCxnSpPr>
          <p:nvPr/>
        </p:nvCxnSpPr>
        <p:spPr>
          <a:xfrm rot="10800000">
            <a:off x="2063575" y="3151232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g10d51b1cb33_0_560"/>
          <p:cNvCxnSpPr>
            <a:stCxn id="184" idx="6"/>
            <a:endCxn id="183" idx="5"/>
          </p:cNvCxnSpPr>
          <p:nvPr/>
        </p:nvCxnSpPr>
        <p:spPr>
          <a:xfrm rot="10800000" flipH="1">
            <a:off x="1805416" y="3666788"/>
            <a:ext cx="258300" cy="3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g10d51b1cb33_0_560"/>
          <p:cNvCxnSpPr>
            <a:stCxn id="184" idx="3"/>
            <a:endCxn id="185" idx="5"/>
          </p:cNvCxnSpPr>
          <p:nvPr/>
        </p:nvCxnSpPr>
        <p:spPr>
          <a:xfrm rot="10800000">
            <a:off x="1085695" y="4123369"/>
            <a:ext cx="480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2" name="Google Shape;222;g10d51b1cb33_0_560"/>
          <p:cNvCxnSpPr>
            <a:stCxn id="185" idx="2"/>
            <a:endCxn id="180" idx="3"/>
          </p:cNvCxnSpPr>
          <p:nvPr/>
        </p:nvCxnSpPr>
        <p:spPr>
          <a:xfrm rot="10800000">
            <a:off x="591079" y="3666788"/>
            <a:ext cx="255300" cy="3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3" name="Google Shape;223;g10d51b1cb33_0_560"/>
          <p:cNvSpPr/>
          <p:nvPr/>
        </p:nvSpPr>
        <p:spPr>
          <a:xfrm>
            <a:off x="3003704" y="2478113"/>
            <a:ext cx="280500" cy="2859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LlC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g10d51b1cb33_0_560"/>
          <p:cNvSpPr/>
          <p:nvPr/>
        </p:nvSpPr>
        <p:spPr>
          <a:xfrm>
            <a:off x="2707454" y="290291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g10d51b1cb33_0_560"/>
          <p:cNvSpPr/>
          <p:nvPr/>
        </p:nvSpPr>
        <p:spPr>
          <a:xfrm>
            <a:off x="2707454" y="34185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</a:p>
        </p:txBody>
      </p:sp>
      <p:sp>
        <p:nvSpPr>
          <p:cNvPr id="226" name="Google Shape;226;g10d51b1cb33_0_560"/>
          <p:cNvSpPr/>
          <p:nvPr/>
        </p:nvSpPr>
        <p:spPr>
          <a:xfrm>
            <a:off x="3684804" y="247811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LlL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g10d51b1cb33_0_560"/>
          <p:cNvSpPr/>
          <p:nvPr/>
        </p:nvSpPr>
        <p:spPr>
          <a:xfrm>
            <a:off x="3981479" y="290291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7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3ydd</a:t>
            </a:r>
          </a:p>
        </p:txBody>
      </p:sp>
      <p:sp>
        <p:nvSpPr>
          <p:cNvPr id="228" name="Google Shape;228;g10d51b1cb33_0_560"/>
          <p:cNvSpPr/>
          <p:nvPr/>
        </p:nvSpPr>
        <p:spPr>
          <a:xfrm>
            <a:off x="3981479" y="3418538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g10d51b1cb33_0_560"/>
          <p:cNvSpPr/>
          <p:nvPr/>
        </p:nvSpPr>
        <p:spPr>
          <a:xfrm>
            <a:off x="3682241" y="387501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CT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" name="Google Shape;230;g10d51b1cb33_0_560"/>
          <p:cNvSpPr/>
          <p:nvPr/>
        </p:nvSpPr>
        <p:spPr>
          <a:xfrm>
            <a:off x="3003704" y="387501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BL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1" name="Google Shape;231;g10d51b1cb33_0_560"/>
          <p:cNvCxnSpPr>
            <a:stCxn id="223" idx="5"/>
            <a:endCxn id="229" idx="1"/>
          </p:cNvCxnSpPr>
          <p:nvPr/>
        </p:nvCxnSpPr>
        <p:spPr>
          <a:xfrm>
            <a:off x="3243125" y="2722144"/>
            <a:ext cx="4803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2" name="Google Shape;232;g10d51b1cb33_0_560"/>
          <p:cNvCxnSpPr>
            <a:stCxn id="226" idx="3"/>
            <a:endCxn id="230" idx="7"/>
          </p:cNvCxnSpPr>
          <p:nvPr/>
        </p:nvCxnSpPr>
        <p:spPr>
          <a:xfrm flipH="1">
            <a:off x="3243182" y="2722144"/>
            <a:ext cx="482700" cy="119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233;g10d51b1cb33_0_560"/>
          <p:cNvCxnSpPr>
            <a:stCxn id="224" idx="6"/>
            <a:endCxn id="228" idx="2"/>
          </p:cNvCxnSpPr>
          <p:nvPr/>
        </p:nvCxnSpPr>
        <p:spPr>
          <a:xfrm>
            <a:off x="2987954" y="3045863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g10d51b1cb33_0_560"/>
          <p:cNvCxnSpPr>
            <a:stCxn id="225" idx="6"/>
            <a:endCxn id="227" idx="2"/>
          </p:cNvCxnSpPr>
          <p:nvPr/>
        </p:nvCxnSpPr>
        <p:spPr>
          <a:xfrm rot="10800000" flipH="1">
            <a:off x="2987954" y="3045788"/>
            <a:ext cx="993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g10d51b1cb33_0_560"/>
          <p:cNvSpPr/>
          <p:nvPr/>
        </p:nvSpPr>
        <p:spPr>
          <a:xfrm>
            <a:off x="3344466" y="3176563"/>
            <a:ext cx="280500" cy="285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>
                <a:latin typeface="Roboto"/>
                <a:ea typeface="Roboto"/>
                <a:cs typeface="Roboto"/>
                <a:sym typeface="Roboto"/>
              </a:rPr>
              <a:t>I</a:t>
            </a:r>
            <a:endParaRPr lang="cy-GB" sz="900" b="1" dirty="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6" name="Google Shape;236;g10d51b1cb33_0_560"/>
          <p:cNvCxnSpPr>
            <a:stCxn id="226" idx="1"/>
            <a:endCxn id="223" idx="7"/>
          </p:cNvCxnSpPr>
          <p:nvPr/>
        </p:nvCxnSpPr>
        <p:spPr>
          <a:xfrm rot="10800000">
            <a:off x="3243182" y="2519982"/>
            <a:ext cx="482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" name="Google Shape;237;g10d51b1cb33_0_560"/>
          <p:cNvCxnSpPr>
            <a:stCxn id="227" idx="0"/>
            <a:endCxn id="226" idx="6"/>
          </p:cNvCxnSpPr>
          <p:nvPr/>
        </p:nvCxnSpPr>
        <p:spPr>
          <a:xfrm rot="10800000">
            <a:off x="3965429" y="2620913"/>
            <a:ext cx="1563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g10d51b1cb33_0_560"/>
          <p:cNvCxnSpPr>
            <a:stCxn id="224" idx="0"/>
            <a:endCxn id="223" idx="2"/>
          </p:cNvCxnSpPr>
          <p:nvPr/>
        </p:nvCxnSpPr>
        <p:spPr>
          <a:xfrm rot="10800000" flipH="1">
            <a:off x="2847704" y="2620913"/>
            <a:ext cx="156000" cy="28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g10d51b1cb33_0_560"/>
          <p:cNvCxnSpPr>
            <a:stCxn id="229" idx="6"/>
            <a:endCxn id="228" idx="5"/>
          </p:cNvCxnSpPr>
          <p:nvPr/>
        </p:nvCxnSpPr>
        <p:spPr>
          <a:xfrm rot="10800000" flipH="1">
            <a:off x="3962741" y="3662463"/>
            <a:ext cx="258300" cy="3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" name="Google Shape;240;g10d51b1cb33_0_560"/>
          <p:cNvCxnSpPr>
            <a:stCxn id="229" idx="3"/>
            <a:endCxn id="230" idx="5"/>
          </p:cNvCxnSpPr>
          <p:nvPr/>
        </p:nvCxnSpPr>
        <p:spPr>
          <a:xfrm rot="10800000">
            <a:off x="3243020" y="4119044"/>
            <a:ext cx="480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g10d51b1cb33_0_560"/>
          <p:cNvCxnSpPr>
            <a:stCxn id="230" idx="2"/>
            <a:endCxn id="225" idx="3"/>
          </p:cNvCxnSpPr>
          <p:nvPr/>
        </p:nvCxnSpPr>
        <p:spPr>
          <a:xfrm rot="10800000">
            <a:off x="2748404" y="3662463"/>
            <a:ext cx="255300" cy="35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" name="Google Shape;242;g10d51b1cb33_0_560"/>
          <p:cNvCxnSpPr>
            <a:stCxn id="225" idx="1"/>
            <a:endCxn id="224" idx="3"/>
          </p:cNvCxnSpPr>
          <p:nvPr/>
        </p:nvCxnSpPr>
        <p:spPr>
          <a:xfrm rot="10800000">
            <a:off x="2748532" y="3146907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" name="Google Shape;243;g10d51b1cb33_0_560"/>
          <p:cNvCxnSpPr/>
          <p:nvPr/>
        </p:nvCxnSpPr>
        <p:spPr>
          <a:xfrm rot="10800000">
            <a:off x="4214757" y="3146907"/>
            <a:ext cx="0" cy="31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0c1440fb37_0_828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Cyflwyno Alffa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0" name="Google Shape;250;g10c1440fb37_0_828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10c1440fb37_0_828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10c1440fb37_0_828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10c1440fb37_0_8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6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54" name="Google Shape;254;g10c1440fb37_0_8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10c1440fb37_0_828"/>
          <p:cNvSpPr txBox="1"/>
          <p:nvPr/>
        </p:nvSpPr>
        <p:spPr>
          <a:xfrm>
            <a:off x="205600" y="977500"/>
            <a:ext cx="8681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y-GB" sz="1100" dirty="0">
                <a:latin typeface="Roboto"/>
                <a:ea typeface="Roboto"/>
                <a:cs typeface="Roboto"/>
                <a:sym typeface="Roboto"/>
              </a:rPr>
              <a:t>Un o brif amcanion y Cam Darganfod oedd ystyried a oes angen CRC ar Sector Cyhoeddus Cymru. Pe tybiwyd nad oedd angen canolfan o'r fath, ni fyddai cynnig am Alffa. Mae'r Cam Darganfod wedi dangos y byddai </a:t>
            </a:r>
            <a:r>
              <a:rPr lang="cy-GB" sz="1100" b="1" dirty="0">
                <a:latin typeface="Playfair Display"/>
                <a:ea typeface="Playfair Display"/>
                <a:cs typeface="Playfair Display"/>
                <a:sym typeface="Playfair Display"/>
              </a:rPr>
              <a:t>Sector Cyhoeddus Cymru yn elwa ar CRC. </a:t>
            </a:r>
            <a:r>
              <a:rPr lang="cy-GB" sz="1100" dirty="0">
                <a:latin typeface="Roboto"/>
                <a:ea typeface="Roboto"/>
                <a:cs typeface="Roboto"/>
                <a:sym typeface="Roboto"/>
              </a:rPr>
              <a:t>Prif amcanion Alffa felly yw:</a:t>
            </a:r>
            <a:endParaRPr lang="cy-GB" sz="110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6" name="Google Shape;256;g10c1440fb37_0_828"/>
          <p:cNvSpPr/>
          <p:nvPr/>
        </p:nvSpPr>
        <p:spPr>
          <a:xfrm>
            <a:off x="303600" y="1651800"/>
            <a:ext cx="8452800" cy="6297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71438" dist="2857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54000" tIns="90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5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Esbonio'r strwythur ar gyfer sefydlu'r CRC, ac ariannu a darparu adnoddau ar gyfer y Ganolfan (a chyflawni hynny).</a:t>
            </a:r>
            <a:endParaRPr lang="cy-GB" sz="16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g10c1440fb37_0_828"/>
          <p:cNvSpPr txBox="1"/>
          <p:nvPr/>
        </p:nvSpPr>
        <p:spPr>
          <a:xfrm>
            <a:off x="412531" y="1723849"/>
            <a:ext cx="588000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25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lang="cy-GB" sz="1500" b="1" i="0" u="none" strike="noStrike" cap="none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g10c1440fb37_0_828"/>
          <p:cNvSpPr/>
          <p:nvPr/>
        </p:nvSpPr>
        <p:spPr>
          <a:xfrm>
            <a:off x="308445" y="2369655"/>
            <a:ext cx="8452800" cy="6297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71438" dist="2857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72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5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Dylunio, adeiladu a phrofi Datrysiadau a Gwasanaethau penodol a ddiffiniwyd yn y Cam Darganfod.</a:t>
            </a:r>
            <a:endParaRPr lang="cy-GB"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g10c1440fb37_0_828"/>
          <p:cNvSpPr/>
          <p:nvPr/>
        </p:nvSpPr>
        <p:spPr>
          <a:xfrm>
            <a:off x="303600" y="3087926"/>
            <a:ext cx="8452800" cy="6297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71438" dist="2857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72000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5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Rheoli ymgysylltu a chyfathrebu â'r holl </a:t>
            </a:r>
            <a:r>
              <a:rPr lang="cy-GB" sz="1500" dirty="0" err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randdeiliaid</a:t>
            </a:r>
            <a:r>
              <a:rPr lang="cy-GB" sz="15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dan sylw.</a:t>
            </a:r>
            <a:endParaRPr lang="cy-GB" sz="16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g10c1440fb37_0_828"/>
          <p:cNvSpPr txBox="1"/>
          <p:nvPr/>
        </p:nvSpPr>
        <p:spPr>
          <a:xfrm>
            <a:off x="412531" y="2450920"/>
            <a:ext cx="5880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25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lang="cy-GB" sz="1500" b="1" i="0" u="none" strike="noStrike" cap="none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g10c1440fb37_0_828"/>
          <p:cNvSpPr txBox="1"/>
          <p:nvPr/>
        </p:nvSpPr>
        <p:spPr>
          <a:xfrm>
            <a:off x="412532" y="3159846"/>
            <a:ext cx="654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25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lang="cy-GB" sz="1500" b="1" i="0" u="none" strike="noStrike" cap="none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g10c1440fb37_0_828"/>
          <p:cNvSpPr/>
          <p:nvPr/>
        </p:nvSpPr>
        <p:spPr>
          <a:xfrm>
            <a:off x="1088826" y="1729590"/>
            <a:ext cx="27900" cy="4737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10c1440fb37_0_828"/>
          <p:cNvSpPr/>
          <p:nvPr/>
        </p:nvSpPr>
        <p:spPr>
          <a:xfrm>
            <a:off x="1088826" y="2447043"/>
            <a:ext cx="27900" cy="4737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10c1440fb37_0_828"/>
          <p:cNvSpPr/>
          <p:nvPr/>
        </p:nvSpPr>
        <p:spPr>
          <a:xfrm>
            <a:off x="1088826" y="3165465"/>
            <a:ext cx="27900" cy="4737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10c1440fb37_0_828"/>
          <p:cNvSpPr/>
          <p:nvPr/>
        </p:nvSpPr>
        <p:spPr>
          <a:xfrm>
            <a:off x="303600" y="3797761"/>
            <a:ext cx="8452800" cy="6297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71438" dist="2857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72000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Cyflwyno achos o blaid Beta a darparu gwasanaeth byw i Sector Cyhoeddus Cymru.</a:t>
            </a:r>
            <a:endParaRPr lang="cy-GB" sz="16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g10c1440fb37_0_828"/>
          <p:cNvSpPr txBox="1"/>
          <p:nvPr/>
        </p:nvSpPr>
        <p:spPr>
          <a:xfrm>
            <a:off x="412532" y="3869681"/>
            <a:ext cx="654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25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cy-GB" sz="25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lang="cy-GB" sz="1500" b="1" i="0" u="none" strike="noStrike" cap="none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g10c1440fb37_0_828"/>
          <p:cNvSpPr/>
          <p:nvPr/>
        </p:nvSpPr>
        <p:spPr>
          <a:xfrm>
            <a:off x="1088826" y="3875300"/>
            <a:ext cx="27900" cy="4737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0d51b1cb33_0_199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Gwasanaethau i'w Profi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4" name="Google Shape;274;g10d51b1cb33_0_199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10d51b1cb33_0_199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10d51b1cb33_0_199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10d51b1cb33_0_19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7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78" name="Google Shape;278;g10d51b1cb33_0_1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10d51b1cb33_0_199"/>
          <p:cNvSpPr/>
          <p:nvPr/>
        </p:nvSpPr>
        <p:spPr>
          <a:xfrm>
            <a:off x="296790" y="2380941"/>
            <a:ext cx="2917200" cy="2368910"/>
          </a:xfrm>
          <a:prstGeom prst="roundRect">
            <a:avLst>
              <a:gd name="adj" fmla="val 1730"/>
            </a:avLst>
          </a:prstGeom>
          <a:solidFill>
            <a:srgbClr val="F9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Gwasanaeth: </a:t>
            </a:r>
            <a:r>
              <a:rPr lang="cy-GB" sz="9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Gwasanaeth i rannu arfer gorau.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cy-GB" sz="9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Cynnig Alffa: </a:t>
            </a:r>
            <a:r>
              <a:rPr lang="cy-GB" sz="9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Dylunio, adeiladu a phrofi gwasanaeth er mwyn rhannu arfer gorau wrth fabwysiadu polisi drwy gaffael. Gwasanaeth posibl fyddai'r gallu i brynwyr ddeall pa bolisi y dylent ei gymhwyso i bob contract a chreu trefniadau i rannu arfer gorau yn gysylltiedig â hynny.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cy-GB" sz="9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Profi: </a:t>
            </a:r>
            <a:r>
              <a:rPr lang="cy-GB" sz="9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Defnyddio'r gymuned i roi adborth ansoddol ar y gwasanaeth a'r offer ategol. ee, gellir asesu'r defnydd o offer drwy ystadegau </a:t>
            </a:r>
            <a:r>
              <a:rPr lang="cy-GB" sz="9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lawrlwythiadau</a:t>
            </a:r>
            <a:r>
              <a:rPr lang="cy-GB" sz="9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 mynediad.</a:t>
            </a:r>
            <a:endParaRPr lang="cy-GB" sz="9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g10d51b1cb33_0_199"/>
          <p:cNvSpPr/>
          <p:nvPr/>
        </p:nvSpPr>
        <p:spPr>
          <a:xfrm>
            <a:off x="3265182" y="2391732"/>
            <a:ext cx="2697300" cy="2368910"/>
          </a:xfrm>
          <a:prstGeom prst="roundRect">
            <a:avLst>
              <a:gd name="adj" fmla="val 2845"/>
            </a:avLst>
          </a:prstGeom>
          <a:solidFill>
            <a:srgbClr val="F9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latin typeface="Roboto"/>
                <a:ea typeface="Roboto"/>
                <a:cs typeface="Roboto"/>
                <a:sym typeface="Roboto"/>
              </a:rPr>
              <a:t>Gwasanaeth:</a:t>
            </a: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 Mewnwelediad byw i'r polisi caffael a threfniadau i alluogi polisi yng Nghymru.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y-GB" sz="9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latin typeface="Roboto"/>
                <a:ea typeface="Roboto"/>
                <a:cs typeface="Roboto"/>
                <a:sym typeface="Roboto"/>
              </a:rPr>
              <a:t>Cynnig Alffa: </a:t>
            </a: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Datblygu canllawiau, offer ac astudiaethau achos sy'n rhoi mewnwelediad i drefniadau i alluogi polisi, wedi'u cefnogi gan friffiau i'r gymuned CRC ar faterion allweddol.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y-GB" sz="9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00" b="1" dirty="0">
                <a:latin typeface="Roboto"/>
                <a:ea typeface="Roboto"/>
                <a:cs typeface="Roboto"/>
                <a:sym typeface="Roboto"/>
              </a:rPr>
              <a:t>Profi: </a:t>
            </a:r>
            <a:r>
              <a:rPr lang="cy-GB" sz="900" dirty="0">
                <a:latin typeface="Roboto"/>
                <a:ea typeface="Roboto"/>
                <a:cs typeface="Roboto"/>
                <a:sym typeface="Roboto"/>
              </a:rPr>
              <a:t>A yw mewnwelediad byw i faterion allweddol sy'n effeithio ar gaffael yng Nghymru yn annog defnydd o'r CRC ac arfer gorau. Gellir defnyddio hyn hefyd fel galluogwr i brofi bwrdd cymunedol y CRC.</a:t>
            </a:r>
            <a:endParaRPr lang="cy-GB"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g10d51b1cb33_0_199"/>
          <p:cNvSpPr/>
          <p:nvPr/>
        </p:nvSpPr>
        <p:spPr>
          <a:xfrm>
            <a:off x="236975" y="1066469"/>
            <a:ext cx="8680500" cy="1160100"/>
          </a:xfrm>
          <a:prstGeom prst="roundRect">
            <a:avLst>
              <a:gd name="adj" fmla="val 4420"/>
            </a:avLst>
          </a:prstGeom>
          <a:solidFill>
            <a:srgbClr val="F9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latin typeface="Roboto"/>
                <a:ea typeface="Roboto"/>
                <a:cs typeface="Roboto"/>
                <a:sym typeface="Roboto"/>
              </a:rPr>
              <a:t>Gwasanaeth:</a:t>
            </a:r>
            <a:r>
              <a:rPr lang="cy-GB" sz="1000" dirty="0">
                <a:latin typeface="Roboto"/>
                <a:ea typeface="Roboto"/>
                <a:cs typeface="Roboto"/>
                <a:sym typeface="Roboto"/>
              </a:rPr>
              <a:t> Bwrdd rhaglen CRC cydweithredol, traws-sector a phresenoldeb ar-lein ategol i symbylu a llywio'r gymuned.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y-GB" sz="10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latin typeface="Roboto"/>
                <a:ea typeface="Roboto"/>
                <a:cs typeface="Roboto"/>
                <a:sym typeface="Roboto"/>
              </a:rPr>
              <a:t>Alffa: </a:t>
            </a:r>
            <a:r>
              <a:rPr lang="cy-GB" sz="1000" dirty="0">
                <a:latin typeface="Roboto"/>
                <a:ea typeface="Roboto"/>
                <a:cs typeface="Roboto"/>
                <a:sym typeface="Roboto"/>
              </a:rPr>
              <a:t>Bydd sefydlu bwrdd rhaglen y CRC o gymorth i hybu'r gwaith o gyflwyno'r CRC. Bydd sefydlu'r seilwaith ar-lein wedyn yn cefnogi darpariaeth y gwasanaethau pellach isod.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y-GB" sz="10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latin typeface="Roboto"/>
                <a:ea typeface="Roboto"/>
                <a:cs typeface="Roboto"/>
                <a:sym typeface="Roboto"/>
              </a:rPr>
              <a:t>Profi: </a:t>
            </a:r>
            <a:r>
              <a:rPr lang="cy-GB" sz="1000" dirty="0">
                <a:latin typeface="Roboto"/>
                <a:ea typeface="Roboto"/>
                <a:cs typeface="Roboto"/>
                <a:sym typeface="Roboto"/>
              </a:rPr>
              <a:t>Gall bwrdd rhaglen y CRC lywodraethu'r gwasanaethau Alffa isod, a'u defnyddio fel ffordd o brofi llwyddiant cydweithio.</a:t>
            </a:r>
            <a:endParaRPr lang="cy-GB" sz="13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g10d51b1cb33_0_199"/>
          <p:cNvSpPr txBox="1"/>
          <p:nvPr/>
        </p:nvSpPr>
        <p:spPr>
          <a:xfrm>
            <a:off x="9247173" y="1343150"/>
            <a:ext cx="194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g10d51b1cb33_0_199"/>
          <p:cNvSpPr/>
          <p:nvPr/>
        </p:nvSpPr>
        <p:spPr>
          <a:xfrm>
            <a:off x="397452" y="937347"/>
            <a:ext cx="1947600" cy="207300"/>
          </a:xfrm>
          <a:prstGeom prst="roundRect">
            <a:avLst>
              <a:gd name="adj" fmla="val 16667"/>
            </a:avLst>
          </a:prstGeom>
          <a:solidFill>
            <a:srgbClr val="F8A700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200" b="1">
                <a:latin typeface="Roboto"/>
                <a:ea typeface="Roboto"/>
                <a:cs typeface="Roboto"/>
                <a:sym typeface="Roboto"/>
              </a:rPr>
              <a:t>Creu'r Gymuned</a:t>
            </a:r>
            <a:endParaRPr lang="cy-GB" sz="1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g10d51b1cb33_0_199"/>
          <p:cNvSpPr/>
          <p:nvPr/>
        </p:nvSpPr>
        <p:spPr>
          <a:xfrm>
            <a:off x="396423" y="2290700"/>
            <a:ext cx="1934100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>
                <a:latin typeface="Roboto"/>
                <a:ea typeface="Roboto"/>
                <a:cs typeface="Roboto"/>
                <a:sym typeface="Roboto"/>
              </a:rPr>
              <a:t>Rhannu Arfer Gorau</a:t>
            </a:r>
            <a:endParaRPr lang="cy-GB"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g10d51b1cb33_0_199"/>
          <p:cNvSpPr/>
          <p:nvPr/>
        </p:nvSpPr>
        <p:spPr>
          <a:xfrm>
            <a:off x="3368225" y="2290697"/>
            <a:ext cx="2312727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>
                <a:latin typeface="Roboto"/>
                <a:ea typeface="Roboto"/>
                <a:cs typeface="Roboto"/>
                <a:sym typeface="Roboto"/>
              </a:rPr>
              <a:t>Datblygu Mewnwelediad</a:t>
            </a:r>
            <a:endParaRPr lang="cy-GB"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g10d51b1cb33_0_199"/>
          <p:cNvSpPr/>
          <p:nvPr/>
        </p:nvSpPr>
        <p:spPr>
          <a:xfrm>
            <a:off x="6013674" y="2378362"/>
            <a:ext cx="2869500" cy="2368910"/>
          </a:xfrm>
          <a:prstGeom prst="roundRect">
            <a:avLst>
              <a:gd name="adj" fmla="val 2845"/>
            </a:avLst>
          </a:prstGeom>
          <a:solidFill>
            <a:srgbClr val="F9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9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Gwasanaeth: </a:t>
            </a:r>
            <a:r>
              <a:rPr lang="cy-GB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Lle canolog i gael hyd i hyfforddiant, perthnasedd yr hyfforddiant, a chyrchu'r hyfforddiant hwnnw.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cy-GB"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9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Cynnig Alffa: </a:t>
            </a:r>
            <a:r>
              <a:rPr lang="cy-GB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Datblygu catalog hyfforddi (ffurfiol ac anffurfiol) y gellir ei gyrchu. Gellir defnyddio'r CRC fel mecanwaith i ehangu cyrhaeddiad rhaglenni datblygu </a:t>
            </a:r>
            <a:r>
              <a:rPr lang="cy-GB" sz="900" dirty="0" err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galluogrwydd</a:t>
            </a:r>
            <a:r>
              <a:rPr lang="cy-GB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yng Nghymru.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cy-GB"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9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Profi:</a:t>
            </a:r>
            <a:r>
              <a:rPr lang="cy-GB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Defnyddio'r gymuned i roi adborth ansoddol ar hyfforddiant. ee, drwy ystadegau lawrlwytho a mynediad, gellir asesu'r defnydd o offer, a'r achosion o ddychwelyd i ddefnyddio offer.</a:t>
            </a:r>
            <a:endParaRPr lang="cy-GB" sz="900" b="1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g10d51b1cb33_0_199"/>
          <p:cNvSpPr/>
          <p:nvPr/>
        </p:nvSpPr>
        <p:spPr>
          <a:xfrm>
            <a:off x="6156520" y="2290700"/>
            <a:ext cx="2189811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 dirty="0">
                <a:latin typeface="Roboto"/>
                <a:ea typeface="Roboto"/>
                <a:cs typeface="Roboto"/>
                <a:sym typeface="Roboto"/>
              </a:rPr>
              <a:t>Hyfforddiant Cefnogi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0e695e5fbc_1_37"/>
          <p:cNvSpPr txBox="1"/>
          <p:nvPr/>
        </p:nvSpPr>
        <p:spPr>
          <a:xfrm>
            <a:off x="379800" y="102200"/>
            <a:ext cx="79128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 dirty="0">
                <a:latin typeface="Playfair Display"/>
                <a:ea typeface="Playfair Display"/>
                <a:cs typeface="Playfair Display"/>
                <a:sym typeface="Playfair Display"/>
              </a:rPr>
              <a:t> Ystyriaethau wrth i Lywodraeth Cymru symud gwasanaethau i Alffa.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94" name="Google Shape;294;g10e695e5fbc_1_37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10e695e5fbc_1_37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10e695e5fbc_1_37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10e695e5fbc_1_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8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98" name="Google Shape;298;g10e695e5fbc_1_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10e695e5fbc_1_37"/>
          <p:cNvSpPr/>
          <p:nvPr/>
        </p:nvSpPr>
        <p:spPr>
          <a:xfrm>
            <a:off x="296150" y="921838"/>
            <a:ext cx="8457600" cy="37896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10e695e5fbc_1_37"/>
          <p:cNvSpPr/>
          <p:nvPr/>
        </p:nvSpPr>
        <p:spPr>
          <a:xfrm>
            <a:off x="526650" y="980131"/>
            <a:ext cx="81894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Mae gweithgarwch eisoes ar y gweill yn Llywodraeth Cymru y gellid ei ddefnyddio fel catalydd/mainc arbrofi ar gyfer Alffa, neu, gellid defnyddio'r gwaith sydd ar y gweill i gefnogi profion ar rai o'r gwasanaethau yn Alffa.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Datblygu’r Canllaw Cynllunio Caffael;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Deunydd a gynhyrchwyd o ran canllawiau ac astudiaethau achos; a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Chyrsiau (hy, CIPS) wedi'u hwyluso gan y tîm Dysgu a </a:t>
            </a:r>
            <a:r>
              <a:rPr lang="cy-GB" sz="1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Galluogrwydd</a:t>
            </a: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 lang="cy-GB" sz="1000" b="1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None/>
            </a:pPr>
            <a:endParaRPr lang="cy-GB" sz="1000" b="1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10e695e5fbc_1_37"/>
          <p:cNvSpPr/>
          <p:nvPr/>
        </p:nvSpPr>
        <p:spPr>
          <a:xfrm flipH="1">
            <a:off x="296100" y="921838"/>
            <a:ext cx="83700" cy="37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10e695e5fbc_1_37"/>
          <p:cNvSpPr/>
          <p:nvPr/>
        </p:nvSpPr>
        <p:spPr>
          <a:xfrm>
            <a:off x="5150648" y="1392092"/>
            <a:ext cx="1934100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 dirty="0">
                <a:latin typeface="Roboto"/>
                <a:ea typeface="Roboto"/>
                <a:cs typeface="Roboto"/>
                <a:sym typeface="Roboto"/>
              </a:rPr>
              <a:t>Rhannu Arfer Gorau</a:t>
            </a:r>
          </a:p>
        </p:txBody>
      </p:sp>
      <p:sp>
        <p:nvSpPr>
          <p:cNvPr id="303" name="Google Shape;303;g10e695e5fbc_1_37"/>
          <p:cNvSpPr/>
          <p:nvPr/>
        </p:nvSpPr>
        <p:spPr>
          <a:xfrm>
            <a:off x="5150648" y="1702239"/>
            <a:ext cx="2431249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 dirty="0">
                <a:latin typeface="Roboto"/>
                <a:ea typeface="Roboto"/>
                <a:cs typeface="Roboto"/>
                <a:sym typeface="Roboto"/>
              </a:rPr>
              <a:t>Datblygu Mewnwelediad</a:t>
            </a:r>
          </a:p>
        </p:txBody>
      </p:sp>
      <p:sp>
        <p:nvSpPr>
          <p:cNvPr id="304" name="Google Shape;304;g10e695e5fbc_1_37"/>
          <p:cNvSpPr/>
          <p:nvPr/>
        </p:nvSpPr>
        <p:spPr>
          <a:xfrm>
            <a:off x="5150648" y="2051357"/>
            <a:ext cx="1934100" cy="23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300" b="1">
                <a:latin typeface="Roboto"/>
                <a:ea typeface="Roboto"/>
                <a:cs typeface="Roboto"/>
                <a:sym typeface="Roboto"/>
              </a:rPr>
              <a:t>Hyfforddiant Cefnogi</a:t>
            </a:r>
            <a:endParaRPr lang="cy-GB" sz="13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g10e695e5fbc_1_37"/>
          <p:cNvSpPr txBox="1"/>
          <p:nvPr/>
        </p:nvSpPr>
        <p:spPr>
          <a:xfrm>
            <a:off x="895550" y="2865225"/>
            <a:ext cx="7115100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b="1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Yn rhan o CRC a arweinir gan y gymuned, dylid defnyddio deunydd a chyfraniadau gan y gymuned gaffael a sectorau ehangach i ychwanegu at gyfraniad Llywodraeth Cymru, er mwyn creu'r cynnwys cymunedol ar gyfer gwasanaethau Alffa.</a:t>
            </a:r>
            <a:endParaRPr lang="cy-GB" dirty="0"/>
          </a:p>
        </p:txBody>
      </p:sp>
      <p:sp>
        <p:nvSpPr>
          <p:cNvPr id="306" name="Google Shape;306;g10e695e5fbc_1_37"/>
          <p:cNvSpPr/>
          <p:nvPr/>
        </p:nvSpPr>
        <p:spPr>
          <a:xfrm>
            <a:off x="819350" y="2798550"/>
            <a:ext cx="7240800" cy="1047900"/>
          </a:xfrm>
          <a:prstGeom prst="rect">
            <a:avLst/>
          </a:prstGeom>
          <a:solidFill>
            <a:srgbClr val="F7F7F7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Yn rhan o CRC a arweinir gan y gymuned, dylid defnyddio deunydd a chyfraniadau gan y gymuned gaffael a sectorau ehangach i ychwanegu at gyfraniad Llywodraeth Cymru, er mwyn creu'r cynnwys cymunedol ar gyfer gwasanaethau Alffa.</a:t>
            </a:r>
            <a:endParaRPr lang="cy-GB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c1440fb37_0_987"/>
          <p:cNvSpPr txBox="1"/>
          <p:nvPr/>
        </p:nvSpPr>
        <p:spPr>
          <a:xfrm>
            <a:off x="281811" y="943800"/>
            <a:ext cx="86301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y-GB" sz="1100" dirty="0">
                <a:latin typeface="Roboto"/>
                <a:ea typeface="Roboto"/>
                <a:cs typeface="Roboto"/>
                <a:sym typeface="Roboto"/>
              </a:rPr>
              <a:t>Bydd adeiladwaith gwasanaethau yn hollbwysig er mwyn iddynt lwyddo a chael eu mabwysiadu. Mae hynny'n arbennig o wir gan na fydd mandad i ddefnyddio unrhyw wasanaethau yn y CRC, ac oherwydd agweddau'r gymuned gaffael yng Nghymru ar sail eu profiadau o'r Gwasanaeth Caffael Cenedlaethol. Dyma egwyddorion dylunio allweddol ar gyfer unrhyw wasanaethau y bwriedir eu hadeiladu:</a:t>
            </a:r>
            <a:endParaRPr lang="cy-GB" sz="10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g10c1440fb37_0_987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Sut y Dylid Adeiladu Gwasanaethau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4" name="Google Shape;314;g10c1440fb37_0_987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10c1440fb37_0_987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10c1440fb37_0_987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10c1440fb37_0_98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9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18" name="Google Shape;318;g10c1440fb37_0_9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10c1440fb37_0_987"/>
          <p:cNvSpPr/>
          <p:nvPr/>
        </p:nvSpPr>
        <p:spPr>
          <a:xfrm>
            <a:off x="4726441" y="2720248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0" name="Google Shape;320;g10c1440fb37_0_987"/>
          <p:cNvSpPr/>
          <p:nvPr/>
        </p:nvSpPr>
        <p:spPr>
          <a:xfrm>
            <a:off x="4780377" y="3933775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1" name="Google Shape;321;g10c1440fb37_0_987"/>
          <p:cNvSpPr/>
          <p:nvPr/>
        </p:nvSpPr>
        <p:spPr>
          <a:xfrm>
            <a:off x="513321" y="2942317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2" name="Google Shape;322;g10c1440fb37_0_987"/>
          <p:cNvSpPr/>
          <p:nvPr/>
        </p:nvSpPr>
        <p:spPr>
          <a:xfrm>
            <a:off x="520116" y="3932810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3" name="Google Shape;323;g10c1440fb37_0_987"/>
          <p:cNvSpPr/>
          <p:nvPr/>
        </p:nvSpPr>
        <p:spPr>
          <a:xfrm>
            <a:off x="4751606" y="1820467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4" name="Google Shape;324;g10c1440fb37_0_9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2222" y="1781779"/>
            <a:ext cx="448118" cy="39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10c1440fb37_0_98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920" y="2872480"/>
            <a:ext cx="448102" cy="439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10c1440fb37_0_98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58415" y="3911801"/>
            <a:ext cx="353172" cy="35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10c1440fb37_0_9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106" y="3914269"/>
            <a:ext cx="353175" cy="34638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10c1440fb37_0_987"/>
          <p:cNvSpPr txBox="1"/>
          <p:nvPr/>
        </p:nvSpPr>
        <p:spPr>
          <a:xfrm>
            <a:off x="5194625" y="3749868"/>
            <a:ext cx="34302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 i="0" u="none" strike="noStrike" cap="none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Bodloni anghenion strategol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1000" i="0" u="none" strike="noStrike" cap="none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Mae angen i'r cynnyrch, y datrysiad neu'r gwasanaeth fodloni anghenion strategol </a:t>
            </a:r>
            <a:r>
              <a:rPr lang="cy-GB" sz="1000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Sector Cyhoeddus Cymru.</a:t>
            </a:r>
            <a:endParaRPr lang="cy-GB" sz="1200" b="1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g10c1440fb37_0_987"/>
          <p:cNvSpPr txBox="1"/>
          <p:nvPr/>
        </p:nvSpPr>
        <p:spPr>
          <a:xfrm>
            <a:off x="942006" y="2681324"/>
            <a:ext cx="3401400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Digidol yn gyntaf gyda chefnogaeth ffisegol</a:t>
            </a:r>
            <a:endParaRPr lang="cy-GB" sz="1200" b="1" i="0" u="none" strike="noStrike" cap="none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100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Adeiladu gwasanaethau sy’n ddigidol yn gyntaf, er mwyn dwysáu eu heffaith, ond sicrhau bod gwasanaethau ffisegol ar gael i roi cymorth pellach i ddefnyddwyr.</a:t>
            </a:r>
            <a:endParaRPr lang="cy-GB" sz="1000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g10c1440fb37_0_987"/>
          <p:cNvSpPr txBox="1"/>
          <p:nvPr/>
        </p:nvSpPr>
        <p:spPr>
          <a:xfrm>
            <a:off x="5199150" y="1566061"/>
            <a:ext cx="34302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 i="0" u="none" strike="noStrike" cap="none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Adeiladu ar gyfer y dyfodol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100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Adeiladu gwasanaethau sydd wedi'u creu ar gyfer y dyfodol gan greu gwerth yn seiliedig ar heriau heddiw.</a:t>
            </a:r>
            <a:endParaRPr lang="cy-GB" sz="1000" b="1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g10c1440fb37_0_987"/>
          <p:cNvSpPr txBox="1"/>
          <p:nvPr/>
        </p:nvSpPr>
        <p:spPr>
          <a:xfrm>
            <a:off x="947248" y="3649823"/>
            <a:ext cx="3429900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 i="0" u="none" strike="noStrike" cap="none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Osgoi gwastraff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100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Dechrau'n fach, profi dyluniad gwasanaethau a defnyddio cyn lleied o adnoddau ag sy'n bosibl er mwyn cadw costau'n isel.</a:t>
            </a:r>
            <a:endParaRPr lang="cy-GB" sz="1200" b="1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g10c1440fb37_0_987"/>
          <p:cNvSpPr txBox="1"/>
          <p:nvPr/>
        </p:nvSpPr>
        <p:spPr>
          <a:xfrm>
            <a:off x="5153926" y="2323701"/>
            <a:ext cx="3429900" cy="927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G</a:t>
            </a:r>
            <a:r>
              <a:rPr lang="cy-GB" sz="1200" b="1" i="0" u="none" strike="noStrike" cap="none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weithio mewn modd agored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1E28"/>
              </a:buClr>
              <a:buSzPts val="1100"/>
              <a:buFont typeface="Arial"/>
              <a:buNone/>
            </a:pPr>
            <a:r>
              <a:rPr lang="cy-GB" sz="1000" dirty="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Datblygu gwasanaethau mewn ymgynghoriad rheolaidd â'r gymuned drwy ymgyrch gyfathrebu gyffredinol, wedi'i chefnogi gan ymchwil benodol i ddefnyddwyr.</a:t>
            </a:r>
            <a:endParaRPr lang="cy-GB" sz="1000" b="1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g10c1440fb37_0_987"/>
          <p:cNvSpPr/>
          <p:nvPr/>
        </p:nvSpPr>
        <p:spPr>
          <a:xfrm>
            <a:off x="4704476" y="2829539"/>
            <a:ext cx="111692" cy="190439"/>
          </a:xfrm>
          <a:custGeom>
            <a:avLst/>
            <a:gdLst/>
            <a:ahLst/>
            <a:cxnLst/>
            <a:rect l="l" t="t" r="r" b="b"/>
            <a:pathLst>
              <a:path w="478" h="815" extrusionOk="0">
                <a:moveTo>
                  <a:pt x="426" y="590"/>
                </a:moveTo>
                <a:cubicBezTo>
                  <a:pt x="334" y="544"/>
                  <a:pt x="334" y="544"/>
                  <a:pt x="334" y="544"/>
                </a:cubicBezTo>
                <a:cubicBezTo>
                  <a:pt x="334" y="544"/>
                  <a:pt x="334" y="543"/>
                  <a:pt x="334" y="543"/>
                </a:cubicBezTo>
                <a:cubicBezTo>
                  <a:pt x="334" y="497"/>
                  <a:pt x="334" y="497"/>
                  <a:pt x="334" y="497"/>
                </a:cubicBezTo>
                <a:cubicBezTo>
                  <a:pt x="371" y="471"/>
                  <a:pt x="397" y="431"/>
                  <a:pt x="404" y="383"/>
                </a:cubicBezTo>
                <a:cubicBezTo>
                  <a:pt x="421" y="354"/>
                  <a:pt x="430" y="321"/>
                  <a:pt x="430" y="287"/>
                </a:cubicBezTo>
                <a:cubicBezTo>
                  <a:pt x="430" y="225"/>
                  <a:pt x="400" y="170"/>
                  <a:pt x="354" y="135"/>
                </a:cubicBezTo>
                <a:cubicBezTo>
                  <a:pt x="356" y="126"/>
                  <a:pt x="358" y="117"/>
                  <a:pt x="358" y="107"/>
                </a:cubicBezTo>
                <a:cubicBezTo>
                  <a:pt x="358" y="48"/>
                  <a:pt x="304" y="0"/>
                  <a:pt x="239" y="0"/>
                </a:cubicBezTo>
                <a:cubicBezTo>
                  <a:pt x="173" y="0"/>
                  <a:pt x="120" y="48"/>
                  <a:pt x="120" y="107"/>
                </a:cubicBezTo>
                <a:cubicBezTo>
                  <a:pt x="120" y="117"/>
                  <a:pt x="122" y="126"/>
                  <a:pt x="124" y="135"/>
                </a:cubicBezTo>
                <a:cubicBezTo>
                  <a:pt x="78" y="170"/>
                  <a:pt x="48" y="225"/>
                  <a:pt x="48" y="287"/>
                </a:cubicBezTo>
                <a:cubicBezTo>
                  <a:pt x="48" y="321"/>
                  <a:pt x="57" y="354"/>
                  <a:pt x="74" y="383"/>
                </a:cubicBezTo>
                <a:cubicBezTo>
                  <a:pt x="80" y="431"/>
                  <a:pt x="107" y="471"/>
                  <a:pt x="144" y="497"/>
                </a:cubicBezTo>
                <a:cubicBezTo>
                  <a:pt x="144" y="543"/>
                  <a:pt x="144" y="543"/>
                  <a:pt x="144" y="543"/>
                </a:cubicBezTo>
                <a:cubicBezTo>
                  <a:pt x="144" y="543"/>
                  <a:pt x="144" y="544"/>
                  <a:pt x="143" y="544"/>
                </a:cubicBezTo>
                <a:cubicBezTo>
                  <a:pt x="52" y="590"/>
                  <a:pt x="52" y="590"/>
                  <a:pt x="52" y="590"/>
                </a:cubicBezTo>
                <a:cubicBezTo>
                  <a:pt x="20" y="606"/>
                  <a:pt x="0" y="638"/>
                  <a:pt x="0" y="674"/>
                </a:cubicBezTo>
                <a:cubicBezTo>
                  <a:pt x="0" y="793"/>
                  <a:pt x="0" y="793"/>
                  <a:pt x="0" y="793"/>
                </a:cubicBezTo>
                <a:cubicBezTo>
                  <a:pt x="0" y="805"/>
                  <a:pt x="10" y="815"/>
                  <a:pt x="23" y="815"/>
                </a:cubicBezTo>
                <a:cubicBezTo>
                  <a:pt x="35" y="815"/>
                  <a:pt x="45" y="805"/>
                  <a:pt x="45" y="793"/>
                </a:cubicBezTo>
                <a:cubicBezTo>
                  <a:pt x="45" y="674"/>
                  <a:pt x="45" y="674"/>
                  <a:pt x="45" y="674"/>
                </a:cubicBezTo>
                <a:cubicBezTo>
                  <a:pt x="45" y="655"/>
                  <a:pt x="56" y="638"/>
                  <a:pt x="72" y="630"/>
                </a:cubicBezTo>
                <a:cubicBezTo>
                  <a:pt x="148" y="592"/>
                  <a:pt x="148" y="592"/>
                  <a:pt x="148" y="592"/>
                </a:cubicBezTo>
                <a:cubicBezTo>
                  <a:pt x="216" y="658"/>
                  <a:pt x="216" y="658"/>
                  <a:pt x="216" y="658"/>
                </a:cubicBezTo>
                <a:cubicBezTo>
                  <a:pt x="216" y="793"/>
                  <a:pt x="216" y="793"/>
                  <a:pt x="216" y="793"/>
                </a:cubicBezTo>
                <a:cubicBezTo>
                  <a:pt x="216" y="805"/>
                  <a:pt x="227" y="815"/>
                  <a:pt x="239" y="815"/>
                </a:cubicBezTo>
                <a:cubicBezTo>
                  <a:pt x="251" y="815"/>
                  <a:pt x="261" y="805"/>
                  <a:pt x="261" y="793"/>
                </a:cubicBezTo>
                <a:cubicBezTo>
                  <a:pt x="261" y="658"/>
                  <a:pt x="261" y="658"/>
                  <a:pt x="261" y="658"/>
                </a:cubicBezTo>
                <a:cubicBezTo>
                  <a:pt x="330" y="592"/>
                  <a:pt x="330" y="592"/>
                  <a:pt x="330" y="592"/>
                </a:cubicBezTo>
                <a:cubicBezTo>
                  <a:pt x="405" y="630"/>
                  <a:pt x="405" y="630"/>
                  <a:pt x="405" y="630"/>
                </a:cubicBezTo>
                <a:cubicBezTo>
                  <a:pt x="422" y="638"/>
                  <a:pt x="433" y="655"/>
                  <a:pt x="433" y="674"/>
                </a:cubicBezTo>
                <a:cubicBezTo>
                  <a:pt x="433" y="793"/>
                  <a:pt x="433" y="793"/>
                  <a:pt x="433" y="793"/>
                </a:cubicBezTo>
                <a:cubicBezTo>
                  <a:pt x="433" y="805"/>
                  <a:pt x="443" y="815"/>
                  <a:pt x="455" y="815"/>
                </a:cubicBezTo>
                <a:cubicBezTo>
                  <a:pt x="468" y="815"/>
                  <a:pt x="478" y="805"/>
                  <a:pt x="478" y="793"/>
                </a:cubicBezTo>
                <a:cubicBezTo>
                  <a:pt x="478" y="674"/>
                  <a:pt x="478" y="674"/>
                  <a:pt x="478" y="674"/>
                </a:cubicBezTo>
                <a:cubicBezTo>
                  <a:pt x="478" y="638"/>
                  <a:pt x="458" y="606"/>
                  <a:pt x="426" y="590"/>
                </a:cubicBezTo>
                <a:close/>
                <a:moveTo>
                  <a:pt x="239" y="45"/>
                </a:moveTo>
                <a:cubicBezTo>
                  <a:pt x="280" y="45"/>
                  <a:pt x="313" y="73"/>
                  <a:pt x="313" y="107"/>
                </a:cubicBezTo>
                <a:cubicBezTo>
                  <a:pt x="313" y="109"/>
                  <a:pt x="313" y="110"/>
                  <a:pt x="312" y="111"/>
                </a:cubicBezTo>
                <a:cubicBezTo>
                  <a:pt x="290" y="102"/>
                  <a:pt x="265" y="97"/>
                  <a:pt x="239" y="97"/>
                </a:cubicBezTo>
                <a:cubicBezTo>
                  <a:pt x="213" y="97"/>
                  <a:pt x="188" y="102"/>
                  <a:pt x="165" y="111"/>
                </a:cubicBezTo>
                <a:cubicBezTo>
                  <a:pt x="165" y="110"/>
                  <a:pt x="165" y="109"/>
                  <a:pt x="165" y="107"/>
                </a:cubicBezTo>
                <a:cubicBezTo>
                  <a:pt x="165" y="73"/>
                  <a:pt x="198" y="45"/>
                  <a:pt x="239" y="45"/>
                </a:cubicBezTo>
                <a:close/>
                <a:moveTo>
                  <a:pt x="239" y="617"/>
                </a:moveTo>
                <a:cubicBezTo>
                  <a:pt x="184" y="565"/>
                  <a:pt x="184" y="565"/>
                  <a:pt x="184" y="565"/>
                </a:cubicBezTo>
                <a:cubicBezTo>
                  <a:pt x="187" y="558"/>
                  <a:pt x="189" y="551"/>
                  <a:pt x="189" y="543"/>
                </a:cubicBezTo>
                <a:cubicBezTo>
                  <a:pt x="189" y="519"/>
                  <a:pt x="189" y="519"/>
                  <a:pt x="189" y="519"/>
                </a:cubicBezTo>
                <a:cubicBezTo>
                  <a:pt x="205" y="524"/>
                  <a:pt x="222" y="526"/>
                  <a:pt x="239" y="526"/>
                </a:cubicBezTo>
                <a:cubicBezTo>
                  <a:pt x="256" y="526"/>
                  <a:pt x="273" y="524"/>
                  <a:pt x="289" y="519"/>
                </a:cubicBezTo>
                <a:cubicBezTo>
                  <a:pt x="289" y="543"/>
                  <a:pt x="289" y="543"/>
                  <a:pt x="289" y="543"/>
                </a:cubicBezTo>
                <a:cubicBezTo>
                  <a:pt x="289" y="551"/>
                  <a:pt x="291" y="558"/>
                  <a:pt x="294" y="565"/>
                </a:cubicBezTo>
                <a:lnTo>
                  <a:pt x="239" y="617"/>
                </a:lnTo>
                <a:close/>
                <a:moveTo>
                  <a:pt x="239" y="481"/>
                </a:moveTo>
                <a:cubicBezTo>
                  <a:pt x="177" y="481"/>
                  <a:pt x="125" y="435"/>
                  <a:pt x="118" y="373"/>
                </a:cubicBezTo>
                <a:cubicBezTo>
                  <a:pt x="118" y="370"/>
                  <a:pt x="116" y="366"/>
                  <a:pt x="115" y="364"/>
                </a:cubicBezTo>
                <a:cubicBezTo>
                  <a:pt x="101" y="341"/>
                  <a:pt x="93" y="314"/>
                  <a:pt x="93" y="287"/>
                </a:cubicBezTo>
                <a:cubicBezTo>
                  <a:pt x="93" y="207"/>
                  <a:pt x="159" y="142"/>
                  <a:pt x="239" y="142"/>
                </a:cubicBezTo>
                <a:cubicBezTo>
                  <a:pt x="319" y="142"/>
                  <a:pt x="385" y="207"/>
                  <a:pt x="385" y="287"/>
                </a:cubicBezTo>
                <a:cubicBezTo>
                  <a:pt x="385" y="303"/>
                  <a:pt x="382" y="318"/>
                  <a:pt x="377" y="333"/>
                </a:cubicBezTo>
                <a:cubicBezTo>
                  <a:pt x="313" y="268"/>
                  <a:pt x="201" y="243"/>
                  <a:pt x="196" y="241"/>
                </a:cubicBezTo>
                <a:cubicBezTo>
                  <a:pt x="189" y="240"/>
                  <a:pt x="182" y="241"/>
                  <a:pt x="176" y="246"/>
                </a:cubicBezTo>
                <a:cubicBezTo>
                  <a:pt x="171" y="250"/>
                  <a:pt x="168" y="256"/>
                  <a:pt x="168" y="263"/>
                </a:cubicBezTo>
                <a:cubicBezTo>
                  <a:pt x="168" y="265"/>
                  <a:pt x="166" y="280"/>
                  <a:pt x="151" y="296"/>
                </a:cubicBezTo>
                <a:cubicBezTo>
                  <a:pt x="142" y="304"/>
                  <a:pt x="142" y="319"/>
                  <a:pt x="151" y="327"/>
                </a:cubicBezTo>
                <a:cubicBezTo>
                  <a:pt x="160" y="336"/>
                  <a:pt x="174" y="336"/>
                  <a:pt x="183" y="327"/>
                </a:cubicBezTo>
                <a:cubicBezTo>
                  <a:pt x="195" y="315"/>
                  <a:pt x="203" y="302"/>
                  <a:pt x="207" y="291"/>
                </a:cubicBezTo>
                <a:cubicBezTo>
                  <a:pt x="245" y="302"/>
                  <a:pt x="324" y="331"/>
                  <a:pt x="359" y="381"/>
                </a:cubicBezTo>
                <a:cubicBezTo>
                  <a:pt x="349" y="439"/>
                  <a:pt x="299" y="481"/>
                  <a:pt x="239" y="481"/>
                </a:cubicBezTo>
                <a:close/>
                <a:moveTo>
                  <a:pt x="239" y="481"/>
                </a:moveTo>
                <a:cubicBezTo>
                  <a:pt x="239" y="481"/>
                  <a:pt x="239" y="481"/>
                  <a:pt x="239" y="481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10c1440fb37_0_987"/>
          <p:cNvSpPr/>
          <p:nvPr/>
        </p:nvSpPr>
        <p:spPr>
          <a:xfrm>
            <a:off x="4726555" y="2993893"/>
            <a:ext cx="10390" cy="26088"/>
          </a:xfrm>
          <a:custGeom>
            <a:avLst/>
            <a:gdLst/>
            <a:ahLst/>
            <a:cxnLst/>
            <a:rect l="l" t="t" r="r" b="b"/>
            <a:pathLst>
              <a:path w="45" h="111" extrusionOk="0">
                <a:moveTo>
                  <a:pt x="23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1"/>
                  <a:pt x="10" y="111"/>
                  <a:pt x="23" y="111"/>
                </a:cubicBezTo>
                <a:cubicBezTo>
                  <a:pt x="35" y="111"/>
                  <a:pt x="45" y="101"/>
                  <a:pt x="45" y="8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10c1440fb37_0_987"/>
          <p:cNvSpPr/>
          <p:nvPr/>
        </p:nvSpPr>
        <p:spPr>
          <a:xfrm>
            <a:off x="4783699" y="2993893"/>
            <a:ext cx="10390" cy="26088"/>
          </a:xfrm>
          <a:custGeom>
            <a:avLst/>
            <a:gdLst/>
            <a:ahLst/>
            <a:cxnLst/>
            <a:rect l="l" t="t" r="r" b="b"/>
            <a:pathLst>
              <a:path w="45" h="111" extrusionOk="0">
                <a:moveTo>
                  <a:pt x="22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1"/>
                  <a:pt x="10" y="111"/>
                  <a:pt x="22" y="111"/>
                </a:cubicBezTo>
                <a:cubicBezTo>
                  <a:pt x="35" y="111"/>
                  <a:pt x="45" y="101"/>
                  <a:pt x="45" y="8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2" y="0"/>
                </a:cubicBezTo>
                <a:close/>
                <a:moveTo>
                  <a:pt x="22" y="0"/>
                </a:moveTo>
                <a:cubicBezTo>
                  <a:pt x="22" y="0"/>
                  <a:pt x="22" y="0"/>
                  <a:pt x="22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10c1440fb37_0_987"/>
          <p:cNvSpPr/>
          <p:nvPr/>
        </p:nvSpPr>
        <p:spPr>
          <a:xfrm>
            <a:off x="4810972" y="2839975"/>
            <a:ext cx="135068" cy="113482"/>
          </a:xfrm>
          <a:custGeom>
            <a:avLst/>
            <a:gdLst/>
            <a:ahLst/>
            <a:cxnLst/>
            <a:rect l="l" t="t" r="r" b="b"/>
            <a:pathLst>
              <a:path w="580" h="481" extrusionOk="0">
                <a:moveTo>
                  <a:pt x="567" y="436"/>
                </a:moveTo>
                <a:cubicBezTo>
                  <a:pt x="312" y="274"/>
                  <a:pt x="312" y="274"/>
                  <a:pt x="312" y="274"/>
                </a:cubicBezTo>
                <a:cubicBezTo>
                  <a:pt x="312" y="22"/>
                  <a:pt x="312" y="22"/>
                  <a:pt x="312" y="22"/>
                </a:cubicBezTo>
                <a:cubicBezTo>
                  <a:pt x="312" y="10"/>
                  <a:pt x="302" y="0"/>
                  <a:pt x="290" y="0"/>
                </a:cubicBezTo>
                <a:cubicBezTo>
                  <a:pt x="278" y="0"/>
                  <a:pt x="267" y="10"/>
                  <a:pt x="267" y="22"/>
                </a:cubicBezTo>
                <a:cubicBezTo>
                  <a:pt x="267" y="274"/>
                  <a:pt x="267" y="274"/>
                  <a:pt x="267" y="274"/>
                </a:cubicBezTo>
                <a:cubicBezTo>
                  <a:pt x="13" y="436"/>
                  <a:pt x="13" y="436"/>
                  <a:pt x="13" y="436"/>
                </a:cubicBezTo>
                <a:cubicBezTo>
                  <a:pt x="3" y="443"/>
                  <a:pt x="0" y="457"/>
                  <a:pt x="6" y="467"/>
                </a:cubicBezTo>
                <a:cubicBezTo>
                  <a:pt x="11" y="474"/>
                  <a:pt x="18" y="477"/>
                  <a:pt x="25" y="477"/>
                </a:cubicBezTo>
                <a:cubicBezTo>
                  <a:pt x="30" y="477"/>
                  <a:pt x="34" y="476"/>
                  <a:pt x="38" y="474"/>
                </a:cubicBezTo>
                <a:cubicBezTo>
                  <a:pt x="290" y="313"/>
                  <a:pt x="290" y="313"/>
                  <a:pt x="290" y="313"/>
                </a:cubicBezTo>
                <a:cubicBezTo>
                  <a:pt x="542" y="474"/>
                  <a:pt x="542" y="474"/>
                  <a:pt x="542" y="474"/>
                </a:cubicBezTo>
                <a:cubicBezTo>
                  <a:pt x="553" y="481"/>
                  <a:pt x="567" y="477"/>
                  <a:pt x="573" y="467"/>
                </a:cubicBezTo>
                <a:cubicBezTo>
                  <a:pt x="580" y="457"/>
                  <a:pt x="577" y="443"/>
                  <a:pt x="567" y="436"/>
                </a:cubicBezTo>
                <a:close/>
                <a:moveTo>
                  <a:pt x="567" y="436"/>
                </a:moveTo>
                <a:cubicBezTo>
                  <a:pt x="567" y="436"/>
                  <a:pt x="567" y="436"/>
                  <a:pt x="567" y="436"/>
                </a:cubicBezTo>
              </a:path>
            </a:pathLst>
          </a:custGeom>
          <a:solidFill>
            <a:srgbClr val="0B0F1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10c1440fb37_0_987"/>
          <p:cNvSpPr/>
          <p:nvPr/>
        </p:nvSpPr>
        <p:spPr>
          <a:xfrm>
            <a:off x="4822661" y="2659969"/>
            <a:ext cx="111692" cy="168265"/>
          </a:xfrm>
          <a:custGeom>
            <a:avLst/>
            <a:gdLst/>
            <a:ahLst/>
            <a:cxnLst/>
            <a:rect l="l" t="t" r="r" b="b"/>
            <a:pathLst>
              <a:path w="478" h="718" extrusionOk="0">
                <a:moveTo>
                  <a:pt x="426" y="493"/>
                </a:moveTo>
                <a:cubicBezTo>
                  <a:pt x="367" y="464"/>
                  <a:pt x="367" y="464"/>
                  <a:pt x="367" y="464"/>
                </a:cubicBezTo>
                <a:cubicBezTo>
                  <a:pt x="402" y="456"/>
                  <a:pt x="427" y="447"/>
                  <a:pt x="444" y="439"/>
                </a:cubicBezTo>
                <a:cubicBezTo>
                  <a:pt x="466" y="428"/>
                  <a:pt x="477" y="403"/>
                  <a:pt x="468" y="380"/>
                </a:cubicBezTo>
                <a:cubicBezTo>
                  <a:pt x="448" y="327"/>
                  <a:pt x="433" y="233"/>
                  <a:pt x="430" y="189"/>
                </a:cubicBezTo>
                <a:cubicBezTo>
                  <a:pt x="422" y="81"/>
                  <a:pt x="340" y="0"/>
                  <a:pt x="239" y="0"/>
                </a:cubicBezTo>
                <a:cubicBezTo>
                  <a:pt x="138" y="0"/>
                  <a:pt x="56" y="81"/>
                  <a:pt x="48" y="189"/>
                </a:cubicBezTo>
                <a:cubicBezTo>
                  <a:pt x="45" y="233"/>
                  <a:pt x="30" y="327"/>
                  <a:pt x="10" y="380"/>
                </a:cubicBezTo>
                <a:cubicBezTo>
                  <a:pt x="1" y="403"/>
                  <a:pt x="11" y="428"/>
                  <a:pt x="34" y="439"/>
                </a:cubicBezTo>
                <a:cubicBezTo>
                  <a:pt x="51" y="447"/>
                  <a:pt x="76" y="456"/>
                  <a:pt x="110" y="464"/>
                </a:cubicBezTo>
                <a:cubicBezTo>
                  <a:pt x="52" y="493"/>
                  <a:pt x="52" y="493"/>
                  <a:pt x="52" y="493"/>
                </a:cubicBezTo>
                <a:cubicBezTo>
                  <a:pt x="20" y="509"/>
                  <a:pt x="0" y="542"/>
                  <a:pt x="0" y="578"/>
                </a:cubicBezTo>
                <a:cubicBezTo>
                  <a:pt x="0" y="696"/>
                  <a:pt x="0" y="696"/>
                  <a:pt x="0" y="696"/>
                </a:cubicBezTo>
                <a:cubicBezTo>
                  <a:pt x="0" y="708"/>
                  <a:pt x="10" y="718"/>
                  <a:pt x="23" y="718"/>
                </a:cubicBezTo>
                <a:cubicBezTo>
                  <a:pt x="35" y="718"/>
                  <a:pt x="45" y="708"/>
                  <a:pt x="45" y="696"/>
                </a:cubicBezTo>
                <a:cubicBezTo>
                  <a:pt x="45" y="578"/>
                  <a:pt x="45" y="578"/>
                  <a:pt x="45" y="578"/>
                </a:cubicBezTo>
                <a:cubicBezTo>
                  <a:pt x="45" y="559"/>
                  <a:pt x="56" y="542"/>
                  <a:pt x="72" y="533"/>
                </a:cubicBezTo>
                <a:cubicBezTo>
                  <a:pt x="148" y="496"/>
                  <a:pt x="148" y="496"/>
                  <a:pt x="148" y="496"/>
                </a:cubicBezTo>
                <a:cubicBezTo>
                  <a:pt x="174" y="521"/>
                  <a:pt x="174" y="521"/>
                  <a:pt x="174" y="521"/>
                </a:cubicBezTo>
                <a:cubicBezTo>
                  <a:pt x="192" y="538"/>
                  <a:pt x="215" y="547"/>
                  <a:pt x="239" y="547"/>
                </a:cubicBezTo>
                <a:cubicBezTo>
                  <a:pt x="262" y="547"/>
                  <a:pt x="286" y="538"/>
                  <a:pt x="304" y="521"/>
                </a:cubicBezTo>
                <a:cubicBezTo>
                  <a:pt x="330" y="496"/>
                  <a:pt x="330" y="496"/>
                  <a:pt x="330" y="496"/>
                </a:cubicBezTo>
                <a:cubicBezTo>
                  <a:pt x="405" y="533"/>
                  <a:pt x="405" y="533"/>
                  <a:pt x="405" y="533"/>
                </a:cubicBezTo>
                <a:cubicBezTo>
                  <a:pt x="422" y="542"/>
                  <a:pt x="433" y="559"/>
                  <a:pt x="433" y="578"/>
                </a:cubicBezTo>
                <a:cubicBezTo>
                  <a:pt x="433" y="696"/>
                  <a:pt x="433" y="696"/>
                  <a:pt x="433" y="696"/>
                </a:cubicBezTo>
                <a:cubicBezTo>
                  <a:pt x="433" y="708"/>
                  <a:pt x="443" y="718"/>
                  <a:pt x="455" y="718"/>
                </a:cubicBezTo>
                <a:cubicBezTo>
                  <a:pt x="468" y="718"/>
                  <a:pt x="478" y="708"/>
                  <a:pt x="478" y="696"/>
                </a:cubicBezTo>
                <a:cubicBezTo>
                  <a:pt x="478" y="578"/>
                  <a:pt x="478" y="578"/>
                  <a:pt x="478" y="578"/>
                </a:cubicBezTo>
                <a:cubicBezTo>
                  <a:pt x="478" y="542"/>
                  <a:pt x="458" y="509"/>
                  <a:pt x="426" y="493"/>
                </a:cubicBezTo>
                <a:close/>
                <a:moveTo>
                  <a:pt x="144" y="425"/>
                </a:moveTo>
                <a:cubicBezTo>
                  <a:pt x="102" y="418"/>
                  <a:pt x="71" y="406"/>
                  <a:pt x="53" y="398"/>
                </a:cubicBezTo>
                <a:cubicBezTo>
                  <a:pt x="51" y="397"/>
                  <a:pt x="52" y="396"/>
                  <a:pt x="52" y="395"/>
                </a:cubicBezTo>
                <a:cubicBezTo>
                  <a:pt x="62" y="370"/>
                  <a:pt x="70" y="336"/>
                  <a:pt x="77" y="302"/>
                </a:cubicBezTo>
                <a:cubicBezTo>
                  <a:pt x="87" y="343"/>
                  <a:pt x="111" y="377"/>
                  <a:pt x="144" y="400"/>
                </a:cubicBezTo>
                <a:lnTo>
                  <a:pt x="144" y="425"/>
                </a:lnTo>
                <a:close/>
                <a:moveTo>
                  <a:pt x="273" y="488"/>
                </a:moveTo>
                <a:cubicBezTo>
                  <a:pt x="254" y="506"/>
                  <a:pt x="224" y="506"/>
                  <a:pt x="205" y="488"/>
                </a:cubicBezTo>
                <a:cubicBezTo>
                  <a:pt x="184" y="468"/>
                  <a:pt x="184" y="468"/>
                  <a:pt x="184" y="468"/>
                </a:cubicBezTo>
                <a:cubicBezTo>
                  <a:pt x="187" y="462"/>
                  <a:pt x="189" y="454"/>
                  <a:pt x="189" y="446"/>
                </a:cubicBezTo>
                <a:cubicBezTo>
                  <a:pt x="189" y="422"/>
                  <a:pt x="189" y="422"/>
                  <a:pt x="189" y="422"/>
                </a:cubicBezTo>
                <a:cubicBezTo>
                  <a:pt x="205" y="427"/>
                  <a:pt x="222" y="430"/>
                  <a:pt x="239" y="430"/>
                </a:cubicBezTo>
                <a:cubicBezTo>
                  <a:pt x="256" y="430"/>
                  <a:pt x="273" y="427"/>
                  <a:pt x="289" y="422"/>
                </a:cubicBezTo>
                <a:cubicBezTo>
                  <a:pt x="289" y="446"/>
                  <a:pt x="289" y="446"/>
                  <a:pt x="289" y="446"/>
                </a:cubicBezTo>
                <a:cubicBezTo>
                  <a:pt x="289" y="454"/>
                  <a:pt x="291" y="462"/>
                  <a:pt x="294" y="468"/>
                </a:cubicBezTo>
                <a:lnTo>
                  <a:pt x="273" y="488"/>
                </a:lnTo>
                <a:close/>
                <a:moveTo>
                  <a:pt x="239" y="385"/>
                </a:moveTo>
                <a:cubicBezTo>
                  <a:pt x="172" y="385"/>
                  <a:pt x="117" y="330"/>
                  <a:pt x="117" y="263"/>
                </a:cubicBezTo>
                <a:cubicBezTo>
                  <a:pt x="117" y="251"/>
                  <a:pt x="107" y="240"/>
                  <a:pt x="95" y="240"/>
                </a:cubicBezTo>
                <a:cubicBezTo>
                  <a:pt x="92" y="240"/>
                  <a:pt x="90" y="241"/>
                  <a:pt x="87" y="242"/>
                </a:cubicBezTo>
                <a:cubicBezTo>
                  <a:pt x="90" y="223"/>
                  <a:pt x="92" y="206"/>
                  <a:pt x="93" y="192"/>
                </a:cubicBezTo>
                <a:cubicBezTo>
                  <a:pt x="96" y="152"/>
                  <a:pt x="112" y="115"/>
                  <a:pt x="139" y="88"/>
                </a:cubicBezTo>
                <a:cubicBezTo>
                  <a:pt x="165" y="60"/>
                  <a:pt x="201" y="45"/>
                  <a:pt x="239" y="45"/>
                </a:cubicBezTo>
                <a:cubicBezTo>
                  <a:pt x="277" y="45"/>
                  <a:pt x="313" y="60"/>
                  <a:pt x="339" y="88"/>
                </a:cubicBezTo>
                <a:cubicBezTo>
                  <a:pt x="366" y="115"/>
                  <a:pt x="382" y="152"/>
                  <a:pt x="385" y="192"/>
                </a:cubicBezTo>
                <a:cubicBezTo>
                  <a:pt x="386" y="207"/>
                  <a:pt x="388" y="225"/>
                  <a:pt x="391" y="246"/>
                </a:cubicBezTo>
                <a:cubicBezTo>
                  <a:pt x="367" y="205"/>
                  <a:pt x="328" y="174"/>
                  <a:pt x="276" y="158"/>
                </a:cubicBezTo>
                <a:cubicBezTo>
                  <a:pt x="231" y="143"/>
                  <a:pt x="192" y="144"/>
                  <a:pt x="190" y="144"/>
                </a:cubicBezTo>
                <a:cubicBezTo>
                  <a:pt x="184" y="144"/>
                  <a:pt x="179" y="147"/>
                  <a:pt x="175" y="151"/>
                </a:cubicBezTo>
                <a:cubicBezTo>
                  <a:pt x="134" y="193"/>
                  <a:pt x="134" y="193"/>
                  <a:pt x="134" y="193"/>
                </a:cubicBezTo>
                <a:cubicBezTo>
                  <a:pt x="125" y="202"/>
                  <a:pt x="126" y="216"/>
                  <a:pt x="135" y="225"/>
                </a:cubicBezTo>
                <a:cubicBezTo>
                  <a:pt x="144" y="234"/>
                  <a:pt x="158" y="233"/>
                  <a:pt x="166" y="224"/>
                </a:cubicBezTo>
                <a:cubicBezTo>
                  <a:pt x="200" y="189"/>
                  <a:pt x="200" y="189"/>
                  <a:pt x="200" y="189"/>
                </a:cubicBezTo>
                <a:cubicBezTo>
                  <a:pt x="213" y="190"/>
                  <a:pt x="237" y="192"/>
                  <a:pt x="263" y="201"/>
                </a:cubicBezTo>
                <a:cubicBezTo>
                  <a:pt x="310" y="216"/>
                  <a:pt x="342" y="243"/>
                  <a:pt x="359" y="282"/>
                </a:cubicBezTo>
                <a:cubicBezTo>
                  <a:pt x="350" y="341"/>
                  <a:pt x="299" y="385"/>
                  <a:pt x="239" y="385"/>
                </a:cubicBezTo>
                <a:close/>
                <a:moveTo>
                  <a:pt x="334" y="400"/>
                </a:moveTo>
                <a:cubicBezTo>
                  <a:pt x="367" y="378"/>
                  <a:pt x="391" y="343"/>
                  <a:pt x="401" y="302"/>
                </a:cubicBezTo>
                <a:cubicBezTo>
                  <a:pt x="408" y="336"/>
                  <a:pt x="416" y="370"/>
                  <a:pt x="426" y="395"/>
                </a:cubicBezTo>
                <a:cubicBezTo>
                  <a:pt x="426" y="396"/>
                  <a:pt x="427" y="397"/>
                  <a:pt x="425" y="398"/>
                </a:cubicBezTo>
                <a:cubicBezTo>
                  <a:pt x="407" y="406"/>
                  <a:pt x="376" y="418"/>
                  <a:pt x="334" y="425"/>
                </a:cubicBezTo>
                <a:lnTo>
                  <a:pt x="334" y="400"/>
                </a:lnTo>
                <a:close/>
                <a:moveTo>
                  <a:pt x="334" y="400"/>
                </a:moveTo>
                <a:cubicBezTo>
                  <a:pt x="334" y="400"/>
                  <a:pt x="334" y="400"/>
                  <a:pt x="334" y="40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10c1440fb37_0_987"/>
          <p:cNvSpPr/>
          <p:nvPr/>
        </p:nvSpPr>
        <p:spPr>
          <a:xfrm>
            <a:off x="4844739" y="2802147"/>
            <a:ext cx="10390" cy="26088"/>
          </a:xfrm>
          <a:custGeom>
            <a:avLst/>
            <a:gdLst/>
            <a:ahLst/>
            <a:cxnLst/>
            <a:rect l="l" t="t" r="r" b="b"/>
            <a:pathLst>
              <a:path w="45" h="111" extrusionOk="0">
                <a:moveTo>
                  <a:pt x="23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1"/>
                  <a:pt x="10" y="111"/>
                  <a:pt x="23" y="111"/>
                </a:cubicBezTo>
                <a:cubicBezTo>
                  <a:pt x="35" y="111"/>
                  <a:pt x="45" y="101"/>
                  <a:pt x="45" y="8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10c1440fb37_0_987"/>
          <p:cNvSpPr/>
          <p:nvPr/>
        </p:nvSpPr>
        <p:spPr>
          <a:xfrm>
            <a:off x="4900586" y="2802147"/>
            <a:ext cx="11688" cy="26088"/>
          </a:xfrm>
          <a:custGeom>
            <a:avLst/>
            <a:gdLst/>
            <a:ahLst/>
            <a:cxnLst/>
            <a:rect l="l" t="t" r="r" b="b"/>
            <a:pathLst>
              <a:path w="45" h="111" extrusionOk="0">
                <a:moveTo>
                  <a:pt x="22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1"/>
                  <a:pt x="10" y="111"/>
                  <a:pt x="22" y="111"/>
                </a:cubicBezTo>
                <a:cubicBezTo>
                  <a:pt x="35" y="111"/>
                  <a:pt x="45" y="101"/>
                  <a:pt x="45" y="8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2" y="0"/>
                </a:cubicBezTo>
                <a:close/>
                <a:moveTo>
                  <a:pt x="22" y="0"/>
                </a:moveTo>
                <a:cubicBezTo>
                  <a:pt x="22" y="0"/>
                  <a:pt x="22" y="0"/>
                  <a:pt x="22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10c1440fb37_0_987"/>
          <p:cNvSpPr/>
          <p:nvPr/>
        </p:nvSpPr>
        <p:spPr>
          <a:xfrm>
            <a:off x="4974614" y="2880411"/>
            <a:ext cx="44157" cy="15653"/>
          </a:xfrm>
          <a:custGeom>
            <a:avLst/>
            <a:gdLst/>
            <a:ahLst/>
            <a:cxnLst/>
            <a:rect l="l" t="t" r="r" b="b"/>
            <a:pathLst>
              <a:path w="193" h="69" extrusionOk="0">
                <a:moveTo>
                  <a:pt x="177" y="26"/>
                </a:moveTo>
                <a:cubicBezTo>
                  <a:pt x="125" y="0"/>
                  <a:pt x="27" y="0"/>
                  <a:pt x="23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5"/>
                  <a:pt x="10" y="45"/>
                  <a:pt x="23" y="45"/>
                </a:cubicBezTo>
                <a:cubicBezTo>
                  <a:pt x="48" y="45"/>
                  <a:pt x="122" y="49"/>
                  <a:pt x="157" y="67"/>
                </a:cubicBezTo>
                <a:cubicBezTo>
                  <a:pt x="160" y="68"/>
                  <a:pt x="164" y="69"/>
                  <a:pt x="167" y="69"/>
                </a:cubicBezTo>
                <a:cubicBezTo>
                  <a:pt x="175" y="69"/>
                  <a:pt x="183" y="64"/>
                  <a:pt x="187" y="56"/>
                </a:cubicBezTo>
                <a:cubicBezTo>
                  <a:pt x="193" y="45"/>
                  <a:pt x="188" y="32"/>
                  <a:pt x="177" y="26"/>
                </a:cubicBezTo>
                <a:close/>
                <a:moveTo>
                  <a:pt x="177" y="26"/>
                </a:moveTo>
                <a:cubicBezTo>
                  <a:pt x="177" y="26"/>
                  <a:pt x="177" y="26"/>
                  <a:pt x="177" y="26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10c1440fb37_0_987"/>
          <p:cNvSpPr/>
          <p:nvPr/>
        </p:nvSpPr>
        <p:spPr>
          <a:xfrm>
            <a:off x="4934353" y="2851714"/>
            <a:ext cx="123380" cy="168265"/>
          </a:xfrm>
          <a:custGeom>
            <a:avLst/>
            <a:gdLst/>
            <a:ahLst/>
            <a:cxnLst/>
            <a:rect l="l" t="t" r="r" b="b"/>
            <a:pathLst>
              <a:path w="526" h="718" extrusionOk="0">
                <a:moveTo>
                  <a:pt x="457" y="467"/>
                </a:moveTo>
                <a:cubicBezTo>
                  <a:pt x="376" y="443"/>
                  <a:pt x="376" y="443"/>
                  <a:pt x="376" y="443"/>
                </a:cubicBezTo>
                <a:cubicBezTo>
                  <a:pt x="365" y="440"/>
                  <a:pt x="358" y="430"/>
                  <a:pt x="358" y="419"/>
                </a:cubicBezTo>
                <a:cubicBezTo>
                  <a:pt x="358" y="400"/>
                  <a:pt x="358" y="400"/>
                  <a:pt x="358" y="400"/>
                </a:cubicBezTo>
                <a:cubicBezTo>
                  <a:pt x="365" y="395"/>
                  <a:pt x="372" y="389"/>
                  <a:pt x="379" y="382"/>
                </a:cubicBezTo>
                <a:cubicBezTo>
                  <a:pt x="412" y="351"/>
                  <a:pt x="430" y="308"/>
                  <a:pt x="430" y="263"/>
                </a:cubicBezTo>
                <a:cubicBezTo>
                  <a:pt x="430" y="220"/>
                  <a:pt x="430" y="220"/>
                  <a:pt x="430" y="220"/>
                </a:cubicBezTo>
                <a:cubicBezTo>
                  <a:pt x="439" y="202"/>
                  <a:pt x="439" y="202"/>
                  <a:pt x="439" y="202"/>
                </a:cubicBezTo>
                <a:cubicBezTo>
                  <a:pt x="449" y="182"/>
                  <a:pt x="454" y="160"/>
                  <a:pt x="454" y="138"/>
                </a:cubicBezTo>
                <a:cubicBezTo>
                  <a:pt x="454" y="22"/>
                  <a:pt x="454" y="22"/>
                  <a:pt x="454" y="22"/>
                </a:cubicBezTo>
                <a:cubicBezTo>
                  <a:pt x="454" y="10"/>
                  <a:pt x="444" y="0"/>
                  <a:pt x="431" y="0"/>
                </a:cubicBezTo>
                <a:cubicBezTo>
                  <a:pt x="215" y="0"/>
                  <a:pt x="215" y="0"/>
                  <a:pt x="215" y="0"/>
                </a:cubicBezTo>
                <a:cubicBezTo>
                  <a:pt x="136" y="0"/>
                  <a:pt x="72" y="64"/>
                  <a:pt x="72" y="142"/>
                </a:cubicBezTo>
                <a:cubicBezTo>
                  <a:pt x="72" y="144"/>
                  <a:pt x="72" y="144"/>
                  <a:pt x="72" y="144"/>
                </a:cubicBezTo>
                <a:cubicBezTo>
                  <a:pt x="72" y="162"/>
                  <a:pt x="76" y="180"/>
                  <a:pt x="85" y="197"/>
                </a:cubicBezTo>
                <a:cubicBezTo>
                  <a:pt x="96" y="220"/>
                  <a:pt x="96" y="220"/>
                  <a:pt x="96" y="22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96" y="315"/>
                  <a:pt x="125" y="367"/>
                  <a:pt x="168" y="398"/>
                </a:cubicBezTo>
                <a:cubicBezTo>
                  <a:pt x="168" y="419"/>
                  <a:pt x="168" y="419"/>
                  <a:pt x="168" y="419"/>
                </a:cubicBezTo>
                <a:cubicBezTo>
                  <a:pt x="168" y="430"/>
                  <a:pt x="161" y="440"/>
                  <a:pt x="150" y="443"/>
                </a:cubicBezTo>
                <a:cubicBezTo>
                  <a:pt x="69" y="467"/>
                  <a:pt x="69" y="467"/>
                  <a:pt x="69" y="467"/>
                </a:cubicBezTo>
                <a:cubicBezTo>
                  <a:pt x="28" y="478"/>
                  <a:pt x="0" y="515"/>
                  <a:pt x="0" y="558"/>
                </a:cubicBezTo>
                <a:cubicBezTo>
                  <a:pt x="0" y="696"/>
                  <a:pt x="0" y="696"/>
                  <a:pt x="0" y="696"/>
                </a:cubicBezTo>
                <a:cubicBezTo>
                  <a:pt x="0" y="708"/>
                  <a:pt x="10" y="718"/>
                  <a:pt x="22" y="718"/>
                </a:cubicBezTo>
                <a:cubicBezTo>
                  <a:pt x="35" y="718"/>
                  <a:pt x="45" y="708"/>
                  <a:pt x="45" y="696"/>
                </a:cubicBezTo>
                <a:cubicBezTo>
                  <a:pt x="45" y="558"/>
                  <a:pt x="45" y="558"/>
                  <a:pt x="45" y="558"/>
                </a:cubicBezTo>
                <a:cubicBezTo>
                  <a:pt x="45" y="535"/>
                  <a:pt x="60" y="516"/>
                  <a:pt x="81" y="510"/>
                </a:cubicBezTo>
                <a:cubicBezTo>
                  <a:pt x="162" y="487"/>
                  <a:pt x="162" y="487"/>
                  <a:pt x="162" y="487"/>
                </a:cubicBezTo>
                <a:cubicBezTo>
                  <a:pt x="169" y="485"/>
                  <a:pt x="176" y="481"/>
                  <a:pt x="182" y="478"/>
                </a:cubicBezTo>
                <a:cubicBezTo>
                  <a:pt x="196" y="492"/>
                  <a:pt x="196" y="492"/>
                  <a:pt x="196" y="492"/>
                </a:cubicBezTo>
                <a:cubicBezTo>
                  <a:pt x="214" y="511"/>
                  <a:pt x="239" y="520"/>
                  <a:pt x="263" y="520"/>
                </a:cubicBezTo>
                <a:cubicBezTo>
                  <a:pt x="287" y="520"/>
                  <a:pt x="311" y="511"/>
                  <a:pt x="330" y="492"/>
                </a:cubicBezTo>
                <a:cubicBezTo>
                  <a:pt x="344" y="478"/>
                  <a:pt x="344" y="478"/>
                  <a:pt x="344" y="478"/>
                </a:cubicBezTo>
                <a:cubicBezTo>
                  <a:pt x="350" y="482"/>
                  <a:pt x="357" y="485"/>
                  <a:pt x="364" y="487"/>
                </a:cubicBezTo>
                <a:cubicBezTo>
                  <a:pt x="445" y="510"/>
                  <a:pt x="445" y="510"/>
                  <a:pt x="445" y="510"/>
                </a:cubicBezTo>
                <a:cubicBezTo>
                  <a:pt x="466" y="516"/>
                  <a:pt x="481" y="535"/>
                  <a:pt x="481" y="558"/>
                </a:cubicBezTo>
                <a:cubicBezTo>
                  <a:pt x="481" y="696"/>
                  <a:pt x="481" y="696"/>
                  <a:pt x="481" y="696"/>
                </a:cubicBezTo>
                <a:cubicBezTo>
                  <a:pt x="481" y="708"/>
                  <a:pt x="491" y="718"/>
                  <a:pt x="503" y="718"/>
                </a:cubicBezTo>
                <a:cubicBezTo>
                  <a:pt x="516" y="718"/>
                  <a:pt x="526" y="708"/>
                  <a:pt x="526" y="696"/>
                </a:cubicBezTo>
                <a:cubicBezTo>
                  <a:pt x="526" y="558"/>
                  <a:pt x="526" y="558"/>
                  <a:pt x="526" y="558"/>
                </a:cubicBezTo>
                <a:cubicBezTo>
                  <a:pt x="526" y="515"/>
                  <a:pt x="498" y="478"/>
                  <a:pt x="457" y="467"/>
                </a:cubicBezTo>
                <a:close/>
                <a:moveTo>
                  <a:pt x="298" y="460"/>
                </a:moveTo>
                <a:cubicBezTo>
                  <a:pt x="279" y="480"/>
                  <a:pt x="247" y="480"/>
                  <a:pt x="228" y="460"/>
                </a:cubicBezTo>
                <a:cubicBezTo>
                  <a:pt x="209" y="442"/>
                  <a:pt x="209" y="442"/>
                  <a:pt x="209" y="442"/>
                </a:cubicBezTo>
                <a:cubicBezTo>
                  <a:pt x="212" y="435"/>
                  <a:pt x="213" y="428"/>
                  <a:pt x="213" y="421"/>
                </a:cubicBezTo>
                <a:cubicBezTo>
                  <a:pt x="227" y="426"/>
                  <a:pt x="242" y="429"/>
                  <a:pt x="258" y="429"/>
                </a:cubicBezTo>
                <a:cubicBezTo>
                  <a:pt x="260" y="429"/>
                  <a:pt x="261" y="429"/>
                  <a:pt x="263" y="429"/>
                </a:cubicBezTo>
                <a:cubicBezTo>
                  <a:pt x="280" y="429"/>
                  <a:pt x="297" y="427"/>
                  <a:pt x="313" y="422"/>
                </a:cubicBezTo>
                <a:cubicBezTo>
                  <a:pt x="313" y="429"/>
                  <a:pt x="314" y="435"/>
                  <a:pt x="317" y="442"/>
                </a:cubicBezTo>
                <a:lnTo>
                  <a:pt x="298" y="460"/>
                </a:lnTo>
                <a:close/>
                <a:moveTo>
                  <a:pt x="259" y="384"/>
                </a:moveTo>
                <a:cubicBezTo>
                  <a:pt x="194" y="382"/>
                  <a:pt x="141" y="325"/>
                  <a:pt x="141" y="257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11"/>
                  <a:pt x="140" y="208"/>
                  <a:pt x="139" y="204"/>
                </a:cubicBezTo>
                <a:cubicBezTo>
                  <a:pt x="125" y="177"/>
                  <a:pt x="125" y="177"/>
                  <a:pt x="125" y="177"/>
                </a:cubicBezTo>
                <a:cubicBezTo>
                  <a:pt x="120" y="166"/>
                  <a:pt x="117" y="155"/>
                  <a:pt x="117" y="144"/>
                </a:cubicBezTo>
                <a:cubicBezTo>
                  <a:pt x="117" y="142"/>
                  <a:pt x="117" y="142"/>
                  <a:pt x="117" y="142"/>
                </a:cubicBezTo>
                <a:cubicBezTo>
                  <a:pt x="117" y="88"/>
                  <a:pt x="161" y="45"/>
                  <a:pt x="215" y="45"/>
                </a:cubicBezTo>
                <a:cubicBezTo>
                  <a:pt x="409" y="45"/>
                  <a:pt x="409" y="45"/>
                  <a:pt x="409" y="45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53"/>
                  <a:pt x="405" y="168"/>
                  <a:pt x="398" y="182"/>
                </a:cubicBezTo>
                <a:cubicBezTo>
                  <a:pt x="387" y="204"/>
                  <a:pt x="387" y="204"/>
                  <a:pt x="387" y="204"/>
                </a:cubicBezTo>
                <a:cubicBezTo>
                  <a:pt x="386" y="208"/>
                  <a:pt x="385" y="211"/>
                  <a:pt x="385" y="215"/>
                </a:cubicBezTo>
                <a:cubicBezTo>
                  <a:pt x="385" y="263"/>
                  <a:pt x="385" y="263"/>
                  <a:pt x="385" y="263"/>
                </a:cubicBezTo>
                <a:cubicBezTo>
                  <a:pt x="385" y="296"/>
                  <a:pt x="372" y="327"/>
                  <a:pt x="348" y="350"/>
                </a:cubicBezTo>
                <a:cubicBezTo>
                  <a:pt x="324" y="373"/>
                  <a:pt x="292" y="385"/>
                  <a:pt x="259" y="384"/>
                </a:cubicBezTo>
                <a:close/>
                <a:moveTo>
                  <a:pt x="259" y="384"/>
                </a:moveTo>
                <a:cubicBezTo>
                  <a:pt x="259" y="384"/>
                  <a:pt x="259" y="384"/>
                  <a:pt x="259" y="384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10c1440fb37_0_987"/>
          <p:cNvSpPr/>
          <p:nvPr/>
        </p:nvSpPr>
        <p:spPr>
          <a:xfrm>
            <a:off x="4957730" y="2987371"/>
            <a:ext cx="10390" cy="32609"/>
          </a:xfrm>
          <a:custGeom>
            <a:avLst/>
            <a:gdLst/>
            <a:ahLst/>
            <a:cxnLst/>
            <a:rect l="l" t="t" r="r" b="b"/>
            <a:pathLst>
              <a:path w="45" h="141" extrusionOk="0">
                <a:moveTo>
                  <a:pt x="23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31"/>
                  <a:pt x="10" y="141"/>
                  <a:pt x="23" y="141"/>
                </a:cubicBezTo>
                <a:cubicBezTo>
                  <a:pt x="35" y="141"/>
                  <a:pt x="45" y="131"/>
                  <a:pt x="45" y="11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10c1440fb37_0_987"/>
          <p:cNvSpPr/>
          <p:nvPr/>
        </p:nvSpPr>
        <p:spPr>
          <a:xfrm>
            <a:off x="5025265" y="2987371"/>
            <a:ext cx="10390" cy="32609"/>
          </a:xfrm>
          <a:custGeom>
            <a:avLst/>
            <a:gdLst/>
            <a:ahLst/>
            <a:cxnLst/>
            <a:rect l="l" t="t" r="r" b="b"/>
            <a:pathLst>
              <a:path w="45" h="141" extrusionOk="0">
                <a:moveTo>
                  <a:pt x="22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31"/>
                  <a:pt x="10" y="141"/>
                  <a:pt x="22" y="141"/>
                </a:cubicBezTo>
                <a:cubicBezTo>
                  <a:pt x="35" y="141"/>
                  <a:pt x="45" y="131"/>
                  <a:pt x="45" y="119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0"/>
                  <a:pt x="35" y="0"/>
                  <a:pt x="22" y="0"/>
                </a:cubicBezTo>
                <a:close/>
                <a:moveTo>
                  <a:pt x="22" y="0"/>
                </a:moveTo>
                <a:cubicBezTo>
                  <a:pt x="22" y="0"/>
                  <a:pt x="22" y="0"/>
                  <a:pt x="22" y="0"/>
                </a:cubicBezTo>
              </a:path>
            </a:pathLst>
          </a:custGeom>
          <a:solidFill>
            <a:srgbClr val="55555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10c1440fb37_0_987"/>
          <p:cNvSpPr/>
          <p:nvPr/>
        </p:nvSpPr>
        <p:spPr>
          <a:xfrm>
            <a:off x="513404" y="1862166"/>
            <a:ext cx="309300" cy="309300"/>
          </a:xfrm>
          <a:prstGeom prst="ellipse">
            <a:avLst/>
          </a:prstGeom>
          <a:solidFill>
            <a:srgbClr val="45F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6" name="Google Shape;346;g10c1440fb37_0_98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395" y="1840742"/>
            <a:ext cx="353172" cy="353172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10c1440fb37_0_987"/>
          <p:cNvSpPr txBox="1"/>
          <p:nvPr/>
        </p:nvSpPr>
        <p:spPr>
          <a:xfrm>
            <a:off x="942006" y="1614524"/>
            <a:ext cx="34014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200" b="1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Adeiladu</a:t>
            </a:r>
            <a:r>
              <a:rPr lang="cy-GB" sz="1200" b="1" i="0" u="none" strike="noStrike" cap="none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cy-GB" sz="1200" b="1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gwasanaethau ar gyfer y defnyddiwr</a:t>
            </a:r>
            <a:endParaRPr lang="cy-GB" sz="1200" b="1" i="0" u="none" strike="noStrike" cap="none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y-GB" sz="1000">
                <a:solidFill>
                  <a:srgbClr val="0B0F14"/>
                </a:solidFill>
                <a:latin typeface="Roboto"/>
                <a:ea typeface="Roboto"/>
                <a:cs typeface="Roboto"/>
                <a:sym typeface="Roboto"/>
              </a:rPr>
              <a:t>Datblygu gwasanaethau sy'n syml, yn gyson ac yn galluogi defnyddwyr i gyflymu eu darpariaeth.</a:t>
            </a:r>
            <a:endParaRPr lang="cy-GB" sz="1000" i="0" u="none" strike="noStrike" cap="none" dirty="0">
              <a:solidFill>
                <a:srgbClr val="0B0F1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g10c1440fb37_0_987"/>
          <p:cNvSpPr txBox="1"/>
          <p:nvPr/>
        </p:nvSpPr>
        <p:spPr>
          <a:xfrm>
            <a:off x="1214938" y="2309999"/>
            <a:ext cx="9330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100" b="1">
                <a:latin typeface="Roboto"/>
                <a:ea typeface="Roboto"/>
                <a:cs typeface="Roboto"/>
                <a:sym typeface="Roboto"/>
              </a:rPr>
              <a:t>Syml</a:t>
            </a:r>
            <a:endParaRPr lang="cy-GB" sz="11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g10c1440fb37_0_987"/>
          <p:cNvSpPr txBox="1"/>
          <p:nvPr/>
        </p:nvSpPr>
        <p:spPr>
          <a:xfrm>
            <a:off x="2146000" y="2309999"/>
            <a:ext cx="9330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Cyson</a:t>
            </a:r>
            <a:endParaRPr lang="cy-GB" sz="13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g10c1440fb37_0_987"/>
          <p:cNvSpPr txBox="1"/>
          <p:nvPr/>
        </p:nvSpPr>
        <p:spPr>
          <a:xfrm>
            <a:off x="3248793" y="2310018"/>
            <a:ext cx="9330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100" b="1">
                <a:latin typeface="Roboto"/>
                <a:ea typeface="Roboto"/>
                <a:cs typeface="Roboto"/>
                <a:sym typeface="Roboto"/>
              </a:rPr>
              <a:t>Cyflym</a:t>
            </a:r>
            <a:endParaRPr lang="cy-GB" sz="13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g10c1440fb37_0_987"/>
          <p:cNvSpPr txBox="1"/>
          <p:nvPr/>
        </p:nvSpPr>
        <p:spPr>
          <a:xfrm>
            <a:off x="5567552" y="3232074"/>
            <a:ext cx="9330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y-GB" sz="11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Ymgysylltu</a:t>
            </a:r>
            <a:endParaRPr lang="cy-GB" sz="13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g10c1440fb37_0_987"/>
          <p:cNvSpPr/>
          <p:nvPr/>
        </p:nvSpPr>
        <p:spPr>
          <a:xfrm>
            <a:off x="1027656" y="2310131"/>
            <a:ext cx="194068" cy="27760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rgbClr val="4BD1FB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4" name="Google Shape;354;g10c1440fb37_0_987"/>
          <p:cNvSpPr/>
          <p:nvPr/>
        </p:nvSpPr>
        <p:spPr>
          <a:xfrm>
            <a:off x="1071587" y="2353712"/>
            <a:ext cx="57442" cy="5636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38" y="0"/>
                </a:moveTo>
                <a:cubicBezTo>
                  <a:pt x="8943" y="0"/>
                  <a:pt x="0" y="8942"/>
                  <a:pt x="0" y="19938"/>
                </a:cubicBezTo>
                <a:cubicBezTo>
                  <a:pt x="0" y="20855"/>
                  <a:pt x="743" y="21600"/>
                  <a:pt x="1661" y="21600"/>
                </a:cubicBezTo>
                <a:cubicBezTo>
                  <a:pt x="2579" y="21600"/>
                  <a:pt x="3323" y="20855"/>
                  <a:pt x="3323" y="19938"/>
                </a:cubicBezTo>
                <a:cubicBezTo>
                  <a:pt x="3323" y="10777"/>
                  <a:pt x="10777" y="3323"/>
                  <a:pt x="19938" y="3323"/>
                </a:cubicBezTo>
                <a:cubicBezTo>
                  <a:pt x="20856" y="3323"/>
                  <a:pt x="21600" y="2578"/>
                  <a:pt x="21600" y="1661"/>
                </a:cubicBezTo>
                <a:cubicBezTo>
                  <a:pt x="21600" y="744"/>
                  <a:pt x="20856" y="0"/>
                  <a:pt x="19938" y="0"/>
                </a:cubicBezTo>
              </a:path>
            </a:pathLst>
          </a:custGeom>
          <a:solidFill>
            <a:srgbClr val="4BD1FB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5" name="Google Shape;355;g10c1440fb37_0_987"/>
          <p:cNvSpPr/>
          <p:nvPr/>
        </p:nvSpPr>
        <p:spPr>
          <a:xfrm>
            <a:off x="1871750" y="2299278"/>
            <a:ext cx="304805" cy="299036"/>
          </a:xfrm>
          <a:custGeom>
            <a:avLst/>
            <a:gdLst/>
            <a:ahLst/>
            <a:cxnLst/>
            <a:rect l="l" t="t" r="r" b="b"/>
            <a:pathLst>
              <a:path w="602" h="602" extrusionOk="0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7"/>
                  <a:pt x="0" y="304"/>
                </a:cubicBezTo>
                <a:cubicBezTo>
                  <a:pt x="0" y="135"/>
                  <a:pt x="135" y="0"/>
                  <a:pt x="297" y="0"/>
                </a:cubicBezTo>
                <a:cubicBezTo>
                  <a:pt x="467" y="0"/>
                  <a:pt x="601" y="135"/>
                  <a:pt x="601" y="304"/>
                </a:cubicBezTo>
                <a:cubicBezTo>
                  <a:pt x="601" y="467"/>
                  <a:pt x="467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70"/>
                  <a:pt x="57" y="304"/>
                </a:cubicBezTo>
                <a:cubicBezTo>
                  <a:pt x="57" y="439"/>
                  <a:pt x="163" y="544"/>
                  <a:pt x="297" y="544"/>
                </a:cubicBezTo>
                <a:cubicBezTo>
                  <a:pt x="431" y="544"/>
                  <a:pt x="544" y="439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  <a:moveTo>
                  <a:pt x="297" y="481"/>
                </a:moveTo>
                <a:lnTo>
                  <a:pt x="297" y="481"/>
                </a:lnTo>
                <a:cubicBezTo>
                  <a:pt x="198" y="481"/>
                  <a:pt x="120" y="403"/>
                  <a:pt x="120" y="304"/>
                </a:cubicBezTo>
                <a:cubicBezTo>
                  <a:pt x="120" y="205"/>
                  <a:pt x="198" y="120"/>
                  <a:pt x="297" y="120"/>
                </a:cubicBezTo>
                <a:cubicBezTo>
                  <a:pt x="396" y="120"/>
                  <a:pt x="481" y="205"/>
                  <a:pt x="481" y="304"/>
                </a:cubicBezTo>
                <a:cubicBezTo>
                  <a:pt x="481" y="403"/>
                  <a:pt x="396" y="481"/>
                  <a:pt x="297" y="481"/>
                </a:cubicBezTo>
                <a:close/>
                <a:moveTo>
                  <a:pt x="297" y="177"/>
                </a:moveTo>
                <a:lnTo>
                  <a:pt x="297" y="177"/>
                </a:lnTo>
                <a:cubicBezTo>
                  <a:pt x="233" y="177"/>
                  <a:pt x="177" y="233"/>
                  <a:pt x="177" y="304"/>
                </a:cubicBezTo>
                <a:cubicBezTo>
                  <a:pt x="177" y="368"/>
                  <a:pt x="233" y="424"/>
                  <a:pt x="297" y="424"/>
                </a:cubicBezTo>
                <a:cubicBezTo>
                  <a:pt x="368" y="424"/>
                  <a:pt x="424" y="368"/>
                  <a:pt x="424" y="304"/>
                </a:cubicBezTo>
                <a:cubicBezTo>
                  <a:pt x="424" y="233"/>
                  <a:pt x="368" y="177"/>
                  <a:pt x="297" y="177"/>
                </a:cubicBezTo>
                <a:close/>
                <a:moveTo>
                  <a:pt x="297" y="361"/>
                </a:moveTo>
                <a:lnTo>
                  <a:pt x="297" y="361"/>
                </a:lnTo>
                <a:cubicBezTo>
                  <a:pt x="269" y="361"/>
                  <a:pt x="240" y="333"/>
                  <a:pt x="240" y="304"/>
                </a:cubicBezTo>
                <a:cubicBezTo>
                  <a:pt x="240" y="269"/>
                  <a:pt x="269" y="248"/>
                  <a:pt x="297" y="248"/>
                </a:cubicBezTo>
                <a:cubicBezTo>
                  <a:pt x="332" y="248"/>
                  <a:pt x="354" y="269"/>
                  <a:pt x="354" y="304"/>
                </a:cubicBezTo>
                <a:cubicBezTo>
                  <a:pt x="354" y="333"/>
                  <a:pt x="332" y="361"/>
                  <a:pt x="297" y="361"/>
                </a:cubicBezTo>
                <a:close/>
              </a:path>
            </a:pathLst>
          </a:custGeom>
          <a:solidFill>
            <a:srgbClr val="107C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10c1440fb37_0_987"/>
          <p:cNvSpPr/>
          <p:nvPr/>
        </p:nvSpPr>
        <p:spPr>
          <a:xfrm>
            <a:off x="2997984" y="2294150"/>
            <a:ext cx="275858" cy="309300"/>
          </a:xfrm>
          <a:custGeom>
            <a:avLst/>
            <a:gdLst/>
            <a:ahLst/>
            <a:cxnLst/>
            <a:rect l="l" t="t" r="r" b="b"/>
            <a:pathLst>
              <a:path w="517" h="590" extrusionOk="0">
                <a:moveTo>
                  <a:pt x="280" y="74"/>
                </a:moveTo>
                <a:lnTo>
                  <a:pt x="280" y="74"/>
                </a:lnTo>
                <a:cubicBezTo>
                  <a:pt x="280" y="30"/>
                  <a:pt x="280" y="30"/>
                  <a:pt x="280" y="30"/>
                </a:cubicBezTo>
                <a:cubicBezTo>
                  <a:pt x="353" y="30"/>
                  <a:pt x="353" y="30"/>
                  <a:pt x="353" y="30"/>
                </a:cubicBezTo>
                <a:cubicBezTo>
                  <a:pt x="369" y="30"/>
                  <a:pt x="383" y="30"/>
                  <a:pt x="383" y="15"/>
                </a:cubicBezTo>
                <a:cubicBezTo>
                  <a:pt x="383" y="0"/>
                  <a:pt x="369" y="0"/>
                  <a:pt x="353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48" y="0"/>
                  <a:pt x="148" y="0"/>
                  <a:pt x="148" y="15"/>
                </a:cubicBezTo>
                <a:cubicBezTo>
                  <a:pt x="148" y="30"/>
                  <a:pt x="148" y="30"/>
                  <a:pt x="162" y="30"/>
                </a:cubicBezTo>
                <a:cubicBezTo>
                  <a:pt x="236" y="30"/>
                  <a:pt x="236" y="30"/>
                  <a:pt x="236" y="30"/>
                </a:cubicBezTo>
                <a:cubicBezTo>
                  <a:pt x="236" y="74"/>
                  <a:pt x="236" y="74"/>
                  <a:pt x="236" y="74"/>
                </a:cubicBezTo>
                <a:cubicBezTo>
                  <a:pt x="103" y="89"/>
                  <a:pt x="0" y="192"/>
                  <a:pt x="0" y="324"/>
                </a:cubicBezTo>
                <a:cubicBezTo>
                  <a:pt x="0" y="472"/>
                  <a:pt x="118" y="589"/>
                  <a:pt x="265" y="589"/>
                </a:cubicBezTo>
                <a:cubicBezTo>
                  <a:pt x="398" y="589"/>
                  <a:pt x="516" y="472"/>
                  <a:pt x="516" y="324"/>
                </a:cubicBezTo>
                <a:cubicBezTo>
                  <a:pt x="516" y="192"/>
                  <a:pt x="412" y="89"/>
                  <a:pt x="280" y="74"/>
                </a:cubicBezTo>
                <a:close/>
                <a:moveTo>
                  <a:pt x="265" y="545"/>
                </a:moveTo>
                <a:lnTo>
                  <a:pt x="265" y="545"/>
                </a:lnTo>
                <a:cubicBezTo>
                  <a:pt x="148" y="545"/>
                  <a:pt x="44" y="442"/>
                  <a:pt x="44" y="324"/>
                </a:cubicBezTo>
                <a:cubicBezTo>
                  <a:pt x="44" y="206"/>
                  <a:pt x="148" y="118"/>
                  <a:pt x="265" y="118"/>
                </a:cubicBezTo>
                <a:cubicBezTo>
                  <a:pt x="383" y="118"/>
                  <a:pt x="471" y="206"/>
                  <a:pt x="471" y="324"/>
                </a:cubicBezTo>
                <a:cubicBezTo>
                  <a:pt x="471" y="442"/>
                  <a:pt x="383" y="545"/>
                  <a:pt x="265" y="545"/>
                </a:cubicBezTo>
                <a:close/>
                <a:moveTo>
                  <a:pt x="280" y="280"/>
                </a:moveTo>
                <a:lnTo>
                  <a:pt x="280" y="280"/>
                </a:lnTo>
                <a:cubicBezTo>
                  <a:pt x="280" y="177"/>
                  <a:pt x="280" y="177"/>
                  <a:pt x="280" y="177"/>
                </a:cubicBezTo>
                <a:cubicBezTo>
                  <a:pt x="280" y="163"/>
                  <a:pt x="265" y="147"/>
                  <a:pt x="265" y="147"/>
                </a:cubicBezTo>
                <a:cubicBezTo>
                  <a:pt x="251" y="147"/>
                  <a:pt x="236" y="163"/>
                  <a:pt x="236" y="177"/>
                </a:cubicBezTo>
                <a:cubicBezTo>
                  <a:pt x="236" y="280"/>
                  <a:pt x="236" y="280"/>
                  <a:pt x="236" y="280"/>
                </a:cubicBezTo>
                <a:cubicBezTo>
                  <a:pt x="221" y="280"/>
                  <a:pt x="207" y="309"/>
                  <a:pt x="207" y="324"/>
                </a:cubicBezTo>
                <a:cubicBezTo>
                  <a:pt x="207" y="368"/>
                  <a:pt x="221" y="383"/>
                  <a:pt x="265" y="383"/>
                </a:cubicBezTo>
                <a:cubicBezTo>
                  <a:pt x="295" y="383"/>
                  <a:pt x="324" y="368"/>
                  <a:pt x="324" y="324"/>
                </a:cubicBezTo>
                <a:cubicBezTo>
                  <a:pt x="324" y="309"/>
                  <a:pt x="310" y="280"/>
                  <a:pt x="280" y="280"/>
                </a:cubicBezTo>
                <a:close/>
              </a:path>
            </a:pathLst>
          </a:custGeom>
          <a:solidFill>
            <a:srgbClr val="AA1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10c1440fb37_0_987"/>
          <p:cNvSpPr/>
          <p:nvPr/>
        </p:nvSpPr>
        <p:spPr>
          <a:xfrm>
            <a:off x="5259941" y="3280648"/>
            <a:ext cx="116972" cy="7538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60" y="0"/>
                </a:moveTo>
                <a:cubicBezTo>
                  <a:pt x="9461" y="0"/>
                  <a:pt x="0" y="9233"/>
                  <a:pt x="0" y="20160"/>
                </a:cubicBezTo>
                <a:cubicBezTo>
                  <a:pt x="0" y="20954"/>
                  <a:pt x="420" y="21600"/>
                  <a:pt x="939" y="21600"/>
                </a:cubicBezTo>
                <a:cubicBezTo>
                  <a:pt x="1457" y="21600"/>
                  <a:pt x="1878" y="20954"/>
                  <a:pt x="1878" y="20160"/>
                </a:cubicBezTo>
                <a:cubicBezTo>
                  <a:pt x="1878" y="10956"/>
                  <a:pt x="10655" y="2880"/>
                  <a:pt x="20660" y="2880"/>
                </a:cubicBezTo>
                <a:cubicBezTo>
                  <a:pt x="21179" y="2880"/>
                  <a:pt x="21600" y="2234"/>
                  <a:pt x="21600" y="1440"/>
                </a:cubicBezTo>
                <a:cubicBezTo>
                  <a:pt x="21600" y="645"/>
                  <a:pt x="21179" y="0"/>
                  <a:pt x="20660" y="0"/>
                </a:cubicBezTo>
              </a:path>
            </a:pathLst>
          </a:custGeom>
          <a:solidFill>
            <a:srgbClr val="E717CE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9" name="Google Shape;359;g10c1440fb37_0_987"/>
          <p:cNvSpPr/>
          <p:nvPr/>
        </p:nvSpPr>
        <p:spPr>
          <a:xfrm>
            <a:off x="5208699" y="3230924"/>
            <a:ext cx="325832" cy="27976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rgbClr val="E717CE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0d51b1cb33_0_338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 dirty="0">
                <a:latin typeface="Playfair Display"/>
                <a:ea typeface="Playfair Display"/>
                <a:cs typeface="Playfair Display"/>
                <a:sym typeface="Playfair Display"/>
              </a:rPr>
              <a:t>Argymhellion </a:t>
            </a:r>
            <a:r>
              <a:rPr lang="cy-GB" sz="2000" dirty="0">
                <a:latin typeface="Playfair Display"/>
                <a:ea typeface="Playfair Display"/>
                <a:cs typeface="Playfair Display"/>
                <a:sym typeface="Playfair Display"/>
              </a:rPr>
              <a:t>ar gyfer Cyflwyno yn y Dyfodol </a:t>
            </a:r>
            <a:endParaRPr lang="cy-GB" sz="200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66" name="Google Shape;366;g10d51b1cb33_0_338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10d51b1cb33_0_338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10d51b1cb33_0_338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10d51b1cb33_0_3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10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70" name="Google Shape;370;g10d51b1cb33_0_3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g10d51b1cb33_0_338"/>
          <p:cNvSpPr/>
          <p:nvPr/>
        </p:nvSpPr>
        <p:spPr>
          <a:xfrm>
            <a:off x="296150" y="945400"/>
            <a:ext cx="8457600" cy="37896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10d51b1cb33_0_338"/>
          <p:cNvSpPr/>
          <p:nvPr/>
        </p:nvSpPr>
        <p:spPr>
          <a:xfrm>
            <a:off x="477300" y="943806"/>
            <a:ext cx="81894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95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Dyma amlinelliad o'r prif argymhellion ar gyfer cyflwyno: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b="1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Adeiladu a phrofi cwpl o wasanaethau a nodwyd drwy'r Cam Darganfod sy'n cynnwys elfen ddynol a digidol;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Canolbwyntio ar wasanaeth(</a:t>
            </a:r>
            <a:r>
              <a:rPr lang="cy-GB" sz="95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sy'n helpu gweithwyr proffesiynol caffael a chyflenwyr, y naill a'r llall, i ddatrys her bresennol;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Dylunio, adeiladu a phrofi gwasanaeth mor gyflym ag sy'n bosibl gyda defnyddwyr er mwyn arddangos cynnydd;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Yn y cyfamser, bydd angen i Lywodraeth Cymru reoli darpariaeth Alffa nes bo strwythur y corff newydd arfaethedig wedi'i gytuno a'i sefydlu;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Mae angen neilltuo adnoddau pwrpasol i gynnal y gwasanaethau Alffa a'r gwasanaethau Beta dilynol. Gallai'r rhain naill ai fod ar ffurf staff mewnol penodol, staff dros dro neu gyflenwr ar gontract penodol i gynnal camau Alffa a Beta.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Nodi hyrwyddwyr o fewn y sector i ymuno â'r bwrdd rhaglen CRC, i ddechrau fel Pwyllgor Llywio i gefnogi cam Alffa a cham preifat Beta;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Nodi'r ffordd orau o strwythuro ac ariannu'r CRC yn y tymor hwy ee, drwy </a:t>
            </a:r>
            <a:r>
              <a:rPr lang="cy-GB" sz="95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Teckal</a:t>
            </a: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Parhau i ymgysylltu â'r gymuned Gaffael, oddi mewn ac oddi allan i Sector Cyhoeddus Cymru;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Ysgogi cysylltiadau agosach â Lloegr, yr Alban a Gogledd Iwerddon er mwyn cael dealltwriaeth bellach o heriau, datrysiadau a chyfleoedd; a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y-GB" sz="9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cy-GB" sz="95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Ystyried dechrau'n fach a chanolbwyntio ar ambell ficro-wasanaeth. Ceir manteision yn gysylltiedig â gwneud un peth yn dda iawn a rhoi tystiolaeth o gynnydd i'r gymuned.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cy-GB" sz="1000" b="1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g10d51b1cb33_0_338"/>
          <p:cNvSpPr/>
          <p:nvPr/>
        </p:nvSpPr>
        <p:spPr>
          <a:xfrm flipH="1">
            <a:off x="296100" y="945400"/>
            <a:ext cx="83700" cy="37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0d51b1cb33_0_368"/>
          <p:cNvSpPr txBox="1"/>
          <p:nvPr/>
        </p:nvSpPr>
        <p:spPr>
          <a:xfrm>
            <a:off x="379800" y="443350"/>
            <a:ext cx="67020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25" tIns="37825" rIns="32025" bIns="37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y-GB" sz="2000" b="1">
                <a:latin typeface="Playfair Display"/>
                <a:ea typeface="Playfair Display"/>
                <a:cs typeface="Playfair Display"/>
                <a:sym typeface="Playfair Display"/>
              </a:rPr>
              <a:t>Y Prif Gamau </a:t>
            </a:r>
            <a:r>
              <a:rPr lang="cy-GB" sz="2000" b="1" i="0" u="none" strike="noStrike" cap="non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Nesaf</a:t>
            </a:r>
            <a:endParaRPr lang="cy-GB" sz="2000" b="0" i="0" u="none" strike="noStrike" cap="none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08" name="Google Shape;408;g10d51b1cb33_0_368"/>
          <p:cNvSpPr/>
          <p:nvPr/>
        </p:nvSpPr>
        <p:spPr>
          <a:xfrm flipH="1">
            <a:off x="296790" y="862475"/>
            <a:ext cx="2819100" cy="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g10d51b1cb33_0_368"/>
          <p:cNvSpPr/>
          <p:nvPr/>
        </p:nvSpPr>
        <p:spPr>
          <a:xfrm flipH="1">
            <a:off x="3116093" y="862475"/>
            <a:ext cx="2819100" cy="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10d51b1cb33_0_368"/>
          <p:cNvSpPr/>
          <p:nvPr/>
        </p:nvSpPr>
        <p:spPr>
          <a:xfrm flipH="1">
            <a:off x="5935396" y="862475"/>
            <a:ext cx="2819100" cy="9300"/>
          </a:xfrm>
          <a:prstGeom prst="rect">
            <a:avLst/>
          </a:prstGeom>
          <a:solidFill>
            <a:srgbClr val="F8A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10d51b1cb33_0_368"/>
          <p:cNvSpPr/>
          <p:nvPr/>
        </p:nvSpPr>
        <p:spPr>
          <a:xfrm>
            <a:off x="296150" y="1112850"/>
            <a:ext cx="8457600" cy="1980600"/>
          </a:xfrm>
          <a:prstGeom prst="rect">
            <a:avLst/>
          </a:prstGeom>
          <a:solidFill>
            <a:srgbClr val="F9FFFC"/>
          </a:solidFill>
          <a:ln>
            <a:noFill/>
          </a:ln>
          <a:effectLst>
            <a:outerShdw blurRad="85725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10d51b1cb33_0_368"/>
          <p:cNvSpPr/>
          <p:nvPr/>
        </p:nvSpPr>
        <p:spPr>
          <a:xfrm flipH="1">
            <a:off x="296100" y="1112850"/>
            <a:ext cx="83700" cy="1985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g10d51b1cb33_0_36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 sz="1000" smtClean="0">
                <a:latin typeface="Playfair Display"/>
                <a:ea typeface="Playfair Display"/>
                <a:cs typeface="Playfair Display"/>
                <a:sym typeface="Playfair Display"/>
              </a:rPr>
              <a:t>11</a:t>
            </a:fld>
            <a:endParaRPr lang="cy-GB" sz="10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14" name="Google Shape;414;g10d51b1cb33_0_3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0050" y="131217"/>
            <a:ext cx="694449" cy="666674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10d51b1cb33_0_368"/>
          <p:cNvSpPr/>
          <p:nvPr/>
        </p:nvSpPr>
        <p:spPr>
          <a:xfrm>
            <a:off x="526650" y="1230377"/>
            <a:ext cx="8189400" cy="27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y-GB" sz="10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Dyma'r prif gamau nesaf a </a:t>
            </a:r>
            <a:r>
              <a:rPr lang="cy-GB" sz="1000" b="1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gynigiwyd</a:t>
            </a:r>
            <a:r>
              <a:rPr lang="cy-GB" sz="1000" b="1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o'r Cam Darganfod:</a:t>
            </a:r>
            <a:endParaRPr lang="cy-GB" sz="1000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Anfon gohebiaeth at yr holl gyfranogwyr i ddiolch iddynt am eu cyfraniad;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Ymgysylltu â rhanddeiliaid allweddol ynghylch canfyddiadau’r Cam Darganfod;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Rhoi'r newyddion diweddaraf i’r Gweinidogion a chadarnhau a ellir bwrw ymlaen â cham Alffa;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Sicrhau cyllideb ar gyfer Alffa; a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000"/>
              <a:buFont typeface="Roboto"/>
              <a:buChar char="●"/>
            </a:pP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Bwrw ymlaen â gwaith y cynllun gweithredu digidol lle bo gwasanaethau'n gorgyffwrdd â </a:t>
            </a:r>
            <a:r>
              <a:rPr lang="cy-GB" sz="1000" dirty="0" err="1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microwasanaethau'r</a:t>
            </a:r>
            <a:r>
              <a:rPr lang="cy-GB" sz="1000" dirty="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CRC. Mae angen y gwasanaethau hynny eisoes.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pside (Primary)">
      <a:dk1>
        <a:srgbClr val="151E28"/>
      </a:dk1>
      <a:lt1>
        <a:srgbClr val="D9D6DF"/>
      </a:lt1>
      <a:dk2>
        <a:srgbClr val="35383A"/>
      </a:dk2>
      <a:lt2>
        <a:srgbClr val="F7F7F9"/>
      </a:lt2>
      <a:accent1>
        <a:srgbClr val="66DFA9"/>
      </a:accent1>
      <a:accent2>
        <a:srgbClr val="49C0F9"/>
      </a:accent2>
      <a:accent3>
        <a:srgbClr val="FFFFFF"/>
      </a:accent3>
      <a:accent4>
        <a:srgbClr val="FFF6FC"/>
      </a:accent4>
      <a:accent5>
        <a:srgbClr val="FDFBFF"/>
      </a:accent5>
      <a:accent6>
        <a:srgbClr val="FDFBFF"/>
      </a:accent6>
      <a:hlink>
        <a:srgbClr val="FDFBFF"/>
      </a:hlink>
      <a:folHlink>
        <a:srgbClr val="FDF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Upside (Primary)">
      <a:dk1>
        <a:srgbClr val="151E28"/>
      </a:dk1>
      <a:lt1>
        <a:srgbClr val="D9D6DF"/>
      </a:lt1>
      <a:dk2>
        <a:srgbClr val="35383A"/>
      </a:dk2>
      <a:lt2>
        <a:srgbClr val="F7F7F9"/>
      </a:lt2>
      <a:accent1>
        <a:srgbClr val="66DFA9"/>
      </a:accent1>
      <a:accent2>
        <a:srgbClr val="49C0F9"/>
      </a:accent2>
      <a:accent3>
        <a:srgbClr val="FFFFFF"/>
      </a:accent3>
      <a:accent4>
        <a:srgbClr val="FFF6FC"/>
      </a:accent4>
      <a:accent5>
        <a:srgbClr val="FDFBFF"/>
      </a:accent5>
      <a:accent6>
        <a:srgbClr val="FDFBFF"/>
      </a:accent6>
      <a:hlink>
        <a:srgbClr val="FDFBFF"/>
      </a:hlink>
      <a:folHlink>
        <a:srgbClr val="FDF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4.xml.rels>&#65279;<?xml version="1.0" encoding="utf-8"?><Relationships xmlns="http://schemas.openxmlformats.org/package/2006/relationships"><Relationship Type="http://schemas.openxmlformats.org/officeDocument/2006/relationships/customXmlProps" Target="/customXML/itemProps4.xml" Id="Rd3c4172d526e4b2384ade4b889302c76" /></Relationships>
</file>

<file path=customXML/item4.xml><?xml version="1.0" encoding="utf-8"?>
<metadata xmlns="http://www.objective.com/ecm/document/metadata/FF3C5B18883D4E21973B57C2EEED7FD1" version="1.0.0">
  <systemFields>
    <field name="Objective-Id">
      <value order="0">A38547892</value>
    </field>
    <field name="Objective-Title">
      <value order="0">Canolfan Ragoriaeth Caffael Llywodraeth Cymru - Adroddiad Darganfod 1</value>
    </field>
    <field name="Objective-Description">
      <value order="0"/>
    </field>
    <field name="Objective-CreationStamp">
      <value order="0">2022-02-11T10:57:04Z</value>
    </field>
    <field name="Objective-IsApproved">
      <value order="0">false</value>
    </field>
    <field name="Objective-IsPublished">
      <value order="0">true</value>
    </field>
    <field name="Objective-DatePublished">
      <value order="0">2022-02-11T14:58:35Z</value>
    </field>
    <field name="Objective-ModificationStamp">
      <value order="0">2022-02-11T14:58:35Z</value>
    </field>
    <field name="Objective-Owner">
      <value order="0">Williams, Bethan (ESNR - Commercial Procurement - Operations - Communications)</value>
    </field>
    <field name="Objective-Path">
      <value order="0">Objective Global Folder:Business File Plan:Economy, Skills &amp; Natural Resources (ESNR):Economy, Skills &amp; Natural Resources (ESNR) - Commercial Procurement - Operations Branch:1 - Save:Commercial Procurement - Operations Branch - Communications &amp; Government Business:Government Business:Commissions:Ministerial Business:Ministers:Minister for Finance and Local Government:Ministerial Advice - Commercial Procurement - 2022 - Rebecca Evans MS - Minister for Finance and Local Government:MA/RE/0391/22 - Findings from the Procurement Centre of Excellence Discovery and Next Steps</value>
    </field>
    <field name="Objective-Parent">
      <value order="0">MA/RE/0391/22 - Findings from the Procurement Centre of Excellence Discovery and Next Steps</value>
    </field>
    <field name="Objective-State">
      <value order="0">Published</value>
    </field>
    <field name="Objective-VersionId">
      <value order="0">vA74997845</value>
    </field>
    <field name="Objective-Version">
      <value order="0">1.0</value>
    </field>
    <field name="Objective-VersionNumber">
      <value order="0">1</value>
    </field>
    <field name="Objective-VersionComment">
      <value order="0">First version</value>
    </field>
    <field name="Objective-FileNumber">
      <value order="0">qA1504053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/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4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1D1E98B3209D4493493866D5B8328A" ma:contentTypeVersion="12" ma:contentTypeDescription="Create a new document." ma:contentTypeScope="" ma:versionID="e9b99ba7e9466e9c1e57a42a15bf598a">
  <xsd:schema xmlns:xsd="http://www.w3.org/2001/XMLSchema" xmlns:xs="http://www.w3.org/2001/XMLSchema" xmlns:p="http://schemas.microsoft.com/office/2006/metadata/properties" xmlns:ns3="fad5256b-9034-4098-a484-2992d39a629e" xmlns:ns4="27233c93-c413-4fbb-a11c-d69fcc6dbe32" targetNamespace="http://schemas.microsoft.com/office/2006/metadata/properties" ma:root="true" ma:fieldsID="ef8e175a162079fa52d0273d017fc0a6" ns3:_="" ns4:_="">
    <xsd:import namespace="fad5256b-9034-4098-a484-2992d39a629e"/>
    <xsd:import namespace="27233c93-c413-4fbb-a11c-d69fcc6dbe3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5256b-9034-4098-a484-2992d39a62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33c93-c413-4fbb-a11c-d69fcc6dbe3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122178-41BE-4B6B-B403-F8E6E80454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5256b-9034-4098-a484-2992d39a629e"/>
    <ds:schemaRef ds:uri="27233c93-c413-4fbb-a11c-d69fcc6dbe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9D1C11-5FD1-4AAD-A541-FA3ED42DEA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EE23EF-3079-46FA-A062-B8C536DC76DC}">
  <ds:schemaRefs>
    <ds:schemaRef ds:uri="27233c93-c413-4fbb-a11c-d69fcc6dbe32"/>
    <ds:schemaRef ds:uri="http://purl.org/dc/elements/1.1/"/>
    <ds:schemaRef ds:uri="http://schemas.microsoft.com/office/2006/metadata/properties"/>
    <ds:schemaRef ds:uri="fad5256b-9034-4098-a484-2992d39a629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1774</Words>
  <Application>Microsoft Office PowerPoint</Application>
  <PresentationFormat>On-screen Show (16:9)</PresentationFormat>
  <Paragraphs>196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Playfair Display</vt:lpstr>
      <vt:lpstr>Calibri</vt:lpstr>
      <vt:lpstr>Gill Sans</vt:lpstr>
      <vt:lpstr>Roboto</vt:lpstr>
      <vt:lpstr>Raleway</vt:lpstr>
      <vt:lpstr>Helvetica Neue</vt:lpstr>
      <vt:lpstr>Lato</vt:lpstr>
      <vt:lpstr>Playfair Display SemiBold</vt:lpstr>
      <vt:lpstr>Arial</vt:lpstr>
      <vt:lpstr>Helvetica Neue Light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Williams, Bethan (ESNR - Commercial Procurement - Operations - Communications)</cp:lastModifiedBy>
  <cp:revision>37</cp:revision>
  <dcterms:modified xsi:type="dcterms:W3CDTF">2022-02-11T10:57:16Z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0x010100031D1E98B3209D4493493866D5B8328A</vt:lpwstr>
  </property>
  <property fmtid="{D5CDD505-2E9C-101B-9397-08002B2CF9AE}" pid="3" name="Objective-Id">
    <vt:lpwstr>A38547892</vt:lpwstr>
  </property>
  <property fmtid="{D5CDD505-2E9C-101B-9397-08002B2CF9AE}" pid="4" name="Objective-Title">
    <vt:lpwstr>Canolfan Ragoriaeth Caffael Llywodraeth Cymru - Adroddiad Darganfod 1</vt:lpwstr>
  </property>
  <property fmtid="{D5CDD505-2E9C-101B-9397-08002B2CF9AE}" pid="5" name="Objective-Description">
    <vt:lpwstr/>
  </property>
  <property fmtid="{D5CDD505-2E9C-101B-9397-08002B2CF9AE}" pid="6" name="Objective-CreationStamp">
    <vt:filetime>2022-02-11T14:56:50Z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2022-02-11T14:58:35Z</vt:filetime>
  </property>
  <property fmtid="{D5CDD505-2E9C-101B-9397-08002B2CF9AE}" pid="10" name="Objective-ModificationStamp">
    <vt:filetime>2022-02-11T14:58:35Z</vt:filetime>
  </property>
  <property fmtid="{D5CDD505-2E9C-101B-9397-08002B2CF9AE}" pid="11" name="Objective-Owner">
    <vt:lpwstr>Williams, Bethan (ESNR - Commercial Procurement - Operations - Communications)</vt:lpwstr>
  </property>
  <property fmtid="{D5CDD505-2E9C-101B-9397-08002B2CF9AE}" pid="12" name="Objective-Path">
    <vt:lpwstr>Objective Global Folder:Business File Plan:Economy, Skills &amp; Natural Resources (ESNR):Economy, Skills &amp; Natural Resources (ESNR) - Commercial Procurement - Operations Branch:1 - Save:Commercial Procurement - Operations Branch - Communications &amp; Government Business:Government Business:Commissions:Ministerial Business:Ministers:Minister for Finance and Local Government:Ministerial Advice - Commercial Procurement - 2022 - Rebecca Evans MS - Minister for Finance and Local Government:MA/RE/0391/22 - Findings from the Procurement Centre of Excellence Discovery and Next Steps:</vt:lpwstr>
  </property>
  <property fmtid="{D5CDD505-2E9C-101B-9397-08002B2CF9AE}" pid="13" name="Objective-Parent">
    <vt:lpwstr>MA/RE/0391/22 - Findings from the Procurement Centre of Excellence Discovery and Next Steps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vA74997845</vt:lpwstr>
  </property>
  <property fmtid="{D5CDD505-2E9C-101B-9397-08002B2CF9AE}" pid="16" name="Objective-Version">
    <vt:lpwstr>1.0</vt:lpwstr>
  </property>
  <property fmtid="{D5CDD505-2E9C-101B-9397-08002B2CF9AE}" pid="17" name="Objective-VersionNumber">
    <vt:r8>1</vt:r8>
  </property>
  <property fmtid="{D5CDD505-2E9C-101B-9397-08002B2CF9AE}" pid="18" name="Objective-VersionComment">
    <vt:lpwstr>First version</vt:lpwstr>
  </property>
  <property fmtid="{D5CDD505-2E9C-101B-9397-08002B2CF9AE}" pid="19" name="Objective-FileNumber">
    <vt:lpwstr/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lpwstr/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