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 id="2147483654" r:id="rId5"/>
    <p:sldMasterId id="2147483656" r:id="rId6"/>
  </p:sldMasterIdLst>
  <p:notesMasterIdLst>
    <p:notesMasterId r:id="rId33"/>
  </p:notesMasterIdLst>
  <p:sldIdLst>
    <p:sldId id="256"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354" r:id="rId32"/>
  </p:sldIdLst>
  <p:sldSz cx="9144000" cy="5143500" type="screen16x9"/>
  <p:notesSz cx="6858000" cy="9144000"/>
  <p:embeddedFontLst>
    <p:embeddedFont>
      <p:font typeface="Playfair Display" panose="020B0604020202020204" charset="0"/>
      <p:regular r:id="rId34"/>
      <p:bold r:id="rId35"/>
      <p:italic r:id="rId36"/>
      <p:boldItalic r:id="rId37"/>
    </p:embeddedFont>
    <p:embeddedFont>
      <p:font typeface="Helvetica Neue" panose="020B0604020202020204" charset="0"/>
      <p:regular r:id="rId38"/>
      <p:bold r:id="rId39"/>
      <p:italic r:id="rId40"/>
      <p:boldItalic r:id="rId41"/>
    </p:embeddedFont>
    <p:embeddedFont>
      <p:font typeface="Raleway" panose="020B0604020202020204" charset="0"/>
      <p:regular r:id="rId42"/>
      <p:bold r:id="rId43"/>
      <p:italic r:id="rId44"/>
      <p:boldItalic r:id="rId45"/>
    </p:embeddedFont>
    <p:embeddedFont>
      <p:font typeface="Roboto" panose="020B0604020202020204" charset="0"/>
      <p:regular r:id="rId46"/>
      <p:bold r:id="rId47"/>
      <p:italic r:id="rId48"/>
      <p:boldItalic r:id="rId49"/>
    </p:embeddedFont>
    <p:embeddedFont>
      <p:font typeface="Calibri" panose="020F0502020204030204" pitchFamily="34" charset="0"/>
      <p:regular r:id="rId50"/>
      <p:bold r:id="rId51"/>
      <p:italic r:id="rId52"/>
      <p:boldItalic r:id="rId53"/>
    </p:embeddedFont>
    <p:embeddedFont>
      <p:font typeface="Helvetica Neue Light" panose="020B060402020202020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8" roundtripDataSignature="AMtx7mhJBNd2OrjIMOfTC8pH9j1PKIe+G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éjà Vu X2" initials="DVX2"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E4F1E6-634F-46B4-9B9B-E7410D307122}">
  <a:tblStyle styleId="{9EE4F1E6-634F-46B4-9B9B-E7410D3071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10E420C-A107-45B3-A2AB-806897F54607}"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81" d="100"/>
          <a:sy n="81" d="100"/>
        </p:scale>
        <p:origin x="788" y="60"/>
      </p:cViewPr>
      <p:guideLst>
        <p:guide orient="horz" pos="1620"/>
        <p:guide pos="288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13" /><Relationship Type="http://schemas.openxmlformats.org/officeDocument/2006/relationships/slide" Target="slides/slide12.xml" Id="rId18" /><Relationship Type="http://schemas.openxmlformats.org/officeDocument/2006/relationships/slide" Target="slides/slide20.xml" Id="rId26" /><Relationship Type="http://schemas.openxmlformats.org/officeDocument/2006/relationships/font" Target="fonts/font6.fntdata" Id="rId39" /><Relationship Type="http://schemas.openxmlformats.org/officeDocument/2006/relationships/slide" Target="slides/slide15.xml" Id="rId21" /><Relationship Type="http://schemas.openxmlformats.org/officeDocument/2006/relationships/font" Target="fonts/font1.fntdata" Id="rId34" /><Relationship Type="http://schemas.openxmlformats.org/officeDocument/2006/relationships/font" Target="fonts/font9.fntdata" Id="rId42" /><Relationship Type="http://schemas.openxmlformats.org/officeDocument/2006/relationships/font" Target="fonts/font14.fntdata" Id="rId47" /><Relationship Type="http://schemas.openxmlformats.org/officeDocument/2006/relationships/font" Target="fonts/font17.fntdata" Id="rId50" /><Relationship Type="http://schemas.openxmlformats.org/officeDocument/2006/relationships/font" Target="fonts/font22.fntdata" Id="rId55" /><Relationship Type="http://customschemas.google.com/relationships/presentationmetadata" Target="metadata" Id="rId138" /><Relationship Type="http://schemas.openxmlformats.org/officeDocument/2006/relationships/viewProps" Target="viewProps.xml" Id="rId141" /><Relationship Type="http://schemas.openxmlformats.org/officeDocument/2006/relationships/slide" Target="slides/slide1.xml" Id="rId7" /><Relationship Type="http://schemas.openxmlformats.org/officeDocument/2006/relationships/customXml" Target="../customXml/item2.xml" Id="rId2" /><Relationship Type="http://schemas.openxmlformats.org/officeDocument/2006/relationships/slide" Target="slides/slide10.xml" Id="rId16" /><Relationship Type="http://schemas.openxmlformats.org/officeDocument/2006/relationships/slide" Target="slides/slide14.xml" Id="rId20" /><Relationship Type="http://schemas.openxmlformats.org/officeDocument/2006/relationships/slide" Target="slides/slide23.xml" Id="rId29" /><Relationship Type="http://schemas.openxmlformats.org/officeDocument/2006/relationships/font" Target="fonts/font8.fntdata" Id="rId41" /><Relationship Type="http://schemas.openxmlformats.org/officeDocument/2006/relationships/font" Target="fonts/font21.fntdata" Id="rId54" /><Relationship Type="http://schemas.openxmlformats.org/officeDocument/2006/relationships/presProps" Target="presProps.xml" Id="rId140" /><Relationship Type="http://schemas.openxmlformats.org/officeDocument/2006/relationships/customXml" Target="../customXml/item1.xml" Id="rId1" /><Relationship Type="http://schemas.openxmlformats.org/officeDocument/2006/relationships/slideMaster" Target="slideMasters/slideMaster3.xml" Id="rId6" /><Relationship Type="http://schemas.openxmlformats.org/officeDocument/2006/relationships/slide" Target="slides/slide5.xml" Id="rId11" /><Relationship Type="http://schemas.openxmlformats.org/officeDocument/2006/relationships/slide" Target="slides/slide18.xml" Id="rId24" /><Relationship Type="http://schemas.openxmlformats.org/officeDocument/2006/relationships/slide" Target="slides/slide26.xml" Id="rId32" /><Relationship Type="http://schemas.openxmlformats.org/officeDocument/2006/relationships/font" Target="fonts/font4.fntdata" Id="rId37" /><Relationship Type="http://schemas.openxmlformats.org/officeDocument/2006/relationships/font" Target="fonts/font7.fntdata" Id="rId40" /><Relationship Type="http://schemas.openxmlformats.org/officeDocument/2006/relationships/font" Target="fonts/font12.fntdata" Id="rId45" /><Relationship Type="http://schemas.openxmlformats.org/officeDocument/2006/relationships/font" Target="fonts/font20.fntdata" Id="rId53" /><Relationship Type="http://schemas.openxmlformats.org/officeDocument/2006/relationships/slideMaster" Target="slideMasters/slideMaster2.xml" Id="rId5" /><Relationship Type="http://schemas.openxmlformats.org/officeDocument/2006/relationships/slide" Target="slides/slide9.xml" Id="rId15" /><Relationship Type="http://schemas.openxmlformats.org/officeDocument/2006/relationships/slide" Target="slides/slide17.xml" Id="rId23" /><Relationship Type="http://schemas.openxmlformats.org/officeDocument/2006/relationships/slide" Target="slides/slide22.xml" Id="rId28" /><Relationship Type="http://schemas.openxmlformats.org/officeDocument/2006/relationships/font" Target="fonts/font3.fntdata" Id="rId36" /><Relationship Type="http://schemas.openxmlformats.org/officeDocument/2006/relationships/font" Target="fonts/font16.fntdata" Id="rId49" /><Relationship Type="http://schemas.openxmlformats.org/officeDocument/2006/relationships/font" Target="fonts/font24.fntdata" Id="rId57" /><Relationship Type="http://schemas.openxmlformats.org/officeDocument/2006/relationships/slide" Target="slides/slide4.xml" Id="rId10" /><Relationship Type="http://schemas.openxmlformats.org/officeDocument/2006/relationships/slide" Target="slides/slide13.xml" Id="rId19" /><Relationship Type="http://schemas.openxmlformats.org/officeDocument/2006/relationships/slide" Target="slides/slide25.xml" Id="rId31" /><Relationship Type="http://schemas.openxmlformats.org/officeDocument/2006/relationships/font" Target="fonts/font11.fntdata" Id="rId44" /><Relationship Type="http://schemas.openxmlformats.org/officeDocument/2006/relationships/font" Target="fonts/font19.fntdata" Id="rId52" /><Relationship Type="http://schemas.openxmlformats.org/officeDocument/2006/relationships/tableStyles" Target="tableStyles.xml" Id="rId143" /><Relationship Type="http://schemas.openxmlformats.org/officeDocument/2006/relationships/slideMaster" Target="slideMasters/slideMaster1.xml" Id="rId4" /><Relationship Type="http://schemas.openxmlformats.org/officeDocument/2006/relationships/slide" Target="slides/slide3.xml" Id="rId9" /><Relationship Type="http://schemas.openxmlformats.org/officeDocument/2006/relationships/slide" Target="slides/slide8.xml" Id="rId14" /><Relationship Type="http://schemas.openxmlformats.org/officeDocument/2006/relationships/slide" Target="slides/slide16.xml" Id="rId22" /><Relationship Type="http://schemas.openxmlformats.org/officeDocument/2006/relationships/slide" Target="slides/slide21.xml" Id="rId27" /><Relationship Type="http://schemas.openxmlformats.org/officeDocument/2006/relationships/slide" Target="slides/slide24.xml" Id="rId30" /><Relationship Type="http://schemas.openxmlformats.org/officeDocument/2006/relationships/font" Target="fonts/font2.fntdata" Id="rId35" /><Relationship Type="http://schemas.openxmlformats.org/officeDocument/2006/relationships/font" Target="fonts/font10.fntdata" Id="rId43" /><Relationship Type="http://schemas.openxmlformats.org/officeDocument/2006/relationships/font" Target="fonts/font15.fntdata" Id="rId48" /><Relationship Type="http://schemas.openxmlformats.org/officeDocument/2006/relationships/font" Target="fonts/font23.fntdata" Id="rId56" /><Relationship Type="http://schemas.openxmlformats.org/officeDocument/2006/relationships/commentAuthors" Target="commentAuthors.xml" Id="rId139" /><Relationship Type="http://schemas.openxmlformats.org/officeDocument/2006/relationships/slide" Target="slides/slide2.xml" Id="rId8" /><Relationship Type="http://schemas.openxmlformats.org/officeDocument/2006/relationships/font" Target="fonts/font18.fntdata" Id="rId51" /><Relationship Type="http://schemas.openxmlformats.org/officeDocument/2006/relationships/theme" Target="theme/theme1.xml" Id="rId142" /><Relationship Type="http://schemas.openxmlformats.org/officeDocument/2006/relationships/customXml" Target="../customXml/item3.xml" Id="rId3" /><Relationship Type="http://schemas.openxmlformats.org/officeDocument/2006/relationships/slide" Target="slides/slide6.xml" Id="rId12" /><Relationship Type="http://schemas.openxmlformats.org/officeDocument/2006/relationships/slide" Target="slides/slide11.xml" Id="rId17" /><Relationship Type="http://schemas.openxmlformats.org/officeDocument/2006/relationships/slide" Target="slides/slide19.xml" Id="rId25" /><Relationship Type="http://schemas.openxmlformats.org/officeDocument/2006/relationships/notesMaster" Target="notesMasters/notesMaster1.xml" Id="rId33" /><Relationship Type="http://schemas.openxmlformats.org/officeDocument/2006/relationships/font" Target="fonts/font5.fntdata" Id="rId38" /><Relationship Type="http://schemas.openxmlformats.org/officeDocument/2006/relationships/font" Target="fonts/font13.fntdata" Id="rId46" /><Relationship Type="http://schemas.openxmlformats.org/officeDocument/2006/relationships/customXml" Target="/customXML/item4.xml" Id="R8297bbb2e09a448a" /></Relationships>
</file>

<file path=ppt/comments/comment1.xml><?xml version="1.0" encoding="utf-8"?>
<p:cmLst xmlns:a="http://schemas.openxmlformats.org/drawingml/2006/main" xmlns:r="http://schemas.openxmlformats.org/officeDocument/2006/relationships" xmlns:p="http://schemas.openxmlformats.org/presentationml/2006/main">
  <p:cm authorId="0" dt="2022-02-11T00:46:08.634" idx="1">
    <p:pos x="5400" y="11700"/>
    <p:text>Target Comment:
editor's note?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notes"/>
          <p:cNvSpPr txBox="1">
            <a:spLocks noGrp="1"/>
          </p:cNvSpPr>
          <p:nvPr>
            <p:ph type="body" idx="1"/>
          </p:nvPr>
        </p:nvSpPr>
        <p:spPr>
          <a:xfrm>
            <a:off x="685800" y="4400946"/>
            <a:ext cx="5486400" cy="3600000"/>
          </a:xfrm>
          <a:prstGeom prst="rect">
            <a:avLst/>
          </a:prstGeom>
          <a:noFill/>
          <a:ln>
            <a:noFill/>
          </a:ln>
        </p:spPr>
        <p:txBody>
          <a:bodyPr spcFirstLastPara="1" wrap="square" lIns="44300" tIns="22150" rIns="44300" bIns="22150" anchor="t" anchorCtr="0">
            <a:noAutofit/>
          </a:bodyPr>
          <a:lstStyle/>
          <a:p>
            <a:pPr marL="0" lvl="0" indent="0" algn="l" rtl="0">
              <a:lnSpc>
                <a:spcPct val="100000"/>
              </a:lnSpc>
              <a:spcBef>
                <a:spcPts val="0"/>
              </a:spcBef>
              <a:spcAft>
                <a:spcPts val="0"/>
              </a:spcAft>
              <a:buSzPts val="700"/>
              <a:buNone/>
            </a:pPr>
            <a:endParaRPr/>
          </a:p>
        </p:txBody>
      </p:sp>
      <p:sp>
        <p:nvSpPr>
          <p:cNvPr id="37" name="Google Shape;3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fbd1ead387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gfbd1ead387_0_1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fbd1ead38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gfbd1ead38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1069dad8cb3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g1069dad8cb3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069dad8cb3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3" name="Google Shape;473;g1069dad8cb3_0_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1069dad8cb3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1" name="Google Shape;491;g1069dad8cb3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069dad8cb3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9" name="Google Shape;509;g1069dad8cb3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069dad8cb3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g1069dad8cb3_0_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069dad8cb3_0_1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9" name="Google Shape;559;g1069dad8cb3_0_10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fbd1ead387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5" name="Google Shape;575;gfbd1ead387_0_1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1069dad8cb3_0_1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g1069dad8cb3_0_12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1069dad8cb3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0" name="Google Shape;610;g1069dad8cb3_0_4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1069dad8cb3_0_1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6" name="Google Shape;636;g1069dad8cb3_0_14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1069dad8cb3_0_1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2" name="Google Shape;662;g1069dad8cb3_0_14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069dad8cb3_0_1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8" name="Google Shape;688;g1069dad8cb3_0_14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1069dad8cb3_0_1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4" name="Google Shape;714;g1069dad8cb3_0_12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1069dad8cb3_0_1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0" name="Google Shape;740;g1069dad8cb3_0_14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1069dad8cb3_0_1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6" name="Google Shape;766;g1069dad8cb3_0_15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1069dad8cb3_0_1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2" name="Google Shape;792;g1069dad8cb3_0_15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1069dad8cb3_0_1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8" name="Google Shape;818;g1069dad8cb3_0_15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069dad8cb3_0_1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4" name="Google Shape;844;g1069dad8cb3_0_1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1069dad8cb3_0_1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0" name="Google Shape;870;g1069dad8cb3_0_15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1069dad8cb3_0_16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6" name="Google Shape;896;g1069dad8cb3_0_16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1069dad8cb3_0_1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2" name="Google Shape;922;g1069dad8cb3_0_16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1069dad8cb3_0_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8" name="Google Shape;948;g1069dad8cb3_0_9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2"/>
        <p:cNvGrpSpPr/>
        <p:nvPr/>
      </p:nvGrpSpPr>
      <p:grpSpPr>
        <a:xfrm>
          <a:off x="0" y="0"/>
          <a:ext cx="0" cy="0"/>
          <a:chOff x="0" y="0"/>
          <a:chExt cx="0" cy="0"/>
        </a:xfrm>
      </p:grpSpPr>
      <p:sp>
        <p:nvSpPr>
          <p:cNvPr id="2513" name="Google Shape;2513;gc725d39cfe_0_9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4" name="Google Shape;2514;gc725d39cfe_0_9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cSld name="2_Title">
    <p:bg>
      <p:bgPr>
        <a:solidFill>
          <a:schemeClr val="lt2"/>
        </a:solidFill>
        <a:effectLst/>
      </p:bgPr>
    </p:bg>
    <p:spTree>
      <p:nvGrpSpPr>
        <p:cNvPr id="1" name="Shape 7"/>
        <p:cNvGrpSpPr/>
        <p:nvPr/>
      </p:nvGrpSpPr>
      <p:grpSpPr>
        <a:xfrm>
          <a:off x="0" y="0"/>
          <a:ext cx="0" cy="0"/>
          <a:chOff x="0" y="0"/>
          <a:chExt cx="0" cy="0"/>
        </a:xfrm>
      </p:grpSpPr>
      <p:sp>
        <p:nvSpPr>
          <p:cNvPr id="8" name="Google Shape;8;p1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Main slide ">
  <p:cSld name="2_Main slide ">
    <p:spTree>
      <p:nvGrpSpPr>
        <p:cNvPr id="1" name="Shape 9"/>
        <p:cNvGrpSpPr/>
        <p:nvPr/>
      </p:nvGrpSpPr>
      <p:grpSpPr>
        <a:xfrm>
          <a:off x="0" y="0"/>
          <a:ext cx="0" cy="0"/>
          <a:chOff x="0" y="0"/>
          <a:chExt cx="0" cy="0"/>
        </a:xfrm>
      </p:grpSpPr>
      <p:sp>
        <p:nvSpPr>
          <p:cNvPr id="10" name="Google Shape;10;gc725d39cfe_0_72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1"/>
        <p:cNvGrpSpPr/>
        <p:nvPr/>
      </p:nvGrpSpPr>
      <p:grpSpPr>
        <a:xfrm>
          <a:off x="0" y="0"/>
          <a:ext cx="0" cy="0"/>
          <a:chOff x="0" y="0"/>
          <a:chExt cx="0" cy="0"/>
        </a:xfrm>
      </p:grpSpPr>
      <p:sp>
        <p:nvSpPr>
          <p:cNvPr id="12" name="Google Shape;12;gf6585f6e4e_0_97"/>
          <p:cNvSpPr/>
          <p:nvPr/>
        </p:nvSpPr>
        <p:spPr>
          <a:xfrm>
            <a:off x="-8881" y="4787865"/>
            <a:ext cx="9153000" cy="360000"/>
          </a:xfrm>
          <a:prstGeom prst="rect">
            <a:avLst/>
          </a:prstGeom>
          <a:solidFill>
            <a:srgbClr val="0053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gf6585f6e4e_0_9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f6585f6e4e_0_9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gf6585f6e4e_0_9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6" name="Google Shape;16;gf6585f6e4e_0_97"/>
          <p:cNvSpPr txBox="1">
            <a:spLocks noGrp="1"/>
          </p:cNvSpPr>
          <p:nvPr>
            <p:ph type="title"/>
          </p:nvPr>
        </p:nvSpPr>
        <p:spPr>
          <a:xfrm>
            <a:off x="3609173" y="258263"/>
            <a:ext cx="5223000" cy="5886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2400"/>
              <a:buFont typeface="Arial"/>
              <a:buNone/>
              <a:defRPr sz="2400" b="0" i="0" u="none" strike="noStrike" cap="none">
                <a:solidFill>
                  <a:srgbClr val="005799"/>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7" name="Google Shape;17;gf6585f6e4e_0_97"/>
          <p:cNvSpPr txBox="1">
            <a:spLocks noGrp="1"/>
          </p:cNvSpPr>
          <p:nvPr>
            <p:ph type="body" idx="1"/>
          </p:nvPr>
        </p:nvSpPr>
        <p:spPr>
          <a:xfrm>
            <a:off x="311700" y="1536634"/>
            <a:ext cx="8520600" cy="893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5000"/>
              </a:lnSpc>
              <a:spcBef>
                <a:spcPts val="0"/>
              </a:spcBef>
              <a:spcAft>
                <a:spcPts val="0"/>
              </a:spcAft>
              <a:buClr>
                <a:schemeClr val="dk2"/>
              </a:buClr>
              <a:buSzPts val="3000"/>
              <a:buFont typeface="Arial"/>
              <a:buNone/>
              <a:defRPr sz="3000" b="0" i="0" u="none" strike="noStrike" cap="none">
                <a:solidFill>
                  <a:srgbClr val="005799"/>
                </a:solidFill>
                <a:latin typeface="Helvetica Neue"/>
                <a:ea typeface="Helvetica Neue"/>
                <a:cs typeface="Helvetica Neue"/>
                <a:sym typeface="Helvetica Neue"/>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cxnSp>
        <p:nvCxnSpPr>
          <p:cNvPr id="18" name="Google Shape;18;gf6585f6e4e_0_97"/>
          <p:cNvCxnSpPr/>
          <p:nvPr/>
        </p:nvCxnSpPr>
        <p:spPr>
          <a:xfrm>
            <a:off x="0" y="930061"/>
            <a:ext cx="9144000" cy="0"/>
          </a:xfrm>
          <a:prstGeom prst="straightConnector1">
            <a:avLst/>
          </a:prstGeom>
          <a:noFill/>
          <a:ln w="19050" cap="flat" cmpd="sng">
            <a:solidFill>
              <a:srgbClr val="005799"/>
            </a:solidFill>
            <a:prstDash val="solid"/>
            <a:round/>
            <a:headEnd type="none" w="sm" len="sm"/>
            <a:tailEnd type="none" w="sm" len="sm"/>
          </a:ln>
        </p:spPr>
      </p:cxnSp>
      <p:sp>
        <p:nvSpPr>
          <p:cNvPr id="19" name="Google Shape;19;gf6585f6e4e_0_97"/>
          <p:cNvSpPr txBox="1">
            <a:spLocks noGrp="1"/>
          </p:cNvSpPr>
          <p:nvPr>
            <p:ph type="body" idx="2"/>
          </p:nvPr>
        </p:nvSpPr>
        <p:spPr>
          <a:xfrm>
            <a:off x="311700" y="2651273"/>
            <a:ext cx="8520600" cy="8937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5000"/>
              </a:lnSpc>
              <a:spcBef>
                <a:spcPts val="0"/>
              </a:spcBef>
              <a:spcAft>
                <a:spcPts val="0"/>
              </a:spcAft>
              <a:buClr>
                <a:schemeClr val="dk2"/>
              </a:buClr>
              <a:buSzPts val="1600"/>
              <a:buFont typeface="Arial"/>
              <a:buNone/>
              <a:defRPr sz="1600" b="0" i="0" u="none" strike="noStrike" cap="none">
                <a:solidFill>
                  <a:srgbClr val="262626"/>
                </a:solidFill>
                <a:latin typeface="Helvetica Neue"/>
                <a:ea typeface="Helvetica Neue"/>
                <a:cs typeface="Helvetica Neue"/>
                <a:sym typeface="Helvetica Neue"/>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pic>
        <p:nvPicPr>
          <p:cNvPr id="20" name="Google Shape;20;gf6585f6e4e_0_97" descr="Screen Shot 2017-04-19 at 09.25.10.png"/>
          <p:cNvPicPr preferRelativeResize="0"/>
          <p:nvPr/>
        </p:nvPicPr>
        <p:blipFill rotWithShape="1">
          <a:blip r:embed="rId2">
            <a:alphaModFix/>
          </a:blip>
          <a:srcRect/>
          <a:stretch/>
        </p:blipFill>
        <p:spPr>
          <a:xfrm>
            <a:off x="-11982" y="-21365"/>
            <a:ext cx="1447994" cy="48765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slide ">
  <p:cSld name="Main slide ">
    <p:spTree>
      <p:nvGrpSpPr>
        <p:cNvPr id="1" name="Shape 21"/>
        <p:cNvGrpSpPr/>
        <p:nvPr/>
      </p:nvGrpSpPr>
      <p:grpSpPr>
        <a:xfrm>
          <a:off x="0" y="0"/>
          <a:ext cx="0" cy="0"/>
          <a:chOff x="0" y="0"/>
          <a:chExt cx="0" cy="0"/>
        </a:xfrm>
      </p:grpSpPr>
      <p:sp>
        <p:nvSpPr>
          <p:cNvPr id="22" name="Google Shape;22;gfbd1ead387_0_19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inal ">
  <p:cSld name="Final ">
    <p:spTree>
      <p:nvGrpSpPr>
        <p:cNvPr id="1" name="Shape 2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slide ">
  <p:cSld name="Main slide ">
    <p:spTree>
      <p:nvGrpSpPr>
        <p:cNvPr id="1" name="Shape 33"/>
        <p:cNvGrpSpPr/>
        <p:nvPr/>
      </p:nvGrpSpPr>
      <p:grpSpPr>
        <a:xfrm>
          <a:off x="0" y="0"/>
          <a:ext cx="0" cy="0"/>
          <a:chOff x="0" y="0"/>
          <a:chExt cx="0" cy="0"/>
        </a:xfrm>
      </p:grpSpPr>
      <p:sp>
        <p:nvSpPr>
          <p:cNvPr id="34" name="Google Shape;34;g1069dad8cb3_0_91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
        <p:cNvGrpSpPr/>
        <p:nvPr/>
      </p:nvGrpSpPr>
      <p:grpSpPr>
        <a:xfrm>
          <a:off x="0" y="0"/>
          <a:ext cx="0" cy="0"/>
          <a:chOff x="0" y="0"/>
          <a:chExt cx="0" cy="0"/>
        </a:xfrm>
      </p:grpSpPr>
      <p:sp>
        <p:nvSpPr>
          <p:cNvPr id="26" name="Google Shape;26;p21"/>
          <p:cNvSpPr/>
          <p:nvPr/>
        </p:nvSpPr>
        <p:spPr>
          <a:xfrm>
            <a:off x="158325" y="4894335"/>
            <a:ext cx="3936000" cy="161700"/>
          </a:xfrm>
          <a:prstGeom prst="rect">
            <a:avLst/>
          </a:prstGeom>
          <a:noFill/>
          <a:ln>
            <a:noFill/>
          </a:ln>
        </p:spPr>
        <p:txBody>
          <a:bodyPr spcFirstLastPara="1" wrap="square" lIns="33225" tIns="16600" rIns="33225" bIns="166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rgbClr val="000000"/>
                </a:solidFill>
                <a:latin typeface="Playfair Display"/>
                <a:ea typeface="Playfair Display"/>
                <a:cs typeface="Playfair Display"/>
                <a:sym typeface="Playfair Display"/>
              </a:rPr>
              <a:t>Copyright © 2021 </a:t>
            </a:r>
            <a:r>
              <a:rPr lang="en-GB" sz="900" b="0" i="0" u="none" strike="noStrike" cap="none">
                <a:solidFill>
                  <a:srgbClr val="000000"/>
                </a:solidFill>
                <a:latin typeface="Playfair Display"/>
                <a:ea typeface="Playfair Display"/>
                <a:cs typeface="Playfair Display"/>
                <a:sym typeface="Playfair Display"/>
              </a:rPr>
              <a:t>Upside Projects Limited. All rights reserved. </a:t>
            </a:r>
            <a:endParaRPr sz="900" b="0" i="0" u="none" strike="noStrike" cap="none">
              <a:solidFill>
                <a:srgbClr val="000000"/>
              </a:solidFill>
              <a:latin typeface="Playfair Display"/>
              <a:ea typeface="Playfair Display"/>
              <a:cs typeface="Playfair Display"/>
              <a:sym typeface="Playfair Display"/>
            </a:endParaRPr>
          </a:p>
        </p:txBody>
      </p:sp>
      <p:pic>
        <p:nvPicPr>
          <p:cNvPr id="27" name="Google Shape;27;p21"/>
          <p:cNvPicPr preferRelativeResize="0"/>
          <p:nvPr/>
        </p:nvPicPr>
        <p:blipFill rotWithShape="1">
          <a:blip r:embed="rId3">
            <a:alphaModFix amt="4000"/>
          </a:blip>
          <a:srcRect/>
          <a:stretch/>
        </p:blipFill>
        <p:spPr>
          <a:xfrm>
            <a:off x="0" y="0"/>
            <a:ext cx="9144003" cy="513458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9"/>
        <p:cNvGrpSpPr/>
        <p:nvPr/>
      </p:nvGrpSpPr>
      <p:grpSpPr>
        <a:xfrm>
          <a:off x="0" y="0"/>
          <a:ext cx="0" cy="0"/>
          <a:chOff x="0" y="0"/>
          <a:chExt cx="0" cy="0"/>
        </a:xfrm>
      </p:grpSpPr>
      <p:cxnSp>
        <p:nvCxnSpPr>
          <p:cNvPr id="30" name="Google Shape;30;g1069dad8cb3_0_910"/>
          <p:cNvCxnSpPr/>
          <p:nvPr/>
        </p:nvCxnSpPr>
        <p:spPr>
          <a:xfrm>
            <a:off x="270162" y="4791564"/>
            <a:ext cx="8568000" cy="0"/>
          </a:xfrm>
          <a:prstGeom prst="straightConnector1">
            <a:avLst/>
          </a:prstGeom>
          <a:noFill/>
          <a:ln w="9525" cap="flat" cmpd="sng">
            <a:solidFill>
              <a:srgbClr val="D4D8D8"/>
            </a:solidFill>
            <a:prstDash val="solid"/>
            <a:round/>
            <a:headEnd type="none" w="sm" len="sm"/>
            <a:tailEnd type="none" w="sm" len="sm"/>
          </a:ln>
        </p:spPr>
      </p:cxnSp>
      <p:sp>
        <p:nvSpPr>
          <p:cNvPr id="31" name="Google Shape;31;g1069dad8cb3_0_910"/>
          <p:cNvSpPr txBox="1"/>
          <p:nvPr/>
        </p:nvSpPr>
        <p:spPr>
          <a:xfrm>
            <a:off x="176182" y="4832814"/>
            <a:ext cx="5501700" cy="2211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000000"/>
              </a:buClr>
              <a:buSzPts val="800"/>
              <a:buFont typeface="Arial"/>
              <a:buNone/>
            </a:pPr>
            <a:r>
              <a:rPr lang="en-GB" sz="800" b="1" i="0" u="none" strike="noStrike" cap="none">
                <a:solidFill>
                  <a:srgbClr val="000000"/>
                </a:solidFill>
                <a:latin typeface="Playfair Display"/>
                <a:ea typeface="Playfair Display"/>
                <a:cs typeface="Playfair Display"/>
                <a:sym typeface="Playfair Display"/>
              </a:rPr>
              <a:t>Copyright © 202</a:t>
            </a:r>
            <a:r>
              <a:rPr lang="en-GB" sz="800" b="1">
                <a:latin typeface="Playfair Display"/>
                <a:ea typeface="Playfair Display"/>
                <a:cs typeface="Playfair Display"/>
                <a:sym typeface="Playfair Display"/>
              </a:rPr>
              <a:t>2</a:t>
            </a:r>
            <a:r>
              <a:rPr lang="en-GB" sz="800" b="1" i="0" u="none" strike="noStrike" cap="none">
                <a:solidFill>
                  <a:srgbClr val="000000"/>
                </a:solidFill>
                <a:latin typeface="Playfair Display"/>
                <a:ea typeface="Playfair Display"/>
                <a:cs typeface="Playfair Display"/>
                <a:sym typeface="Playfair Display"/>
              </a:rPr>
              <a:t>  </a:t>
            </a:r>
            <a:r>
              <a:rPr lang="en-GB" sz="800" b="0" i="0" u="none" strike="noStrike" cap="none">
                <a:solidFill>
                  <a:srgbClr val="000000"/>
                </a:solidFill>
                <a:latin typeface="Playfair Display"/>
                <a:ea typeface="Playfair Display"/>
                <a:cs typeface="Playfair Display"/>
                <a:sym typeface="Playfair Display"/>
              </a:rPr>
              <a:t>Upside Projects Limited. All rights reserved. </a:t>
            </a:r>
            <a:endParaRPr sz="1050" b="0" i="0" u="none" strike="noStrike" cap="none">
              <a:solidFill>
                <a:srgbClr val="000000"/>
              </a:solidFill>
              <a:latin typeface="Playfair Display"/>
              <a:ea typeface="Playfair Display"/>
              <a:cs typeface="Playfair Display"/>
              <a:sym typeface="Playfair Display"/>
            </a:endParaRPr>
          </a:p>
        </p:txBody>
      </p:sp>
      <p:sp>
        <p:nvSpPr>
          <p:cNvPr id="32" name="Google Shape;32;g1069dad8cb3_0_91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7"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1"/>
          <p:cNvSpPr txBox="1"/>
          <p:nvPr/>
        </p:nvSpPr>
        <p:spPr>
          <a:xfrm>
            <a:off x="1783435" y="3081100"/>
            <a:ext cx="4003200" cy="1108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cy-GB" sz="2400" b="0" i="0" u="none" strike="noStrike" cap="none" dirty="0">
                <a:solidFill>
                  <a:schemeClr val="dk1"/>
                </a:solidFill>
                <a:latin typeface="Raleway"/>
                <a:ea typeface="Raleway"/>
                <a:cs typeface="Raleway"/>
                <a:sym typeface="Raleway"/>
              </a:rPr>
              <a:t>Adroddiad Darganfod</a:t>
            </a:r>
          </a:p>
          <a:p>
            <a:pPr marL="0" marR="0" lvl="0" indent="0" algn="l" rtl="0">
              <a:lnSpc>
                <a:spcPct val="100000"/>
              </a:lnSpc>
              <a:spcBef>
                <a:spcPts val="0"/>
              </a:spcBef>
              <a:spcAft>
                <a:spcPts val="0"/>
              </a:spcAft>
              <a:buClr>
                <a:srgbClr val="000000"/>
              </a:buClr>
              <a:buSzPts val="2400"/>
              <a:buFont typeface="Arial"/>
              <a:buNone/>
            </a:pPr>
            <a:endParaRPr lang="cy-GB" sz="2400" b="0" i="0" u="none" strike="noStrike" cap="none" dirty="0">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200"/>
              <a:buFont typeface="Arial"/>
              <a:buNone/>
            </a:pPr>
            <a:r>
              <a:rPr lang="cy-GB" sz="1200" b="1" dirty="0">
                <a:solidFill>
                  <a:schemeClr val="dk1"/>
                </a:solidFill>
                <a:latin typeface="Raleway"/>
                <a:ea typeface="Raleway"/>
                <a:cs typeface="Raleway"/>
                <a:sym typeface="Raleway"/>
              </a:rPr>
              <a:t>Ionawr 2022</a:t>
            </a:r>
            <a:endParaRPr lang="cy-GB" sz="1200" b="1" i="0" u="none" strike="noStrike" cap="none" dirty="0">
              <a:solidFill>
                <a:schemeClr val="dk1"/>
              </a:solidFill>
              <a:latin typeface="Raleway"/>
              <a:ea typeface="Raleway"/>
              <a:cs typeface="Raleway"/>
              <a:sym typeface="Raleway"/>
            </a:endParaRPr>
          </a:p>
        </p:txBody>
      </p:sp>
      <p:sp>
        <p:nvSpPr>
          <p:cNvPr id="40" name="Google Shape;40;p1"/>
          <p:cNvSpPr txBox="1"/>
          <p:nvPr/>
        </p:nvSpPr>
        <p:spPr>
          <a:xfrm>
            <a:off x="1783435" y="2108649"/>
            <a:ext cx="7035600" cy="339275"/>
          </a:xfrm>
          <a:prstGeom prst="rect">
            <a:avLst/>
          </a:prstGeom>
          <a:noFill/>
          <a:ln>
            <a:noFill/>
          </a:ln>
        </p:spPr>
        <p:txBody>
          <a:bodyPr spcFirstLastPara="1" wrap="square" lIns="32025" tIns="16000" rIns="32025" bIns="16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cy-GB" sz="3100" b="1" i="0" u="none" strike="noStrike" cap="none" dirty="0">
                <a:solidFill>
                  <a:schemeClr val="dk1"/>
                </a:solidFill>
                <a:latin typeface="Playfair Display"/>
                <a:ea typeface="Playfair Display"/>
                <a:cs typeface="Playfair Display"/>
                <a:sym typeface="Playfair Display"/>
              </a:rPr>
              <a:t>Canolfan Ragoriaeth Caffael Llywodraeth Cymru</a:t>
            </a:r>
          </a:p>
        </p:txBody>
      </p:sp>
      <p:sp>
        <p:nvSpPr>
          <p:cNvPr id="41" name="Google Shape;41;p1"/>
          <p:cNvSpPr/>
          <p:nvPr/>
        </p:nvSpPr>
        <p:spPr>
          <a:xfrm flipH="1">
            <a:off x="73" y="1837250"/>
            <a:ext cx="3047700" cy="75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
          <p:cNvSpPr/>
          <p:nvPr/>
        </p:nvSpPr>
        <p:spPr>
          <a:xfrm flipH="1">
            <a:off x="3048184" y="1837250"/>
            <a:ext cx="3047700" cy="75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
          <p:cNvSpPr/>
          <p:nvPr/>
        </p:nvSpPr>
        <p:spPr>
          <a:xfrm flipH="1">
            <a:off x="6096296" y="1837250"/>
            <a:ext cx="3047700" cy="75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4" name="Google Shape;44;p1"/>
          <p:cNvPicPr preferRelativeResize="0"/>
          <p:nvPr/>
        </p:nvPicPr>
        <p:blipFill rotWithShape="1">
          <a:blip r:embed="rId3">
            <a:alphaModFix/>
          </a:blip>
          <a:srcRect/>
          <a:stretch/>
        </p:blipFill>
        <p:spPr>
          <a:xfrm>
            <a:off x="150375" y="1131146"/>
            <a:ext cx="1507323" cy="618677"/>
          </a:xfrm>
          <a:prstGeom prst="rect">
            <a:avLst/>
          </a:prstGeom>
          <a:noFill/>
          <a:ln>
            <a:noFill/>
          </a:ln>
        </p:spPr>
      </p:pic>
      <p:pic>
        <p:nvPicPr>
          <p:cNvPr id="45" name="Google Shape;45;p1"/>
          <p:cNvPicPr preferRelativeResize="0"/>
          <p:nvPr/>
        </p:nvPicPr>
        <p:blipFill rotWithShape="1">
          <a:blip r:embed="rId4">
            <a:alphaModFix/>
          </a:blip>
          <a:srcRect/>
          <a:stretch/>
        </p:blipFill>
        <p:spPr>
          <a:xfrm>
            <a:off x="219503" y="2197950"/>
            <a:ext cx="1319100" cy="12663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fbd1ead387_0_154"/>
          <p:cNvSpPr txBox="1">
            <a:spLocks noGrp="1"/>
          </p:cNvSpPr>
          <p:nvPr>
            <p:ph type="sldNum" idx="12"/>
          </p:nvPr>
        </p:nvSpPr>
        <p:spPr>
          <a:xfrm>
            <a:off x="8556784" y="48260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cy-GB" smtClean="0"/>
              <a:t>2</a:t>
            </a:fld>
            <a:endParaRPr lang="cy-GB" dirty="0"/>
          </a:p>
        </p:txBody>
      </p:sp>
      <p:sp>
        <p:nvSpPr>
          <p:cNvPr id="422" name="Google Shape;422;gfbd1ead387_0_154"/>
          <p:cNvSpPr/>
          <p:nvPr/>
        </p:nvSpPr>
        <p:spPr>
          <a:xfrm>
            <a:off x="125" y="-246"/>
            <a:ext cx="6810253" cy="5143541"/>
          </a:xfrm>
          <a:prstGeom prst="rect">
            <a:avLst/>
          </a:prstGeom>
          <a:solidFill>
            <a:srgbClr val="E7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23" name="Google Shape;423;gfbd1ead387_0_154"/>
          <p:cNvSpPr/>
          <p:nvPr/>
        </p:nvSpPr>
        <p:spPr>
          <a:xfrm>
            <a:off x="6810444" y="-247"/>
            <a:ext cx="2333818" cy="514354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24" name="Google Shape;424;gfbd1ead387_0_154"/>
          <p:cNvSpPr txBox="1"/>
          <p:nvPr/>
        </p:nvSpPr>
        <p:spPr>
          <a:xfrm>
            <a:off x="1145190" y="2181475"/>
            <a:ext cx="5304855" cy="647980"/>
          </a:xfrm>
          <a:prstGeom prst="rect">
            <a:avLst/>
          </a:prstGeom>
          <a:noFill/>
          <a:ln>
            <a:noFill/>
          </a:ln>
        </p:spPr>
        <p:txBody>
          <a:bodyPr spcFirstLastPara="1" wrap="square" lIns="32025" tIns="16000" rIns="32025" bIns="160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cy-GB" sz="4000" b="1">
                <a:latin typeface="Playfair Display"/>
                <a:ea typeface="Playfair Display"/>
                <a:cs typeface="Playfair Display"/>
                <a:sym typeface="Playfair Display"/>
              </a:rPr>
              <a:t>Crynodeb o'r Prosiect</a:t>
            </a:r>
            <a:endParaRPr lang="cy-GB" sz="4000" b="1" i="0" u="none" strike="noStrike" cap="none" dirty="0">
              <a:solidFill>
                <a:srgbClr val="000000"/>
              </a:solidFill>
              <a:latin typeface="Playfair Display"/>
              <a:ea typeface="Playfair Display"/>
              <a:cs typeface="Playfair Display"/>
              <a:sym typeface="Playfair Display"/>
            </a:endParaRPr>
          </a:p>
        </p:txBody>
      </p:sp>
      <p:sp>
        <p:nvSpPr>
          <p:cNvPr id="428" name="Google Shape;428;gfbd1ead387_0_154"/>
          <p:cNvSpPr/>
          <p:nvPr/>
        </p:nvSpPr>
        <p:spPr>
          <a:xfrm>
            <a:off x="125" y="-247"/>
            <a:ext cx="555894" cy="68041"/>
          </a:xfrm>
          <a:prstGeom prst="rect">
            <a:avLst/>
          </a:prstGeom>
          <a:solidFill>
            <a:srgbClr val="F8A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29" name="Google Shape;429;gfbd1ead387_0_154"/>
          <p:cNvSpPr/>
          <p:nvPr/>
        </p:nvSpPr>
        <p:spPr>
          <a:xfrm>
            <a:off x="556132" y="-247"/>
            <a:ext cx="555894" cy="68041"/>
          </a:xfrm>
          <a:prstGeom prst="rect">
            <a:avLst/>
          </a:prstGeom>
          <a:solidFill>
            <a:srgbClr val="49C0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0" name="Google Shape;430;gfbd1ead387_0_154"/>
          <p:cNvSpPr/>
          <p:nvPr/>
        </p:nvSpPr>
        <p:spPr>
          <a:xfrm>
            <a:off x="1112138" y="-247"/>
            <a:ext cx="555895" cy="68041"/>
          </a:xfrm>
          <a:prstGeom prst="rect">
            <a:avLst/>
          </a:prstGeom>
          <a:solidFill>
            <a:srgbClr val="66DFA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gfbd1ead387_0_29"/>
          <p:cNvSpPr txBox="1"/>
          <p:nvPr/>
        </p:nvSpPr>
        <p:spPr>
          <a:xfrm>
            <a:off x="379800" y="443350"/>
            <a:ext cx="30144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a:latin typeface="Playfair Display"/>
                <a:ea typeface="Playfair Display"/>
                <a:cs typeface="Playfair Display"/>
                <a:sym typeface="Playfair Display"/>
              </a:rPr>
              <a:t>Y Cefndir a'r Cyd-destun</a:t>
            </a:r>
            <a:endParaRPr lang="cy-GB" sz="2000" b="1" dirty="0">
              <a:latin typeface="Playfair Display"/>
              <a:ea typeface="Playfair Display"/>
              <a:cs typeface="Playfair Display"/>
              <a:sym typeface="Playfair Display"/>
            </a:endParaRPr>
          </a:p>
        </p:txBody>
      </p:sp>
      <p:sp>
        <p:nvSpPr>
          <p:cNvPr id="437" name="Google Shape;437;gfbd1ead387_0_29"/>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gfbd1ead387_0_29"/>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fbd1ead387_0_29"/>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gfbd1ead387_0_2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3</a:t>
            </a:fld>
            <a:endParaRPr lang="cy-GB" sz="1000" dirty="0">
              <a:latin typeface="Playfair Display"/>
              <a:ea typeface="Playfair Display"/>
              <a:cs typeface="Playfair Display"/>
              <a:sym typeface="Playfair Display"/>
            </a:endParaRPr>
          </a:p>
        </p:txBody>
      </p:sp>
      <p:sp>
        <p:nvSpPr>
          <p:cNvPr id="441" name="Google Shape;441;gfbd1ead387_0_29"/>
          <p:cNvSpPr/>
          <p:nvPr/>
        </p:nvSpPr>
        <p:spPr>
          <a:xfrm>
            <a:off x="379800" y="1118403"/>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54000" tIns="90000"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cy-GB" sz="1200" b="0" i="0" u="none" strike="noStrike" cap="none">
                <a:solidFill>
                  <a:srgbClr val="000000"/>
                </a:solidFill>
                <a:latin typeface="Roboto"/>
                <a:ea typeface="Roboto"/>
                <a:cs typeface="Roboto"/>
                <a:sym typeface="Roboto"/>
              </a:rPr>
              <a:t>Mae Llywodraeth Cymru wedi derbyn dau argymhelliad lle nodwyd bod angen canolfan ragoriaeth ar gyfer caffael. Comisiynydd Cenedlaethau'r Dyfodol (CCD) a wnaeth un o'r argymhellion, a daeth yr argymhelliad arall gan banel o arbenigwyr caffael sy'n cefnogi gwaith ar yr Economi Sylfaenol yng Nghymru.</a:t>
            </a:r>
            <a:endParaRPr lang="cy-GB" sz="1200" b="0" i="0" u="none" strike="noStrike" cap="none" dirty="0">
              <a:solidFill>
                <a:srgbClr val="000000"/>
              </a:solidFill>
              <a:latin typeface="Roboto"/>
              <a:ea typeface="Roboto"/>
              <a:cs typeface="Roboto"/>
              <a:sym typeface="Roboto"/>
            </a:endParaRPr>
          </a:p>
        </p:txBody>
      </p:sp>
      <p:sp>
        <p:nvSpPr>
          <p:cNvPr id="442" name="Google Shape;442;gfbd1ead387_0_29"/>
          <p:cNvSpPr txBox="1"/>
          <p:nvPr/>
        </p:nvSpPr>
        <p:spPr>
          <a:xfrm>
            <a:off x="502549" y="1306254"/>
            <a:ext cx="545400" cy="734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i="0" u="none" strike="noStrike" cap="none">
                <a:solidFill>
                  <a:srgbClr val="000000"/>
                </a:solidFill>
                <a:latin typeface="Roboto"/>
                <a:ea typeface="Roboto"/>
                <a:cs typeface="Roboto"/>
                <a:sym typeface="Roboto"/>
              </a:rPr>
              <a:t>01</a:t>
            </a:r>
            <a:endParaRPr lang="cy-GB" sz="1500" i="0" u="none" strike="noStrike" cap="none" dirty="0">
              <a:solidFill>
                <a:srgbClr val="000000"/>
              </a:solidFill>
              <a:latin typeface="Roboto"/>
              <a:ea typeface="Roboto"/>
              <a:cs typeface="Roboto"/>
              <a:sym typeface="Roboto"/>
            </a:endParaRPr>
          </a:p>
        </p:txBody>
      </p:sp>
      <p:sp>
        <p:nvSpPr>
          <p:cNvPr id="443" name="Google Shape;443;gfbd1ead387_0_29"/>
          <p:cNvSpPr/>
          <p:nvPr/>
        </p:nvSpPr>
        <p:spPr>
          <a:xfrm>
            <a:off x="384600" y="2230705"/>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cy-GB" sz="1200" b="0" i="0" u="none" strike="noStrike" cap="none">
                <a:solidFill>
                  <a:srgbClr val="000000"/>
                </a:solidFill>
                <a:latin typeface="Roboto"/>
                <a:ea typeface="Roboto"/>
                <a:cs typeface="Roboto"/>
                <a:sym typeface="Roboto"/>
              </a:rPr>
              <a:t>Cafodd arbenigwyr caffael eu penodi gan Ddirprwy Weinidog yr Economi a Thrafnidiaeth i ffurfio panel a fyddai i ddechrau'n adolygu prosiectau caffael Cronfa Her yr Economi Sylfaenol; ar ôl hynny, gofynnwyd i'r panel lunio papur a fyddai'n cyfleu eu safbwyntiau cychwynnol ynghylch datblygu canolfan ragoriaeth caffael. </a:t>
            </a:r>
            <a:endParaRPr lang="cy-GB" sz="1200" b="0" i="0" u="none" strike="noStrike" cap="none" dirty="0">
              <a:solidFill>
                <a:srgbClr val="000000"/>
              </a:solidFill>
              <a:latin typeface="Roboto"/>
              <a:ea typeface="Roboto"/>
              <a:cs typeface="Roboto"/>
              <a:sym typeface="Roboto"/>
            </a:endParaRPr>
          </a:p>
        </p:txBody>
      </p:sp>
      <p:sp>
        <p:nvSpPr>
          <p:cNvPr id="444" name="Google Shape;444;gfbd1ead387_0_29"/>
          <p:cNvSpPr/>
          <p:nvPr/>
        </p:nvSpPr>
        <p:spPr>
          <a:xfrm>
            <a:off x="379800" y="3343651"/>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cy-GB" sz="1200" b="0" i="0" u="none" strike="noStrike" cap="none" dirty="0">
                <a:solidFill>
                  <a:srgbClr val="000000"/>
                </a:solidFill>
                <a:latin typeface="Roboto"/>
                <a:ea typeface="Roboto"/>
                <a:cs typeface="Roboto"/>
                <a:sym typeface="Roboto"/>
              </a:rPr>
              <a:t>Yn argymhellion y panel caffael ac adroddiad CCD, nodwyd bod angen i gorff y tu allan i Lywodraeth Cymru gynnal adolygiad yn seiliedig ar dystiolaeth, er mwyn mapio'r ddarpariaeth gyfredol a chyflwyno argymhellion ynghylch sut i symud ymlaen. </a:t>
            </a:r>
          </a:p>
        </p:txBody>
      </p:sp>
      <p:sp>
        <p:nvSpPr>
          <p:cNvPr id="445" name="Google Shape;445;gfbd1ead387_0_29"/>
          <p:cNvSpPr txBox="1"/>
          <p:nvPr/>
        </p:nvSpPr>
        <p:spPr>
          <a:xfrm>
            <a:off x="502549" y="2432830"/>
            <a:ext cx="545400" cy="74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i="0" u="none" strike="noStrike" cap="none">
                <a:solidFill>
                  <a:srgbClr val="000000"/>
                </a:solidFill>
                <a:latin typeface="Roboto"/>
                <a:ea typeface="Roboto"/>
                <a:cs typeface="Roboto"/>
                <a:sym typeface="Roboto"/>
              </a:rPr>
              <a:t>02</a:t>
            </a:r>
            <a:endParaRPr lang="cy-GB" sz="1500" i="0" u="none" strike="noStrike" cap="none" dirty="0">
              <a:solidFill>
                <a:srgbClr val="000000"/>
              </a:solidFill>
              <a:latin typeface="Roboto"/>
              <a:ea typeface="Roboto"/>
              <a:cs typeface="Roboto"/>
              <a:sym typeface="Roboto"/>
            </a:endParaRPr>
          </a:p>
        </p:txBody>
      </p:sp>
      <p:sp>
        <p:nvSpPr>
          <p:cNvPr id="446" name="Google Shape;446;gfbd1ead387_0_29"/>
          <p:cNvSpPr txBox="1"/>
          <p:nvPr/>
        </p:nvSpPr>
        <p:spPr>
          <a:xfrm>
            <a:off x="502550" y="3531292"/>
            <a:ext cx="606600" cy="738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i="0" u="none" strike="noStrike" cap="none">
                <a:solidFill>
                  <a:srgbClr val="000000"/>
                </a:solidFill>
                <a:latin typeface="Roboto"/>
                <a:ea typeface="Roboto"/>
                <a:cs typeface="Roboto"/>
                <a:sym typeface="Roboto"/>
              </a:rPr>
              <a:t>03</a:t>
            </a:r>
            <a:endParaRPr lang="cy-GB" sz="1500" i="0" u="none" strike="noStrike" cap="none" dirty="0">
              <a:solidFill>
                <a:srgbClr val="000000"/>
              </a:solidFill>
              <a:latin typeface="Roboto"/>
              <a:ea typeface="Roboto"/>
              <a:cs typeface="Roboto"/>
              <a:sym typeface="Roboto"/>
            </a:endParaRPr>
          </a:p>
        </p:txBody>
      </p:sp>
      <p:sp>
        <p:nvSpPr>
          <p:cNvPr id="447" name="Google Shape;447;gfbd1ead387_0_29"/>
          <p:cNvSpPr/>
          <p:nvPr/>
        </p:nvSpPr>
        <p:spPr>
          <a:xfrm>
            <a:off x="1157775" y="1238937"/>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448" name="Google Shape;448;gfbd1ead387_0_29"/>
          <p:cNvSpPr/>
          <p:nvPr/>
        </p:nvSpPr>
        <p:spPr>
          <a:xfrm>
            <a:off x="1157775" y="2350615"/>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449" name="Google Shape;449;gfbd1ead387_0_29"/>
          <p:cNvSpPr/>
          <p:nvPr/>
        </p:nvSpPr>
        <p:spPr>
          <a:xfrm>
            <a:off x="1157775" y="3463796"/>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pic>
        <p:nvPicPr>
          <p:cNvPr id="450" name="Google Shape;450;gfbd1ead387_0_29"/>
          <p:cNvPicPr preferRelativeResize="0"/>
          <p:nvPr/>
        </p:nvPicPr>
        <p:blipFill rotWithShape="1">
          <a:blip r:embed="rId3">
            <a:alphaModFix/>
          </a:blip>
          <a:srcRect/>
          <a:stretch/>
        </p:blipFill>
        <p:spPr>
          <a:xfrm>
            <a:off x="8060050" y="131217"/>
            <a:ext cx="694449" cy="6666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1069dad8cb3_0_21"/>
          <p:cNvSpPr txBox="1"/>
          <p:nvPr/>
        </p:nvSpPr>
        <p:spPr>
          <a:xfrm>
            <a:off x="379800" y="443350"/>
            <a:ext cx="30144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a:latin typeface="Playfair Display"/>
                <a:ea typeface="Playfair Display"/>
                <a:cs typeface="Playfair Display"/>
                <a:sym typeface="Playfair Display"/>
              </a:rPr>
              <a:t>Amcanion y Prosiect</a:t>
            </a:r>
            <a:endParaRPr lang="cy-GB" sz="2000" b="1" i="0" u="none" strike="noStrike" cap="none" dirty="0">
              <a:solidFill>
                <a:srgbClr val="000000"/>
              </a:solidFill>
              <a:latin typeface="Playfair Display"/>
              <a:ea typeface="Playfair Display"/>
              <a:cs typeface="Playfair Display"/>
              <a:sym typeface="Playfair Display"/>
            </a:endParaRPr>
          </a:p>
        </p:txBody>
      </p:sp>
      <p:sp>
        <p:nvSpPr>
          <p:cNvPr id="457" name="Google Shape;457;g1069dad8cb3_0_21"/>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g1069dad8cb3_0_21"/>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g1069dad8cb3_0_21"/>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60" name="Google Shape;460;g1069dad8cb3_0_21"/>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461" name="Google Shape;461;g1069dad8cb3_0_21"/>
          <p:cNvSpPr/>
          <p:nvPr/>
        </p:nvSpPr>
        <p:spPr>
          <a:xfrm>
            <a:off x="379800" y="1118403"/>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54000" tIns="90000" rIns="91425" bIns="91425" anchor="ctr" anchorCtr="0">
            <a:noAutofit/>
          </a:bodyPr>
          <a:lstStyle/>
          <a:p>
            <a:pPr marL="0" lvl="0" indent="0" algn="l" rtl="0">
              <a:spcBef>
                <a:spcPts val="0"/>
              </a:spcBef>
              <a:spcAft>
                <a:spcPts val="0"/>
              </a:spcAft>
              <a:buNone/>
            </a:pPr>
            <a:r>
              <a:rPr lang="cy-GB" sz="1500">
                <a:solidFill>
                  <a:schemeClr val="dk2"/>
                </a:solidFill>
                <a:latin typeface="Roboto"/>
                <a:ea typeface="Roboto"/>
                <a:cs typeface="Roboto"/>
                <a:sym typeface="Roboto"/>
              </a:rPr>
              <a:t>Canfod sut y caiff arfer gorau a gwybodaeth ym maes caffael eu lledaenu ar hyn o bryd.</a:t>
            </a:r>
            <a:endParaRPr lang="cy-GB" sz="1600" i="0" u="none" strike="noStrike" cap="none" dirty="0">
              <a:solidFill>
                <a:srgbClr val="000000"/>
              </a:solidFill>
              <a:latin typeface="Roboto"/>
              <a:ea typeface="Roboto"/>
              <a:cs typeface="Roboto"/>
              <a:sym typeface="Roboto"/>
            </a:endParaRPr>
          </a:p>
        </p:txBody>
      </p:sp>
      <p:sp>
        <p:nvSpPr>
          <p:cNvPr id="462" name="Google Shape;462;g1069dad8cb3_0_21"/>
          <p:cNvSpPr txBox="1"/>
          <p:nvPr/>
        </p:nvSpPr>
        <p:spPr>
          <a:xfrm>
            <a:off x="487725" y="1230042"/>
            <a:ext cx="582600" cy="73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chemeClr val="accent1"/>
                </a:solidFill>
                <a:latin typeface="Roboto"/>
                <a:ea typeface="Roboto"/>
                <a:cs typeface="Roboto"/>
                <a:sym typeface="Roboto"/>
              </a:rPr>
              <a:t>01</a:t>
            </a:r>
            <a:endParaRPr lang="cy-GB" sz="1500" b="1" i="0" u="none" strike="noStrike" cap="none" dirty="0">
              <a:solidFill>
                <a:schemeClr val="accent1"/>
              </a:solidFill>
              <a:latin typeface="Roboto"/>
              <a:ea typeface="Roboto"/>
              <a:cs typeface="Roboto"/>
              <a:sym typeface="Roboto"/>
            </a:endParaRPr>
          </a:p>
        </p:txBody>
      </p:sp>
      <p:sp>
        <p:nvSpPr>
          <p:cNvPr id="463" name="Google Shape;463;g1069dad8cb3_0_21"/>
          <p:cNvSpPr/>
          <p:nvPr/>
        </p:nvSpPr>
        <p:spPr>
          <a:xfrm>
            <a:off x="384600" y="2230705"/>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lvl="0" indent="0" algn="l" rtl="0">
              <a:spcBef>
                <a:spcPts val="0"/>
              </a:spcBef>
              <a:spcAft>
                <a:spcPts val="0"/>
              </a:spcAft>
              <a:buNone/>
            </a:pPr>
            <a:r>
              <a:rPr lang="cy-GB" sz="1500">
                <a:solidFill>
                  <a:schemeClr val="dk2"/>
                </a:solidFill>
                <a:latin typeface="Roboto"/>
                <a:ea typeface="Roboto"/>
                <a:cs typeface="Roboto"/>
                <a:sym typeface="Roboto"/>
              </a:rPr>
              <a:t>Dilysu'r canfyddiadau a'r argymhellion am Ganolfan Ragoriaeth Caffael ymhlith defnyddwyr y gwasanaeth.</a:t>
            </a:r>
            <a:endParaRPr lang="cy-GB" sz="1600" dirty="0">
              <a:latin typeface="Roboto"/>
              <a:ea typeface="Roboto"/>
              <a:cs typeface="Roboto"/>
              <a:sym typeface="Roboto"/>
            </a:endParaRPr>
          </a:p>
        </p:txBody>
      </p:sp>
      <p:sp>
        <p:nvSpPr>
          <p:cNvPr id="464" name="Google Shape;464;g1069dad8cb3_0_21"/>
          <p:cNvSpPr/>
          <p:nvPr/>
        </p:nvSpPr>
        <p:spPr>
          <a:xfrm>
            <a:off x="379800" y="3343651"/>
            <a:ext cx="8374800" cy="975600"/>
          </a:xfrm>
          <a:prstGeom prst="rect">
            <a:avLst/>
          </a:prstGeom>
          <a:solidFill>
            <a:srgbClr val="F9FFFC"/>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cy-GB" sz="1500">
                <a:solidFill>
                  <a:schemeClr val="dk2"/>
                </a:solidFill>
                <a:latin typeface="Roboto"/>
                <a:ea typeface="Roboto"/>
                <a:cs typeface="Roboto"/>
                <a:sym typeface="Roboto"/>
              </a:rPr>
              <a:t>Asesu anghenion 'y gymuned gaffael' a datblygu gwasanaethau y gallai CRC eu darparu</a:t>
            </a:r>
            <a:r>
              <a:rPr lang="cy-GB" sz="1600">
                <a:latin typeface="Roboto"/>
                <a:ea typeface="Roboto"/>
                <a:cs typeface="Roboto"/>
                <a:sym typeface="Roboto"/>
              </a:rPr>
              <a:t>.</a:t>
            </a:r>
            <a:r>
              <a:rPr lang="cy-GB" sz="1600" i="0" u="none" strike="noStrike" cap="none">
                <a:solidFill>
                  <a:srgbClr val="000000"/>
                </a:solidFill>
                <a:latin typeface="Roboto"/>
                <a:ea typeface="Roboto"/>
                <a:cs typeface="Roboto"/>
                <a:sym typeface="Roboto"/>
              </a:rPr>
              <a:t> </a:t>
            </a:r>
            <a:endParaRPr lang="cy-GB" sz="1600" i="0" u="none" strike="noStrike" cap="none" dirty="0">
              <a:solidFill>
                <a:srgbClr val="000000"/>
              </a:solidFill>
              <a:latin typeface="Roboto"/>
              <a:ea typeface="Roboto"/>
              <a:cs typeface="Roboto"/>
              <a:sym typeface="Roboto"/>
            </a:endParaRPr>
          </a:p>
        </p:txBody>
      </p:sp>
      <p:sp>
        <p:nvSpPr>
          <p:cNvPr id="465" name="Google Shape;465;g1069dad8cb3_0_21"/>
          <p:cNvSpPr txBox="1"/>
          <p:nvPr/>
        </p:nvSpPr>
        <p:spPr>
          <a:xfrm>
            <a:off x="487725" y="2356622"/>
            <a:ext cx="582600" cy="7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chemeClr val="accent1"/>
                </a:solidFill>
                <a:latin typeface="Roboto"/>
                <a:ea typeface="Roboto"/>
                <a:cs typeface="Roboto"/>
                <a:sym typeface="Roboto"/>
              </a:rPr>
              <a:t>02</a:t>
            </a:r>
            <a:endParaRPr lang="cy-GB" sz="1500" b="1" i="0" u="none" strike="noStrike" cap="none" dirty="0">
              <a:solidFill>
                <a:schemeClr val="accent1"/>
              </a:solidFill>
              <a:latin typeface="Roboto"/>
              <a:ea typeface="Roboto"/>
              <a:cs typeface="Roboto"/>
              <a:sym typeface="Roboto"/>
            </a:endParaRPr>
          </a:p>
        </p:txBody>
      </p:sp>
      <p:sp>
        <p:nvSpPr>
          <p:cNvPr id="466" name="Google Shape;466;g1069dad8cb3_0_21"/>
          <p:cNvSpPr txBox="1"/>
          <p:nvPr/>
        </p:nvSpPr>
        <p:spPr>
          <a:xfrm>
            <a:off x="487726" y="3455089"/>
            <a:ext cx="648000" cy="738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chemeClr val="accent1"/>
                </a:solidFill>
                <a:latin typeface="Roboto"/>
                <a:ea typeface="Roboto"/>
                <a:cs typeface="Roboto"/>
                <a:sym typeface="Roboto"/>
              </a:rPr>
              <a:t>03</a:t>
            </a:r>
            <a:endParaRPr lang="cy-GB" sz="1500" b="1" i="0" u="none" strike="noStrike" cap="none" dirty="0">
              <a:solidFill>
                <a:schemeClr val="accent1"/>
              </a:solidFill>
              <a:latin typeface="Roboto"/>
              <a:ea typeface="Roboto"/>
              <a:cs typeface="Roboto"/>
              <a:sym typeface="Roboto"/>
            </a:endParaRPr>
          </a:p>
        </p:txBody>
      </p:sp>
      <p:sp>
        <p:nvSpPr>
          <p:cNvPr id="467" name="Google Shape;467;g1069dad8cb3_0_21"/>
          <p:cNvSpPr/>
          <p:nvPr/>
        </p:nvSpPr>
        <p:spPr>
          <a:xfrm>
            <a:off x="1157775" y="1238937"/>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468" name="Google Shape;468;g1069dad8cb3_0_21"/>
          <p:cNvSpPr/>
          <p:nvPr/>
        </p:nvSpPr>
        <p:spPr>
          <a:xfrm>
            <a:off x="1157775" y="2350615"/>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469" name="Google Shape;469;g1069dad8cb3_0_21"/>
          <p:cNvSpPr/>
          <p:nvPr/>
        </p:nvSpPr>
        <p:spPr>
          <a:xfrm>
            <a:off x="1157775" y="3463796"/>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470" name="Google Shape;470;g1069dad8cb3_0_2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4</a:t>
            </a:fld>
            <a:endParaRPr lang="cy-GB" sz="1000" dirty="0">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069dad8cb3_0_40"/>
          <p:cNvSpPr/>
          <p:nvPr/>
        </p:nvSpPr>
        <p:spPr>
          <a:xfrm>
            <a:off x="379800" y="1963625"/>
            <a:ext cx="8298600" cy="2100600"/>
          </a:xfrm>
          <a:prstGeom prst="trapezoid">
            <a:avLst>
              <a:gd name="adj" fmla="val 25000"/>
            </a:avLst>
          </a:prstGeom>
          <a:solidFill>
            <a:srgbClr val="49C0F9">
              <a:alpha val="21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g1069dad8cb3_0_40"/>
          <p:cNvSpPr/>
          <p:nvPr/>
        </p:nvSpPr>
        <p:spPr>
          <a:xfrm>
            <a:off x="333000" y="1297025"/>
            <a:ext cx="83808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100"/>
              <a:buFont typeface="Arial"/>
              <a:buNone/>
            </a:pPr>
            <a:r>
              <a:rPr lang="cy-GB" b="1" i="1">
                <a:solidFill>
                  <a:schemeClr val="dk2"/>
                </a:solidFill>
                <a:latin typeface="Roboto"/>
                <a:ea typeface="Roboto"/>
                <a:cs typeface="Roboto"/>
                <a:sym typeface="Roboto"/>
              </a:rPr>
              <a:t>Canlyniad Cyffredinol: </a:t>
            </a:r>
            <a:r>
              <a:rPr lang="cy-GB">
                <a:solidFill>
                  <a:schemeClr val="dk2"/>
                </a:solidFill>
                <a:latin typeface="Roboto"/>
                <a:ea typeface="Roboto"/>
                <a:cs typeface="Roboto"/>
                <a:sym typeface="Roboto"/>
              </a:rPr>
              <a:t>Cofnodi'r angen am CRC, ac anghenion CRC, a rhoi trosolwg o'r gwasanaethau y gallai eu cynnig.</a:t>
            </a:r>
            <a:endParaRPr lang="cy-GB" sz="1700" dirty="0"/>
          </a:p>
        </p:txBody>
      </p:sp>
      <p:sp>
        <p:nvSpPr>
          <p:cNvPr id="477" name="Google Shape;477;g1069dad8cb3_0_40"/>
          <p:cNvSpPr txBox="1"/>
          <p:nvPr/>
        </p:nvSpPr>
        <p:spPr>
          <a:xfrm>
            <a:off x="379800" y="443350"/>
            <a:ext cx="61842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a:latin typeface="Playfair Display"/>
                <a:ea typeface="Playfair Display"/>
                <a:cs typeface="Playfair Display"/>
                <a:sym typeface="Playfair Display"/>
              </a:rPr>
              <a:t>Canlyniadau a Chyflawniadau a Ddymunir</a:t>
            </a:r>
            <a:endParaRPr lang="cy-GB" sz="2000" b="0" i="0" u="none" strike="noStrike" cap="none" dirty="0">
              <a:solidFill>
                <a:srgbClr val="000000"/>
              </a:solidFill>
              <a:latin typeface="Playfair Display"/>
              <a:ea typeface="Playfair Display"/>
              <a:cs typeface="Playfair Display"/>
              <a:sym typeface="Playfair Display"/>
            </a:endParaRPr>
          </a:p>
        </p:txBody>
      </p:sp>
      <p:sp>
        <p:nvSpPr>
          <p:cNvPr id="478" name="Google Shape;478;g1069dad8cb3_0_40"/>
          <p:cNvSpPr/>
          <p:nvPr/>
        </p:nvSpPr>
        <p:spPr>
          <a:xfrm>
            <a:off x="333000" y="12970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g1069dad8cb3_0_40"/>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g1069dad8cb3_0_40"/>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g1069dad8cb3_0_40"/>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83" name="Google Shape;483;g1069dad8cb3_0_40"/>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484" name="Google Shape;484;g1069dad8cb3_0_40"/>
          <p:cNvSpPr/>
          <p:nvPr/>
        </p:nvSpPr>
        <p:spPr>
          <a:xfrm>
            <a:off x="333000" y="2732150"/>
            <a:ext cx="1773900" cy="1512600"/>
          </a:xfrm>
          <a:prstGeom prst="roundRect">
            <a:avLst>
              <a:gd name="adj" fmla="val 16667"/>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cy-GB" sz="1300" b="1">
                <a:solidFill>
                  <a:srgbClr val="F9FFFF"/>
                </a:solidFill>
                <a:latin typeface="Roboto"/>
                <a:ea typeface="Roboto"/>
                <a:cs typeface="Roboto"/>
                <a:sym typeface="Roboto"/>
              </a:rPr>
              <a:t>Canfyddiadau Ymchwil Defnyddwyr a Data Ategol</a:t>
            </a:r>
            <a:endParaRPr lang="cy-GB" sz="1600" b="1" dirty="0">
              <a:solidFill>
                <a:srgbClr val="F9FFFF"/>
              </a:solidFill>
            </a:endParaRPr>
          </a:p>
        </p:txBody>
      </p:sp>
      <p:sp>
        <p:nvSpPr>
          <p:cNvPr id="485" name="Google Shape;485;g1069dad8cb3_0_40"/>
          <p:cNvSpPr/>
          <p:nvPr/>
        </p:nvSpPr>
        <p:spPr>
          <a:xfrm>
            <a:off x="2523476" y="2732150"/>
            <a:ext cx="1773900" cy="1512600"/>
          </a:xfrm>
          <a:prstGeom prst="roundRect">
            <a:avLst>
              <a:gd name="adj" fmla="val 16667"/>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cy-GB" sz="1300" b="1">
                <a:solidFill>
                  <a:srgbClr val="F9FFFF"/>
                </a:solidFill>
                <a:latin typeface="Roboto"/>
                <a:ea typeface="Roboto"/>
                <a:cs typeface="Roboto"/>
                <a:sym typeface="Roboto"/>
              </a:rPr>
              <a:t>Dogfennau Ehangach sy'n cefnogi'r argymhellion</a:t>
            </a:r>
            <a:endParaRPr lang="cy-GB" sz="1600" b="1" dirty="0">
              <a:solidFill>
                <a:srgbClr val="F9FFFF"/>
              </a:solidFill>
            </a:endParaRPr>
          </a:p>
        </p:txBody>
      </p:sp>
      <p:sp>
        <p:nvSpPr>
          <p:cNvPr id="486" name="Google Shape;486;g1069dad8cb3_0_40"/>
          <p:cNvSpPr/>
          <p:nvPr/>
        </p:nvSpPr>
        <p:spPr>
          <a:xfrm>
            <a:off x="4713953" y="2732150"/>
            <a:ext cx="1773900" cy="1512600"/>
          </a:xfrm>
          <a:prstGeom prst="roundRect">
            <a:avLst>
              <a:gd name="adj" fmla="val 16667"/>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cy-GB" sz="1300" b="1" dirty="0">
                <a:solidFill>
                  <a:srgbClr val="F9FFFF"/>
                </a:solidFill>
                <a:latin typeface="Roboto"/>
                <a:ea typeface="Roboto"/>
                <a:cs typeface="Roboto"/>
                <a:sym typeface="Roboto"/>
              </a:rPr>
              <a:t>Adroddiad Darganfod ac argymhellion</a:t>
            </a:r>
            <a:endParaRPr lang="cy-GB" sz="1600" b="1" dirty="0">
              <a:solidFill>
                <a:srgbClr val="F9FFFF"/>
              </a:solidFill>
            </a:endParaRPr>
          </a:p>
        </p:txBody>
      </p:sp>
      <p:sp>
        <p:nvSpPr>
          <p:cNvPr id="487" name="Google Shape;487;g1069dad8cb3_0_40"/>
          <p:cNvSpPr/>
          <p:nvPr/>
        </p:nvSpPr>
        <p:spPr>
          <a:xfrm>
            <a:off x="6904429" y="2732150"/>
            <a:ext cx="1773900" cy="1512600"/>
          </a:xfrm>
          <a:prstGeom prst="roundRect">
            <a:avLst>
              <a:gd name="adj" fmla="val 16667"/>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cy-GB" sz="1300" b="1">
                <a:solidFill>
                  <a:srgbClr val="F9FFFF"/>
                </a:solidFill>
                <a:latin typeface="Roboto"/>
                <a:ea typeface="Roboto"/>
                <a:cs typeface="Roboto"/>
                <a:sym typeface="Roboto"/>
              </a:rPr>
              <a:t>Cynnig Alffa a chamau nesaf clir</a:t>
            </a:r>
            <a:endParaRPr lang="cy-GB" sz="1600" b="1" dirty="0">
              <a:solidFill>
                <a:srgbClr val="F9FFFF"/>
              </a:solidFill>
            </a:endParaRPr>
          </a:p>
        </p:txBody>
      </p:sp>
      <p:sp>
        <p:nvSpPr>
          <p:cNvPr id="488" name="Google Shape;488;g1069dad8cb3_0_4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5</a:t>
            </a:fld>
            <a:endParaRPr lang="cy-GB" sz="1000" dirty="0">
              <a:latin typeface="Playfair Display"/>
              <a:ea typeface="Playfair Display"/>
              <a:cs typeface="Playfair Display"/>
              <a:sym typeface="Playfair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g1069dad8cb3_0_65"/>
          <p:cNvSpPr txBox="1"/>
          <p:nvPr/>
        </p:nvSpPr>
        <p:spPr>
          <a:xfrm>
            <a:off x="379799" y="443350"/>
            <a:ext cx="4034275"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i="0" u="none" strike="noStrike" cap="none" dirty="0">
                <a:solidFill>
                  <a:srgbClr val="000000"/>
                </a:solidFill>
                <a:latin typeface="Playfair Display"/>
                <a:ea typeface="Playfair Display"/>
                <a:cs typeface="Playfair Display"/>
                <a:sym typeface="Playfair Display"/>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Pwy yr ydyn ni'n siarad â nhw.</a:t>
            </a:r>
            <a:endParaRPr lang="cy-GB" sz="2000" b="0" i="0" u="none" strike="noStrike" cap="none" dirty="0">
              <a:solidFill>
                <a:srgbClr val="000000"/>
              </a:solidFill>
              <a:latin typeface="Playfair Display"/>
              <a:ea typeface="Playfair Display"/>
              <a:cs typeface="Playfair Display"/>
              <a:sym typeface="Playfair Display"/>
            </a:endParaRPr>
          </a:p>
        </p:txBody>
      </p:sp>
      <p:sp>
        <p:nvSpPr>
          <p:cNvPr id="495" name="Google Shape;495;g1069dad8cb3_0_65"/>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g1069dad8cb3_0_65"/>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 name="Google Shape;497;g1069dad8cb3_0_65"/>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8" name="Google Shape;498;g1069dad8cb3_0_65"/>
          <p:cNvPicPr preferRelativeResize="0"/>
          <p:nvPr/>
        </p:nvPicPr>
        <p:blipFill rotWithShape="1">
          <a:blip r:embed="rId3">
            <a:alphaModFix/>
          </a:blip>
          <a:srcRect/>
          <a:stretch/>
        </p:blipFill>
        <p:spPr>
          <a:xfrm>
            <a:off x="8060050" y="131217"/>
            <a:ext cx="694449" cy="666674"/>
          </a:xfrm>
          <a:prstGeom prst="rect">
            <a:avLst/>
          </a:prstGeom>
          <a:noFill/>
          <a:ln>
            <a:noFill/>
          </a:ln>
        </p:spPr>
      </p:pic>
      <p:pic>
        <p:nvPicPr>
          <p:cNvPr id="499" name="Google Shape;499;g1069dad8cb3_0_65"/>
          <p:cNvPicPr preferRelativeResize="0"/>
          <p:nvPr/>
        </p:nvPicPr>
        <p:blipFill rotWithShape="1">
          <a:blip r:embed="rId4">
            <a:alphaModFix/>
          </a:blip>
          <a:srcRect l="9540" t="71980" r="42541"/>
          <a:stretch/>
        </p:blipFill>
        <p:spPr>
          <a:xfrm>
            <a:off x="3046150" y="3276575"/>
            <a:ext cx="2903825" cy="1312150"/>
          </a:xfrm>
          <a:prstGeom prst="rect">
            <a:avLst/>
          </a:prstGeom>
          <a:noFill/>
          <a:ln>
            <a:noFill/>
          </a:ln>
        </p:spPr>
      </p:pic>
      <p:sp>
        <p:nvSpPr>
          <p:cNvPr id="500" name="Google Shape;500;g1069dad8cb3_0_65"/>
          <p:cNvSpPr/>
          <p:nvPr/>
        </p:nvSpPr>
        <p:spPr>
          <a:xfrm>
            <a:off x="3148675" y="1689150"/>
            <a:ext cx="1265400" cy="1381200"/>
          </a:xfrm>
          <a:prstGeom prst="wedgeRoundRectCallout">
            <a:avLst>
              <a:gd name="adj1" fmla="val -20833"/>
              <a:gd name="adj2" fmla="val 62500"/>
              <a:gd name="adj3" fmla="val 0"/>
            </a:avLst>
          </a:prstGeom>
          <a:solidFill>
            <a:srgbClr val="FFD966"/>
          </a:solidFill>
          <a:ln>
            <a:noFill/>
          </a:ln>
        </p:spPr>
        <p:txBody>
          <a:bodyPr spcFirstLastPara="1" wrap="square" lIns="0" tIns="91425" rIns="0"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Llunwyr polisi</a:t>
            </a:r>
            <a:endParaRPr lang="cy-GB" sz="1400" b="0" i="0" u="none" strike="noStrike" cap="none" dirty="0">
              <a:solidFill>
                <a:srgbClr val="000000"/>
              </a:solidFill>
              <a:latin typeface="Arial"/>
              <a:ea typeface="Arial"/>
              <a:cs typeface="Arial"/>
              <a:sym typeface="Arial"/>
            </a:endParaRPr>
          </a:p>
        </p:txBody>
      </p:sp>
      <p:sp>
        <p:nvSpPr>
          <p:cNvPr id="501" name="Google Shape;501;g1069dad8cb3_0_65"/>
          <p:cNvSpPr/>
          <p:nvPr/>
        </p:nvSpPr>
        <p:spPr>
          <a:xfrm>
            <a:off x="4563800" y="1787600"/>
            <a:ext cx="1265400" cy="1282800"/>
          </a:xfrm>
          <a:prstGeom prst="wedgeRoundRectCallout">
            <a:avLst>
              <a:gd name="adj1" fmla="val 19612"/>
              <a:gd name="adj2" fmla="val 58920"/>
              <a:gd name="adj3" fmla="val 0"/>
            </a:avLst>
          </a:prstGeom>
          <a:solidFill>
            <a:srgbClr val="49C0F9"/>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Rhanddeiliaid eraill ehangach</a:t>
            </a:r>
            <a:endParaRPr lang="cy-GB" sz="900" b="0" i="0" u="none" strike="noStrike" cap="none" dirty="0">
              <a:solidFill>
                <a:srgbClr val="000000"/>
              </a:solidFill>
              <a:latin typeface="Raleway"/>
              <a:ea typeface="Raleway"/>
              <a:cs typeface="Raleway"/>
              <a:sym typeface="Raleway"/>
            </a:endParaRPr>
          </a:p>
        </p:txBody>
      </p:sp>
      <p:sp>
        <p:nvSpPr>
          <p:cNvPr id="502" name="Google Shape;502;g1069dad8cb3_0_65"/>
          <p:cNvSpPr/>
          <p:nvPr/>
        </p:nvSpPr>
        <p:spPr>
          <a:xfrm>
            <a:off x="6206100" y="2313775"/>
            <a:ext cx="1652100" cy="1094700"/>
          </a:xfrm>
          <a:prstGeom prst="wedgeRoundRectCallout">
            <a:avLst>
              <a:gd name="adj1" fmla="val -63289"/>
              <a:gd name="adj2" fmla="val 38497"/>
              <a:gd name="adj3" fmla="val 0"/>
            </a:avLst>
          </a:prstGeom>
          <a:solidFill>
            <a:srgbClr val="BFBFBF"/>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Llywodraethau Eraill ac Asiantaethau y Tu Allan i Gymru</a:t>
            </a:r>
            <a:endParaRPr lang="cy-GB" sz="900" b="0" i="0" u="none" strike="noStrike" cap="none" dirty="0">
              <a:solidFill>
                <a:srgbClr val="000000"/>
              </a:solidFill>
              <a:latin typeface="Raleway"/>
              <a:ea typeface="Raleway"/>
              <a:cs typeface="Raleway"/>
              <a:sym typeface="Raleway"/>
            </a:endParaRPr>
          </a:p>
        </p:txBody>
      </p:sp>
      <p:sp>
        <p:nvSpPr>
          <p:cNvPr id="503" name="Google Shape;503;g1069dad8cb3_0_65"/>
          <p:cNvSpPr/>
          <p:nvPr/>
        </p:nvSpPr>
        <p:spPr>
          <a:xfrm flipH="1">
            <a:off x="6166725" y="3611225"/>
            <a:ext cx="1652100" cy="992100"/>
          </a:xfrm>
          <a:prstGeom prst="wedgeRoundRectCallout">
            <a:avLst>
              <a:gd name="adj1" fmla="val 56054"/>
              <a:gd name="adj2" fmla="val 5860"/>
              <a:gd name="adj3" fmla="val 0"/>
            </a:avLst>
          </a:prstGeom>
          <a:solidFill>
            <a:srgbClr val="60DBA5"/>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Cyflenwyr</a:t>
            </a:r>
            <a:endParaRPr lang="cy-GB" sz="1300" b="0" i="0" u="none" strike="noStrike" cap="none" dirty="0">
              <a:solidFill>
                <a:srgbClr val="222222"/>
              </a:solidFill>
              <a:latin typeface="Roboto"/>
              <a:ea typeface="Roboto"/>
              <a:cs typeface="Roboto"/>
              <a:sym typeface="Roboto"/>
            </a:endParaRPr>
          </a:p>
        </p:txBody>
      </p:sp>
      <p:sp>
        <p:nvSpPr>
          <p:cNvPr id="504" name="Google Shape;504;g1069dad8cb3_0_65"/>
          <p:cNvSpPr/>
          <p:nvPr/>
        </p:nvSpPr>
        <p:spPr>
          <a:xfrm>
            <a:off x="866692" y="3655650"/>
            <a:ext cx="1868700" cy="951900"/>
          </a:xfrm>
          <a:prstGeom prst="wedgeRoundRectCallout">
            <a:avLst>
              <a:gd name="adj1" fmla="val 56054"/>
              <a:gd name="adj2" fmla="val 5860"/>
              <a:gd name="adj3" fmla="val 0"/>
            </a:avLst>
          </a:prstGeom>
          <a:solidFill>
            <a:srgbClr val="60DBA5"/>
          </a:solidFill>
          <a:ln>
            <a:noFill/>
          </a:ln>
        </p:spPr>
        <p:txBody>
          <a:bodyPr spcFirstLastPara="1" wrap="square" lIns="0" tIns="91425" rIns="0"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Prynwyr a Gweithwyr Proffesiynol Caffael</a:t>
            </a:r>
            <a:endParaRPr lang="cy-GB" sz="900" b="0" i="0" u="none" strike="noStrike" cap="none" dirty="0">
              <a:solidFill>
                <a:srgbClr val="000000"/>
              </a:solidFill>
              <a:latin typeface="Raleway"/>
              <a:ea typeface="Raleway"/>
              <a:cs typeface="Raleway"/>
              <a:sym typeface="Raleway"/>
            </a:endParaRPr>
          </a:p>
        </p:txBody>
      </p:sp>
      <p:sp>
        <p:nvSpPr>
          <p:cNvPr id="505" name="Google Shape;505;g1069dad8cb3_0_65"/>
          <p:cNvSpPr/>
          <p:nvPr/>
        </p:nvSpPr>
        <p:spPr>
          <a:xfrm>
            <a:off x="866692" y="2313775"/>
            <a:ext cx="1792500" cy="1146600"/>
          </a:xfrm>
          <a:prstGeom prst="wedgeRoundRectCallout">
            <a:avLst>
              <a:gd name="adj1" fmla="val 63743"/>
              <a:gd name="adj2" fmla="val 32941"/>
              <a:gd name="adj3" fmla="val 0"/>
            </a:avLst>
          </a:prstGeom>
          <a:solidFill>
            <a:srgbClr val="CCCCCC"/>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Comisiynwyr </a:t>
            </a:r>
            <a:endParaRPr lang="cy-GB"/>
          </a:p>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a:solidFill>
                  <a:srgbClr val="222222"/>
                </a:solidFill>
                <a:latin typeface="Roboto"/>
                <a:ea typeface="Roboto"/>
                <a:cs typeface="Roboto"/>
                <a:sym typeface="Roboto"/>
              </a:rPr>
              <a:t>caffael</a:t>
            </a:r>
            <a:endParaRPr lang="cy-GB" sz="900" b="0" i="0" u="none" strike="noStrike" cap="none" dirty="0">
              <a:solidFill>
                <a:srgbClr val="000000"/>
              </a:solidFill>
              <a:latin typeface="Raleway"/>
              <a:ea typeface="Raleway"/>
              <a:cs typeface="Raleway"/>
              <a:sym typeface="Raleway"/>
            </a:endParaRPr>
          </a:p>
        </p:txBody>
      </p:sp>
      <p:sp>
        <p:nvSpPr>
          <p:cNvPr id="506" name="Google Shape;506;g1069dad8cb3_0_6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6</a:t>
            </a:fld>
            <a:endParaRPr lang="cy-GB" sz="1000" dirty="0">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g1069dad8cb3_0_82"/>
          <p:cNvSpPr txBox="1"/>
          <p:nvPr/>
        </p:nvSpPr>
        <p:spPr>
          <a:xfrm>
            <a:off x="379800" y="427448"/>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a:latin typeface="Playfair Display"/>
                <a:ea typeface="Playfair Display"/>
                <a:cs typeface="Playfair Display"/>
                <a:sym typeface="Playfair Display"/>
              </a:rPr>
              <a:t>Cyfranogwyr Ymchwil Defnyddwyr</a:t>
            </a:r>
            <a:endParaRPr lang="cy-GB" sz="2000" b="0" i="0" u="none" strike="noStrike" cap="none" dirty="0">
              <a:solidFill>
                <a:srgbClr val="000000"/>
              </a:solidFill>
              <a:latin typeface="Playfair Display"/>
              <a:ea typeface="Playfair Display"/>
              <a:cs typeface="Playfair Display"/>
              <a:sym typeface="Playfair Display"/>
            </a:endParaRPr>
          </a:p>
        </p:txBody>
      </p:sp>
      <p:sp>
        <p:nvSpPr>
          <p:cNvPr id="513" name="Google Shape;513;g1069dad8cb3_0_82"/>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g1069dad8cb3_0_82"/>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g1069dad8cb3_0_82"/>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6" name="Google Shape;516;g1069dad8cb3_0_82"/>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517" name="Google Shape;517;g1069dad8cb3_0_82"/>
          <p:cNvSpPr txBox="1"/>
          <p:nvPr/>
        </p:nvSpPr>
        <p:spPr>
          <a:xfrm>
            <a:off x="294498" y="888743"/>
            <a:ext cx="18129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cy-GB" sz="1050" b="0" i="1" u="none" strike="noStrike" cap="none">
                <a:solidFill>
                  <a:srgbClr val="000000"/>
                </a:solidFill>
                <a:latin typeface="Arial"/>
                <a:ea typeface="Arial"/>
                <a:cs typeface="Arial"/>
                <a:sym typeface="Arial"/>
              </a:rPr>
              <a:t>Data ar 1</a:t>
            </a:r>
            <a:r>
              <a:rPr lang="cy-GB" sz="1050" i="1"/>
              <a:t>4</a:t>
            </a:r>
            <a:r>
              <a:rPr lang="cy-GB" sz="1050" b="0" i="1" u="none" strike="noStrike" cap="none">
                <a:solidFill>
                  <a:srgbClr val="000000"/>
                </a:solidFill>
                <a:latin typeface="Arial"/>
                <a:ea typeface="Arial"/>
                <a:cs typeface="Arial"/>
                <a:sym typeface="Arial"/>
              </a:rPr>
              <a:t>/</a:t>
            </a:r>
            <a:r>
              <a:rPr lang="cy-GB" sz="1050" i="1"/>
              <a:t>01</a:t>
            </a:r>
            <a:r>
              <a:rPr lang="cy-GB" sz="1050" b="0" i="1" u="none" strike="noStrike" cap="none">
                <a:solidFill>
                  <a:srgbClr val="000000"/>
                </a:solidFill>
                <a:latin typeface="Arial"/>
                <a:ea typeface="Arial"/>
                <a:cs typeface="Arial"/>
                <a:sym typeface="Arial"/>
              </a:rPr>
              <a:t>/202</a:t>
            </a:r>
            <a:r>
              <a:rPr lang="cy-GB" sz="1050" i="1"/>
              <a:t>2</a:t>
            </a:r>
            <a:endParaRPr lang="cy-GB" sz="1400" b="0" i="0" u="none" strike="noStrike" cap="none" dirty="0">
              <a:solidFill>
                <a:srgbClr val="000000"/>
              </a:solidFill>
              <a:latin typeface="Arial"/>
              <a:ea typeface="Arial"/>
              <a:cs typeface="Arial"/>
              <a:sym typeface="Arial"/>
            </a:endParaRPr>
          </a:p>
        </p:txBody>
      </p:sp>
      <p:sp>
        <p:nvSpPr>
          <p:cNvPr id="518" name="Google Shape;518;g1069dad8cb3_0_82"/>
          <p:cNvSpPr txBox="1"/>
          <p:nvPr/>
        </p:nvSpPr>
        <p:spPr>
          <a:xfrm>
            <a:off x="374976" y="4422050"/>
            <a:ext cx="31632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cy-GB" sz="1100" b="0" i="1" u="none" strike="noStrike" cap="none">
                <a:solidFill>
                  <a:srgbClr val="000000"/>
                </a:solidFill>
                <a:latin typeface="Roboto"/>
                <a:ea typeface="Roboto"/>
                <a:cs typeface="Roboto"/>
                <a:sym typeface="Roboto"/>
              </a:rPr>
              <a:t>Mae 3 uchod yn cynnwys 3 sesiwn grŵp ffocws</a:t>
            </a:r>
            <a:endParaRPr lang="cy-GB" sz="1100" b="0" i="1" u="none" strike="noStrike" cap="none" dirty="0">
              <a:solidFill>
                <a:srgbClr val="000000"/>
              </a:solidFill>
              <a:latin typeface="Roboto"/>
              <a:ea typeface="Roboto"/>
              <a:cs typeface="Roboto"/>
              <a:sym typeface="Roboto"/>
            </a:endParaRPr>
          </a:p>
        </p:txBody>
      </p:sp>
      <p:sp>
        <p:nvSpPr>
          <p:cNvPr id="519" name="Google Shape;519;g1069dad8cb3_0_82"/>
          <p:cNvSpPr/>
          <p:nvPr/>
        </p:nvSpPr>
        <p:spPr>
          <a:xfrm>
            <a:off x="95250" y="1729475"/>
            <a:ext cx="3726775" cy="529800"/>
          </a:xfrm>
          <a:prstGeom prst="roundRect">
            <a:avLst>
              <a:gd name="adj" fmla="val 16667"/>
            </a:avLst>
          </a:prstGeom>
          <a:solidFill>
            <a:srgbClr val="F7F7F9"/>
          </a:solidFill>
          <a:ln w="9525" cap="flat" cmpd="sng">
            <a:solidFill>
              <a:srgbClr val="3538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cy-GB">
                <a:latin typeface="Roboto"/>
                <a:ea typeface="Roboto"/>
                <a:cs typeface="Roboto"/>
                <a:sym typeface="Roboto"/>
              </a:rPr>
              <a:t>Rhanddeiliaid Ehangach</a:t>
            </a:r>
            <a:endParaRPr lang="cy-GB" dirty="0">
              <a:latin typeface="Roboto"/>
              <a:ea typeface="Roboto"/>
              <a:cs typeface="Roboto"/>
              <a:sym typeface="Roboto"/>
            </a:endParaRPr>
          </a:p>
        </p:txBody>
      </p:sp>
      <p:sp>
        <p:nvSpPr>
          <p:cNvPr id="520" name="Google Shape;520;g1069dad8cb3_0_82"/>
          <p:cNvSpPr/>
          <p:nvPr/>
        </p:nvSpPr>
        <p:spPr>
          <a:xfrm>
            <a:off x="2213175" y="1729475"/>
            <a:ext cx="694500" cy="529800"/>
          </a:xfrm>
          <a:prstGeom prst="roundRect">
            <a:avLst>
              <a:gd name="adj" fmla="val 16667"/>
            </a:avLst>
          </a:prstGeom>
          <a:solidFill>
            <a:srgbClr val="45F5C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40</a:t>
            </a:r>
          </a:p>
          <a:p>
            <a:pPr marL="0" lvl="0" indent="0" algn="ctr" rtl="0">
              <a:spcBef>
                <a:spcPts val="0"/>
              </a:spcBef>
              <a:spcAft>
                <a:spcPts val="0"/>
              </a:spcAft>
              <a:buNone/>
            </a:pPr>
            <a:r>
              <a:rPr lang="cy-GB">
                <a:latin typeface="Roboto"/>
                <a:ea typeface="Roboto"/>
                <a:cs typeface="Roboto"/>
                <a:sym typeface="Roboto"/>
              </a:rPr>
              <a:t>(27)</a:t>
            </a:r>
            <a:endParaRPr lang="cy-GB" dirty="0">
              <a:latin typeface="Roboto"/>
              <a:ea typeface="Roboto"/>
              <a:cs typeface="Roboto"/>
              <a:sym typeface="Roboto"/>
            </a:endParaRPr>
          </a:p>
        </p:txBody>
      </p:sp>
      <p:sp>
        <p:nvSpPr>
          <p:cNvPr id="521" name="Google Shape;521;g1069dad8cb3_0_82"/>
          <p:cNvSpPr/>
          <p:nvPr/>
        </p:nvSpPr>
        <p:spPr>
          <a:xfrm>
            <a:off x="95250" y="2415275"/>
            <a:ext cx="3726775" cy="529800"/>
          </a:xfrm>
          <a:prstGeom prst="roundRect">
            <a:avLst>
              <a:gd name="adj" fmla="val 16667"/>
            </a:avLst>
          </a:prstGeom>
          <a:solidFill>
            <a:srgbClr val="F7F7F9"/>
          </a:solidFill>
          <a:ln w="9525" cap="flat" cmpd="sng">
            <a:solidFill>
              <a:srgbClr val="35383A"/>
            </a:solidFill>
            <a:prstDash val="solid"/>
            <a:round/>
            <a:headEnd type="none" w="sm" len="sm"/>
            <a:tailEnd type="none" w="sm" len="sm"/>
          </a:ln>
        </p:spPr>
        <p:txBody>
          <a:bodyPr spcFirstLastPara="1" wrap="square" lIns="91425" tIns="91425" rIns="91425" bIns="91425" anchor="ctr" anchorCtr="0">
            <a:noAutofit/>
          </a:bodyPr>
          <a:lstStyle/>
          <a:p>
            <a:endParaRPr lang="cy-GB" dirty="0">
              <a:latin typeface="Roboto"/>
              <a:ea typeface="Roboto"/>
              <a:cs typeface="Roboto"/>
              <a:sym typeface="Roboto"/>
            </a:endParaRPr>
          </a:p>
          <a:p>
            <a:r>
              <a:rPr lang="cy-GB" dirty="0">
                <a:latin typeface="Roboto"/>
                <a:ea typeface="Roboto"/>
                <a:cs typeface="Roboto"/>
                <a:sym typeface="Roboto"/>
              </a:rPr>
              <a:t>Gweithwyr Proffesiynol</a:t>
            </a:r>
          </a:p>
          <a:p>
            <a:r>
              <a:rPr lang="cy-GB" dirty="0">
                <a:latin typeface="Roboto"/>
                <a:ea typeface="Roboto"/>
                <a:cs typeface="Roboto"/>
                <a:sym typeface="Roboto"/>
              </a:rPr>
              <a:t>Caffael</a:t>
            </a:r>
          </a:p>
          <a:p>
            <a:pPr marL="0" lvl="0" indent="0" algn="l" rtl="0">
              <a:spcBef>
                <a:spcPts val="0"/>
              </a:spcBef>
              <a:spcAft>
                <a:spcPts val="0"/>
              </a:spcAft>
              <a:buNone/>
            </a:pPr>
            <a:endParaRPr lang="cy-GB" dirty="0">
              <a:latin typeface="Roboto"/>
              <a:ea typeface="Roboto"/>
              <a:cs typeface="Roboto"/>
              <a:sym typeface="Roboto"/>
            </a:endParaRPr>
          </a:p>
        </p:txBody>
      </p:sp>
      <p:sp>
        <p:nvSpPr>
          <p:cNvPr id="522" name="Google Shape;522;g1069dad8cb3_0_82"/>
          <p:cNvSpPr/>
          <p:nvPr/>
        </p:nvSpPr>
        <p:spPr>
          <a:xfrm>
            <a:off x="2213175" y="2415275"/>
            <a:ext cx="694500" cy="529800"/>
          </a:xfrm>
          <a:prstGeom prst="roundRect">
            <a:avLst>
              <a:gd name="adj" fmla="val 16667"/>
            </a:avLst>
          </a:prstGeom>
          <a:solidFill>
            <a:srgbClr val="45F5C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87</a:t>
            </a:r>
          </a:p>
          <a:p>
            <a:pPr marL="0" lvl="0" indent="0" algn="ctr" rtl="0">
              <a:spcBef>
                <a:spcPts val="0"/>
              </a:spcBef>
              <a:spcAft>
                <a:spcPts val="0"/>
              </a:spcAft>
              <a:buNone/>
            </a:pPr>
            <a:r>
              <a:rPr lang="cy-GB">
                <a:latin typeface="Roboto"/>
                <a:ea typeface="Roboto"/>
                <a:cs typeface="Roboto"/>
                <a:sym typeface="Roboto"/>
              </a:rPr>
              <a:t>(79)</a:t>
            </a:r>
            <a:endParaRPr lang="cy-GB" dirty="0">
              <a:latin typeface="Roboto"/>
              <a:ea typeface="Roboto"/>
              <a:cs typeface="Roboto"/>
              <a:sym typeface="Roboto"/>
            </a:endParaRPr>
          </a:p>
        </p:txBody>
      </p:sp>
      <p:sp>
        <p:nvSpPr>
          <p:cNvPr id="523" name="Google Shape;523;g1069dad8cb3_0_82"/>
          <p:cNvSpPr/>
          <p:nvPr/>
        </p:nvSpPr>
        <p:spPr>
          <a:xfrm>
            <a:off x="95250" y="3101075"/>
            <a:ext cx="3726775" cy="529800"/>
          </a:xfrm>
          <a:prstGeom prst="roundRect">
            <a:avLst>
              <a:gd name="adj" fmla="val 16667"/>
            </a:avLst>
          </a:prstGeom>
          <a:solidFill>
            <a:srgbClr val="F7F7F9"/>
          </a:solidFill>
          <a:ln w="9525" cap="flat" cmpd="sng">
            <a:solidFill>
              <a:srgbClr val="3538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cy-GB" dirty="0">
                <a:latin typeface="Roboto"/>
                <a:ea typeface="Roboto"/>
                <a:cs typeface="Roboto"/>
                <a:sym typeface="Roboto"/>
              </a:rPr>
              <a:t>Comisiynwyr</a:t>
            </a:r>
          </a:p>
        </p:txBody>
      </p:sp>
      <p:sp>
        <p:nvSpPr>
          <p:cNvPr id="524" name="Google Shape;524;g1069dad8cb3_0_82"/>
          <p:cNvSpPr/>
          <p:nvPr/>
        </p:nvSpPr>
        <p:spPr>
          <a:xfrm>
            <a:off x="2213175" y="3101075"/>
            <a:ext cx="694500" cy="529800"/>
          </a:xfrm>
          <a:prstGeom prst="roundRect">
            <a:avLst>
              <a:gd name="adj" fmla="val 16667"/>
            </a:avLst>
          </a:prstGeom>
          <a:solidFill>
            <a:srgbClr val="45F5C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4</a:t>
            </a:r>
          </a:p>
          <a:p>
            <a:pPr marL="0" lvl="0" indent="0" algn="ctr" rtl="0">
              <a:spcBef>
                <a:spcPts val="0"/>
              </a:spcBef>
              <a:spcAft>
                <a:spcPts val="0"/>
              </a:spcAft>
              <a:buNone/>
            </a:pPr>
            <a:r>
              <a:rPr lang="cy-GB">
                <a:latin typeface="Roboto"/>
                <a:ea typeface="Roboto"/>
                <a:cs typeface="Roboto"/>
                <a:sym typeface="Roboto"/>
              </a:rPr>
              <a:t>(3)</a:t>
            </a:r>
            <a:endParaRPr lang="cy-GB" dirty="0">
              <a:latin typeface="Roboto"/>
              <a:ea typeface="Roboto"/>
              <a:cs typeface="Roboto"/>
              <a:sym typeface="Roboto"/>
            </a:endParaRPr>
          </a:p>
        </p:txBody>
      </p:sp>
      <p:sp>
        <p:nvSpPr>
          <p:cNvPr id="525" name="Google Shape;525;g1069dad8cb3_0_82"/>
          <p:cNvSpPr/>
          <p:nvPr/>
        </p:nvSpPr>
        <p:spPr>
          <a:xfrm>
            <a:off x="3127575" y="1729475"/>
            <a:ext cx="694500" cy="529800"/>
          </a:xfrm>
          <a:prstGeom prst="roundRect">
            <a:avLst>
              <a:gd name="adj" fmla="val 16667"/>
            </a:avLst>
          </a:prstGeom>
          <a:solidFill>
            <a:srgbClr val="2EC0F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5</a:t>
            </a:r>
            <a:endParaRPr lang="cy-GB" dirty="0">
              <a:latin typeface="Roboto"/>
              <a:ea typeface="Roboto"/>
              <a:cs typeface="Roboto"/>
              <a:sym typeface="Roboto"/>
            </a:endParaRPr>
          </a:p>
        </p:txBody>
      </p:sp>
      <p:sp>
        <p:nvSpPr>
          <p:cNvPr id="526" name="Google Shape;526;g1069dad8cb3_0_82"/>
          <p:cNvSpPr/>
          <p:nvPr/>
        </p:nvSpPr>
        <p:spPr>
          <a:xfrm>
            <a:off x="3127575" y="2415275"/>
            <a:ext cx="694500" cy="529800"/>
          </a:xfrm>
          <a:prstGeom prst="roundRect">
            <a:avLst>
              <a:gd name="adj" fmla="val 16667"/>
            </a:avLst>
          </a:prstGeom>
          <a:solidFill>
            <a:srgbClr val="2EC0F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16</a:t>
            </a:r>
            <a:endParaRPr lang="cy-GB" dirty="0">
              <a:latin typeface="Roboto"/>
              <a:ea typeface="Roboto"/>
              <a:cs typeface="Roboto"/>
              <a:sym typeface="Roboto"/>
            </a:endParaRPr>
          </a:p>
        </p:txBody>
      </p:sp>
      <p:sp>
        <p:nvSpPr>
          <p:cNvPr id="527" name="Google Shape;527;g1069dad8cb3_0_82"/>
          <p:cNvSpPr/>
          <p:nvPr/>
        </p:nvSpPr>
        <p:spPr>
          <a:xfrm>
            <a:off x="3127575" y="3101075"/>
            <a:ext cx="694500" cy="529800"/>
          </a:xfrm>
          <a:prstGeom prst="roundRect">
            <a:avLst>
              <a:gd name="adj" fmla="val 16667"/>
            </a:avLst>
          </a:prstGeom>
          <a:solidFill>
            <a:srgbClr val="2EC0F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5</a:t>
            </a:r>
            <a:endParaRPr lang="cy-GB" dirty="0">
              <a:latin typeface="Roboto"/>
              <a:ea typeface="Roboto"/>
              <a:cs typeface="Roboto"/>
              <a:sym typeface="Roboto"/>
            </a:endParaRPr>
          </a:p>
        </p:txBody>
      </p:sp>
      <p:sp>
        <p:nvSpPr>
          <p:cNvPr id="528" name="Google Shape;528;g1069dad8cb3_0_82"/>
          <p:cNvSpPr/>
          <p:nvPr/>
        </p:nvSpPr>
        <p:spPr>
          <a:xfrm>
            <a:off x="95225" y="3786875"/>
            <a:ext cx="3726775" cy="529800"/>
          </a:xfrm>
          <a:prstGeom prst="roundRect">
            <a:avLst>
              <a:gd name="adj" fmla="val 16667"/>
            </a:avLst>
          </a:prstGeom>
          <a:solidFill>
            <a:srgbClr val="F7F7F9"/>
          </a:solidFill>
          <a:ln w="9525" cap="flat" cmpd="sng">
            <a:solidFill>
              <a:srgbClr val="3538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cy-GB" dirty="0">
                <a:latin typeface="Roboto"/>
                <a:ea typeface="Roboto"/>
                <a:cs typeface="Roboto"/>
                <a:sym typeface="Roboto"/>
              </a:rPr>
              <a:t>Cyflenwyr</a:t>
            </a:r>
          </a:p>
        </p:txBody>
      </p:sp>
      <p:sp>
        <p:nvSpPr>
          <p:cNvPr id="529" name="Google Shape;529;g1069dad8cb3_0_82"/>
          <p:cNvSpPr/>
          <p:nvPr/>
        </p:nvSpPr>
        <p:spPr>
          <a:xfrm>
            <a:off x="2213150" y="3786875"/>
            <a:ext cx="694500" cy="529800"/>
          </a:xfrm>
          <a:prstGeom prst="roundRect">
            <a:avLst>
              <a:gd name="adj" fmla="val 16667"/>
            </a:avLst>
          </a:prstGeom>
          <a:solidFill>
            <a:srgbClr val="45F5C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25</a:t>
            </a:r>
          </a:p>
          <a:p>
            <a:pPr marL="0" lvl="0" indent="0" algn="ctr" rtl="0">
              <a:spcBef>
                <a:spcPts val="0"/>
              </a:spcBef>
              <a:spcAft>
                <a:spcPts val="0"/>
              </a:spcAft>
              <a:buNone/>
            </a:pPr>
            <a:r>
              <a:rPr lang="cy-GB">
                <a:latin typeface="Roboto"/>
                <a:ea typeface="Roboto"/>
                <a:cs typeface="Roboto"/>
                <a:sym typeface="Roboto"/>
              </a:rPr>
              <a:t>(16)</a:t>
            </a:r>
            <a:endParaRPr lang="cy-GB" dirty="0">
              <a:latin typeface="Roboto"/>
              <a:ea typeface="Roboto"/>
              <a:cs typeface="Roboto"/>
              <a:sym typeface="Roboto"/>
            </a:endParaRPr>
          </a:p>
        </p:txBody>
      </p:sp>
      <p:sp>
        <p:nvSpPr>
          <p:cNvPr id="530" name="Google Shape;530;g1069dad8cb3_0_82"/>
          <p:cNvSpPr/>
          <p:nvPr/>
        </p:nvSpPr>
        <p:spPr>
          <a:xfrm>
            <a:off x="3127550" y="3786875"/>
            <a:ext cx="694500" cy="529800"/>
          </a:xfrm>
          <a:prstGeom prst="roundRect">
            <a:avLst>
              <a:gd name="adj" fmla="val 16667"/>
            </a:avLst>
          </a:prstGeom>
          <a:solidFill>
            <a:srgbClr val="2EC0F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cy-GB">
                <a:latin typeface="Roboto"/>
                <a:ea typeface="Roboto"/>
                <a:cs typeface="Roboto"/>
                <a:sym typeface="Roboto"/>
              </a:rPr>
              <a:t>30</a:t>
            </a:r>
            <a:endParaRPr lang="cy-GB" dirty="0">
              <a:latin typeface="Roboto"/>
              <a:ea typeface="Roboto"/>
              <a:cs typeface="Roboto"/>
              <a:sym typeface="Roboto"/>
            </a:endParaRPr>
          </a:p>
        </p:txBody>
      </p:sp>
      <p:sp>
        <p:nvSpPr>
          <p:cNvPr id="531" name="Google Shape;531;g1069dad8cb3_0_82"/>
          <p:cNvSpPr txBox="1"/>
          <p:nvPr/>
        </p:nvSpPr>
        <p:spPr>
          <a:xfrm>
            <a:off x="2213150" y="1223075"/>
            <a:ext cx="10719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cy-GB" sz="1100" i="1">
                <a:latin typeface="Roboto"/>
                <a:ea typeface="Roboto"/>
                <a:cs typeface="Roboto"/>
                <a:sym typeface="Roboto"/>
              </a:rPr>
              <a:t>Cyfweliadau (Cwblhawyd)</a:t>
            </a:r>
            <a:endParaRPr lang="cy-GB" sz="1100" i="1" dirty="0">
              <a:latin typeface="Roboto"/>
              <a:ea typeface="Roboto"/>
              <a:cs typeface="Roboto"/>
              <a:sym typeface="Roboto"/>
            </a:endParaRPr>
          </a:p>
        </p:txBody>
      </p:sp>
      <p:sp>
        <p:nvSpPr>
          <p:cNvPr id="532" name="Google Shape;532;g1069dad8cb3_0_82"/>
          <p:cNvSpPr txBox="1"/>
          <p:nvPr/>
        </p:nvSpPr>
        <p:spPr>
          <a:xfrm>
            <a:off x="3127551" y="1223075"/>
            <a:ext cx="10719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cy-GB" sz="1100" i="1">
                <a:latin typeface="Roboto"/>
                <a:ea typeface="Roboto"/>
                <a:cs typeface="Roboto"/>
                <a:sym typeface="Roboto"/>
              </a:rPr>
              <a:t>Ymatebion i'r Arolwg</a:t>
            </a:r>
            <a:endParaRPr lang="cy-GB" sz="1100" b="0" i="1" u="none" strike="noStrike" cap="none" dirty="0">
              <a:solidFill>
                <a:srgbClr val="000000"/>
              </a:solidFill>
              <a:latin typeface="Roboto"/>
              <a:ea typeface="Roboto"/>
              <a:cs typeface="Roboto"/>
              <a:sym typeface="Roboto"/>
            </a:endParaRPr>
          </a:p>
        </p:txBody>
      </p:sp>
      <p:sp>
        <p:nvSpPr>
          <p:cNvPr id="533" name="Google Shape;533;g1069dad8cb3_0_82"/>
          <p:cNvSpPr/>
          <p:nvPr/>
        </p:nvSpPr>
        <p:spPr>
          <a:xfrm>
            <a:off x="3985700" y="1729475"/>
            <a:ext cx="511200" cy="2587200"/>
          </a:xfrm>
          <a:prstGeom prst="leftBrace">
            <a:avLst>
              <a:gd name="adj1" fmla="val 50000"/>
              <a:gd name="adj2" fmla="val 35702"/>
            </a:avLst>
          </a:prstGeom>
          <a:noFill/>
          <a:ln w="9525" cap="flat" cmpd="sng">
            <a:solidFill>
              <a:srgbClr val="35383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534" name="Google Shape;534;g1069dad8cb3_0_82"/>
          <p:cNvGraphicFramePr/>
          <p:nvPr>
            <p:extLst>
              <p:ext uri="{D42A27DB-BD31-4B8C-83A1-F6EECF244321}">
                <p14:modId xmlns:p14="http://schemas.microsoft.com/office/powerpoint/2010/main" val="658447695"/>
              </p:ext>
            </p:extLst>
          </p:nvPr>
        </p:nvGraphicFramePr>
        <p:xfrm>
          <a:off x="4835450" y="1142550"/>
          <a:ext cx="2246350" cy="3150450"/>
        </p:xfrm>
        <a:graphic>
          <a:graphicData uri="http://schemas.openxmlformats.org/drawingml/2006/table">
            <a:tbl>
              <a:tblPr>
                <a:noFill/>
                <a:tableStyleId>{9EE4F1E6-634F-46B4-9B9B-E7410D307122}</a:tableStyleId>
              </a:tblPr>
              <a:tblGrid>
                <a:gridCol w="1123175">
                  <a:extLst>
                    <a:ext uri="{9D8B030D-6E8A-4147-A177-3AD203B41FA5}">
                      <a16:colId xmlns:a16="http://schemas.microsoft.com/office/drawing/2014/main" val="20000"/>
                    </a:ext>
                  </a:extLst>
                </a:gridCol>
                <a:gridCol w="1123175">
                  <a:extLst>
                    <a:ext uri="{9D8B030D-6E8A-4147-A177-3AD203B41FA5}">
                      <a16:colId xmlns:a16="http://schemas.microsoft.com/office/drawing/2014/main" val="20001"/>
                    </a:ext>
                  </a:extLst>
                </a:gridCol>
              </a:tblGrid>
              <a:tr h="380400">
                <a:tc>
                  <a:txBody>
                    <a:bodyPr/>
                    <a:lstStyle/>
                    <a:p>
                      <a:pPr marL="0" lvl="0" indent="0" algn="l" rtl="0">
                        <a:spcBef>
                          <a:spcPts val="0"/>
                        </a:spcBef>
                        <a:spcAft>
                          <a:spcPts val="0"/>
                        </a:spcAft>
                        <a:buNone/>
                      </a:pPr>
                      <a:r>
                        <a:rPr lang="cy-GB" sz="1000" b="1">
                          <a:latin typeface="Roboto"/>
                          <a:ea typeface="Roboto"/>
                          <a:cs typeface="Roboto"/>
                          <a:sym typeface="Roboto"/>
                        </a:rPr>
                        <a:t>Sector</a:t>
                      </a:r>
                      <a:endParaRPr lang="cy-GB" sz="1000" b="1" dirty="0">
                        <a:latin typeface="Roboto"/>
                        <a:ea typeface="Roboto"/>
                        <a:cs typeface="Roboto"/>
                        <a:sym typeface="Roboto"/>
                      </a:endParaRPr>
                    </a:p>
                  </a:txBody>
                  <a:tcPr marL="91425" marR="91425" marT="91425" marB="91425" anchor="ctr">
                    <a:solidFill>
                      <a:srgbClr val="45F5C6"/>
                    </a:solidFill>
                  </a:tcPr>
                </a:tc>
                <a:tc>
                  <a:txBody>
                    <a:bodyPr/>
                    <a:lstStyle/>
                    <a:p>
                      <a:pPr marL="0" lvl="0" indent="0" algn="l" rtl="0">
                        <a:spcBef>
                          <a:spcPts val="0"/>
                        </a:spcBef>
                        <a:spcAft>
                          <a:spcPts val="0"/>
                        </a:spcAft>
                        <a:buNone/>
                      </a:pPr>
                      <a:r>
                        <a:rPr lang="cy-GB" sz="1000" b="1">
                          <a:latin typeface="Roboto"/>
                          <a:ea typeface="Roboto"/>
                          <a:cs typeface="Roboto"/>
                          <a:sym typeface="Roboto"/>
                        </a:rPr>
                        <a:t>Cyfweliadau</a:t>
                      </a:r>
                      <a:endParaRPr lang="cy-GB" sz="1000" b="1" dirty="0">
                        <a:latin typeface="Roboto"/>
                        <a:ea typeface="Roboto"/>
                        <a:cs typeface="Roboto"/>
                        <a:sym typeface="Roboto"/>
                      </a:endParaRPr>
                    </a:p>
                  </a:txBody>
                  <a:tcPr marL="91425" marR="91425" marT="91425" marB="91425" anchor="ctr">
                    <a:solidFill>
                      <a:srgbClr val="45F5C6"/>
                    </a:solidFill>
                  </a:tcPr>
                </a:tc>
                <a:extLst>
                  <a:ext uri="{0D108BD9-81ED-4DB2-BD59-A6C34878D82A}">
                    <a16:rowId xmlns:a16="http://schemas.microsoft.com/office/drawing/2014/main" val="10000"/>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Canolog</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33</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1"/>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Llyw. Leol</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56</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2"/>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Addysg</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2</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3"/>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Iechyd</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3</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4"/>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Bluelight</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3</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5"/>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Y Trydydd Sector</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6</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6"/>
                  </a:ext>
                </a:extLst>
              </a:tr>
              <a:tr h="380400">
                <a:tc>
                  <a:txBody>
                    <a:bodyPr/>
                    <a:lstStyle/>
                    <a:p>
                      <a:pPr marL="0" lvl="0" indent="0" algn="l" rtl="0">
                        <a:spcBef>
                          <a:spcPts val="0"/>
                        </a:spcBef>
                        <a:spcAft>
                          <a:spcPts val="0"/>
                        </a:spcAft>
                        <a:buNone/>
                      </a:pPr>
                      <a:r>
                        <a:rPr lang="cy-GB" sz="1000">
                          <a:latin typeface="Roboto"/>
                          <a:ea typeface="Roboto"/>
                          <a:cs typeface="Roboto"/>
                          <a:sym typeface="Roboto"/>
                        </a:rPr>
                        <a:t>Adeiladu</a:t>
                      </a:r>
                      <a:endParaRPr lang="cy-GB" sz="1000" dirty="0">
                        <a:latin typeface="Roboto"/>
                        <a:ea typeface="Roboto"/>
                        <a:cs typeface="Roboto"/>
                        <a:sym typeface="Roboto"/>
                      </a:endParaRPr>
                    </a:p>
                  </a:txBody>
                  <a:tcPr marL="91425" marR="91425" marT="91425" marB="91425" anchor="ctr">
                    <a:solidFill>
                      <a:srgbClr val="F9FFFF"/>
                    </a:solidFill>
                  </a:tcPr>
                </a:tc>
                <a:tc>
                  <a:txBody>
                    <a:bodyPr/>
                    <a:lstStyle/>
                    <a:p>
                      <a:pPr marL="0" lvl="0" indent="0" algn="ctr" rtl="0">
                        <a:spcBef>
                          <a:spcPts val="0"/>
                        </a:spcBef>
                        <a:spcAft>
                          <a:spcPts val="0"/>
                        </a:spcAft>
                        <a:buNone/>
                      </a:pPr>
                      <a:r>
                        <a:rPr lang="cy-GB" sz="1000">
                          <a:latin typeface="Roboto"/>
                          <a:ea typeface="Roboto"/>
                          <a:cs typeface="Roboto"/>
                          <a:sym typeface="Roboto"/>
                        </a:rPr>
                        <a:t>9</a:t>
                      </a:r>
                      <a:endParaRPr lang="cy-GB" sz="1000" dirty="0">
                        <a:latin typeface="Roboto"/>
                        <a:ea typeface="Roboto"/>
                        <a:cs typeface="Roboto"/>
                        <a:sym typeface="Roboto"/>
                      </a:endParaRPr>
                    </a:p>
                  </a:txBody>
                  <a:tcPr marL="91425" marR="91425" marT="91425" marB="91425" anchor="ctr">
                    <a:solidFill>
                      <a:srgbClr val="F9FFFF"/>
                    </a:solidFill>
                  </a:tcPr>
                </a:tc>
                <a:extLst>
                  <a:ext uri="{0D108BD9-81ED-4DB2-BD59-A6C34878D82A}">
                    <a16:rowId xmlns:a16="http://schemas.microsoft.com/office/drawing/2014/main" val="10007"/>
                  </a:ext>
                </a:extLst>
              </a:tr>
            </a:tbl>
          </a:graphicData>
        </a:graphic>
      </p:graphicFrame>
      <p:sp>
        <p:nvSpPr>
          <p:cNvPr id="535" name="Google Shape;535;g1069dad8cb3_0_8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7</a:t>
            </a:fld>
            <a:endParaRPr lang="cy-GB" sz="1000" dirty="0">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g1069dad8cb3_0_129"/>
          <p:cNvSpPr txBox="1"/>
          <p:nvPr/>
        </p:nvSpPr>
        <p:spPr>
          <a:xfrm>
            <a:off x="379800" y="443350"/>
            <a:ext cx="58554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i="0" u="none" strike="noStrike" cap="none">
                <a:solidFill>
                  <a:srgbClr val="000000"/>
                </a:solidFill>
                <a:latin typeface="Playfair Display"/>
                <a:ea typeface="Playfair Display"/>
                <a:cs typeface="Playfair Display"/>
                <a:sym typeface="Playfair Display"/>
              </a:rPr>
              <a:t>Beth rydym wedi bod yn ymchwilio iddo</a:t>
            </a:r>
            <a:endParaRPr lang="cy-GB" sz="2000" b="0" i="0" u="none" strike="noStrike" cap="none" dirty="0">
              <a:solidFill>
                <a:srgbClr val="000000"/>
              </a:solidFill>
              <a:latin typeface="Playfair Display"/>
              <a:ea typeface="Playfair Display"/>
              <a:cs typeface="Playfair Display"/>
              <a:sym typeface="Playfair Display"/>
            </a:endParaRPr>
          </a:p>
        </p:txBody>
      </p:sp>
      <p:sp>
        <p:nvSpPr>
          <p:cNvPr id="543" name="Google Shape;543;g1069dad8cb3_0_129"/>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1069dad8cb3_0_129"/>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g1069dad8cb3_0_129"/>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6" name="Google Shape;546;g1069dad8cb3_0_129"/>
          <p:cNvPicPr preferRelativeResize="0"/>
          <p:nvPr/>
        </p:nvPicPr>
        <p:blipFill rotWithShape="1">
          <a:blip r:embed="rId3">
            <a:alphaModFix/>
          </a:blip>
          <a:srcRect/>
          <a:stretch/>
        </p:blipFill>
        <p:spPr>
          <a:xfrm>
            <a:off x="8060050" y="131217"/>
            <a:ext cx="694449" cy="666674"/>
          </a:xfrm>
          <a:prstGeom prst="rect">
            <a:avLst/>
          </a:prstGeom>
          <a:noFill/>
          <a:ln>
            <a:noFill/>
          </a:ln>
        </p:spPr>
      </p:pic>
      <p:pic>
        <p:nvPicPr>
          <p:cNvPr id="547" name="Google Shape;547;g1069dad8cb3_0_129"/>
          <p:cNvPicPr preferRelativeResize="0"/>
          <p:nvPr/>
        </p:nvPicPr>
        <p:blipFill rotWithShape="1">
          <a:blip r:embed="rId4">
            <a:alphaModFix/>
          </a:blip>
          <a:srcRect l="9540" t="71980" r="42541"/>
          <a:stretch/>
        </p:blipFill>
        <p:spPr>
          <a:xfrm>
            <a:off x="3046150" y="3276575"/>
            <a:ext cx="2903825" cy="1312150"/>
          </a:xfrm>
          <a:prstGeom prst="rect">
            <a:avLst/>
          </a:prstGeom>
          <a:noFill/>
          <a:ln>
            <a:noFill/>
          </a:ln>
        </p:spPr>
      </p:pic>
      <p:sp>
        <p:nvSpPr>
          <p:cNvPr id="548" name="Google Shape;548;g1069dad8cb3_0_129"/>
          <p:cNvSpPr/>
          <p:nvPr/>
        </p:nvSpPr>
        <p:spPr>
          <a:xfrm>
            <a:off x="3082200" y="1200150"/>
            <a:ext cx="1489800" cy="1870200"/>
          </a:xfrm>
          <a:prstGeom prst="wedgeRoundRectCallout">
            <a:avLst>
              <a:gd name="adj1" fmla="val -20833"/>
              <a:gd name="adj2" fmla="val 62500"/>
              <a:gd name="adj3" fmla="val 0"/>
            </a:avLst>
          </a:prstGeom>
          <a:solidFill>
            <a:srgbClr val="FFD966"/>
          </a:solidFill>
          <a:ln>
            <a:noFill/>
          </a:ln>
        </p:spPr>
        <p:txBody>
          <a:bodyPr spcFirstLastPara="1" wrap="square" lIns="0" tIns="91425" rIns="0"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Sut mae argymhellion posibl yn cyd-fynd â deddfwriaeth gyfredol a deddfwriaeth arfaethedig?</a:t>
            </a:r>
            <a:endParaRPr lang="cy-GB" sz="1400" b="0" i="0" u="none" strike="noStrike" cap="none" dirty="0">
              <a:solidFill>
                <a:srgbClr val="000000"/>
              </a:solidFill>
              <a:latin typeface="Arial"/>
              <a:ea typeface="Arial"/>
              <a:cs typeface="Arial"/>
              <a:sym typeface="Arial"/>
            </a:endParaRPr>
          </a:p>
        </p:txBody>
      </p:sp>
      <p:sp>
        <p:nvSpPr>
          <p:cNvPr id="549" name="Google Shape;549;g1069dad8cb3_0_129"/>
          <p:cNvSpPr/>
          <p:nvPr/>
        </p:nvSpPr>
        <p:spPr>
          <a:xfrm>
            <a:off x="4640000" y="1209450"/>
            <a:ext cx="1265400" cy="1860900"/>
          </a:xfrm>
          <a:prstGeom prst="wedgeRoundRectCallout">
            <a:avLst>
              <a:gd name="adj1" fmla="val 19612"/>
              <a:gd name="adj2" fmla="val 58920"/>
              <a:gd name="adj3" fmla="val 0"/>
            </a:avLst>
          </a:prstGeom>
          <a:solidFill>
            <a:srgbClr val="49C0F9"/>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Pa swyddogaethau neu wasanaethau y gallai CRC eu cynnig?</a:t>
            </a:r>
            <a:endParaRPr lang="cy-GB" sz="900" b="0" i="0" u="none" strike="noStrike" cap="none" dirty="0">
              <a:solidFill>
                <a:srgbClr val="000000"/>
              </a:solidFill>
              <a:latin typeface="Raleway"/>
              <a:ea typeface="Raleway"/>
              <a:cs typeface="Raleway"/>
              <a:sym typeface="Raleway"/>
            </a:endParaRPr>
          </a:p>
        </p:txBody>
      </p:sp>
      <p:sp>
        <p:nvSpPr>
          <p:cNvPr id="550" name="Google Shape;550;g1069dad8cb3_0_129"/>
          <p:cNvSpPr/>
          <p:nvPr/>
        </p:nvSpPr>
        <p:spPr>
          <a:xfrm>
            <a:off x="6166725" y="1230225"/>
            <a:ext cx="1652100" cy="1570370"/>
          </a:xfrm>
          <a:prstGeom prst="wedgeRoundRectCallout">
            <a:avLst>
              <a:gd name="adj1" fmla="val -55678"/>
              <a:gd name="adj2" fmla="val 55321"/>
              <a:gd name="adj3" fmla="val 0"/>
            </a:avLst>
          </a:prstGeom>
          <a:solidFill>
            <a:srgbClr val="BFBFBF"/>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Ar ba strwythur neu ffurf (hy, ffisegol neu ddigidol) y gallai'r ganolfan weithredu?</a:t>
            </a:r>
            <a:endParaRPr lang="cy-GB" sz="900" b="0" i="0" u="none" strike="noStrike" cap="none" dirty="0">
              <a:solidFill>
                <a:srgbClr val="000000"/>
              </a:solidFill>
              <a:latin typeface="Raleway"/>
              <a:ea typeface="Raleway"/>
              <a:cs typeface="Raleway"/>
              <a:sym typeface="Raleway"/>
            </a:endParaRPr>
          </a:p>
        </p:txBody>
      </p:sp>
      <p:sp>
        <p:nvSpPr>
          <p:cNvPr id="551" name="Google Shape;551;g1069dad8cb3_0_129"/>
          <p:cNvSpPr/>
          <p:nvPr/>
        </p:nvSpPr>
        <p:spPr>
          <a:xfrm flipH="1">
            <a:off x="6166724" y="4020650"/>
            <a:ext cx="2632125" cy="582600"/>
          </a:xfrm>
          <a:prstGeom prst="wedgeRoundRectCallout">
            <a:avLst>
              <a:gd name="adj1" fmla="val 56054"/>
              <a:gd name="adj2" fmla="val 5860"/>
              <a:gd name="adj3" fmla="val 0"/>
            </a:avLst>
          </a:prstGeom>
          <a:solidFill>
            <a:srgbClr val="60DBA5"/>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Sut y byddai CRC yn ffitio i mewn i'r ecosystem bresennol?</a:t>
            </a:r>
            <a:endParaRPr lang="cy-GB" sz="900" b="0" i="0" u="none" strike="noStrike" cap="none" dirty="0">
              <a:solidFill>
                <a:srgbClr val="000000"/>
              </a:solidFill>
              <a:latin typeface="Raleway"/>
              <a:ea typeface="Raleway"/>
              <a:cs typeface="Raleway"/>
              <a:sym typeface="Raleway"/>
            </a:endParaRPr>
          </a:p>
        </p:txBody>
      </p:sp>
      <p:sp>
        <p:nvSpPr>
          <p:cNvPr id="552" name="Google Shape;552;g1069dad8cb3_0_129"/>
          <p:cNvSpPr/>
          <p:nvPr/>
        </p:nvSpPr>
        <p:spPr>
          <a:xfrm>
            <a:off x="345150" y="3913276"/>
            <a:ext cx="2390100" cy="694200"/>
          </a:xfrm>
          <a:prstGeom prst="wedgeRoundRectCallout">
            <a:avLst>
              <a:gd name="adj1" fmla="val 56054"/>
              <a:gd name="adj2" fmla="val 5860"/>
              <a:gd name="adj3" fmla="val 0"/>
            </a:avLst>
          </a:prstGeom>
          <a:solidFill>
            <a:srgbClr val="60DBA5"/>
          </a:solidFill>
          <a:ln>
            <a:noFill/>
          </a:ln>
        </p:spPr>
        <p:txBody>
          <a:bodyPr spcFirstLastPara="1" wrap="square" lIns="0" tIns="91425" rIns="0"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Barn y gymuned o brynwyr, comisiynwyr a rhanddeiliaid eraill</a:t>
            </a:r>
            <a:endParaRPr lang="cy-GB" sz="900" b="0" i="0" u="none" strike="noStrike" cap="none" dirty="0">
              <a:solidFill>
                <a:srgbClr val="000000"/>
              </a:solidFill>
              <a:latin typeface="Raleway"/>
              <a:ea typeface="Raleway"/>
              <a:cs typeface="Raleway"/>
              <a:sym typeface="Raleway"/>
            </a:endParaRPr>
          </a:p>
        </p:txBody>
      </p:sp>
      <p:sp>
        <p:nvSpPr>
          <p:cNvPr id="553" name="Google Shape;553;g1069dad8cb3_0_129"/>
          <p:cNvSpPr/>
          <p:nvPr/>
        </p:nvSpPr>
        <p:spPr>
          <a:xfrm>
            <a:off x="869700" y="1990145"/>
            <a:ext cx="1812300" cy="1016005"/>
          </a:xfrm>
          <a:prstGeom prst="wedgeRoundRectCallout">
            <a:avLst>
              <a:gd name="adj1" fmla="val 72545"/>
              <a:gd name="adj2" fmla="val 52265"/>
              <a:gd name="adj3" fmla="val 0"/>
            </a:avLst>
          </a:prstGeom>
          <a:solidFill>
            <a:srgbClr val="CCCCCC"/>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Pa gymorth sydd ei angen ar ymarferwyr?</a:t>
            </a:r>
            <a:endParaRPr lang="cy-GB" sz="900" b="0" i="0" u="none" strike="noStrike" cap="none" dirty="0">
              <a:solidFill>
                <a:srgbClr val="000000"/>
              </a:solidFill>
              <a:latin typeface="Raleway"/>
              <a:ea typeface="Raleway"/>
              <a:cs typeface="Raleway"/>
              <a:sym typeface="Raleway"/>
            </a:endParaRPr>
          </a:p>
        </p:txBody>
      </p:sp>
      <p:sp>
        <p:nvSpPr>
          <p:cNvPr id="554" name="Google Shape;554;g1069dad8cb3_0_129"/>
          <p:cNvSpPr/>
          <p:nvPr/>
        </p:nvSpPr>
        <p:spPr>
          <a:xfrm>
            <a:off x="620975" y="3222875"/>
            <a:ext cx="2105400" cy="582600"/>
          </a:xfrm>
          <a:prstGeom prst="wedgeRoundRectCallout">
            <a:avLst>
              <a:gd name="adj1" fmla="val 63085"/>
              <a:gd name="adj2" fmla="val 35910"/>
              <a:gd name="adj3" fmla="val 0"/>
            </a:avLst>
          </a:prstGeom>
          <a:solidFill>
            <a:srgbClr val="CCCCCC"/>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Pa gymorth sydd ei angen ar gyflenwyr?</a:t>
            </a:r>
            <a:endParaRPr lang="cy-GB" sz="900" b="0" i="0" u="none" strike="noStrike" cap="none" dirty="0">
              <a:solidFill>
                <a:srgbClr val="000000"/>
              </a:solidFill>
              <a:latin typeface="Raleway"/>
              <a:ea typeface="Raleway"/>
              <a:cs typeface="Raleway"/>
              <a:sym typeface="Raleway"/>
            </a:endParaRPr>
          </a:p>
        </p:txBody>
      </p:sp>
      <p:sp>
        <p:nvSpPr>
          <p:cNvPr id="555" name="Google Shape;555;g1069dad8cb3_0_129"/>
          <p:cNvSpPr/>
          <p:nvPr/>
        </p:nvSpPr>
        <p:spPr>
          <a:xfrm>
            <a:off x="6166725" y="2947196"/>
            <a:ext cx="2390100" cy="966079"/>
          </a:xfrm>
          <a:prstGeom prst="wedgeRoundRectCallout">
            <a:avLst>
              <a:gd name="adj1" fmla="val -57292"/>
              <a:gd name="adj2" fmla="val 14729"/>
              <a:gd name="adj3" fmla="val 0"/>
            </a:avLst>
          </a:prstGeom>
          <a:solidFill>
            <a:srgbClr val="CCCCCC"/>
          </a:solidFill>
          <a:ln>
            <a:noFill/>
          </a:ln>
        </p:spPr>
        <p:txBody>
          <a:bodyPr spcFirstLastPara="1" wrap="square" lIns="0" tIns="91425" rIns="91425" bIns="91425" anchor="ctr" anchorCtr="0">
            <a:noAutofit/>
          </a:bodyPr>
          <a:lstStyle/>
          <a:p>
            <a:pPr marL="0" marR="0" lvl="0" indent="0" algn="ctr" rtl="0">
              <a:lnSpc>
                <a:spcPct val="115000"/>
              </a:lnSpc>
              <a:spcBef>
                <a:spcPts val="0"/>
              </a:spcBef>
              <a:spcAft>
                <a:spcPts val="0"/>
              </a:spcAft>
              <a:buClr>
                <a:srgbClr val="000000"/>
              </a:buClr>
              <a:buSzPts val="1300"/>
              <a:buFont typeface="Arial"/>
              <a:buNone/>
            </a:pPr>
            <a:r>
              <a:rPr lang="cy-GB" sz="1300" b="0" i="0" u="none" strike="noStrike" cap="none" dirty="0">
                <a:solidFill>
                  <a:srgbClr val="222222"/>
                </a:solidFill>
                <a:latin typeface="Roboto"/>
                <a:ea typeface="Roboto"/>
                <a:cs typeface="Roboto"/>
                <a:sym typeface="Roboto"/>
              </a:rPr>
              <a:t>A ddylai'r CRC fod o dan berchnogaeth/arweiniad canolog neu o dan arweiniad cymunedol?</a:t>
            </a:r>
            <a:endParaRPr lang="cy-GB" sz="900" b="0" i="0" u="none" strike="noStrike" cap="none" dirty="0">
              <a:solidFill>
                <a:srgbClr val="000000"/>
              </a:solidFill>
              <a:latin typeface="Raleway"/>
              <a:ea typeface="Raleway"/>
              <a:cs typeface="Raleway"/>
              <a:sym typeface="Raleway"/>
            </a:endParaRPr>
          </a:p>
        </p:txBody>
      </p:sp>
      <p:sp>
        <p:nvSpPr>
          <p:cNvPr id="556" name="Google Shape;556;g1069dad8cb3_0_12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8</a:t>
            </a:fld>
            <a:endParaRPr lang="cy-GB" sz="1000" dirty="0">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g1069dad8cb3_0_1051"/>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i="0" u="none" strike="noStrike" cap="none">
                <a:solidFill>
                  <a:srgbClr val="000000"/>
                </a:solidFill>
                <a:latin typeface="Playfair Display"/>
                <a:ea typeface="Playfair Display"/>
                <a:cs typeface="Playfair Display"/>
                <a:sym typeface="Playfair Display"/>
              </a:rPr>
              <a:t>Canlyniadau posibl o'r Cam Darganfod</a:t>
            </a:r>
            <a:endParaRPr lang="cy-GB" sz="2000" b="0" i="0" u="none" strike="noStrike" cap="none" dirty="0">
              <a:solidFill>
                <a:srgbClr val="000000"/>
              </a:solidFill>
              <a:latin typeface="Playfair Display"/>
              <a:ea typeface="Playfair Display"/>
              <a:cs typeface="Playfair Display"/>
              <a:sym typeface="Playfair Display"/>
            </a:endParaRPr>
          </a:p>
        </p:txBody>
      </p:sp>
      <p:sp>
        <p:nvSpPr>
          <p:cNvPr id="563" name="Google Shape;563;g1069dad8cb3_0_1051"/>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1069dad8cb3_0_1051"/>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1069dad8cb3_0_1051"/>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6" name="Google Shape;566;g1069dad8cb3_0_1051"/>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567" name="Google Shape;567;g1069dad8cb3_0_1051"/>
          <p:cNvSpPr/>
          <p:nvPr/>
        </p:nvSpPr>
        <p:spPr>
          <a:xfrm>
            <a:off x="333000" y="16018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cy-GB" sz="1400" b="1" i="0" u="none" strike="noStrike" cap="none" dirty="0">
                <a:solidFill>
                  <a:schemeClr val="dk2"/>
                </a:solidFill>
                <a:latin typeface="Roboto"/>
                <a:ea typeface="Roboto"/>
                <a:cs typeface="Roboto"/>
                <a:sym typeface="Roboto"/>
              </a:rPr>
              <a:t>Canlyniad Cyffredinol A:</a:t>
            </a:r>
            <a:r>
              <a:rPr lang="cy-GB" sz="1400" b="1" i="1" u="none" strike="noStrike" cap="none" dirty="0">
                <a:solidFill>
                  <a:schemeClr val="dk2"/>
                </a:solidFill>
                <a:latin typeface="Roboto"/>
                <a:ea typeface="Roboto"/>
                <a:cs typeface="Roboto"/>
                <a:sym typeface="Roboto"/>
              </a:rPr>
              <a:t> </a:t>
            </a:r>
            <a:r>
              <a:rPr lang="cy-GB" sz="1400" b="0" i="0" u="none" strike="noStrike" cap="none" dirty="0">
                <a:solidFill>
                  <a:schemeClr val="dk2"/>
                </a:solidFill>
                <a:latin typeface="Roboto"/>
                <a:ea typeface="Roboto"/>
                <a:cs typeface="Roboto"/>
                <a:sym typeface="Roboto"/>
              </a:rPr>
              <a:t>Cofnodi </a:t>
            </a:r>
            <a:r>
              <a:rPr lang="cy-GB" sz="1400" b="1" i="1" u="none" strike="noStrike" cap="none" dirty="0">
                <a:solidFill>
                  <a:schemeClr val="dk2"/>
                </a:solidFill>
                <a:latin typeface="Roboto"/>
                <a:ea typeface="Roboto"/>
                <a:cs typeface="Roboto"/>
                <a:sym typeface="Roboto"/>
              </a:rPr>
              <a:t>nad oes angen </a:t>
            </a:r>
            <a:r>
              <a:rPr lang="cy-GB" sz="1400" b="1" i="1" u="none" strike="noStrike" cap="none" dirty="0">
                <a:solidFill>
                  <a:schemeClr val="dk1"/>
                </a:solidFill>
                <a:latin typeface="Roboto"/>
                <a:ea typeface="Roboto"/>
                <a:cs typeface="Roboto"/>
                <a:sym typeface="Roboto"/>
              </a:rPr>
              <a:t>CRC</a:t>
            </a:r>
            <a:r>
              <a:rPr lang="cy-GB" sz="1400" b="0" i="0" u="none" strike="noStrike" cap="none" dirty="0">
                <a:solidFill>
                  <a:schemeClr val="dk1"/>
                </a:solidFill>
                <a:latin typeface="Roboto"/>
                <a:ea typeface="Roboto"/>
                <a:cs typeface="Roboto"/>
                <a:sym typeface="Roboto"/>
              </a:rPr>
              <a:t> NEU fod angen </a:t>
            </a:r>
            <a:r>
              <a:rPr lang="cy-GB" sz="1400" b="1" i="1" u="none" strike="noStrike" cap="none" dirty="0">
                <a:solidFill>
                  <a:schemeClr val="dk1"/>
                </a:solidFill>
                <a:latin typeface="Roboto"/>
                <a:ea typeface="Roboto"/>
                <a:cs typeface="Roboto"/>
                <a:sym typeface="Roboto"/>
              </a:rPr>
              <a:t>rhywbeth gwahanol.</a:t>
            </a:r>
            <a:endParaRPr lang="cy-GB" sz="1700" b="1" i="1" u="none" strike="noStrike" cap="none" dirty="0">
              <a:solidFill>
                <a:schemeClr val="dk1"/>
              </a:solidFill>
              <a:latin typeface="Arial"/>
              <a:ea typeface="Arial"/>
              <a:cs typeface="Arial"/>
              <a:sym typeface="Arial"/>
            </a:endParaRPr>
          </a:p>
        </p:txBody>
      </p:sp>
      <p:sp>
        <p:nvSpPr>
          <p:cNvPr id="568" name="Google Shape;568;g1069dad8cb3_0_1051"/>
          <p:cNvSpPr/>
          <p:nvPr/>
        </p:nvSpPr>
        <p:spPr>
          <a:xfrm>
            <a:off x="333000" y="16018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1069dad8cb3_0_1051"/>
          <p:cNvSpPr txBox="1"/>
          <p:nvPr/>
        </p:nvSpPr>
        <p:spPr>
          <a:xfrm>
            <a:off x="281811" y="1020000"/>
            <a:ext cx="86301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cy-GB" sz="1200" b="0" i="0" u="none" strike="noStrike" cap="none">
                <a:solidFill>
                  <a:srgbClr val="000000"/>
                </a:solidFill>
                <a:latin typeface="Roboto"/>
                <a:ea typeface="Roboto"/>
                <a:cs typeface="Roboto"/>
                <a:sym typeface="Roboto"/>
              </a:rPr>
              <a:t>Drwy'r Cam Darganfod rydym yn ceisio a) sefydlu a oes angen CRC a b) os oes angen hynny mae angen inni ddiffinio pa wasanaethau 'Alffa' a ddylai gael eu profi'n gyntaf wrth weithredu'r CRC.</a:t>
            </a:r>
            <a:endParaRPr lang="cy-GB" sz="1200" b="0" i="0" u="none" strike="noStrike" cap="none" dirty="0">
              <a:solidFill>
                <a:srgbClr val="000000"/>
              </a:solidFill>
              <a:latin typeface="Roboto"/>
              <a:ea typeface="Roboto"/>
              <a:cs typeface="Roboto"/>
              <a:sym typeface="Roboto"/>
            </a:endParaRPr>
          </a:p>
        </p:txBody>
      </p:sp>
      <p:sp>
        <p:nvSpPr>
          <p:cNvPr id="570" name="Google Shape;570;g1069dad8cb3_0_1051"/>
          <p:cNvSpPr/>
          <p:nvPr/>
        </p:nvSpPr>
        <p:spPr>
          <a:xfrm>
            <a:off x="333000" y="2592425"/>
            <a:ext cx="8457600" cy="1818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cy-GB" sz="1400" b="1" i="0" u="none" strike="noStrike" cap="none" dirty="0">
                <a:solidFill>
                  <a:schemeClr val="dk2"/>
                </a:solidFill>
                <a:latin typeface="Roboto"/>
                <a:ea typeface="Roboto"/>
                <a:cs typeface="Roboto"/>
                <a:sym typeface="Roboto"/>
              </a:rPr>
              <a:t>Canlyniad Cyffredinol B: </a:t>
            </a:r>
            <a:r>
              <a:rPr lang="cy-GB" sz="1400" b="0" i="0" u="none" strike="noStrike" cap="none" dirty="0">
                <a:solidFill>
                  <a:schemeClr val="dk2"/>
                </a:solidFill>
                <a:latin typeface="Roboto"/>
                <a:ea typeface="Roboto"/>
                <a:cs typeface="Roboto"/>
                <a:sym typeface="Roboto"/>
              </a:rPr>
              <a:t>Cofnodi </a:t>
            </a:r>
            <a:r>
              <a:rPr lang="cy-GB" sz="1400" b="1" i="1" u="none" strike="noStrike" cap="none" dirty="0">
                <a:solidFill>
                  <a:schemeClr val="dk2"/>
                </a:solidFill>
                <a:latin typeface="Roboto"/>
                <a:ea typeface="Roboto"/>
                <a:cs typeface="Roboto"/>
                <a:sym typeface="Roboto"/>
              </a:rPr>
              <a:t>bod angen CRC</a:t>
            </a:r>
            <a:r>
              <a:rPr lang="cy-GB" sz="1400" b="0" i="0" u="none" strike="noStrike" cap="none" dirty="0">
                <a:solidFill>
                  <a:schemeClr val="dk2"/>
                </a:solidFill>
                <a:latin typeface="Roboto"/>
                <a:ea typeface="Roboto"/>
                <a:cs typeface="Roboto"/>
                <a:sym typeface="Roboto"/>
              </a:rPr>
              <a:t> a'r hyn y dylid ei gynnwys o fewn cwmpas Alffa:</a:t>
            </a:r>
          </a:p>
          <a:p>
            <a:pPr marL="0" marR="0" lvl="0" indent="0" algn="l" rtl="0">
              <a:lnSpc>
                <a:spcPct val="100000"/>
              </a:lnSpc>
              <a:spcBef>
                <a:spcPts val="0"/>
              </a:spcBef>
              <a:spcAft>
                <a:spcPts val="0"/>
              </a:spcAft>
              <a:buClr>
                <a:srgbClr val="000000"/>
              </a:buClr>
              <a:buSzPts val="1100"/>
              <a:buFont typeface="Arial"/>
              <a:buNone/>
            </a:pPr>
            <a:endParaRPr lang="cy-GB" sz="1400" b="0" i="0" u="none" strike="noStrike" cap="none" dirty="0">
              <a:solidFill>
                <a:schemeClr val="dk2"/>
              </a:solidFill>
              <a:latin typeface="Roboto"/>
              <a:ea typeface="Roboto"/>
              <a:cs typeface="Roboto"/>
              <a:sym typeface="Roboto"/>
            </a:endParaRPr>
          </a:p>
          <a:p>
            <a:pPr marL="457200" marR="0" lvl="0" indent="-317500" algn="l" rtl="0">
              <a:lnSpc>
                <a:spcPct val="100000"/>
              </a:lnSpc>
              <a:spcBef>
                <a:spcPts val="0"/>
              </a:spcBef>
              <a:spcAft>
                <a:spcPts val="0"/>
              </a:spcAft>
              <a:buClr>
                <a:schemeClr val="accent1"/>
              </a:buClr>
              <a:buSzPts val="1400"/>
              <a:buFont typeface="Roboto"/>
              <a:buChar char="●"/>
            </a:pPr>
            <a:r>
              <a:rPr lang="cy-GB" sz="1400" b="0" i="1" u="none" strike="noStrike" cap="none" dirty="0">
                <a:solidFill>
                  <a:schemeClr val="dk2"/>
                </a:solidFill>
                <a:latin typeface="Roboto"/>
                <a:ea typeface="Roboto"/>
                <a:cs typeface="Roboto"/>
                <a:sym typeface="Roboto"/>
              </a:rPr>
              <a:t>Nodi </a:t>
            </a:r>
            <a:r>
              <a:rPr lang="cy-GB" sz="1400" b="0" i="0" u="none" strike="noStrike" cap="none" dirty="0">
                <a:solidFill>
                  <a:schemeClr val="dk2"/>
                </a:solidFill>
                <a:latin typeface="Roboto"/>
                <a:ea typeface="Roboto"/>
                <a:cs typeface="Roboto"/>
                <a:sym typeface="Roboto"/>
              </a:rPr>
              <a:t>pa ddatrysiadau y gellir eu profi yn Alffa a chostau'r datrysiadau hynny;</a:t>
            </a:r>
          </a:p>
          <a:p>
            <a:pPr marL="457200" marR="0" lvl="0" indent="-317500" algn="l" rtl="0">
              <a:lnSpc>
                <a:spcPct val="100000"/>
              </a:lnSpc>
              <a:spcBef>
                <a:spcPts val="0"/>
              </a:spcBef>
              <a:spcAft>
                <a:spcPts val="0"/>
              </a:spcAft>
              <a:buClr>
                <a:schemeClr val="accent1"/>
              </a:buClr>
              <a:buSzPts val="1400"/>
              <a:buFont typeface="Roboto"/>
              <a:buChar char="●"/>
            </a:pPr>
            <a:r>
              <a:rPr lang="cy-GB" sz="1400" b="0" i="1" u="none" strike="noStrike" cap="none" dirty="0">
                <a:solidFill>
                  <a:schemeClr val="dk2"/>
                </a:solidFill>
                <a:latin typeface="Roboto"/>
                <a:ea typeface="Roboto"/>
                <a:cs typeface="Roboto"/>
                <a:sym typeface="Roboto"/>
              </a:rPr>
              <a:t>Profi </a:t>
            </a:r>
            <a:r>
              <a:rPr lang="cy-GB" sz="1400" b="0" i="0" u="none" strike="noStrike" cap="none" dirty="0">
                <a:solidFill>
                  <a:schemeClr val="dk2"/>
                </a:solidFill>
                <a:latin typeface="Roboto"/>
                <a:ea typeface="Roboto"/>
                <a:cs typeface="Roboto"/>
                <a:sym typeface="Roboto"/>
              </a:rPr>
              <a:t>sut mae'r datrysiadau'n bodloni anghenion defnyddwyr a pha mor effeithiol yr ydynt am ddatrys y problemau a nodwyd;</a:t>
            </a:r>
          </a:p>
          <a:p>
            <a:pPr marL="457200" marR="0" lvl="0" indent="-317500" algn="l" rtl="0">
              <a:lnSpc>
                <a:spcPct val="100000"/>
              </a:lnSpc>
              <a:spcBef>
                <a:spcPts val="0"/>
              </a:spcBef>
              <a:spcAft>
                <a:spcPts val="0"/>
              </a:spcAft>
              <a:buClr>
                <a:schemeClr val="accent1"/>
              </a:buClr>
              <a:buSzPts val="1400"/>
              <a:buFont typeface="Roboto"/>
              <a:buChar char="●"/>
            </a:pPr>
            <a:r>
              <a:rPr lang="cy-GB" sz="1400" b="0" i="1" u="none" strike="noStrike" cap="none" dirty="0">
                <a:solidFill>
                  <a:schemeClr val="dk2"/>
                </a:solidFill>
                <a:latin typeface="Roboto"/>
                <a:ea typeface="Roboto"/>
                <a:cs typeface="Roboto"/>
                <a:sym typeface="Roboto"/>
              </a:rPr>
              <a:t>Deall </a:t>
            </a:r>
            <a:r>
              <a:rPr lang="cy-GB" sz="1400" b="0" i="0" u="none" strike="noStrike" cap="none" dirty="0">
                <a:solidFill>
                  <a:schemeClr val="dk2"/>
                </a:solidFill>
                <a:latin typeface="Roboto"/>
                <a:ea typeface="Roboto"/>
                <a:cs typeface="Roboto"/>
                <a:sym typeface="Roboto"/>
              </a:rPr>
              <a:t>sut y dylid darparu CRC yn ymarferol; a</a:t>
            </a:r>
          </a:p>
          <a:p>
            <a:pPr marL="457200" marR="0" lvl="0" indent="-317500" algn="l" rtl="0">
              <a:lnSpc>
                <a:spcPct val="100000"/>
              </a:lnSpc>
              <a:spcBef>
                <a:spcPts val="0"/>
              </a:spcBef>
              <a:spcAft>
                <a:spcPts val="0"/>
              </a:spcAft>
              <a:buClr>
                <a:schemeClr val="accent1"/>
              </a:buClr>
              <a:buSzPts val="1400"/>
              <a:buFont typeface="Roboto"/>
              <a:buChar char="●"/>
            </a:pPr>
            <a:r>
              <a:rPr lang="cy-GB" sz="1400" b="0" i="1" u="none" strike="noStrike" cap="none" dirty="0">
                <a:solidFill>
                  <a:schemeClr val="dk2"/>
                </a:solidFill>
                <a:latin typeface="Roboto"/>
                <a:ea typeface="Roboto"/>
                <a:cs typeface="Roboto"/>
                <a:sym typeface="Roboto"/>
              </a:rPr>
              <a:t>Diffinio'r </a:t>
            </a:r>
            <a:r>
              <a:rPr lang="cy-GB" sz="1400" b="0" i="0" u="none" strike="noStrike" cap="none" dirty="0">
                <a:solidFill>
                  <a:schemeClr val="dk2"/>
                </a:solidFill>
                <a:latin typeface="Roboto"/>
                <a:ea typeface="Roboto"/>
                <a:cs typeface="Roboto"/>
                <a:sym typeface="Roboto"/>
              </a:rPr>
              <a:t>gwasanaeth 'Beta' i'w ddatblygu a'i lansio os bydd Alffa yn llwyddiannus.</a:t>
            </a:r>
          </a:p>
        </p:txBody>
      </p:sp>
      <p:sp>
        <p:nvSpPr>
          <p:cNvPr id="571" name="Google Shape;571;g1069dad8cb3_0_1051"/>
          <p:cNvSpPr/>
          <p:nvPr/>
        </p:nvSpPr>
        <p:spPr>
          <a:xfrm>
            <a:off x="333000" y="2592425"/>
            <a:ext cx="70800" cy="1818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1069dad8cb3_0_105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9</a:t>
            </a:fld>
            <a:endParaRPr lang="cy-GB" sz="1000" dirty="0">
              <a:latin typeface="Playfair Display"/>
              <a:ea typeface="Playfair Display"/>
              <a:cs typeface="Playfair Display"/>
              <a:sym typeface="Playfair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gfbd1ead387_0_196"/>
          <p:cNvSpPr txBox="1">
            <a:spLocks noGrp="1"/>
          </p:cNvSpPr>
          <p:nvPr>
            <p:ph type="sldNum" idx="12"/>
          </p:nvPr>
        </p:nvSpPr>
        <p:spPr>
          <a:xfrm>
            <a:off x="8556784" y="48260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cy-GB" smtClean="0"/>
              <a:t>10</a:t>
            </a:fld>
            <a:endParaRPr lang="cy-GB" dirty="0"/>
          </a:p>
        </p:txBody>
      </p:sp>
      <p:sp>
        <p:nvSpPr>
          <p:cNvPr id="579" name="Google Shape;579;gfbd1ead387_0_196"/>
          <p:cNvSpPr/>
          <p:nvPr/>
        </p:nvSpPr>
        <p:spPr>
          <a:xfrm>
            <a:off x="125" y="-246"/>
            <a:ext cx="6810253" cy="5143541"/>
          </a:xfrm>
          <a:prstGeom prst="rect">
            <a:avLst/>
          </a:prstGeom>
          <a:solidFill>
            <a:srgbClr val="E7E6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80" name="Google Shape;580;gfbd1ead387_0_196"/>
          <p:cNvSpPr/>
          <p:nvPr/>
        </p:nvSpPr>
        <p:spPr>
          <a:xfrm>
            <a:off x="6810444" y="-247"/>
            <a:ext cx="2333818" cy="514354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81" name="Google Shape;581;gfbd1ead387_0_196"/>
          <p:cNvSpPr txBox="1"/>
          <p:nvPr/>
        </p:nvSpPr>
        <p:spPr>
          <a:xfrm>
            <a:off x="1145190" y="2181475"/>
            <a:ext cx="5304855" cy="647980"/>
          </a:xfrm>
          <a:prstGeom prst="rect">
            <a:avLst/>
          </a:prstGeom>
          <a:noFill/>
          <a:ln>
            <a:noFill/>
          </a:ln>
        </p:spPr>
        <p:txBody>
          <a:bodyPr spcFirstLastPara="1" wrap="square" lIns="32025" tIns="16000" rIns="32025" bIns="160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cy-GB" sz="4000" b="1">
                <a:latin typeface="Playfair Display"/>
                <a:ea typeface="Playfair Display"/>
                <a:cs typeface="Playfair Display"/>
                <a:sym typeface="Playfair Display"/>
              </a:rPr>
              <a:t>Anghenion</a:t>
            </a:r>
            <a:endParaRPr lang="cy-GB" sz="4000" b="1" i="0" u="none" strike="noStrike" cap="none" dirty="0">
              <a:solidFill>
                <a:srgbClr val="000000"/>
              </a:solidFill>
              <a:latin typeface="Playfair Display"/>
              <a:ea typeface="Playfair Display"/>
              <a:cs typeface="Playfair Display"/>
              <a:sym typeface="Playfair Display"/>
            </a:endParaRPr>
          </a:p>
        </p:txBody>
      </p:sp>
      <p:sp>
        <p:nvSpPr>
          <p:cNvPr id="585" name="Google Shape;585;gfbd1ead387_0_196"/>
          <p:cNvSpPr/>
          <p:nvPr/>
        </p:nvSpPr>
        <p:spPr>
          <a:xfrm>
            <a:off x="125" y="-247"/>
            <a:ext cx="555894" cy="68041"/>
          </a:xfrm>
          <a:prstGeom prst="rect">
            <a:avLst/>
          </a:prstGeom>
          <a:solidFill>
            <a:srgbClr val="F8A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86" name="Google Shape;586;gfbd1ead387_0_196"/>
          <p:cNvSpPr/>
          <p:nvPr/>
        </p:nvSpPr>
        <p:spPr>
          <a:xfrm>
            <a:off x="556132" y="-247"/>
            <a:ext cx="555894" cy="68041"/>
          </a:xfrm>
          <a:prstGeom prst="rect">
            <a:avLst/>
          </a:prstGeom>
          <a:solidFill>
            <a:srgbClr val="49C0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87" name="Google Shape;587;gfbd1ead387_0_196"/>
          <p:cNvSpPr/>
          <p:nvPr/>
        </p:nvSpPr>
        <p:spPr>
          <a:xfrm>
            <a:off x="1112138" y="-247"/>
            <a:ext cx="555895" cy="68041"/>
          </a:xfrm>
          <a:prstGeom prst="rect">
            <a:avLst/>
          </a:prstGeom>
          <a:solidFill>
            <a:srgbClr val="66DFA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g1069dad8cb3_0_1259"/>
          <p:cNvSpPr txBox="1"/>
          <p:nvPr/>
        </p:nvSpPr>
        <p:spPr>
          <a:xfrm>
            <a:off x="379800" y="443350"/>
            <a:ext cx="65661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a:latin typeface="Playfair Display"/>
                <a:ea typeface="Playfair Display"/>
                <a:cs typeface="Playfair Display"/>
                <a:sym typeface="Playfair Display"/>
              </a:rPr>
              <a:t>Anghenion yn Codi o'r Cam Darganfod</a:t>
            </a:r>
            <a:endParaRPr lang="cy-GB" sz="2000" b="1" i="0" u="none" strike="noStrike" cap="none" dirty="0">
              <a:solidFill>
                <a:srgbClr val="000000"/>
              </a:solidFill>
              <a:latin typeface="Playfair Display"/>
              <a:ea typeface="Playfair Display"/>
              <a:cs typeface="Playfair Display"/>
              <a:sym typeface="Playfair Display"/>
            </a:endParaRPr>
          </a:p>
        </p:txBody>
      </p:sp>
      <p:sp>
        <p:nvSpPr>
          <p:cNvPr id="594" name="Google Shape;594;g1069dad8cb3_0_1259"/>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1069dad8cb3_0_1259"/>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g1069dad8cb3_0_1259"/>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97" name="Google Shape;597;g1069dad8cb3_0_1259"/>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598" name="Google Shape;598;g1069dad8cb3_0_1259"/>
          <p:cNvSpPr/>
          <p:nvPr/>
        </p:nvSpPr>
        <p:spPr>
          <a:xfrm>
            <a:off x="379800" y="1118403"/>
            <a:ext cx="8374800" cy="975600"/>
          </a:xfrm>
          <a:prstGeom prst="rect">
            <a:avLst/>
          </a:prstGeom>
          <a:solidFill>
            <a:srgbClr val="66DFA9">
              <a:alpha val="16079"/>
            </a:srgbClr>
          </a:solidFill>
          <a:ln>
            <a:noFill/>
          </a:ln>
          <a:effectLst>
            <a:outerShdw blurRad="71438" dist="28575" dir="5400000" algn="bl" rotWithShape="0">
              <a:srgbClr val="000000">
                <a:alpha val="20000"/>
              </a:srgbClr>
            </a:outerShdw>
          </a:effectLst>
        </p:spPr>
        <p:txBody>
          <a:bodyPr spcFirstLastPara="1" wrap="square" lIns="954000" tIns="90000" rIns="91425" bIns="91425" anchor="ctr" anchorCtr="0">
            <a:noAutofit/>
          </a:bodyPr>
          <a:lstStyle/>
          <a:p>
            <a:pPr marL="0" lvl="0" indent="0" algn="l" rtl="0">
              <a:spcBef>
                <a:spcPts val="0"/>
              </a:spcBef>
              <a:spcAft>
                <a:spcPts val="0"/>
              </a:spcAft>
              <a:buNone/>
            </a:pPr>
            <a:r>
              <a:rPr lang="cy-GB" sz="1500">
                <a:solidFill>
                  <a:schemeClr val="dk2"/>
                </a:solidFill>
                <a:latin typeface="Roboto"/>
                <a:ea typeface="Roboto"/>
                <a:cs typeface="Roboto"/>
                <a:sym typeface="Roboto"/>
              </a:rPr>
              <a:t>Wrth ystyried sut i ffurfio CRC mae angen ystyried cyfres o anghenion </a:t>
            </a:r>
            <a:r>
              <a:rPr lang="cy-GB" sz="1500" b="1" i="1">
                <a:solidFill>
                  <a:schemeClr val="dk2"/>
                </a:solidFill>
                <a:latin typeface="Roboto"/>
                <a:ea typeface="Roboto"/>
                <a:cs typeface="Roboto"/>
                <a:sym typeface="Roboto"/>
              </a:rPr>
              <a:t>strwythurol</a:t>
            </a:r>
            <a:r>
              <a:rPr lang="cy-GB" sz="1500">
                <a:solidFill>
                  <a:schemeClr val="dk2"/>
                </a:solidFill>
                <a:latin typeface="Roboto"/>
                <a:ea typeface="Roboto"/>
                <a:cs typeface="Roboto"/>
                <a:sym typeface="Roboto"/>
              </a:rPr>
              <a:t>. </a:t>
            </a:r>
            <a:endParaRPr lang="cy-GB" sz="1600" u="none" strike="noStrike" cap="none" dirty="0">
              <a:solidFill>
                <a:srgbClr val="000000"/>
              </a:solidFill>
              <a:latin typeface="Roboto"/>
              <a:ea typeface="Roboto"/>
              <a:cs typeface="Roboto"/>
              <a:sym typeface="Roboto"/>
            </a:endParaRPr>
          </a:p>
        </p:txBody>
      </p:sp>
      <p:sp>
        <p:nvSpPr>
          <p:cNvPr id="599" name="Google Shape;599;g1069dad8cb3_0_1259"/>
          <p:cNvSpPr txBox="1"/>
          <p:nvPr/>
        </p:nvSpPr>
        <p:spPr>
          <a:xfrm>
            <a:off x="461075" y="1252941"/>
            <a:ext cx="582600" cy="73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chemeClr val="accent1"/>
                </a:solidFill>
                <a:latin typeface="Roboto"/>
                <a:ea typeface="Roboto"/>
                <a:cs typeface="Roboto"/>
                <a:sym typeface="Roboto"/>
              </a:rPr>
              <a:t>01</a:t>
            </a:r>
            <a:endParaRPr lang="cy-GB" sz="1500" b="1" i="0" u="none" strike="noStrike" cap="none" dirty="0">
              <a:solidFill>
                <a:schemeClr val="accent1"/>
              </a:solidFill>
              <a:latin typeface="Roboto"/>
              <a:ea typeface="Roboto"/>
              <a:cs typeface="Roboto"/>
              <a:sym typeface="Roboto"/>
            </a:endParaRPr>
          </a:p>
        </p:txBody>
      </p:sp>
      <p:sp>
        <p:nvSpPr>
          <p:cNvPr id="600" name="Google Shape;600;g1069dad8cb3_0_1259"/>
          <p:cNvSpPr/>
          <p:nvPr/>
        </p:nvSpPr>
        <p:spPr>
          <a:xfrm>
            <a:off x="384600" y="2230705"/>
            <a:ext cx="8374800" cy="975600"/>
          </a:xfrm>
          <a:prstGeom prst="rect">
            <a:avLst/>
          </a:prstGeom>
          <a:solidFill>
            <a:srgbClr val="49C0F9">
              <a:alpha val="21570"/>
            </a:srgbClr>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lvl="0" indent="0" algn="l" rtl="0">
              <a:spcBef>
                <a:spcPts val="0"/>
              </a:spcBef>
              <a:spcAft>
                <a:spcPts val="0"/>
              </a:spcAft>
              <a:buNone/>
            </a:pPr>
            <a:r>
              <a:rPr lang="cy-GB" sz="1500" dirty="0">
                <a:solidFill>
                  <a:schemeClr val="dk2"/>
                </a:solidFill>
                <a:latin typeface="Roboto"/>
                <a:ea typeface="Roboto"/>
                <a:cs typeface="Roboto"/>
                <a:sym typeface="Roboto"/>
              </a:rPr>
              <a:t>Mae cyfres o </a:t>
            </a:r>
            <a:r>
              <a:rPr lang="cy-GB" sz="1500" b="1" i="1" dirty="0">
                <a:solidFill>
                  <a:schemeClr val="dk2"/>
                </a:solidFill>
                <a:latin typeface="Roboto"/>
                <a:ea typeface="Roboto"/>
                <a:cs typeface="Roboto"/>
                <a:sym typeface="Roboto"/>
              </a:rPr>
              <a:t>Wasanaethau </a:t>
            </a:r>
            <a:r>
              <a:rPr lang="cy-GB" sz="1500" dirty="0">
                <a:solidFill>
                  <a:schemeClr val="dk2"/>
                </a:solidFill>
                <a:latin typeface="Roboto"/>
                <a:ea typeface="Roboto"/>
                <a:cs typeface="Roboto"/>
                <a:sym typeface="Roboto"/>
              </a:rPr>
              <a:t>wedi cael eu hamlinellu y mae ar </a:t>
            </a:r>
            <a:r>
              <a:rPr lang="cy-GB" sz="1500" dirty="0" err="1">
                <a:solidFill>
                  <a:schemeClr val="dk2"/>
                </a:solidFill>
                <a:latin typeface="Roboto"/>
                <a:ea typeface="Roboto"/>
                <a:cs typeface="Roboto"/>
                <a:sym typeface="Roboto"/>
              </a:rPr>
              <a:t>randdeiliaid</a:t>
            </a:r>
            <a:r>
              <a:rPr lang="cy-GB" sz="1500" dirty="0">
                <a:solidFill>
                  <a:schemeClr val="dk2"/>
                </a:solidFill>
                <a:latin typeface="Roboto"/>
                <a:ea typeface="Roboto"/>
                <a:cs typeface="Roboto"/>
                <a:sym typeface="Roboto"/>
              </a:rPr>
              <a:t> eu hangen gan CRC.</a:t>
            </a:r>
            <a:endParaRPr lang="cy-GB" sz="1600" dirty="0">
              <a:latin typeface="Roboto"/>
              <a:ea typeface="Roboto"/>
              <a:cs typeface="Roboto"/>
              <a:sym typeface="Roboto"/>
            </a:endParaRPr>
          </a:p>
        </p:txBody>
      </p:sp>
      <p:sp>
        <p:nvSpPr>
          <p:cNvPr id="601" name="Google Shape;601;g1069dad8cb3_0_1259"/>
          <p:cNvSpPr/>
          <p:nvPr/>
        </p:nvSpPr>
        <p:spPr>
          <a:xfrm>
            <a:off x="379800" y="3343651"/>
            <a:ext cx="8374800" cy="975600"/>
          </a:xfrm>
          <a:prstGeom prst="rect">
            <a:avLst/>
          </a:prstGeom>
          <a:solidFill>
            <a:srgbClr val="F8A700">
              <a:alpha val="23530"/>
            </a:srgbClr>
          </a:solidFill>
          <a:ln>
            <a:noFill/>
          </a:ln>
          <a:effectLst>
            <a:outerShdw blurRad="71438" dist="28575" dir="5400000" algn="bl" rotWithShape="0">
              <a:srgbClr val="000000">
                <a:alpha val="20000"/>
              </a:srgbClr>
            </a:outerShdw>
          </a:effectLst>
        </p:spPr>
        <p:txBody>
          <a:bodyPr spcFirstLastPara="1" wrap="square" lIns="972000"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cy-GB" sz="1500">
                <a:solidFill>
                  <a:schemeClr val="dk2"/>
                </a:solidFill>
                <a:latin typeface="Roboto"/>
                <a:ea typeface="Roboto"/>
                <a:cs typeface="Roboto"/>
                <a:sym typeface="Roboto"/>
              </a:rPr>
              <a:t>Ceir </a:t>
            </a:r>
            <a:r>
              <a:rPr lang="cy-GB" sz="1500" b="1" i="1">
                <a:solidFill>
                  <a:schemeClr val="dk2"/>
                </a:solidFill>
                <a:latin typeface="Roboto"/>
                <a:ea typeface="Roboto"/>
                <a:cs typeface="Roboto"/>
                <a:sym typeface="Roboto"/>
              </a:rPr>
              <a:t>Cynnwys</a:t>
            </a:r>
            <a:r>
              <a:rPr lang="cy-GB" sz="1500">
                <a:solidFill>
                  <a:schemeClr val="dk2"/>
                </a:solidFill>
                <a:latin typeface="Roboto"/>
                <a:ea typeface="Roboto"/>
                <a:cs typeface="Roboto"/>
                <a:sym typeface="Roboto"/>
              </a:rPr>
              <a:t> penodol y mae ar randdeiliaid ei angen gan CRC i gefnogi darpariaeth. </a:t>
            </a:r>
            <a:endParaRPr lang="cy-GB" sz="1600" u="none" strike="noStrike" cap="none" dirty="0">
              <a:solidFill>
                <a:srgbClr val="000000"/>
              </a:solidFill>
              <a:latin typeface="Roboto"/>
              <a:ea typeface="Roboto"/>
              <a:cs typeface="Roboto"/>
              <a:sym typeface="Roboto"/>
            </a:endParaRPr>
          </a:p>
        </p:txBody>
      </p:sp>
      <p:sp>
        <p:nvSpPr>
          <p:cNvPr id="602" name="Google Shape;602;g1069dad8cb3_0_1259"/>
          <p:cNvSpPr txBox="1"/>
          <p:nvPr/>
        </p:nvSpPr>
        <p:spPr>
          <a:xfrm>
            <a:off x="461075" y="2379522"/>
            <a:ext cx="582600" cy="7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chemeClr val="accent2"/>
                </a:solidFill>
                <a:latin typeface="Roboto"/>
                <a:ea typeface="Roboto"/>
                <a:cs typeface="Roboto"/>
                <a:sym typeface="Roboto"/>
              </a:rPr>
              <a:t>02</a:t>
            </a:r>
            <a:endParaRPr lang="cy-GB" sz="1500" b="1" i="0" u="none" strike="noStrike" cap="none" dirty="0">
              <a:solidFill>
                <a:schemeClr val="accent2"/>
              </a:solidFill>
              <a:latin typeface="Roboto"/>
              <a:ea typeface="Roboto"/>
              <a:cs typeface="Roboto"/>
              <a:sym typeface="Roboto"/>
            </a:endParaRPr>
          </a:p>
        </p:txBody>
      </p:sp>
      <p:sp>
        <p:nvSpPr>
          <p:cNvPr id="603" name="Google Shape;603;g1069dad8cb3_0_1259"/>
          <p:cNvSpPr txBox="1"/>
          <p:nvPr/>
        </p:nvSpPr>
        <p:spPr>
          <a:xfrm>
            <a:off x="461076" y="3477988"/>
            <a:ext cx="648000" cy="738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cy-GB" sz="2500" b="1" i="0" u="none" strike="noStrike" cap="none">
                <a:solidFill>
                  <a:srgbClr val="F8A700"/>
                </a:solidFill>
                <a:latin typeface="Roboto"/>
                <a:ea typeface="Roboto"/>
                <a:cs typeface="Roboto"/>
                <a:sym typeface="Roboto"/>
              </a:rPr>
              <a:t>03</a:t>
            </a:r>
            <a:endParaRPr lang="cy-GB" sz="1500" b="1" i="0" u="none" strike="noStrike" cap="none" dirty="0">
              <a:solidFill>
                <a:srgbClr val="F8A700"/>
              </a:solidFill>
              <a:latin typeface="Roboto"/>
              <a:ea typeface="Roboto"/>
              <a:cs typeface="Roboto"/>
              <a:sym typeface="Roboto"/>
            </a:endParaRPr>
          </a:p>
        </p:txBody>
      </p:sp>
      <p:sp>
        <p:nvSpPr>
          <p:cNvPr id="604" name="Google Shape;604;g1069dad8cb3_0_1259"/>
          <p:cNvSpPr/>
          <p:nvPr/>
        </p:nvSpPr>
        <p:spPr>
          <a:xfrm>
            <a:off x="1157775" y="1238937"/>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605" name="Google Shape;605;g1069dad8cb3_0_1259"/>
          <p:cNvSpPr/>
          <p:nvPr/>
        </p:nvSpPr>
        <p:spPr>
          <a:xfrm>
            <a:off x="1157775" y="2350615"/>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606" name="Google Shape;606;g1069dad8cb3_0_1259"/>
          <p:cNvSpPr/>
          <p:nvPr/>
        </p:nvSpPr>
        <p:spPr>
          <a:xfrm>
            <a:off x="1157775" y="3463796"/>
            <a:ext cx="27600" cy="734100"/>
          </a:xfrm>
          <a:prstGeom prst="rect">
            <a:avLst/>
          </a:prstGeom>
          <a:solidFill>
            <a:srgbClr val="41414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607" name="Google Shape;607;g1069dad8cb3_0_12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11</a:t>
            </a:fld>
            <a:endParaRPr lang="cy-GB" sz="1000" dirty="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g1069dad8cb3_0_454"/>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adnoddau</a:t>
            </a:r>
            <a:r>
              <a:rPr lang="cy-GB" sz="2000" dirty="0">
                <a:latin typeface="Playfair Display"/>
                <a:ea typeface="Playfair Display"/>
                <a:cs typeface="Playfair Display"/>
                <a:sym typeface="Playfair Display"/>
              </a:rPr>
              <a:t> i gefnogi</a:t>
            </a:r>
            <a:r>
              <a:rPr lang="cy-GB" sz="2000" b="1" i="1" dirty="0">
                <a:latin typeface="Playfair Display"/>
                <a:ea typeface="Playfair Display"/>
                <a:cs typeface="Playfair Display"/>
                <a:sym typeface="Playfair Display"/>
              </a:rPr>
              <a:t> </a:t>
            </a:r>
            <a:r>
              <a:rPr lang="cy-GB" sz="2000" dirty="0">
                <a:latin typeface="Playfair Display"/>
                <a:ea typeface="Playfair Display"/>
                <a:cs typeface="Playfair Display"/>
                <a:sym typeface="Playfair Display"/>
              </a:rPr>
              <a:t>caffael.</a:t>
            </a:r>
            <a:endParaRPr lang="cy-GB" sz="2000" u="none" strike="noStrike" cap="none" dirty="0">
              <a:solidFill>
                <a:srgbClr val="000000"/>
              </a:solidFill>
              <a:latin typeface="Playfair Display"/>
              <a:ea typeface="Playfair Display"/>
              <a:cs typeface="Playfair Display"/>
              <a:sym typeface="Playfair Display"/>
            </a:endParaRPr>
          </a:p>
        </p:txBody>
      </p:sp>
      <p:sp>
        <p:nvSpPr>
          <p:cNvPr id="614" name="Google Shape;614;g1069dad8cb3_0_454"/>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g1069dad8cb3_0_454"/>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g1069dad8cb3_0_454"/>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g1069dad8cb3_0_45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12</a:t>
            </a:fld>
            <a:endParaRPr lang="cy-GB" sz="1000" dirty="0">
              <a:latin typeface="Playfair Display"/>
              <a:ea typeface="Playfair Display"/>
              <a:cs typeface="Playfair Display"/>
              <a:sym typeface="Playfair Display"/>
            </a:endParaRPr>
          </a:p>
        </p:txBody>
      </p:sp>
      <p:pic>
        <p:nvPicPr>
          <p:cNvPr id="618" name="Google Shape;618;g1069dad8cb3_0_454"/>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619" name="Google Shape;619;g1069dad8cb3_0_454"/>
          <p:cNvSpPr/>
          <p:nvPr/>
        </p:nvSpPr>
        <p:spPr>
          <a:xfrm>
            <a:off x="4946402" y="18531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“Gallai tîm craidd hwyluso a galluogi mewnbwn ehangach gan arbenigwyr caffael presennol o bob rhan o Gymru</a:t>
            </a:r>
            <a:r>
              <a:rPr lang="cy-GB" sz="1000" i="1">
                <a:solidFill>
                  <a:schemeClr val="dk1"/>
                </a:solidFill>
                <a:latin typeface="Roboto"/>
                <a:ea typeface="Roboto"/>
                <a:cs typeface="Roboto"/>
                <a:sym typeface="Roboto"/>
              </a:rPr>
              <a:t>.</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20" name="Google Shape;620;g1069dad8cb3_0_454"/>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621" name="Google Shape;621;g1069dad8cb3_0_454"/>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a:t>
            </a:r>
            <a:r>
              <a:rPr lang="cy-GB" sz="1200" dirty="0">
                <a:latin typeface="Roboto"/>
                <a:ea typeface="Roboto"/>
                <a:cs typeface="Roboto"/>
                <a:sym typeface="Roboto"/>
              </a:rPr>
              <a:t> </a:t>
            </a:r>
            <a:r>
              <a:rPr lang="cy-GB" sz="1200" b="1" dirty="0">
                <a:latin typeface="Roboto"/>
                <a:ea typeface="Roboto"/>
                <a:cs typeface="Roboto"/>
                <a:sym typeface="Roboto"/>
              </a:rPr>
              <a:t>mae angen</a:t>
            </a:r>
            <a:r>
              <a:rPr lang="cy-GB" sz="1200" dirty="0">
                <a:latin typeface="Roboto"/>
                <a:ea typeface="Roboto"/>
                <a:cs typeface="Roboto"/>
                <a:sym typeface="Roboto"/>
              </a:rPr>
              <a:t> imi ganfod cefnogaeth </a:t>
            </a:r>
            <a:r>
              <a:rPr lang="cy-GB" sz="1200" dirty="0" err="1">
                <a:latin typeface="Roboto"/>
                <a:ea typeface="Roboto"/>
                <a:cs typeface="Roboto"/>
                <a:sym typeface="Roboto"/>
              </a:rPr>
              <a:t>ddi</a:t>
            </a:r>
            <a:r>
              <a:rPr lang="cy-GB" sz="1200" dirty="0">
                <a:latin typeface="Roboto"/>
                <a:ea typeface="Roboto"/>
                <a:cs typeface="Roboto"/>
                <a:sym typeface="Roboto"/>
              </a:rPr>
              <a:t>-duedd a </a:t>
            </a:r>
            <a:r>
              <a:rPr lang="cy-GB" sz="1200" dirty="0" err="1">
                <a:latin typeface="Roboto"/>
                <a:ea typeface="Roboto"/>
                <a:cs typeface="Roboto"/>
                <a:sym typeface="Roboto"/>
              </a:rPr>
              <a:t>galluogol</a:t>
            </a:r>
            <a:r>
              <a:rPr lang="cy-GB" sz="1200" dirty="0">
                <a:latin typeface="Roboto"/>
                <a:ea typeface="Roboto"/>
                <a:cs typeface="Roboto"/>
                <a:sym typeface="Roboto"/>
              </a:rPr>
              <a:t>, gan ddefnyddio arbenigedd a gwybodaeth o bob rhan o'r gymuned o </a:t>
            </a:r>
            <a:r>
              <a:rPr lang="cy-GB" sz="1200" dirty="0" err="1">
                <a:latin typeface="Roboto"/>
                <a:ea typeface="Roboto"/>
                <a:cs typeface="Roboto"/>
                <a:sym typeface="Roboto"/>
              </a:rPr>
              <a:t>randdeiliaid</a:t>
            </a:r>
            <a:r>
              <a:rPr lang="cy-GB" sz="1200" dirty="0">
                <a:latin typeface="Roboto"/>
                <a:ea typeface="Roboto"/>
                <a:cs typeface="Roboto"/>
                <a:sym typeface="Roboto"/>
              </a:rPr>
              <a:t> caffael yng Nghymru. </a:t>
            </a:r>
            <a:r>
              <a:rPr lang="cy-GB" sz="1200" b="1" i="1" dirty="0">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Er mwyn imi </a:t>
            </a:r>
            <a:r>
              <a:rPr lang="cy-GB" sz="1200" dirty="0">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allu cyflawni fy rôl yn fwy effeithiol.</a:t>
            </a:r>
            <a:endParaRPr lang="cy-GB" sz="1700" u="none" strike="noStrike" cap="none" dirty="0">
              <a:solidFill>
                <a:schemeClr val="dk1"/>
              </a:solidFill>
              <a:latin typeface="Roboto"/>
              <a:ea typeface="Roboto"/>
              <a:cs typeface="Roboto"/>
              <a:sym typeface="Roboto"/>
            </a:endParaRPr>
          </a:p>
        </p:txBody>
      </p:sp>
      <p:sp>
        <p:nvSpPr>
          <p:cNvPr id="622" name="Google Shape;622;g1069dad8cb3_0_454"/>
          <p:cNvSpPr/>
          <p:nvPr/>
        </p:nvSpPr>
        <p:spPr>
          <a:xfrm>
            <a:off x="333000" y="992225"/>
            <a:ext cx="70800" cy="666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g1069dad8cb3_0_454"/>
          <p:cNvSpPr/>
          <p:nvPr/>
        </p:nvSpPr>
        <p:spPr>
          <a:xfrm>
            <a:off x="4946402" y="24364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"Pe bai un ganolfan yn bodoli, ynghyd â changhennau sector-benodol, efallai y byddai hynny'n golygu llai o seilos</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24" name="Google Shape;624;g1069dad8cb3_0_454"/>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625" name="Google Shape;625;g1069dad8cb3_0_454"/>
          <p:cNvSpPr/>
          <p:nvPr/>
        </p:nvSpPr>
        <p:spPr>
          <a:xfrm>
            <a:off x="4946402" y="30197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“Sut y gellir arwain hyn yn ddi-duedd?</a:t>
            </a:r>
            <a:endParaRPr lang="cy-GB" sz="1000" b="1" i="1" u="none" strike="noStrike" cap="none" dirty="0">
              <a:solidFill>
                <a:schemeClr val="dk1"/>
              </a:solidFill>
              <a:latin typeface="Roboto"/>
              <a:ea typeface="Roboto"/>
              <a:cs typeface="Roboto"/>
              <a:sym typeface="Roboto"/>
            </a:endParaRPr>
          </a:p>
        </p:txBody>
      </p:sp>
      <p:pic>
        <p:nvPicPr>
          <p:cNvPr id="626" name="Google Shape;626;g1069dad8cb3_0_454"/>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627" name="Google Shape;627;g1069dad8cb3_0_454"/>
          <p:cNvSpPr/>
          <p:nvPr/>
        </p:nvSpPr>
        <p:spPr>
          <a:xfrm>
            <a:off x="4946402" y="35614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Rydym yn brin o amser felly mae angen mynediad arnom at wasanaeth a all greu canlyniadau heb ddefnyddio adnoddau"</a:t>
            </a:r>
            <a:endParaRPr lang="cy-GB" sz="1000" b="1" i="1" u="none" strike="noStrike" cap="none" dirty="0">
              <a:solidFill>
                <a:schemeClr val="dk1"/>
              </a:solidFill>
              <a:latin typeface="Roboto"/>
              <a:ea typeface="Roboto"/>
              <a:cs typeface="Roboto"/>
              <a:sym typeface="Roboto"/>
            </a:endParaRPr>
          </a:p>
        </p:txBody>
      </p:sp>
      <p:pic>
        <p:nvPicPr>
          <p:cNvPr id="628" name="Google Shape;628;g1069dad8cb3_0_454"/>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629" name="Google Shape;629;g1069dad8cb3_0_454"/>
          <p:cNvSpPr/>
          <p:nvPr/>
        </p:nvSpPr>
        <p:spPr>
          <a:xfrm>
            <a:off x="4946402" y="41447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“D</a:t>
            </a:r>
            <a:r>
              <a:rPr lang="cy-GB" sz="1000" i="1" dirty="0">
                <a:solidFill>
                  <a:schemeClr val="dk1"/>
                </a:solidFill>
                <a:latin typeface="Roboto"/>
                <a:ea typeface="Roboto"/>
                <a:cs typeface="Roboto"/>
                <a:sym typeface="Roboto"/>
              </a:rPr>
              <a:t>oes ‘na neb yn siarad â neb felly pwy sydd am ddod â phawb ynghyd i greu un gymuned</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30" name="Google Shape;630;g1069dad8cb3_0_454"/>
          <p:cNvPicPr preferRelativeResize="0"/>
          <p:nvPr/>
        </p:nvPicPr>
        <p:blipFill rotWithShape="1">
          <a:blip r:embed="rId4">
            <a:alphaModFix/>
          </a:blip>
          <a:srcRect/>
          <a:stretch/>
        </p:blipFill>
        <p:spPr>
          <a:xfrm>
            <a:off x="5087180" y="4208135"/>
            <a:ext cx="303145" cy="296259"/>
          </a:xfrm>
          <a:prstGeom prst="rect">
            <a:avLst/>
          </a:prstGeom>
          <a:noFill/>
          <a:ln>
            <a:noFill/>
          </a:ln>
        </p:spPr>
      </p:pic>
      <p:sp>
        <p:nvSpPr>
          <p:cNvPr id="631" name="Google Shape;631;g1069dad8cb3_0_454"/>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Yr her i'r gymuned wrth ysgogi canlyniadau polisi drwy gaffael yw'r ffaith bod llawer o wybodaeth am gaffael ar gael ar draws sawl ardal yng Nghymru, ond mae'n anodd gwybod lle i gael hyd i'r wybodaeth honno. Mae ymdrechion blaenorol i ganoli rhywfaint o'r wybodaeth honno wedi cael eu llywio'n ormodol gan un agenda.</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deall lle mae adnoddau ar gael yng nghymuned gaffael Cymru, fel bod pobl yn gwybod pwy i'w holi am yr wybodaeth gywir, ac fel bod yr arbenigedd hwnnw'n cael ei fwydo'n ôl i'r CRC.</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fod adnoddau'n brin ar hyn o bryd, ac mae prinder sgiliau ym maes caffael y sector cyhoeddus ledled Cymru yn ffactor y mae angen ei ystyried.</a:t>
            </a:r>
          </a:p>
        </p:txBody>
      </p:sp>
      <p:sp>
        <p:nvSpPr>
          <p:cNvPr id="632" name="Google Shape;632;g1069dad8cb3_0_454"/>
          <p:cNvSpPr/>
          <p:nvPr/>
        </p:nvSpPr>
        <p:spPr>
          <a:xfrm>
            <a:off x="333000" y="1846375"/>
            <a:ext cx="70800" cy="2721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g1069dad8cb3_0_454"/>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chemeClr val="accent1"/>
                </a:solidFill>
                <a:latin typeface="Roboto"/>
                <a:ea typeface="Roboto"/>
                <a:cs typeface="Roboto"/>
                <a:sym typeface="Roboto"/>
              </a:rPr>
              <a:t>01 - Strwythur</a:t>
            </a:r>
            <a:endParaRPr lang="cy-GB" sz="700" dirty="0">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g1069dad8cb3_0_1406"/>
          <p:cNvSpPr txBox="1"/>
          <p:nvPr/>
        </p:nvSpPr>
        <p:spPr>
          <a:xfrm>
            <a:off x="379800" y="443350"/>
            <a:ext cx="74307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cyflwyno gwasanaethau ar ffurf </a:t>
            </a:r>
            <a:r>
              <a:rPr lang="cy-GB" sz="2000" b="1" i="1" dirty="0">
                <a:latin typeface="Playfair Display"/>
                <a:ea typeface="Playfair Display"/>
                <a:cs typeface="Playfair Display"/>
                <a:sym typeface="Playfair Display"/>
              </a:rPr>
              <a:t>ddigidol a dynol</a:t>
            </a:r>
            <a:endParaRPr lang="cy-GB" sz="2000" b="1" i="1" u="none" strike="noStrike" cap="none" dirty="0">
              <a:solidFill>
                <a:srgbClr val="000000"/>
              </a:solidFill>
              <a:latin typeface="Playfair Display"/>
              <a:ea typeface="Playfair Display"/>
              <a:cs typeface="Playfair Display"/>
              <a:sym typeface="Playfair Display"/>
            </a:endParaRPr>
          </a:p>
        </p:txBody>
      </p:sp>
      <p:sp>
        <p:nvSpPr>
          <p:cNvPr id="640" name="Google Shape;640;g1069dad8cb3_0_1406"/>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g1069dad8cb3_0_1406"/>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g1069dad8cb3_0_1406"/>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g1069dad8cb3_0_140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13</a:t>
            </a:fld>
            <a:endParaRPr lang="cy-GB" sz="1000" dirty="0">
              <a:latin typeface="Playfair Display"/>
              <a:ea typeface="Playfair Display"/>
              <a:cs typeface="Playfair Display"/>
              <a:sym typeface="Playfair Display"/>
            </a:endParaRPr>
          </a:p>
        </p:txBody>
      </p:sp>
      <p:pic>
        <p:nvPicPr>
          <p:cNvPr id="644" name="Google Shape;644;g1069dad8cb3_0_1406"/>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645" name="Google Shape;645;g1069dad8cb3_0_1406"/>
          <p:cNvSpPr/>
          <p:nvPr/>
        </p:nvSpPr>
        <p:spPr>
          <a:xfrm>
            <a:off x="4946402" y="18531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I gefnogi deunyddiau digidol priodol, mae angen mynediad at bobl go iawn.</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46" name="Google Shape;646;g1069dad8cb3_0_1406"/>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647" name="Google Shape;647;g1069dad8cb3_0_1406"/>
          <p:cNvSpPr/>
          <p:nvPr/>
        </p:nvSpPr>
        <p:spPr>
          <a:xfrm>
            <a:off x="333000" y="992224"/>
            <a:ext cx="8457600" cy="772825"/>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I mi fel defnyddiwr</a:t>
            </a:r>
            <a:r>
              <a:rPr lang="cy-GB" sz="1200" b="1" dirty="0">
                <a:latin typeface="Roboto"/>
                <a:ea typeface="Roboto"/>
                <a:cs typeface="Roboto"/>
                <a:sym typeface="Roboto"/>
              </a:rPr>
              <a:t> </a:t>
            </a:r>
            <a:r>
              <a:rPr lang="cy-GB" sz="1200" dirty="0">
                <a:latin typeface="Roboto"/>
                <a:ea typeface="Roboto"/>
                <a:cs typeface="Roboto"/>
                <a:sym typeface="Roboto"/>
              </a:rPr>
              <a:t> </a:t>
            </a:r>
            <a:r>
              <a:rPr lang="cy-GB" sz="1200" b="1" dirty="0">
                <a:latin typeface="Roboto"/>
                <a:ea typeface="Roboto"/>
                <a:cs typeface="Roboto"/>
                <a:sym typeface="Roboto"/>
              </a:rPr>
              <a:t>mae angen</a:t>
            </a:r>
            <a:r>
              <a:rPr lang="cy-GB" sz="1200" dirty="0">
                <a:latin typeface="Roboto"/>
                <a:ea typeface="Roboto"/>
                <a:cs typeface="Roboto"/>
                <a:sym typeface="Roboto"/>
              </a:rPr>
              <a:t> i CRC gynnwys elfen ddynol yn ogystal ag elfen ddigidol, er mwyn imi allu manteisio ar arbenigedd rhanddeiliaid a chael asedau digidol hefyd y gallaf eu defnyddio i gyflawni o ddydd i ddydd. </a:t>
            </a:r>
            <a:r>
              <a:rPr lang="cy-GB" sz="1200" b="1" i="1" dirty="0">
                <a:latin typeface="Roboto"/>
                <a:ea typeface="Roboto"/>
                <a:cs typeface="Roboto"/>
                <a:sym typeface="Roboto"/>
              </a:rPr>
              <a:t>Er mwyn imi </a:t>
            </a:r>
            <a:r>
              <a:rPr lang="cy-GB" sz="1200" dirty="0">
                <a:latin typeface="Roboto"/>
                <a:ea typeface="Roboto"/>
                <a:cs typeface="Roboto"/>
                <a:sym typeface="Roboto"/>
              </a:rPr>
              <a:t>gyrchu gwybodaeth neu gefnogaeth sydd eu hangen arnaf yn gyflym, neu siarad â'r arbenigwyr cywir os nad wyf yn gallu defnyddio hunanwasanaeth</a:t>
            </a:r>
            <a:endParaRPr lang="cy-GB" sz="1700" u="none" strike="noStrike" cap="none" dirty="0">
              <a:solidFill>
                <a:schemeClr val="dk1"/>
              </a:solidFill>
              <a:latin typeface="Roboto"/>
              <a:ea typeface="Roboto"/>
              <a:cs typeface="Roboto"/>
              <a:sym typeface="Roboto"/>
            </a:endParaRPr>
          </a:p>
        </p:txBody>
      </p:sp>
      <p:sp>
        <p:nvSpPr>
          <p:cNvPr id="648" name="Google Shape;648;g1069dad8cb3_0_1406"/>
          <p:cNvSpPr/>
          <p:nvPr/>
        </p:nvSpPr>
        <p:spPr>
          <a:xfrm>
            <a:off x="333000" y="992225"/>
            <a:ext cx="70800" cy="666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g1069dad8cb3_0_1406"/>
          <p:cNvSpPr/>
          <p:nvPr/>
        </p:nvSpPr>
        <p:spPr>
          <a:xfrm>
            <a:off x="4946402" y="24364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i="1">
                <a:solidFill>
                  <a:schemeClr val="dk1"/>
                </a:solidFill>
                <a:latin typeface="Roboto"/>
                <a:ea typeface="Roboto"/>
                <a:cs typeface="Roboto"/>
                <a:sym typeface="Roboto"/>
              </a:rPr>
              <a:t>“Does dim pwynt cael presenoldeb dynol yn fy marn i, ond mae angen gallu cyfathrebu nôl a mlaen</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50" name="Google Shape;650;g1069dad8cb3_0_1406"/>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651" name="Google Shape;651;g1069dad8cb3_0_1406"/>
          <p:cNvSpPr/>
          <p:nvPr/>
        </p:nvSpPr>
        <p:spPr>
          <a:xfrm>
            <a:off x="4946402" y="30197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unigolion i weithio'n benodol ar y gwasanaeth, a chanddynt yr arbenigedd angenrheidiol i gefnogi'r proffesiwn</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52" name="Google Shape;652;g1069dad8cb3_0_1406"/>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653" name="Google Shape;653;g1069dad8cb3_0_1406"/>
          <p:cNvSpPr/>
          <p:nvPr/>
        </p:nvSpPr>
        <p:spPr>
          <a:xfrm>
            <a:off x="4946402" y="35614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Model gwasanaethau hybrid - mae angen iddo gynnwys seilwaith digidol, a gwasanaeth sy'n canolbwyntio ar bobl o amgylch hynny"</a:t>
            </a:r>
            <a:endParaRPr lang="cy-GB" sz="1000" b="1" i="1" u="none" strike="noStrike" cap="none" dirty="0">
              <a:solidFill>
                <a:schemeClr val="dk1"/>
              </a:solidFill>
              <a:latin typeface="Roboto"/>
              <a:ea typeface="Roboto"/>
              <a:cs typeface="Roboto"/>
              <a:sym typeface="Roboto"/>
            </a:endParaRPr>
          </a:p>
        </p:txBody>
      </p:sp>
      <p:pic>
        <p:nvPicPr>
          <p:cNvPr id="654" name="Google Shape;654;g1069dad8cb3_0_1406"/>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655" name="Google Shape;655;g1069dad8cb3_0_1406"/>
          <p:cNvSpPr/>
          <p:nvPr/>
        </p:nvSpPr>
        <p:spPr>
          <a:xfrm>
            <a:off x="4946402" y="41447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 bobl arbenigol fod ar gael i esbonio a deall y CRC, a deunydd digidol i gefnogi hynny</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56" name="Google Shape;656;g1069dad8cb3_0_1406"/>
          <p:cNvPicPr preferRelativeResize="0"/>
          <p:nvPr/>
        </p:nvPicPr>
        <p:blipFill rotWithShape="1">
          <a:blip r:embed="rId4">
            <a:alphaModFix/>
          </a:blip>
          <a:srcRect/>
          <a:stretch/>
        </p:blipFill>
        <p:spPr>
          <a:xfrm>
            <a:off x="5087180" y="4208135"/>
            <a:ext cx="303145" cy="296259"/>
          </a:xfrm>
          <a:prstGeom prst="rect">
            <a:avLst/>
          </a:prstGeom>
          <a:noFill/>
          <a:ln>
            <a:noFill/>
          </a:ln>
        </p:spPr>
      </p:pic>
      <p:sp>
        <p:nvSpPr>
          <p:cNvPr id="657" name="Google Shape;657;g1069dad8cb3_0_1406"/>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o ran llywio canlyniadau polisi drwy gaffael yw bod llawer o gynnwys a deunydd wedi'i gadw'n gysylltiedig â chaffael yng Nghymru, ond ei bod hi'n anodd deall sut i gyflwyno hynny mewn ffordd berthnasol.</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Mae angen i'r CRC felly gynnwys elfen ddynol i ryngweithio â hi yn ogystal ag elfen ddigidol i gadw gwybodaeth ganolog i gyd-fynd â'r gefnogaeth ddynol.</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na fydd un cyfrwng ond yn troi'n storfa rithiol arall o wybodaeth.</a:t>
            </a:r>
            <a:endParaRPr lang="cy-GB" sz="1100" dirty="0">
              <a:latin typeface="Roboto"/>
              <a:ea typeface="Roboto"/>
              <a:cs typeface="Roboto"/>
              <a:sym typeface="Roboto"/>
            </a:endParaRPr>
          </a:p>
        </p:txBody>
      </p:sp>
      <p:sp>
        <p:nvSpPr>
          <p:cNvPr id="658" name="Google Shape;658;g1069dad8cb3_0_1406"/>
          <p:cNvSpPr/>
          <p:nvPr/>
        </p:nvSpPr>
        <p:spPr>
          <a:xfrm>
            <a:off x="333000" y="1846375"/>
            <a:ext cx="70800" cy="2721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g1069dad8cb3_0_1406"/>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chemeClr val="accent1"/>
                </a:solidFill>
                <a:latin typeface="Roboto"/>
                <a:ea typeface="Roboto"/>
                <a:cs typeface="Roboto"/>
                <a:sym typeface="Roboto"/>
              </a:rPr>
              <a:t>01 - Strwythur</a:t>
            </a:r>
            <a:endParaRPr lang="cy-GB" sz="700" dirty="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g1069dad8cb3_0_1432"/>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i'r CRC wasanaethu </a:t>
            </a:r>
            <a:r>
              <a:rPr lang="cy-GB" sz="2000" b="1" i="1" dirty="0">
                <a:latin typeface="Playfair Display"/>
                <a:ea typeface="Playfair Display"/>
                <a:cs typeface="Playfair Display"/>
                <a:sym typeface="Playfair Display"/>
              </a:rPr>
              <a:t>cynulleidfa eang</a:t>
            </a:r>
            <a:endParaRPr lang="cy-GB" sz="2000" u="none" strike="noStrike" cap="none" dirty="0">
              <a:solidFill>
                <a:srgbClr val="000000"/>
              </a:solidFill>
              <a:latin typeface="Playfair Display"/>
              <a:ea typeface="Playfair Display"/>
              <a:cs typeface="Playfair Display"/>
              <a:sym typeface="Playfair Display"/>
            </a:endParaRPr>
          </a:p>
        </p:txBody>
      </p:sp>
      <p:sp>
        <p:nvSpPr>
          <p:cNvPr id="666" name="Google Shape;666;g1069dad8cb3_0_1432"/>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069dad8cb3_0_1432"/>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069dad8cb3_0_1432"/>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069dad8cb3_0_143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14</a:t>
            </a:fld>
            <a:endParaRPr lang="cy-GB" sz="1000" dirty="0">
              <a:latin typeface="Playfair Display"/>
              <a:ea typeface="Playfair Display"/>
              <a:cs typeface="Playfair Display"/>
              <a:sym typeface="Playfair Display"/>
            </a:endParaRPr>
          </a:p>
        </p:txBody>
      </p:sp>
      <p:pic>
        <p:nvPicPr>
          <p:cNvPr id="670" name="Google Shape;670;g1069dad8cb3_0_1432"/>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671" name="Google Shape;671;g1069dad8cb3_0_1432"/>
          <p:cNvSpPr/>
          <p:nvPr/>
        </p:nvSpPr>
        <p:spPr>
          <a:xfrm>
            <a:off x="4946402" y="18531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 gyngor ymarferol ar gaffael fod ar gael yn eang i bawb.</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72" name="Google Shape;672;g1069dad8cb3_0_1432"/>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673" name="Google Shape;673;g1069dad8cb3_0_1432"/>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I mi fel defnyddiwr</a:t>
            </a:r>
            <a:r>
              <a:rPr lang="cy-GB" sz="1200" dirty="0">
                <a:latin typeface="Roboto"/>
                <a:ea typeface="Roboto"/>
                <a:cs typeface="Roboto"/>
                <a:sym typeface="Roboto"/>
              </a:rPr>
              <a:t>, </a:t>
            </a:r>
            <a:r>
              <a:rPr lang="cy-GB" sz="1200" b="1" dirty="0">
                <a:latin typeface="Roboto"/>
                <a:ea typeface="Roboto"/>
                <a:cs typeface="Roboto"/>
                <a:sym typeface="Roboto"/>
              </a:rPr>
              <a:t>mae angen</a:t>
            </a:r>
            <a:r>
              <a:rPr lang="cy-GB" sz="1200" dirty="0">
                <a:latin typeface="Roboto"/>
                <a:ea typeface="Roboto"/>
                <a:cs typeface="Roboto"/>
                <a:sym typeface="Roboto"/>
              </a:rPr>
              <a:t> i wasanaethau'r llwyfan alluogi cynulleidfa eang er mwyn galluogi mynediad at arbenigedd ar draws Sector Cyhoeddus Cymru a Chyflenwyr hefyd. </a:t>
            </a:r>
            <a:r>
              <a:rPr lang="cy-GB" sz="1200" b="1" i="1" dirty="0">
                <a:latin typeface="Roboto"/>
                <a:ea typeface="Roboto"/>
                <a:cs typeface="Roboto"/>
                <a:sym typeface="Roboto"/>
              </a:rPr>
              <a:t>Er mwyn imi </a:t>
            </a:r>
            <a:r>
              <a:rPr lang="cy-GB" sz="1200" dirty="0">
                <a:latin typeface="Roboto"/>
                <a:ea typeface="Roboto"/>
                <a:cs typeface="Roboto"/>
                <a:sym typeface="Roboto"/>
              </a:rPr>
              <a:t>allu deall arfer gorau a defnyddio'r hyn yr wyf yn ei ddysgu i sicrhau canlyniadau gwell.</a:t>
            </a:r>
            <a:endParaRPr lang="cy-GB" sz="1700" u="none" strike="noStrike" cap="none" dirty="0">
              <a:solidFill>
                <a:schemeClr val="dk1"/>
              </a:solidFill>
              <a:latin typeface="Roboto"/>
              <a:ea typeface="Roboto"/>
              <a:cs typeface="Roboto"/>
              <a:sym typeface="Roboto"/>
            </a:endParaRPr>
          </a:p>
        </p:txBody>
      </p:sp>
      <p:sp>
        <p:nvSpPr>
          <p:cNvPr id="674" name="Google Shape;674;g1069dad8cb3_0_1432"/>
          <p:cNvSpPr/>
          <p:nvPr/>
        </p:nvSpPr>
        <p:spPr>
          <a:xfrm>
            <a:off x="333000" y="992225"/>
            <a:ext cx="70800" cy="666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g1069dad8cb3_0_1432"/>
          <p:cNvSpPr/>
          <p:nvPr/>
        </p:nvSpPr>
        <p:spPr>
          <a:xfrm>
            <a:off x="4946402" y="24364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Llywodraeth Cymru'n hyrwyddo cydweithio, felly a allai gwasanaeth hwyluso caffael dros sawl ardal - gwasanaeth cydgysylltiedig</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76" name="Google Shape;676;g1069dad8cb3_0_1432"/>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677" name="Google Shape;677;g1069dad8cb3_0_1432"/>
          <p:cNvSpPr/>
          <p:nvPr/>
        </p:nvSpPr>
        <p:spPr>
          <a:xfrm>
            <a:off x="4946402" y="30197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Prynwyr a chyflenwyr? A ellid ei ddefnyddio er mwyn i gyflenwyr gael pwynt cyswllt mwy integredig â phrynwyr</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78" name="Google Shape;678;g1069dad8cb3_0_1432"/>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679" name="Google Shape;679;g1069dad8cb3_0_1432"/>
          <p:cNvSpPr/>
          <p:nvPr/>
        </p:nvSpPr>
        <p:spPr>
          <a:xfrm>
            <a:off x="4946402" y="35614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Gallai fodloni nifer o'r anghenion sydd gan amrywiaeth o wahanol sefydliadau, ond mae'r cyfan yn canolbwyntio ar bennu strategaethau caffael"</a:t>
            </a:r>
            <a:endParaRPr lang="cy-GB" sz="1000" b="1" i="1" u="none" strike="noStrike" cap="none" dirty="0">
              <a:solidFill>
                <a:schemeClr val="dk1"/>
              </a:solidFill>
              <a:latin typeface="Roboto"/>
              <a:ea typeface="Roboto"/>
              <a:cs typeface="Roboto"/>
              <a:sym typeface="Roboto"/>
            </a:endParaRPr>
          </a:p>
        </p:txBody>
      </p:sp>
      <p:pic>
        <p:nvPicPr>
          <p:cNvPr id="680" name="Google Shape;680;g1069dad8cb3_0_1432"/>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681" name="Google Shape;681;g1069dad8cb3_0_1432"/>
          <p:cNvSpPr/>
          <p:nvPr/>
        </p:nvSpPr>
        <p:spPr>
          <a:xfrm>
            <a:off x="4946402" y="41447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“Mae angen </a:t>
            </a:r>
            <a:r>
              <a:rPr lang="cy-GB" sz="1000" i="1">
                <a:solidFill>
                  <a:schemeClr val="dk1"/>
                </a:solidFill>
                <a:latin typeface="Roboto"/>
                <a:ea typeface="Roboto"/>
                <a:cs typeface="Roboto"/>
                <a:sym typeface="Roboto"/>
              </a:rPr>
              <a:t>gwasanaeth CRC arnom ar gyfer y rhanddeiliaid ehangach er mwyn hyrwyddo un weledigaeth ar gyfer caffael.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82" name="Google Shape;682;g1069dad8cb3_0_1432"/>
          <p:cNvPicPr preferRelativeResize="0"/>
          <p:nvPr/>
        </p:nvPicPr>
        <p:blipFill rotWithShape="1">
          <a:blip r:embed="rId4">
            <a:alphaModFix/>
          </a:blip>
          <a:srcRect/>
          <a:stretch/>
        </p:blipFill>
        <p:spPr>
          <a:xfrm>
            <a:off x="5087180" y="4208135"/>
            <a:ext cx="303145" cy="296259"/>
          </a:xfrm>
          <a:prstGeom prst="rect">
            <a:avLst/>
          </a:prstGeom>
          <a:noFill/>
          <a:ln>
            <a:noFill/>
          </a:ln>
        </p:spPr>
      </p:pic>
      <p:sp>
        <p:nvSpPr>
          <p:cNvPr id="683" name="Google Shape;683;g1069dad8cb3_0_1432"/>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o ran ysgogi canlyniadau polisi drwy gaffael yw'r ffaith nad yw gwaith blaenorol i ganoli gwasanaethau a chynnwys wedi galluogi na chymell cyflenwyr na Sector Cyhoeddus ehangach Cymru.</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Gan hynny, mae angen cynnwys gwasanaethau a datrysiadau ymarferol yn Alffa a fydd yn denu cynulleidfa eang, fel bo modd eu cymell i ddefnyddio'r CRC a chreu momentwm ar ei chyfer.</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sef bod llu o grwpiau o randdeiliaid yn chwilio am werth yn yr angen hwn, felly gallai hynny wanio'r strwythur.</a:t>
            </a:r>
            <a:endParaRPr lang="cy-GB" sz="1100" dirty="0">
              <a:latin typeface="Roboto"/>
              <a:ea typeface="Roboto"/>
              <a:cs typeface="Roboto"/>
              <a:sym typeface="Roboto"/>
            </a:endParaRPr>
          </a:p>
        </p:txBody>
      </p:sp>
      <p:sp>
        <p:nvSpPr>
          <p:cNvPr id="684" name="Google Shape;684;g1069dad8cb3_0_1432"/>
          <p:cNvSpPr/>
          <p:nvPr/>
        </p:nvSpPr>
        <p:spPr>
          <a:xfrm>
            <a:off x="333000" y="1846375"/>
            <a:ext cx="70800" cy="2721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g1069dad8cb3_0_1432"/>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chemeClr val="accent1"/>
                </a:solidFill>
                <a:latin typeface="Roboto"/>
                <a:ea typeface="Roboto"/>
                <a:cs typeface="Roboto"/>
                <a:sym typeface="Roboto"/>
              </a:rPr>
              <a:t>01 - Strwythur</a:t>
            </a:r>
            <a:endParaRPr lang="cy-GB" sz="700" dirty="0">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069dad8cb3_0_1458"/>
          <p:cNvSpPr txBox="1"/>
          <p:nvPr/>
        </p:nvSpPr>
        <p:spPr>
          <a:xfrm>
            <a:off x="379800" y="443350"/>
            <a:ext cx="7191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i hyn </a:t>
            </a:r>
            <a:r>
              <a:rPr lang="cy-GB" sz="2000" u="none" strike="noStrike" cap="none" dirty="0">
                <a:solidFill>
                  <a:srgbClr val="000000"/>
                </a:solidFill>
                <a:latin typeface="Playfair Display"/>
                <a:ea typeface="Playfair Display"/>
                <a:cs typeface="Playfair Display"/>
                <a:sym typeface="Playfair Display"/>
              </a:rPr>
              <a:t>gyd-fynd â'r </a:t>
            </a:r>
            <a:r>
              <a:rPr lang="cy-GB" sz="2000" b="1" i="1" dirty="0">
                <a:latin typeface="Playfair Display"/>
                <a:ea typeface="Playfair Display"/>
                <a:cs typeface="Playfair Display"/>
                <a:sym typeface="Playfair Display"/>
              </a:rPr>
              <a:t>Ecosystem bresennol</a:t>
            </a:r>
            <a:endParaRPr lang="cy-GB" sz="2000" b="1" i="1" u="none" strike="noStrike" cap="none" dirty="0">
              <a:solidFill>
                <a:srgbClr val="000000"/>
              </a:solidFill>
              <a:latin typeface="Playfair Display"/>
              <a:ea typeface="Playfair Display"/>
              <a:cs typeface="Playfair Display"/>
              <a:sym typeface="Playfair Display"/>
            </a:endParaRPr>
          </a:p>
        </p:txBody>
      </p:sp>
      <p:sp>
        <p:nvSpPr>
          <p:cNvPr id="692" name="Google Shape;692;g1069dad8cb3_0_1458"/>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g1069dad8cb3_0_1458"/>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g1069dad8cb3_0_1458"/>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g1069dad8cb3_0_14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15</a:t>
            </a:fld>
            <a:endParaRPr lang="cy-GB" sz="1000" dirty="0">
              <a:latin typeface="Playfair Display"/>
              <a:ea typeface="Playfair Display"/>
              <a:cs typeface="Playfair Display"/>
              <a:sym typeface="Playfair Display"/>
            </a:endParaRPr>
          </a:p>
        </p:txBody>
      </p:sp>
      <p:pic>
        <p:nvPicPr>
          <p:cNvPr id="696" name="Google Shape;696;g1069dad8cb3_0_1458"/>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697" name="Google Shape;697;g1069dad8cb3_0_1458"/>
          <p:cNvSpPr/>
          <p:nvPr/>
        </p:nvSpPr>
        <p:spPr>
          <a:xfrm>
            <a:off x="4946402" y="18531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Dylai'r CRC fod yn gyfle i gael gwared ag achosion o ail-wneud gwaith a symleiddio pethau yn hytrach na'u cymhlethu.</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698" name="Google Shape;698;g1069dad8cb3_0_1458"/>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699" name="Google Shape;699;g1069dad8cb3_0_1458"/>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I mi fel defnyddiwr, </a:t>
            </a:r>
            <a:r>
              <a:rPr lang="cy-GB" sz="1200" b="1" dirty="0">
                <a:latin typeface="Roboto"/>
                <a:ea typeface="Roboto"/>
                <a:cs typeface="Roboto"/>
                <a:sym typeface="Roboto"/>
              </a:rPr>
              <a:t>mae angen </a:t>
            </a:r>
            <a:r>
              <a:rPr lang="cy-GB" sz="1200" dirty="0">
                <a:latin typeface="Roboto"/>
                <a:ea typeface="Roboto"/>
                <a:cs typeface="Roboto"/>
                <a:sym typeface="Roboto"/>
              </a:rPr>
              <a:t>i'r CRC ffitio i'r tirlun presennol er mwyn iddi ategu gwaith presennol, heb ail-wneud gwaith, a manteisio ar arbenigedd sy'n bodoli eisoes</a:t>
            </a:r>
            <a:r>
              <a:rPr lang="cy-GB" sz="1000" dirty="0"/>
              <a:t>.</a:t>
            </a:r>
            <a:r>
              <a:rPr lang="cy-GB" sz="1200" dirty="0">
                <a:latin typeface="Roboto"/>
                <a:ea typeface="Roboto"/>
                <a:cs typeface="Roboto"/>
                <a:sym typeface="Roboto"/>
              </a:rPr>
              <a:t> </a:t>
            </a:r>
            <a:r>
              <a:rPr lang="cy-GB" sz="1200" b="1" i="1" dirty="0">
                <a:latin typeface="Roboto"/>
                <a:ea typeface="Roboto"/>
                <a:cs typeface="Roboto"/>
                <a:sym typeface="Roboto"/>
              </a:rPr>
              <a:t>Er mwyn imi </a:t>
            </a:r>
            <a:r>
              <a:rPr lang="cy-GB" sz="1200" dirty="0">
                <a:latin typeface="Roboto"/>
                <a:ea typeface="Roboto"/>
                <a:cs typeface="Roboto"/>
                <a:sym typeface="Roboto"/>
              </a:rPr>
              <a:t>allu deall yn rhwydd yr hyn y mae'r CRC yn ei gynnig a sut mae hynny'n wahanol i fforymau eraill.</a:t>
            </a:r>
            <a:endParaRPr lang="cy-GB" sz="1700" u="none" strike="noStrike" cap="none" dirty="0">
              <a:solidFill>
                <a:schemeClr val="dk1"/>
              </a:solidFill>
              <a:latin typeface="Roboto"/>
              <a:ea typeface="Roboto"/>
              <a:cs typeface="Roboto"/>
              <a:sym typeface="Roboto"/>
            </a:endParaRPr>
          </a:p>
        </p:txBody>
      </p:sp>
      <p:sp>
        <p:nvSpPr>
          <p:cNvPr id="700" name="Google Shape;700;g1069dad8cb3_0_1458"/>
          <p:cNvSpPr/>
          <p:nvPr/>
        </p:nvSpPr>
        <p:spPr>
          <a:xfrm>
            <a:off x="333000" y="992225"/>
            <a:ext cx="70800" cy="666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g1069dad8cb3_0_1458"/>
          <p:cNvSpPr/>
          <p:nvPr/>
        </p:nvSpPr>
        <p:spPr>
          <a:xfrm>
            <a:off x="4946402" y="24364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gweithgarwch wedi cael ei ddyblygu ar draws adrannau Llywodraeth a dylai'r CRC osgoi hynny'n llwyr</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02" name="Google Shape;702;g1069dad8cb3_0_1458"/>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703" name="Google Shape;703;g1069dad8cb3_0_1458"/>
          <p:cNvSpPr/>
          <p:nvPr/>
        </p:nvSpPr>
        <p:spPr>
          <a:xfrm>
            <a:off x="4946402" y="3019750"/>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Gweithio gyda'r timau polisi i gyflwyno a chyflawni cynlluniau gweithredu yn hytrach na'u hail-greu</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04" name="Google Shape;704;g1069dad8cb3_0_1458"/>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705" name="Google Shape;705;g1069dad8cb3_0_1458"/>
          <p:cNvSpPr/>
          <p:nvPr/>
        </p:nvSpPr>
        <p:spPr>
          <a:xfrm>
            <a:off x="4946402" y="35614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“Y </a:t>
            </a:r>
            <a:r>
              <a:rPr lang="cy-GB" sz="1000" i="1">
                <a:solidFill>
                  <a:schemeClr val="dk1"/>
                </a:solidFill>
                <a:latin typeface="Roboto"/>
                <a:ea typeface="Roboto"/>
                <a:cs typeface="Roboto"/>
                <a:sym typeface="Roboto"/>
              </a:rPr>
              <a:t>perygl yw eich bod yn symud i mewn i fformat gwahanol ac yn ei ailbecynnu'n unig"</a:t>
            </a:r>
            <a:endParaRPr lang="cy-GB" sz="1000" b="1" i="1" u="none" strike="noStrike" cap="none" dirty="0">
              <a:solidFill>
                <a:schemeClr val="dk1"/>
              </a:solidFill>
              <a:latin typeface="Roboto"/>
              <a:ea typeface="Roboto"/>
              <a:cs typeface="Roboto"/>
              <a:sym typeface="Roboto"/>
            </a:endParaRPr>
          </a:p>
        </p:txBody>
      </p:sp>
      <p:pic>
        <p:nvPicPr>
          <p:cNvPr id="706" name="Google Shape;706;g1069dad8cb3_0_1458"/>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707" name="Google Shape;707;g1069dad8cb3_0_1458"/>
          <p:cNvSpPr/>
          <p:nvPr/>
        </p:nvSpPr>
        <p:spPr>
          <a:xfrm>
            <a:off x="4946402" y="4144763"/>
            <a:ext cx="3844200" cy="423000"/>
          </a:xfrm>
          <a:prstGeom prst="roundRect">
            <a:avLst>
              <a:gd name="adj" fmla="val 16667"/>
            </a:avLst>
          </a:prstGeom>
          <a:solidFill>
            <a:srgbClr val="66DFA9">
              <a:alpha val="16079"/>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adnoddau caffael da wedi'u storio mewn mannau synhwyrol. Does dim angen eu dyblygu, dim ond cyfeirio pobl atynt</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08" name="Google Shape;708;g1069dad8cb3_0_1458"/>
          <p:cNvPicPr preferRelativeResize="0"/>
          <p:nvPr/>
        </p:nvPicPr>
        <p:blipFill rotWithShape="1">
          <a:blip r:embed="rId4">
            <a:alphaModFix/>
          </a:blip>
          <a:srcRect/>
          <a:stretch/>
        </p:blipFill>
        <p:spPr>
          <a:xfrm>
            <a:off x="5087180" y="4208135"/>
            <a:ext cx="303145" cy="296259"/>
          </a:xfrm>
          <a:prstGeom prst="rect">
            <a:avLst/>
          </a:prstGeom>
          <a:noFill/>
          <a:ln>
            <a:noFill/>
          </a:ln>
        </p:spPr>
      </p:pic>
      <p:sp>
        <p:nvSpPr>
          <p:cNvPr id="709" name="Google Shape;709;g1069dad8cb3_0_1458"/>
          <p:cNvSpPr/>
          <p:nvPr/>
        </p:nvSpPr>
        <p:spPr>
          <a:xfrm>
            <a:off x="333000" y="1846374"/>
            <a:ext cx="4401000" cy="2853775"/>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Yr her i'r gymuned o ran llywio canlyniadau polisi drwy gaffael yw'r ffaith bod gwasanaethau ac offer sy'n cefnogi caffael yn amrywio'n sylweddol ar draws 22 o awdurdodau ac iteriadau eraill. Yn aml mae hyn naill ai'n golygu dyblygu gwaith neu greu gwrthdaro.</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i'r CRC ffitio i'r tirlun presennol, lle bydd yn ategu gwasanaethau defnyddiol sy'n bodoli eisoes yn gysylltiedig ag arfer Caffael, gan beidio â dyblygu unrhyw ran o'r wybodaeth honno.</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sef bod amryw o brosiectau, sefydliadau neu grwpiau ar hyn o bryd yn cefnogi Caffael, ac ni ddylai hyn olygu bod gwaith yn cael ei ddyblygu.</a:t>
            </a:r>
          </a:p>
        </p:txBody>
      </p:sp>
      <p:sp>
        <p:nvSpPr>
          <p:cNvPr id="710" name="Google Shape;710;g1069dad8cb3_0_1458"/>
          <p:cNvSpPr/>
          <p:nvPr/>
        </p:nvSpPr>
        <p:spPr>
          <a:xfrm>
            <a:off x="333000" y="1846375"/>
            <a:ext cx="70800" cy="2721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g1069dad8cb3_0_1458"/>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chemeClr val="accent1"/>
                </a:solidFill>
                <a:latin typeface="Roboto"/>
                <a:ea typeface="Roboto"/>
                <a:cs typeface="Roboto"/>
                <a:sym typeface="Roboto"/>
              </a:rPr>
              <a:t>01 - Strwythur</a:t>
            </a:r>
            <a:endParaRPr lang="cy-GB" sz="700" dirty="0">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1069dad8cb3_0_1280"/>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gwasanaethau </a:t>
            </a:r>
            <a:r>
              <a:rPr lang="cy-GB" sz="2000" b="1" i="1" dirty="0">
                <a:latin typeface="Playfair Display"/>
                <a:ea typeface="Playfair Display"/>
                <a:cs typeface="Playfair Display"/>
                <a:sym typeface="Playfair Display"/>
              </a:rPr>
              <a:t>gweithredol</a:t>
            </a:r>
            <a:r>
              <a:rPr lang="cy-GB" sz="2000" dirty="0">
                <a:latin typeface="Playfair Display"/>
                <a:ea typeface="Playfair Display"/>
                <a:cs typeface="Playfair Display"/>
                <a:sym typeface="Playfair Display"/>
              </a:rPr>
              <a:t> o fewn y CRC.</a:t>
            </a:r>
            <a:endParaRPr lang="cy-GB" sz="2000" strike="noStrike" cap="none" dirty="0">
              <a:solidFill>
                <a:srgbClr val="000000"/>
              </a:solidFill>
              <a:latin typeface="Playfair Display"/>
              <a:ea typeface="Playfair Display"/>
              <a:cs typeface="Playfair Display"/>
              <a:sym typeface="Playfair Display"/>
            </a:endParaRPr>
          </a:p>
        </p:txBody>
      </p:sp>
      <p:sp>
        <p:nvSpPr>
          <p:cNvPr id="718" name="Google Shape;718;g1069dad8cb3_0_1280"/>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g1069dad8cb3_0_1280"/>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0" name="Google Shape;720;g1069dad8cb3_0_1280"/>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g1069dad8cb3_0_128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16</a:t>
            </a:fld>
            <a:endParaRPr lang="cy-GB" sz="1000" dirty="0">
              <a:latin typeface="Playfair Display"/>
              <a:ea typeface="Playfair Display"/>
              <a:cs typeface="Playfair Display"/>
              <a:sym typeface="Playfair Display"/>
            </a:endParaRPr>
          </a:p>
        </p:txBody>
      </p:sp>
      <p:pic>
        <p:nvPicPr>
          <p:cNvPr id="722" name="Google Shape;722;g1069dad8cb3_0_1280"/>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723" name="Google Shape;723;g1069dad8cb3_0_1280"/>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Mae angen i mi </a:t>
            </a:r>
            <a:r>
              <a:rPr lang="cy-GB" sz="1200" b="1" u="sng" dirty="0">
                <a:latin typeface="Roboto"/>
                <a:ea typeface="Roboto"/>
                <a:cs typeface="Roboto"/>
                <a:sym typeface="Roboto"/>
              </a:rPr>
              <a:t>fel defnyddiwr</a:t>
            </a:r>
            <a:r>
              <a:rPr lang="cy-GB" sz="1200" b="1" dirty="0">
                <a:latin typeface="Roboto"/>
                <a:ea typeface="Roboto"/>
                <a:cs typeface="Roboto"/>
                <a:sym typeface="Roboto"/>
              </a:rPr>
              <a:t> </a:t>
            </a:r>
            <a:r>
              <a:rPr lang="cy-GB" sz="1200" dirty="0">
                <a:latin typeface="Roboto"/>
                <a:ea typeface="Roboto"/>
                <a:cs typeface="Roboto"/>
                <a:sym typeface="Roboto"/>
              </a:rPr>
              <a:t>gael budd gweithredol o'r CRC </a:t>
            </a:r>
            <a:r>
              <a:rPr lang="cy-GB" sz="1200" b="1" dirty="0">
                <a:latin typeface="Roboto"/>
                <a:ea typeface="Roboto"/>
                <a:cs typeface="Roboto"/>
                <a:sym typeface="Roboto"/>
              </a:rPr>
              <a:t> er mwyn imi allu canolbwyntio ar </a:t>
            </a:r>
            <a:r>
              <a:rPr lang="cy-GB" sz="1200" dirty="0">
                <a:latin typeface="Roboto"/>
                <a:ea typeface="Roboto"/>
                <a:cs typeface="Roboto"/>
                <a:sym typeface="Roboto"/>
              </a:rPr>
              <a:t>agwedd ymarferol cyflawni polisïau.</a:t>
            </a:r>
            <a:endParaRPr lang="cy-GB" sz="1200" u="none" strike="noStrike" cap="none" dirty="0">
              <a:solidFill>
                <a:schemeClr val="dk1"/>
              </a:solidFill>
              <a:latin typeface="Roboto"/>
              <a:ea typeface="Roboto"/>
              <a:cs typeface="Roboto"/>
              <a:sym typeface="Roboto"/>
            </a:endParaRPr>
          </a:p>
        </p:txBody>
      </p:sp>
      <p:sp>
        <p:nvSpPr>
          <p:cNvPr id="724" name="Google Shape;724;g1069dad8cb3_0_1280"/>
          <p:cNvSpPr/>
          <p:nvPr/>
        </p:nvSpPr>
        <p:spPr>
          <a:xfrm>
            <a:off x="333000" y="9922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g1069dad8cb3_0_1280"/>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o ran defnyddio caffael i lywio canlyniadau polisi yw'r ffaith nad oes rhyw lawer o ganllawiau a chymorth ar gael ynghylch sut i gyflawni'r polisïau a gaiff eu creu o safbwynt ymarferol.</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Yn hytrach na chanolbwyntio ar dynnu sylw at y polisïau, mae angen i'r CRC felly fod yn ffynhonnell o ganllawiau ac arbenigedd er mwyn i'r gymuned gaffael yng Nghymru gael gwybod sut orau i weithredu polisi.</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y bydd y CRC yn datblygu i fod yn storfa a gyfer dogfennau polisi sy'n bodoli eisoes.</a:t>
            </a:r>
          </a:p>
          <a:p>
            <a:pPr marL="0" lvl="0" indent="0" algn="l" rtl="0">
              <a:spcBef>
                <a:spcPts val="0"/>
              </a:spcBef>
              <a:spcAft>
                <a:spcPts val="0"/>
              </a:spcAft>
              <a:buClr>
                <a:srgbClr val="000000"/>
              </a:buClr>
              <a:buSzPts val="1000"/>
              <a:buFont typeface="Arial"/>
              <a:buNone/>
            </a:pPr>
            <a:r>
              <a:rPr lang="cy-GB" sz="1200">
                <a:latin typeface="Roboto"/>
                <a:ea typeface="Roboto"/>
                <a:cs typeface="Roboto"/>
                <a:sym typeface="Roboto"/>
              </a:rPr>
              <a:t>.</a:t>
            </a:r>
            <a:endParaRPr lang="cy-GB" sz="1200" dirty="0">
              <a:latin typeface="Roboto"/>
              <a:ea typeface="Roboto"/>
              <a:cs typeface="Roboto"/>
              <a:sym typeface="Roboto"/>
            </a:endParaRPr>
          </a:p>
        </p:txBody>
      </p:sp>
      <p:sp>
        <p:nvSpPr>
          <p:cNvPr id="726" name="Google Shape;726;g1069dad8cb3_0_1280"/>
          <p:cNvSpPr/>
          <p:nvPr/>
        </p:nvSpPr>
        <p:spPr>
          <a:xfrm>
            <a:off x="333000" y="1846375"/>
            <a:ext cx="70800" cy="2721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7" name="Google Shape;727;g1069dad8cb3_0_1280"/>
          <p:cNvSpPr txBox="1"/>
          <p:nvPr/>
        </p:nvSpPr>
        <p:spPr>
          <a:xfrm>
            <a:off x="228600" y="0"/>
            <a:ext cx="215265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dirty="0">
                <a:solidFill>
                  <a:schemeClr val="accent2"/>
                </a:solidFill>
                <a:latin typeface="Roboto"/>
                <a:ea typeface="Roboto"/>
                <a:cs typeface="Roboto"/>
                <a:sym typeface="Roboto"/>
              </a:rPr>
              <a:t>02 - Gwasanaeth</a:t>
            </a:r>
            <a:endParaRPr lang="cy-GB" sz="700" dirty="0">
              <a:solidFill>
                <a:schemeClr val="accent2"/>
              </a:solidFill>
              <a:latin typeface="Roboto"/>
              <a:ea typeface="Roboto"/>
              <a:cs typeface="Roboto"/>
              <a:sym typeface="Roboto"/>
            </a:endParaRPr>
          </a:p>
        </p:txBody>
      </p:sp>
      <p:sp>
        <p:nvSpPr>
          <p:cNvPr id="728" name="Google Shape;728;g1069dad8cb3_0_1280"/>
          <p:cNvSpPr/>
          <p:nvPr/>
        </p:nvSpPr>
        <p:spPr>
          <a:xfrm>
            <a:off x="4946402" y="18531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Rydym yn sefydliad darparu, ond byddai'n dda gennym gael cymorth ar sut i roi polisïau ar waith yn ymarferol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29" name="Google Shape;729;g1069dad8cb3_0_1280"/>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730" name="Google Shape;730;g1069dad8cb3_0_1280"/>
          <p:cNvSpPr/>
          <p:nvPr/>
        </p:nvSpPr>
        <p:spPr>
          <a:xfrm>
            <a:off x="4946402" y="24364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Cafodd gweithgorau datgarboneiddio eu cynnal yn ddiweddar, a bu'r rheiny'n effeithiol iawn.</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31" name="Google Shape;731;g1069dad8cb3_0_1280"/>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732" name="Google Shape;732;g1069dad8cb3_0_1280"/>
          <p:cNvSpPr/>
          <p:nvPr/>
        </p:nvSpPr>
        <p:spPr>
          <a:xfrm>
            <a:off x="4946402" y="30197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Yn galluogi ymagweddau hyblyg at gaffael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33" name="Google Shape;733;g1069dad8cb3_0_1280"/>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734" name="Google Shape;734;g1069dad8cb3_0_1280"/>
          <p:cNvSpPr/>
          <p:nvPr/>
        </p:nvSpPr>
        <p:spPr>
          <a:xfrm>
            <a:off x="4946402" y="35614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 hyn fod yn weithredol ac yn ymarferol"</a:t>
            </a:r>
            <a:endParaRPr lang="cy-GB" sz="1000" b="1" i="1" u="none" strike="noStrike" cap="none" dirty="0">
              <a:solidFill>
                <a:schemeClr val="dk1"/>
              </a:solidFill>
              <a:latin typeface="Roboto"/>
              <a:ea typeface="Roboto"/>
              <a:cs typeface="Roboto"/>
              <a:sym typeface="Roboto"/>
            </a:endParaRPr>
          </a:p>
        </p:txBody>
      </p:sp>
      <p:pic>
        <p:nvPicPr>
          <p:cNvPr id="735" name="Google Shape;735;g1069dad8cb3_0_1280"/>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736" name="Google Shape;736;g1069dad8cb3_0_1280"/>
          <p:cNvSpPr/>
          <p:nvPr/>
        </p:nvSpPr>
        <p:spPr>
          <a:xfrm>
            <a:off x="4946402" y="41447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Ceir anghysondeb wrth gyflawni polisi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37" name="Google Shape;737;g1069dad8cb3_0_1280"/>
          <p:cNvPicPr preferRelativeResize="0"/>
          <p:nvPr/>
        </p:nvPicPr>
        <p:blipFill rotWithShape="1">
          <a:blip r:embed="rId4">
            <a:alphaModFix/>
          </a:blip>
          <a:srcRect/>
          <a:stretch/>
        </p:blipFill>
        <p:spPr>
          <a:xfrm>
            <a:off x="5087180" y="4208135"/>
            <a:ext cx="303145" cy="2962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069dad8cb3_0_1487"/>
          <p:cNvSpPr txBox="1"/>
          <p:nvPr/>
        </p:nvSpPr>
        <p:spPr>
          <a:xfrm>
            <a:off x="379800" y="443350"/>
            <a:ext cx="74106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canllawiau</a:t>
            </a:r>
            <a:r>
              <a:rPr lang="cy-GB" sz="2000" dirty="0">
                <a:latin typeface="Playfair Display"/>
                <a:ea typeface="Playfair Display"/>
                <a:cs typeface="Playfair Display"/>
                <a:sym typeface="Playfair Display"/>
              </a:rPr>
              <a:t> ar ganlyniadau polisi caffael</a:t>
            </a:r>
            <a:endParaRPr lang="cy-GB" sz="2000" strike="noStrike" cap="none" dirty="0">
              <a:solidFill>
                <a:srgbClr val="000000"/>
              </a:solidFill>
              <a:latin typeface="Playfair Display"/>
              <a:ea typeface="Playfair Display"/>
              <a:cs typeface="Playfair Display"/>
              <a:sym typeface="Playfair Display"/>
            </a:endParaRPr>
          </a:p>
        </p:txBody>
      </p:sp>
      <p:sp>
        <p:nvSpPr>
          <p:cNvPr id="744" name="Google Shape;744;g1069dad8cb3_0_1487"/>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g1069dad8cb3_0_1487"/>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6" name="Google Shape;746;g1069dad8cb3_0_1487"/>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g1069dad8cb3_0_148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17</a:t>
            </a:fld>
            <a:endParaRPr lang="cy-GB" sz="1000" dirty="0">
              <a:latin typeface="Playfair Display"/>
              <a:ea typeface="Playfair Display"/>
              <a:cs typeface="Playfair Display"/>
              <a:sym typeface="Playfair Display"/>
            </a:endParaRPr>
          </a:p>
        </p:txBody>
      </p:sp>
      <p:pic>
        <p:nvPicPr>
          <p:cNvPr id="748" name="Google Shape;748;g1069dad8cb3_0_1487"/>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749" name="Google Shape;749;g1069dad8cb3_0_1487"/>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 </a:t>
            </a:r>
            <a:r>
              <a:rPr lang="cy-GB" sz="1200" dirty="0">
                <a:latin typeface="Roboto"/>
                <a:ea typeface="Roboto"/>
                <a:cs typeface="Roboto"/>
                <a:sym typeface="Roboto"/>
              </a:rPr>
              <a:t> </a:t>
            </a:r>
            <a:r>
              <a:rPr lang="cy-GB" sz="1200" b="1" dirty="0">
                <a:latin typeface="Roboto"/>
                <a:ea typeface="Roboto"/>
                <a:cs typeface="Roboto"/>
                <a:sym typeface="Roboto"/>
              </a:rPr>
              <a:t>mae angen imi </a:t>
            </a:r>
            <a:r>
              <a:rPr lang="cy-GB" sz="1200" dirty="0">
                <a:latin typeface="Roboto"/>
                <a:ea typeface="Roboto"/>
                <a:cs typeface="Roboto"/>
                <a:sym typeface="Roboto"/>
              </a:rPr>
              <a:t>allu cael canllawiau ar sut i flaenoriaethu, mabwysiadu neu gynnal y gofynion amrywiol sydd arnaf o ran polisi, </a:t>
            </a:r>
            <a:r>
              <a:rPr lang="cy-GB" sz="1200" b="1" dirty="0">
                <a:latin typeface="Roboto"/>
                <a:ea typeface="Roboto"/>
                <a:cs typeface="Roboto"/>
                <a:sym typeface="Roboto"/>
              </a:rPr>
              <a:t>er mwyn imi allu</a:t>
            </a:r>
            <a:r>
              <a:rPr lang="cy-GB" sz="1200" dirty="0">
                <a:latin typeface="Roboto"/>
                <a:ea typeface="Roboto"/>
                <a:cs typeface="Roboto"/>
                <a:sym typeface="Roboto"/>
              </a:rPr>
              <a:t> cyflawni gofynion polisi'n effeithiol.</a:t>
            </a:r>
            <a:endParaRPr lang="cy-GB" sz="1200" u="none" strike="noStrike" cap="none" dirty="0">
              <a:solidFill>
                <a:schemeClr val="dk1"/>
              </a:solidFill>
              <a:latin typeface="Roboto"/>
              <a:ea typeface="Roboto"/>
              <a:cs typeface="Roboto"/>
              <a:sym typeface="Roboto"/>
            </a:endParaRPr>
          </a:p>
        </p:txBody>
      </p:sp>
      <p:sp>
        <p:nvSpPr>
          <p:cNvPr id="750" name="Google Shape;750;g1069dad8cb3_0_1487"/>
          <p:cNvSpPr/>
          <p:nvPr/>
        </p:nvSpPr>
        <p:spPr>
          <a:xfrm>
            <a:off x="333000" y="9922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g1069dad8cb3_0_1487"/>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gaffael yw ei bod yn anodd cael hyd i ganllawiau perthnasol, a phan geir hyd i'r canllawiau hynny maent yn amrywio o ran ansawdd a manylder.</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Mae angen felly i'r CRC fod yn fan lle gall cymuned gaffael Cymru gyrchu canllawiau sy'n berthnasol i'w hanghenion penodol ac sy'n cyfleu'n glir sut i flaenoriaethu, mabwysiadu neu gynnal gofynion polisi. Mae angen sicrhau nad yw'r canllawiau hyn yn dyblygu nac yn gorgyffwrdd â chanllawiau sy'n bodoli eisoes, ond yn hytrach yn cyfeirio at y canllawiau hynny.</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nad yw'r CRC yn cynnwys ystyriaeth ddigonol o ofynion ehangach y DU.</a:t>
            </a:r>
            <a:endParaRPr lang="cy-GB" sz="1100" dirty="0">
              <a:latin typeface="Roboto"/>
              <a:ea typeface="Roboto"/>
              <a:cs typeface="Roboto"/>
              <a:sym typeface="Roboto"/>
            </a:endParaRPr>
          </a:p>
        </p:txBody>
      </p:sp>
      <p:sp>
        <p:nvSpPr>
          <p:cNvPr id="752" name="Google Shape;752;g1069dad8cb3_0_1487"/>
          <p:cNvSpPr/>
          <p:nvPr/>
        </p:nvSpPr>
        <p:spPr>
          <a:xfrm>
            <a:off x="333000" y="1846375"/>
            <a:ext cx="70800" cy="2721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g1069dad8cb3_0_1487"/>
          <p:cNvSpPr txBox="1"/>
          <p:nvPr/>
        </p:nvSpPr>
        <p:spPr>
          <a:xfrm>
            <a:off x="228600" y="0"/>
            <a:ext cx="20955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dirty="0">
                <a:solidFill>
                  <a:schemeClr val="accent2"/>
                </a:solidFill>
                <a:latin typeface="Roboto"/>
                <a:ea typeface="Roboto"/>
                <a:cs typeface="Roboto"/>
                <a:sym typeface="Roboto"/>
              </a:rPr>
              <a:t>02 - Gwasanaeth</a:t>
            </a:r>
            <a:endParaRPr lang="cy-GB" sz="700" dirty="0">
              <a:solidFill>
                <a:schemeClr val="accent2"/>
              </a:solidFill>
              <a:latin typeface="Roboto"/>
              <a:ea typeface="Roboto"/>
              <a:cs typeface="Roboto"/>
              <a:sym typeface="Roboto"/>
            </a:endParaRPr>
          </a:p>
        </p:txBody>
      </p:sp>
      <p:sp>
        <p:nvSpPr>
          <p:cNvPr id="754" name="Google Shape;754;g1069dad8cb3_0_1487"/>
          <p:cNvSpPr/>
          <p:nvPr/>
        </p:nvSpPr>
        <p:spPr>
          <a:xfrm>
            <a:off x="4946402" y="18531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Beth bynnag a wnawn, mae'n rhaid i hynny greu perthynas gryfach rhwng Llywodraeth Cymru, y Rhwydwaith Caffael Cenedlaethol a Llywodraeth y DU.</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55" name="Google Shape;755;g1069dad8cb3_0_1487"/>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756" name="Google Shape;756;g1069dad8cb3_0_1487"/>
          <p:cNvSpPr/>
          <p:nvPr/>
        </p:nvSpPr>
        <p:spPr>
          <a:xfrm>
            <a:off x="4946402" y="24364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Man lle gall pobl gael canllawiau ar ymateb</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57" name="Google Shape;757;g1069dad8cb3_0_1487"/>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758" name="Google Shape;758;g1069dad8cb3_0_1487"/>
          <p:cNvSpPr/>
          <p:nvPr/>
        </p:nvSpPr>
        <p:spPr>
          <a:xfrm>
            <a:off x="4946402" y="30197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“Mae arnom angen mwy o </a:t>
            </a:r>
            <a:r>
              <a:rPr lang="cy-GB" sz="1000" i="1">
                <a:solidFill>
                  <a:schemeClr val="dk1"/>
                </a:solidFill>
                <a:latin typeface="Roboto"/>
                <a:ea typeface="Roboto"/>
                <a:cs typeface="Roboto"/>
                <a:sym typeface="Roboto"/>
              </a:rPr>
              <a:t>ganllawiau ar arfer gorau o ran polisi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59" name="Google Shape;759;g1069dad8cb3_0_1487"/>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760" name="Google Shape;760;g1069dad8cb3_0_1487"/>
          <p:cNvSpPr/>
          <p:nvPr/>
        </p:nvSpPr>
        <p:spPr>
          <a:xfrm>
            <a:off x="4946402" y="35614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A allai fod yn ganllaw cynllunio caffael i ddangos y broses yn ei chyfanrwydd a rhoi arweiniad i newydd-ddyfodiaid?"</a:t>
            </a:r>
            <a:endParaRPr lang="cy-GB" sz="1000" b="1" i="1" u="none" strike="noStrike" cap="none" dirty="0">
              <a:solidFill>
                <a:schemeClr val="dk1"/>
              </a:solidFill>
              <a:latin typeface="Roboto"/>
              <a:ea typeface="Roboto"/>
              <a:cs typeface="Roboto"/>
              <a:sym typeface="Roboto"/>
            </a:endParaRPr>
          </a:p>
        </p:txBody>
      </p:sp>
      <p:pic>
        <p:nvPicPr>
          <p:cNvPr id="761" name="Google Shape;761;g1069dad8cb3_0_1487"/>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762" name="Google Shape;762;g1069dad8cb3_0_1487"/>
          <p:cNvSpPr/>
          <p:nvPr/>
        </p:nvSpPr>
        <p:spPr>
          <a:xfrm>
            <a:off x="4946402" y="41447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Ni ellir mynd ati i greu CRC fach yn unig, sy'n datblygu canllawiau heb gael rhyw lawer o effaith</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63" name="Google Shape;763;g1069dad8cb3_0_1487"/>
          <p:cNvPicPr preferRelativeResize="0"/>
          <p:nvPr/>
        </p:nvPicPr>
        <p:blipFill rotWithShape="1">
          <a:blip r:embed="rId4">
            <a:alphaModFix/>
          </a:blip>
          <a:srcRect/>
          <a:stretch/>
        </p:blipFill>
        <p:spPr>
          <a:xfrm>
            <a:off x="5087180" y="4208135"/>
            <a:ext cx="303145" cy="29625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g1069dad8cb3_0_1513"/>
          <p:cNvSpPr txBox="1"/>
          <p:nvPr/>
        </p:nvSpPr>
        <p:spPr>
          <a:xfrm>
            <a:off x="379800" y="443350"/>
            <a:ext cx="75435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cael mynediad at </a:t>
            </a:r>
            <a:r>
              <a:rPr lang="cy-GB" sz="2000" b="1" i="1" dirty="0">
                <a:latin typeface="Playfair Display"/>
                <a:ea typeface="Playfair Display"/>
                <a:cs typeface="Playfair Display"/>
                <a:sym typeface="Playfair Display"/>
              </a:rPr>
              <a:t>gymunedau</a:t>
            </a:r>
            <a:r>
              <a:rPr lang="cy-GB" sz="2000" dirty="0">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ymarfer </a:t>
            </a:r>
            <a:endParaRPr lang="cy-GB" sz="2000" b="1" i="1" u="none" strike="noStrike" cap="none" dirty="0">
              <a:solidFill>
                <a:srgbClr val="000000"/>
              </a:solidFill>
              <a:latin typeface="Playfair Display"/>
              <a:ea typeface="Playfair Display"/>
              <a:cs typeface="Playfair Display"/>
              <a:sym typeface="Playfair Display"/>
            </a:endParaRPr>
          </a:p>
        </p:txBody>
      </p:sp>
      <p:sp>
        <p:nvSpPr>
          <p:cNvPr id="770" name="Google Shape;770;g1069dad8cb3_0_1513"/>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1" name="Google Shape;771;g1069dad8cb3_0_1513"/>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g1069dad8cb3_0_1513"/>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g1069dad8cb3_0_15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18</a:t>
            </a:fld>
            <a:endParaRPr lang="cy-GB" sz="1000" dirty="0">
              <a:latin typeface="Playfair Display"/>
              <a:ea typeface="Playfair Display"/>
              <a:cs typeface="Playfair Display"/>
              <a:sym typeface="Playfair Display"/>
            </a:endParaRPr>
          </a:p>
        </p:txBody>
      </p:sp>
      <p:pic>
        <p:nvPicPr>
          <p:cNvPr id="774" name="Google Shape;774;g1069dad8cb3_0_1513"/>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775" name="Google Shape;775;g1069dad8cb3_0_1513"/>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 mae angen </a:t>
            </a:r>
            <a:r>
              <a:rPr lang="cy-GB" sz="1200" dirty="0">
                <a:latin typeface="Roboto"/>
                <a:ea typeface="Roboto"/>
                <a:cs typeface="Roboto"/>
                <a:sym typeface="Roboto"/>
              </a:rPr>
              <a:t>lle imi ganfod arfer gorau a rhannu fy mhrofiadau </a:t>
            </a:r>
            <a:r>
              <a:rPr lang="cy-GB" sz="1200" b="1" dirty="0">
                <a:latin typeface="Roboto"/>
                <a:ea typeface="Roboto"/>
                <a:cs typeface="Roboto"/>
                <a:sym typeface="Roboto"/>
              </a:rPr>
              <a:t>er mwyn imi </a:t>
            </a:r>
            <a:r>
              <a:rPr lang="cy-GB" sz="1200" dirty="0">
                <a:latin typeface="Roboto"/>
                <a:ea typeface="Roboto"/>
                <a:cs typeface="Roboto"/>
                <a:sym typeface="Roboto"/>
              </a:rPr>
              <a:t>ddysgu gan arbenigwyr eraill yng Nghymru, a rhoi fy mewnwelediad fy hun yn gyfnewid am hynny.</a:t>
            </a:r>
            <a:endParaRPr lang="cy-GB" sz="1200" u="none" strike="noStrike" cap="none" dirty="0">
              <a:solidFill>
                <a:schemeClr val="dk1"/>
              </a:solidFill>
              <a:latin typeface="Roboto"/>
              <a:ea typeface="Roboto"/>
              <a:cs typeface="Roboto"/>
              <a:sym typeface="Roboto"/>
            </a:endParaRPr>
          </a:p>
        </p:txBody>
      </p:sp>
      <p:sp>
        <p:nvSpPr>
          <p:cNvPr id="776" name="Google Shape;776;g1069dad8cb3_0_1513"/>
          <p:cNvSpPr/>
          <p:nvPr/>
        </p:nvSpPr>
        <p:spPr>
          <a:xfrm>
            <a:off x="333000" y="9922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7" name="Google Shape;777;g1069dad8cb3_0_1513"/>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Yr her i'r gymuned o ran ysgogi canlyniadau polisi ym maes caffael yng Nghymru yw ei bod hi'n anodd cael hyd i grwpiau â phrofiadau tebyg sy'n deall mân agweddau unigryw pob sector neu swyddogaeth.</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cael lle neu ffordd i'r gymuned gaffael ganfod pa gymunedau ymarfer sy'n bodoli eisoes, beth yw eu manylion a sut i ymuno â nhw. Pwrpas hyn yw galluogi aelodau'r gymuned i ddysgu'r naill oddi wrth y llall, a dod ynghyd i greu grwpiau arfer gorau effeithiol i Gymru.</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y bydd y CRC yn cael ei hysgogi o un cyfeiriad yn unig.</a:t>
            </a:r>
          </a:p>
        </p:txBody>
      </p:sp>
      <p:sp>
        <p:nvSpPr>
          <p:cNvPr id="778" name="Google Shape;778;g1069dad8cb3_0_1513"/>
          <p:cNvSpPr/>
          <p:nvPr/>
        </p:nvSpPr>
        <p:spPr>
          <a:xfrm>
            <a:off x="333000" y="1846375"/>
            <a:ext cx="70800" cy="2721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9" name="Google Shape;779;g1069dad8cb3_0_1513"/>
          <p:cNvSpPr txBox="1"/>
          <p:nvPr/>
        </p:nvSpPr>
        <p:spPr>
          <a:xfrm>
            <a:off x="228599" y="0"/>
            <a:ext cx="2295525"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dirty="0">
                <a:solidFill>
                  <a:schemeClr val="accent2"/>
                </a:solidFill>
                <a:latin typeface="Roboto"/>
                <a:ea typeface="Roboto"/>
                <a:cs typeface="Roboto"/>
                <a:sym typeface="Roboto"/>
              </a:rPr>
              <a:t>02 - Gwasanaeth</a:t>
            </a:r>
            <a:endParaRPr lang="cy-GB" sz="700" dirty="0">
              <a:solidFill>
                <a:schemeClr val="accent2"/>
              </a:solidFill>
              <a:latin typeface="Roboto"/>
              <a:ea typeface="Roboto"/>
              <a:cs typeface="Roboto"/>
              <a:sym typeface="Roboto"/>
            </a:endParaRPr>
          </a:p>
        </p:txBody>
      </p:sp>
      <p:sp>
        <p:nvSpPr>
          <p:cNvPr id="780" name="Google Shape;780;g1069dad8cb3_0_1513"/>
          <p:cNvSpPr/>
          <p:nvPr/>
        </p:nvSpPr>
        <p:spPr>
          <a:xfrm>
            <a:off x="4946402" y="18531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Dyma fan lle bydd adnoddau yn ymgysylltu, yn trafod ac yn datblygu dulliau o weithredu polisi.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81" name="Google Shape;781;g1069dad8cb3_0_1513"/>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782" name="Google Shape;782;g1069dad8cb3_0_1513"/>
          <p:cNvSpPr/>
          <p:nvPr/>
        </p:nvSpPr>
        <p:spPr>
          <a:xfrm>
            <a:off x="4946402" y="24364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“Mae'n fwy anodd creu CRC wedi'i harwain gan y gymuned, ond mae mwy o siawns i hynny lwyddo"</a:t>
            </a:r>
            <a:endParaRPr lang="cy-GB" sz="1000" b="1" i="1" u="none" strike="noStrike" cap="none" dirty="0">
              <a:solidFill>
                <a:schemeClr val="dk1"/>
              </a:solidFill>
              <a:latin typeface="Roboto"/>
              <a:ea typeface="Roboto"/>
              <a:cs typeface="Roboto"/>
              <a:sym typeface="Roboto"/>
            </a:endParaRPr>
          </a:p>
        </p:txBody>
      </p:sp>
      <p:pic>
        <p:nvPicPr>
          <p:cNvPr id="783" name="Google Shape;783;g1069dad8cb3_0_1513"/>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784" name="Google Shape;784;g1069dad8cb3_0_1513"/>
          <p:cNvSpPr/>
          <p:nvPr/>
        </p:nvSpPr>
        <p:spPr>
          <a:xfrm>
            <a:off x="4946402" y="30197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Gallai fod yn rhywbeth sy’n cefnogi gweithredu arfer gorau o ran polisi.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85" name="Google Shape;785;g1069dad8cb3_0_1513"/>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786" name="Google Shape;786;g1069dad8cb3_0_1513"/>
          <p:cNvSpPr/>
          <p:nvPr/>
        </p:nvSpPr>
        <p:spPr>
          <a:xfrm>
            <a:off x="4946402" y="35614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“Mae angen iddi gynnwys rhai cymunedau ymarfer yng Nghymru</a:t>
            </a:r>
            <a:r>
              <a:rPr lang="cy-GB" sz="1000" i="1">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87" name="Google Shape;787;g1069dad8cb3_0_1513"/>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788" name="Google Shape;788;g1069dad8cb3_0_1513"/>
          <p:cNvSpPr/>
          <p:nvPr/>
        </p:nvSpPr>
        <p:spPr>
          <a:xfrm>
            <a:off x="4946402" y="4047835"/>
            <a:ext cx="3844200" cy="519928"/>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Nid oes ar hyn o bryd unrhyw drefniadau ar gyfer post </a:t>
            </a:r>
            <a:r>
              <a:rPr lang="cy-GB" sz="1000" i="1" dirty="0" err="1">
                <a:solidFill>
                  <a:schemeClr val="dk1"/>
                </a:solidFill>
                <a:latin typeface="Roboto"/>
                <a:ea typeface="Roboto"/>
                <a:cs typeface="Roboto"/>
                <a:sym typeface="Roboto"/>
              </a:rPr>
              <a:t>mortem</a:t>
            </a:r>
            <a:r>
              <a:rPr lang="cy-GB" sz="1000" i="1" dirty="0">
                <a:solidFill>
                  <a:schemeClr val="dk1"/>
                </a:solidFill>
                <a:latin typeface="Roboto"/>
                <a:ea typeface="Roboto"/>
                <a:cs typeface="Roboto"/>
                <a:sym typeface="Roboto"/>
              </a:rPr>
              <a:t> na chyngor sylfaenol i atal camgymeriadau yn y dyfodol</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789" name="Google Shape;789;g1069dad8cb3_0_1513"/>
          <p:cNvPicPr preferRelativeResize="0"/>
          <p:nvPr/>
        </p:nvPicPr>
        <p:blipFill rotWithShape="1">
          <a:blip r:embed="rId4">
            <a:alphaModFix/>
          </a:blip>
          <a:srcRect/>
          <a:stretch/>
        </p:blipFill>
        <p:spPr>
          <a:xfrm>
            <a:off x="5087180" y="4208135"/>
            <a:ext cx="303145" cy="29625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g1069dad8cb3_0_1539"/>
          <p:cNvSpPr txBox="1"/>
          <p:nvPr/>
        </p:nvSpPr>
        <p:spPr>
          <a:xfrm>
            <a:off x="379800" y="443350"/>
            <a:ext cx="7011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hyfforddiant</a:t>
            </a:r>
            <a:r>
              <a:rPr lang="cy-GB" sz="2000" dirty="0">
                <a:latin typeface="Playfair Display"/>
                <a:ea typeface="Playfair Display"/>
                <a:cs typeface="Playfair Display"/>
                <a:sym typeface="Playfair Display"/>
              </a:rPr>
              <a:t> ar y ddisgyblaeth gaffael</a:t>
            </a:r>
            <a:endParaRPr lang="cy-GB" sz="2000" u="none" strike="noStrike" cap="none" dirty="0">
              <a:solidFill>
                <a:srgbClr val="000000"/>
              </a:solidFill>
              <a:latin typeface="Playfair Display"/>
              <a:ea typeface="Playfair Display"/>
              <a:cs typeface="Playfair Display"/>
              <a:sym typeface="Playfair Display"/>
            </a:endParaRPr>
          </a:p>
        </p:txBody>
      </p:sp>
      <p:sp>
        <p:nvSpPr>
          <p:cNvPr id="796" name="Google Shape;796;g1069dad8cb3_0_1539"/>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g1069dad8cb3_0_1539"/>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8" name="Google Shape;798;g1069dad8cb3_0_1539"/>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g1069dad8cb3_0_153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19</a:t>
            </a:fld>
            <a:endParaRPr lang="cy-GB" sz="1000" dirty="0">
              <a:latin typeface="Playfair Display"/>
              <a:ea typeface="Playfair Display"/>
              <a:cs typeface="Playfair Display"/>
              <a:sym typeface="Playfair Display"/>
            </a:endParaRPr>
          </a:p>
        </p:txBody>
      </p:sp>
      <p:pic>
        <p:nvPicPr>
          <p:cNvPr id="800" name="Google Shape;800;g1069dad8cb3_0_1539"/>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801" name="Google Shape;801;g1069dad8cb3_0_1539"/>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a:t>
            </a:r>
            <a:r>
              <a:rPr lang="cy-GB" sz="1200" b="1" dirty="0">
                <a:latin typeface="Roboto"/>
                <a:ea typeface="Roboto"/>
                <a:cs typeface="Roboto"/>
                <a:sym typeface="Roboto"/>
              </a:rPr>
              <a:t> </a:t>
            </a:r>
            <a:r>
              <a:rPr lang="cy-GB" sz="1200" dirty="0">
                <a:latin typeface="Roboto"/>
                <a:ea typeface="Roboto"/>
                <a:cs typeface="Roboto"/>
                <a:sym typeface="Roboto"/>
              </a:rPr>
              <a:t> </a:t>
            </a:r>
            <a:r>
              <a:rPr lang="cy-GB" sz="1200" b="1" dirty="0">
                <a:latin typeface="Roboto"/>
                <a:ea typeface="Roboto"/>
                <a:cs typeface="Roboto"/>
                <a:sym typeface="Roboto"/>
              </a:rPr>
              <a:t>mae arnaf angen </a:t>
            </a:r>
            <a:r>
              <a:rPr lang="cy-GB" sz="1200" dirty="0">
                <a:latin typeface="Roboto"/>
                <a:ea typeface="Roboto"/>
                <a:cs typeface="Roboto"/>
                <a:sym typeface="Roboto"/>
              </a:rPr>
              <a:t>gwasanaeth dysgu a hyfforddi, </a:t>
            </a:r>
            <a:r>
              <a:rPr lang="cy-GB" sz="1200" b="1" dirty="0">
                <a:latin typeface="Roboto"/>
                <a:ea typeface="Roboto"/>
                <a:cs typeface="Roboto"/>
                <a:sym typeface="Roboto"/>
              </a:rPr>
              <a:t>er mwyn gallu </a:t>
            </a:r>
            <a:r>
              <a:rPr lang="cy-GB" sz="1200" dirty="0" err="1">
                <a:latin typeface="Roboto"/>
                <a:ea typeface="Roboto"/>
                <a:cs typeface="Roboto"/>
                <a:sym typeface="Roboto"/>
              </a:rPr>
              <a:t>uwchsgilio</a:t>
            </a:r>
            <a:r>
              <a:rPr lang="cy-GB" sz="1200" dirty="0">
                <a:latin typeface="Roboto"/>
                <a:ea typeface="Roboto"/>
                <a:cs typeface="Roboto"/>
                <a:sym typeface="Roboto"/>
              </a:rPr>
              <a:t> i lefelau gwybodaeth neilltuol ym maes caffael.</a:t>
            </a:r>
            <a:endParaRPr lang="cy-GB" sz="1200" u="none" strike="noStrike" cap="none" dirty="0">
              <a:solidFill>
                <a:schemeClr val="dk1"/>
              </a:solidFill>
              <a:latin typeface="Roboto"/>
              <a:ea typeface="Roboto"/>
              <a:cs typeface="Roboto"/>
              <a:sym typeface="Roboto"/>
            </a:endParaRPr>
          </a:p>
        </p:txBody>
      </p:sp>
      <p:sp>
        <p:nvSpPr>
          <p:cNvPr id="802" name="Google Shape;802;g1069dad8cb3_0_1539"/>
          <p:cNvSpPr/>
          <p:nvPr/>
        </p:nvSpPr>
        <p:spPr>
          <a:xfrm>
            <a:off x="333000" y="9922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g1069dad8cb3_0_1539"/>
          <p:cNvSpPr/>
          <p:nvPr/>
        </p:nvSpPr>
        <p:spPr>
          <a:xfrm>
            <a:off x="333000" y="1846375"/>
            <a:ext cx="4401000" cy="2903476"/>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Mae'r gymuned gaffael yn ei chael hi'n anodd deall lefel yr hyfforddiant sydd ei hangen ym maes caffael, o le i gael yr hyfforddiant hwnnw a gwybod pa adnoddau sydd orau i </a:t>
            </a:r>
            <a:r>
              <a:rPr lang="cy-GB" sz="1100" dirty="0" err="1">
                <a:latin typeface="Roboto"/>
                <a:ea typeface="Roboto"/>
                <a:cs typeface="Roboto"/>
                <a:sym typeface="Roboto"/>
              </a:rPr>
              <a:t>uwchsgilio</a:t>
            </a:r>
            <a:r>
              <a:rPr lang="cy-GB" sz="1100" dirty="0">
                <a:latin typeface="Roboto"/>
                <a:ea typeface="Roboto"/>
                <a:cs typeface="Roboto"/>
                <a:sym typeface="Roboto"/>
              </a:rPr>
              <a:t> eraill.</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man canolog sy'n pennu'r gwahanol lefelau o hyfforddiant sydd eu hangen er mwyn sicrhau canlyniadau ymarferol ym maes caffael. Pwrpas hyn yw galluogi'r gymuned gaffael yng Nghymru drwyddi draw i </a:t>
            </a:r>
            <a:r>
              <a:rPr lang="cy-GB" sz="1100" dirty="0" err="1">
                <a:latin typeface="Roboto"/>
                <a:ea typeface="Roboto"/>
                <a:cs typeface="Roboto"/>
                <a:sym typeface="Roboto"/>
              </a:rPr>
              <a:t>uwchsgilio</a:t>
            </a:r>
            <a:r>
              <a:rPr lang="cy-GB" sz="1100" dirty="0">
                <a:latin typeface="Roboto"/>
                <a:ea typeface="Roboto"/>
                <a:cs typeface="Roboto"/>
                <a:sym typeface="Roboto"/>
              </a:rPr>
              <a:t> hyd at lefel ofynnol, a chreu mwy o werth ar draws maes lle mae'r adnoddau a'r arbenigedd wedi'u gwasgaru'n denau.</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na fydd hynny'n galluogi pobl i gyrraedd yr un lefel o arbenigedd a dealltwriaeth.</a:t>
            </a:r>
          </a:p>
        </p:txBody>
      </p:sp>
      <p:sp>
        <p:nvSpPr>
          <p:cNvPr id="804" name="Google Shape;804;g1069dad8cb3_0_1539"/>
          <p:cNvSpPr/>
          <p:nvPr/>
        </p:nvSpPr>
        <p:spPr>
          <a:xfrm>
            <a:off x="333000" y="1846375"/>
            <a:ext cx="70800" cy="2721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5" name="Google Shape;805;g1069dad8cb3_0_1539"/>
          <p:cNvSpPr txBox="1"/>
          <p:nvPr/>
        </p:nvSpPr>
        <p:spPr>
          <a:xfrm>
            <a:off x="228599" y="0"/>
            <a:ext cx="2047875"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dirty="0">
                <a:solidFill>
                  <a:schemeClr val="accent2"/>
                </a:solidFill>
                <a:latin typeface="Roboto"/>
                <a:ea typeface="Roboto"/>
                <a:cs typeface="Roboto"/>
                <a:sym typeface="Roboto"/>
              </a:rPr>
              <a:t>02 - Gwasanaeth</a:t>
            </a:r>
            <a:endParaRPr lang="cy-GB" sz="700" dirty="0">
              <a:solidFill>
                <a:schemeClr val="accent2"/>
              </a:solidFill>
              <a:latin typeface="Roboto"/>
              <a:ea typeface="Roboto"/>
              <a:cs typeface="Roboto"/>
              <a:sym typeface="Roboto"/>
            </a:endParaRPr>
          </a:p>
        </p:txBody>
      </p:sp>
      <p:sp>
        <p:nvSpPr>
          <p:cNvPr id="806" name="Google Shape;806;g1069dad8cb3_0_1539"/>
          <p:cNvSpPr/>
          <p:nvPr/>
        </p:nvSpPr>
        <p:spPr>
          <a:xfrm>
            <a:off x="4946402" y="18531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Pecyn clir iawn o hyfforddiant cenedlaethol i gefnogi'r ddeddfwriaeth newydd ym maes caffael.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07" name="Google Shape;807;g1069dad8cb3_0_1539"/>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808" name="Google Shape;808;g1069dad8cb3_0_1539"/>
          <p:cNvSpPr/>
          <p:nvPr/>
        </p:nvSpPr>
        <p:spPr>
          <a:xfrm>
            <a:off x="4946402" y="24364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“Dylid cael </a:t>
            </a:r>
            <a:r>
              <a:rPr lang="cy-GB" sz="1000" i="1">
                <a:solidFill>
                  <a:schemeClr val="dk1"/>
                </a:solidFill>
                <a:latin typeface="Roboto"/>
                <a:ea typeface="Roboto"/>
                <a:cs typeface="Roboto"/>
                <a:sym typeface="Roboto"/>
              </a:rPr>
              <a:t>rhywfaint o ymrwymiad i ariannu hyfforddiant</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09" name="Google Shape;809;g1069dad8cb3_0_1539"/>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810" name="Google Shape;810;g1069dad8cb3_0_1539"/>
          <p:cNvSpPr/>
          <p:nvPr/>
        </p:nvSpPr>
        <p:spPr>
          <a:xfrm>
            <a:off x="4946402" y="30197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hyfforddiant yn syniad gwych ond mae'n well cynllunio'r hyfforddiant hwnnw'n arbennig, gan nad yw hyfforddiant parod wedi gweithio yn y gorffennol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11" name="Google Shape;811;g1069dad8cb3_0_1539"/>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812" name="Google Shape;812;g1069dad8cb3_0_1539"/>
          <p:cNvSpPr/>
          <p:nvPr/>
        </p:nvSpPr>
        <p:spPr>
          <a:xfrm>
            <a:off x="4946402" y="35614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Wrth fynd ati i drefnu'r hyfforddiant, dylid ystyried y dyfodol a ieuenctid yng Nghymru"</a:t>
            </a:r>
            <a:endParaRPr lang="cy-GB" sz="1000" b="1" i="1" u="none" strike="noStrike" cap="none" dirty="0">
              <a:solidFill>
                <a:schemeClr val="dk1"/>
              </a:solidFill>
              <a:latin typeface="Roboto"/>
              <a:ea typeface="Roboto"/>
              <a:cs typeface="Roboto"/>
              <a:sym typeface="Roboto"/>
            </a:endParaRPr>
          </a:p>
        </p:txBody>
      </p:sp>
      <p:pic>
        <p:nvPicPr>
          <p:cNvPr id="813" name="Google Shape;813;g1069dad8cb3_0_1539"/>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814" name="Google Shape;814;g1069dad8cb3_0_1539"/>
          <p:cNvSpPr/>
          <p:nvPr/>
        </p:nvSpPr>
        <p:spPr>
          <a:xfrm>
            <a:off x="4946402" y="41447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Dylai cymysgedd o hyfforddiant fesul tamaid ac achrediadau fod ar gael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15" name="Google Shape;815;g1069dad8cb3_0_1539"/>
          <p:cNvPicPr preferRelativeResize="0"/>
          <p:nvPr/>
        </p:nvPicPr>
        <p:blipFill rotWithShape="1">
          <a:blip r:embed="rId4">
            <a:alphaModFix/>
          </a:blip>
          <a:srcRect/>
          <a:stretch/>
        </p:blipFill>
        <p:spPr>
          <a:xfrm>
            <a:off x="5087180" y="4208135"/>
            <a:ext cx="303145" cy="29625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g1069dad8cb3_0_1565"/>
          <p:cNvSpPr txBox="1"/>
          <p:nvPr/>
        </p:nvSpPr>
        <p:spPr>
          <a:xfrm>
            <a:off x="379799" y="443350"/>
            <a:ext cx="7611675"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gwasanaeth </a:t>
            </a:r>
            <a:r>
              <a:rPr lang="cy-GB" sz="2000" b="1" i="1" dirty="0">
                <a:latin typeface="Playfair Display"/>
                <a:ea typeface="Playfair Display"/>
                <a:cs typeface="Playfair Display"/>
                <a:sym typeface="Playfair Display"/>
              </a:rPr>
              <a:t>cymorth</a:t>
            </a:r>
            <a:r>
              <a:rPr lang="cy-GB" sz="2000" dirty="0">
                <a:latin typeface="Playfair Display"/>
                <a:ea typeface="Playfair Display"/>
                <a:cs typeface="Playfair Display"/>
                <a:sym typeface="Playfair Display"/>
              </a:rPr>
              <a:t> i fynd i'r afael ag unrhyw heriau</a:t>
            </a:r>
            <a:endParaRPr lang="cy-GB" sz="2000" u="none" strike="noStrike" cap="none" dirty="0">
              <a:solidFill>
                <a:srgbClr val="000000"/>
              </a:solidFill>
              <a:latin typeface="Playfair Display"/>
              <a:ea typeface="Playfair Display"/>
              <a:cs typeface="Playfair Display"/>
              <a:sym typeface="Playfair Display"/>
            </a:endParaRPr>
          </a:p>
        </p:txBody>
      </p:sp>
      <p:sp>
        <p:nvSpPr>
          <p:cNvPr id="822" name="Google Shape;822;g1069dad8cb3_0_1565"/>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3" name="Google Shape;823;g1069dad8cb3_0_1565"/>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g1069dad8cb3_0_1565"/>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g1069dad8cb3_0_156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20</a:t>
            </a:fld>
            <a:endParaRPr lang="cy-GB" sz="1000" dirty="0">
              <a:latin typeface="Playfair Display"/>
              <a:ea typeface="Playfair Display"/>
              <a:cs typeface="Playfair Display"/>
              <a:sym typeface="Playfair Display"/>
            </a:endParaRPr>
          </a:p>
        </p:txBody>
      </p:sp>
      <p:pic>
        <p:nvPicPr>
          <p:cNvPr id="826" name="Google Shape;826;g1069dad8cb3_0_1565"/>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827" name="Google Shape;827;g1069dad8cb3_0_1565"/>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 </a:t>
            </a:r>
            <a:r>
              <a:rPr lang="cy-GB" sz="1200" dirty="0">
                <a:latin typeface="Roboto"/>
                <a:ea typeface="Roboto"/>
                <a:cs typeface="Roboto"/>
                <a:sym typeface="Roboto"/>
              </a:rPr>
              <a:t> </a:t>
            </a:r>
            <a:r>
              <a:rPr lang="cy-GB" sz="1200" b="1" dirty="0">
                <a:latin typeface="Roboto"/>
                <a:ea typeface="Roboto"/>
                <a:cs typeface="Roboto"/>
                <a:sym typeface="Roboto"/>
              </a:rPr>
              <a:t>mae angen</a:t>
            </a:r>
            <a:r>
              <a:rPr lang="cy-GB" sz="1200" dirty="0">
                <a:latin typeface="Roboto"/>
                <a:ea typeface="Roboto"/>
                <a:cs typeface="Roboto"/>
                <a:sym typeface="Roboto"/>
              </a:rPr>
              <a:t> gwasanaeth cymorth arnaf </a:t>
            </a:r>
            <a:r>
              <a:rPr lang="cy-GB" sz="1200" b="1" dirty="0">
                <a:latin typeface="Roboto"/>
                <a:ea typeface="Roboto"/>
                <a:cs typeface="Roboto"/>
                <a:sym typeface="Roboto"/>
              </a:rPr>
              <a:t>er mwyn imi </a:t>
            </a:r>
            <a:r>
              <a:rPr lang="cy-GB" sz="1200" dirty="0">
                <a:latin typeface="Roboto"/>
                <a:ea typeface="Roboto"/>
                <a:cs typeface="Roboto"/>
                <a:sym typeface="Roboto"/>
              </a:rPr>
              <a:t>allu gofyn cwestiynau a cheisio datrys yr heriau o'm blaen.</a:t>
            </a:r>
            <a:endParaRPr lang="cy-GB" sz="1200" u="none" strike="noStrike" cap="none" dirty="0">
              <a:solidFill>
                <a:schemeClr val="dk1"/>
              </a:solidFill>
              <a:latin typeface="Roboto"/>
              <a:ea typeface="Roboto"/>
              <a:cs typeface="Roboto"/>
              <a:sym typeface="Roboto"/>
            </a:endParaRPr>
          </a:p>
        </p:txBody>
      </p:sp>
      <p:sp>
        <p:nvSpPr>
          <p:cNvPr id="828" name="Google Shape;828;g1069dad8cb3_0_1565"/>
          <p:cNvSpPr/>
          <p:nvPr/>
        </p:nvSpPr>
        <p:spPr>
          <a:xfrm>
            <a:off x="333000" y="992225"/>
            <a:ext cx="70800" cy="6666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9" name="Google Shape;829;g1069dad8cb3_0_1565"/>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o ran deall sut i gyflawni caffael yn ymarferol yw'r ffaith nad yw hi wastad yn glir o le i gael cymorth os bydd heriau'n codi wrth wneud hynny. </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Gan hynny, mae angen creu gwasanaeth cymorth canolog a all naill ai gynnig cyngor ac arbenigedd uniongyrchol, neu sy'n gwybod yn union lle i gael cymorth arbenigol yng nghymuned gaffael ehangach Cymru.</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y byddai'r CRC yn statig a chyffredinol ei natur, ac y dylai gynnig mwy, ee, cyfleusterau sgwrsio a fforwm.</a:t>
            </a:r>
            <a:endParaRPr lang="cy-GB" sz="1100" dirty="0">
              <a:latin typeface="Roboto"/>
              <a:ea typeface="Roboto"/>
              <a:cs typeface="Roboto"/>
              <a:sym typeface="Roboto"/>
            </a:endParaRPr>
          </a:p>
        </p:txBody>
      </p:sp>
      <p:sp>
        <p:nvSpPr>
          <p:cNvPr id="830" name="Google Shape;830;g1069dad8cb3_0_1565"/>
          <p:cNvSpPr/>
          <p:nvPr/>
        </p:nvSpPr>
        <p:spPr>
          <a:xfrm>
            <a:off x="333000" y="1846375"/>
            <a:ext cx="70800" cy="2721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g1069dad8cb3_0_1565"/>
          <p:cNvSpPr txBox="1"/>
          <p:nvPr/>
        </p:nvSpPr>
        <p:spPr>
          <a:xfrm>
            <a:off x="228600" y="0"/>
            <a:ext cx="240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dirty="0">
                <a:solidFill>
                  <a:schemeClr val="accent2"/>
                </a:solidFill>
                <a:latin typeface="Roboto"/>
                <a:ea typeface="Roboto"/>
                <a:cs typeface="Roboto"/>
                <a:sym typeface="Roboto"/>
              </a:rPr>
              <a:t>02 - Gwasanaeth</a:t>
            </a:r>
            <a:endParaRPr lang="cy-GB" sz="700" dirty="0">
              <a:solidFill>
                <a:schemeClr val="accent2"/>
              </a:solidFill>
              <a:latin typeface="Roboto"/>
              <a:ea typeface="Roboto"/>
              <a:cs typeface="Roboto"/>
              <a:sym typeface="Roboto"/>
            </a:endParaRPr>
          </a:p>
        </p:txBody>
      </p:sp>
      <p:sp>
        <p:nvSpPr>
          <p:cNvPr id="832" name="Google Shape;832;g1069dad8cb3_0_1565"/>
          <p:cNvSpPr/>
          <p:nvPr/>
        </p:nvSpPr>
        <p:spPr>
          <a:xfrm>
            <a:off x="4946402" y="18531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Pecyn clir iawn o hyfforddiant cenedlaethol i gefnogi'r ddeddfwriaeth newydd ym maes caffael.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33" name="Google Shape;833;g1069dad8cb3_0_1565"/>
          <p:cNvPicPr preferRelativeResize="0"/>
          <p:nvPr/>
        </p:nvPicPr>
        <p:blipFill rotWithShape="1">
          <a:blip r:embed="rId4">
            <a:alphaModFix/>
          </a:blip>
          <a:srcRect/>
          <a:stretch/>
        </p:blipFill>
        <p:spPr>
          <a:xfrm>
            <a:off x="5087180" y="1916522"/>
            <a:ext cx="303145" cy="296259"/>
          </a:xfrm>
          <a:prstGeom prst="rect">
            <a:avLst/>
          </a:prstGeom>
          <a:noFill/>
          <a:ln>
            <a:noFill/>
          </a:ln>
        </p:spPr>
      </p:pic>
      <p:sp>
        <p:nvSpPr>
          <p:cNvPr id="834" name="Google Shape;834;g1069dad8cb3_0_1565"/>
          <p:cNvSpPr/>
          <p:nvPr/>
        </p:nvSpPr>
        <p:spPr>
          <a:xfrm>
            <a:off x="4946402" y="24364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“Mae angen mwy o gymorth ar gyrff cyhoeddus"</a:t>
            </a:r>
            <a:endParaRPr lang="cy-GB" sz="1000" b="1" i="1" u="none" strike="noStrike" cap="none" dirty="0">
              <a:solidFill>
                <a:schemeClr val="dk1"/>
              </a:solidFill>
              <a:latin typeface="Roboto"/>
              <a:ea typeface="Roboto"/>
              <a:cs typeface="Roboto"/>
              <a:sym typeface="Roboto"/>
            </a:endParaRPr>
          </a:p>
        </p:txBody>
      </p:sp>
      <p:pic>
        <p:nvPicPr>
          <p:cNvPr id="835" name="Google Shape;835;g1069dad8cb3_0_1565"/>
          <p:cNvPicPr preferRelativeResize="0"/>
          <p:nvPr/>
        </p:nvPicPr>
        <p:blipFill rotWithShape="1">
          <a:blip r:embed="rId4">
            <a:alphaModFix/>
          </a:blip>
          <a:srcRect/>
          <a:stretch/>
        </p:blipFill>
        <p:spPr>
          <a:xfrm>
            <a:off x="5087180" y="2499822"/>
            <a:ext cx="303145" cy="296259"/>
          </a:xfrm>
          <a:prstGeom prst="rect">
            <a:avLst/>
          </a:prstGeom>
          <a:noFill/>
          <a:ln>
            <a:noFill/>
          </a:ln>
        </p:spPr>
      </p:pic>
      <p:sp>
        <p:nvSpPr>
          <p:cNvPr id="836" name="Google Shape;836;g1069dad8cb3_0_1565"/>
          <p:cNvSpPr/>
          <p:nvPr/>
        </p:nvSpPr>
        <p:spPr>
          <a:xfrm>
            <a:off x="4946402" y="3019750"/>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Mae'r cymorth ar gael yn barod. Y cyfan y mae angen i LlC ei wneud yw ei gydgysylltu'n well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37" name="Google Shape;837;g1069dad8cb3_0_1565"/>
          <p:cNvPicPr preferRelativeResize="0"/>
          <p:nvPr/>
        </p:nvPicPr>
        <p:blipFill rotWithShape="1">
          <a:blip r:embed="rId4">
            <a:alphaModFix/>
          </a:blip>
          <a:srcRect/>
          <a:stretch/>
        </p:blipFill>
        <p:spPr>
          <a:xfrm>
            <a:off x="5087180" y="3083122"/>
            <a:ext cx="303145" cy="296259"/>
          </a:xfrm>
          <a:prstGeom prst="rect">
            <a:avLst/>
          </a:prstGeom>
          <a:noFill/>
          <a:ln>
            <a:noFill/>
          </a:ln>
        </p:spPr>
      </p:pic>
      <p:sp>
        <p:nvSpPr>
          <p:cNvPr id="838" name="Google Shape;838;g1069dad8cb3_0_1565"/>
          <p:cNvSpPr/>
          <p:nvPr/>
        </p:nvSpPr>
        <p:spPr>
          <a:xfrm>
            <a:off x="4946402" y="35614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“Byddai’n dda cael cyfleusterau sgwrsio a fforymau lle gallaf ofyn cwestiynau a chael ymateb cyflym"</a:t>
            </a:r>
            <a:endParaRPr lang="cy-GB" sz="1000" b="1" i="1" u="none" strike="noStrike" cap="none" dirty="0">
              <a:solidFill>
                <a:schemeClr val="dk1"/>
              </a:solidFill>
              <a:latin typeface="Roboto"/>
              <a:ea typeface="Roboto"/>
              <a:cs typeface="Roboto"/>
              <a:sym typeface="Roboto"/>
            </a:endParaRPr>
          </a:p>
        </p:txBody>
      </p:sp>
      <p:pic>
        <p:nvPicPr>
          <p:cNvPr id="839" name="Google Shape;839;g1069dad8cb3_0_1565"/>
          <p:cNvPicPr preferRelativeResize="0"/>
          <p:nvPr/>
        </p:nvPicPr>
        <p:blipFill rotWithShape="1">
          <a:blip r:embed="rId4">
            <a:alphaModFix/>
          </a:blip>
          <a:srcRect/>
          <a:stretch/>
        </p:blipFill>
        <p:spPr>
          <a:xfrm>
            <a:off x="5087180" y="3624835"/>
            <a:ext cx="303145" cy="296259"/>
          </a:xfrm>
          <a:prstGeom prst="rect">
            <a:avLst/>
          </a:prstGeom>
          <a:noFill/>
          <a:ln>
            <a:noFill/>
          </a:ln>
        </p:spPr>
      </p:pic>
      <p:sp>
        <p:nvSpPr>
          <p:cNvPr id="840" name="Google Shape;840;g1069dad8cb3_0_1565"/>
          <p:cNvSpPr/>
          <p:nvPr/>
        </p:nvSpPr>
        <p:spPr>
          <a:xfrm>
            <a:off x="4946402" y="4144763"/>
            <a:ext cx="3844200" cy="423000"/>
          </a:xfrm>
          <a:prstGeom prst="roundRect">
            <a:avLst>
              <a:gd name="adj" fmla="val 16667"/>
            </a:avLst>
          </a:prstGeom>
          <a:solidFill>
            <a:srgbClr val="49C0F9">
              <a:alpha val="2118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Cymorth ynghylch canllawiau a chyfarwyddyd cyfreithiol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41" name="Google Shape;841;g1069dad8cb3_0_1565"/>
          <p:cNvPicPr preferRelativeResize="0"/>
          <p:nvPr/>
        </p:nvPicPr>
        <p:blipFill rotWithShape="1">
          <a:blip r:embed="rId4">
            <a:alphaModFix/>
          </a:blip>
          <a:srcRect/>
          <a:stretch/>
        </p:blipFill>
        <p:spPr>
          <a:xfrm>
            <a:off x="5087180" y="4208135"/>
            <a:ext cx="303145" cy="29625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g1069dad8cb3_0_1305"/>
          <p:cNvSpPr txBox="1"/>
          <p:nvPr/>
        </p:nvSpPr>
        <p:spPr>
          <a:xfrm>
            <a:off x="379800" y="328750"/>
            <a:ext cx="7680250" cy="4617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a:t>
            </a:r>
            <a:r>
              <a:rPr lang="cy-GB" sz="2000" i="0" u="none" strike="noStrike" cap="none" dirty="0">
                <a:solidFill>
                  <a:srgbClr val="000000"/>
                </a:solidFill>
                <a:latin typeface="Playfair Display"/>
                <a:ea typeface="Playfair Display"/>
                <a:cs typeface="Playfair Display"/>
                <a:sym typeface="Playfair Display"/>
              </a:rPr>
              <a:t>mynediad at gynnwys sy'n trafod polisi’n</a:t>
            </a:r>
            <a:r>
              <a:rPr lang="cy-GB" sz="2000" b="1" i="0" u="none" strike="noStrike" cap="none" dirty="0">
                <a:solidFill>
                  <a:srgbClr val="000000"/>
                </a:solidFill>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ymarferol</a:t>
            </a:r>
            <a:endParaRPr lang="cy-GB" sz="2000" b="1" i="1" u="none" strike="noStrike" cap="none" dirty="0">
              <a:solidFill>
                <a:srgbClr val="000000"/>
              </a:solidFill>
              <a:latin typeface="Playfair Display"/>
              <a:ea typeface="Playfair Display"/>
              <a:cs typeface="Playfair Display"/>
              <a:sym typeface="Playfair Display"/>
            </a:endParaRPr>
          </a:p>
        </p:txBody>
      </p:sp>
      <p:sp>
        <p:nvSpPr>
          <p:cNvPr id="848" name="Google Shape;848;g1069dad8cb3_0_1305"/>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9" name="Google Shape;849;g1069dad8cb3_0_1305"/>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g1069dad8cb3_0_1305"/>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1" name="Google Shape;851;g1069dad8cb3_0_130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21</a:t>
            </a:fld>
            <a:endParaRPr lang="cy-GB" sz="1000" dirty="0">
              <a:latin typeface="Playfair Display"/>
              <a:ea typeface="Playfair Display"/>
              <a:cs typeface="Playfair Display"/>
              <a:sym typeface="Playfair Display"/>
            </a:endParaRPr>
          </a:p>
        </p:txBody>
      </p:sp>
      <p:pic>
        <p:nvPicPr>
          <p:cNvPr id="852" name="Google Shape;852;g1069dad8cb3_0_1305"/>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853" name="Google Shape;853;g1069dad8cb3_0_1305"/>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 </a:t>
            </a:r>
            <a:r>
              <a:rPr lang="cy-GB" sz="1200" dirty="0">
                <a:latin typeface="Roboto"/>
                <a:ea typeface="Roboto"/>
                <a:cs typeface="Roboto"/>
                <a:sym typeface="Roboto"/>
              </a:rPr>
              <a:t> </a:t>
            </a:r>
            <a:r>
              <a:rPr lang="cy-GB" sz="1200" b="1" dirty="0">
                <a:latin typeface="Roboto"/>
                <a:ea typeface="Roboto"/>
                <a:cs typeface="Roboto"/>
                <a:sym typeface="Roboto"/>
              </a:rPr>
              <a:t>mae angen imi </a:t>
            </a:r>
            <a:r>
              <a:rPr lang="cy-GB" sz="1200" dirty="0">
                <a:latin typeface="Roboto"/>
                <a:ea typeface="Roboto"/>
                <a:cs typeface="Roboto"/>
                <a:sym typeface="Roboto"/>
              </a:rPr>
              <a:t>allu </a:t>
            </a:r>
            <a:r>
              <a:rPr lang="cy-GB" sz="1200" dirty="0"/>
              <a:t>cael hyd i gynnwys am y defnydd o bolisi yn ymarferol ac yn ei gyd-destun, er mwyn gallu deall sut orau i gyflawni'r polisi o fewn fy sefydliad.</a:t>
            </a:r>
            <a:endParaRPr lang="cy-GB" sz="1200" u="none" strike="noStrike" cap="none" dirty="0">
              <a:solidFill>
                <a:schemeClr val="dk1"/>
              </a:solidFill>
              <a:latin typeface="Roboto"/>
              <a:ea typeface="Roboto"/>
              <a:cs typeface="Roboto"/>
              <a:sym typeface="Roboto"/>
            </a:endParaRPr>
          </a:p>
        </p:txBody>
      </p:sp>
      <p:sp>
        <p:nvSpPr>
          <p:cNvPr id="854" name="Google Shape;854;g1069dad8cb3_0_1305"/>
          <p:cNvSpPr/>
          <p:nvPr/>
        </p:nvSpPr>
        <p:spPr>
          <a:xfrm>
            <a:off x="333000" y="992225"/>
            <a:ext cx="70800" cy="6666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g1069dad8cb3_0_1305"/>
          <p:cNvSpPr/>
          <p:nvPr/>
        </p:nvSpPr>
        <p:spPr>
          <a:xfrm>
            <a:off x="333000" y="1846375"/>
            <a:ext cx="4401000" cy="2903476"/>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Yr her i'r gymuned wrth gyflawni canlyniadau polisi yw'r ffaith bod llawer o gynnwys ynghylch polisïau yng Nghymru, ond nad oes digon o gynnwys bob amser ynghylch sut i gyflawni'r polisïau'n ymarferol.</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datrysiad canolog lle gall defnyddwyr ganfod cynnwys sy'n trafod sut i gyflawni polisi'n ymarferol ac effeithiol yn eu sector perthnasol, yn hytrach na'r dogfennau polisi eu hunain. Bydd hyn yn galluogi defnyddwyr i ddeall sut y gallai polisi fod yn berthnasol i'w sector, a sut mae'n ffitio i'w gweithrediadau.</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a:t>
            </a:r>
            <a:r>
              <a:rPr lang="cy-GB" sz="1100" dirty="0"/>
              <a:t>y bydd yr wybodaeth a ddelir o natur gyffredinol ac na fydd yn berthnasol i'r cyd-destun lleol.</a:t>
            </a:r>
            <a:endParaRPr lang="cy-GB" sz="1100" dirty="0">
              <a:latin typeface="Roboto"/>
              <a:ea typeface="Roboto"/>
              <a:cs typeface="Roboto"/>
              <a:sym typeface="Roboto"/>
            </a:endParaRPr>
          </a:p>
        </p:txBody>
      </p:sp>
      <p:sp>
        <p:nvSpPr>
          <p:cNvPr id="856" name="Google Shape;856;g1069dad8cb3_0_1305"/>
          <p:cNvSpPr/>
          <p:nvPr/>
        </p:nvSpPr>
        <p:spPr>
          <a:xfrm>
            <a:off x="296790" y="1846375"/>
            <a:ext cx="107010" cy="2940474"/>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g1069dad8cb3_0_1305"/>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rgbClr val="F8A700"/>
                </a:solidFill>
                <a:latin typeface="Roboto"/>
                <a:ea typeface="Roboto"/>
                <a:cs typeface="Roboto"/>
                <a:sym typeface="Roboto"/>
              </a:rPr>
              <a:t>03 - Cynnwys</a:t>
            </a:r>
            <a:endParaRPr lang="cy-GB" sz="700" dirty="0">
              <a:solidFill>
                <a:srgbClr val="F8A700"/>
              </a:solidFill>
              <a:latin typeface="Roboto"/>
              <a:ea typeface="Roboto"/>
              <a:cs typeface="Roboto"/>
              <a:sym typeface="Roboto"/>
            </a:endParaRPr>
          </a:p>
        </p:txBody>
      </p:sp>
      <p:sp>
        <p:nvSpPr>
          <p:cNvPr id="858" name="Google Shape;858;g1069dad8cb3_0_1305"/>
          <p:cNvSpPr/>
          <p:nvPr/>
        </p:nvSpPr>
        <p:spPr>
          <a:xfrm>
            <a:off x="4946401" y="1853150"/>
            <a:ext cx="3940421"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Mae angen i gyngor caffael ymarferol fod ar gael yn eang i bawb, a rhaid rhoi'r cyngor hwnnw yn ei gyd-destun lle bo modd</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59" name="Google Shape;859;g1069dad8cb3_0_1305"/>
          <p:cNvPicPr preferRelativeResize="0"/>
          <p:nvPr/>
        </p:nvPicPr>
        <p:blipFill rotWithShape="1">
          <a:blip r:embed="rId4">
            <a:alphaModFix/>
          </a:blip>
          <a:srcRect/>
          <a:stretch/>
        </p:blipFill>
        <p:spPr>
          <a:xfrm>
            <a:off x="5087180" y="1916522"/>
            <a:ext cx="303145" cy="296259"/>
          </a:xfrm>
          <a:prstGeom prst="rect">
            <a:avLst/>
          </a:prstGeom>
          <a:noFill/>
          <a:ln>
            <a:noFill/>
          </a:ln>
          <a:effectLst>
            <a:outerShdw blurRad="57150" dist="19050" dir="5400000" algn="bl" rotWithShape="0">
              <a:srgbClr val="FF9900"/>
            </a:outerShdw>
          </a:effectLst>
        </p:spPr>
      </p:pic>
      <p:sp>
        <p:nvSpPr>
          <p:cNvPr id="860" name="Google Shape;860;g1069dad8cb3_0_1305"/>
          <p:cNvSpPr/>
          <p:nvPr/>
        </p:nvSpPr>
        <p:spPr>
          <a:xfrm>
            <a:off x="4946402" y="2436450"/>
            <a:ext cx="3940422"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“Sut i gyflawni’r nodau llesiant a’r rhan y mae caffael yn ei chwarae yn hynny</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61" name="Google Shape;861;g1069dad8cb3_0_1305"/>
          <p:cNvPicPr preferRelativeResize="0"/>
          <p:nvPr/>
        </p:nvPicPr>
        <p:blipFill rotWithShape="1">
          <a:blip r:embed="rId4">
            <a:alphaModFix/>
          </a:blip>
          <a:srcRect/>
          <a:stretch/>
        </p:blipFill>
        <p:spPr>
          <a:xfrm>
            <a:off x="5087180" y="2499822"/>
            <a:ext cx="303145" cy="296259"/>
          </a:xfrm>
          <a:prstGeom prst="rect">
            <a:avLst/>
          </a:prstGeom>
          <a:noFill/>
          <a:ln>
            <a:noFill/>
          </a:ln>
          <a:effectLst>
            <a:outerShdw blurRad="57150" dist="19050" dir="5400000" algn="bl" rotWithShape="0">
              <a:srgbClr val="FF9900"/>
            </a:outerShdw>
          </a:effectLst>
        </p:spPr>
      </p:pic>
      <p:sp>
        <p:nvSpPr>
          <p:cNvPr id="862" name="Google Shape;862;g1069dad8cb3_0_1305"/>
          <p:cNvSpPr/>
          <p:nvPr/>
        </p:nvSpPr>
        <p:spPr>
          <a:xfrm>
            <a:off x="4946402" y="3019750"/>
            <a:ext cx="3940422"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Does dim dealltwriaeth ynghylch sut i gyflawni gwerth cymdeithasol yn ymarferol. Byddai'n wych cael hynny yn y CRC</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63" name="Google Shape;863;g1069dad8cb3_0_1305"/>
          <p:cNvPicPr preferRelativeResize="0"/>
          <p:nvPr/>
        </p:nvPicPr>
        <p:blipFill rotWithShape="1">
          <a:blip r:embed="rId4">
            <a:alphaModFix/>
          </a:blip>
          <a:srcRect/>
          <a:stretch/>
        </p:blipFill>
        <p:spPr>
          <a:xfrm>
            <a:off x="5087180" y="3083122"/>
            <a:ext cx="303145" cy="296259"/>
          </a:xfrm>
          <a:prstGeom prst="rect">
            <a:avLst/>
          </a:prstGeom>
          <a:noFill/>
          <a:ln>
            <a:noFill/>
          </a:ln>
          <a:effectLst>
            <a:outerShdw blurRad="57150" dist="19050" dir="5400000" algn="bl" rotWithShape="0">
              <a:srgbClr val="FF9900"/>
            </a:outerShdw>
          </a:effectLst>
        </p:spPr>
      </p:pic>
      <p:sp>
        <p:nvSpPr>
          <p:cNvPr id="864" name="Google Shape;864;g1069dad8cb3_0_1305"/>
          <p:cNvSpPr/>
          <p:nvPr/>
        </p:nvSpPr>
        <p:spPr>
          <a:xfrm>
            <a:off x="4946401" y="3561461"/>
            <a:ext cx="3940423" cy="605087"/>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“Ar yr amod bod cymorth ymarferol ar gael, gallai ychwanegu gwerth gwirioneddol. Os mai'r cyfan y bydd yn ei wneud yw cynhyrchu mwy o bolisïau, does dim angen hynny arnom ni</a:t>
            </a:r>
            <a:r>
              <a:rPr lang="cy-GB" sz="1000" i="1"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65" name="Google Shape;865;g1069dad8cb3_0_1305"/>
          <p:cNvPicPr preferRelativeResize="0"/>
          <p:nvPr/>
        </p:nvPicPr>
        <p:blipFill rotWithShape="1">
          <a:blip r:embed="rId4">
            <a:alphaModFix/>
          </a:blip>
          <a:srcRect/>
          <a:stretch/>
        </p:blipFill>
        <p:spPr>
          <a:xfrm>
            <a:off x="5087180" y="3624835"/>
            <a:ext cx="303145" cy="296259"/>
          </a:xfrm>
          <a:prstGeom prst="rect">
            <a:avLst/>
          </a:prstGeom>
          <a:noFill/>
          <a:ln>
            <a:noFill/>
          </a:ln>
          <a:effectLst>
            <a:outerShdw blurRad="57150" dist="19050" dir="5400000" algn="bl" rotWithShape="0">
              <a:srgbClr val="FF9900"/>
            </a:outerShdw>
          </a:effectLst>
        </p:spPr>
      </p:pic>
      <p:sp>
        <p:nvSpPr>
          <p:cNvPr id="866" name="Google Shape;866;g1069dad8cb3_0_1305"/>
          <p:cNvSpPr/>
          <p:nvPr/>
        </p:nvSpPr>
        <p:spPr>
          <a:xfrm>
            <a:off x="4946400" y="4209662"/>
            <a:ext cx="3940421" cy="605088"/>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dirty="0">
                <a:solidFill>
                  <a:schemeClr val="dk1"/>
                </a:solidFill>
                <a:latin typeface="Roboto"/>
                <a:ea typeface="Roboto"/>
                <a:cs typeface="Roboto"/>
                <a:sym typeface="Roboto"/>
              </a:rPr>
              <a:t>“</a:t>
            </a:r>
            <a:r>
              <a:rPr lang="cy-GB" sz="1000" i="1" dirty="0">
                <a:solidFill>
                  <a:schemeClr val="dk1"/>
                </a:solidFill>
                <a:latin typeface="Roboto"/>
                <a:ea typeface="Roboto"/>
                <a:cs typeface="Roboto"/>
                <a:sym typeface="Roboto"/>
              </a:rPr>
              <a:t>Nid polisi yw'r broblem mewn gwirionedd. Os na fyd CRC yn mynd i'r afael â diffygion o ran gweithredu, bydd yn fethiant llwyr</a:t>
            </a:r>
            <a:r>
              <a:rPr lang="cy-GB" sz="1000" b="0" i="1" u="none" strike="noStrike" cap="none" dirty="0">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67" name="Google Shape;867;g1069dad8cb3_0_1305"/>
          <p:cNvPicPr preferRelativeResize="0"/>
          <p:nvPr/>
        </p:nvPicPr>
        <p:blipFill rotWithShape="1">
          <a:blip r:embed="rId4">
            <a:alphaModFix/>
          </a:blip>
          <a:srcRect/>
          <a:stretch/>
        </p:blipFill>
        <p:spPr>
          <a:xfrm>
            <a:off x="5087180" y="4208135"/>
            <a:ext cx="303145" cy="296259"/>
          </a:xfrm>
          <a:prstGeom prst="rect">
            <a:avLst/>
          </a:prstGeom>
          <a:noFill/>
          <a:ln>
            <a:noFill/>
          </a:ln>
          <a:effectLst>
            <a:outerShdw blurRad="57150" dist="19050" dir="5400000" algn="bl" rotWithShape="0">
              <a:srgbClr val="FF9900"/>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g1069dad8cb3_0_1591"/>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cynnwys i ddangos </a:t>
            </a:r>
            <a:r>
              <a:rPr lang="cy-GB" sz="2000" b="1" i="1" dirty="0">
                <a:latin typeface="Playfair Display"/>
                <a:ea typeface="Playfair Display"/>
                <a:cs typeface="Playfair Display"/>
                <a:sym typeface="Playfair Display"/>
              </a:rPr>
              <a:t>arfer gorau.</a:t>
            </a:r>
            <a:endParaRPr lang="cy-GB" sz="2000" u="none" strike="noStrike" cap="none" dirty="0">
              <a:solidFill>
                <a:srgbClr val="000000"/>
              </a:solidFill>
              <a:latin typeface="Playfair Display"/>
              <a:ea typeface="Playfair Display"/>
              <a:cs typeface="Playfair Display"/>
              <a:sym typeface="Playfair Display"/>
            </a:endParaRPr>
          </a:p>
        </p:txBody>
      </p:sp>
      <p:sp>
        <p:nvSpPr>
          <p:cNvPr id="874" name="Google Shape;874;g1069dad8cb3_0_1591"/>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5" name="Google Shape;875;g1069dad8cb3_0_1591"/>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g1069dad8cb3_0_1591"/>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g1069dad8cb3_0_159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22</a:t>
            </a:fld>
            <a:endParaRPr lang="cy-GB" sz="1000" dirty="0">
              <a:latin typeface="Playfair Display"/>
              <a:ea typeface="Playfair Display"/>
              <a:cs typeface="Playfair Display"/>
              <a:sym typeface="Playfair Display"/>
            </a:endParaRPr>
          </a:p>
        </p:txBody>
      </p:sp>
      <p:pic>
        <p:nvPicPr>
          <p:cNvPr id="878" name="Google Shape;878;g1069dad8cb3_0_1591"/>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879" name="Google Shape;879;g1069dad8cb3_0_1591"/>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 </a:t>
            </a:r>
            <a:r>
              <a:rPr lang="cy-GB" sz="1200" b="1" dirty="0">
                <a:latin typeface="Roboto"/>
                <a:ea typeface="Roboto"/>
                <a:cs typeface="Roboto"/>
                <a:sym typeface="Roboto"/>
              </a:rPr>
              <a:t>mae angen imi </a:t>
            </a:r>
            <a:r>
              <a:rPr lang="cy-GB" sz="1200" dirty="0">
                <a:latin typeface="Roboto"/>
                <a:ea typeface="Roboto"/>
                <a:cs typeface="Roboto"/>
                <a:sym typeface="Roboto"/>
              </a:rPr>
              <a:t>gael arfer gorau sylfaenol ar gyfer caffael yng Nghymru,  </a:t>
            </a:r>
            <a:r>
              <a:rPr lang="cy-GB" sz="1200" b="1" dirty="0">
                <a:latin typeface="Roboto"/>
                <a:ea typeface="Roboto"/>
                <a:cs typeface="Roboto"/>
                <a:sym typeface="Roboto"/>
              </a:rPr>
              <a:t>er mwyn imi </a:t>
            </a:r>
            <a:r>
              <a:rPr lang="cy-GB" sz="1200" dirty="0">
                <a:latin typeface="Roboto"/>
                <a:ea typeface="Roboto"/>
                <a:cs typeface="Roboto"/>
                <a:sym typeface="Roboto"/>
              </a:rPr>
              <a:t>allu dysgu yn sgil astudiaethau achos ac ymarfer yn gywir o'r cychwyn. </a:t>
            </a:r>
            <a:endParaRPr lang="cy-GB" sz="1200" dirty="0"/>
          </a:p>
        </p:txBody>
      </p:sp>
      <p:sp>
        <p:nvSpPr>
          <p:cNvPr id="880" name="Google Shape;880;g1069dad8cb3_0_1591"/>
          <p:cNvSpPr/>
          <p:nvPr/>
        </p:nvSpPr>
        <p:spPr>
          <a:xfrm>
            <a:off x="333000" y="992225"/>
            <a:ext cx="70800" cy="6666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1" name="Google Shape;881;g1069dad8cb3_0_1591"/>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Wrth lywio canlyniadau polisi drwy gaffael, yr her i'r gymuned yw'r ffaith bod ei dealltwriaeth o safon arfer gorau ym maes caffael yn amrywio, ac nad oes rhyw lawer o ddeunydd perthnasol o'r 'byd go iawn' er mwyn deall hyn.</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Gan hynny, mae angen cael lle neu ffordd i ddefnyddwyr gyrchu arfer gorau mewn man canolog lle ceir un lefel i bawb, a lle sydd hefyd yn darparu astudiaethau achos perthnasol i ategu arfer gorau.</a:t>
            </a:r>
          </a:p>
          <a:p>
            <a:pPr marL="0" lvl="0" indent="0" algn="l" rtl="0">
              <a:spcBef>
                <a:spcPts val="0"/>
              </a:spcBef>
              <a:spcAft>
                <a:spcPts val="0"/>
              </a:spcAft>
              <a:buClr>
                <a:srgbClr val="000000"/>
              </a:buClr>
              <a:buSzPts val="1000"/>
              <a:buFont typeface="Arial"/>
              <a:buNone/>
            </a:pPr>
            <a:endParaRPr lang="cy-GB" sz="11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dirty="0">
                <a:latin typeface="Roboto"/>
                <a:ea typeface="Roboto"/>
                <a:cs typeface="Roboto"/>
                <a:sym typeface="Roboto"/>
              </a:rPr>
              <a:t>Ceir pryder ehangach y bydd y CRC yn cael ei hysgogi o un cyfeiriad yn unig.</a:t>
            </a:r>
            <a:endParaRPr lang="cy-GB" sz="1200" dirty="0">
              <a:latin typeface="Roboto"/>
              <a:ea typeface="Roboto"/>
              <a:cs typeface="Roboto"/>
              <a:sym typeface="Roboto"/>
            </a:endParaRPr>
          </a:p>
        </p:txBody>
      </p:sp>
      <p:sp>
        <p:nvSpPr>
          <p:cNvPr id="882" name="Google Shape;882;g1069dad8cb3_0_1591"/>
          <p:cNvSpPr/>
          <p:nvPr/>
        </p:nvSpPr>
        <p:spPr>
          <a:xfrm>
            <a:off x="333000" y="1846375"/>
            <a:ext cx="70800" cy="2721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3" name="Google Shape;883;g1069dad8cb3_0_1591"/>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rgbClr val="F8A700"/>
                </a:solidFill>
                <a:latin typeface="Roboto"/>
                <a:ea typeface="Roboto"/>
                <a:cs typeface="Roboto"/>
                <a:sym typeface="Roboto"/>
              </a:rPr>
              <a:t>03 - Cynnwys</a:t>
            </a:r>
            <a:endParaRPr lang="cy-GB" sz="700" dirty="0">
              <a:solidFill>
                <a:srgbClr val="F8A700"/>
              </a:solidFill>
              <a:latin typeface="Roboto"/>
              <a:ea typeface="Roboto"/>
              <a:cs typeface="Roboto"/>
              <a:sym typeface="Roboto"/>
            </a:endParaRPr>
          </a:p>
        </p:txBody>
      </p:sp>
      <p:sp>
        <p:nvSpPr>
          <p:cNvPr id="884" name="Google Shape;884;g1069dad8cb3_0_1591"/>
          <p:cNvSpPr/>
          <p:nvPr/>
        </p:nvSpPr>
        <p:spPr>
          <a:xfrm>
            <a:off x="4946402" y="18531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Rhowch rywle lle gall pobl fynd i ddeall arfer gorau cyn rhoi hynny ar waith.</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85" name="Google Shape;885;g1069dad8cb3_0_1591"/>
          <p:cNvPicPr preferRelativeResize="0"/>
          <p:nvPr/>
        </p:nvPicPr>
        <p:blipFill rotWithShape="1">
          <a:blip r:embed="rId4">
            <a:alphaModFix/>
          </a:blip>
          <a:srcRect/>
          <a:stretch/>
        </p:blipFill>
        <p:spPr>
          <a:xfrm>
            <a:off x="5087180" y="1916522"/>
            <a:ext cx="303145" cy="296259"/>
          </a:xfrm>
          <a:prstGeom prst="rect">
            <a:avLst/>
          </a:prstGeom>
          <a:noFill/>
          <a:ln>
            <a:noFill/>
          </a:ln>
          <a:effectLst>
            <a:outerShdw blurRad="57150" dist="19050" dir="5400000" algn="bl" rotWithShape="0">
              <a:srgbClr val="FF9900"/>
            </a:outerShdw>
          </a:effectLst>
        </p:spPr>
      </p:pic>
      <p:sp>
        <p:nvSpPr>
          <p:cNvPr id="886" name="Google Shape;886;g1069dad8cb3_0_1591"/>
          <p:cNvSpPr/>
          <p:nvPr/>
        </p:nvSpPr>
        <p:spPr>
          <a:xfrm>
            <a:off x="4946402" y="24364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Mynediad at arfer gorau a chontractau enghreifftiol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87" name="Google Shape;887;g1069dad8cb3_0_1591"/>
          <p:cNvPicPr preferRelativeResize="0"/>
          <p:nvPr/>
        </p:nvPicPr>
        <p:blipFill rotWithShape="1">
          <a:blip r:embed="rId4">
            <a:alphaModFix/>
          </a:blip>
          <a:srcRect/>
          <a:stretch/>
        </p:blipFill>
        <p:spPr>
          <a:xfrm>
            <a:off x="5087180" y="2499822"/>
            <a:ext cx="303145" cy="296259"/>
          </a:xfrm>
          <a:prstGeom prst="rect">
            <a:avLst/>
          </a:prstGeom>
          <a:noFill/>
          <a:ln>
            <a:noFill/>
          </a:ln>
          <a:effectLst>
            <a:outerShdw blurRad="57150" dist="19050" dir="5400000" algn="bl" rotWithShape="0">
              <a:srgbClr val="FF9900"/>
            </a:outerShdw>
          </a:effectLst>
        </p:spPr>
      </p:pic>
      <p:sp>
        <p:nvSpPr>
          <p:cNvPr id="888" name="Google Shape;888;g1069dad8cb3_0_1591"/>
          <p:cNvSpPr/>
          <p:nvPr/>
        </p:nvSpPr>
        <p:spPr>
          <a:xfrm>
            <a:off x="4946402" y="30197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Lle sy'n darparu astudiaethau achos</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89" name="Google Shape;889;g1069dad8cb3_0_1591"/>
          <p:cNvPicPr preferRelativeResize="0"/>
          <p:nvPr/>
        </p:nvPicPr>
        <p:blipFill rotWithShape="1">
          <a:blip r:embed="rId4">
            <a:alphaModFix/>
          </a:blip>
          <a:srcRect/>
          <a:stretch/>
        </p:blipFill>
        <p:spPr>
          <a:xfrm>
            <a:off x="5087180" y="3083122"/>
            <a:ext cx="303145" cy="296259"/>
          </a:xfrm>
          <a:prstGeom prst="rect">
            <a:avLst/>
          </a:prstGeom>
          <a:noFill/>
          <a:ln>
            <a:noFill/>
          </a:ln>
          <a:effectLst>
            <a:outerShdw blurRad="57150" dist="19050" dir="5400000" algn="bl" rotWithShape="0">
              <a:srgbClr val="FF9900"/>
            </a:outerShdw>
          </a:effectLst>
        </p:spPr>
      </p:pic>
      <p:sp>
        <p:nvSpPr>
          <p:cNvPr id="890" name="Google Shape;890;g1069dad8cb3_0_1591"/>
          <p:cNvSpPr/>
          <p:nvPr/>
        </p:nvSpPr>
        <p:spPr>
          <a:xfrm>
            <a:off x="4946402" y="35614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i="1">
                <a:solidFill>
                  <a:schemeClr val="dk1"/>
                </a:solidFill>
                <a:latin typeface="Roboto"/>
                <a:ea typeface="Roboto"/>
                <a:cs typeface="Roboto"/>
                <a:sym typeface="Roboto"/>
              </a:rPr>
              <a:t>"Lle i gasglu astudiaethau achos ac arddangos ein hastudiaethau achos ein hunain"</a:t>
            </a:r>
            <a:endParaRPr lang="cy-GB" sz="1000" b="1" i="1" u="none" strike="noStrike" cap="none" dirty="0">
              <a:solidFill>
                <a:schemeClr val="dk1"/>
              </a:solidFill>
              <a:latin typeface="Roboto"/>
              <a:ea typeface="Roboto"/>
              <a:cs typeface="Roboto"/>
              <a:sym typeface="Roboto"/>
            </a:endParaRPr>
          </a:p>
        </p:txBody>
      </p:sp>
      <p:pic>
        <p:nvPicPr>
          <p:cNvPr id="891" name="Google Shape;891;g1069dad8cb3_0_1591"/>
          <p:cNvPicPr preferRelativeResize="0"/>
          <p:nvPr/>
        </p:nvPicPr>
        <p:blipFill rotWithShape="1">
          <a:blip r:embed="rId4">
            <a:alphaModFix/>
          </a:blip>
          <a:srcRect/>
          <a:stretch/>
        </p:blipFill>
        <p:spPr>
          <a:xfrm>
            <a:off x="5087180" y="3624835"/>
            <a:ext cx="303145" cy="296259"/>
          </a:xfrm>
          <a:prstGeom prst="rect">
            <a:avLst/>
          </a:prstGeom>
          <a:noFill/>
          <a:ln>
            <a:noFill/>
          </a:ln>
          <a:effectLst>
            <a:outerShdw blurRad="57150" dist="19050" dir="5400000" algn="bl" rotWithShape="0">
              <a:srgbClr val="FF9900"/>
            </a:outerShdw>
          </a:effectLst>
        </p:spPr>
      </p:pic>
      <p:sp>
        <p:nvSpPr>
          <p:cNvPr id="892" name="Google Shape;892;g1069dad8cb3_0_1591"/>
          <p:cNvSpPr/>
          <p:nvPr/>
        </p:nvSpPr>
        <p:spPr>
          <a:xfrm>
            <a:off x="4946402" y="41447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deall arfer gorau er mwyn gwybod beth i'w gyflawni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893" name="Google Shape;893;g1069dad8cb3_0_1591"/>
          <p:cNvPicPr preferRelativeResize="0"/>
          <p:nvPr/>
        </p:nvPicPr>
        <p:blipFill rotWithShape="1">
          <a:blip r:embed="rId4">
            <a:alphaModFix/>
          </a:blip>
          <a:srcRect/>
          <a:stretch/>
        </p:blipFill>
        <p:spPr>
          <a:xfrm>
            <a:off x="5087180" y="4208135"/>
            <a:ext cx="303145" cy="296259"/>
          </a:xfrm>
          <a:prstGeom prst="rect">
            <a:avLst/>
          </a:prstGeom>
          <a:noFill/>
          <a:ln>
            <a:noFill/>
          </a:ln>
          <a:effectLst>
            <a:outerShdw blurRad="57150" dist="19050" dir="5400000" algn="bl" rotWithShape="0">
              <a:srgbClr val="FF9900"/>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g1069dad8cb3_0_1617"/>
          <p:cNvSpPr txBox="1"/>
          <p:nvPr/>
        </p:nvSpPr>
        <p:spPr>
          <a:xfrm>
            <a:off x="379800" y="443350"/>
            <a:ext cx="67020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 </a:t>
            </a:r>
            <a:r>
              <a:rPr lang="cy-GB" sz="2000" dirty="0">
                <a:latin typeface="Playfair Display"/>
                <a:ea typeface="Playfair Display"/>
                <a:cs typeface="Playfair Display"/>
                <a:sym typeface="Playfair Display"/>
              </a:rPr>
              <a:t>lle i ganfod </a:t>
            </a:r>
            <a:r>
              <a:rPr lang="cy-GB" sz="2000" b="1" i="1" dirty="0">
                <a:latin typeface="Playfair Display"/>
                <a:ea typeface="Playfair Display"/>
                <a:cs typeface="Playfair Display"/>
                <a:sym typeface="Playfair Display"/>
              </a:rPr>
              <a:t>cysylltiadau</a:t>
            </a:r>
            <a:r>
              <a:rPr lang="cy-GB" sz="2000" dirty="0">
                <a:latin typeface="Playfair Display"/>
                <a:ea typeface="Playfair Display"/>
                <a:cs typeface="Playfair Display"/>
                <a:sym typeface="Playfair Display"/>
              </a:rPr>
              <a:t> ac arbenigedd</a:t>
            </a:r>
            <a:endParaRPr lang="cy-GB" sz="2000" u="none" strike="noStrike" cap="none" dirty="0">
              <a:solidFill>
                <a:srgbClr val="000000"/>
              </a:solidFill>
              <a:latin typeface="Playfair Display"/>
              <a:ea typeface="Playfair Display"/>
              <a:cs typeface="Playfair Display"/>
              <a:sym typeface="Playfair Display"/>
            </a:endParaRPr>
          </a:p>
        </p:txBody>
      </p:sp>
      <p:sp>
        <p:nvSpPr>
          <p:cNvPr id="900" name="Google Shape;900;g1069dad8cb3_0_1617"/>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g1069dad8cb3_0_1617"/>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g1069dad8cb3_0_1617"/>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 name="Google Shape;903;g1069dad8cb3_0_161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23</a:t>
            </a:fld>
            <a:endParaRPr lang="cy-GB" sz="1000" dirty="0">
              <a:latin typeface="Playfair Display"/>
              <a:ea typeface="Playfair Display"/>
              <a:cs typeface="Playfair Display"/>
              <a:sym typeface="Playfair Display"/>
            </a:endParaRPr>
          </a:p>
        </p:txBody>
      </p:sp>
      <p:pic>
        <p:nvPicPr>
          <p:cNvPr id="904" name="Google Shape;904;g1069dad8cb3_0_1617"/>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905" name="Google Shape;905;g1069dad8cb3_0_1617"/>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a:t>
            </a:r>
            <a:r>
              <a:rPr lang="cy-GB" sz="1200" dirty="0">
                <a:latin typeface="Roboto"/>
                <a:ea typeface="Roboto"/>
                <a:cs typeface="Roboto"/>
                <a:sym typeface="Roboto"/>
              </a:rPr>
              <a:t> </a:t>
            </a:r>
            <a:r>
              <a:rPr lang="cy-GB" sz="1200" b="1" dirty="0">
                <a:latin typeface="Roboto"/>
                <a:ea typeface="Roboto"/>
                <a:cs typeface="Roboto"/>
                <a:sym typeface="Roboto"/>
              </a:rPr>
              <a:t> mae angen </a:t>
            </a:r>
            <a:r>
              <a:rPr lang="cy-GB" sz="1200" dirty="0">
                <a:latin typeface="Roboto"/>
                <a:ea typeface="Roboto"/>
                <a:cs typeface="Roboto"/>
                <a:sym typeface="Roboto"/>
              </a:rPr>
              <a:t>imi ddeall ymhle yng Nghymru y mae gwybodaeth ac arbenigedd ar gael</a:t>
            </a:r>
            <a:r>
              <a:rPr lang="cy-GB" sz="1200" dirty="0"/>
              <a:t>, </a:t>
            </a:r>
            <a:r>
              <a:rPr lang="cy-GB" sz="1200" b="1" dirty="0"/>
              <a:t>er mwyn imi </a:t>
            </a:r>
            <a:r>
              <a:rPr lang="cy-GB" sz="1200" dirty="0"/>
              <a:t>wybod pwy i'w holi am gyngor.</a:t>
            </a:r>
          </a:p>
        </p:txBody>
      </p:sp>
      <p:sp>
        <p:nvSpPr>
          <p:cNvPr id="906" name="Google Shape;906;g1069dad8cb3_0_1617"/>
          <p:cNvSpPr/>
          <p:nvPr/>
        </p:nvSpPr>
        <p:spPr>
          <a:xfrm>
            <a:off x="333000" y="992225"/>
            <a:ext cx="70800" cy="6666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g1069dad8cb3_0_1617"/>
          <p:cNvSpPr/>
          <p:nvPr/>
        </p:nvSpPr>
        <p:spPr>
          <a:xfrm>
            <a:off x="333000" y="1765049"/>
            <a:ext cx="4401000" cy="3087575"/>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dirty="0">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200" dirty="0">
                <a:latin typeface="Roboto"/>
                <a:ea typeface="Roboto"/>
                <a:cs typeface="Roboto"/>
                <a:sym typeface="Roboto"/>
              </a:rPr>
              <a:t>Her i'r gymuned yw bod defnyddwyr yn dibynnu ar eu profiad a'u rhwydwaith i ganfod arbenigedd. Mae mynd at yr un bobl am gyngor, waeth beth fo'u rôl, yn achosi pwyntiau unigol o ddibyniaeth, ac yn gwastraffu a chreu pwysau ar adnoddau.</a:t>
            </a:r>
          </a:p>
          <a:p>
            <a:pPr marL="0" lvl="0" indent="0" algn="l" rtl="0">
              <a:spcBef>
                <a:spcPts val="0"/>
              </a:spcBef>
              <a:spcAft>
                <a:spcPts val="0"/>
              </a:spcAft>
              <a:buClr>
                <a:srgbClr val="000000"/>
              </a:buClr>
              <a:buSzPts val="1000"/>
              <a:buFont typeface="Arial"/>
              <a:buNone/>
            </a:pPr>
            <a:endParaRPr lang="cy-GB" sz="12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200" dirty="0">
                <a:latin typeface="Roboto"/>
                <a:ea typeface="Roboto"/>
                <a:cs typeface="Roboto"/>
                <a:sym typeface="Roboto"/>
              </a:rPr>
              <a:t>Mae felly angen cael pwynt canolog i gyfeirio pobl at yr arbenigwyr a'r cysylltiadau cywir. Gall hyn hefyd annog arbenigwyr i arddangos eu harbenigedd er mwyn i bobl gael gweld.</a:t>
            </a:r>
          </a:p>
          <a:p>
            <a:pPr marL="0" lvl="0" indent="0" algn="l" rtl="0">
              <a:spcBef>
                <a:spcPts val="0"/>
              </a:spcBef>
              <a:spcAft>
                <a:spcPts val="0"/>
              </a:spcAft>
              <a:buClr>
                <a:srgbClr val="000000"/>
              </a:buClr>
              <a:buSzPts val="1000"/>
              <a:buFont typeface="Arial"/>
              <a:buNone/>
            </a:pPr>
            <a:endParaRPr lang="cy-GB" sz="1200" dirty="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200" dirty="0">
                <a:latin typeface="Roboto"/>
                <a:ea typeface="Roboto"/>
                <a:cs typeface="Roboto"/>
                <a:sym typeface="Roboto"/>
              </a:rPr>
              <a:t>Ceir pryder ehangach na fydd y </a:t>
            </a:r>
            <a:r>
              <a:rPr lang="cy-GB" sz="1200" dirty="0"/>
              <a:t>CRC ond yn cyfeirio defnyddwyr at rai mathau o arbenigedd ac y bydd defnyddwyr yn parhau i gysylltu â'r rhwydwaith o arbenigwyr y maent yn eu hadnabod yn lle'r CRC.</a:t>
            </a:r>
            <a:endParaRPr lang="cy-GB" sz="1200" dirty="0">
              <a:latin typeface="Roboto"/>
              <a:ea typeface="Roboto"/>
              <a:cs typeface="Roboto"/>
              <a:sym typeface="Roboto"/>
            </a:endParaRPr>
          </a:p>
        </p:txBody>
      </p:sp>
      <p:sp>
        <p:nvSpPr>
          <p:cNvPr id="908" name="Google Shape;908;g1069dad8cb3_0_1617"/>
          <p:cNvSpPr/>
          <p:nvPr/>
        </p:nvSpPr>
        <p:spPr>
          <a:xfrm>
            <a:off x="296790" y="1765049"/>
            <a:ext cx="107010" cy="3087575"/>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 name="Google Shape;909;g1069dad8cb3_0_1617"/>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rgbClr val="F8A700"/>
                </a:solidFill>
                <a:latin typeface="Roboto"/>
                <a:ea typeface="Roboto"/>
                <a:cs typeface="Roboto"/>
                <a:sym typeface="Roboto"/>
              </a:rPr>
              <a:t>03 - Cynnwys</a:t>
            </a:r>
            <a:endParaRPr lang="cy-GB" sz="700" dirty="0">
              <a:solidFill>
                <a:srgbClr val="F8A700"/>
              </a:solidFill>
              <a:latin typeface="Roboto"/>
              <a:ea typeface="Roboto"/>
              <a:cs typeface="Roboto"/>
              <a:sym typeface="Roboto"/>
            </a:endParaRPr>
          </a:p>
        </p:txBody>
      </p:sp>
      <p:sp>
        <p:nvSpPr>
          <p:cNvPr id="910" name="Google Shape;910;g1069dad8cb3_0_1617"/>
          <p:cNvSpPr/>
          <p:nvPr/>
        </p:nvSpPr>
        <p:spPr>
          <a:xfrm>
            <a:off x="4946402" y="18531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Man canolog i ddeall lle mae arbenigedd ar gael, a pha waith sy'n digwydd y gall eraill ddysgu yn ei sgil.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11" name="Google Shape;911;g1069dad8cb3_0_1617"/>
          <p:cNvPicPr preferRelativeResize="0"/>
          <p:nvPr/>
        </p:nvPicPr>
        <p:blipFill rotWithShape="1">
          <a:blip r:embed="rId4">
            <a:alphaModFix/>
          </a:blip>
          <a:srcRect/>
          <a:stretch/>
        </p:blipFill>
        <p:spPr>
          <a:xfrm>
            <a:off x="5087180" y="1916522"/>
            <a:ext cx="303145" cy="296259"/>
          </a:xfrm>
          <a:prstGeom prst="rect">
            <a:avLst/>
          </a:prstGeom>
          <a:noFill/>
          <a:ln>
            <a:noFill/>
          </a:ln>
          <a:effectLst>
            <a:outerShdw blurRad="57150" dist="19050" dir="5400000" algn="bl" rotWithShape="0">
              <a:srgbClr val="FF9900"/>
            </a:outerShdw>
          </a:effectLst>
        </p:spPr>
      </p:pic>
      <p:sp>
        <p:nvSpPr>
          <p:cNvPr id="912" name="Google Shape;912;g1069dad8cb3_0_1617"/>
          <p:cNvSpPr/>
          <p:nvPr/>
        </p:nvSpPr>
        <p:spPr>
          <a:xfrm>
            <a:off x="4946402" y="24364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inni gael manylion cyswllt cysylltiadau allweddol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13" name="Google Shape;913;g1069dad8cb3_0_1617"/>
          <p:cNvPicPr preferRelativeResize="0"/>
          <p:nvPr/>
        </p:nvPicPr>
        <p:blipFill rotWithShape="1">
          <a:blip r:embed="rId4">
            <a:alphaModFix/>
          </a:blip>
          <a:srcRect/>
          <a:stretch/>
        </p:blipFill>
        <p:spPr>
          <a:xfrm>
            <a:off x="5087180" y="2499822"/>
            <a:ext cx="303145" cy="296259"/>
          </a:xfrm>
          <a:prstGeom prst="rect">
            <a:avLst/>
          </a:prstGeom>
          <a:noFill/>
          <a:ln>
            <a:noFill/>
          </a:ln>
          <a:effectLst>
            <a:outerShdw blurRad="57150" dist="19050" dir="5400000" algn="bl" rotWithShape="0">
              <a:srgbClr val="FF9900"/>
            </a:outerShdw>
          </a:effectLst>
        </p:spPr>
      </p:pic>
      <p:sp>
        <p:nvSpPr>
          <p:cNvPr id="914" name="Google Shape;914;g1069dad8cb3_0_1617"/>
          <p:cNvSpPr/>
          <p:nvPr/>
        </p:nvSpPr>
        <p:spPr>
          <a:xfrm>
            <a:off x="4946402" y="30197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Ni cheir mynediad at adnoddau tan y funud olaf</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15" name="Google Shape;915;g1069dad8cb3_0_1617"/>
          <p:cNvPicPr preferRelativeResize="0"/>
          <p:nvPr/>
        </p:nvPicPr>
        <p:blipFill rotWithShape="1">
          <a:blip r:embed="rId4">
            <a:alphaModFix/>
          </a:blip>
          <a:srcRect/>
          <a:stretch/>
        </p:blipFill>
        <p:spPr>
          <a:xfrm>
            <a:off x="5087180" y="3083122"/>
            <a:ext cx="303145" cy="296259"/>
          </a:xfrm>
          <a:prstGeom prst="rect">
            <a:avLst/>
          </a:prstGeom>
          <a:noFill/>
          <a:ln>
            <a:noFill/>
          </a:ln>
          <a:effectLst>
            <a:outerShdw blurRad="57150" dist="19050" dir="5400000" algn="bl" rotWithShape="0">
              <a:srgbClr val="FF9900"/>
            </a:outerShdw>
          </a:effectLst>
        </p:spPr>
      </p:pic>
      <p:sp>
        <p:nvSpPr>
          <p:cNvPr id="916" name="Google Shape;916;g1069dad8cb3_0_1617"/>
          <p:cNvSpPr/>
          <p:nvPr/>
        </p:nvSpPr>
        <p:spPr>
          <a:xfrm>
            <a:off x="4946402" y="35614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Gallai hyn fod o gymorth i adnabod galluogrwydd ar draws y gymuned”</a:t>
            </a:r>
            <a:endParaRPr lang="cy-GB" sz="1000" b="1" i="1" u="none" strike="noStrike" cap="none" dirty="0">
              <a:solidFill>
                <a:schemeClr val="dk1"/>
              </a:solidFill>
              <a:latin typeface="Roboto"/>
              <a:ea typeface="Roboto"/>
              <a:cs typeface="Roboto"/>
              <a:sym typeface="Roboto"/>
            </a:endParaRPr>
          </a:p>
        </p:txBody>
      </p:sp>
      <p:pic>
        <p:nvPicPr>
          <p:cNvPr id="917" name="Google Shape;917;g1069dad8cb3_0_1617"/>
          <p:cNvPicPr preferRelativeResize="0"/>
          <p:nvPr/>
        </p:nvPicPr>
        <p:blipFill rotWithShape="1">
          <a:blip r:embed="rId4">
            <a:alphaModFix/>
          </a:blip>
          <a:srcRect/>
          <a:stretch/>
        </p:blipFill>
        <p:spPr>
          <a:xfrm>
            <a:off x="5087180" y="3624835"/>
            <a:ext cx="303145" cy="296259"/>
          </a:xfrm>
          <a:prstGeom prst="rect">
            <a:avLst/>
          </a:prstGeom>
          <a:noFill/>
          <a:ln>
            <a:noFill/>
          </a:ln>
          <a:effectLst>
            <a:outerShdw blurRad="57150" dist="19050" dir="5400000" algn="bl" rotWithShape="0">
              <a:srgbClr val="FF9900"/>
            </a:outerShdw>
          </a:effectLst>
        </p:spPr>
      </p:pic>
      <p:sp>
        <p:nvSpPr>
          <p:cNvPr id="918" name="Google Shape;918;g1069dad8cb3_0_1617"/>
          <p:cNvSpPr/>
          <p:nvPr/>
        </p:nvSpPr>
        <p:spPr>
          <a:xfrm>
            <a:off x="4946402" y="41447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Rydyn ni'n teimlo bod pobl wedi anghofio amdanon ni, ac eisiau cydweithio</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19" name="Google Shape;919;g1069dad8cb3_0_1617"/>
          <p:cNvPicPr preferRelativeResize="0"/>
          <p:nvPr/>
        </p:nvPicPr>
        <p:blipFill rotWithShape="1">
          <a:blip r:embed="rId4">
            <a:alphaModFix/>
          </a:blip>
          <a:srcRect/>
          <a:stretch/>
        </p:blipFill>
        <p:spPr>
          <a:xfrm>
            <a:off x="5087180" y="4208135"/>
            <a:ext cx="303145" cy="296259"/>
          </a:xfrm>
          <a:prstGeom prst="rect">
            <a:avLst/>
          </a:prstGeom>
          <a:noFill/>
          <a:ln>
            <a:noFill/>
          </a:ln>
          <a:effectLst>
            <a:outerShdw blurRad="57150" dist="19050" dir="5400000" algn="bl" rotWithShape="0">
              <a:srgbClr val="FF9900"/>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g1069dad8cb3_0_1643"/>
          <p:cNvSpPr txBox="1"/>
          <p:nvPr/>
        </p:nvSpPr>
        <p:spPr>
          <a:xfrm>
            <a:off x="379799" y="328750"/>
            <a:ext cx="7680251" cy="4617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dirty="0">
                <a:latin typeface="Playfair Display"/>
                <a:ea typeface="Playfair Display"/>
                <a:cs typeface="Playfair Display"/>
                <a:sym typeface="Playfair Display"/>
              </a:rPr>
              <a:t>Mae </a:t>
            </a:r>
            <a:r>
              <a:rPr lang="cy-GB" sz="2000" b="1" dirty="0">
                <a:latin typeface="Playfair Display"/>
                <a:ea typeface="Playfair Display"/>
                <a:cs typeface="Playfair Display"/>
                <a:sym typeface="Playfair Display"/>
              </a:rPr>
              <a:t>angen</a:t>
            </a:r>
            <a:r>
              <a:rPr lang="cy-GB" sz="2000" dirty="0">
                <a:latin typeface="Playfair Display"/>
                <a:ea typeface="Playfair Display"/>
                <a:cs typeface="Playfair Display"/>
                <a:sym typeface="Playfair Display"/>
              </a:rPr>
              <a:t> </a:t>
            </a:r>
            <a:r>
              <a:rPr lang="cy-GB" sz="2000" b="1" i="1" dirty="0">
                <a:latin typeface="Playfair Display"/>
                <a:ea typeface="Playfair Display"/>
                <a:cs typeface="Playfair Display"/>
                <a:sym typeface="Playfair Display"/>
              </a:rPr>
              <a:t>mewnwelediad</a:t>
            </a:r>
            <a:r>
              <a:rPr lang="cy-GB" sz="2000" dirty="0">
                <a:latin typeface="Playfair Display"/>
                <a:ea typeface="Playfair Display"/>
                <a:cs typeface="Playfair Display"/>
                <a:sym typeface="Playfair Display"/>
              </a:rPr>
              <a:t> i weithgarwch y presennol a’r dyfodol</a:t>
            </a:r>
            <a:endParaRPr lang="cy-GB" sz="2000" u="none" strike="noStrike" cap="none" dirty="0">
              <a:solidFill>
                <a:srgbClr val="000000"/>
              </a:solidFill>
              <a:latin typeface="Playfair Display"/>
              <a:ea typeface="Playfair Display"/>
              <a:cs typeface="Playfair Display"/>
              <a:sym typeface="Playfair Display"/>
            </a:endParaRPr>
          </a:p>
        </p:txBody>
      </p:sp>
      <p:sp>
        <p:nvSpPr>
          <p:cNvPr id="926" name="Google Shape;926;g1069dad8cb3_0_1643"/>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7" name="Google Shape;927;g1069dad8cb3_0_1643"/>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1069dad8cb3_0_1643"/>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g1069dad8cb3_0_16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000"/>
              <a:buNone/>
            </a:pPr>
            <a:fld id="{00000000-1234-1234-1234-123412341234}" type="slidenum">
              <a:rPr lang="cy-GB" sz="1000" smtClean="0">
                <a:latin typeface="Playfair Display"/>
                <a:ea typeface="Playfair Display"/>
                <a:cs typeface="Playfair Display"/>
                <a:sym typeface="Playfair Display"/>
              </a:rPr>
              <a:t>24</a:t>
            </a:fld>
            <a:endParaRPr lang="cy-GB" sz="1000" dirty="0">
              <a:latin typeface="Playfair Display"/>
              <a:ea typeface="Playfair Display"/>
              <a:cs typeface="Playfair Display"/>
              <a:sym typeface="Playfair Display"/>
            </a:endParaRPr>
          </a:p>
        </p:txBody>
      </p:sp>
      <p:pic>
        <p:nvPicPr>
          <p:cNvPr id="930" name="Google Shape;930;g1069dad8cb3_0_1643"/>
          <p:cNvPicPr preferRelativeResize="0"/>
          <p:nvPr/>
        </p:nvPicPr>
        <p:blipFill rotWithShape="1">
          <a:blip r:embed="rId3">
            <a:alphaModFix/>
          </a:blip>
          <a:srcRect/>
          <a:stretch/>
        </p:blipFill>
        <p:spPr>
          <a:xfrm>
            <a:off x="8060050" y="131217"/>
            <a:ext cx="694449" cy="666674"/>
          </a:xfrm>
          <a:prstGeom prst="rect">
            <a:avLst/>
          </a:prstGeom>
          <a:noFill/>
          <a:ln>
            <a:noFill/>
          </a:ln>
        </p:spPr>
      </p:pic>
      <p:sp>
        <p:nvSpPr>
          <p:cNvPr id="931" name="Google Shape;931;g1069dad8cb3_0_1643"/>
          <p:cNvSpPr/>
          <p:nvPr/>
        </p:nvSpPr>
        <p:spPr>
          <a:xfrm>
            <a:off x="333000" y="992225"/>
            <a:ext cx="8457600" cy="6666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ctr" anchorCtr="0">
            <a:noAutofit/>
          </a:bodyPr>
          <a:lstStyle/>
          <a:p>
            <a:pPr marL="0" lvl="0" indent="0" algn="l" rtl="0">
              <a:spcBef>
                <a:spcPts val="0"/>
              </a:spcBef>
              <a:spcAft>
                <a:spcPts val="0"/>
              </a:spcAft>
              <a:buClr>
                <a:srgbClr val="000000"/>
              </a:buClr>
              <a:buSzPts val="1000"/>
              <a:buFont typeface="Arial"/>
              <a:buNone/>
            </a:pPr>
            <a:r>
              <a:rPr lang="cy-GB" sz="1200" b="1" u="sng" dirty="0">
                <a:latin typeface="Roboto"/>
                <a:ea typeface="Roboto"/>
                <a:cs typeface="Roboto"/>
                <a:sym typeface="Roboto"/>
              </a:rPr>
              <a:t>Fel defnyddiwr</a:t>
            </a:r>
            <a:r>
              <a:rPr lang="cy-GB" sz="1200" dirty="0">
                <a:latin typeface="Roboto"/>
                <a:ea typeface="Roboto"/>
                <a:cs typeface="Roboto"/>
                <a:sym typeface="Roboto"/>
              </a:rPr>
              <a:t> </a:t>
            </a:r>
            <a:r>
              <a:rPr lang="cy-GB" sz="1200" b="1" dirty="0">
                <a:latin typeface="Roboto"/>
                <a:ea typeface="Roboto"/>
                <a:cs typeface="Roboto"/>
                <a:sym typeface="Roboto"/>
              </a:rPr>
              <a:t>mae angen imi </a:t>
            </a:r>
            <a:r>
              <a:rPr lang="cy-GB" sz="1200" dirty="0">
                <a:latin typeface="Roboto"/>
                <a:ea typeface="Roboto"/>
                <a:cs typeface="Roboto"/>
                <a:sym typeface="Roboto"/>
              </a:rPr>
              <a:t>gael </a:t>
            </a:r>
            <a:r>
              <a:rPr lang="cy-GB" sz="1200" dirty="0"/>
              <a:t>fy ysgogi i ddefnyddio'r CRC</a:t>
            </a:r>
            <a:r>
              <a:rPr lang="cy-GB" sz="1200" dirty="0">
                <a:latin typeface="Roboto"/>
                <a:ea typeface="Roboto"/>
                <a:cs typeface="Roboto"/>
                <a:sym typeface="Roboto"/>
              </a:rPr>
              <a:t> </a:t>
            </a:r>
            <a:r>
              <a:rPr lang="cy-GB" sz="1200" b="1" dirty="0">
                <a:latin typeface="Roboto"/>
                <a:ea typeface="Roboto"/>
                <a:cs typeface="Roboto"/>
                <a:sym typeface="Roboto"/>
              </a:rPr>
              <a:t>er mwyn imi </a:t>
            </a:r>
            <a:r>
              <a:rPr lang="cy-GB" sz="1200" dirty="0">
                <a:latin typeface="Roboto"/>
                <a:ea typeface="Roboto"/>
                <a:cs typeface="Roboto"/>
                <a:sym typeface="Roboto"/>
              </a:rPr>
              <a:t>gael hwb i gydweithio, rhannu a derbyn mewnwelediad ac agor llinellau cyfathrebu byw.</a:t>
            </a:r>
            <a:endParaRPr lang="cy-GB" sz="1200" dirty="0"/>
          </a:p>
        </p:txBody>
      </p:sp>
      <p:sp>
        <p:nvSpPr>
          <p:cNvPr id="932" name="Google Shape;932;g1069dad8cb3_0_1643"/>
          <p:cNvSpPr/>
          <p:nvPr/>
        </p:nvSpPr>
        <p:spPr>
          <a:xfrm>
            <a:off x="333000" y="992225"/>
            <a:ext cx="70800" cy="6666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g1069dad8cb3_0_1643"/>
          <p:cNvSpPr/>
          <p:nvPr/>
        </p:nvSpPr>
        <p:spPr>
          <a:xfrm>
            <a:off x="333000" y="1846375"/>
            <a:ext cx="4401000" cy="2721300"/>
          </a:xfrm>
          <a:prstGeom prst="rect">
            <a:avLst/>
          </a:prstGeom>
          <a:solidFill>
            <a:srgbClr val="F9FFFF"/>
          </a:solidFill>
          <a:ln>
            <a:noFill/>
          </a:ln>
          <a:effectLst>
            <a:outerShdw blurRad="85725" dist="47625" dir="5400000" algn="bl" rotWithShape="0">
              <a:srgbClr val="000000">
                <a:alpha val="20000"/>
              </a:srgbClr>
            </a:outerShdw>
          </a:effectLst>
        </p:spPr>
        <p:txBody>
          <a:bodyPr spcFirstLastPara="1" wrap="square" lIns="198000" tIns="90000" rIns="91425" bIns="91425" anchor="t" anchorCtr="0">
            <a:noAutofit/>
          </a:bodyPr>
          <a:lstStyle/>
          <a:p>
            <a:pPr marL="0" lvl="0" indent="0" algn="l" rtl="0">
              <a:spcBef>
                <a:spcPts val="0"/>
              </a:spcBef>
              <a:spcAft>
                <a:spcPts val="0"/>
              </a:spcAft>
              <a:buClr>
                <a:srgbClr val="000000"/>
              </a:buClr>
              <a:buSzPts val="1000"/>
              <a:buFont typeface="Arial"/>
              <a:buNone/>
            </a:pPr>
            <a:r>
              <a:rPr lang="cy-GB" sz="1200" b="1">
                <a:latin typeface="Roboto"/>
                <a:ea typeface="Roboto"/>
                <a:cs typeface="Roboto"/>
                <a:sym typeface="Roboto"/>
              </a:rPr>
              <a:t>Manylion am Anghenion</a:t>
            </a:r>
          </a:p>
          <a:p>
            <a:pPr marL="0" lvl="0" indent="0" algn="l" rtl="0">
              <a:spcBef>
                <a:spcPts val="0"/>
              </a:spcBef>
              <a:spcAft>
                <a:spcPts val="0"/>
              </a:spcAft>
              <a:buClr>
                <a:srgbClr val="000000"/>
              </a:buClr>
              <a:buSzPts val="1000"/>
              <a:buFont typeface="Arial"/>
              <a:buNone/>
            </a:pPr>
            <a:endParaRPr lang="cy-GB" sz="1200" b="1">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Yr her i'r gymuned yw'r ffaith nad oes ffynhonnell i gael mewnwelediad byw i'r hyn sy'n digwydd yn y gymuned gaffael, na'r hyn sydd yn yr arfaeth. </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Mae angen felly i'r CRC gynnig man lle gellir arddangos mewnwelediad i weithgarwch eang ei effaith i ddefnyddwyr y CRC er mwyn iddynt gael gwybod am y mewnwelediadau caffael diweddaraf a allai effeithio arnynt. Mae angen i hyn fod yn rhywbeth y gallant ychwanegu ato wedyn, a chydweithio arno os oes angen.</a:t>
            </a:r>
          </a:p>
          <a:p>
            <a:pPr marL="0" lvl="0" indent="0" algn="l" rtl="0">
              <a:spcBef>
                <a:spcPts val="0"/>
              </a:spcBef>
              <a:spcAft>
                <a:spcPts val="0"/>
              </a:spcAft>
              <a:buClr>
                <a:srgbClr val="000000"/>
              </a:buClr>
              <a:buSzPts val="1000"/>
              <a:buFont typeface="Arial"/>
              <a:buNone/>
            </a:pPr>
            <a:endParaRPr lang="cy-GB" sz="1100">
              <a:latin typeface="Roboto"/>
              <a:ea typeface="Roboto"/>
              <a:cs typeface="Roboto"/>
              <a:sym typeface="Roboto"/>
            </a:endParaRPr>
          </a:p>
          <a:p>
            <a:pPr marL="0" lvl="0" indent="0" algn="l" rtl="0">
              <a:spcBef>
                <a:spcPts val="0"/>
              </a:spcBef>
              <a:spcAft>
                <a:spcPts val="0"/>
              </a:spcAft>
              <a:buClr>
                <a:srgbClr val="000000"/>
              </a:buClr>
              <a:buSzPts val="1000"/>
              <a:buFont typeface="Arial"/>
              <a:buNone/>
            </a:pPr>
            <a:r>
              <a:rPr lang="cy-GB" sz="1100">
                <a:latin typeface="Roboto"/>
                <a:ea typeface="Roboto"/>
                <a:cs typeface="Roboto"/>
                <a:sym typeface="Roboto"/>
              </a:rPr>
              <a:t>Ceir pryder ehangach y bydd y</a:t>
            </a:r>
            <a:r>
              <a:rPr lang="cy-GB" sz="1100"/>
              <a:t> CRC yn rhy statig, heb annog defnyddwyr i ddychwelyd i'w defnyddio</a:t>
            </a:r>
            <a:endParaRPr lang="cy-GB" sz="1100" dirty="0">
              <a:latin typeface="Roboto"/>
              <a:ea typeface="Roboto"/>
              <a:cs typeface="Roboto"/>
              <a:sym typeface="Roboto"/>
            </a:endParaRPr>
          </a:p>
        </p:txBody>
      </p:sp>
      <p:sp>
        <p:nvSpPr>
          <p:cNvPr id="934" name="Google Shape;934;g1069dad8cb3_0_1643"/>
          <p:cNvSpPr/>
          <p:nvPr/>
        </p:nvSpPr>
        <p:spPr>
          <a:xfrm>
            <a:off x="333000" y="1846375"/>
            <a:ext cx="70800" cy="2721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g1069dad8cb3_0_1643"/>
          <p:cNvSpPr txBox="1"/>
          <p:nvPr/>
        </p:nvSpPr>
        <p:spPr>
          <a:xfrm>
            <a:off x="228600" y="0"/>
            <a:ext cx="1749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y-GB" sz="1800" b="1">
                <a:solidFill>
                  <a:srgbClr val="F8A700"/>
                </a:solidFill>
                <a:latin typeface="Roboto"/>
                <a:ea typeface="Roboto"/>
                <a:cs typeface="Roboto"/>
                <a:sym typeface="Roboto"/>
              </a:rPr>
              <a:t>03 - Cynnwys</a:t>
            </a:r>
            <a:endParaRPr lang="cy-GB" sz="700" dirty="0">
              <a:solidFill>
                <a:srgbClr val="F8A700"/>
              </a:solidFill>
              <a:latin typeface="Roboto"/>
              <a:ea typeface="Roboto"/>
              <a:cs typeface="Roboto"/>
              <a:sym typeface="Roboto"/>
            </a:endParaRPr>
          </a:p>
        </p:txBody>
      </p:sp>
      <p:sp>
        <p:nvSpPr>
          <p:cNvPr id="936" name="Google Shape;936;g1069dad8cb3_0_1643"/>
          <p:cNvSpPr/>
          <p:nvPr/>
        </p:nvSpPr>
        <p:spPr>
          <a:xfrm>
            <a:off x="4946402" y="18531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Dylai fod yn gynnwys byw sy'n gwella'n barhaus fel bod gan y gymuned gaffael gymhelliant i'w ddefnyddio.</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37" name="Google Shape;937;g1069dad8cb3_0_1643"/>
          <p:cNvPicPr preferRelativeResize="0"/>
          <p:nvPr/>
        </p:nvPicPr>
        <p:blipFill rotWithShape="1">
          <a:blip r:embed="rId4">
            <a:alphaModFix/>
          </a:blip>
          <a:srcRect/>
          <a:stretch/>
        </p:blipFill>
        <p:spPr>
          <a:xfrm>
            <a:off x="5087180" y="1916522"/>
            <a:ext cx="303145" cy="296259"/>
          </a:xfrm>
          <a:prstGeom prst="rect">
            <a:avLst/>
          </a:prstGeom>
          <a:noFill/>
          <a:ln>
            <a:noFill/>
          </a:ln>
          <a:effectLst>
            <a:outerShdw blurRad="57150" dist="19050" dir="5400000" algn="bl" rotWithShape="0">
              <a:srgbClr val="FF9900"/>
            </a:outerShdw>
          </a:effectLst>
        </p:spPr>
      </p:pic>
      <p:sp>
        <p:nvSpPr>
          <p:cNvPr id="938" name="Google Shape;938;g1069dad8cb3_0_1643"/>
          <p:cNvSpPr/>
          <p:nvPr/>
        </p:nvSpPr>
        <p:spPr>
          <a:xfrm>
            <a:off x="4946402" y="24364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i'r CRC fod yn fyw ac yn ddeinamig</a:t>
            </a:r>
            <a:endParaRPr lang="cy-GB" sz="1000" b="1" i="1" u="none" strike="noStrike" cap="none" dirty="0">
              <a:solidFill>
                <a:schemeClr val="dk1"/>
              </a:solidFill>
              <a:latin typeface="Roboto"/>
              <a:ea typeface="Roboto"/>
              <a:cs typeface="Roboto"/>
              <a:sym typeface="Roboto"/>
            </a:endParaRPr>
          </a:p>
        </p:txBody>
      </p:sp>
      <p:pic>
        <p:nvPicPr>
          <p:cNvPr id="939" name="Google Shape;939;g1069dad8cb3_0_1643"/>
          <p:cNvPicPr preferRelativeResize="0"/>
          <p:nvPr/>
        </p:nvPicPr>
        <p:blipFill rotWithShape="1">
          <a:blip r:embed="rId4">
            <a:alphaModFix/>
          </a:blip>
          <a:srcRect/>
          <a:stretch/>
        </p:blipFill>
        <p:spPr>
          <a:xfrm>
            <a:off x="5087180" y="2499822"/>
            <a:ext cx="303145" cy="296259"/>
          </a:xfrm>
          <a:prstGeom prst="rect">
            <a:avLst/>
          </a:prstGeom>
          <a:noFill/>
          <a:ln>
            <a:noFill/>
          </a:ln>
          <a:effectLst>
            <a:outerShdw blurRad="57150" dist="19050" dir="5400000" algn="bl" rotWithShape="0">
              <a:srgbClr val="FF9900"/>
            </a:outerShdw>
          </a:effectLst>
        </p:spPr>
      </p:pic>
      <p:sp>
        <p:nvSpPr>
          <p:cNvPr id="940" name="Google Shape;940;g1069dad8cb3_0_1643"/>
          <p:cNvSpPr/>
          <p:nvPr/>
        </p:nvSpPr>
        <p:spPr>
          <a:xfrm>
            <a:off x="4946402" y="3019750"/>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i="1">
                <a:solidFill>
                  <a:schemeClr val="dk1"/>
                </a:solidFill>
                <a:latin typeface="Roboto"/>
                <a:ea typeface="Roboto"/>
                <a:cs typeface="Roboto"/>
                <a:sym typeface="Roboto"/>
              </a:rPr>
              <a:t>“A allai greu teithiau deinamig, yn seiliedig ar ddefnyddiwr, cyflenwr, prynwr, proffesiynol ac ati?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41" name="Google Shape;941;g1069dad8cb3_0_1643"/>
          <p:cNvPicPr preferRelativeResize="0"/>
          <p:nvPr/>
        </p:nvPicPr>
        <p:blipFill rotWithShape="1">
          <a:blip r:embed="rId4">
            <a:alphaModFix/>
          </a:blip>
          <a:srcRect/>
          <a:stretch/>
        </p:blipFill>
        <p:spPr>
          <a:xfrm>
            <a:off x="5087180" y="3083122"/>
            <a:ext cx="303145" cy="296259"/>
          </a:xfrm>
          <a:prstGeom prst="rect">
            <a:avLst/>
          </a:prstGeom>
          <a:noFill/>
          <a:ln>
            <a:noFill/>
          </a:ln>
          <a:effectLst>
            <a:outerShdw blurRad="57150" dist="19050" dir="5400000" algn="bl" rotWithShape="0">
              <a:srgbClr val="FF9900"/>
            </a:outerShdw>
          </a:effectLst>
        </p:spPr>
      </p:pic>
      <p:sp>
        <p:nvSpPr>
          <p:cNvPr id="942" name="Google Shape;942;g1069dad8cb3_0_1643"/>
          <p:cNvSpPr/>
          <p:nvPr/>
        </p:nvSpPr>
        <p:spPr>
          <a:xfrm>
            <a:off x="4946402" y="35614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i="1">
                <a:solidFill>
                  <a:schemeClr val="dk1"/>
                </a:solidFill>
                <a:latin typeface="Roboto"/>
                <a:ea typeface="Roboto"/>
                <a:cs typeface="Roboto"/>
                <a:sym typeface="Roboto"/>
              </a:rPr>
              <a:t>“Mae angen iddo fod yn graff, a chael ei gynnal yn dda a'i gadw'n berthnasol</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43" name="Google Shape;943;g1069dad8cb3_0_1643"/>
          <p:cNvPicPr preferRelativeResize="0"/>
          <p:nvPr/>
        </p:nvPicPr>
        <p:blipFill rotWithShape="1">
          <a:blip r:embed="rId4">
            <a:alphaModFix/>
          </a:blip>
          <a:srcRect/>
          <a:stretch/>
        </p:blipFill>
        <p:spPr>
          <a:xfrm>
            <a:off x="5087180" y="3624835"/>
            <a:ext cx="303145" cy="296259"/>
          </a:xfrm>
          <a:prstGeom prst="rect">
            <a:avLst/>
          </a:prstGeom>
          <a:noFill/>
          <a:ln>
            <a:noFill/>
          </a:ln>
          <a:effectLst>
            <a:outerShdw blurRad="57150" dist="19050" dir="5400000" algn="bl" rotWithShape="0">
              <a:srgbClr val="FF9900"/>
            </a:outerShdw>
          </a:effectLst>
        </p:spPr>
      </p:pic>
      <p:sp>
        <p:nvSpPr>
          <p:cNvPr id="944" name="Google Shape;944;g1069dad8cb3_0_1643"/>
          <p:cNvSpPr/>
          <p:nvPr/>
        </p:nvSpPr>
        <p:spPr>
          <a:xfrm>
            <a:off x="4946402" y="4144763"/>
            <a:ext cx="3844200" cy="423000"/>
          </a:xfrm>
          <a:prstGeom prst="roundRect">
            <a:avLst>
              <a:gd name="adj" fmla="val 16667"/>
            </a:avLst>
          </a:prstGeom>
          <a:solidFill>
            <a:srgbClr val="F8A700">
              <a:alpha val="23530"/>
            </a:srgbClr>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chemeClr val="dk1"/>
                </a:solidFill>
                <a:latin typeface="Roboto"/>
                <a:ea typeface="Roboto"/>
                <a:cs typeface="Roboto"/>
                <a:sym typeface="Roboto"/>
              </a:rPr>
              <a:t>“</a:t>
            </a:r>
            <a:r>
              <a:rPr lang="cy-GB" sz="1000" i="1">
                <a:solidFill>
                  <a:schemeClr val="dk1"/>
                </a:solidFill>
                <a:latin typeface="Roboto"/>
                <a:ea typeface="Roboto"/>
                <a:cs typeface="Roboto"/>
                <a:sym typeface="Roboto"/>
              </a:rPr>
              <a:t>Mae angen inni weld a theimlo bod gwybodaeth yn berthnasol i ni</a:t>
            </a:r>
            <a:r>
              <a:rPr lang="cy-GB" sz="1000" b="0" i="1" u="none" strike="noStrike" cap="none">
                <a:solidFill>
                  <a:schemeClr val="dk1"/>
                </a:solidFill>
                <a:latin typeface="Roboto"/>
                <a:ea typeface="Roboto"/>
                <a:cs typeface="Roboto"/>
                <a:sym typeface="Roboto"/>
              </a:rPr>
              <a:t>”</a:t>
            </a:r>
            <a:endParaRPr lang="cy-GB" sz="1000" b="1" i="1" u="none" strike="noStrike" cap="none" dirty="0">
              <a:solidFill>
                <a:schemeClr val="dk1"/>
              </a:solidFill>
              <a:latin typeface="Roboto"/>
              <a:ea typeface="Roboto"/>
              <a:cs typeface="Roboto"/>
              <a:sym typeface="Roboto"/>
            </a:endParaRPr>
          </a:p>
        </p:txBody>
      </p:sp>
      <p:pic>
        <p:nvPicPr>
          <p:cNvPr id="945" name="Google Shape;945;g1069dad8cb3_0_1643"/>
          <p:cNvPicPr preferRelativeResize="0"/>
          <p:nvPr/>
        </p:nvPicPr>
        <p:blipFill rotWithShape="1">
          <a:blip r:embed="rId4">
            <a:alphaModFix/>
          </a:blip>
          <a:srcRect/>
          <a:stretch/>
        </p:blipFill>
        <p:spPr>
          <a:xfrm>
            <a:off x="5087180" y="4208135"/>
            <a:ext cx="303145" cy="296259"/>
          </a:xfrm>
          <a:prstGeom prst="rect">
            <a:avLst/>
          </a:prstGeom>
          <a:noFill/>
          <a:ln>
            <a:noFill/>
          </a:ln>
          <a:effectLst>
            <a:outerShdw blurRad="57150" dist="19050" dir="5400000" algn="bl" rotWithShape="0">
              <a:srgbClr val="FF9900"/>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g1069dad8cb3_0_985"/>
          <p:cNvSpPr txBox="1"/>
          <p:nvPr/>
        </p:nvSpPr>
        <p:spPr>
          <a:xfrm>
            <a:off x="351625" y="263464"/>
            <a:ext cx="7354100" cy="347100"/>
          </a:xfrm>
          <a:prstGeom prst="rect">
            <a:avLst/>
          </a:prstGeom>
          <a:noFill/>
          <a:ln>
            <a:noFill/>
          </a:ln>
        </p:spPr>
        <p:txBody>
          <a:bodyPr spcFirstLastPara="1" wrap="square" lIns="32025" tIns="37825" rIns="32025" bIns="37825" anchor="t" anchorCtr="0">
            <a:noAutofit/>
          </a:bodyPr>
          <a:lstStyle/>
          <a:p>
            <a:pPr marL="0" marR="0" lvl="0" indent="0" algn="l" rtl="0">
              <a:lnSpc>
                <a:spcPct val="100000"/>
              </a:lnSpc>
              <a:spcBef>
                <a:spcPts val="300"/>
              </a:spcBef>
              <a:spcAft>
                <a:spcPts val="0"/>
              </a:spcAft>
              <a:buClr>
                <a:srgbClr val="000000"/>
              </a:buClr>
              <a:buSzPts val="2000"/>
              <a:buFont typeface="Arial"/>
              <a:buNone/>
            </a:pPr>
            <a:r>
              <a:rPr lang="cy-GB" sz="2000" b="1" i="0" u="none" strike="noStrike" cap="none" dirty="0">
                <a:solidFill>
                  <a:srgbClr val="000000"/>
                </a:solidFill>
                <a:latin typeface="Playfair Display"/>
                <a:ea typeface="Playfair Display"/>
                <a:cs typeface="Playfair Display"/>
                <a:sym typeface="Playfair Display"/>
              </a:rPr>
              <a:t>Heriau </a:t>
            </a:r>
            <a:r>
              <a:rPr lang="cy-GB" sz="2000" i="0" u="none" strike="noStrike" cap="none" dirty="0">
                <a:solidFill>
                  <a:srgbClr val="000000"/>
                </a:solidFill>
                <a:latin typeface="Playfair Display"/>
                <a:ea typeface="Playfair Display"/>
                <a:cs typeface="Playfair Display"/>
                <a:sym typeface="Playfair Display"/>
              </a:rPr>
              <a:t>sy'n cael eu codi </a:t>
            </a:r>
            <a:r>
              <a:rPr lang="cy-GB" sz="2000" b="0" i="0" u="none" strike="noStrike" cap="none" dirty="0">
                <a:solidFill>
                  <a:srgbClr val="000000"/>
                </a:solidFill>
                <a:latin typeface="Playfair Display"/>
                <a:ea typeface="Playfair Display"/>
                <a:cs typeface="Playfair Display"/>
                <a:sym typeface="Playfair Display"/>
              </a:rPr>
              <a:t>yn gysylltiedig â’r cysyniad o CRC</a:t>
            </a:r>
          </a:p>
        </p:txBody>
      </p:sp>
      <p:sp>
        <p:nvSpPr>
          <p:cNvPr id="952" name="Google Shape;952;g1069dad8cb3_0_985"/>
          <p:cNvSpPr/>
          <p:nvPr/>
        </p:nvSpPr>
        <p:spPr>
          <a:xfrm flipH="1">
            <a:off x="296790" y="862475"/>
            <a:ext cx="2819100" cy="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3" name="Google Shape;953;g1069dad8cb3_0_985"/>
          <p:cNvSpPr/>
          <p:nvPr/>
        </p:nvSpPr>
        <p:spPr>
          <a:xfrm flipH="1">
            <a:off x="3116093" y="862475"/>
            <a:ext cx="2819100" cy="9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g1069dad8cb3_0_985"/>
          <p:cNvSpPr/>
          <p:nvPr/>
        </p:nvSpPr>
        <p:spPr>
          <a:xfrm flipH="1">
            <a:off x="5935396" y="862475"/>
            <a:ext cx="2819100" cy="9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g1069dad8cb3_0_98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cy-GB" smtClean="0"/>
              <a:t>25</a:t>
            </a:fld>
            <a:endParaRPr lang="cy-GB" dirty="0"/>
          </a:p>
        </p:txBody>
      </p:sp>
      <p:sp>
        <p:nvSpPr>
          <p:cNvPr id="956" name="Google Shape;956;g1069dad8cb3_0_985"/>
          <p:cNvSpPr/>
          <p:nvPr/>
        </p:nvSpPr>
        <p:spPr>
          <a:xfrm>
            <a:off x="351625" y="126500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cy-GB" sz="1000" b="0" i="0" u="none" strike="noStrike" cap="none" dirty="0">
                <a:solidFill>
                  <a:srgbClr val="000000"/>
                </a:solidFill>
                <a:latin typeface="Roboto"/>
                <a:ea typeface="Roboto"/>
                <a:cs typeface="Roboto"/>
                <a:sym typeface="Roboto"/>
              </a:rPr>
              <a:t>Mae barn pobl ynghylch yr enw Canolfan Ragoriaeth yn amrywio.</a:t>
            </a:r>
          </a:p>
        </p:txBody>
      </p:sp>
      <p:sp>
        <p:nvSpPr>
          <p:cNvPr id="957" name="Google Shape;957;g1069dad8cb3_0_985"/>
          <p:cNvSpPr/>
          <p:nvPr/>
        </p:nvSpPr>
        <p:spPr>
          <a:xfrm>
            <a:off x="351625" y="242505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lang="cy-GB" sz="1000" b="0" i="0" u="none" strike="noStrike" cap="none" dirty="0">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cy-GB" sz="1000" b="0" i="0" u="none" strike="noStrike" cap="none" dirty="0">
                <a:solidFill>
                  <a:srgbClr val="000000"/>
                </a:solidFill>
                <a:latin typeface="Roboto"/>
                <a:ea typeface="Roboto"/>
                <a:cs typeface="Roboto"/>
                <a:sym typeface="Roboto"/>
              </a:rPr>
              <a:t>Ceir pryder y bydd hyn yn golygu ailadrodd ymdrechion blaenorol ee, Y GCC</a:t>
            </a:r>
          </a:p>
        </p:txBody>
      </p:sp>
      <p:sp>
        <p:nvSpPr>
          <p:cNvPr id="958" name="Google Shape;958;g1069dad8cb3_0_985"/>
          <p:cNvSpPr/>
          <p:nvPr/>
        </p:nvSpPr>
        <p:spPr>
          <a:xfrm>
            <a:off x="351625" y="358510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cy-GB" sz="950" b="0" i="0" u="none" strike="noStrike" cap="none" dirty="0">
                <a:solidFill>
                  <a:srgbClr val="000000"/>
                </a:solidFill>
                <a:latin typeface="Roboto"/>
                <a:ea typeface="Roboto"/>
                <a:cs typeface="Roboto"/>
                <a:sym typeface="Roboto"/>
              </a:rPr>
              <a:t>Mai dim ond storfa o ddogfennau polisi na fydd o unrhyw gymorth yw'r hyn sy'n cael ei gynnig.</a:t>
            </a:r>
          </a:p>
        </p:txBody>
      </p:sp>
      <p:sp>
        <p:nvSpPr>
          <p:cNvPr id="959" name="Google Shape;959;g1069dad8cb3_0_985"/>
          <p:cNvSpPr/>
          <p:nvPr/>
        </p:nvSpPr>
        <p:spPr>
          <a:xfrm>
            <a:off x="1686201" y="126500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cy-GB" sz="1000" b="0" i="0" u="none" strike="noStrike" cap="none">
                <a:solidFill>
                  <a:srgbClr val="000000"/>
                </a:solidFill>
                <a:latin typeface="Roboto"/>
                <a:ea typeface="Roboto"/>
                <a:cs typeface="Roboto"/>
                <a:sym typeface="Roboto"/>
              </a:rPr>
              <a:t>Bod y CRC yn ychwanegu at lwythi gwaith yn hytrach na'u lleihau</a:t>
            </a:r>
            <a:endParaRPr lang="cy-GB" sz="1000" b="0" i="0" u="none" strike="noStrike" cap="none" dirty="0">
              <a:solidFill>
                <a:srgbClr val="000000"/>
              </a:solidFill>
              <a:latin typeface="Roboto"/>
              <a:ea typeface="Roboto"/>
              <a:cs typeface="Roboto"/>
              <a:sym typeface="Roboto"/>
            </a:endParaRPr>
          </a:p>
        </p:txBody>
      </p:sp>
      <p:sp>
        <p:nvSpPr>
          <p:cNvPr id="960" name="Google Shape;960;g1069dad8cb3_0_985"/>
          <p:cNvSpPr/>
          <p:nvPr/>
        </p:nvSpPr>
        <p:spPr>
          <a:xfrm>
            <a:off x="3064625" y="1265000"/>
            <a:ext cx="5731800" cy="3395400"/>
          </a:xfrm>
          <a:prstGeom prst="rect">
            <a:avLst/>
          </a:prstGeom>
          <a:solidFill>
            <a:srgbClr val="E7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g1069dad8cb3_0_985"/>
          <p:cNvSpPr txBox="1"/>
          <p:nvPr/>
        </p:nvSpPr>
        <p:spPr>
          <a:xfrm>
            <a:off x="281811" y="943800"/>
            <a:ext cx="86301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cy-GB" sz="1100" b="0" i="0" u="none" strike="noStrike" cap="none" dirty="0">
                <a:solidFill>
                  <a:srgbClr val="000000"/>
                </a:solidFill>
                <a:latin typeface="Roboto"/>
                <a:ea typeface="Roboto"/>
                <a:cs typeface="Roboto"/>
                <a:sym typeface="Roboto"/>
              </a:rPr>
              <a:t>Drwy gydol y cyfweliadau cychwynnol cafodd nifer o bryderon cyson eu codi ynghylch CRC bosibl:</a:t>
            </a:r>
          </a:p>
        </p:txBody>
      </p:sp>
      <p:sp>
        <p:nvSpPr>
          <p:cNvPr id="962" name="Google Shape;962;g1069dad8cb3_0_985"/>
          <p:cNvSpPr/>
          <p:nvPr/>
        </p:nvSpPr>
        <p:spPr>
          <a:xfrm>
            <a:off x="3127157" y="4128192"/>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000"/>
              <a:buFont typeface="Arial"/>
              <a:buNone/>
            </a:pPr>
            <a:r>
              <a:rPr lang="cy-GB" sz="1000" b="0" i="1" u="none" strike="noStrike" cap="none">
                <a:solidFill>
                  <a:srgbClr val="000000"/>
                </a:solidFill>
                <a:latin typeface="Roboto"/>
                <a:ea typeface="Roboto"/>
                <a:cs typeface="Roboto"/>
                <a:sym typeface="Roboto"/>
              </a:rPr>
              <a:t>“Bydd hi'n anodd i'r CRC gael Gweinidogion i gyd-gytuno ym mha drefn y dylid blaenoriaethu polisïau, a dyna'r ffactor a fydd yn creu heriau difrifol."</a:t>
            </a:r>
            <a:endParaRPr lang="cy-GB" sz="1000" b="1" i="1" u="none" strike="noStrike" cap="none" dirty="0">
              <a:solidFill>
                <a:srgbClr val="000000"/>
              </a:solidFill>
              <a:latin typeface="Roboto"/>
              <a:ea typeface="Roboto"/>
              <a:cs typeface="Roboto"/>
              <a:sym typeface="Roboto"/>
            </a:endParaRPr>
          </a:p>
        </p:txBody>
      </p:sp>
      <p:pic>
        <p:nvPicPr>
          <p:cNvPr id="963" name="Google Shape;963;g1069dad8cb3_0_985"/>
          <p:cNvPicPr preferRelativeResize="0"/>
          <p:nvPr/>
        </p:nvPicPr>
        <p:blipFill rotWithShape="1">
          <a:blip r:embed="rId3">
            <a:alphaModFix/>
          </a:blip>
          <a:srcRect/>
          <a:stretch/>
        </p:blipFill>
        <p:spPr>
          <a:xfrm>
            <a:off x="3289155" y="4185821"/>
            <a:ext cx="303145" cy="296259"/>
          </a:xfrm>
          <a:prstGeom prst="rect">
            <a:avLst/>
          </a:prstGeom>
          <a:noFill/>
          <a:ln>
            <a:noFill/>
          </a:ln>
        </p:spPr>
      </p:pic>
      <p:sp>
        <p:nvSpPr>
          <p:cNvPr id="964" name="Google Shape;964;g1069dad8cb3_0_985"/>
          <p:cNvSpPr/>
          <p:nvPr/>
        </p:nvSpPr>
        <p:spPr>
          <a:xfrm>
            <a:off x="3127157" y="3584297"/>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000"/>
              <a:buFont typeface="Arial"/>
              <a:buNone/>
            </a:pPr>
            <a:r>
              <a:rPr lang="cy-GB" sz="1000" b="0" i="1" u="none" strike="noStrike" cap="none">
                <a:solidFill>
                  <a:srgbClr val="000000"/>
                </a:solidFill>
                <a:latin typeface="Roboto"/>
                <a:ea typeface="Roboto"/>
                <a:cs typeface="Roboto"/>
                <a:sym typeface="Roboto"/>
              </a:rPr>
              <a:t>“Y perygl yw mai corff llywodraethu bach fydd y CRC sy'n llunio canllawiau na fydd yn cael unrhyw effaith."</a:t>
            </a:r>
            <a:endParaRPr lang="cy-GB" sz="1000" b="1" i="1" u="none" strike="noStrike" cap="none" dirty="0">
              <a:solidFill>
                <a:srgbClr val="000000"/>
              </a:solidFill>
              <a:latin typeface="Roboto"/>
              <a:ea typeface="Roboto"/>
              <a:cs typeface="Roboto"/>
              <a:sym typeface="Roboto"/>
            </a:endParaRPr>
          </a:p>
        </p:txBody>
      </p:sp>
      <p:pic>
        <p:nvPicPr>
          <p:cNvPr id="965" name="Google Shape;965;g1069dad8cb3_0_985"/>
          <p:cNvPicPr preferRelativeResize="0"/>
          <p:nvPr/>
        </p:nvPicPr>
        <p:blipFill rotWithShape="1">
          <a:blip r:embed="rId3">
            <a:alphaModFix/>
          </a:blip>
          <a:srcRect/>
          <a:stretch/>
        </p:blipFill>
        <p:spPr>
          <a:xfrm>
            <a:off x="3289155" y="3641927"/>
            <a:ext cx="303145" cy="296259"/>
          </a:xfrm>
          <a:prstGeom prst="rect">
            <a:avLst/>
          </a:prstGeom>
          <a:noFill/>
          <a:ln>
            <a:noFill/>
          </a:ln>
        </p:spPr>
      </p:pic>
      <p:sp>
        <p:nvSpPr>
          <p:cNvPr id="966" name="Google Shape;966;g1069dad8cb3_0_985"/>
          <p:cNvSpPr/>
          <p:nvPr/>
        </p:nvSpPr>
        <p:spPr>
          <a:xfrm>
            <a:off x="3127157" y="3041003"/>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000"/>
              <a:buFont typeface="Arial"/>
              <a:buNone/>
            </a:pPr>
            <a:r>
              <a:rPr lang="cy-GB" sz="1000" b="0" i="1" u="none" strike="noStrike" cap="none">
                <a:solidFill>
                  <a:srgbClr val="000000"/>
                </a:solidFill>
                <a:latin typeface="Roboto"/>
                <a:ea typeface="Roboto"/>
                <a:cs typeface="Roboto"/>
                <a:sym typeface="Roboto"/>
              </a:rPr>
              <a:t>“Nid gwefan statig sy'n cynnwys dogfennau polisi yw'r ateb, ond rhywbeth sy'n hawdd ei ddeall a'i ddefnyddio, sy'n gyfredol ac sy'n rhoi'r mewnwelediad diweddaraf."</a:t>
            </a:r>
            <a:endParaRPr lang="cy-GB" sz="1000" b="1" i="1" u="none" strike="noStrike" cap="none" dirty="0">
              <a:solidFill>
                <a:srgbClr val="000000"/>
              </a:solidFill>
              <a:latin typeface="Roboto"/>
              <a:ea typeface="Roboto"/>
              <a:cs typeface="Roboto"/>
              <a:sym typeface="Roboto"/>
            </a:endParaRPr>
          </a:p>
        </p:txBody>
      </p:sp>
      <p:sp>
        <p:nvSpPr>
          <p:cNvPr id="967" name="Google Shape;967;g1069dad8cb3_0_985"/>
          <p:cNvSpPr/>
          <p:nvPr/>
        </p:nvSpPr>
        <p:spPr>
          <a:xfrm>
            <a:off x="3127157" y="2486128"/>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rgbClr val="000000"/>
                </a:solidFill>
                <a:latin typeface="Roboto"/>
                <a:ea typeface="Roboto"/>
                <a:cs typeface="Roboto"/>
                <a:sym typeface="Roboto"/>
              </a:rPr>
              <a:t>"Nid CRC sydd ei angen arnom ni, ond cymorth canolog a Llywodraeth Cymru/CLlLC a ddylai fod yn darparu'r cymorth hwnnw."</a:t>
            </a:r>
            <a:endParaRPr lang="cy-GB" sz="1000" b="1" i="1" u="none" strike="noStrike" cap="none" dirty="0">
              <a:solidFill>
                <a:srgbClr val="000000"/>
              </a:solidFill>
              <a:latin typeface="Roboto"/>
              <a:ea typeface="Roboto"/>
              <a:cs typeface="Roboto"/>
              <a:sym typeface="Roboto"/>
            </a:endParaRPr>
          </a:p>
        </p:txBody>
      </p:sp>
      <p:sp>
        <p:nvSpPr>
          <p:cNvPr id="968" name="Google Shape;968;g1069dad8cb3_0_985"/>
          <p:cNvSpPr/>
          <p:nvPr/>
        </p:nvSpPr>
        <p:spPr>
          <a:xfrm>
            <a:off x="3151882" y="1931254"/>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rgbClr val="000000"/>
                </a:solidFill>
                <a:latin typeface="Roboto"/>
                <a:ea typeface="Roboto"/>
                <a:cs typeface="Roboto"/>
                <a:sym typeface="Roboto"/>
              </a:rPr>
              <a:t>“Gallai'r CRC gymryd arbenigedd caffael hollbwysig oddi ar rolau darparu mewn amgylchedd lle mae'r prinder sgiliau caffael yn hysbys i bawb."</a:t>
            </a:r>
            <a:endParaRPr lang="cy-GB" sz="1000" b="1" i="1" u="none" strike="noStrike" cap="none" dirty="0">
              <a:solidFill>
                <a:srgbClr val="000000"/>
              </a:solidFill>
              <a:latin typeface="Roboto"/>
              <a:ea typeface="Roboto"/>
              <a:cs typeface="Roboto"/>
              <a:sym typeface="Roboto"/>
            </a:endParaRPr>
          </a:p>
        </p:txBody>
      </p:sp>
      <p:sp>
        <p:nvSpPr>
          <p:cNvPr id="969" name="Google Shape;969;g1069dad8cb3_0_985"/>
          <p:cNvSpPr/>
          <p:nvPr/>
        </p:nvSpPr>
        <p:spPr>
          <a:xfrm>
            <a:off x="3151882" y="1394678"/>
            <a:ext cx="5557500" cy="423000"/>
          </a:xfrm>
          <a:prstGeom prst="roundRect">
            <a:avLst>
              <a:gd name="adj" fmla="val 16667"/>
            </a:avLst>
          </a:prstGeom>
          <a:solidFill>
            <a:srgbClr val="F7F7F7"/>
          </a:solidFill>
          <a:ln>
            <a:noFill/>
          </a:ln>
          <a:effectLst>
            <a:outerShdw blurRad="71438" dist="47625" dir="5400000" algn="bl" rotWithShape="0">
              <a:srgbClr val="000000">
                <a:alpha val="20000"/>
              </a:srgbClr>
            </a:outerShdw>
          </a:effectLst>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Clr>
                <a:srgbClr val="000000"/>
              </a:buClr>
              <a:buSzPts val="1100"/>
              <a:buFont typeface="Arial"/>
              <a:buNone/>
            </a:pPr>
            <a:r>
              <a:rPr lang="cy-GB" sz="1000" b="0" i="1" u="none" strike="noStrike" cap="none">
                <a:solidFill>
                  <a:srgbClr val="000000"/>
                </a:solidFill>
                <a:latin typeface="Roboto"/>
                <a:ea typeface="Roboto"/>
                <a:cs typeface="Roboto"/>
                <a:sym typeface="Roboto"/>
              </a:rPr>
              <a:t>“Cafwyd ymgais o'r blaen, a methodd yr ymgais hwnnw. Ceisiodd yr NPS wella pethau. Y peryg yw mai ymgais arall fydd hwn, heb unrhyw lwyddiant."</a:t>
            </a:r>
            <a:endParaRPr lang="cy-GB" sz="1000" b="1" i="1" u="none" strike="noStrike" cap="none" dirty="0">
              <a:solidFill>
                <a:srgbClr val="000000"/>
              </a:solidFill>
              <a:latin typeface="Roboto"/>
              <a:ea typeface="Roboto"/>
              <a:cs typeface="Roboto"/>
              <a:sym typeface="Roboto"/>
            </a:endParaRPr>
          </a:p>
        </p:txBody>
      </p:sp>
      <p:pic>
        <p:nvPicPr>
          <p:cNvPr id="970" name="Google Shape;970;g1069dad8cb3_0_985"/>
          <p:cNvPicPr preferRelativeResize="0"/>
          <p:nvPr/>
        </p:nvPicPr>
        <p:blipFill rotWithShape="1">
          <a:blip r:embed="rId3">
            <a:alphaModFix/>
          </a:blip>
          <a:srcRect/>
          <a:stretch/>
        </p:blipFill>
        <p:spPr>
          <a:xfrm>
            <a:off x="3289155" y="3110635"/>
            <a:ext cx="303145" cy="296259"/>
          </a:xfrm>
          <a:prstGeom prst="rect">
            <a:avLst/>
          </a:prstGeom>
          <a:noFill/>
          <a:ln>
            <a:noFill/>
          </a:ln>
        </p:spPr>
      </p:pic>
      <p:pic>
        <p:nvPicPr>
          <p:cNvPr id="971" name="Google Shape;971;g1069dad8cb3_0_985"/>
          <p:cNvPicPr preferRelativeResize="0"/>
          <p:nvPr/>
        </p:nvPicPr>
        <p:blipFill rotWithShape="1">
          <a:blip r:embed="rId3">
            <a:alphaModFix/>
          </a:blip>
          <a:srcRect/>
          <a:stretch/>
        </p:blipFill>
        <p:spPr>
          <a:xfrm>
            <a:off x="3289155" y="2555760"/>
            <a:ext cx="303145" cy="296259"/>
          </a:xfrm>
          <a:prstGeom prst="rect">
            <a:avLst/>
          </a:prstGeom>
          <a:noFill/>
          <a:ln>
            <a:noFill/>
          </a:ln>
        </p:spPr>
      </p:pic>
      <p:pic>
        <p:nvPicPr>
          <p:cNvPr id="972" name="Google Shape;972;g1069dad8cb3_0_985"/>
          <p:cNvPicPr preferRelativeResize="0"/>
          <p:nvPr/>
        </p:nvPicPr>
        <p:blipFill rotWithShape="1">
          <a:blip r:embed="rId3">
            <a:alphaModFix/>
          </a:blip>
          <a:srcRect/>
          <a:stretch/>
        </p:blipFill>
        <p:spPr>
          <a:xfrm>
            <a:off x="3289155" y="1988362"/>
            <a:ext cx="303145" cy="296259"/>
          </a:xfrm>
          <a:prstGeom prst="rect">
            <a:avLst/>
          </a:prstGeom>
          <a:noFill/>
          <a:ln>
            <a:noFill/>
          </a:ln>
        </p:spPr>
      </p:pic>
      <p:pic>
        <p:nvPicPr>
          <p:cNvPr id="973" name="Google Shape;973;g1069dad8cb3_0_985"/>
          <p:cNvPicPr preferRelativeResize="0"/>
          <p:nvPr/>
        </p:nvPicPr>
        <p:blipFill rotWithShape="1">
          <a:blip r:embed="rId3">
            <a:alphaModFix/>
          </a:blip>
          <a:srcRect/>
          <a:stretch/>
        </p:blipFill>
        <p:spPr>
          <a:xfrm>
            <a:off x="3289155" y="1451785"/>
            <a:ext cx="303145" cy="296259"/>
          </a:xfrm>
          <a:prstGeom prst="rect">
            <a:avLst/>
          </a:prstGeom>
          <a:noFill/>
          <a:ln>
            <a:noFill/>
          </a:ln>
        </p:spPr>
      </p:pic>
      <p:sp>
        <p:nvSpPr>
          <p:cNvPr id="974" name="Google Shape;974;g1069dad8cb3_0_985"/>
          <p:cNvSpPr/>
          <p:nvPr/>
        </p:nvSpPr>
        <p:spPr>
          <a:xfrm>
            <a:off x="1686201" y="242510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cy-GB" sz="1000" b="0" i="0" u="none" strike="noStrike" cap="none">
                <a:solidFill>
                  <a:srgbClr val="000000"/>
                </a:solidFill>
                <a:latin typeface="Roboto"/>
                <a:ea typeface="Roboto"/>
                <a:cs typeface="Roboto"/>
                <a:sym typeface="Roboto"/>
              </a:rPr>
              <a:t>Mae darparu adnoddau ar gyfer y CRC yn mynd i fod yn her oherwydd prinder sgiliau caffael.</a:t>
            </a:r>
            <a:endParaRPr lang="cy-GB" sz="1000" b="0" i="0" u="none" strike="noStrike" cap="none" dirty="0">
              <a:solidFill>
                <a:srgbClr val="000000"/>
              </a:solidFill>
              <a:latin typeface="Roboto"/>
              <a:ea typeface="Roboto"/>
              <a:cs typeface="Roboto"/>
              <a:sym typeface="Roboto"/>
            </a:endParaRPr>
          </a:p>
        </p:txBody>
      </p:sp>
      <p:sp>
        <p:nvSpPr>
          <p:cNvPr id="975" name="Google Shape;975;g1069dad8cb3_0_985"/>
          <p:cNvSpPr/>
          <p:nvPr/>
        </p:nvSpPr>
        <p:spPr>
          <a:xfrm>
            <a:off x="1686201" y="3585200"/>
            <a:ext cx="1208400" cy="1075200"/>
          </a:xfrm>
          <a:prstGeom prst="foldedCorner">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cy-GB" sz="1000" b="0" i="0" u="none" strike="noStrike" cap="none" dirty="0">
                <a:solidFill>
                  <a:srgbClr val="000000"/>
                </a:solidFill>
                <a:latin typeface="Roboto"/>
                <a:ea typeface="Roboto"/>
                <a:cs typeface="Roboto"/>
                <a:sym typeface="Roboto"/>
              </a:rPr>
              <a:t>Gallai CRC sy'n cael ei harwain allan o sector ysgogi ffocws ar y sector hwnnw'n unig.</a:t>
            </a:r>
          </a:p>
        </p:txBody>
      </p:sp>
      <p:pic>
        <p:nvPicPr>
          <p:cNvPr id="976" name="Google Shape;976;g1069dad8cb3_0_985"/>
          <p:cNvPicPr preferRelativeResize="0"/>
          <p:nvPr/>
        </p:nvPicPr>
        <p:blipFill rotWithShape="1">
          <a:blip r:embed="rId4">
            <a:alphaModFix/>
          </a:blip>
          <a:srcRect/>
          <a:stretch/>
        </p:blipFill>
        <p:spPr>
          <a:xfrm>
            <a:off x="8060050" y="131217"/>
            <a:ext cx="694449" cy="6666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Shape 2515"/>
        <p:cNvGrpSpPr/>
        <p:nvPr/>
      </p:nvGrpSpPr>
      <p:grpSpPr>
        <a:xfrm>
          <a:off x="0" y="0"/>
          <a:ext cx="0" cy="0"/>
          <a:chOff x="0" y="0"/>
          <a:chExt cx="0" cy="0"/>
        </a:xfrm>
      </p:grpSpPr>
      <p:pic>
        <p:nvPicPr>
          <p:cNvPr id="2516" name="Google Shape;2516;gc725d39cfe_0_947"/>
          <p:cNvPicPr preferRelativeResize="0"/>
          <p:nvPr/>
        </p:nvPicPr>
        <p:blipFill rotWithShape="1">
          <a:blip r:embed="rId3">
            <a:alphaModFix/>
          </a:blip>
          <a:srcRect/>
          <a:stretch/>
        </p:blipFill>
        <p:spPr>
          <a:xfrm>
            <a:off x="120800" y="1342550"/>
            <a:ext cx="1195875" cy="421225"/>
          </a:xfrm>
          <a:prstGeom prst="rect">
            <a:avLst/>
          </a:prstGeom>
          <a:noFill/>
          <a:ln>
            <a:noFill/>
          </a:ln>
        </p:spPr>
      </p:pic>
      <p:sp>
        <p:nvSpPr>
          <p:cNvPr id="2517" name="Google Shape;2517;gc725d39cfe_0_947"/>
          <p:cNvSpPr/>
          <p:nvPr/>
        </p:nvSpPr>
        <p:spPr>
          <a:xfrm flipH="1">
            <a:off x="73" y="1837250"/>
            <a:ext cx="3047700" cy="75300"/>
          </a:xfrm>
          <a:prstGeom prst="rect">
            <a:avLst/>
          </a:prstGeom>
          <a:solidFill>
            <a:srgbClr val="28E1A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8" name="Google Shape;2518;gc725d39cfe_0_947"/>
          <p:cNvSpPr/>
          <p:nvPr/>
        </p:nvSpPr>
        <p:spPr>
          <a:xfrm flipH="1">
            <a:off x="3048184" y="1837250"/>
            <a:ext cx="3047700" cy="753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9" name="Google Shape;2519;gc725d39cfe_0_947"/>
          <p:cNvSpPr/>
          <p:nvPr/>
        </p:nvSpPr>
        <p:spPr>
          <a:xfrm flipH="1">
            <a:off x="6096296" y="1837250"/>
            <a:ext cx="3047700" cy="75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0" name="Google Shape;2520;gc725d39cfe_0_947"/>
          <p:cNvSpPr/>
          <p:nvPr/>
        </p:nvSpPr>
        <p:spPr>
          <a:xfrm flipH="1">
            <a:off x="6096296" y="1837250"/>
            <a:ext cx="3047700" cy="75300"/>
          </a:xfrm>
          <a:prstGeom prst="rect">
            <a:avLst/>
          </a:prstGeom>
          <a:solidFill>
            <a:srgbClr val="F8A7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1" name="Google Shape;2521;gc725d39cfe_0_947"/>
          <p:cNvSpPr/>
          <p:nvPr/>
        </p:nvSpPr>
        <p:spPr>
          <a:xfrm flipH="1">
            <a:off x="3048184" y="1837250"/>
            <a:ext cx="3047700" cy="75300"/>
          </a:xfrm>
          <a:prstGeom prst="rect">
            <a:avLst/>
          </a:prstGeom>
          <a:solidFill>
            <a:srgbClr val="2EC0F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Upside (Primary)">
      <a:dk1>
        <a:srgbClr val="151E28"/>
      </a:dk1>
      <a:lt1>
        <a:srgbClr val="D9D6DF"/>
      </a:lt1>
      <a:dk2>
        <a:srgbClr val="35383A"/>
      </a:dk2>
      <a:lt2>
        <a:srgbClr val="F7F7F9"/>
      </a:lt2>
      <a:accent1>
        <a:srgbClr val="66DFA9"/>
      </a:accent1>
      <a:accent2>
        <a:srgbClr val="49C0F9"/>
      </a:accent2>
      <a:accent3>
        <a:srgbClr val="FFFFFF"/>
      </a:accent3>
      <a:accent4>
        <a:srgbClr val="FFF6FC"/>
      </a:accent4>
      <a:accent5>
        <a:srgbClr val="FDFBFF"/>
      </a:accent5>
      <a:accent6>
        <a:srgbClr val="FDFBFF"/>
      </a:accent6>
      <a:hlink>
        <a:srgbClr val="FDFBFF"/>
      </a:hlink>
      <a:folHlink>
        <a:srgbClr val="FDFB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Upside (Primary)">
      <a:dk1>
        <a:srgbClr val="151E28"/>
      </a:dk1>
      <a:lt1>
        <a:srgbClr val="D9D6DF"/>
      </a:lt1>
      <a:dk2>
        <a:srgbClr val="35383A"/>
      </a:dk2>
      <a:lt2>
        <a:srgbClr val="F7F7F9"/>
      </a:lt2>
      <a:accent1>
        <a:srgbClr val="66DFA9"/>
      </a:accent1>
      <a:accent2>
        <a:srgbClr val="49C0F9"/>
      </a:accent2>
      <a:accent3>
        <a:srgbClr val="FFFFFF"/>
      </a:accent3>
      <a:accent4>
        <a:srgbClr val="FFF6FC"/>
      </a:accent4>
      <a:accent5>
        <a:srgbClr val="FDFBFF"/>
      </a:accent5>
      <a:accent6>
        <a:srgbClr val="FDFBFF"/>
      </a:accent6>
      <a:hlink>
        <a:srgbClr val="FDFBFF"/>
      </a:hlink>
      <a:folHlink>
        <a:srgbClr val="FDFB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4.xml.rels>&#65279;<?xml version="1.0" encoding="utf-8"?><Relationships xmlns="http://schemas.openxmlformats.org/package/2006/relationships"><Relationship Type="http://schemas.openxmlformats.org/officeDocument/2006/relationships/customXmlProps" Target="/customXML/itemProps4.xml" Id="Rd3c4172d526e4b2384ade4b889302c76" /></Relationships>
</file>

<file path=customXML/item4.xml><?xml version="1.0" encoding="utf-8"?>
<metadata xmlns="http://www.objective.com/ecm/document/metadata/FF3C5B18883D4E21973B57C2EEED7FD1" version="1.0.0">
  <systemFields>
    <field name="Objective-Id">
      <value order="0">A38547885</value>
    </field>
    <field name="Objective-Title">
      <value order="0">Canolfan Ragoriaeth Caffael Llywodraeth Cymru - Dangos a Dweud 2</value>
    </field>
    <field name="Objective-Description">
      <value order="0"/>
    </field>
    <field name="Objective-CreationStamp">
      <value order="0">2022-02-11T11:33:01Z</value>
    </field>
    <field name="Objective-IsApproved">
      <value order="0">false</value>
    </field>
    <field name="Objective-IsPublished">
      <value order="0">true</value>
    </field>
    <field name="Objective-DatePublished">
      <value order="0">2022-02-11T14:58:42Z</value>
    </field>
    <field name="Objective-ModificationStamp">
      <value order="0">2022-02-11T14:58:42Z</value>
    </field>
    <field name="Objective-Owner">
      <value order="0">Williams, Bethan (ESNR - Commercial Procurement - Operations - Communications)</value>
    </field>
    <field name="Objective-Path">
      <value order="0">Objective Global Folder:Business File Plan:Economy, Skills &amp; Natural Resources (ESNR):Economy, Skills &amp; Natural Resources (ESNR) - Commercial Procurement - Operations Branch:1 - Save:Commercial Procurement - Operations Branch - Communications &amp; Government Business:Government Business:Commissions:Ministerial Business:Ministers:Minister for Finance and Local Government:Ministerial Advice - Commercial Procurement - 2022 - Rebecca Evans MS - Minister for Finance and Local Government:MA/RE/0391/22 - Findings from the Procurement Centre of Excellence Discovery and Next Steps</value>
    </field>
    <field name="Objective-Parent">
      <value order="0">MA/RE/0391/22 - Findings from the Procurement Centre of Excellence Discovery and Next Steps</value>
    </field>
    <field name="Objective-State">
      <value order="0">Published</value>
    </field>
    <field name="Objective-VersionId">
      <value order="0">vA74997832</value>
    </field>
    <field name="Objective-Version">
      <value order="0">1.0</value>
    </field>
    <field name="Objective-VersionNumber">
      <value order="0">1</value>
    </field>
    <field name="Objective-VersionComment">
      <value order="0">First version</value>
    </field>
    <field name="Objective-FileNumber">
      <value order="0">qA1504053</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4.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1D1E98B3209D4493493866D5B8328A" ma:contentTypeVersion="12" ma:contentTypeDescription="Create a new document." ma:contentTypeScope="" ma:versionID="e9b99ba7e9466e9c1e57a42a15bf598a">
  <xsd:schema xmlns:xsd="http://www.w3.org/2001/XMLSchema" xmlns:xs="http://www.w3.org/2001/XMLSchema" xmlns:p="http://schemas.microsoft.com/office/2006/metadata/properties" xmlns:ns3="fad5256b-9034-4098-a484-2992d39a629e" xmlns:ns4="27233c93-c413-4fbb-a11c-d69fcc6dbe32" targetNamespace="http://schemas.microsoft.com/office/2006/metadata/properties" ma:root="true" ma:fieldsID="ef8e175a162079fa52d0273d017fc0a6" ns3:_="" ns4:_="">
    <xsd:import namespace="fad5256b-9034-4098-a484-2992d39a629e"/>
    <xsd:import namespace="27233c93-c413-4fbb-a11c-d69fcc6dbe3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d5256b-9034-4098-a484-2992d39a6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233c93-c413-4fbb-a11c-d69fcc6dbe3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5724F28-E032-43D4-A1C6-85CD76025B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d5256b-9034-4098-a484-2992d39a629e"/>
    <ds:schemaRef ds:uri="27233c93-c413-4fbb-a11c-d69fcc6dbe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D21EEC-9CFD-4F91-B0D5-D2C89F492B89}">
  <ds:schemaRefs>
    <ds:schemaRef ds:uri="http://schemas.microsoft.com/sharepoint/v3/contenttype/forms"/>
  </ds:schemaRefs>
</ds:datastoreItem>
</file>

<file path=customXml/itemProps3.xml><?xml version="1.0" encoding="utf-8"?>
<ds:datastoreItem xmlns:ds="http://schemas.openxmlformats.org/officeDocument/2006/customXml" ds:itemID="{19F25565-F4B8-4044-928B-571619B2D15B}">
  <ds:schemaRefs>
    <ds:schemaRef ds:uri="27233c93-c413-4fbb-a11c-d69fcc6dbe32"/>
    <ds:schemaRef ds:uri="fad5256b-9034-4098-a484-2992d39a629e"/>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164</TotalTime>
  <Words>4104</Words>
  <Application>Microsoft Office PowerPoint</Application>
  <PresentationFormat>On-screen Show (16:9)</PresentationFormat>
  <Paragraphs>332</Paragraphs>
  <Slides>26</Slides>
  <Notes>26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Playfair Display</vt:lpstr>
      <vt:lpstr>Helvetica Neue</vt:lpstr>
      <vt:lpstr>Raleway</vt:lpstr>
      <vt:lpstr>Arial</vt:lpstr>
      <vt:lpstr>Roboto</vt:lpstr>
      <vt:lpstr>Calibri</vt:lpstr>
      <vt:lpstr>Helvetica Neue Light</vt:lpstr>
      <vt:lpstr>Office Theme</vt:lpstr>
      <vt:lpstr>2_Custom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Laptop</dc:creator>
  <cp:lastModifiedBy>Williams, Bethan (ESNR - Commercial Procurement - Operations - Communications)</cp:lastModifiedBy>
  <cp:revision>37</cp:revision>
  <dcterms:modified xsi:type="dcterms:W3CDTF">2022-02-11T14:47:40Z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0x010100031D1E98B3209D4493493866D5B8328A</vt:lpwstr>
  </property>
  <property fmtid="{D5CDD505-2E9C-101B-9397-08002B2CF9AE}" pid="3" name="Objective-Id">
    <vt:lpwstr>A38547885</vt:lpwstr>
  </property>
  <property fmtid="{D5CDD505-2E9C-101B-9397-08002B2CF9AE}" pid="4" name="Objective-Title">
    <vt:lpwstr>Canolfan Ragoriaeth Caffael Llywodraeth Cymru - Dangos a Dweud 2</vt:lpwstr>
  </property>
  <property fmtid="{D5CDD505-2E9C-101B-9397-08002B2CF9AE}" pid="5" name="Objective-Description">
    <vt:lpwstr/>
  </property>
  <property fmtid="{D5CDD505-2E9C-101B-9397-08002B2CF9AE}" pid="6" name="Objective-CreationStamp">
    <vt:filetime>2022-02-11T14:56:35Z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2022-02-11T14:58:42Z</vt:filetime>
  </property>
  <property fmtid="{D5CDD505-2E9C-101B-9397-08002B2CF9AE}" pid="10" name="Objective-ModificationStamp">
    <vt:filetime>2022-02-11T14:58:42Z</vt:filetime>
  </property>
  <property fmtid="{D5CDD505-2E9C-101B-9397-08002B2CF9AE}" pid="11" name="Objective-Owner">
    <vt:lpwstr>Williams, Bethan (ESNR - Commercial Procurement - Operations - Communications)</vt:lpwstr>
  </property>
  <property fmtid="{D5CDD505-2E9C-101B-9397-08002B2CF9AE}" pid="12" name="Objective-Path">
    <vt:lpwstr>Objective Global Folder:Business File Plan:Economy, Skills &amp; Natural Resources (ESNR):Economy, Skills &amp; Natural Resources (ESNR) - Commercial Procurement - Operations Branch:1 - Save:Commercial Procurement - Operations Branch - Communications &amp; Government Business:Government Business:Commissions:Ministerial Business:Ministers:Minister for Finance and Local Government:Ministerial Advice - Commercial Procurement - 2022 - Rebecca Evans MS - Minister for Finance and Local Government:MA/RE/0391/22 - Findings from the Procurement Centre of Excellence Discovery and Next Steps:</vt:lpwstr>
  </property>
  <property fmtid="{D5CDD505-2E9C-101B-9397-08002B2CF9AE}" pid="13" name="Objective-Parent">
    <vt:lpwstr>MA/RE/0391/22 - Findings from the Procurement Centre of Excellence Discovery and Next Steps</vt:lpwstr>
  </property>
  <property fmtid="{D5CDD505-2E9C-101B-9397-08002B2CF9AE}" pid="14" name="Objective-State">
    <vt:lpwstr>Published</vt:lpwstr>
  </property>
  <property fmtid="{D5CDD505-2E9C-101B-9397-08002B2CF9AE}" pid="15" name="Objective-VersionId">
    <vt:lpwstr>vA74997832</vt:lpwstr>
  </property>
  <property fmtid="{D5CDD505-2E9C-101B-9397-08002B2CF9AE}" pid="16" name="Objective-Version">
    <vt:lpwstr>1.0</vt:lpwstr>
  </property>
  <property fmtid="{D5CDD505-2E9C-101B-9397-08002B2CF9AE}" pid="17" name="Objective-VersionNumber">
    <vt:r8>1</vt:r8>
  </property>
  <property fmtid="{D5CDD505-2E9C-101B-9397-08002B2CF9AE}" pid="18" name="Objective-VersionComment">
    <vt:lpwstr>First version</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Date Acquired">
    <vt:lpwstr/>
  </property>
  <property fmtid="{D5CDD505-2E9C-101B-9397-08002B2CF9AE}" pid="23" name="Objective-Official Translation">
    <vt:lpwstr/>
  </property>
  <property fmtid="{D5CDD505-2E9C-101B-9397-08002B2CF9AE}" pid="24" name="Objective-Connect Creator">
    <vt:lpwstr/>
  </property>
  <property fmtid="{D5CDD505-2E9C-101B-9397-08002B2CF9AE}" pid="25" name="Objective-Comment">
    <vt:lpwstr/>
  </property>
</Properties>
</file>