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58" r:id="rId4"/>
    <p:sldId id="277" r:id="rId5"/>
    <p:sldId id="260" r:id="rId6"/>
    <p:sldId id="261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B2CA"/>
    <a:srgbClr val="B50052"/>
    <a:srgbClr val="E7DDEB"/>
    <a:srgbClr val="CBB6D4"/>
    <a:srgbClr val="8284B3"/>
    <a:srgbClr val="B7B9D3"/>
    <a:srgbClr val="00918B"/>
    <a:srgbClr val="99C9E5"/>
    <a:srgbClr val="4CA1D1"/>
    <a:srgbClr val="007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E2E56-8EF6-4E5D-B8CB-79E0C3BF2A22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FD71-2B77-4735-9BE0-C55AD68AB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127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23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0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59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69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062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5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82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78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63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40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77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A70F-F1FB-407E-9877-2B22775DF6C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9BA7B-C0FD-4A12-880B-6A5930358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5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harveyk\AppData\Local\Microsoft\Windows\Temporary Internet Files\Content.Outlook\67KSCLWE\Theme_1_PowerPoint_Header_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283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6400800" cy="1728192"/>
          </a:xfrm>
        </p:spPr>
        <p:txBody>
          <a:bodyPr>
            <a:noAutofit/>
          </a:bodyPr>
          <a:lstStyle/>
          <a:p>
            <a:r>
              <a:rPr lang="cy-GB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Pecyn cymorth Wynebu’r her gyda’n gilydd (YGaTh)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6264696" cy="2232248"/>
          </a:xfrm>
        </p:spPr>
        <p:txBody>
          <a:bodyPr>
            <a:noAutofit/>
          </a:bodyPr>
          <a:lstStyle/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Ymgysylltu â’r gymuned a theuluoedd (YGaTh)</a:t>
            </a:r>
            <a:r>
              <a:rPr lang="cy-GB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4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4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harveyk\AppData\Local\Microsoft\Windows\Temporary Internet Files\Content.Outlook\67KSCLWE\Ed begins at home Billingual-fullColour-Outline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157192"/>
            <a:ext cx="155679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22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116632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Pam gweithio gyda theuluoedd?</a:t>
            </a:r>
            <a:endParaRPr lang="cy-GB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7544" y="1268760"/>
            <a:ext cx="3312368" cy="25294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“Parental engagement </a:t>
            </a:r>
            <a:b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children’s learning makes a difference – </a:t>
            </a:r>
            <a:b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the most powerful school improvement </a:t>
            </a:r>
            <a:b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 we have.” </a:t>
            </a:r>
          </a:p>
          <a:p>
            <a:r>
              <a:rPr lang="en-GB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Harris a Goodall (2007)</a:t>
            </a:r>
          </a:p>
          <a:p>
            <a:r>
              <a:rPr lang="en-GB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Parents Know They Matter? </a:t>
            </a:r>
            <a:r>
              <a:rPr lang="en-GB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(t.70)</a:t>
            </a:r>
          </a:p>
          <a:p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995936" y="1493912"/>
            <a:ext cx="4824536" cy="44644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Ysgogiad cryf i godi cyrhaeddiad.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Effaith gadarnhaol ar ymddygiad a lles.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Ysgogiad cryf i fynd i’r afael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 effeithiau tlodi.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Datblygu’r ymgyrch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‘Mae addysg yn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dechrau yn y cartref’.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4014192"/>
            <a:ext cx="3312368" cy="24482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“Family and parent support activities should have the improvement of children’s learning as a clear and consistent goal.” </a:t>
            </a:r>
          </a:p>
          <a:p>
            <a:r>
              <a:rPr lang="en-GB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Goodall a </a:t>
            </a:r>
            <a:r>
              <a:rPr lang="en-GB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Vorhaus</a:t>
            </a:r>
            <a:r>
              <a:rPr lang="en-GB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(2011) </a:t>
            </a:r>
            <a:br>
              <a:rPr lang="en-GB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Best Practice in Parental Engagement Practitioners Summary</a:t>
            </a:r>
          </a:p>
        </p:txBody>
      </p:sp>
      <p:pic>
        <p:nvPicPr>
          <p:cNvPr id="9" name="Picture 2" descr="C:\Users\harveyk\AppData\Local\Microsoft\Windows\Temporary Internet Files\Content.Outlook\67KSCLWE\Ed begins at home Billingual-fullColour-Outline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005064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6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42255"/>
              </p:ext>
            </p:extLst>
          </p:nvPr>
        </p:nvGraphicFramePr>
        <p:xfrm>
          <a:off x="554628" y="1484784"/>
          <a:ext cx="8352928" cy="5301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5164"/>
                <a:gridCol w="2952328"/>
                <a:gridCol w="3255436"/>
              </a:tblGrid>
              <a:tr h="351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y-GB" sz="16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Cyfnod Sylfaen</a:t>
                      </a:r>
                      <a:endParaRPr lang="cy-GB" sz="16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0079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y-GB" sz="16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Oedran ysgol gynradd 7–11</a:t>
                      </a:r>
                      <a:endParaRPr lang="cy-GB" sz="1600" b="1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CBB6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y-GB" sz="16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Oedran ysgol uwchradd</a:t>
                      </a:r>
                      <a:endParaRPr lang="cy-GB" sz="16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8284B3"/>
                    </a:solidFill>
                  </a:tcPr>
                </a:tc>
              </a:tr>
              <a:tr h="4949233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Sgwrsio.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Chwarae rôl.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Darllen storïau.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Addysgu caneuon.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Chwarae â llythrennau </a:t>
                      </a:r>
                      <a:b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rhifau.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Peintio a thynnu lluniau.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Ymweld â’r</a:t>
                      </a:r>
                      <a:r>
                        <a:rPr lang="cy-GB" sz="12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llyfrgell, amgueddfeydd ac </a:t>
                      </a:r>
                      <a:br>
                        <a:rPr lang="cy-GB" sz="12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orielau celf</a:t>
                      </a: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Tripiau yn yr</a:t>
                      </a:r>
                      <a:r>
                        <a:rPr lang="cy-GB" sz="12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awyr agored</a:t>
                      </a: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Cefnogi dysgu cymdeithasol ac emosiynol.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Helpu eu plentyn i fod </a:t>
                      </a:r>
                      <a:b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yn ‘barod am yr ysgol’.</a:t>
                      </a:r>
                      <a:endParaRPr lang="cy-GB" sz="1200" b="1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99C9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Dangos diddordeb yn eu gweithgareddau ysgol.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 helpu i deimlo eu bod yn perthyn yn yr ysgol.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Amser gwely,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brecwast a phresenoldeb yn yr ysgol rheolaidd.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Darllen am 10 munud bob dydd.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Siarad am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‘pa mor fawr/pa faint/</a:t>
                      </a:r>
                      <a:b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nifer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Tripiau i’r llyfrgell, amgueddfeydd </a:t>
                      </a:r>
                      <a:b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 orielau celf.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Gweithio gyda’r ysgol i helpu’r plentyn ag unrhyw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faterion priodol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Cefnogi dysgu cymdeithasol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 emosiynol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cy-GB" sz="1200" b="1" noProof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E7DD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Cyfleu gwerth addysg.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Ymddiddori yn eu gwaith ysgol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Modelu perthnasoedd parchus.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 cymell i ganolbwyntio ar ddysgu gan gefnogi ymreolaeth hefyd.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Amser gwely,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brecwast a phresenoldeb yn yr ysgol rheolaidd. 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Cyfleu dyheadau,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dathlu cyflawniadau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Darparu lle tawel i astudio.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 cymell i ddarllen a chael trafodaethau cyffredinol.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Tripiau i gyrchfannau diwylliannol, gweithgareddau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allgwricwlar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Gweithio gyda’r ysgol i helpu’r plentyn </a:t>
                      </a:r>
                      <a:b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ddatrys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unrhyw faterion priodol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 helpu i ddewis cyrsiau/gyda’u dewisiadau</a:t>
                      </a:r>
                      <a:r>
                        <a:rPr lang="cy-GB" sz="12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ôl-16</a:t>
                      </a:r>
                      <a:r>
                        <a:rPr lang="cy-GB" sz="12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cy-GB" sz="1200" b="1" noProof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B7B9D3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11560" y="188640"/>
            <a:ext cx="8075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Ffyrdd y gall teuluoedd gefnogi dysgu</a:t>
            </a:r>
            <a:endParaRPr lang="cy-GB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6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259632" y="274638"/>
            <a:ext cx="68407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Pam gweithio gyda phartneriaid cymunedol?</a:t>
            </a:r>
            <a:endParaRPr lang="cy-GB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1782242"/>
            <a:ext cx="3096344" cy="26548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“Extended schools … strengthen the ability of families and communities </a:t>
            </a:r>
            <a:b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attend to young people’s physical, emotional, cognitive and psychological needs.” </a:t>
            </a:r>
          </a:p>
          <a:p>
            <a:r>
              <a:rPr lang="en-GB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Coleman (2006)</a:t>
            </a:r>
          </a:p>
          <a:p>
            <a:r>
              <a:rPr lang="en-GB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from Extended Schools</a:t>
            </a:r>
            <a:endParaRPr lang="en-GB" sz="17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i="1" dirty="0" smtClean="0">
              <a:solidFill>
                <a:schemeClr val="tx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779912" y="1700808"/>
            <a:ext cx="5256584" cy="44644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Cryfhau’r ymgysylltu â theuluoedd, gan arwain at welliant o ran presenoldeb, ymddygiad a chyflawniad.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Lles a safonau dysgwyr.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Cryfhau’r ysgol (cefnogaeth, adnoddau, rhwydweithiau).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Gwneud cyfraniad cadarnhaol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i’r gymuned.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Yn cael ei asesu gan Estyn.</a:t>
            </a:r>
            <a:endParaRPr lang="cy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9552" y="4869160"/>
            <a:ext cx="3096344" cy="10081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“Mae angen pentref cyfan i fagu plentyn.” </a:t>
            </a:r>
          </a:p>
          <a:p>
            <a:r>
              <a:rPr lang="cy-GB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Dihareb o Affrica</a:t>
            </a:r>
            <a:endParaRPr lang="cy-GB" sz="14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3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11560" y="116632"/>
            <a:ext cx="8075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Ffyrdd y gall partneriaid cymunedol gefnogi dysgu</a:t>
            </a:r>
            <a:endParaRPr lang="cy-GB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520773"/>
              </p:ext>
            </p:extLst>
          </p:nvPr>
        </p:nvGraphicFramePr>
        <p:xfrm>
          <a:off x="539552" y="1412776"/>
          <a:ext cx="8352927" cy="5353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2736304"/>
                <a:gridCol w="3168351"/>
              </a:tblGrid>
              <a:tr h="6426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8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Chwalu rhwystrau rhag ymgysylltu â theuluoedd</a:t>
                      </a:r>
                      <a:endParaRPr lang="cy-GB" sz="18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B50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y-GB" sz="18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Darparu cefnogaeth i ddysgwyr</a:t>
                      </a:r>
                      <a:endParaRPr lang="cy-GB" sz="1800" b="1" noProof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B50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y-GB" sz="18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Mwy o ymwneud </a:t>
                      </a:r>
                      <a:r>
                        <a:rPr lang="cy-GB" sz="18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â</a:t>
                      </a:r>
                      <a:r>
                        <a:rPr lang="cy-GB" sz="18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’r gymuned</a:t>
                      </a:r>
                      <a:endParaRPr lang="cy-GB" sz="1800" b="1" noProof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B50052"/>
                    </a:solidFill>
                  </a:tcPr>
                </a:tc>
              </a:tr>
              <a:tr h="396586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Rhwydweithio – cysylltiadau â grwpiau a dargedir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Gwella’r arlwy</a:t>
                      </a:r>
                      <a:r>
                        <a:rPr lang="cy-GB" sz="16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ar gyfer ymgysylltu.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Asiantaeth hyd braich yn creu cysylltiad â’r ysgol.</a:t>
                      </a:r>
                      <a:endParaRPr lang="cy-GB" sz="1600" b="1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E8B2C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Cefnogaeth broffesiynol i ddysgwyr.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Cefnogaeth broffesiynol i deuluoedd.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Gwella lles dysgwyr.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Gwella safonau dysgwyr</a:t>
                      </a: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cy-GB" sz="1400" b="1" noProof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cy-GB" sz="1400" b="1" noProof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E8B2C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Dysgwyr yn cymryd rhan yn y gymuned.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Gweithgareddau allgwricwlar</a:t>
                      </a: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Helpu i fynd i’r afael ag effeithiau tlodi.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Cwricwlwm cyfoethocach.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Ymgynghori </a:t>
                      </a:r>
                      <a:r>
                        <a:rPr lang="cy-GB" sz="1600" b="1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â’r</a:t>
                      </a:r>
                      <a:r>
                        <a:rPr lang="cy-GB" sz="1600" b="1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gymuned (cynllun datblygu’r ysgol).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Cyfrannu at gydlyniant cymunedol.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-GB" sz="1600" b="1" baseline="0" noProof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Cyfrannu at gyfalaf cymdeithasol.</a:t>
                      </a:r>
                      <a:endParaRPr lang="cy-GB" sz="1600" b="1" noProof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96" marR="42096" marT="0" marB="0">
                    <a:solidFill>
                      <a:srgbClr val="E8B2C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6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Llythrennedd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Tystiolaeth helaeth effaith cadarnhaol rhaglenni ymgysylltu â rhieni/gofalwyr ar lythrennedd.</a:t>
            </a:r>
          </a:p>
          <a:p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Mae addysgu rhieni/gofalwyr i addysgu sgiliau darllen i’w plant yn gallu bod </a:t>
            </a:r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ddwywaith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 yn fwy effeithiol na gofyn iddyn nhw wrando ar eu plant yn darllen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Er enghraifft: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rhaglen dysgu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fel teulu i feithrin sgiliau darllen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cynnar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ocsiwn addewidion lle mae tadau’n addo amser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ddarllen i blentyn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clwb darllen i deuluoedd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y-GB" sz="2600" dirty="0"/>
          </a:p>
        </p:txBody>
      </p:sp>
    </p:spTree>
    <p:extLst>
      <p:ext uri="{BB962C8B-B14F-4D97-AF65-F5344CB8AC3E}">
        <p14:creationId xmlns:p14="http://schemas.microsoft.com/office/powerpoint/2010/main" val="5496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Mae tystiolaeth gadarn fod rhaglenni rhifedd i deuluoedd yn cael effaith gadarnhaol a pharhaus ar ganlyniadau academaidd plant. Er enghraifft: 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awgrymu gweithgareddau yn y cartref i rieni/gofalwyr </a:t>
            </a:r>
          </a:p>
          <a:p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logiau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dysgu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rhaglenni dysgu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fel teulu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gweithdai ‘Addysgu’ch plant i ddysgu’.</a:t>
            </a:r>
          </a:p>
          <a:p>
            <a:endParaRPr lang="cy-GB" sz="2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Rhifedd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4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Drwy gynnwys teuluoedd wrth bennu nodau gyda’u plentyn a’i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athro/athrawes,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byddwch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yn helpu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i’w cynnwys yn nysg eu plentyn, a dylai hyn: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helpu teuluoedd i gefnogi dysgu yn y cartref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arwain at gyrhaeddiad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uwch.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Metawybyddiaeth/dysgu gweladwy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5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Mynd i’r afael ag effaith tlodi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763688" y="2420888"/>
            <a:ext cx="5760640" cy="2376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“The achievement of working class pupils could be significantly enhanced if we systematically apply all that is known about parental involvement.”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Desforges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Abouchaar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(2003) </a:t>
            </a:r>
            <a:b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impact of parental involvement, parental support and family education on pupil achievement and adjustment</a:t>
            </a:r>
            <a:endParaRPr lang="en-GB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692696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>
                <a:latin typeface="Arial" panose="020B0604020202020204" pitchFamily="34" charset="0"/>
                <a:cs typeface="Arial" panose="020B0604020202020204" pitchFamily="34" charset="0"/>
              </a:rPr>
              <a:t>Atal gostyngiad mewn cyrhaeddiad wrth drosglwyddo</a:t>
            </a:r>
            <a:endParaRPr lang="en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83568" y="2492896"/>
            <a:ext cx="7992888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Mae cynnwys y teulu mewn dysgu yn </a:t>
            </a:r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ffactor amddiffynnol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 – mae cyrhaeddiad yn fwy tebygol o ostwng os na fydd y teulu wedi’i gynnwys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Rydym yn gallu atal gostyngiadau drwy: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ymgysylltu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yn ystod y cyfnod pontio ynghylch y ffordd orau o hwyluso’r pontio/cefnogi dysgu yn y cyfnod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nesaf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gweithio amlasiantaethol i adnabod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yn gynnar deuluoedd y mae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angen cefnogaeth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ychwanegol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3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404664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Lles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83568" y="1988840"/>
            <a:ext cx="7992888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Gellir delio’n gyflymach â phryderon plant os oes perthynas gadarnhaol rhwng eu teuluoedd a staff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yr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ysgol.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Mae’r dull Tîm o Amgylch y Teulu yn helpu dysgwyr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theuluoedd sy’n wynebu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llu o broblemau.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404664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Presenoldeb ac ymddygiad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83568" y="1844824"/>
            <a:ext cx="8208912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Mae ymgysylltu â theuluoedd yn gallu cael effaith gadarnhaol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bwysig,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drwy feithrin cyd-ddealltwriaeth glir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ddisgwyliadau.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parch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ymddiriedaeth o’r ddwy ochr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ffactorau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allweddol.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Gweithio fel partneriaid i helpu plentyn i ddatrys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materion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penodol.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Strategaethau i ymgysylltu â theuluoedd dysgwyr sydd wedi ymddieithrio.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Cafodd </a:t>
            </a:r>
            <a:r>
              <a:rPr lang="cy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Ofsted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 (2008) fod perthynas agos â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rhieni/gofalwyr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yn hanfodol ar gyfer ailgysylltu â dysgwyr a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oedd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wedi dadrithio yn yr ysgol uwchradd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404664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Bwlio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83568" y="1988840"/>
            <a:ext cx="7992888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Y rôl bwysig sydd gan deuluoedd wrth ddatblygu strategaeth i ddelio â bwlio.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Mwy o allu i ddatrys problemau os yw teuluoedd yn cymryd rhan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Cefnogi teuluoedd er mwyn cefnogi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dysgwyr, er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enghraifft, drwy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weithdai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teuluol i feithrin sgiliau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rhieni/gofalwyr, </a:t>
            </a:r>
            <a:b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e.e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. iaith arwyddion,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PECS (Picture Exchange Communication System)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gweithdai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teuluol i feithrin sgiliau byw’n annibynnol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cefnogaeth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anffurfiol i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deuluoedd, e.e. rhwydweithio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mewn bore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coffi.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Anghenion dysgu ychwanegol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Hybu lles dysgwyr a theuluoedd a helpu i chwalu rhwystrau i ddysgu, yn ogystal â: 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gwella presenoldeb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gwella ymddygiad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lleihau gwaharddiadau</a:t>
            </a: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lleihau’r perygl o heb fod mewn addysg, cyflogaeth neu hyfforddiant (NEET).</a:t>
            </a:r>
            <a:endParaRPr lang="cy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Tîm o Amgylch y Teulu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1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Sicrhau bod croeso i’n holl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deuluoedd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Partneriaid cymunedol yn ein helpu i ddathlu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amrywiaeth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Cydlyniant cymunedol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3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Cyflawni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blaenoriaethau ar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gyfer cynnwys y gymuned.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Cyfoethogi’r cwricwlwm.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Datblygu prosiectau seiliedig ar y cwricwlwm gyda phartneriaid allanol i helpu i ailgysylltu â dysgwyr sydd wedi ymddieithrio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Cynnwys y gymuned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2420888"/>
            <a:ext cx="8147248" cy="39604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Helpu oedolion/rhieni/gofalwyr yn ein cymuned i feithrin eu sgiliau, eu hyder a’u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rhwydweithiau, er enghraifft, drwy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cy-GB" sz="2400" smtClean="0">
                <a:latin typeface="Arial" panose="020B0604020202020204" pitchFamily="34" charset="0"/>
                <a:cs typeface="Arial" panose="020B0604020202020204" pitchFamily="34" charset="0"/>
              </a:rPr>
              <a:t>raglenni dysgu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fel teulu i feithrin sgiliau llythrennedd, rhifedd a digidol rhieni/gofalwyr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dosbarthiadau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dysgu cymunedol i oedolion ar safle’r ysgol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cymryd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rhan mewn digwyddiadau cymunedol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701824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>
                <a:latin typeface="Arial" panose="020B0604020202020204" pitchFamily="34" charset="0"/>
                <a:cs typeface="Arial" panose="020B0604020202020204" pitchFamily="34" charset="0"/>
              </a:rPr>
              <a:t>Cyfalaf cymdeithasol yn </a:t>
            </a:r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ein </a:t>
            </a:r>
            <a:r>
              <a:rPr lang="cy-GB" sz="3800" b="1" dirty="0">
                <a:latin typeface="Arial" panose="020B0604020202020204" pitchFamily="34" charset="0"/>
                <a:cs typeface="Arial" panose="020B0604020202020204" pitchFamily="34" charset="0"/>
              </a:rPr>
              <a:t>cymuned</a:t>
            </a:r>
            <a:endParaRPr lang="en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39552" y="1916832"/>
            <a:ext cx="8147248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Drwy ddull ysgol gyfan o ymgysylltu â’r gymuned a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theuluoedd (YGaTh),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dylen ni allu: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delio’n fwy effeithiol â gwrthdaro a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chwynion,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a gostwng nifer yr achosion o ymddygiad difrïol tuag at staff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gwneud nosweithiau 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rhieni/gofalwyr yn </a:t>
            </a: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fwy buddiol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creu mwy o ymdeimlad o gydlyniant a pherthyn rhwng yr ysgol, teuluoedd a’r gymuned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gwella presenoldeb, ymddygiad a chyflawniadau’r dysgwyr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dod o hyd i gefnogaeth broffesiynol allanol i gwrdd ag anghenion teuluoedd a dysgwyr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5536" y="413792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Beth allai ei wneud i’n hysgol ni? </a:t>
            </a:r>
            <a:b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Lles staff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67544" y="188640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Crynodeb</a:t>
            </a:r>
            <a:endParaRPr lang="cy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95536" y="1052736"/>
            <a:ext cx="4464496" cy="5544616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cy-GB" sz="3800" b="1" dirty="0">
                <a:latin typeface="Arial" panose="020B0604020202020204" pitchFamily="34" charset="0"/>
                <a:cs typeface="Arial" panose="020B0604020202020204" pitchFamily="34" charset="0"/>
              </a:rPr>
              <a:t>strategaethau ymgysylltu </a:t>
            </a:r>
            <a:r>
              <a:rPr lang="cy-GB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da: </a:t>
            </a:r>
          </a:p>
          <a:p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yn gwerthfawrogi’r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cyfraniad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cy-GB" sz="3500" dirty="0" err="1">
                <a:latin typeface="Arial" panose="020B0604020202020204" pitchFamily="34" charset="0"/>
                <a:cs typeface="Arial" panose="020B0604020202020204" pitchFamily="34" charset="0"/>
              </a:rPr>
              <a:t>gellir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 ei gael gan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deuluoedd</a:t>
            </a:r>
            <a:b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phartneriaid yn y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gymuned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yn cynnwys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yr ysgol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gyfan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yn deillio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o werthoedd diwylliannol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teuluoedd/</a:t>
            </a:r>
            <a:b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cymunedau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ac yn eu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meithrin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edi’u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seilio ar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ddealltwriaeth</a:t>
            </a:r>
            <a:b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o rwystrau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yn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rhoi pwys ar gysylltiadau personol, yn meithrin </a:t>
            </a:r>
            <a:r>
              <a:rPr lang="cy-GB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cyfathrebu, </a:t>
            </a:r>
            <a:r>
              <a:rPr lang="cy-GB" sz="3500" dirty="0">
                <a:latin typeface="Arial" panose="020B0604020202020204" pitchFamily="34" charset="0"/>
                <a:cs typeface="Arial" panose="020B0604020202020204" pitchFamily="34" charset="0"/>
              </a:rPr>
              <a:t>a pharch ac ymddiriedaeth o’r ddwy ochr.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 smtClean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4716016" y="260648"/>
            <a:ext cx="4104456" cy="63458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Pecyn cymorth </a:t>
            </a:r>
            <a:br>
              <a:rPr lang="cy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Wynebu’r her gyda’n gilydd (YGaTh)</a:t>
            </a:r>
          </a:p>
          <a:p>
            <a:pPr marL="0" indent="0">
              <a:buNone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Fframwaith â phum thema.</a:t>
            </a:r>
          </a:p>
          <a:p>
            <a:pPr marL="514350" indent="-514350">
              <a:buAutoNum type="arabicPeriod"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Arweinyddiaeth ar gyfer system sy’n gwella ei hun.</a:t>
            </a:r>
          </a:p>
          <a:p>
            <a:pPr marL="514350" indent="-514350">
              <a:buAutoNum type="arabicPeriod"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Sefydlu dull ysgol gyfan ar gyfer YGaTh.</a:t>
            </a:r>
          </a:p>
          <a:p>
            <a:pPr marL="514350" indent="-514350">
              <a:buAutoNum type="arabicPeriod"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Croesawu teuluoedd i ymgysylltu â’r ysgol.</a:t>
            </a:r>
          </a:p>
          <a:p>
            <a:pPr marL="514350" indent="-514350">
              <a:buAutoNum type="arabicPeriod"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Helpu teuluoedd i gefnogi dysg eu plentyn.</a:t>
            </a:r>
          </a:p>
          <a:p>
            <a:pPr marL="514350" indent="-514350">
              <a:buAutoNum type="arabicPeriod"/>
            </a:pPr>
            <a:r>
              <a:rPr lang="cy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Datblygu partneriaethau cymunedol a gweithio amlasiantaethol.</a:t>
            </a:r>
          </a:p>
        </p:txBody>
      </p:sp>
    </p:spTree>
    <p:extLst>
      <p:ext uri="{BB962C8B-B14F-4D97-AF65-F5344CB8AC3E}">
        <p14:creationId xmlns:p14="http://schemas.microsoft.com/office/powerpoint/2010/main" val="13704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rveyk\AppData\Local\Microsoft\Windows\Temporary Internet Files\Content.Outlook\67KSCLWE\Theme_1_Str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3222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269776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Camau nesaf</a:t>
            </a:r>
            <a:endParaRPr lang="cy-GB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755576" y="1484784"/>
            <a:ext cx="7731467" cy="46030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Aelod o’r uwch dîm arwain.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Llywodraethwr.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Gweithio </a:t>
            </a:r>
            <a:r>
              <a:rPr lang="cy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drwy’r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pecyn cymorth YGaTh.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Blaenoriaethau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</a:t>
            </a:r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cynllun datblygu’r ysgol.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Rolau/datblygiad proffesiynol.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Defnyddio’r Grant Amddifadedd Disgyblion.</a:t>
            </a:r>
          </a:p>
          <a:p>
            <a:pPr lvl="0"/>
            <a:r>
              <a:rPr lang="cy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Cydweithio rhwng ysgolion.</a:t>
            </a:r>
          </a:p>
          <a:p>
            <a:pPr marL="0" indent="0">
              <a:buNone/>
            </a:pPr>
            <a:endParaRPr lang="cy-GB" sz="2800" dirty="0"/>
          </a:p>
        </p:txBody>
      </p:sp>
    </p:spTree>
    <p:extLst>
      <p:ext uri="{BB962C8B-B14F-4D97-AF65-F5344CB8AC3E}">
        <p14:creationId xmlns:p14="http://schemas.microsoft.com/office/powerpoint/2010/main" val="172772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1025</Words>
  <Application>Microsoft Office PowerPoint</Application>
  <PresentationFormat>On-screen Show (4:3)</PresentationFormat>
  <Paragraphs>172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Ymgysylltu â’r gymuned a theuluoedd (YGaTh)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Government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Harvey, Karen - (DfES - CSD)</dc:creator>
  <cp:lastModifiedBy>Harvey, Karen - (DfES - CSD)</cp:lastModifiedBy>
  <cp:revision>120</cp:revision>
  <cp:lastPrinted>2015-06-18T12:13:40Z</cp:lastPrinted>
  <dcterms:created xsi:type="dcterms:W3CDTF">2015-06-16T11:52:17Z</dcterms:created>
  <dcterms:modified xsi:type="dcterms:W3CDTF">2016-05-25T12:23:15Z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A14291500</vt:lpwstr>
  </property>
  <property fmtid="{D5CDD505-2E9C-101B-9397-08002B2CF9AE}" pid="4" name="Objective-Title">
    <vt:lpwstr>FaCE toolkit - Update 2016 - Typesetting - Theme 1 - Resource 4 - FaCE PowerPoint - FINAL web ready (W) 25.05.16</vt:lpwstr>
  </property>
  <property fmtid="{D5CDD505-2E9C-101B-9397-08002B2CF9AE}" pid="5" name="Objective-Comment">
    <vt:lpwstr/>
  </property>
  <property fmtid="{D5CDD505-2E9C-101B-9397-08002B2CF9AE}" pid="6" name="Objective-CreationStamp">
    <vt:filetime>2016-05-25T12:16:03Z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2016-05-25T12:25:10Z</vt:filetime>
  </property>
  <property fmtid="{D5CDD505-2E9C-101B-9397-08002B2CF9AE}" pid="11" name="Objective-Owner">
    <vt:lpwstr>Harvey, Karen - (EPS - Digital and Strategic Comms)</vt:lpwstr>
  </property>
  <property fmtid="{D5CDD505-2E9C-101B-9397-08002B2CF9AE}" pid="12" name="Objective-Path">
    <vt:lpwstr>Objective Global Folder:Corporate File Plan:COMMUNICATION, PUBLICATIONS &amp; PROMOTIONS:Publications Management:External Publications:DfES Publications - Pupil Deprivation Grant - Typesetting - 2013-2018:FaCE - toolkit for schools - update 2016:</vt:lpwstr>
  </property>
  <property fmtid="{D5CDD505-2E9C-101B-9397-08002B2CF9AE}" pid="13" name="Objective-Parent">
    <vt:lpwstr>FaCE - toolkit for schools - update 2016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0.2</vt:lpwstr>
  </property>
  <property fmtid="{D5CDD505-2E9C-101B-9397-08002B2CF9AE}" pid="16" name="Objective-VersionNumber">
    <vt:r8>2</vt:r8>
  </property>
  <property fmtid="{D5CDD505-2E9C-101B-9397-08002B2CF9AE}" pid="17" name="Objective-VersionComment">
    <vt:lpwstr>Version 2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 - Sensitive]</vt:lpwstr>
  </property>
  <property fmtid="{D5CDD505-2E9C-101B-9397-08002B2CF9AE}" pid="20" name="Objective-Caveats">
    <vt:lpwstr/>
  </property>
  <property fmtid="{D5CDD505-2E9C-101B-9397-08002B2CF9AE}" pid="21" name="Objective-Language [system]">
    <vt:lpwstr>Welsh (cym)</vt:lpwstr>
  </property>
  <property fmtid="{D5CDD505-2E9C-101B-9397-08002B2CF9AE}" pid="22" name="Objective-Date Acquired [system]">
    <vt:lpwstr/>
  </property>
  <property fmtid="{D5CDD505-2E9C-101B-9397-08002B2CF9AE}" pid="23" name="Objective-What to Keep [system]">
    <vt:lpwstr>No</vt:lpwstr>
  </property>
  <property fmtid="{D5CDD505-2E9C-101B-9397-08002B2CF9AE}" pid="24" name="Objective-Official Translation [system]">
    <vt:lpwstr/>
  </property>
  <property fmtid="{D5CDD505-2E9C-101B-9397-08002B2CF9AE}" pid="25" name="Objective-Connect Creator [system]">
    <vt:lpwstr/>
  </property>
</Properties>
</file>