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2"/>
  </p:sldMasterIdLst>
  <p:notesMasterIdLst>
    <p:notesMasterId r:id="rId19"/>
  </p:notesMasterIdLst>
  <p:sldIdLst>
    <p:sldId id="256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71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zV/1KpFmpzAeqFhmkShEtDobc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538" autoAdjust="0"/>
  </p:normalViewPr>
  <p:slideViewPr>
    <p:cSldViewPr snapToGrid="0">
      <p:cViewPr varScale="1">
        <p:scale>
          <a:sx n="72" d="100"/>
          <a:sy n="72" d="100"/>
        </p:scale>
        <p:origin x="27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>
              <a:sym typeface="Georgia"/>
            </a:endParaRPr>
          </a:p>
        </p:txBody>
      </p:sp>
      <p:sp>
        <p:nvSpPr>
          <p:cNvPr id="170" name="Google Shape;1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Georgia"/>
            </a:endParaRPr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ym typeface="Georgia"/>
            </a:endParaRPr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ym typeface="Georgia"/>
            </a:endParaRPr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>
              <a:sym typeface="Georgia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dirty="0">
              <a:sym typeface="Georgia"/>
            </a:endParaRPr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dirty="0">
              <a:sym typeface="Georgia"/>
            </a:endParaRPr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Georgia"/>
              <a:buChar char="•"/>
            </a:pPr>
            <a:endParaRPr dirty="0">
              <a:sym typeface="Georgia"/>
            </a:endParaRPr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>
              <a:sym typeface="Georgia"/>
            </a:endParaRPr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dirty="0">
              <a:sym typeface="Georgia"/>
            </a:endParaRPr>
          </a:p>
        </p:txBody>
      </p:sp>
      <p:sp>
        <p:nvSpPr>
          <p:cNvPr id="132" name="Google Shape;13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>
              <a:sym typeface="Georgia"/>
            </a:endParaRPr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2441053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Understanding Welsh Places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17982" t="21773" r="17769" b="20972"/>
          <a:stretch/>
        </p:blipFill>
        <p:spPr>
          <a:xfrm>
            <a:off x="2960532" y="629000"/>
            <a:ext cx="3220572" cy="20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opy of iwa_bilingualMAY2016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0529" y="5154859"/>
            <a:ext cx="3220575" cy="107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234" y="5027696"/>
            <a:ext cx="2228295" cy="13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3659" y="5331493"/>
            <a:ext cx="2145740" cy="720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600364" y="473218"/>
            <a:ext cx="79617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Places classified into seven types</a:t>
            </a:r>
            <a:endParaRPr sz="34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based on score</a:t>
            </a:r>
            <a:endParaRPr sz="3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729674" y="1859303"/>
            <a:ext cx="7832435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Independent places</a:t>
            </a:r>
            <a:r>
              <a:rPr lang="en-US" sz="2000" b="0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 have a high number of assets in relation to their population; a strong diversity of jobs; and residents travel shorter distances to travel to work. </a:t>
            </a:r>
            <a:endParaRPr sz="2000" b="0" i="0" u="none" strike="noStrike" cap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Independent to Interdependent places</a:t>
            </a:r>
            <a:r>
              <a:rPr lang="en-US" sz="2000" b="0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Interdependent to Independent places</a:t>
            </a:r>
            <a:r>
              <a:rPr lang="en-US" sz="2000" b="0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Interdependent places</a:t>
            </a:r>
            <a:r>
              <a:rPr lang="en-US" sz="2000" b="0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 have a medium number of assets in relation to their population; average diversity of jobs; and residents travel a mix of short and long distances to travel to work.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Interdependent to Dependent places</a:t>
            </a:r>
            <a:r>
              <a:rPr lang="en-US" sz="2000" b="0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Dependent to Interdependent places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Dependent places </a:t>
            </a:r>
            <a:r>
              <a:rPr lang="en-US" sz="2000" b="0" i="0" u="none" strike="noStrike" cap="none">
                <a:solidFill>
                  <a:srgbClr val="383839"/>
                </a:solidFill>
                <a:latin typeface="Georgia"/>
                <a:ea typeface="Georgia"/>
                <a:cs typeface="Georgia"/>
                <a:sym typeface="Georgia"/>
              </a:rPr>
              <a:t>have a low number of assets in relation to their population; a reliance on one sector for jobs; and residents travel longer distances to work.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l="34778" t="11777" r="36777" b="6642"/>
          <a:stretch/>
        </p:blipFill>
        <p:spPr>
          <a:xfrm>
            <a:off x="6521147" y="2021812"/>
            <a:ext cx="2622854" cy="423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 l="16261" t="8222" r="16889" b="9802"/>
          <a:stretch/>
        </p:blipFill>
        <p:spPr>
          <a:xfrm>
            <a:off x="111760" y="1930372"/>
            <a:ext cx="6409386" cy="442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457200" y="506616"/>
            <a:ext cx="80873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Compare places by Category and Inter-relationship type</a:t>
            </a:r>
            <a:endParaRPr sz="3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549275" y="685279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>
                <a:latin typeface="Georgia"/>
                <a:ea typeface="Georgia"/>
                <a:cs typeface="Georgia"/>
                <a:sym typeface="Georgia"/>
              </a:rPr>
              <a:t>Compare places</a:t>
            </a:r>
            <a:r>
              <a:rPr lang="en-US" sz="3600"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600">
                <a:latin typeface="Georgia"/>
                <a:ea typeface="Georgia"/>
                <a:cs typeface="Georgia"/>
                <a:sym typeface="Georgia"/>
              </a:rPr>
            </a:b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l="16740" t="8618" r="19068" b="18691"/>
          <a:stretch/>
        </p:blipFill>
        <p:spPr>
          <a:xfrm>
            <a:off x="966373" y="1333579"/>
            <a:ext cx="7625302" cy="484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l="19000" t="9605" r="20443" b="6839"/>
          <a:stretch/>
        </p:blipFill>
        <p:spPr>
          <a:xfrm>
            <a:off x="690880" y="965200"/>
            <a:ext cx="7304235" cy="566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l="17667" t="9812" r="16889" b="7431"/>
          <a:stretch/>
        </p:blipFill>
        <p:spPr>
          <a:xfrm>
            <a:off x="335280" y="314255"/>
            <a:ext cx="8513251" cy="605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 l="999" t="9011" r="2222" b="6444"/>
          <a:stretch/>
        </p:blipFill>
        <p:spPr>
          <a:xfrm>
            <a:off x="54277" y="1727200"/>
            <a:ext cx="9035445" cy="443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 txBox="1"/>
          <p:nvPr/>
        </p:nvSpPr>
        <p:spPr>
          <a:xfrm>
            <a:off x="868679" y="345440"/>
            <a:ext cx="740664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Additional Analysis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Mapping Neighbourhood Data</a:t>
            </a:r>
            <a:endParaRPr sz="3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/>
        </p:nvSpPr>
        <p:spPr>
          <a:xfrm>
            <a:off x="908625" y="4294909"/>
            <a:ext cx="7333800" cy="177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elinor.shepley@iwa.org.uk / 029 2048 4387</a:t>
            </a: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www.understandingwelshplaces.wales</a:t>
            </a: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www.deall</a:t>
            </a:r>
            <a:r>
              <a:rPr lang="en-US" sz="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lleoeddcymru.cymru</a:t>
            </a: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 l="17982" t="21773" r="17769" b="20972"/>
          <a:stretch/>
        </p:blipFill>
        <p:spPr>
          <a:xfrm>
            <a:off x="2275725" y="1086200"/>
            <a:ext cx="4689600" cy="295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49275" y="685279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Background to the Project</a:t>
            </a: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549275" y="1602825"/>
            <a:ext cx="5216100" cy="4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Research by Carnegie UK Trust identifies a policy and advocacy gap when it comes to towns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Also a shortage of robust data on towns and smaller communities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Understanding Scottish Places well received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Carnegie published recommendations relating to Welsh towns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UWP funded by Carnegie and Welsh Government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5725" y="1721721"/>
            <a:ext cx="2673775" cy="3806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549275" y="685279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Aims and Objectives</a:t>
            </a: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549275" y="1667200"/>
            <a:ext cx="8042400" cy="3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Be the first point of call for statistical information about towns and communities in Wales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Support people to use the data presented to identify opportunities in their areas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Inspire communities, place makers and policy makers to make positive changes in the places where they live and work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549275" y="685279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How is UWP different?</a:t>
            </a: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789575" y="1656900"/>
            <a:ext cx="7802100" cy="4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Data </a:t>
            </a: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at</a:t>
            </a: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a town/ community level</a:t>
            </a:r>
          </a:p>
          <a:p>
            <a:pPr indent="-355600">
              <a:lnSpc>
                <a:spcPct val="113000"/>
              </a:lnSpc>
              <a:spcBef>
                <a:spcPts val="0"/>
              </a:spcBef>
              <a:buSzPts val="2000"/>
              <a:buFont typeface="Georgia"/>
              <a:buChar char="•"/>
            </a:pP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Accessible user interface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Extra</a:t>
            </a: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 levels of </a:t>
            </a: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analysis </a:t>
            </a: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(for places with 2,000+ residents)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Encourage </a:t>
            </a: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comparisons and conversations </a:t>
            </a: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between places</a:t>
            </a: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Narrative descriptions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Communities </a:t>
            </a: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can</a:t>
            </a:r>
            <a:r>
              <a:rPr lang="en-US" sz="2000" b="1" dirty="0">
                <a:latin typeface="Georgia"/>
                <a:ea typeface="Georgia"/>
                <a:cs typeface="Georgia"/>
                <a:sym typeface="Georgia"/>
              </a:rPr>
              <a:t> share their plans </a:t>
            </a: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and research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3200"/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549275" y="685279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Data and maps: UWP 1</a:t>
            </a: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789575" y="1656900"/>
            <a:ext cx="7802100" cy="4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Population (including age distribution and ethnic groups)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Welsh language and national identity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Employment and education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Social conditions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Services: numbers of shops, schools, GPs, dentists, charities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Air quality and active travel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Common commuter journeys between places in Wales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Rural indicators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549275" y="685279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Data and maps: Version 2</a:t>
            </a: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789575" y="1656900"/>
            <a:ext cx="7802100" cy="49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Access to green space and blue space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Cultural assets and participation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Tourism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Internal migration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Mobile and superfast broadband coverage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1800" u="sng">
                <a:latin typeface="Georgia"/>
                <a:ea typeface="Georgia"/>
                <a:cs typeface="Georgia"/>
                <a:sym typeface="Georgia"/>
              </a:rPr>
              <a:t>Wish list</a:t>
            </a:r>
            <a:endParaRPr sz="1800" u="sng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Co-ops and social enterprises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Sports and leisure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Childcare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Democratic engagement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549275" y="685279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Additional analysis</a:t>
            </a: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9925" y="1504500"/>
            <a:ext cx="4815900" cy="4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 b="1">
                <a:latin typeface="Georgia"/>
                <a:ea typeface="Georgia"/>
                <a:cs typeface="Georgia"/>
                <a:sym typeface="Georgia"/>
              </a:rPr>
              <a:t>Classification of place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Similar places over 2000+ people clustered and mapped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Clustering based on demographic and socio-economic characteristics</a:t>
            </a:r>
            <a:endParaRPr/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7 categories of places</a:t>
            </a:r>
            <a:endParaRPr/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Classification descriptions for places in each category</a:t>
            </a:r>
            <a:endParaRPr/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Can be used as a tool to compare similar places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Unexpected synergies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l="26673" t="34038" r="50407" b="14629"/>
          <a:stretch/>
        </p:blipFill>
        <p:spPr>
          <a:xfrm>
            <a:off x="5445760" y="1776814"/>
            <a:ext cx="3335420" cy="412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550800" y="408341"/>
            <a:ext cx="8042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</a:pPr>
            <a:r>
              <a:rPr lang="en-US" sz="3400">
                <a:latin typeface="Georgia"/>
                <a:ea typeface="Georgia"/>
                <a:cs typeface="Georgia"/>
                <a:sym typeface="Georgia"/>
              </a:rPr>
              <a:t>Additional analysis</a:t>
            </a:r>
            <a:endParaRPr sz="3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477521" y="1305239"/>
            <a:ext cx="4437158" cy="5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 b="1">
                <a:latin typeface="Georgia"/>
                <a:ea typeface="Georgia"/>
                <a:cs typeface="Georgia"/>
                <a:sym typeface="Georgia"/>
              </a:rPr>
              <a:t>Inter-relationship assessment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How much does your place rely on other places for public, commercial and social assets?</a:t>
            </a:r>
            <a:endParaRPr/>
          </a:p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How much do other places rely on your place for these assets?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Does this make your place independent, dependent or inter-dependent?</a:t>
            </a:r>
            <a:endParaRPr/>
          </a:p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Can be used as a tool to compare places</a:t>
            </a:r>
            <a:endParaRPr/>
          </a:p>
          <a:p>
            <a:pPr marL="45720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3200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l="26849" t="30583" r="50496" b="16973"/>
          <a:stretch/>
        </p:blipFill>
        <p:spPr>
          <a:xfrm>
            <a:off x="5098234" y="1446230"/>
            <a:ext cx="3690166" cy="479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811120" y="1823857"/>
            <a:ext cx="6468569" cy="38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 of registered charities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 of GPs and Dentists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 of hospitals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 of children in primary schools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 of children in secondary schools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 of jobs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Diversity of jobs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Public sector jobs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 of shops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Diversity of retail offer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Distance travelled to work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518160" y="457200"/>
            <a:ext cx="764041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Indicators used to create inter-relationship score</a:t>
            </a:r>
            <a:endParaRPr sz="3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A28426014</value>
    </field>
    <field name="Objective-Title">
      <value order="0">20191213 - TSSUP - PRESENTATION - Understanding Welsh Places - Elinor Shepley IWA</value>
    </field>
    <field name="Objective-Description">
      <value order="0"/>
    </field>
    <field name="Objective-CreationStamp">
      <value order="0">2019-12-12T14:53:40Z</value>
    </field>
    <field name="Objective-IsApproved">
      <value order="0">false</value>
    </field>
    <field name="Objective-IsPublished">
      <value order="0">true</value>
    </field>
    <field name="Objective-DatePublished">
      <value order="0">2019-12-16T12:33:51Z</value>
    </field>
    <field name="Objective-ModificationStamp">
      <value order="0">2019-12-16T12:33:51Z</value>
    </field>
    <field name="Objective-Owner">
      <value order="0">Deehan Karen (KAS)</value>
    </field>
    <field name="Objective-Path">
      <value order="0">Objective Global Folder:Business File Plan:Health &amp; Social Services (HSS):Health &amp; Social Services (HSS) - KAS - Chief Statistician:1 - Save:KAS Information Security &amp; Events Management:KAS Events &amp; User Engagement:KAS - 2015-2020 - Third Sector User Panel:20191213 Third Sector Statistics User Panel</value>
    </field>
    <field name="Objective-Parent">
      <value order="0">20191213 Third Sector Statistics User Panel</value>
    </field>
    <field name="Objective-State">
      <value order="0">Published</value>
    </field>
    <field name="Objective-VersionId">
      <value order="0">vA56689173</value>
    </field>
    <field name="Objective-Version">
      <value order="0">2.0</value>
    </field>
    <field name="Objective-VersionNumber">
      <value order="0">3</value>
    </field>
    <field name="Objective-VersionComment">
      <value order="0"/>
    </field>
    <field name="Objective-FileNumber">
      <value order="0">qA1232802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/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Understanding Welsh Places</vt:lpstr>
      <vt:lpstr>Background to the Project</vt:lpstr>
      <vt:lpstr>Aims and Objectives</vt:lpstr>
      <vt:lpstr>How is UWP different?</vt:lpstr>
      <vt:lpstr>Data and maps: UWP 1</vt:lpstr>
      <vt:lpstr>Data and maps: Version 2</vt:lpstr>
      <vt:lpstr>Additional analysis</vt:lpstr>
      <vt:lpstr>Additional analysis</vt:lpstr>
      <vt:lpstr>PowerPoint Presentation</vt:lpstr>
      <vt:lpstr>Places classified into seven types based on score</vt:lpstr>
      <vt:lpstr>PowerPoint Presentation</vt:lpstr>
      <vt:lpstr>Compare places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2019-12-17T14:38:14Z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A28426014</vt:lpwstr>
  </property>
  <property fmtid="{D5CDD505-2E9C-101B-9397-08002B2CF9AE}" pid="4" name="Objective-Title">
    <vt:lpwstr>20191213 - TSSUP - PRESENTATION - Understanding Welsh Places - Elinor Shepley IWA</vt:lpwstr>
  </property>
  <property fmtid="{D5CDD505-2E9C-101B-9397-08002B2CF9AE}" pid="5" name="Objective-Description">
    <vt:lpwstr/>
  </property>
  <property fmtid="{D5CDD505-2E9C-101B-9397-08002B2CF9AE}" pid="6" name="Objective-CreationStamp">
    <vt:filetime>2019-12-12T14:53:50Z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2019-12-16T12:33:51Z</vt:filetime>
  </property>
  <property fmtid="{D5CDD505-2E9C-101B-9397-08002B2CF9AE}" pid="10" name="Objective-ModificationStamp">
    <vt:filetime>2019-12-16T12:33:51Z</vt:filetime>
  </property>
  <property fmtid="{D5CDD505-2E9C-101B-9397-08002B2CF9AE}" pid="11" name="Objective-Owner">
    <vt:lpwstr>Deehan Karen (KAS)</vt:lpwstr>
  </property>
  <property fmtid="{D5CDD505-2E9C-101B-9397-08002B2CF9AE}" pid="12" name="Objective-Path">
    <vt:lpwstr>Objective Global Folder:Business File Plan:Health &amp; Social Services (HSS):Health &amp; Social Services (HSS) - KAS - Chief Statistician:1 - Save:KAS Information Security &amp; Events Management:KAS Events &amp; User Engagement:KAS - 2015-2020 - Third Sector User Pane</vt:lpwstr>
  </property>
  <property fmtid="{D5CDD505-2E9C-101B-9397-08002B2CF9AE}" pid="13" name="Objective-Parent">
    <vt:lpwstr>20191213 Third Sector Statistics User Panel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vA56689173</vt:lpwstr>
  </property>
  <property fmtid="{D5CDD505-2E9C-101B-9397-08002B2CF9AE}" pid="16" name="Objective-Version">
    <vt:lpwstr>2.0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