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95" r:id="rId3"/>
    <p:sldId id="257" r:id="rId4"/>
    <p:sldId id="261" r:id="rId5"/>
    <p:sldId id="291" r:id="rId6"/>
    <p:sldId id="292" r:id="rId7"/>
    <p:sldId id="287" r:id="rId8"/>
    <p:sldId id="293" r:id="rId9"/>
    <p:sldId id="294" r:id="rId10"/>
    <p:sldId id="290" r:id="rId11"/>
    <p:sldId id="283" r:id="rId12"/>
  </p:sldIdLst>
  <p:sldSz cx="9144000" cy="6858000" type="screen4x3"/>
  <p:notesSz cx="6669088" cy="9802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8E9EB"/>
    <a:srgbClr val="5757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 varScale="1">
        <p:scale>
          <a:sx n="100" d="100"/>
          <a:sy n="100" d="100"/>
        </p:scale>
        <p:origin x="1914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1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18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F9378-F51F-40FC-86B7-C69BCD7FD3ED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10972"/>
            <a:ext cx="2889938" cy="491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10972"/>
            <a:ext cx="2889938" cy="4918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155F0-7BD9-469A-A3CA-A375A8E86C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830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92F06-CDA5-43F1-9A5E-9CA5D57727E0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4238" y="735013"/>
            <a:ext cx="4900612" cy="3676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56336"/>
            <a:ext cx="5335270" cy="441126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10971"/>
            <a:ext cx="2889938" cy="4901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A0927-A4E2-4734-8D13-661AA94EA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4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39775"/>
            <a:ext cx="4937125" cy="3703638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50437" y="9377309"/>
            <a:ext cx="2945657" cy="4936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8D422A-9E97-478D-A1E8-C84D5B024998}" type="slidenum">
              <a:t>1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59468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35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14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35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819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35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055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54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83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0927-A4E2-4734-8D13-661AA94EAB6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0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" descr="stats PowerPoint title slide_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05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7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37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4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54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50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24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14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40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15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81DB6-995D-4C45-AD67-87930BDAB40A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16CAE-33AE-4968-BDBD-DC4215ACE7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0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ystadegau.tai@llyw.cymru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ts.housing@gov.wal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v.wales/equality-and-diversity-statistics-2015-201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v.wales/well-being-wales-20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v.wales/well-being-wales-national-indicato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v.wales/evaluation-diversity-democracy-0" TargetMode="External"/><Relationship Id="rId5" Type="http://schemas.openxmlformats.org/officeDocument/2006/relationships/hyperlink" Target="https://statswales.gov.wales/Catalogue/Equality-and-Diversity/Public-Sector-Equality-Duty" TargetMode="External"/><Relationship Id="rId4" Type="http://schemas.openxmlformats.org/officeDocument/2006/relationships/hyperlink" Target="https://gov.wales/fuel-poverty-estimates-wales-2018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aboutus/whatwedo/programmesandprojects/centreforequalitiesandinclusion#equalities-data-development" TargetMode="External"/><Relationship Id="rId7" Type="http://schemas.openxmlformats.org/officeDocument/2006/relationships/hyperlink" Target="https://www.equalityhumanrights.com/en/britain-fair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thnicity-facts-figures.service.gov.uk/" TargetMode="External"/><Relationship Id="rId5" Type="http://schemas.openxmlformats.org/officeDocument/2006/relationships/hyperlink" Target="https://www.ons.gov.uk/employmentandlabourmarket/peopleinwork/earningsandworkinghours/articles/ethnicitypaygapsingreatbritain/2018" TargetMode="External"/><Relationship Id="rId4" Type="http://schemas.openxmlformats.org/officeDocument/2006/relationships/hyperlink" Target="https://www.ons.gov.uk/peoplepopulationandcommunity/healthandsocialcare/disability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0" y="-27386"/>
            <a:ext cx="7178305" cy="144655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88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WIMD 2019</a:t>
            </a:r>
          </a:p>
        </p:txBody>
      </p:sp>
      <p:pic>
        <p:nvPicPr>
          <p:cNvPr id="4" name="Picture 4" descr="P:\statshare\StatsBranding\Images-logos\banner.jpg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-27386"/>
            <a:ext cx="9144000" cy="130523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itle 1" descr="2018-based Estimates of Housing Need in Wales&#10;Amcangyfrifon o’r Angen am Dai yng Nghymru (sail 2018)"/>
          <p:cNvSpPr>
            <a:spLocks noGrp="1"/>
          </p:cNvSpPr>
          <p:nvPr>
            <p:ph type="ctrTitle"/>
          </p:nvPr>
        </p:nvSpPr>
        <p:spPr>
          <a:xfrm>
            <a:off x="251520" y="2200897"/>
            <a:ext cx="8640960" cy="2234679"/>
          </a:xfrm>
        </p:spPr>
        <p:txBody>
          <a:bodyPr>
            <a:noAutofit/>
          </a:bodyPr>
          <a:lstStyle/>
          <a:p>
            <a:r>
              <a:rPr lang="en-GB" sz="4800" b="1" dirty="0" smtClean="0"/>
              <a:t>Update on Equality Statistics </a:t>
            </a:r>
            <a:br>
              <a:rPr lang="en-GB" sz="4800" b="1" dirty="0" smtClean="0"/>
            </a:br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cy-GB" sz="4800" b="1" dirty="0" smtClean="0"/>
              <a:t>Diweddariad ar Ystadegau Cydraddoldeb</a:t>
            </a:r>
            <a:endParaRPr lang="cy-GB" sz="4800" b="1" dirty="0"/>
          </a:p>
        </p:txBody>
      </p:sp>
      <p:sp>
        <p:nvSpPr>
          <p:cNvPr id="7" name="Subtitle 2" descr="Melanie Brown - 09/05/19&#10;"/>
          <p:cNvSpPr>
            <a:spLocks noGrp="1"/>
          </p:cNvSpPr>
          <p:nvPr>
            <p:ph type="subTitle" idx="1"/>
          </p:nvPr>
        </p:nvSpPr>
        <p:spPr>
          <a:xfrm>
            <a:off x="1371600" y="4401196"/>
            <a:ext cx="6400800" cy="2279104"/>
          </a:xfrm>
        </p:spPr>
        <p:txBody>
          <a:bodyPr>
            <a:normAutofit fontScale="77500" lnSpcReduction="20000"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4600" b="1" dirty="0" smtClean="0">
                <a:solidFill>
                  <a:schemeClr val="tx1"/>
                </a:solidFill>
              </a:rPr>
              <a:t>Scott Clifford / John Fuery</a:t>
            </a:r>
          </a:p>
          <a:p>
            <a:r>
              <a:rPr lang="en-GB" sz="4600" b="1" dirty="0" smtClean="0">
                <a:solidFill>
                  <a:schemeClr val="tx1"/>
                </a:solidFill>
              </a:rPr>
              <a:t>13/12/19</a:t>
            </a:r>
            <a:endParaRPr lang="en-GB" sz="4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9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67894" y="1622855"/>
            <a:ext cx="41148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67894" y="1052736"/>
            <a:ext cx="4114800" cy="580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600" dirty="0"/>
          </a:p>
        </p:txBody>
      </p:sp>
      <p:sp>
        <p:nvSpPr>
          <p:cNvPr id="10" name="Title 1" descr="Questions?&#10;"/>
          <p:cNvSpPr txBox="1">
            <a:spLocks/>
          </p:cNvSpPr>
          <p:nvPr/>
        </p:nvSpPr>
        <p:spPr>
          <a:xfrm>
            <a:off x="683568" y="766296"/>
            <a:ext cx="80648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000" b="1" dirty="0" smtClean="0"/>
              <a:t>Cwestiynau?</a:t>
            </a:r>
          </a:p>
          <a:p>
            <a:endParaRPr lang="en-GB" sz="4000" b="1" dirty="0"/>
          </a:p>
          <a:p>
            <a:r>
              <a:rPr lang="en-GB" sz="4000" b="1" dirty="0" smtClean="0"/>
              <a:t>Questions?</a:t>
            </a:r>
            <a:endParaRPr lang="en-GB" sz="4000" b="1" dirty="0"/>
          </a:p>
        </p:txBody>
      </p:sp>
      <p:sp>
        <p:nvSpPr>
          <p:cNvPr id="12" name="Content Placeholder 2" descr="Melanie.brown004@gov.wales&#10;&#10;Stats.housing@gov.wales&#10;ystadegau.tai@llyw.cymru&#10;&#10;Estimates of Housing Need&#10;Amcangyfrifon o'r Angen am Dai &#10;&#10;"/>
          <p:cNvSpPr txBox="1">
            <a:spLocks/>
          </p:cNvSpPr>
          <p:nvPr/>
        </p:nvSpPr>
        <p:spPr>
          <a:xfrm>
            <a:off x="251520" y="2924944"/>
            <a:ext cx="8712968" cy="1872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2000" u="sng" dirty="0" smtClean="0">
              <a:hlinkClick r:id="rId3"/>
            </a:endParaRPr>
          </a:p>
          <a:p>
            <a:pPr marL="0" indent="0" algn="ctr">
              <a:buNone/>
            </a:pPr>
            <a:r>
              <a:rPr lang="en-GB" sz="4600" u="sng" dirty="0" err="1" smtClean="0">
                <a:hlinkClick r:id="rId3"/>
              </a:rPr>
              <a:t>ystadegau.cynhwysiant@llyw.cymru</a:t>
            </a:r>
            <a:endParaRPr lang="en-GB" sz="4600" u="sng" dirty="0"/>
          </a:p>
          <a:p>
            <a:pPr marL="0" indent="0" algn="ctr">
              <a:buNone/>
            </a:pPr>
            <a:endParaRPr lang="en-GB" sz="4600" dirty="0"/>
          </a:p>
          <a:p>
            <a:pPr marL="0" indent="0" algn="ctr">
              <a:buNone/>
            </a:pPr>
            <a:r>
              <a:rPr lang="en-GB" sz="4600" dirty="0" err="1" smtClean="0">
                <a:hlinkClick r:id="rId4"/>
              </a:rPr>
              <a:t>Stats.inclusion@gov.wales</a:t>
            </a:r>
            <a:endParaRPr lang="en-GB" sz="4600" dirty="0" smtClean="0"/>
          </a:p>
          <a:p>
            <a:pPr marL="0" indent="0" algn="ctr">
              <a:buNone/>
            </a:pPr>
            <a:endParaRPr lang="en-GB" sz="2000" u="sng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6469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 descr="Background&#10;User Need&#10;Approach&#10;Methodology&#10;Estimates&#10;Comparison&#10;Next Steps&#10;Questions&#10;"/>
          <p:cNvSpPr>
            <a:spLocks noGrp="1"/>
          </p:cNvSpPr>
          <p:nvPr>
            <p:ph idx="1"/>
          </p:nvPr>
        </p:nvSpPr>
        <p:spPr>
          <a:xfrm>
            <a:off x="395536" y="1556792"/>
            <a:ext cx="41148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Drivers</a:t>
            </a:r>
            <a:endParaRPr lang="en-GB" sz="2800" dirty="0"/>
          </a:p>
          <a:p>
            <a:r>
              <a:rPr lang="en-GB" sz="2800" dirty="0" smtClean="0"/>
              <a:t>Improving equality statistics for Wales</a:t>
            </a:r>
          </a:p>
          <a:p>
            <a:r>
              <a:rPr lang="en-GB" sz="2800" dirty="0" smtClean="0"/>
              <a:t>Wider UK developments </a:t>
            </a:r>
          </a:p>
          <a:p>
            <a:r>
              <a:rPr lang="en-GB" sz="2800" dirty="0" smtClean="0"/>
              <a:t>Equality data finder demo (alpha version)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6" name="Title 1" descr="Introduction"/>
          <p:cNvSpPr>
            <a:spLocks noGrp="1"/>
          </p:cNvSpPr>
          <p:nvPr>
            <p:ph type="title"/>
          </p:nvPr>
        </p:nvSpPr>
        <p:spPr>
          <a:xfrm>
            <a:off x="323528" y="26064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Improving equality statistics</a:t>
            </a:r>
            <a:endParaRPr lang="en-GB" b="1" dirty="0"/>
          </a:p>
        </p:txBody>
      </p:sp>
      <p:sp>
        <p:nvSpPr>
          <p:cNvPr id="7" name="Title 1" descr="Cyflwyniad&#10;"/>
          <p:cNvSpPr txBox="1">
            <a:spLocks/>
          </p:cNvSpPr>
          <p:nvPr/>
        </p:nvSpPr>
        <p:spPr>
          <a:xfrm>
            <a:off x="4499992" y="260648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3200" b="1" dirty="0" smtClean="0"/>
              <a:t>Gwella ystadegau cydraddoldeb</a:t>
            </a:r>
            <a:endParaRPr lang="en-GB" sz="32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1556792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 dirty="0"/>
          </a:p>
        </p:txBody>
      </p:sp>
      <p:sp>
        <p:nvSpPr>
          <p:cNvPr id="9" name="Content Placeholder 2" descr="Cefndir&#10;Angen defnyddwyr&#10;Dull&#10;Methodoleg&#10;Amcangyfrifon&#10;Cymhariaeth&#10;Camau nesaf&#10;Cwestiynau&#10;"/>
          <p:cNvSpPr txBox="1">
            <a:spLocks/>
          </p:cNvSpPr>
          <p:nvPr/>
        </p:nvSpPr>
        <p:spPr>
          <a:xfrm>
            <a:off x="4689833" y="1553671"/>
            <a:ext cx="436269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800" dirty="0" err="1" smtClean="0"/>
              <a:t>Ysgogwyr</a:t>
            </a:r>
            <a:endParaRPr lang="cy-GB" sz="2800" dirty="0" smtClean="0"/>
          </a:p>
          <a:p>
            <a:r>
              <a:rPr lang="cy-GB" sz="2800" dirty="0" smtClean="0"/>
              <a:t>Gwella ystadegau cydraddoldeb ar gyfer Cymru</a:t>
            </a:r>
          </a:p>
          <a:p>
            <a:r>
              <a:rPr lang="cy-GB" sz="2800" dirty="0" smtClean="0"/>
              <a:t>Datblygiadau pellach y DU</a:t>
            </a:r>
          </a:p>
          <a:p>
            <a:r>
              <a:rPr lang="cy-GB" sz="2800" dirty="0" smtClean="0"/>
              <a:t>Arddangosiad o’r darganfyddwr data cydraddoldeb (fersiwn alffa)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482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ackground"/>
          <p:cNvSpPr>
            <a:spLocks noGrp="1"/>
          </p:cNvSpPr>
          <p:nvPr>
            <p:ph type="title"/>
          </p:nvPr>
        </p:nvSpPr>
        <p:spPr>
          <a:xfrm>
            <a:off x="328142" y="188640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Drivers for improving equality statistics</a:t>
            </a:r>
            <a:endParaRPr lang="en-GB" b="1" dirty="0"/>
          </a:p>
        </p:txBody>
      </p:sp>
      <p:sp>
        <p:nvSpPr>
          <p:cNvPr id="3" name="Content Placeholder 2" descr="Previous estimates were published by the Public Policy Institute for Wales (PPIW) in October 2015 (Alan Holmans)&#10;&#10;2014-based household projections published March 2017&#10;&#10;&#10;Holmans estimates now out of date and do not reflect latest demographic trends&#10;&#10;Agreement mid 2018 to explore methodologies  used elsewhere in UK&#10;"/>
          <p:cNvSpPr>
            <a:spLocks noGrp="1"/>
          </p:cNvSpPr>
          <p:nvPr>
            <p:ph idx="1"/>
          </p:nvPr>
        </p:nvSpPr>
        <p:spPr>
          <a:xfrm>
            <a:off x="261306" y="1622854"/>
            <a:ext cx="4248472" cy="461445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UN Sustainable Development Goals (SDGs)</a:t>
            </a:r>
            <a:endParaRPr lang="en-GB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Gender Equality Review </a:t>
            </a:r>
            <a:endParaRPr lang="en-GB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EHRC recommendation on ethnicity data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Public Sector Equality Duty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Race Disparity Unit (Cabinet Office)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ONS Centre for Equalities and Inclusion </a:t>
            </a:r>
            <a:endParaRPr lang="en-GB" sz="2400" dirty="0"/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Title 1" descr="Cefndir"/>
          <p:cNvSpPr txBox="1">
            <a:spLocks/>
          </p:cNvSpPr>
          <p:nvPr/>
        </p:nvSpPr>
        <p:spPr>
          <a:xfrm>
            <a:off x="4783904" y="18864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3000" b="1" dirty="0" err="1" smtClean="0"/>
              <a:t>Ysgogwyr</a:t>
            </a:r>
            <a:r>
              <a:rPr lang="cy-GB" sz="3000" b="1" dirty="0" smtClean="0"/>
              <a:t> ar gyfer gwella ystadegau cydraddoldeb</a:t>
            </a:r>
            <a:endParaRPr lang="cy-GB" sz="3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3279" y="16228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Content Placeholder 2" descr="Cyhoeddwyd yr amcangyfrifon blaenorol gan y Sefydliad Polisi Cyhoeddus i Gymru (PPIW) yn Hydref 2015 (Alan Holmans)&#10;&#10;&#10;Cyhoeddwyd amcanestyniadau aelwydydd sail-2014 ym Mawrth 2017&#10;&#10;&#10;Amcangyfrifon Holmans bellach wedi dyddio a ddim yn adlewyrchu’r tueddiadau demograffeg diweddaraf&#10;&#10;Cytunwyd ganol 2018 i edrych ar fethodolegau eraill o fewn y DU&#10;"/>
          <p:cNvSpPr txBox="1">
            <a:spLocks/>
          </p:cNvSpPr>
          <p:nvPr/>
        </p:nvSpPr>
        <p:spPr>
          <a:xfrm>
            <a:off x="4673279" y="1604598"/>
            <a:ext cx="433605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600" dirty="0" smtClean="0"/>
              <a:t>Nodau Datblygu Cynaliadwy’r Cenhedloedd Unedig (</a:t>
            </a:r>
            <a:r>
              <a:rPr lang="cy-GB" sz="2600" dirty="0" err="1" smtClean="0"/>
              <a:t>SDGs</a:t>
            </a:r>
            <a:r>
              <a:rPr lang="cy-GB" sz="2600" dirty="0" smtClean="0"/>
              <a:t>).</a:t>
            </a:r>
          </a:p>
          <a:p>
            <a:r>
              <a:rPr lang="cy-GB" sz="2600" dirty="0" smtClean="0"/>
              <a:t>Adolygiad Cydraddoldeb Rhywiol</a:t>
            </a:r>
          </a:p>
          <a:p>
            <a:r>
              <a:rPr lang="cy-GB" sz="2600" dirty="0" smtClean="0"/>
              <a:t>Argymhelliad y </a:t>
            </a:r>
            <a:r>
              <a:rPr lang="cy-GB" sz="2600" dirty="0"/>
              <a:t>Comisiwn Cydraddoldeb a Hawliau </a:t>
            </a:r>
            <a:r>
              <a:rPr lang="cy-GB" sz="2600" dirty="0" smtClean="0"/>
              <a:t>Dynol ar ddata ethnigrwydd</a:t>
            </a:r>
          </a:p>
          <a:p>
            <a:r>
              <a:rPr lang="cy-GB" sz="2600" dirty="0" smtClean="0"/>
              <a:t>Dyletswydd Cydraddoldeb ar gyfer y Sector Cyhoeddus</a:t>
            </a:r>
          </a:p>
          <a:p>
            <a:r>
              <a:rPr lang="cy-GB" sz="2600" dirty="0" smtClean="0"/>
              <a:t>Uned Gwahaniaethau ar Sail Hil (Swyddfa’r Cabinet)</a:t>
            </a:r>
          </a:p>
          <a:p>
            <a:r>
              <a:rPr lang="cy-GB" sz="2600" dirty="0"/>
              <a:t>Canolfan </a:t>
            </a:r>
            <a:r>
              <a:rPr lang="cy-GB" sz="2600" dirty="0" err="1"/>
              <a:t>Cydraddoldebau</a:t>
            </a:r>
            <a:r>
              <a:rPr lang="cy-GB" sz="2600" dirty="0"/>
              <a:t> a </a:t>
            </a:r>
            <a:r>
              <a:rPr lang="cy-GB" sz="2600" dirty="0" smtClean="0"/>
              <a:t>Chynhwysiant SYG</a:t>
            </a:r>
            <a:endParaRPr lang="en-GB" sz="2600" dirty="0" smtClean="0"/>
          </a:p>
          <a:p>
            <a:endParaRPr lang="en-GB" sz="19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5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ackground"/>
          <p:cNvSpPr>
            <a:spLocks noGrp="1"/>
          </p:cNvSpPr>
          <p:nvPr>
            <p:ph type="title"/>
          </p:nvPr>
        </p:nvSpPr>
        <p:spPr>
          <a:xfrm>
            <a:off x="264719" y="169847"/>
            <a:ext cx="4245059" cy="64489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Improvements in Wales</a:t>
            </a:r>
            <a:endParaRPr lang="en-GB" b="1" dirty="0"/>
          </a:p>
        </p:txBody>
      </p:sp>
      <p:sp>
        <p:nvSpPr>
          <p:cNvPr id="3" name="Content Placeholder 2" descr="Previous estimates were published by the Public Policy Institute for Wales (PPIW) in October 2015 (Alan Holmans)&#10;&#10;2014-based household projections published March 2017&#10;&#10;&#10;Holmans estimates now out of date and do not reflect latest demographic trends&#10;&#10;Agreement mid 2018 to explore methodologies  used elsewhere in UK&#10;"/>
          <p:cNvSpPr>
            <a:spLocks noGrp="1"/>
          </p:cNvSpPr>
          <p:nvPr>
            <p:ph idx="1"/>
          </p:nvPr>
        </p:nvSpPr>
        <p:spPr>
          <a:xfrm>
            <a:off x="247904" y="1036251"/>
            <a:ext cx="4248472" cy="5112567"/>
          </a:xfrm>
        </p:spPr>
        <p:txBody>
          <a:bodyPr>
            <a:noAutofit/>
          </a:bodyPr>
          <a:lstStyle/>
          <a:p>
            <a:r>
              <a:rPr lang="en-GB" sz="2000" dirty="0">
                <a:hlinkClick r:id="rId3"/>
              </a:rPr>
              <a:t>New analysis of data from APS </a:t>
            </a:r>
            <a:r>
              <a:rPr lang="en-GB" sz="2000" dirty="0"/>
              <a:t>on </a:t>
            </a:r>
            <a:r>
              <a:rPr lang="en-GB" sz="2000" dirty="0" smtClean="0"/>
              <a:t>protected characteristics (3 years pooled data) – latest estimates of population in protected groups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>
                <a:hlinkClick r:id="rId4"/>
              </a:rPr>
              <a:t>Well-being of Wales report 2019 </a:t>
            </a:r>
            <a:r>
              <a:rPr lang="en-GB" sz="2000" dirty="0" smtClean="0"/>
              <a:t>included some improved data on equalities including </a:t>
            </a:r>
          </a:p>
          <a:p>
            <a:pPr lvl="1"/>
            <a:r>
              <a:rPr lang="en-GB" sz="1800" dirty="0"/>
              <a:t>A</a:t>
            </a:r>
            <a:r>
              <a:rPr lang="en-GB" sz="1800" dirty="0" smtClean="0"/>
              <a:t>nalysis of employment rates by ethnicity and sex</a:t>
            </a:r>
          </a:p>
          <a:p>
            <a:pPr lvl="1"/>
            <a:r>
              <a:rPr lang="en-GB" sz="1800" dirty="0" smtClean="0"/>
              <a:t>Ethnicity pay gap (new data published July ‘19)</a:t>
            </a:r>
          </a:p>
          <a:p>
            <a:pPr lvl="1"/>
            <a:r>
              <a:rPr lang="en-GB" sz="1800" dirty="0" smtClean="0"/>
              <a:t>Data on public appointments by equality groups </a:t>
            </a:r>
          </a:p>
          <a:p>
            <a:pPr lvl="1"/>
            <a:r>
              <a:rPr lang="en-GB" sz="1800" dirty="0" smtClean="0"/>
              <a:t>Households in fuel poverty </a:t>
            </a:r>
          </a:p>
          <a:p>
            <a:pPr lvl="1"/>
            <a:r>
              <a:rPr lang="en-GB" sz="1800" dirty="0" smtClean="0"/>
              <a:t>Same sex marriages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Title 1" descr="Cefndir"/>
          <p:cNvSpPr txBox="1">
            <a:spLocks/>
          </p:cNvSpPr>
          <p:nvPr/>
        </p:nvSpPr>
        <p:spPr>
          <a:xfrm>
            <a:off x="4509778" y="-87560"/>
            <a:ext cx="4684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 err="1" smtClean="0"/>
              <a:t>Gwelliannau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yng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Nghymru</a:t>
            </a:r>
            <a:endParaRPr lang="en-GB" sz="3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3279" y="16228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Content Placeholder 2" descr="Cyhoeddwyd yr amcangyfrifon blaenorol gan y Sefydliad Polisi Cyhoeddus i Gymru (PPIW) yn Hydref 2015 (Alan Holmans)&#10;&#10;&#10;Cyhoeddwyd amcanestyniadau aelwydydd sail-2014 ym Mawrth 2017&#10;&#10;&#10;Amcangyfrifon Holmans bellach wedi dyddio a ddim yn adlewyrchu’r tueddiadau demograffeg diweddaraf&#10;&#10;Cytunwyd ganol 2018 i edrych ar fethodolegau eraill o fewn y DU&#10;"/>
          <p:cNvSpPr txBox="1">
            <a:spLocks/>
          </p:cNvSpPr>
          <p:nvPr/>
        </p:nvSpPr>
        <p:spPr>
          <a:xfrm>
            <a:off x="4509778" y="1025183"/>
            <a:ext cx="4454710" cy="7004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850" dirty="0" err="1" smtClean="0">
                <a:hlinkClick r:id="rId3"/>
              </a:rPr>
              <a:t>Dadansoddiad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newydd</a:t>
            </a:r>
            <a:r>
              <a:rPr lang="en-GB" sz="1850" dirty="0" smtClean="0">
                <a:hlinkClick r:id="rId3"/>
              </a:rPr>
              <a:t> o </a:t>
            </a:r>
            <a:r>
              <a:rPr lang="en-GB" sz="1850" dirty="0" err="1" smtClean="0">
                <a:hlinkClick r:id="rId3"/>
              </a:rPr>
              <a:t>ddata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gan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Arolwg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Blynyddol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o’r</a:t>
            </a:r>
            <a:r>
              <a:rPr lang="en-GB" sz="1850" dirty="0" smtClean="0">
                <a:hlinkClick r:id="rId3"/>
              </a:rPr>
              <a:t> </a:t>
            </a:r>
            <a:r>
              <a:rPr lang="en-GB" sz="1850" dirty="0" err="1" smtClean="0">
                <a:hlinkClick r:id="rId3"/>
              </a:rPr>
              <a:t>Boblgaeth</a:t>
            </a:r>
            <a:r>
              <a:rPr lang="cy-GB" sz="1850" u="sng" dirty="0" smtClean="0"/>
              <a:t> </a:t>
            </a:r>
            <a:r>
              <a:rPr lang="cy-GB" sz="1850" dirty="0" err="1" smtClean="0"/>
              <a:t>ynglyn</a:t>
            </a:r>
            <a:r>
              <a:rPr lang="cy-GB" sz="1850" dirty="0" smtClean="0"/>
              <a:t> â nodweddion gwarchodedig (3 mlynedd o ddata wedi’u cyfuno) – amcangyfrifon diweddaraf o boblogaeth mewn grwpiau gwarchodedig</a:t>
            </a:r>
          </a:p>
          <a:p>
            <a:pPr marL="0" indent="0">
              <a:spcBef>
                <a:spcPts val="0"/>
              </a:spcBef>
              <a:buNone/>
            </a:pPr>
            <a:endParaRPr lang="cy-GB" sz="1800" dirty="0" smtClean="0"/>
          </a:p>
          <a:p>
            <a:pPr>
              <a:spcBef>
                <a:spcPts val="0"/>
              </a:spcBef>
            </a:pPr>
            <a:r>
              <a:rPr lang="cy-GB" sz="1800" dirty="0" smtClean="0"/>
              <a:t> </a:t>
            </a:r>
            <a:r>
              <a:rPr lang="cy-GB" sz="1850" dirty="0" smtClean="0"/>
              <a:t>Roedd </a:t>
            </a:r>
            <a:r>
              <a:rPr lang="en-GB" sz="1850" dirty="0" err="1" smtClean="0">
                <a:hlinkClick r:id="rId4"/>
              </a:rPr>
              <a:t>Adroddiad</a:t>
            </a:r>
            <a:r>
              <a:rPr lang="en-GB" sz="1850" dirty="0" smtClean="0">
                <a:hlinkClick r:id="rId4"/>
              </a:rPr>
              <a:t> </a:t>
            </a:r>
            <a:r>
              <a:rPr lang="en-GB" sz="1850" dirty="0" err="1" smtClean="0">
                <a:hlinkClick r:id="rId4"/>
              </a:rPr>
              <a:t>Llesiant</a:t>
            </a:r>
            <a:r>
              <a:rPr lang="en-GB" sz="1850" dirty="0" smtClean="0">
                <a:hlinkClick r:id="rId4"/>
              </a:rPr>
              <a:t> Cymru 2019</a:t>
            </a:r>
            <a:r>
              <a:rPr lang="cy-GB" sz="1850" u="sng" dirty="0" smtClean="0"/>
              <a:t> </a:t>
            </a:r>
            <a:r>
              <a:rPr lang="cy-GB" sz="1850" dirty="0" smtClean="0"/>
              <a:t>yn cynnwys rhywfaint o ddata gwell ar </a:t>
            </a:r>
            <a:r>
              <a:rPr lang="cy-GB" sz="1850" dirty="0" err="1" smtClean="0"/>
              <a:t>gydraddoldebau</a:t>
            </a:r>
            <a:r>
              <a:rPr lang="cy-GB" sz="1850" dirty="0" smtClean="0"/>
              <a:t> gan gynnwys</a:t>
            </a:r>
          </a:p>
          <a:p>
            <a:pPr lvl="1"/>
            <a:r>
              <a:rPr lang="cy-GB" sz="1850" dirty="0" smtClean="0"/>
              <a:t>Dadansoddiad o gyfradd cyflogaeth yn ôl ethnigrwydd a rhyw </a:t>
            </a:r>
          </a:p>
          <a:p>
            <a:pPr lvl="1"/>
            <a:r>
              <a:rPr lang="cy-GB" sz="1850" dirty="0" smtClean="0"/>
              <a:t>Bwlch cyflog ethnigrwydd (cyhoeddwyd data newydd Gorffennaf ‘19)</a:t>
            </a:r>
          </a:p>
          <a:p>
            <a:pPr lvl="1"/>
            <a:r>
              <a:rPr lang="cy-GB" sz="1850" dirty="0" smtClean="0"/>
              <a:t>Data ar benodiadau cyhoeddus yn ôl grwpiau ethnigrwydd</a:t>
            </a:r>
          </a:p>
          <a:p>
            <a:pPr lvl="1"/>
            <a:r>
              <a:rPr lang="cy-GB" sz="1850" dirty="0" smtClean="0"/>
              <a:t>Aelwydydd mewn tlodi tanwydd </a:t>
            </a:r>
          </a:p>
          <a:p>
            <a:pPr lvl="1"/>
            <a:r>
              <a:rPr lang="cy-GB" sz="1850" dirty="0" smtClean="0"/>
              <a:t>Priodasau rhwng cyplau o’r un rhyw</a:t>
            </a:r>
          </a:p>
          <a:p>
            <a:pPr marL="0" indent="0">
              <a:buNone/>
            </a:pPr>
            <a:endParaRPr lang="cy-GB" sz="2000" dirty="0" smtClean="0">
              <a:solidFill>
                <a:srgbClr val="FF0000"/>
              </a:solidFill>
            </a:endParaRP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288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ackground"/>
          <p:cNvSpPr>
            <a:spLocks noGrp="1"/>
          </p:cNvSpPr>
          <p:nvPr>
            <p:ph type="title"/>
          </p:nvPr>
        </p:nvSpPr>
        <p:spPr>
          <a:xfrm>
            <a:off x="261305" y="-81236"/>
            <a:ext cx="4824536" cy="919618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Improvements in </a:t>
            </a:r>
            <a:r>
              <a:rPr lang="en-GB" sz="3600" b="1" dirty="0" smtClean="0"/>
              <a:t>Wales (2)</a:t>
            </a:r>
            <a:endParaRPr lang="en-GB" sz="2200" b="1" dirty="0"/>
          </a:p>
        </p:txBody>
      </p:sp>
      <p:sp>
        <p:nvSpPr>
          <p:cNvPr id="3" name="Content Placeholder 2" descr="Previous estimates were published by the Public Policy Institute for Wales (PPIW) in October 2015 (Alan Holmans)&#10;&#10;2014-based household projections published March 2017&#10;&#10;&#10;Holmans estimates now out of date and do not reflect latest demographic trends&#10;&#10;Agreement mid 2018 to explore methodologies  used elsewhere in UK&#10;"/>
          <p:cNvSpPr>
            <a:spLocks noGrp="1"/>
          </p:cNvSpPr>
          <p:nvPr>
            <p:ph idx="1"/>
          </p:nvPr>
        </p:nvSpPr>
        <p:spPr>
          <a:xfrm>
            <a:off x="275034" y="1048615"/>
            <a:ext cx="4320982" cy="5472608"/>
          </a:xfrm>
        </p:spPr>
        <p:txBody>
          <a:bodyPr>
            <a:noAutofit/>
          </a:bodyPr>
          <a:lstStyle/>
          <a:p>
            <a:r>
              <a:rPr lang="en-GB" sz="2000" dirty="0" smtClean="0">
                <a:hlinkClick r:id="rId3"/>
              </a:rPr>
              <a:t>National Indicators </a:t>
            </a:r>
            <a:r>
              <a:rPr lang="en-GB" sz="2000" dirty="0" smtClean="0"/>
              <a:t>made available by gender where available:</a:t>
            </a:r>
          </a:p>
          <a:p>
            <a:pPr lvl="1"/>
            <a:r>
              <a:rPr lang="en-GB" sz="1800" dirty="0" smtClean="0"/>
              <a:t>23 out of 26 indicators where a gender breakdown is relevant are now readily available by gender</a:t>
            </a:r>
          </a:p>
          <a:p>
            <a:r>
              <a:rPr lang="en-GB" sz="2000" dirty="0" smtClean="0">
                <a:hlinkClick r:id="rId4"/>
              </a:rPr>
              <a:t>Fuel Poverty estimates 2018 </a:t>
            </a:r>
            <a:r>
              <a:rPr lang="en-GB" sz="2000" dirty="0" smtClean="0"/>
              <a:t>– included analysis of types of households affected by fuel poverty  (Sep ’19) </a:t>
            </a:r>
          </a:p>
          <a:p>
            <a:r>
              <a:rPr lang="en-GB" sz="2000" dirty="0" smtClean="0"/>
              <a:t>Improved accessibility of Public Body equality data by providing links on </a:t>
            </a:r>
            <a:r>
              <a:rPr lang="en-GB" sz="2000" dirty="0" err="1" smtClean="0">
                <a:hlinkClick r:id="rId5"/>
              </a:rPr>
              <a:t>StatsWales</a:t>
            </a:r>
            <a:r>
              <a:rPr lang="en-GB" sz="2000" dirty="0" smtClean="0"/>
              <a:t> to their published data under the Pubic Sector Equality Duty </a:t>
            </a:r>
          </a:p>
          <a:p>
            <a:r>
              <a:rPr lang="en-GB" sz="2000" dirty="0" smtClean="0"/>
              <a:t>Final report of the </a:t>
            </a:r>
            <a:r>
              <a:rPr lang="en-GB" sz="2000" dirty="0" smtClean="0">
                <a:hlinkClick r:id="rId6"/>
              </a:rPr>
              <a:t>evaluation of  Diversity in Democracy programme </a:t>
            </a:r>
            <a:r>
              <a:rPr lang="en-GB" sz="2000" dirty="0" smtClean="0"/>
              <a:t>published (June 2019)</a:t>
            </a:r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Title 1" descr="Cefndir"/>
          <p:cNvSpPr txBox="1">
            <a:spLocks/>
          </p:cNvSpPr>
          <p:nvPr/>
        </p:nvSpPr>
        <p:spPr>
          <a:xfrm>
            <a:off x="4803538" y="-94385"/>
            <a:ext cx="434046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dirty="0" err="1" smtClean="0"/>
              <a:t>Gwelliannau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yng</a:t>
            </a:r>
            <a:r>
              <a:rPr lang="en-GB" sz="3000" b="1" dirty="0" smtClean="0"/>
              <a:t> </a:t>
            </a:r>
            <a:r>
              <a:rPr lang="en-GB" sz="3000" b="1" dirty="0" err="1" smtClean="0"/>
              <a:t>Nghymru</a:t>
            </a:r>
            <a:r>
              <a:rPr lang="en-GB" sz="3000" b="1" dirty="0" smtClean="0"/>
              <a:t> (2)</a:t>
            </a:r>
            <a:endParaRPr lang="en-GB" sz="30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3538" y="1124744"/>
            <a:ext cx="41148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000" dirty="0" smtClean="0">
                <a:hlinkClick r:id="rId3"/>
              </a:rPr>
              <a:t>Dangosyddion Cenedlaethol </a:t>
            </a:r>
            <a:r>
              <a:rPr lang="cy-GB" sz="2000" dirty="0" smtClean="0"/>
              <a:t>ar gael yn ôl </a:t>
            </a:r>
            <a:r>
              <a:rPr lang="cy-GB" sz="2000" dirty="0" err="1" smtClean="0"/>
              <a:t>rhywedd</a:t>
            </a:r>
            <a:r>
              <a:rPr lang="cy-GB" sz="2000" dirty="0" smtClean="0"/>
              <a:t> lle y bo’n bosib: </a:t>
            </a:r>
          </a:p>
          <a:p>
            <a:pPr lvl="1"/>
            <a:r>
              <a:rPr lang="cy-GB" sz="1800" dirty="0" smtClean="0"/>
              <a:t>mae 23 o’r 26 o ddangosyddion lle mae dadansoddiad </a:t>
            </a:r>
            <a:r>
              <a:rPr lang="cy-GB" sz="1800" dirty="0" err="1" smtClean="0"/>
              <a:t>rhywedd</a:t>
            </a:r>
            <a:r>
              <a:rPr lang="cy-GB" sz="1800" dirty="0" smtClean="0"/>
              <a:t> yn berthnasol nawr ar gael yn hawdd yn ôl </a:t>
            </a:r>
            <a:r>
              <a:rPr lang="cy-GB" sz="1800" dirty="0" err="1" smtClean="0"/>
              <a:t>rhywedd</a:t>
            </a:r>
            <a:r>
              <a:rPr lang="cy-GB" sz="1800" dirty="0" smtClean="0"/>
              <a:t> </a:t>
            </a:r>
          </a:p>
          <a:p>
            <a:r>
              <a:rPr lang="cy-GB" sz="2000" dirty="0" smtClean="0">
                <a:hlinkClick r:id="rId4"/>
              </a:rPr>
              <a:t>Amcangyfrifon Tlodi Tanwydd 2018 </a:t>
            </a:r>
            <a:r>
              <a:rPr lang="cy-GB" sz="2000" dirty="0" smtClean="0"/>
              <a:t>– yn cynnwys dadansoddiad o’r mathau o aelwydydd sy’n byw mewn tlodi tanwydd  (Medi ’19) </a:t>
            </a:r>
          </a:p>
          <a:p>
            <a:r>
              <a:rPr lang="cy-GB" sz="2000" dirty="0" smtClean="0"/>
              <a:t>Hygyrchedd gwell ar gyfer data cydraddoldeb Cyrff Cyhoeddus drwy ddarparu dolenni i’w data cyhoeddedig ar </a:t>
            </a:r>
            <a:r>
              <a:rPr lang="cy-GB" sz="2000" dirty="0" err="1" smtClean="0">
                <a:hlinkClick r:id="rId5"/>
              </a:rPr>
              <a:t>StatsCymru</a:t>
            </a:r>
            <a:r>
              <a:rPr lang="cy-GB" sz="2000" dirty="0" smtClean="0"/>
              <a:t> yn unol â Dyletswydd Cydraddoldeb ar gyfer y Sector Cyhoeddus</a:t>
            </a:r>
          </a:p>
          <a:p>
            <a:r>
              <a:rPr lang="cy-GB" sz="2000" dirty="0" smtClean="0"/>
              <a:t>Cyhoeddwyd adroddiad terfynol o’r </a:t>
            </a:r>
            <a:r>
              <a:rPr lang="cy-GB" sz="2000" dirty="0" smtClean="0">
                <a:hlinkClick r:id="rId6"/>
              </a:rPr>
              <a:t>rhaglen Gwerthusiad o amrywiaeth mewn democratiaeth</a:t>
            </a:r>
            <a:r>
              <a:rPr lang="cy-GB" sz="2000" dirty="0" smtClean="0"/>
              <a:t> (Mehefin 2019)</a:t>
            </a:r>
            <a:endParaRPr lang="cy-GB" sz="2000" dirty="0"/>
          </a:p>
        </p:txBody>
      </p:sp>
      <p:sp>
        <p:nvSpPr>
          <p:cNvPr id="6" name="Content Placeholder 2" descr="Cyhoeddwyd yr amcangyfrifon blaenorol gan y Sefydliad Polisi Cyhoeddus i Gymru (PPIW) yn Hydref 2015 (Alan Holmans)&#10;&#10;&#10;Cyhoeddwyd amcanestyniadau aelwydydd sail-2014 ym Mawrth 2017&#10;&#10;&#10;Amcangyfrifon Holmans bellach wedi dyddio a ddim yn adlewyrchu’r tueddiadau demograffeg diweddaraf&#10;&#10;Cytunwyd ganol 2018 i edrych ar fethodolegau eraill o fewn y DU&#10;"/>
          <p:cNvSpPr txBox="1">
            <a:spLocks/>
          </p:cNvSpPr>
          <p:nvPr/>
        </p:nvSpPr>
        <p:spPr>
          <a:xfrm>
            <a:off x="4673279" y="1124744"/>
            <a:ext cx="433605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900" dirty="0" smtClean="0"/>
          </a:p>
          <a:p>
            <a:endParaRPr lang="en-GB" sz="19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186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ethodology"/>
          <p:cNvSpPr>
            <a:spLocks noGrp="1"/>
          </p:cNvSpPr>
          <p:nvPr>
            <p:ph type="title"/>
          </p:nvPr>
        </p:nvSpPr>
        <p:spPr>
          <a:xfrm>
            <a:off x="251520" y="114201"/>
            <a:ext cx="4114800" cy="10414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Ongoing work in Wales</a:t>
            </a:r>
            <a:endParaRPr lang="en-GB" sz="3200" b="1" dirty="0"/>
          </a:p>
        </p:txBody>
      </p:sp>
      <p:sp>
        <p:nvSpPr>
          <p:cNvPr id="3" name="Content Placeholder 2" descr="Estimates relate to the need for additional housing units.&#10;Estimates are based on:&#10;Estimates of existing unmet need&#10;Newly arising need &#10;"/>
          <p:cNvSpPr>
            <a:spLocks noGrp="1"/>
          </p:cNvSpPr>
          <p:nvPr>
            <p:ph idx="1"/>
          </p:nvPr>
        </p:nvSpPr>
        <p:spPr>
          <a:xfrm>
            <a:off x="236465" y="1185787"/>
            <a:ext cx="4114800" cy="557982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900" dirty="0" smtClean="0"/>
              <a:t>Further </a:t>
            </a:r>
            <a:r>
              <a:rPr lang="en-GB" sz="1900" dirty="0"/>
              <a:t>consideration of what can be published from NSW data by ethnicity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900" dirty="0" smtClean="0"/>
              <a:t>Investigation of whether </a:t>
            </a:r>
            <a:r>
              <a:rPr lang="en-GB" sz="1900" dirty="0"/>
              <a:t>National Indicators can be made available by other equality groups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900" dirty="0" smtClean="0"/>
              <a:t>New </a:t>
            </a:r>
            <a:r>
              <a:rPr lang="en-GB" sz="1900" dirty="0"/>
              <a:t>analysis of detentions under the MH Act by ethnicity </a:t>
            </a:r>
            <a:r>
              <a:rPr lang="en-GB" sz="1900" dirty="0" smtClean="0"/>
              <a:t>being considered </a:t>
            </a:r>
            <a:endParaRPr lang="en-GB" sz="19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900" dirty="0" smtClean="0"/>
              <a:t>Seeking </a:t>
            </a:r>
            <a:r>
              <a:rPr lang="en-GB" sz="1900" dirty="0"/>
              <a:t>information on whether data on births by ethnicity </a:t>
            </a:r>
            <a:r>
              <a:rPr lang="en-GB" sz="1900" dirty="0" smtClean="0"/>
              <a:t>for Wales is </a:t>
            </a:r>
            <a:r>
              <a:rPr lang="en-GB" sz="1900" dirty="0"/>
              <a:t>available from ONS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1900" dirty="0" smtClean="0"/>
              <a:t>Analysis </a:t>
            </a:r>
            <a:r>
              <a:rPr lang="en-GB" sz="1900" dirty="0"/>
              <a:t>of School workforce by ethnicity when the new School Workforce Census data becomes available. </a:t>
            </a:r>
          </a:p>
        </p:txBody>
      </p:sp>
      <p:sp>
        <p:nvSpPr>
          <p:cNvPr id="4" name="Title 1" descr="Methodoleg&#10;"/>
          <p:cNvSpPr txBox="1">
            <a:spLocks/>
          </p:cNvSpPr>
          <p:nvPr/>
        </p:nvSpPr>
        <p:spPr>
          <a:xfrm>
            <a:off x="4767894" y="12601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err="1" smtClean="0"/>
              <a:t>Gwaith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sy’n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parhau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yng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Nghymru</a:t>
            </a:r>
            <a:endParaRPr lang="en-GB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3279" y="16228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04294" y="1155601"/>
            <a:ext cx="4677881" cy="55798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Ystyriaeth bellach ynglŷn â’r hyn y gellir ei gyhoeddi o data Arolwg Cenedlaethol Cymru yn ôl ethnigrwydd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Ymchwiliad i weld a ellir darparu Dangosyddion Cenedlaethol gan grwpiau cydraddoldeb eraill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Dadansoddiad newydd o’r nifer o bobl a gadwyd o dan y Ddeddf Iechyd Meddwl yn cael ei ystyried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Chwilio am wybodaeth ynghylch a ydy data ar enedigaethau yn ôl ethnigrwydd yng Nghymru ar gael o’r SYG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Dadansoddiad o  Weithlu Ysgolion yn ôl ethnigrwydd pan fydd y data Cyfrifiad Gweithlu Ysgolion newydd ar gael.  </a:t>
            </a:r>
            <a:endParaRPr lang="cy-GB" sz="1900" dirty="0"/>
          </a:p>
        </p:txBody>
      </p:sp>
      <p:sp>
        <p:nvSpPr>
          <p:cNvPr id="9" name="Content Placeholder 2" descr="Amcangyfrifon yn ymwneud â’r angan am dai newydd ychwanegol&#10;&#10;Amcangyfrifon yn seiliedig ar:&#10;Amcangyfrifon o angen presennol nas diwallwyd &#10;Angen newydd &#10;"/>
          <p:cNvSpPr txBox="1">
            <a:spLocks/>
          </p:cNvSpPr>
          <p:nvPr/>
        </p:nvSpPr>
        <p:spPr>
          <a:xfrm>
            <a:off x="4773078" y="868152"/>
            <a:ext cx="4114800" cy="4433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y-GB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ethodology"/>
          <p:cNvSpPr>
            <a:spLocks noGrp="1"/>
          </p:cNvSpPr>
          <p:nvPr>
            <p:ph type="title"/>
          </p:nvPr>
        </p:nvSpPr>
        <p:spPr>
          <a:xfrm>
            <a:off x="251520" y="114201"/>
            <a:ext cx="4114800" cy="10414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Ongoing work in Wales</a:t>
            </a:r>
            <a:endParaRPr lang="en-GB" sz="3200" b="1" dirty="0"/>
          </a:p>
        </p:txBody>
      </p:sp>
      <p:sp>
        <p:nvSpPr>
          <p:cNvPr id="3" name="Content Placeholder 2" descr="Estimates relate to the need for additional housing units.&#10;Estimates are based on:&#10;Estimates of existing unmet need&#10;Newly arising need &#10;"/>
          <p:cNvSpPr>
            <a:spLocks noGrp="1"/>
          </p:cNvSpPr>
          <p:nvPr>
            <p:ph idx="1"/>
          </p:nvPr>
        </p:nvSpPr>
        <p:spPr>
          <a:xfrm>
            <a:off x="251520" y="1412776"/>
            <a:ext cx="4114800" cy="532264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Development of Power BI pages to display the latest key data on equality groups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 smtClean="0"/>
              <a:t>Development of an Equality Data Finder tool </a:t>
            </a:r>
            <a:endParaRPr lang="en-GB" sz="2400" dirty="0"/>
          </a:p>
        </p:txBody>
      </p:sp>
      <p:sp>
        <p:nvSpPr>
          <p:cNvPr id="4" name="Title 1" descr="Methodoleg&#10;"/>
          <p:cNvSpPr txBox="1">
            <a:spLocks/>
          </p:cNvSpPr>
          <p:nvPr/>
        </p:nvSpPr>
        <p:spPr>
          <a:xfrm>
            <a:off x="4767894" y="14587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 err="1" smtClean="0"/>
              <a:t>Gwaith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cyfredol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yng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Nghymru</a:t>
            </a:r>
            <a:endParaRPr lang="en-GB" sz="3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3279" y="16228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67894" y="1412776"/>
            <a:ext cx="4020185" cy="4859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y-GB" sz="2400" dirty="0" smtClean="0"/>
              <a:t>Datblygiad tudalennau Power BI i ddangos y data allweddol ddiweddaraf am grwpiau cydraddoldeb</a:t>
            </a:r>
            <a:endParaRPr lang="cy-GB" sz="2400" dirty="0"/>
          </a:p>
          <a:p>
            <a:pPr marL="0" indent="0">
              <a:buNone/>
            </a:pPr>
            <a:endParaRPr lang="cy-GB" sz="2400" dirty="0"/>
          </a:p>
          <a:p>
            <a:r>
              <a:rPr lang="cy-GB" sz="2400" dirty="0"/>
              <a:t> </a:t>
            </a:r>
            <a:r>
              <a:rPr lang="cy-GB" sz="2400" dirty="0" smtClean="0"/>
              <a:t>Datblygu adnodd darganfyddwr data cydraddoldeb</a:t>
            </a:r>
            <a:endParaRPr lang="cy-GB" sz="2400" dirty="0"/>
          </a:p>
        </p:txBody>
      </p:sp>
      <p:sp>
        <p:nvSpPr>
          <p:cNvPr id="9" name="Content Placeholder 2" descr="Amcangyfrifon yn ymwneud â’r angan am dai newydd ychwanegol&#10;&#10;Amcangyfrifon yn seiliedig ar:&#10;Amcangyfrifon o angen presennol nas diwallwyd &#10;Angen newydd &#10;"/>
          <p:cNvSpPr txBox="1">
            <a:spLocks/>
          </p:cNvSpPr>
          <p:nvPr/>
        </p:nvSpPr>
        <p:spPr>
          <a:xfrm>
            <a:off x="4773078" y="868152"/>
            <a:ext cx="4114800" cy="4433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y-GB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Methodology"/>
          <p:cNvSpPr>
            <a:spLocks noGrp="1"/>
          </p:cNvSpPr>
          <p:nvPr>
            <p:ph type="title"/>
          </p:nvPr>
        </p:nvSpPr>
        <p:spPr>
          <a:xfrm>
            <a:off x="251520" y="114201"/>
            <a:ext cx="4114800" cy="650503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>Wider UK developments </a:t>
            </a:r>
            <a:endParaRPr lang="en-GB" sz="3200" b="1" dirty="0"/>
          </a:p>
        </p:txBody>
      </p:sp>
      <p:sp>
        <p:nvSpPr>
          <p:cNvPr id="3" name="Content Placeholder 2" descr="Estimates relate to the need for additional housing units.&#10;Estimates are based on:&#10;Estimates of existing unmet need&#10;Newly arising need &#10;"/>
          <p:cNvSpPr>
            <a:spLocks noGrp="1"/>
          </p:cNvSpPr>
          <p:nvPr>
            <p:ph idx="1"/>
          </p:nvPr>
        </p:nvSpPr>
        <p:spPr>
          <a:xfrm>
            <a:off x="251520" y="868152"/>
            <a:ext cx="4327144" cy="586727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>
                <a:hlinkClick r:id="rId3"/>
              </a:rPr>
              <a:t>ONS Centre for Equalities and Inclusion </a:t>
            </a:r>
            <a:endParaRPr lang="en-GB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>
                <a:hlinkClick r:id="rId4"/>
              </a:rPr>
              <a:t>New analyses </a:t>
            </a:r>
            <a:r>
              <a:rPr lang="en-GB" sz="2000" dirty="0" smtClean="0"/>
              <a:t> (Dec ’19) showing </a:t>
            </a:r>
            <a:r>
              <a:rPr lang="en-GB" sz="2000" dirty="0"/>
              <a:t>disabled people’s </a:t>
            </a:r>
            <a:r>
              <a:rPr lang="en-GB" sz="2000" dirty="0" smtClean="0"/>
              <a:t>experience </a:t>
            </a:r>
            <a:r>
              <a:rPr lang="en-GB" sz="2000" dirty="0"/>
              <a:t>of life in the </a:t>
            </a:r>
            <a:r>
              <a:rPr lang="en-GB" sz="2000" dirty="0" smtClean="0"/>
              <a:t>UK, covering education</a:t>
            </a:r>
            <a:r>
              <a:rPr lang="en-GB" sz="2000" dirty="0"/>
              <a:t>, housing, employment, crime, social participation, well-being and loneliness, and pay </a:t>
            </a:r>
            <a:r>
              <a:rPr lang="en-GB" sz="2000" dirty="0" smtClean="0"/>
              <a:t>gaps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/>
              <a:t>Updated data on </a:t>
            </a:r>
            <a:r>
              <a:rPr lang="en-GB" sz="2000" dirty="0" smtClean="0">
                <a:hlinkClick r:id="rId5"/>
              </a:rPr>
              <a:t>Ethnicity Pay Gaps across Great Britain</a:t>
            </a:r>
            <a:endParaRPr lang="en-GB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>
                <a:hlinkClick r:id="rId6"/>
              </a:rPr>
              <a:t>Ethnicity Facts and Figures website</a:t>
            </a:r>
            <a:endParaRPr lang="en-GB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 smtClean="0">
                <a:hlinkClick r:id="rId7"/>
              </a:rPr>
              <a:t>Equality and Human Rights Commission (EHRC): </a:t>
            </a:r>
            <a:r>
              <a:rPr lang="en-GB" sz="2000" dirty="0" smtClean="0"/>
              <a:t>Is Britain Fairer? And Is Wales Fairer? Reports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Ongoing </a:t>
            </a:r>
            <a:r>
              <a:rPr lang="en-GB" sz="2000" dirty="0" smtClean="0"/>
              <a:t>GSS work </a:t>
            </a:r>
            <a:r>
              <a:rPr lang="en-GB" sz="2000" dirty="0"/>
              <a:t>on how to capture data on gender identity on a harmonised basis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000" dirty="0"/>
          </a:p>
        </p:txBody>
      </p:sp>
      <p:sp>
        <p:nvSpPr>
          <p:cNvPr id="4" name="Title 1" descr="Methodoleg&#10;"/>
          <p:cNvSpPr txBox="1">
            <a:spLocks/>
          </p:cNvSpPr>
          <p:nvPr/>
        </p:nvSpPr>
        <p:spPr>
          <a:xfrm>
            <a:off x="4546977" y="-98057"/>
            <a:ext cx="45566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900" b="1" dirty="0" err="1" smtClean="0"/>
              <a:t>Datblygiadau</a:t>
            </a:r>
            <a:r>
              <a:rPr lang="en-GB" sz="2900" b="1" dirty="0" smtClean="0"/>
              <a:t> </a:t>
            </a:r>
            <a:r>
              <a:rPr lang="en-GB" sz="2900" b="1" dirty="0" err="1" smtClean="0"/>
              <a:t>pellach</a:t>
            </a:r>
            <a:r>
              <a:rPr lang="en-GB" sz="2900" b="1" dirty="0" smtClean="0"/>
              <a:t> y DU</a:t>
            </a:r>
            <a:endParaRPr lang="en-GB" sz="29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3279" y="1622855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67894" y="1622855"/>
            <a:ext cx="41148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9" name="Content Placeholder 2" descr="Amcangyfrifon yn ymwneud â’r angan am dai newydd ychwanegol&#10;&#10;Amcangyfrifon yn seiliedig ar:&#10;Amcangyfrifon o angen presennol nas diwallwyd &#10;Angen newydd &#10;"/>
          <p:cNvSpPr txBox="1">
            <a:spLocks/>
          </p:cNvSpPr>
          <p:nvPr/>
        </p:nvSpPr>
        <p:spPr>
          <a:xfrm>
            <a:off x="4578665" y="764704"/>
            <a:ext cx="4484686" cy="583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>
                <a:hlinkClick r:id="rId5"/>
              </a:rPr>
              <a:t>Canolfan </a:t>
            </a:r>
            <a:r>
              <a:rPr lang="cy-GB" sz="1900" dirty="0" err="1" smtClean="0">
                <a:hlinkClick r:id="rId5"/>
              </a:rPr>
              <a:t>Cydraddoldebau</a:t>
            </a:r>
            <a:r>
              <a:rPr lang="cy-GB" sz="1900" dirty="0" smtClean="0">
                <a:hlinkClick r:id="rId5"/>
              </a:rPr>
              <a:t> a Chynhwysiant SYG</a:t>
            </a:r>
            <a:endParaRPr lang="cy-GB" sz="1900" u="sng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>
                <a:hlinkClick r:id="rId4"/>
              </a:rPr>
              <a:t>Dadansoddiadau newydd (Rhagfyr ‘19) </a:t>
            </a:r>
            <a:r>
              <a:rPr lang="cy-GB" sz="1900" dirty="0" smtClean="0"/>
              <a:t>yn dangos profiad pobl ag anableddau o fywyd yn y DU, gan ymdrin </a:t>
            </a:r>
            <a:r>
              <a:rPr lang="cy-GB" sz="1900" dirty="0"/>
              <a:t>a</a:t>
            </a:r>
            <a:r>
              <a:rPr lang="cy-GB" sz="1900" dirty="0" smtClean="0"/>
              <a:t>g addysg, tai, cyflogaeth, trosedd, cyfranogiad cymdeithasol, llesiant ac unigrwydd, a bylchau cyflog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Data wedi’u diweddaru ar </a:t>
            </a:r>
            <a:r>
              <a:rPr lang="cy-GB" sz="1900" dirty="0" err="1" smtClean="0">
                <a:hlinkClick r:id="rId5"/>
              </a:rPr>
              <a:t>Fylchau</a:t>
            </a:r>
            <a:r>
              <a:rPr lang="cy-GB" sz="1900" dirty="0" smtClean="0">
                <a:hlinkClick r:id="rId5"/>
              </a:rPr>
              <a:t> Cyflog Ethnigrwydd</a:t>
            </a:r>
            <a:r>
              <a:rPr lang="cy-GB" sz="1900" dirty="0" smtClean="0">
                <a:solidFill>
                  <a:srgbClr val="FF0000"/>
                </a:solidFill>
              </a:rPr>
              <a:t> </a:t>
            </a:r>
            <a:r>
              <a:rPr lang="cy-GB" sz="1900" dirty="0" smtClean="0"/>
              <a:t>ar draws Prydain Fawr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>
                <a:hlinkClick r:id="rId5"/>
              </a:rPr>
              <a:t>Gwefan Ffeithiau a Ffigyrau Ethnigrwydd </a:t>
            </a:r>
            <a:endParaRPr lang="cy-GB" sz="19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>
                <a:hlinkClick r:id="rId5"/>
              </a:rPr>
              <a:t>Comisiwn Cydraddoldeb a Hawliau Dynol (CEHR)</a:t>
            </a:r>
            <a:r>
              <a:rPr lang="cy-GB" sz="1900" dirty="0" smtClean="0"/>
              <a:t>:</a:t>
            </a:r>
            <a:r>
              <a:rPr lang="cy-GB" sz="1900" dirty="0" smtClean="0">
                <a:solidFill>
                  <a:srgbClr val="FF0000"/>
                </a:solidFill>
              </a:rPr>
              <a:t> </a:t>
            </a:r>
            <a:r>
              <a:rPr lang="cy-GB" sz="1900" dirty="0" smtClean="0"/>
              <a:t>Ydy Prydain yn fwy teg? Ac ydy Cymru yn fwy teg? Adroddiadau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1900" dirty="0" smtClean="0"/>
              <a:t>Gwaith parhaol gan GSS ar sut i ganfod data ar hunaniaeth o ran </a:t>
            </a:r>
            <a:r>
              <a:rPr lang="cy-GB" sz="1900" dirty="0" err="1" smtClean="0"/>
              <a:t>rhywedd</a:t>
            </a:r>
            <a:r>
              <a:rPr lang="cy-GB" sz="1900" dirty="0" smtClean="0"/>
              <a:t> ar sail wedi’i gysoni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y-GB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6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4767894" y="1622855"/>
            <a:ext cx="41148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767894" y="1052736"/>
            <a:ext cx="4114800" cy="5805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sz="1600" dirty="0"/>
          </a:p>
        </p:txBody>
      </p:sp>
      <p:sp>
        <p:nvSpPr>
          <p:cNvPr id="10" name="Title 1" descr="Questions?&#10;"/>
          <p:cNvSpPr txBox="1">
            <a:spLocks/>
          </p:cNvSpPr>
          <p:nvPr/>
        </p:nvSpPr>
        <p:spPr>
          <a:xfrm>
            <a:off x="701557" y="2812368"/>
            <a:ext cx="38683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/>
              <a:t>Demo of Equality Data Finder tool </a:t>
            </a:r>
          </a:p>
          <a:p>
            <a:endParaRPr lang="en-GB" sz="5400" b="1" dirty="0"/>
          </a:p>
        </p:txBody>
      </p:sp>
      <p:sp>
        <p:nvSpPr>
          <p:cNvPr id="3" name="Rectangle 2"/>
          <p:cNvSpPr/>
          <p:nvPr/>
        </p:nvSpPr>
        <p:spPr>
          <a:xfrm>
            <a:off x="5102695" y="1988840"/>
            <a:ext cx="344519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3800" b="1" dirty="0" smtClean="0"/>
              <a:t>Arddangosiad o’r adnodd Darganfod Data Cydraddoldeb</a:t>
            </a:r>
            <a:endParaRPr lang="cy-GB" sz="3800" b="1" dirty="0"/>
          </a:p>
        </p:txBody>
      </p:sp>
    </p:spTree>
    <p:extLst>
      <p:ext uri="{BB962C8B-B14F-4D97-AF65-F5344CB8AC3E}">
        <p14:creationId xmlns:p14="http://schemas.microsoft.com/office/powerpoint/2010/main" val="164416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A28262915</value>
    </field>
    <field name="Objective-Title">
      <value order="0">20191213 - TSSUP - PRESENTATION - Improving equality statistics</value>
    </field>
    <field name="Objective-Description">
      <value order="0"/>
    </field>
    <field name="Objective-CreationStamp">
      <value order="0">2019-11-27T14:40:09Z</value>
    </field>
    <field name="Objective-IsApproved">
      <value order="0">false</value>
    </field>
    <field name="Objective-IsPublished">
      <value order="0">true</value>
    </field>
    <field name="Objective-DatePublished">
      <value order="0">2019-12-16T12:34:31Z</value>
    </field>
    <field name="Objective-ModificationStamp">
      <value order="0">2019-12-16T12:34:31Z</value>
    </field>
    <field name="Objective-Owner">
      <value order="0">Leake, Sue (KAS)</value>
    </field>
    <field name="Objective-Path">
      <value order="0">Objective Global Folder:Business File Plan:Health &amp; Social Services (HSS):Health &amp; Social Services (HSS) - KAS - Chief Statistician:1 - Save:KAS Information Security &amp; Events Management:KAS Events &amp; User Engagement:KAS - 2015-2020 - Third Sector User Panel:20191213 Third Sector Statistics User Panel</value>
    </field>
    <field name="Objective-Parent">
      <value order="0">20191213 Third Sector Statistics User Panel</value>
    </field>
    <field name="Objective-State">
      <value order="0">Published</value>
    </field>
    <field name="Objective-VersionId">
      <value order="0">vA56689229</value>
    </field>
    <field name="Objective-Version">
      <value order="0">8.0</value>
    </field>
    <field name="Objective-VersionNumber">
      <value order="0">12</value>
    </field>
    <field name="Objective-VersionComment">
      <value order="0"/>
    </field>
    <field name="Objective-FileNumber">
      <value order="0">qA1232802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Language">
        <value order="0">English (eng)</value>
      </field>
      <field name="Objective-Date Acquired">
        <value order="0">2019-11-27T00:00:00Z</value>
      </field>
      <field name="Objective-What to Keep">
        <value order="0">No</value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916</Words>
  <Application>Microsoft Office PowerPoint</Application>
  <PresentationFormat>On-screen Show (4:3)</PresentationFormat>
  <Paragraphs>122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Update on Equality Statistics   Diweddariad ar Ystadegau Cydraddoldeb</vt:lpstr>
      <vt:lpstr>Improving equality statistics</vt:lpstr>
      <vt:lpstr>Drivers for improving equality statistics</vt:lpstr>
      <vt:lpstr>Improvements in Wales</vt:lpstr>
      <vt:lpstr>Improvements in Wales (2)</vt:lpstr>
      <vt:lpstr>Ongoing work in Wales</vt:lpstr>
      <vt:lpstr>Ongoing work in Wales</vt:lpstr>
      <vt:lpstr>Wider UK developments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2019-12-16T12:34:13Z</dcterms:created>
  <dcterms:modified xsi:type="dcterms:W3CDTF">2019-12-17T14:41:44Z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A28262915</vt:lpwstr>
  </property>
  <property fmtid="{D5CDD505-2E9C-101B-9397-08002B2CF9AE}" pid="4" name="Objective-Title">
    <vt:lpwstr>20191213 - TSSUP - PRESENTATION - Improving equality statistics</vt:lpwstr>
  </property>
  <property fmtid="{D5CDD505-2E9C-101B-9397-08002B2CF9AE}" pid="5" name="Objective-Description">
    <vt:lpwstr/>
  </property>
  <property fmtid="{D5CDD505-2E9C-101B-9397-08002B2CF9AE}" pid="6" name="Objective-CreationStamp">
    <vt:filetime>2019-11-27T14:40:14Z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2019-12-16T12:34:31Z</vt:filetime>
  </property>
  <property fmtid="{D5CDD505-2E9C-101B-9397-08002B2CF9AE}" pid="10" name="Objective-ModificationStamp">
    <vt:filetime>2019-12-16T12:34:31Z</vt:filetime>
  </property>
  <property fmtid="{D5CDD505-2E9C-101B-9397-08002B2CF9AE}" pid="11" name="Objective-Owner">
    <vt:lpwstr>Leake, Sue (KAS)</vt:lpwstr>
  </property>
  <property fmtid="{D5CDD505-2E9C-101B-9397-08002B2CF9AE}" pid="12" name="Objective-Path">
    <vt:lpwstr>Objective Global Folder:Business File Plan:Health &amp; Social Services (HSS):Health &amp; Social Services (HSS) - KAS - Chief Statistician:1 - Save:KAS Information Security &amp; Events Management:KAS Events &amp; User Engagement:KAS - 2015-2020 - Third Sector User Pane</vt:lpwstr>
  </property>
  <property fmtid="{D5CDD505-2E9C-101B-9397-08002B2CF9AE}" pid="13" name="Objective-Parent">
    <vt:lpwstr>20191213 Third Sector Statistics User Panel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vA56689229</vt:lpwstr>
  </property>
  <property fmtid="{D5CDD505-2E9C-101B-9397-08002B2CF9AE}" pid="16" name="Objective-Version">
    <vt:lpwstr>8.0</vt:lpwstr>
  </property>
  <property fmtid="{D5CDD505-2E9C-101B-9397-08002B2CF9AE}" pid="17" name="Objective-VersionNumber">
    <vt:r8>12</vt:r8>
  </property>
  <property fmtid="{D5CDD505-2E9C-101B-9397-08002B2CF9AE}" pid="18" name="Objective-VersionComment">
    <vt:lpwstr/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Language">
    <vt:lpwstr>English (eng)</vt:lpwstr>
  </property>
  <property fmtid="{D5CDD505-2E9C-101B-9397-08002B2CF9AE}" pid="23" name="Objective-Date Acquired">
    <vt:filetime>2019-11-27T00:00:00Z</vt:filetime>
  </property>
  <property fmtid="{D5CDD505-2E9C-101B-9397-08002B2CF9AE}" pid="24" name="Objective-What to Keep">
    <vt:lpwstr>No</vt:lpwstr>
  </property>
  <property fmtid="{D5CDD505-2E9C-101B-9397-08002B2CF9AE}" pid="25" name="Objective-Official Translation">
    <vt:lpwstr/>
  </property>
  <property fmtid="{D5CDD505-2E9C-101B-9397-08002B2CF9AE}" pid="26" name="Objective-Connect Creator">
    <vt:lpwstr/>
  </property>
  <property fmtid="{D5CDD505-2E9C-101B-9397-08002B2CF9AE}" pid="27" name="Objective-Comment">
    <vt:lpwstr/>
  </property>
</Properties>
</file>