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0" r:id="rId4"/>
  </p:sldMasterIdLst>
  <p:notesMasterIdLst>
    <p:notesMasterId r:id="rId44"/>
  </p:notesMasterIdLst>
  <p:sldIdLst>
    <p:sldId id="402" r:id="rId5"/>
    <p:sldId id="428" r:id="rId6"/>
    <p:sldId id="1389" r:id="rId7"/>
    <p:sldId id="1390" r:id="rId8"/>
    <p:sldId id="1411" r:id="rId9"/>
    <p:sldId id="1410" r:id="rId10"/>
    <p:sldId id="1407" r:id="rId11"/>
    <p:sldId id="1408" r:id="rId12"/>
    <p:sldId id="1391" r:id="rId13"/>
    <p:sldId id="1393" r:id="rId14"/>
    <p:sldId id="1394" r:id="rId15"/>
    <p:sldId id="1402" r:id="rId16"/>
    <p:sldId id="1392" r:id="rId17"/>
    <p:sldId id="435" r:id="rId18"/>
    <p:sldId id="433" r:id="rId19"/>
    <p:sldId id="434" r:id="rId20"/>
    <p:sldId id="1412" r:id="rId21"/>
    <p:sldId id="1413" r:id="rId22"/>
    <p:sldId id="1395" r:id="rId23"/>
    <p:sldId id="453" r:id="rId24"/>
    <p:sldId id="443" r:id="rId25"/>
    <p:sldId id="1396" r:id="rId26"/>
    <p:sldId id="1397" r:id="rId27"/>
    <p:sldId id="1398" r:id="rId28"/>
    <p:sldId id="454" r:id="rId29"/>
    <p:sldId id="465" r:id="rId30"/>
    <p:sldId id="455" r:id="rId31"/>
    <p:sldId id="456" r:id="rId32"/>
    <p:sldId id="467" r:id="rId33"/>
    <p:sldId id="481" r:id="rId34"/>
    <p:sldId id="468" r:id="rId35"/>
    <p:sldId id="482" r:id="rId36"/>
    <p:sldId id="1404" r:id="rId37"/>
    <p:sldId id="1399" r:id="rId38"/>
    <p:sldId id="1414" r:id="rId39"/>
    <p:sldId id="1400" r:id="rId40"/>
    <p:sldId id="1415" r:id="rId41"/>
    <p:sldId id="1403" r:id="rId42"/>
    <p:sldId id="14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613"/>
    <a:srgbClr val="902082"/>
    <a:srgbClr val="3C388E"/>
    <a:srgbClr val="FBC900"/>
    <a:srgbClr val="E2BD22"/>
    <a:srgbClr val="A8BD3A"/>
    <a:srgbClr val="E2BC22"/>
    <a:srgbClr val="37288B"/>
    <a:srgbClr val="6E2585"/>
    <a:srgbClr val="D23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30" autoAdjust="0"/>
  </p:normalViewPr>
  <p:slideViewPr>
    <p:cSldViewPr snapToGrid="0">
      <p:cViewPr varScale="1">
        <p:scale>
          <a:sx n="59" d="100"/>
          <a:sy n="59" d="100"/>
        </p:scale>
        <p:origin x="940" y="52"/>
      </p:cViewPr>
      <p:guideLst>
        <p:guide orient="horz" pos="270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theme" Target="theme/theme1.xml" Id="rId47"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viewProps" Target="viewProps.xml" Id="rId46"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slide" Target="slides/slide37.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presProps" Target="presProps.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notesMaster" Target="notesMasters/notesMaster1.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tableStyles" Target="tableStyles.xml" Id="rId48" /><Relationship Type="http://schemas.openxmlformats.org/officeDocument/2006/relationships/customXml" Target="/customXML/item4.xml" Id="Rcb5319c3408d4c9d"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Tenure over time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Sheet1!$B$18</c:f>
              <c:strCache>
                <c:ptCount val="1"/>
                <c:pt idx="0">
                  <c:v>Owner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Sheet1!$C$18:$J$18</c:f>
              <c:numCache>
                <c:formatCode>General</c:formatCode>
                <c:ptCount val="8"/>
                <c:pt idx="0">
                  <c:v>0.28420000000000001</c:v>
                </c:pt>
                <c:pt idx="1">
                  <c:v>0.28520000000000001</c:v>
                </c:pt>
                <c:pt idx="2">
                  <c:v>0.2903</c:v>
                </c:pt>
                <c:pt idx="3">
                  <c:v>0.28960000000000002</c:v>
                </c:pt>
                <c:pt idx="4">
                  <c:v>0.28699999999999998</c:v>
                </c:pt>
                <c:pt idx="5">
                  <c:v>0.28899999999999998</c:v>
                </c:pt>
                <c:pt idx="6">
                  <c:v>0.28899999999999998</c:v>
                </c:pt>
                <c:pt idx="7">
                  <c:v>0.28499999999999998</c:v>
                </c:pt>
              </c:numCache>
            </c:numRef>
          </c:val>
          <c:smooth val="0"/>
          <c:extLst>
            <c:ext xmlns:c16="http://schemas.microsoft.com/office/drawing/2014/chart" uri="{C3380CC4-5D6E-409C-BE32-E72D297353CC}">
              <c16:uniqueId val="{00000000-C908-495C-A539-D00138A3ABEE}"/>
            </c:ext>
          </c:extLst>
        </c:ser>
        <c:ser>
          <c:idx val="1"/>
          <c:order val="1"/>
          <c:tx>
            <c:strRef>
              <c:f>Sheet1!$B$19</c:f>
              <c:strCache>
                <c:ptCount val="1"/>
                <c:pt idx="0">
                  <c:v>Mortgage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Sheet1!$C$19:$J$19</c:f>
              <c:numCache>
                <c:formatCode>General</c:formatCode>
                <c:ptCount val="8"/>
                <c:pt idx="0">
                  <c:v>0.37030000000000002</c:v>
                </c:pt>
                <c:pt idx="1">
                  <c:v>0.36709999999999998</c:v>
                </c:pt>
                <c:pt idx="2">
                  <c:v>0.36700000000000005</c:v>
                </c:pt>
                <c:pt idx="3">
                  <c:v>0.36570000000000003</c:v>
                </c:pt>
                <c:pt idx="4">
                  <c:v>0.36299999999999999</c:v>
                </c:pt>
                <c:pt idx="5">
                  <c:v>0.36099999999999999</c:v>
                </c:pt>
                <c:pt idx="6">
                  <c:v>0.36799999999999999</c:v>
                </c:pt>
                <c:pt idx="7">
                  <c:v>0.374</c:v>
                </c:pt>
              </c:numCache>
            </c:numRef>
          </c:val>
          <c:smooth val="0"/>
          <c:extLst>
            <c:ext xmlns:c16="http://schemas.microsoft.com/office/drawing/2014/chart" uri="{C3380CC4-5D6E-409C-BE32-E72D297353CC}">
              <c16:uniqueId val="{00000001-C908-495C-A539-D00138A3ABEE}"/>
            </c:ext>
          </c:extLst>
        </c:ser>
        <c:ser>
          <c:idx val="2"/>
          <c:order val="2"/>
          <c:tx>
            <c:strRef>
              <c:f>Sheet1!$B$20</c:f>
              <c:strCache>
                <c:ptCount val="1"/>
                <c:pt idx="0">
                  <c:v>Rent and Other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Sheet1!$C$20:$J$20</c:f>
              <c:numCache>
                <c:formatCode>General</c:formatCode>
                <c:ptCount val="8"/>
                <c:pt idx="0">
                  <c:v>0.34560000000000002</c:v>
                </c:pt>
                <c:pt idx="1">
                  <c:v>0.34770000000000001</c:v>
                </c:pt>
                <c:pt idx="2">
                  <c:v>0.34259999999999996</c:v>
                </c:pt>
                <c:pt idx="3">
                  <c:v>0.3448</c:v>
                </c:pt>
                <c:pt idx="4">
                  <c:v>0.35099999999999998</c:v>
                </c:pt>
                <c:pt idx="5">
                  <c:v>0.35</c:v>
                </c:pt>
                <c:pt idx="6">
                  <c:v>0.34300000000000003</c:v>
                </c:pt>
                <c:pt idx="7">
                  <c:v>0.34100000000000003</c:v>
                </c:pt>
              </c:numCache>
            </c:numRef>
          </c:val>
          <c:smooth val="0"/>
          <c:extLst>
            <c:ext xmlns:c16="http://schemas.microsoft.com/office/drawing/2014/chart" uri="{C3380CC4-5D6E-409C-BE32-E72D297353CC}">
              <c16:uniqueId val="{00000002-C908-495C-A539-D00138A3ABEE}"/>
            </c:ext>
          </c:extLst>
        </c:ser>
        <c:ser>
          <c:idx val="3"/>
          <c:order val="3"/>
          <c:tx>
            <c:strRef>
              <c:f>Sheet1!$B$21</c:f>
              <c:strCache>
                <c:ptCount val="1"/>
                <c:pt idx="0">
                  <c:v>Avg 2019 Owner</c:v>
                </c:pt>
              </c:strCache>
            </c:strRef>
          </c:tx>
          <c:spPr>
            <a:ln w="28575" cap="rnd">
              <a:solidFill>
                <a:schemeClr val="accent1"/>
              </a:solidFill>
              <a:prstDash val="dash"/>
              <a:round/>
            </a:ln>
            <a:effectLst/>
          </c:spPr>
          <c:marker>
            <c:symbol val="none"/>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Sheet1!$C$21:$J$21</c:f>
              <c:numCache>
                <c:formatCode>General</c:formatCode>
                <c:ptCount val="8"/>
                <c:pt idx="0">
                  <c:v>0.28699999999999998</c:v>
                </c:pt>
                <c:pt idx="1">
                  <c:v>0.28699999999999998</c:v>
                </c:pt>
                <c:pt idx="2">
                  <c:v>0.28699999999999998</c:v>
                </c:pt>
                <c:pt idx="3">
                  <c:v>0.28699999999999998</c:v>
                </c:pt>
                <c:pt idx="4">
                  <c:v>0.28699999999999998</c:v>
                </c:pt>
                <c:pt idx="5">
                  <c:v>0.28699999999999998</c:v>
                </c:pt>
                <c:pt idx="6">
                  <c:v>0.28699999999999998</c:v>
                </c:pt>
                <c:pt idx="7">
                  <c:v>0.28699999999999998</c:v>
                </c:pt>
              </c:numCache>
            </c:numRef>
          </c:val>
          <c:smooth val="0"/>
          <c:extLst>
            <c:ext xmlns:c16="http://schemas.microsoft.com/office/drawing/2014/chart" uri="{C3380CC4-5D6E-409C-BE32-E72D297353CC}">
              <c16:uniqueId val="{00000003-C908-495C-A539-D00138A3ABEE}"/>
            </c:ext>
          </c:extLst>
        </c:ser>
        <c:ser>
          <c:idx val="4"/>
          <c:order val="4"/>
          <c:tx>
            <c:strRef>
              <c:f>Sheet1!$B$22</c:f>
              <c:strCache>
                <c:ptCount val="1"/>
                <c:pt idx="0">
                  <c:v>Avg 2019 Mortgage</c:v>
                </c:pt>
              </c:strCache>
            </c:strRef>
          </c:tx>
          <c:spPr>
            <a:ln w="28575" cap="rnd">
              <a:solidFill>
                <a:schemeClr val="accent2"/>
              </a:solidFill>
              <a:prstDash val="dash"/>
              <a:round/>
            </a:ln>
            <a:effectLst/>
          </c:spPr>
          <c:marker>
            <c:symbol val="none"/>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Sheet1!$C$22:$J$22</c:f>
              <c:numCache>
                <c:formatCode>General</c:formatCode>
                <c:ptCount val="8"/>
                <c:pt idx="0">
                  <c:v>0.36599999999999999</c:v>
                </c:pt>
                <c:pt idx="1">
                  <c:v>0.36599999999999999</c:v>
                </c:pt>
                <c:pt idx="2">
                  <c:v>0.36599999999999999</c:v>
                </c:pt>
                <c:pt idx="3">
                  <c:v>0.36599999999999999</c:v>
                </c:pt>
                <c:pt idx="4">
                  <c:v>0.36599999999999999</c:v>
                </c:pt>
                <c:pt idx="5">
                  <c:v>0.36599999999999999</c:v>
                </c:pt>
                <c:pt idx="6">
                  <c:v>0.36599999999999999</c:v>
                </c:pt>
                <c:pt idx="7">
                  <c:v>0.36599999999999999</c:v>
                </c:pt>
              </c:numCache>
            </c:numRef>
          </c:val>
          <c:smooth val="0"/>
          <c:extLst>
            <c:ext xmlns:c16="http://schemas.microsoft.com/office/drawing/2014/chart" uri="{C3380CC4-5D6E-409C-BE32-E72D297353CC}">
              <c16:uniqueId val="{00000004-C908-495C-A539-D00138A3ABEE}"/>
            </c:ext>
          </c:extLst>
        </c:ser>
        <c:ser>
          <c:idx val="5"/>
          <c:order val="5"/>
          <c:tx>
            <c:strRef>
              <c:f>Sheet1!$B$23</c:f>
              <c:strCache>
                <c:ptCount val="1"/>
                <c:pt idx="0">
                  <c:v>Avg 2019 Rent and Other</c:v>
                </c:pt>
              </c:strCache>
            </c:strRef>
          </c:tx>
          <c:spPr>
            <a:ln w="28575" cap="rnd">
              <a:solidFill>
                <a:schemeClr val="accent3"/>
              </a:solidFill>
              <a:prstDash val="dash"/>
              <a:round/>
            </a:ln>
            <a:effectLst/>
          </c:spPr>
          <c:marker>
            <c:symbol val="none"/>
          </c:marker>
          <c:cat>
            <c:strRef>
              <c:f>Sheet1!$C$17:$J$17</c:f>
              <c:strCache>
                <c:ptCount val="8"/>
                <c:pt idx="0">
                  <c:v>JM18</c:v>
                </c:pt>
                <c:pt idx="1">
                  <c:v>AJ18</c:v>
                </c:pt>
                <c:pt idx="2">
                  <c:v>JS18</c:v>
                </c:pt>
                <c:pt idx="3">
                  <c:v>OD18</c:v>
                </c:pt>
                <c:pt idx="4">
                  <c:v>JM19</c:v>
                </c:pt>
                <c:pt idx="5">
                  <c:v>AJ19</c:v>
                </c:pt>
                <c:pt idx="6">
                  <c:v>JS19</c:v>
                </c:pt>
                <c:pt idx="7">
                  <c:v>OD19</c:v>
                </c:pt>
              </c:strCache>
            </c:strRef>
          </c:cat>
          <c:val>
            <c:numRef>
              <c:f>Sheet1!$C$23:$J$23</c:f>
              <c:numCache>
                <c:formatCode>General</c:formatCode>
                <c:ptCount val="8"/>
                <c:pt idx="0">
                  <c:v>0.34599999999999997</c:v>
                </c:pt>
                <c:pt idx="1">
                  <c:v>0.34599999999999997</c:v>
                </c:pt>
                <c:pt idx="2">
                  <c:v>0.34599999999999997</c:v>
                </c:pt>
                <c:pt idx="3">
                  <c:v>0.34599999999999997</c:v>
                </c:pt>
                <c:pt idx="4">
                  <c:v>0.34599999999999997</c:v>
                </c:pt>
                <c:pt idx="5">
                  <c:v>0.34599999999999997</c:v>
                </c:pt>
                <c:pt idx="6">
                  <c:v>0.34599999999999997</c:v>
                </c:pt>
                <c:pt idx="7">
                  <c:v>0.34599999999999997</c:v>
                </c:pt>
              </c:numCache>
            </c:numRef>
          </c:val>
          <c:smooth val="0"/>
          <c:extLst>
            <c:ext xmlns:c16="http://schemas.microsoft.com/office/drawing/2014/chart" uri="{C3380CC4-5D6E-409C-BE32-E72D297353CC}">
              <c16:uniqueId val="{00000005-C908-495C-A539-D00138A3ABEE}"/>
            </c:ext>
          </c:extLst>
        </c:ser>
        <c:dLbls>
          <c:showLegendKey val="0"/>
          <c:showVal val="0"/>
          <c:showCatName val="0"/>
          <c:showSerName val="0"/>
          <c:showPercent val="0"/>
          <c:showBubbleSize val="0"/>
        </c:dLbls>
        <c:marker val="1"/>
        <c:smooth val="0"/>
        <c:axId val="905392040"/>
        <c:axId val="905393024"/>
      </c:lineChart>
      <c:catAx>
        <c:axId val="90539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5393024"/>
        <c:crosses val="autoZero"/>
        <c:auto val="1"/>
        <c:lblAlgn val="ctr"/>
        <c:lblOffset val="100"/>
        <c:noMultiLvlLbl val="0"/>
      </c:catAx>
      <c:valAx>
        <c:axId val="905393024"/>
        <c:scaling>
          <c:orientation val="minMax"/>
          <c:max val="0.4"/>
          <c:min val="0.2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539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6CF1-1FCD-E243-925E-A75B8B4E667B}"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5EDB-6B5D-864C-AC6A-318791A1A935}" type="slidenum">
              <a:rPr lang="en-US" smtClean="0"/>
              <a:t>‹#›</a:t>
            </a:fld>
            <a:endParaRPr lang="en-US"/>
          </a:p>
        </p:txBody>
      </p:sp>
    </p:spTree>
    <p:extLst>
      <p:ext uri="{BB962C8B-B14F-4D97-AF65-F5344CB8AC3E}">
        <p14:creationId xmlns:p14="http://schemas.microsoft.com/office/powerpoint/2010/main" val="423831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95EDB-6B5D-864C-AC6A-318791A1A935}" type="slidenum">
              <a:rPr lang="en-US" smtClean="0"/>
              <a:t>1</a:t>
            </a:fld>
            <a:endParaRPr lang="en-US"/>
          </a:p>
        </p:txBody>
      </p:sp>
    </p:spTree>
    <p:extLst>
      <p:ext uri="{BB962C8B-B14F-4D97-AF65-F5344CB8AC3E}">
        <p14:creationId xmlns:p14="http://schemas.microsoft.com/office/powerpoint/2010/main" val="420737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11 and 13 show the positive impact that </a:t>
            </a:r>
            <a:r>
              <a:rPr lang="en-GB" dirty="0" err="1"/>
              <a:t>KtN</a:t>
            </a:r>
            <a:r>
              <a:rPr lang="en-GB" dirty="0"/>
              <a:t> had on RR change, and distribution of characteristics of respondents.</a:t>
            </a:r>
          </a:p>
        </p:txBody>
      </p:sp>
      <p:sp>
        <p:nvSpPr>
          <p:cNvPr id="4" name="Slide Number Placeholder 3"/>
          <p:cNvSpPr>
            <a:spLocks noGrp="1"/>
          </p:cNvSpPr>
          <p:nvPr>
            <p:ph type="sldNum" sz="quarter" idx="5"/>
          </p:nvPr>
        </p:nvSpPr>
        <p:spPr/>
        <p:txBody>
          <a:bodyPr/>
          <a:lstStyle/>
          <a:p>
            <a:fld id="{13895EDB-6B5D-864C-AC6A-318791A1A935}" type="slidenum">
              <a:rPr lang="en-US" smtClean="0"/>
              <a:t>12</a:t>
            </a:fld>
            <a:endParaRPr lang="en-US"/>
          </a:p>
        </p:txBody>
      </p:sp>
    </p:spTree>
    <p:extLst>
      <p:ext uri="{BB962C8B-B14F-4D97-AF65-F5344CB8AC3E}">
        <p14:creationId xmlns:p14="http://schemas.microsoft.com/office/powerpoint/2010/main" val="402098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beginning of March’20 response rates for the LFS W1 sample considerably dropped to between 25 to 30%. This remained low tun April’21 when we introduced ‘Knock to Nudge’ which brought W1 response rates up to around 40%. This is because only cases where no phone numbers are available were subject to ‘Knock to Nudge’.</a:t>
            </a:r>
          </a:p>
          <a:p>
            <a:endParaRPr lang="en-GB" dirty="0"/>
          </a:p>
          <a:p>
            <a:r>
              <a:rPr lang="en-GB" dirty="0"/>
              <a:t>Response rates for W2+ behaved differently. This part of the sample was not hit as hard by the onset of the pandemic because we already had contact details of householders, which is why it was easy to follow up. Response rates did decline though over time because unproductive W1 cases were rolled forward into the second wave to attempt them again and often these where then unproductive again. We can see an improvement of response rates in July and this is because interviewers were now instructed to attempt W2+ cases that were unproductive but had portal numbers (potentially supplied late in previous wave or late)</a:t>
            </a:r>
          </a:p>
        </p:txBody>
      </p:sp>
      <p:sp>
        <p:nvSpPr>
          <p:cNvPr id="4" name="Slide Number Placeholder 3"/>
          <p:cNvSpPr>
            <a:spLocks noGrp="1"/>
          </p:cNvSpPr>
          <p:nvPr>
            <p:ph type="sldNum" sz="quarter" idx="5"/>
          </p:nvPr>
        </p:nvSpPr>
        <p:spPr/>
        <p:txBody>
          <a:bodyPr/>
          <a:lstStyle/>
          <a:p>
            <a:fld id="{13895EDB-6B5D-864C-AC6A-318791A1A935}" type="slidenum">
              <a:rPr lang="en-US" smtClean="0"/>
              <a:t>14</a:t>
            </a:fld>
            <a:endParaRPr lang="en-US"/>
          </a:p>
        </p:txBody>
      </p:sp>
    </p:spTree>
    <p:extLst>
      <p:ext uri="{BB962C8B-B14F-4D97-AF65-F5344CB8AC3E}">
        <p14:creationId xmlns:p14="http://schemas.microsoft.com/office/powerpoint/2010/main" val="141006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illustrates the drop in the achieved sample size in the second quarter of 2020. Due to the increase of the sample boost in the third quarter of 2020, the W1 sample size recovered to 2019 levels or above. With April’21 we reduce the issued W1 sample again (so not doubled buy only increased by 60%) whilst rolling out </a:t>
            </a:r>
            <a:r>
              <a:rPr lang="en-GB" dirty="0" err="1"/>
              <a:t>KtN</a:t>
            </a:r>
            <a:r>
              <a:rPr lang="en-GB" dirty="0"/>
              <a:t>, and this graph shows that we were able to maintain the level of achieved sample due to the increase in response rate achieved with </a:t>
            </a:r>
            <a:r>
              <a:rPr lang="en-GB" dirty="0" err="1"/>
              <a:t>KtN</a:t>
            </a:r>
            <a:r>
              <a:rPr lang="en-GB" dirty="0"/>
              <a:t>.</a:t>
            </a:r>
          </a:p>
          <a:p>
            <a:endParaRPr lang="en-GB" dirty="0"/>
          </a:p>
        </p:txBody>
      </p:sp>
      <p:sp>
        <p:nvSpPr>
          <p:cNvPr id="4" name="Slide Number Placeholder 3"/>
          <p:cNvSpPr>
            <a:spLocks noGrp="1"/>
          </p:cNvSpPr>
          <p:nvPr>
            <p:ph type="sldNum" sz="quarter" idx="5"/>
          </p:nvPr>
        </p:nvSpPr>
        <p:spPr/>
        <p:txBody>
          <a:bodyPr/>
          <a:lstStyle/>
          <a:p>
            <a:fld id="{13895EDB-6B5D-864C-AC6A-318791A1A935}" type="slidenum">
              <a:rPr lang="en-US" smtClean="0"/>
              <a:t>15</a:t>
            </a:fld>
            <a:endParaRPr lang="en-US"/>
          </a:p>
        </p:txBody>
      </p:sp>
    </p:spTree>
    <p:extLst>
      <p:ext uri="{BB962C8B-B14F-4D97-AF65-F5344CB8AC3E}">
        <p14:creationId xmlns:p14="http://schemas.microsoft.com/office/powerpoint/2010/main" val="404692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change in non-response bias was significantly evident in a change to the housing tenure of the Household Reference Person, with a lower proportion of rented addresses being included and an increase in the proportion of those owned outright by the occupier. Here you can see the distribution of tenure amongst W1 respondents.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time series changed between February and March 2020 when the pandemic started and we switched from F2F to telephone interviewing at W1, meaning it was more difficult to get respondents that are harder to reach recruited into the sample.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second change (even though less pronounced) is visible in April 2021 when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was introduced. The change was not as big as when we switched mode in March 2020, because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is only applied to those cases where no phone number was obtained, but it has gone in the right direction.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16</a:t>
            </a:fld>
            <a:endParaRPr lang="en-US"/>
          </a:p>
        </p:txBody>
      </p:sp>
    </p:spTree>
    <p:extLst>
      <p:ext uri="{BB962C8B-B14F-4D97-AF65-F5344CB8AC3E}">
        <p14:creationId xmlns:p14="http://schemas.microsoft.com/office/powerpoint/2010/main" val="322039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change in non-response bias was significantly evident in a change to the housing tenure of the Household Reference Person, with a lower proportion of rented addresses being included and an increase in the proportion of those owned outright by the occupier. Here you can see the distribution of tenure amongst W1 respondents.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time series changed between February and March 2020 when the pandemic started and we switched from F2F to telephone interviewing at W1, meaning it was more difficult to get respondents that are harder to reach recruited into the sample.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second change (even though less pronounced) is visible in April 2021 when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was introduced. The change was not as big as when we switched mode in March 2020, because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is only applied to those cases where no phone number was obtained, but it has gone in the right direction.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17</a:t>
            </a:fld>
            <a:endParaRPr lang="en-US"/>
          </a:p>
        </p:txBody>
      </p:sp>
    </p:spTree>
    <p:extLst>
      <p:ext uri="{BB962C8B-B14F-4D97-AF65-F5344CB8AC3E}">
        <p14:creationId xmlns:p14="http://schemas.microsoft.com/office/powerpoint/2010/main" val="280684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change in non-response bias was significantly evident in a change to the housing tenure of the Household Reference Person, with a lower proportion of rented addresses being included and an increase in the proportion of those owned outright by the occupier. Here you can see the distribution of tenure amongst W1 respondents.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time series changed between February and March 2020 when the pandemic started and we switched from F2F to telephone interviewing at W1, meaning it was more difficult to get respondents that are harder to reach recruited into the sample.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second change (even though less pronounced) is visible in April 2021 when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was introduced. The change was not as big as when we switched mode in March 2020, because </a:t>
            </a:r>
            <a:r>
              <a:rPr lang="en-GB" sz="1200" b="0" i="0" kern="1200" dirty="0" err="1">
                <a:solidFill>
                  <a:schemeClr val="tx1"/>
                </a:solidFill>
                <a:effectLst/>
                <a:latin typeface="+mn-lt"/>
                <a:ea typeface="+mn-ea"/>
                <a:cs typeface="+mn-cs"/>
              </a:rPr>
              <a:t>KtN</a:t>
            </a:r>
            <a:r>
              <a:rPr lang="en-GB" sz="1200" b="0" i="0" kern="1200" dirty="0">
                <a:solidFill>
                  <a:schemeClr val="tx1"/>
                </a:solidFill>
                <a:effectLst/>
                <a:latin typeface="+mn-lt"/>
                <a:ea typeface="+mn-ea"/>
                <a:cs typeface="+mn-cs"/>
              </a:rPr>
              <a:t> is only applied to those cases where no phone number was obtained, but it has gone in the right direction.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18</a:t>
            </a:fld>
            <a:endParaRPr lang="en-US"/>
          </a:p>
        </p:txBody>
      </p:sp>
    </p:spTree>
    <p:extLst>
      <p:ext uri="{BB962C8B-B14F-4D97-AF65-F5344CB8AC3E}">
        <p14:creationId xmlns:p14="http://schemas.microsoft.com/office/powerpoint/2010/main" val="249781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p>
            <a:pPr algn="ctr"/>
            <a:fld id="{232417FB-2EF4-EC49-BC13-97513C37E9E5}" type="slidenum">
              <a:rPr lang="en-US" smtClean="0"/>
              <a:pPr algn="ctr"/>
              <a:t>‹#›</a:t>
            </a:fld>
            <a:endParaRPr lang="en-US"/>
          </a:p>
        </p:txBody>
      </p:sp>
      <p:sp>
        <p:nvSpPr>
          <p:cNvPr id="12" name="Footer Placeholder">
            <a:extLst>
              <a:ext uri="{FF2B5EF4-FFF2-40B4-BE49-F238E27FC236}">
                <a16:creationId xmlns:a16="http://schemas.microsoft.com/office/drawing/2014/main" id="{9BF0A45B-F2C7-C449-BF19-A76C374C0424}"/>
              </a:ext>
            </a:extLst>
          </p:cNvPr>
          <p:cNvSpPr>
            <a:spLocks noGrp="1"/>
          </p:cNvSpPr>
          <p:nvPr>
            <p:ph type="ftr" sz="quarter" idx="11"/>
          </p:nvPr>
        </p:nvSpPr>
        <p:spPr/>
        <p:txBody>
          <a:bodyPr/>
          <a:lstStyle/>
          <a:p>
            <a:endParaRPr lang="en-US"/>
          </a:p>
        </p:txBody>
      </p:sp>
      <p:sp>
        <p:nvSpPr>
          <p:cNvPr id="3" name="Title Placeholder">
            <a:extLst>
              <a:ext uri="{FF2B5EF4-FFF2-40B4-BE49-F238E27FC236}">
                <a16:creationId xmlns:a16="http://schemas.microsoft.com/office/drawing/2014/main" id="{48485E20-F5C4-4B08-A033-1AF23AE221F2}"/>
              </a:ext>
            </a:extLst>
          </p:cNvPr>
          <p:cNvSpPr>
            <a:spLocks noGrp="1"/>
          </p:cNvSpPr>
          <p:nvPr>
            <p:ph type="title" hasCustomPrompt="1"/>
          </p:nvPr>
        </p:nvSpPr>
        <p:spPr>
          <a:xfrm>
            <a:off x="838200" y="848994"/>
            <a:ext cx="6821557" cy="1325563"/>
          </a:xfrm>
          <a:prstGeom prst="rect">
            <a:avLst/>
          </a:prstGeom>
        </p:spPr>
        <p:txBody>
          <a:bodyPr/>
          <a:lstStyle>
            <a:lvl1pPr>
              <a:defRPr/>
            </a:lvl1pPr>
          </a:lstStyle>
          <a:p>
            <a:r>
              <a:rPr lang="en-US"/>
              <a:t>Write your title here</a:t>
            </a:r>
            <a:br>
              <a:rPr lang="en-US"/>
            </a:br>
            <a:r>
              <a:rPr lang="en-US"/>
              <a:t>(in sentence case)</a:t>
            </a:r>
            <a:endParaRPr lang="en-GB"/>
          </a:p>
        </p:txBody>
      </p:sp>
      <p:sp>
        <p:nvSpPr>
          <p:cNvPr id="21" name="Presenter Text Placeholder">
            <a:extLst>
              <a:ext uri="{FF2B5EF4-FFF2-40B4-BE49-F238E27FC236}">
                <a16:creationId xmlns:a16="http://schemas.microsoft.com/office/drawing/2014/main" id="{8A06CB80-AF0F-B54A-A31F-0FB8E0F9BB86}"/>
              </a:ext>
            </a:extLst>
          </p:cNvPr>
          <p:cNvSpPr>
            <a:spLocks noGrp="1"/>
          </p:cNvSpPr>
          <p:nvPr>
            <p:ph idx="13" hasCustomPrompt="1"/>
          </p:nvPr>
        </p:nvSpPr>
        <p:spPr>
          <a:xfrm>
            <a:off x="838200" y="4272971"/>
            <a:ext cx="10515600" cy="430887"/>
          </a:xfrm>
          <a:prstGeom prst="rect">
            <a:avLst/>
          </a:prstGeom>
        </p:spPr>
        <p:txBody>
          <a:bodyPr vert="horz" lIns="0" tIns="0" rIns="0" bIns="0" rtlCol="0" anchor="b" anchorCtr="0">
            <a:spAutoFit/>
          </a:bodyPr>
          <a:lstStyle>
            <a:lvl1pPr marL="0" indent="0">
              <a:spcBef>
                <a:spcPts val="0"/>
              </a:spcBef>
              <a:buNone/>
              <a:defRPr sz="2800" b="1" i="0">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Presenter Name</a:t>
            </a:r>
          </a:p>
        </p:txBody>
      </p:sp>
      <p:sp>
        <p:nvSpPr>
          <p:cNvPr id="19" name="Presenter Information Text Placeholder">
            <a:extLst>
              <a:ext uri="{FF2B5EF4-FFF2-40B4-BE49-F238E27FC236}">
                <a16:creationId xmlns:a16="http://schemas.microsoft.com/office/drawing/2014/main" id="{08E0EA14-7348-FB49-B0DB-D8600EBF4C8C}"/>
              </a:ext>
            </a:extLst>
          </p:cNvPr>
          <p:cNvSpPr>
            <a:spLocks noGrp="1"/>
          </p:cNvSpPr>
          <p:nvPr>
            <p:ph idx="1" hasCustomPrompt="1"/>
          </p:nvPr>
        </p:nvSpPr>
        <p:spPr>
          <a:xfrm>
            <a:off x="838200" y="4736236"/>
            <a:ext cx="10515600" cy="923330"/>
          </a:xfrm>
          <a:prstGeom prst="rect">
            <a:avLst/>
          </a:prstGeom>
        </p:spPr>
        <p:txBody>
          <a:bodyPr vert="horz" lIns="0" tIns="0" rIns="0" bIns="0" rtlCol="0" anchor="t" anchorCtr="0">
            <a:spAutoFit/>
          </a:bodyPr>
          <a:lstStyle>
            <a:lvl1pPr marL="0" indent="0">
              <a:spcBef>
                <a:spcPts val="0"/>
              </a:spcBef>
              <a:spcAft>
                <a:spcPts val="0"/>
              </a:spcAft>
              <a:buNone/>
              <a:defRPr sz="2000" b="0" i="0">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Job Title</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 (if desired)</a:t>
            </a:r>
          </a:p>
        </p:txBody>
      </p:sp>
      <p:sp>
        <p:nvSpPr>
          <p:cNvPr id="6" name="Date Placeholder">
            <a:extLst>
              <a:ext uri="{FF2B5EF4-FFF2-40B4-BE49-F238E27FC236}">
                <a16:creationId xmlns:a16="http://schemas.microsoft.com/office/drawing/2014/main" id="{AA6F2061-5E6E-7440-8213-347350CB8141}"/>
              </a:ext>
            </a:extLst>
          </p:cNvPr>
          <p:cNvSpPr>
            <a:spLocks noGrp="1"/>
          </p:cNvSpPr>
          <p:nvPr>
            <p:ph type="dt" sz="half" idx="10"/>
          </p:nvPr>
        </p:nvSpPr>
        <p:spPr/>
        <p:txBody>
          <a:bodyPr/>
          <a:lstStyle/>
          <a:p>
            <a:fld id="{06C531F1-065E-594C-8147-D209A7179285}" type="datetime4">
              <a:rPr lang="en-GB" smtClean="0"/>
              <a:t>07 October 2021</a:t>
            </a:fld>
            <a:endParaRPr lang="en-US"/>
          </a:p>
        </p:txBody>
      </p:sp>
    </p:spTree>
    <p:extLst>
      <p:ext uri="{BB962C8B-B14F-4D97-AF65-F5344CB8AC3E}">
        <p14:creationId xmlns:p14="http://schemas.microsoft.com/office/powerpoint/2010/main" val="276553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image gri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CD74BE4F-7C4A-3043-BE95-57922E2E4530}"/>
              </a:ext>
            </a:extLst>
          </p:cNvPr>
          <p:cNvSpPr>
            <a:spLocks noGrp="1"/>
          </p:cNvSpPr>
          <p:nvPr>
            <p:ph type="title" hasCustomPrompt="1"/>
          </p:nvPr>
        </p:nvSpPr>
        <p:spPr>
          <a:xfrm>
            <a:off x="838200" y="657094"/>
            <a:ext cx="5119687" cy="765501"/>
          </a:xfrm>
          <a:prstGeom prst="rect">
            <a:avLst/>
          </a:prstGeom>
        </p:spPr>
        <p:txBody>
          <a:bodyPr>
            <a:noAutofit/>
          </a:bodyPr>
          <a:lstStyle>
            <a:lvl1pPr>
              <a:defRPr sz="3200"/>
            </a:lvl1pPr>
          </a:lstStyle>
          <a:p>
            <a:pPr lvl="0"/>
            <a:r>
              <a:rPr lang="en-US"/>
              <a:t>Image Slide</a:t>
            </a:r>
          </a:p>
        </p:txBody>
      </p:sp>
      <p:sp>
        <p:nvSpPr>
          <p:cNvPr id="5" name="Content Placeholder 1">
            <a:extLst>
              <a:ext uri="{FF2B5EF4-FFF2-40B4-BE49-F238E27FC236}">
                <a16:creationId xmlns:a16="http://schemas.microsoft.com/office/drawing/2014/main" id="{FD7AF38B-FBB9-3F4D-B8B3-1F0F79401D2E}"/>
              </a:ext>
            </a:extLst>
          </p:cNvPr>
          <p:cNvSpPr>
            <a:spLocks noGrp="1"/>
          </p:cNvSpPr>
          <p:nvPr>
            <p:ph idx="13" hasCustomPrompt="1"/>
          </p:nvPr>
        </p:nvSpPr>
        <p:spPr>
          <a:xfrm>
            <a:off x="800100" y="641088"/>
            <a:ext cx="5676899" cy="556921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1:1)</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41089"/>
            <a:ext cx="4876799" cy="280061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41702"/>
            <a:ext cx="4876800" cy="2768598"/>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Tree>
    <p:extLst>
      <p:ext uri="{BB962C8B-B14F-4D97-AF65-F5344CB8AC3E}">
        <p14:creationId xmlns:p14="http://schemas.microsoft.com/office/powerpoint/2010/main" val="58308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mple slide">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9" name="Title">
            <a:extLst>
              <a:ext uri="{FF2B5EF4-FFF2-40B4-BE49-F238E27FC236}">
                <a16:creationId xmlns:a16="http://schemas.microsoft.com/office/drawing/2014/main" id="{760E4220-BD25-4B4C-B455-33118A52112D}"/>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rgbClr val="003C57"/>
                </a:solidFill>
              </a:defRPr>
            </a:lvl1pPr>
          </a:lstStyle>
          <a:p>
            <a:r>
              <a:rPr lang="en-US"/>
              <a:t>Simple slide</a:t>
            </a:r>
          </a:p>
        </p:txBody>
      </p:sp>
      <p:sp>
        <p:nvSpPr>
          <p:cNvPr id="8" name="Subtitle">
            <a:extLst>
              <a:ext uri="{FF2B5EF4-FFF2-40B4-BE49-F238E27FC236}">
                <a16:creationId xmlns:a16="http://schemas.microsoft.com/office/drawing/2014/main" id="{FAC3410B-E9D3-1344-BA0A-156C8EAB8562}"/>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7" name="Line">
            <a:extLst>
              <a:ext uri="{FF2B5EF4-FFF2-40B4-BE49-F238E27FC236}">
                <a16:creationId xmlns:a16="http://schemas.microsoft.com/office/drawing/2014/main" id="{498D8C91-E3A5-0949-AD80-1579D1DC0571}"/>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0" name="Logo" descr="Office for National Statistics Logo">
            <a:extLst>
              <a:ext uri="{FF2B5EF4-FFF2-40B4-BE49-F238E27FC236}">
                <a16:creationId xmlns:a16="http://schemas.microsoft.com/office/drawing/2014/main" id="{99919A97-416F-9E4A-94EF-4E9EE0165D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47819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mple slide dark">
    <p:bg>
      <p:bgPr>
        <a:gradFill flip="none" rotWithShape="1">
          <a:gsLst>
            <a:gs pos="100000">
              <a:schemeClr val="tx2"/>
            </a:gs>
            <a:gs pos="0">
              <a:schemeClr val="tx2"/>
            </a:gs>
          </a:gsLst>
          <a:lin ang="0" scaled="1"/>
          <a:tileRect/>
        </a:gra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2" name="Title">
            <a:extLst>
              <a:ext uri="{FF2B5EF4-FFF2-40B4-BE49-F238E27FC236}">
                <a16:creationId xmlns:a16="http://schemas.microsoft.com/office/drawing/2014/main" id="{E66B1B25-E87D-DD48-B7D5-8781B0C8E2B4}"/>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chemeClr val="bg1"/>
                </a:solidFill>
              </a:defRPr>
            </a:lvl1pPr>
          </a:lstStyle>
          <a:p>
            <a:r>
              <a:rPr lang="en-US"/>
              <a:t>Simple slide dark</a:t>
            </a:r>
          </a:p>
        </p:txBody>
      </p:sp>
      <p:sp>
        <p:nvSpPr>
          <p:cNvPr id="11" name="Subtitle">
            <a:extLst>
              <a:ext uri="{FF2B5EF4-FFF2-40B4-BE49-F238E27FC236}">
                <a16:creationId xmlns:a16="http://schemas.microsoft.com/office/drawing/2014/main" id="{AC9D43D1-196F-6E4B-8A8C-576F7DDB875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8" name="Line">
            <a:extLst>
              <a:ext uri="{FF2B5EF4-FFF2-40B4-BE49-F238E27FC236}">
                <a16:creationId xmlns:a16="http://schemas.microsoft.com/office/drawing/2014/main" id="{8B15311A-8D87-4AEA-B2F4-786F7B873889}"/>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Logo">
            <a:extLst>
              <a:ext uri="{FF2B5EF4-FFF2-40B4-BE49-F238E27FC236}">
                <a16:creationId xmlns:a16="http://schemas.microsoft.com/office/drawing/2014/main" id="{2BB19BE0-BF19-C147-A9B0-5351D1A7AC54}"/>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12684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slide with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4" name="Footer Placeholder">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 name="Colour filter for image" descr="The Earth from space">
            <a:extLst>
              <a:ext uri="{FF2B5EF4-FFF2-40B4-BE49-F238E27FC236}">
                <a16:creationId xmlns:a16="http://schemas.microsoft.com/office/drawing/2014/main" id="{B014DE38-8C4D-6F43-8595-E82C3F754B7A}"/>
              </a:ext>
            </a:extLst>
          </p:cNvPr>
          <p:cNvSpPr/>
          <p:nvPr userDrawn="1"/>
        </p:nvSpPr>
        <p:spPr>
          <a:xfrm>
            <a:off x="0" y="0"/>
            <a:ext cx="12192000" cy="6858000"/>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1716932"/>
            <a:ext cx="10515600" cy="2105192"/>
          </a:xfrm>
          <a:prstGeom prst="rect">
            <a:avLst/>
          </a:prstGeom>
        </p:spPr>
        <p:txBody>
          <a:bodyPr lIns="0" tIns="0" rIns="0" bIns="0" anchor="b" anchorCtr="0">
            <a:spAutoFit/>
          </a:bodyPr>
          <a:lstStyle>
            <a:lvl1pPr algn="l">
              <a:defRPr sz="7200">
                <a:solidFill>
                  <a:schemeClr val="bg1"/>
                </a:solidFill>
              </a:defRPr>
            </a:lvl1pPr>
          </a:lstStyle>
          <a:p>
            <a:r>
              <a:rPr lang="en-US"/>
              <a:t>Text over</a:t>
            </a:r>
            <a:br>
              <a:rPr lang="en-US"/>
            </a:br>
            <a:r>
              <a:rPr lang="en-US"/>
              <a:t>image slide</a:t>
            </a:r>
          </a:p>
        </p:txBody>
      </p:sp>
      <p:sp>
        <p:nvSpPr>
          <p:cNvPr id="8" name="Subtitle">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pyright information for image if required">
            <a:extLst>
              <a:ext uri="{FF2B5EF4-FFF2-40B4-BE49-F238E27FC236}">
                <a16:creationId xmlns:a16="http://schemas.microsoft.com/office/drawing/2014/main" id="{D31CAD75-D2A9-D948-9127-164AB51939F0}"/>
              </a:ext>
            </a:extLst>
          </p:cNvPr>
          <p:cNvSpPr>
            <a:spLocks noGrp="1"/>
          </p:cNvSpPr>
          <p:nvPr>
            <p:ph type="body" sz="quarter" idx="13" hasCustomPrompt="1"/>
          </p:nvPr>
        </p:nvSpPr>
        <p:spPr>
          <a:xfrm>
            <a:off x="838199" y="5264052"/>
            <a:ext cx="10533743" cy="744243"/>
          </a:xfrm>
        </p:spPr>
        <p:txBody>
          <a:bodyPr/>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a:t>Replace the background image and include any copyright information if required e.g. </a:t>
            </a:r>
            <a:r>
              <a:rPr lang="en-US">
                <a:solidFill>
                  <a:schemeClr val="bg1"/>
                </a:solidFill>
              </a:rPr>
              <a:t>© </a:t>
            </a:r>
            <a:r>
              <a:rPr lang="en-GB">
                <a:solidFill>
                  <a:schemeClr val="bg1"/>
                </a:solidFill>
              </a:rPr>
              <a:t>Photo by NASA on </a:t>
            </a:r>
            <a:r>
              <a:rPr lang="en-GB" err="1">
                <a:solidFill>
                  <a:schemeClr val="bg1"/>
                </a:solidFill>
              </a:rPr>
              <a:t>Unsplash</a:t>
            </a:r>
            <a:endParaRPr lang="en-US"/>
          </a:p>
        </p:txBody>
      </p:sp>
      <p:pic>
        <p:nvPicPr>
          <p:cNvPr id="11" name="Logo">
            <a:extLst>
              <a:ext uri="{FF2B5EF4-FFF2-40B4-BE49-F238E27FC236}">
                <a16:creationId xmlns:a16="http://schemas.microsoft.com/office/drawing/2014/main" id="{12026E50-6CA0-494F-A582-38EE98D46C82}"/>
              </a:ext>
            </a:extLst>
          </p:cNvPr>
          <p:cNvPicPr>
            <a:picLocks noChangeAspect="1"/>
          </p:cNvPicPr>
          <p:nvPr userDrawn="1"/>
        </p:nvPicPr>
        <p:blipFill>
          <a:blip r:embed="rId3"/>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21212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simple">
    <p:bg>
      <p:bgPr>
        <a:solidFill>
          <a:schemeClr val="bg1">
            <a:lumMod val="95000"/>
          </a:schemeClr>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tx1"/>
                </a:solidFill>
              </a:defRPr>
            </a:lvl1pPr>
          </a:lstStyle>
          <a:p>
            <a:r>
              <a:rPr lang="en-US"/>
              <a:t>Section slide</a:t>
            </a:r>
          </a:p>
        </p:txBody>
      </p:sp>
      <p:sp>
        <p:nvSpPr>
          <p:cNvPr id="12" name="Subtitle">
            <a:extLst>
              <a:ext uri="{FF2B5EF4-FFF2-40B4-BE49-F238E27FC236}">
                <a16:creationId xmlns:a16="http://schemas.microsoft.com/office/drawing/2014/main" id="{814F886F-B0B2-9547-B024-B36E8524620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descr="Office for National Statistics Logo">
            <a:extLst>
              <a:ext uri="{FF2B5EF4-FFF2-40B4-BE49-F238E27FC236}">
                <a16:creationId xmlns:a16="http://schemas.microsoft.com/office/drawing/2014/main" id="{9BF7A66C-9371-944B-BDBC-89062A3377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2853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 black">
    <p:bg>
      <p:bgPr>
        <a:solidFill>
          <a:srgbClr val="32313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72A5B614-7B64-C544-88F1-6AA5BB9D0DB2}"/>
              </a:ext>
            </a:extLst>
          </p:cNvPr>
          <p:cNvPicPr>
            <a:picLocks noChangeAspect="1"/>
          </p:cNvPicPr>
          <p:nvPr userDrawn="1"/>
        </p:nvPicPr>
        <p:blipFill>
          <a:blip r:embed="rId2"/>
          <a:stretch>
            <a:fillRect/>
          </a:stretch>
        </p:blipFill>
        <p:spPr>
          <a:xfrm>
            <a:off x="767166" y="6230570"/>
            <a:ext cx="3489869" cy="408624"/>
          </a:xfrm>
          <a:prstGeom prst="rect">
            <a:avLst/>
          </a:prstGeom>
        </p:spPr>
      </p:pic>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50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 ONS blue">
    <p:bg>
      <p:bgPr>
        <a:solidFill>
          <a:srgbClr val="003C57"/>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9AF54F23-B2F8-884B-AA95-68EE4B087C2E}"/>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71383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slate">
    <p:bg>
      <p:bgPr>
        <a:solidFill>
          <a:srgbClr val="5F768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3" name="Title">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2" name="Subtitle">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44D09BF6-3114-B842-B442-F5AB30510376}"/>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69059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 matisse">
    <p:bg>
      <p:bgPr>
        <a:solidFill>
          <a:srgbClr val="206095"/>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5E074EF3-30DC-3B43-A8EF-1E6E6D70838E}"/>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803981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slide astral">
    <p:bg>
      <p:bgPr>
        <a:solidFill>
          <a:srgbClr val="3B7A9E"/>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FC7DF6CB-9235-DA4D-B1A3-7CA929282849}"/>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C45B465-DB9D-1B4E-98E6-EC6BC62650E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0D133FD3-7BB7-2244-B284-336B4FDFDB5B}"/>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9388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1839CFE9-5E9D-864B-BC7C-64F240C26D16}"/>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681248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blue">
    <p:bg>
      <p:bgPr>
        <a:solidFill>
          <a:srgbClr val="27A0CC"/>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E11F3919-182C-5544-B7DB-D4176EE8D853}"/>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46074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teal">
    <p:bg>
      <p:bgPr>
        <a:solidFill>
          <a:srgbClr val="00A5A1"/>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5594CD60-7AAD-6645-8BE7-91075D074DEF}"/>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24E14278-FEE3-0242-BA15-B6E28E53E8F1}"/>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AAED0727-79E8-044A-A266-B0C74790E72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98F9CD02-1E8F-E747-887A-4899AC4407B6}"/>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50739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 teal">
    <p:bg>
      <p:bgPr>
        <a:solidFill>
          <a:srgbClr val="008080"/>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015EA9F-8838-304C-B7BC-0CE52FD5BE54}"/>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05237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salem">
    <p:bg>
      <p:bgPr>
        <a:solidFill>
          <a:srgbClr val="0F8243"/>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B7241265-81A3-DF48-A381-D1A72AE8ECF0}"/>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60697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rgbClr val="B8860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6BA032E8-2F59-1346-8B38-BC9AB7E98612}"/>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599001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poppy">
    <p:bg>
      <p:bgPr>
        <a:solidFill>
          <a:srgbClr val="D32F2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2278BEC1-E904-E643-AD67-189383A11525}"/>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648239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pink">
    <p:bg>
      <p:bgPr>
        <a:solidFill>
          <a:srgbClr val="D2376D"/>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1BD4B935-3569-AC4D-9192-03F32FFAA3F4}"/>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190821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 prince">
    <p:bg>
      <p:bgPr>
        <a:solidFill>
          <a:srgbClr val="6E258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BA23289A-BC0D-9E47-9000-C2CB97DF4BB4}"/>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564752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slide purple">
    <p:bg>
      <p:bgPr>
        <a:solidFill>
          <a:srgbClr val="37288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18B50C91-4863-6047-9A7D-B2969DAB43CA}"/>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881504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slide yellow">
    <p:bg>
      <p:bgPr>
        <a:solidFill>
          <a:srgbClr val="FBC900"/>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10" name="Picture 9">
            <a:extLst>
              <a:ext uri="{FF2B5EF4-FFF2-40B4-BE49-F238E27FC236}">
                <a16:creationId xmlns:a16="http://schemas.microsoft.com/office/drawing/2014/main" id="{7F931902-9386-C04B-8FC9-4754486AEF4F}"/>
              </a:ext>
            </a:extLst>
          </p:cNvPr>
          <p:cNvPicPr>
            <a:picLocks noChangeAspect="1"/>
          </p:cNvPicPr>
          <p:nvPr userDrawn="1"/>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373408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pic>
        <p:nvPicPr>
          <p:cNvPr id="10" name="Logo">
            <a:extLst>
              <a:ext uri="{FF2B5EF4-FFF2-40B4-BE49-F238E27FC236}">
                <a16:creationId xmlns:a16="http://schemas.microsoft.com/office/drawing/2014/main" id="{F7514166-DC7B-8643-B3B3-DEFD64FA4F2F}"/>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175771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slide ONS Green">
    <p:bg>
      <p:bgPr>
        <a:solidFill>
          <a:srgbClr val="A8BD3A"/>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8" name="Picture 7">
            <a:extLst>
              <a:ext uri="{FF2B5EF4-FFF2-40B4-BE49-F238E27FC236}">
                <a16:creationId xmlns:a16="http://schemas.microsoft.com/office/drawing/2014/main" id="{BCDC79FA-CAE1-5B4D-80D4-0E154323570F}"/>
              </a:ext>
            </a:extLst>
          </p:cNvPr>
          <p:cNvPicPr>
            <a:picLocks noChangeAspect="1"/>
          </p:cNvPicPr>
          <p:nvPr userDrawn="1"/>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1454898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1">
    <p:bg>
      <p:bgPr>
        <a:gradFill flip="none" rotWithShape="1">
          <a:gsLst>
            <a:gs pos="81000">
              <a:srgbClr val="003C57"/>
            </a:gs>
            <a:gs pos="0">
              <a:srgbClr val="00808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A902ADDA-AB5F-054D-ADFD-F0378799BAE8}"/>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723784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2">
    <p:bg>
      <p:bgPr>
        <a:gradFill flip="none" rotWithShape="1">
          <a:gsLst>
            <a:gs pos="81000">
              <a:srgbClr val="008080"/>
            </a:gs>
            <a:gs pos="0">
              <a:srgbClr val="27A0C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D5324137-511F-1645-8722-42DBC4BAFA7D}"/>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30192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3">
    <p:bg>
      <p:bgPr>
        <a:gradFill flip="none" rotWithShape="1">
          <a:gsLst>
            <a:gs pos="90000">
              <a:srgbClr val="3C388E"/>
            </a:gs>
            <a:gs pos="0">
              <a:srgbClr val="90208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F692672-45E9-DB45-968E-472F1D3201F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E3A6E39D-26AC-134F-96EF-39DF3B1062E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7E899311-9E19-344F-9900-CD5C93FCF3B9}"/>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116807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4">
    <p:bg>
      <p:bgPr>
        <a:gradFill flip="none" rotWithShape="1">
          <a:gsLst>
            <a:gs pos="81000">
              <a:srgbClr val="0F8243"/>
            </a:gs>
            <a:gs pos="0">
              <a:srgbClr val="00A5A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0A3A34B-DE42-9B4B-9D76-6B04A45E1097}"/>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5C16E151-0ED9-1744-A65B-E5226804066A}"/>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D8796CC5-1490-C047-AEC4-B8C2ED9C7B02}"/>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795716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5 - Data Science Campus">
    <p:bg>
      <p:bgPr>
        <a:gradFill flip="none" rotWithShape="1">
          <a:gsLst>
            <a:gs pos="0">
              <a:srgbClr val="E9742C"/>
            </a:gs>
            <a:gs pos="8100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3" name="Title">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525C43C-A73A-014B-8A3C-80F8E3C84CDF}"/>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026934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slide gradient 6">
    <p:bg>
      <p:bgPr>
        <a:gradFill flip="none" rotWithShape="1">
          <a:gsLst>
            <a:gs pos="81000">
              <a:srgbClr val="FBC900"/>
            </a:gs>
            <a:gs pos="0">
              <a:srgbClr val="FF993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05F23751-8F25-804D-A4CB-18DC4D33B746}"/>
              </a:ext>
            </a:extLst>
          </p:cNvPr>
          <p:cNvPicPr>
            <a:picLocks noChangeAspect="1"/>
          </p:cNvPicPr>
          <p:nvPr userDrawn="1"/>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104080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7Section slide gradient 7">
    <p:bg>
      <p:bgPr>
        <a:gradFill flip="none" rotWithShape="1">
          <a:gsLst>
            <a:gs pos="0">
              <a:srgbClr val="E9742C"/>
            </a:gs>
            <a:gs pos="67000">
              <a:srgbClr val="D32F2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3" name="Title">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55E81007-7ADB-5B45-AD78-EB189DC9FA1F}"/>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22248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8_Section slide gradient">
    <p:bg>
      <p:bgPr>
        <a:gradFill flip="none" rotWithShape="1">
          <a:gsLst>
            <a:gs pos="81000">
              <a:srgbClr val="003C57"/>
            </a:gs>
            <a:gs pos="1000">
              <a:srgbClr val="20609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0" name="Logo">
            <a:extLst>
              <a:ext uri="{FF2B5EF4-FFF2-40B4-BE49-F238E27FC236}">
                <a16:creationId xmlns:a16="http://schemas.microsoft.com/office/drawing/2014/main" id="{A662EFF2-9D37-6244-8260-98167C81D117}"/>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76403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ingle column title and content">
    <p:bg>
      <p:bgPr>
        <a:solidFill>
          <a:srgbClr val="5F768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5F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9" name="Title">
            <a:extLst>
              <a:ext uri="{FF2B5EF4-FFF2-40B4-BE49-F238E27FC236}">
                <a16:creationId xmlns:a16="http://schemas.microsoft.com/office/drawing/2014/main" id="{9A618861-ED12-F140-A5C9-21D2D050FB4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0" name="Content Placeholder">
            <a:extLst>
              <a:ext uri="{FF2B5EF4-FFF2-40B4-BE49-F238E27FC236}">
                <a16:creationId xmlns:a16="http://schemas.microsoft.com/office/drawing/2014/main" id="{9D898B65-99EC-234F-9F66-E9867F7DFEBA}"/>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3CBDED6F-0268-CC4F-B011-B3C57742C0B1}"/>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59058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mple single column 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41DF6F2E-6103-7646-B158-3C2256C8207A}"/>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0" name="Footer Placeholder">
            <a:extLst>
              <a:ext uri="{FF2B5EF4-FFF2-40B4-BE49-F238E27FC236}">
                <a16:creationId xmlns:a16="http://schemas.microsoft.com/office/drawing/2014/main" id="{329F9C9E-62CC-2B44-BA02-01ADE0F29C3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cxnSp>
        <p:nvCxnSpPr>
          <p:cNvPr id="7" name="Line">
            <a:extLst>
              <a:ext uri="{FF2B5EF4-FFF2-40B4-BE49-F238E27FC236}">
                <a16:creationId xmlns:a16="http://schemas.microsoft.com/office/drawing/2014/main" id="{30544EB6-513C-7842-B1EB-1E3E37F1B12C}"/>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2" name="Logo" descr="Office for National Statistics Logo">
            <a:extLst>
              <a:ext uri="{FF2B5EF4-FFF2-40B4-BE49-F238E27FC236}">
                <a16:creationId xmlns:a16="http://schemas.microsoft.com/office/drawing/2014/main" id="{20FC3DEC-64C2-E24C-99DA-2AD2A3BFAC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3914052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Single column title and content">
    <p:bg>
      <p:bgPr>
        <a:solidFill>
          <a:srgbClr val="20609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06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5529D046-3304-C048-A259-4072E1685AD1}"/>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CAD29F18-7F8F-834A-916E-5882B73CE80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912EC0DD-68B0-1744-A4DF-BD5951A08563}"/>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849075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Single column title and content">
    <p:bg>
      <p:bgPr>
        <a:solidFill>
          <a:srgbClr val="3B7A9E">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3B7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FAECAAA6-7859-004F-A399-738175A6EBD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13F0751B-D35C-CC48-8DA0-9DFC3E5F6AB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C40D518B-4026-B84B-AA6D-1697F870D776}"/>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13540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Single column title and content">
    <p:bg>
      <p:bgPr>
        <a:solidFill>
          <a:srgbClr val="27A0CC">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7A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F86CEC68-96A8-9942-B57F-300C064ECCC8}"/>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85AD947-1A1D-1741-9924-A4BD848EB59D}"/>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8236D947-19CF-8540-A6C7-7A66A51E3161}"/>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686494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Single column title and content">
    <p:bg>
      <p:bgPr>
        <a:solidFill>
          <a:srgbClr val="00A5A1">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0A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7A6A5411-4B32-A447-B310-C2C6DEF3EE6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8E8BBDB-1795-B444-8235-9D3393CF9EE8}"/>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A9F85FF1-DAC1-9E46-A469-A4FB3108DEE3}"/>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356537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6_Single column title and content">
    <p:bg>
      <p:bgPr>
        <a:solidFill>
          <a:srgbClr val="00808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9" name="Title">
            <a:extLst>
              <a:ext uri="{FF2B5EF4-FFF2-40B4-BE49-F238E27FC236}">
                <a16:creationId xmlns:a16="http://schemas.microsoft.com/office/drawing/2014/main" id="{2ABAF583-29A6-2E47-8107-77BF62EAA799}"/>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4E6AC44-311B-3642-9476-91E530FC241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81051DAF-865D-C24C-A7D1-F9539C5AEDA7}"/>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322162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7_Single column title and content">
    <p:bg>
      <p:bgPr>
        <a:solidFill>
          <a:srgbClr val="0F8243">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F8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8D2D9665-1930-354D-807D-4411F3CF0D26}"/>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E3E75594-49FF-B84B-8C8B-F49C4E118CD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7923EDDD-EE2F-1549-A872-E6EA6BC9C05E}"/>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145399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8_Single column title and content">
    <p:bg>
      <p:bgPr>
        <a:solidFill>
          <a:srgbClr val="B8860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B8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D41039E6-3AF9-BE4A-A89B-1CD27539900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FA352F9E-6205-3C41-8AFD-A15A3ED46E1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91EF0752-5CE0-D549-B18A-655250638192}"/>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293336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9_Single column title and content">
    <p:bg>
      <p:bgPr>
        <a:solidFill>
          <a:srgbClr val="D32F2F">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0444E5ED-F1A1-814E-ACFD-634EF419B0A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67943E12-9848-8543-8144-6290A540B87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DB008299-B102-D240-AA5E-45D1C445B223}"/>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562533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0_Single column title and content">
    <p:bg>
      <p:bgPr>
        <a:solidFill>
          <a:srgbClr val="D2376D">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2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C2C1B397-A9E1-B746-BD94-CB8BA481FAC2}"/>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495690A-C631-5648-8771-CE0B1ACF2A2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FC4E1E33-863E-9247-8100-94434B10AC70}"/>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951904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1_Single column title and content">
    <p:bg>
      <p:bgPr>
        <a:solidFill>
          <a:srgbClr val="6E258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6E2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368C9A3F-9D96-7744-B6CB-87D30682F4C4}"/>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13B7165C-0BA9-E541-A1E4-A25D1BA8426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s">
            <a:extLst>
              <a:ext uri="{FF2B5EF4-FFF2-40B4-BE49-F238E27FC236}">
                <a16:creationId xmlns:a16="http://schemas.microsoft.com/office/drawing/2014/main" id="{53BE0666-C105-1D40-9766-07FDA3EAC805}"/>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24249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mple two column text and content">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cxnSp>
        <p:nvCxnSpPr>
          <p:cNvPr id="8" name="Line">
            <a:extLst>
              <a:ext uri="{FF2B5EF4-FFF2-40B4-BE49-F238E27FC236}">
                <a16:creationId xmlns:a16="http://schemas.microsoft.com/office/drawing/2014/main" id="{7A09A1D8-0AE4-B646-8D6E-9B761AD35D7E}"/>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0" name="Logo" descr="Office for National Statistics Logo">
            <a:extLst>
              <a:ext uri="{FF2B5EF4-FFF2-40B4-BE49-F238E27FC236}">
                <a16:creationId xmlns:a16="http://schemas.microsoft.com/office/drawing/2014/main" id="{371BFF22-4B57-7C41-A92E-7C1C2D0167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752795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_Single column title and content">
    <p:bg>
      <p:bgPr>
        <a:solidFill>
          <a:srgbClr val="37288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372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1DE64692-2A7A-E341-AF5F-CB9D8872838F}"/>
              </a:ext>
            </a:extLst>
          </p:cNvPr>
          <p:cNvPicPr>
            <a:picLocks noChangeAspect="1"/>
          </p:cNvPicPr>
          <p:nvPr userDrawn="1"/>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98634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3_Single column title and content">
    <p:bg>
      <p:bgPr>
        <a:solidFill>
          <a:srgbClr val="FBC90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31B7D753-A604-3F4B-8399-159D61F62CD1}"/>
              </a:ext>
            </a:extLst>
          </p:cNvPr>
          <p:cNvPicPr>
            <a:picLocks noChangeAspect="1"/>
          </p:cNvPicPr>
          <p:nvPr userDrawn="1"/>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747160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4_Single column title and content">
    <p:bg>
      <p:bgPr>
        <a:solidFill>
          <a:srgbClr val="A8BD3A">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EBC0F11A-AD84-7842-A23A-0940CC6475C5}"/>
              </a:ext>
            </a:extLst>
          </p:cNvPr>
          <p:cNvPicPr>
            <a:picLocks noChangeAspect="1"/>
          </p:cNvPicPr>
          <p:nvPr userDrawn="1"/>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337039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page - minimal footer">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7" name="Title">
            <a:extLst>
              <a:ext uri="{FF2B5EF4-FFF2-40B4-BE49-F238E27FC236}">
                <a16:creationId xmlns:a16="http://schemas.microsoft.com/office/drawing/2014/main" id="{F286A817-1631-D641-B3A5-B9C6B7F08D85}"/>
              </a:ext>
            </a:extLst>
          </p:cNvPr>
          <p:cNvSpPr>
            <a:spLocks noGrp="1"/>
          </p:cNvSpPr>
          <p:nvPr>
            <p:ph type="title" hasCustomPrompt="1"/>
          </p:nvPr>
        </p:nvSpPr>
        <p:spPr>
          <a:xfrm>
            <a:off x="838200" y="642126"/>
            <a:ext cx="10515600" cy="467820"/>
          </a:xfrm>
          <a:prstGeom prst="rect">
            <a:avLst/>
          </a:prstGeom>
        </p:spPr>
        <p:txBody>
          <a:bodyPr>
            <a:spAutoFit/>
          </a:bodyPr>
          <a:lstStyle>
            <a:lvl1pPr>
              <a:defRPr sz="3200"/>
            </a:lvl1pPr>
          </a:lstStyle>
          <a:p>
            <a:r>
              <a:rPr lang="en-US"/>
              <a:t>Add your heading here</a:t>
            </a:r>
          </a:p>
        </p:txBody>
      </p:sp>
      <p:sp>
        <p:nvSpPr>
          <p:cNvPr id="16" name="Content Placeholder">
            <a:extLst>
              <a:ext uri="{FF2B5EF4-FFF2-40B4-BE49-F238E27FC236}">
                <a16:creationId xmlns:a16="http://schemas.microsoft.com/office/drawing/2014/main" id="{8E4E2FF2-096C-C349-8B44-CFA5388E9515}"/>
              </a:ext>
            </a:extLst>
          </p:cNvPr>
          <p:cNvSpPr>
            <a:spLocks noGrp="1"/>
          </p:cNvSpPr>
          <p:nvPr>
            <p:ph idx="1" hasCustomPrompt="1"/>
          </p:nvPr>
        </p:nvSpPr>
        <p:spPr>
          <a:xfrm>
            <a:off x="838200" y="1245542"/>
            <a:ext cx="10515600" cy="4826645"/>
          </a:xfrm>
          <a:prstGeom prst="rect">
            <a:avLst/>
          </a:prstGeom>
        </p:spPr>
        <p:txBody>
          <a:bodyPr anchor="t" anchorCtr="0"/>
          <a:lstStyle>
            <a:lvl1pPr marL="0" indent="0">
              <a:buNone/>
              <a:defRPr sz="3200">
                <a:solidFill>
                  <a:schemeClr val="tx1"/>
                </a:solidFill>
              </a:defRPr>
            </a:lvl1pPr>
            <a:lvl2pPr>
              <a:defRPr sz="2800"/>
            </a:lvl2pPr>
            <a:lvl3pPr>
              <a:defRPr sz="2400"/>
            </a:lvl3pPr>
            <a:lvl4pPr>
              <a:defRPr sz="2000"/>
            </a:lvl4pPr>
            <a:lvl5pPr>
              <a:defRPr sz="2000"/>
            </a:lvl5pPr>
          </a:lstStyle>
          <a:p>
            <a:pPr lvl="0"/>
            <a:r>
              <a:rPr lang="en-US"/>
              <a:t>Add your chart here</a:t>
            </a:r>
          </a:p>
        </p:txBody>
      </p:sp>
      <p:pic>
        <p:nvPicPr>
          <p:cNvPr id="5" name="Logo" descr="Office for National Statistics Logo">
            <a:extLst>
              <a:ext uri="{FF2B5EF4-FFF2-40B4-BE49-F238E27FC236}">
                <a16:creationId xmlns:a16="http://schemas.microsoft.com/office/drawing/2014/main" id="{EB69BF73-290C-6047-BFA6-A01EFEA976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104444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mple quote slide">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8" name="Title">
            <a:extLst>
              <a:ext uri="{FF2B5EF4-FFF2-40B4-BE49-F238E27FC236}">
                <a16:creationId xmlns:a16="http://schemas.microsoft.com/office/drawing/2014/main" id="{4823432E-3586-604D-92FD-6766ABAEBE02}"/>
              </a:ext>
            </a:extLst>
          </p:cNvPr>
          <p:cNvSpPr>
            <a:spLocks noGrp="1"/>
          </p:cNvSpPr>
          <p:nvPr>
            <p:ph type="title" hasCustomPrompt="1"/>
          </p:nvPr>
        </p:nvSpPr>
        <p:spPr>
          <a:xfrm>
            <a:off x="838200" y="2944961"/>
            <a:ext cx="10515600" cy="877163"/>
          </a:xfrm>
          <a:prstGeom prst="rect">
            <a:avLst/>
          </a:prstGeom>
        </p:spPr>
        <p:txBody>
          <a:bodyPr tIns="0" rIns="0" bIns="0" anchor="t" anchorCtr="0">
            <a:spAutoFit/>
          </a:bodyPr>
          <a:lstStyle>
            <a:lvl1pPr algn="l">
              <a:defRPr sz="6000" b="0">
                <a:solidFill>
                  <a:srgbClr val="003C57"/>
                </a:solidFill>
              </a:defRPr>
            </a:lvl1pPr>
          </a:lstStyle>
          <a:p>
            <a:r>
              <a:rPr lang="en-US"/>
              <a:t>“Simple quote.”</a:t>
            </a:r>
          </a:p>
        </p:txBody>
      </p:sp>
      <p:sp>
        <p:nvSpPr>
          <p:cNvPr id="7" name="Author">
            <a:extLst>
              <a:ext uri="{FF2B5EF4-FFF2-40B4-BE49-F238E27FC236}">
                <a16:creationId xmlns:a16="http://schemas.microsoft.com/office/drawing/2014/main" id="{5098D52F-C970-2B40-8239-2E25388E3E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p>
        </p:txBody>
      </p:sp>
      <p:pic>
        <p:nvPicPr>
          <p:cNvPr id="10" name="Logo" descr="Office for National Statistics Logo">
            <a:extLst>
              <a:ext uri="{FF2B5EF4-FFF2-40B4-BE49-F238E27FC236}">
                <a16:creationId xmlns:a16="http://schemas.microsoft.com/office/drawing/2014/main" id="{99919A97-416F-9E4A-94EF-4E9EE0165D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270906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left, one image righ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5" name="Footer Placeholder">
            <a:extLst>
              <a:ext uri="{FF2B5EF4-FFF2-40B4-BE49-F238E27FC236}">
                <a16:creationId xmlns:a16="http://schemas.microsoft.com/office/drawing/2014/main" id="{3C90513C-0A03-D04D-8CDF-DC791864E4F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a:extLst>
              <a:ext uri="{FF2B5EF4-FFF2-40B4-BE49-F238E27FC236}">
                <a16:creationId xmlns:a16="http://schemas.microsoft.com/office/drawing/2014/main" id="{476494BA-54FA-6240-A5E0-73528C13DB5B}"/>
              </a:ext>
            </a:extLst>
          </p:cNvPr>
          <p:cNvSpPr>
            <a:spLocks noGrp="1"/>
          </p:cNvSpPr>
          <p:nvPr>
            <p:ph type="title" hasCustomPrompt="1"/>
          </p:nvPr>
        </p:nvSpPr>
        <p:spPr>
          <a:xfrm>
            <a:off x="838201" y="657094"/>
            <a:ext cx="2819400" cy="814519"/>
          </a:xfrm>
          <a:prstGeom prst="rect">
            <a:avLst/>
          </a:prstGeom>
        </p:spPr>
        <p:txBody>
          <a:bodyPr>
            <a:noAutofit/>
          </a:bodyPr>
          <a:lstStyle>
            <a:lvl1pPr>
              <a:defRPr sz="3200"/>
            </a:lvl1pPr>
          </a:lstStyle>
          <a:p>
            <a:pPr lvl="0"/>
            <a:r>
              <a:rPr lang="en-US"/>
              <a:t>Text left, one image right</a:t>
            </a:r>
          </a:p>
        </p:txBody>
      </p:sp>
      <p:sp>
        <p:nvSpPr>
          <p:cNvPr id="10" name="Content Placeholder">
            <a:extLst>
              <a:ext uri="{FF2B5EF4-FFF2-40B4-BE49-F238E27FC236}">
                <a16:creationId xmlns:a16="http://schemas.microsoft.com/office/drawing/2014/main" id="{5A53190F-4F68-9B4A-91AB-F520FB436C9F}"/>
              </a:ext>
            </a:extLst>
          </p:cNvPr>
          <p:cNvSpPr>
            <a:spLocks noGrp="1"/>
          </p:cNvSpPr>
          <p:nvPr>
            <p:ph sz="half" idx="10" hasCustomPrompt="1"/>
          </p:nvPr>
        </p:nvSpPr>
        <p:spPr>
          <a:xfrm>
            <a:off x="838200" y="1681675"/>
            <a:ext cx="2819401" cy="2329227"/>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9" name="Content Placeholder">
            <a:extLst>
              <a:ext uri="{FF2B5EF4-FFF2-40B4-BE49-F238E27FC236}">
                <a16:creationId xmlns:a16="http://schemas.microsoft.com/office/drawing/2014/main" id="{3AEE310C-A9B2-BC47-9C43-3532231F7D72}"/>
              </a:ext>
            </a:extLst>
          </p:cNvPr>
          <p:cNvSpPr>
            <a:spLocks noGrp="1"/>
          </p:cNvSpPr>
          <p:nvPr>
            <p:ph idx="1" hasCustomPrompt="1"/>
          </p:nvPr>
        </p:nvSpPr>
        <p:spPr>
          <a:xfrm>
            <a:off x="3966959" y="657094"/>
            <a:ext cx="7386841" cy="5553206"/>
          </a:xfrm>
          <a:prstGeom prst="rect">
            <a:avLst/>
          </a:prstGeom>
          <a:solidFill>
            <a:schemeClr val="bg2"/>
          </a:solidFill>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a:t>
            </a:r>
            <a:br>
              <a:rPr lang="en-US"/>
            </a:br>
            <a:r>
              <a:rPr lang="en-US"/>
              <a:t>(aspect ratio 4:3)</a:t>
            </a:r>
          </a:p>
        </p:txBody>
      </p:sp>
      <p:pic>
        <p:nvPicPr>
          <p:cNvPr id="6" name="Logo" descr="Office for National Statistics Logo">
            <a:extLst>
              <a:ext uri="{FF2B5EF4-FFF2-40B4-BE49-F238E27FC236}">
                <a16:creationId xmlns:a16="http://schemas.microsoft.com/office/drawing/2014/main" id="{89C3BF26-5A0A-2F4A-8A8D-6072F11EC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9872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right">
    <p:bg>
      <p:bgPr>
        <a:solidFill>
          <a:schemeClr val="bg1">
            <a:lumMod val="95000"/>
          </a:schemeClr>
        </a:solidFill>
        <a:effectLst/>
      </p:bgPr>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6" name="Footer Placeholder">
            <a:extLst>
              <a:ext uri="{FF2B5EF4-FFF2-40B4-BE49-F238E27FC236}">
                <a16:creationId xmlns:a16="http://schemas.microsoft.com/office/drawing/2014/main" id="{9F2D74FC-DE0D-9142-9052-7DC552A8C99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D40591F7-C8D0-A945-B2CF-C2F5BEF4709A}"/>
              </a:ext>
            </a:extLst>
          </p:cNvPr>
          <p:cNvSpPr>
            <a:spLocks noGrp="1"/>
          </p:cNvSpPr>
          <p:nvPr>
            <p:ph type="title" hasCustomPrompt="1"/>
          </p:nvPr>
        </p:nvSpPr>
        <p:spPr>
          <a:xfrm>
            <a:off x="838200" y="657094"/>
            <a:ext cx="5395915" cy="765501"/>
          </a:xfrm>
          <a:prstGeom prst="rect">
            <a:avLst/>
          </a:prstGeom>
        </p:spPr>
        <p:txBody>
          <a:bodyPr>
            <a:noAutofit/>
          </a:bodyPr>
          <a:lstStyle>
            <a:lvl1pPr>
              <a:defRPr sz="3200"/>
            </a:lvl1pPr>
          </a:lstStyle>
          <a:p>
            <a:pPr lvl="0"/>
            <a:r>
              <a:rPr lang="en-US"/>
              <a:t>Text left, two images right</a:t>
            </a:r>
          </a:p>
        </p:txBody>
      </p:sp>
      <p:sp>
        <p:nvSpPr>
          <p:cNvPr id="8" name="Content Placeholder 1">
            <a:extLst>
              <a:ext uri="{FF2B5EF4-FFF2-40B4-BE49-F238E27FC236}">
                <a16:creationId xmlns:a16="http://schemas.microsoft.com/office/drawing/2014/main" id="{7341D0D4-8A9F-254A-A838-BE23CB339FA3}"/>
              </a:ext>
            </a:extLst>
          </p:cNvPr>
          <p:cNvSpPr>
            <a:spLocks noGrp="1"/>
          </p:cNvSpPr>
          <p:nvPr>
            <p:ph sz="half" idx="13" hasCustomPrompt="1"/>
          </p:nvPr>
        </p:nvSpPr>
        <p:spPr>
          <a:xfrm>
            <a:off x="838200" y="1422595"/>
            <a:ext cx="5395915"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81679"/>
            <a:ext cx="4876799" cy="271943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01113"/>
            <a:ext cx="4876800" cy="28497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pic>
        <p:nvPicPr>
          <p:cNvPr id="7" name="Logo" descr="Office for National Statistics Logo">
            <a:extLst>
              <a:ext uri="{FF2B5EF4-FFF2-40B4-BE49-F238E27FC236}">
                <a16:creationId xmlns:a16="http://schemas.microsoft.com/office/drawing/2014/main" id="{A53CB928-464E-0442-B8A8-844F0B513A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12953638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a:p>
        </p:txBody>
      </p:sp>
      <p:pic>
        <p:nvPicPr>
          <p:cNvPr id="18" name="ONS Logo" title="Office for National Statistics Logo">
            <a:extLst>
              <a:ext uri="{FF2B5EF4-FFF2-40B4-BE49-F238E27FC236}">
                <a16:creationId xmlns:a16="http://schemas.microsoft.com/office/drawing/2014/main" id="{C75F6892-DCBE-6A46-9D84-E4C8B081EFF8}"/>
              </a:ext>
            </a:extLst>
          </p:cNvPr>
          <p:cNvPicPr>
            <a:picLocks noChangeAspect="1"/>
          </p:cNvPicPr>
          <p:nvPr userDrawn="1"/>
        </p:nvPicPr>
        <p:blipFill>
          <a:blip r:embed="rId54">
            <a:extLst>
              <a:ext uri="{96DAC541-7B7A-43D3-8B79-37D633B846F1}">
                <asvg:svgBlip xmlns:asvg="http://schemas.microsoft.com/office/drawing/2016/SVG/main" xmlns="" r:embed="rId55"/>
              </a:ext>
            </a:extLst>
          </a:blip>
          <a:stretch>
            <a:fillRect/>
          </a:stretch>
        </p:blipFill>
        <p:spPr>
          <a:xfrm>
            <a:off x="8344421" y="758764"/>
            <a:ext cx="3108157" cy="742657"/>
          </a:xfrm>
          <a:prstGeom prst="rect">
            <a:avLst/>
          </a:prstGeom>
        </p:spPr>
      </p:pic>
      <p:sp>
        <p:nvSpPr>
          <p:cNvPr id="5" name="Title Placeholder">
            <a:extLst>
              <a:ext uri="{FF2B5EF4-FFF2-40B4-BE49-F238E27FC236}">
                <a16:creationId xmlns:a16="http://schemas.microsoft.com/office/drawing/2014/main" id="{6DBF0174-0E48-4922-B59E-9E207247D338}"/>
              </a:ext>
            </a:extLst>
          </p:cNvPr>
          <p:cNvSpPr>
            <a:spLocks noGrp="1"/>
          </p:cNvSpPr>
          <p:nvPr>
            <p:ph type="title"/>
          </p:nvPr>
        </p:nvSpPr>
        <p:spPr>
          <a:xfrm>
            <a:off x="838200" y="826982"/>
            <a:ext cx="7379711" cy="2149034"/>
          </a:xfrm>
          <a:prstGeom prst="rect">
            <a:avLst/>
          </a:prstGeom>
        </p:spPr>
        <p:txBody>
          <a:bodyPr vert="horz" lIns="0" tIns="0" rIns="0" bIns="0" rtlCol="0" anchor="t" anchorCtr="0">
            <a:normAutofit/>
          </a:bodyPr>
          <a:lstStyle/>
          <a:p>
            <a:r>
              <a:rPr lang="en-US"/>
              <a:t>Write your title here </a:t>
            </a:r>
            <a:br>
              <a:rPr lang="en-US"/>
            </a:br>
            <a:r>
              <a:rPr lang="en-US"/>
              <a:t>(in sentence case)</a:t>
            </a:r>
            <a:endParaRPr lang="en-GB"/>
          </a:p>
        </p:txBody>
      </p:sp>
      <p:sp>
        <p:nvSpPr>
          <p:cNvPr id="3" name="Text Placeholder">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10515600" cy="2391425"/>
          </a:xfrm>
          <a:prstGeom prst="rect">
            <a:avLst/>
          </a:prstGeom>
        </p:spPr>
        <p:txBody>
          <a:bodyPr vert="horz" lIns="0" tIns="46800" rIns="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(minimum recommended text size 18pt)</a:t>
            </a:r>
          </a:p>
        </p:txBody>
      </p:sp>
      <p:sp>
        <p:nvSpPr>
          <p:cNvPr id="16" name="Date Placeholder">
            <a:extLst>
              <a:ext uri="{FF2B5EF4-FFF2-40B4-BE49-F238E27FC236}">
                <a16:creationId xmlns:a16="http://schemas.microsoft.com/office/drawing/2014/main" id="{C57F1779-22FA-E74D-A68A-DE59AC0306AC}"/>
              </a:ext>
            </a:extLst>
          </p:cNvPr>
          <p:cNvSpPr>
            <a:spLocks noGrp="1"/>
          </p:cNvSpPr>
          <p:nvPr>
            <p:ph type="dt" sz="half" idx="2"/>
          </p:nvPr>
        </p:nvSpPr>
        <p:spPr>
          <a:xfrm>
            <a:off x="838200" y="6250892"/>
            <a:ext cx="2743200" cy="365125"/>
          </a:xfrm>
          <a:prstGeom prst="rect">
            <a:avLst/>
          </a:prstGeom>
        </p:spPr>
        <p:txBody>
          <a:bodyPr vert="horz" lIns="0" tIns="45720" rIns="91440" bIns="45720" rtlCol="0" anchor="ctr"/>
          <a:lstStyle>
            <a:lvl1pPr algn="l">
              <a:defRPr sz="2000" b="1">
                <a:solidFill>
                  <a:srgbClr val="003C57"/>
                </a:solidFill>
              </a:defRPr>
            </a:lvl1pPr>
          </a:lstStyle>
          <a:p>
            <a:fld id="{695CE8D2-2A51-934B-BEE8-FEA5F81FAF91}" type="datetime4">
              <a:rPr lang="en-GB" smtClean="0"/>
              <a:t>07 October 2021</a:t>
            </a:fld>
            <a:endParaRPr lang="en-US"/>
          </a:p>
        </p:txBody>
      </p:sp>
      <p:cxnSp>
        <p:nvCxnSpPr>
          <p:cNvPr id="15" name="Line">
            <a:extLst>
              <a:ext uri="{FF2B5EF4-FFF2-40B4-BE49-F238E27FC236}">
                <a16:creationId xmlns:a16="http://schemas.microsoft.com/office/drawing/2014/main" id="{6E5DCB11-47E3-BC4E-87BE-ED66A7AC92CD}"/>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1047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725" r:id="rId4"/>
    <p:sldLayoutId id="2147483726" r:id="rId5"/>
    <p:sldLayoutId id="2147483708" r:id="rId6"/>
    <p:sldLayoutId id="2147483724" r:id="rId7"/>
    <p:sldLayoutId id="2147483704" r:id="rId8"/>
    <p:sldLayoutId id="2147483705" r:id="rId9"/>
    <p:sldLayoutId id="2147483706" r:id="rId10"/>
    <p:sldLayoutId id="2147483729" r:id="rId11"/>
    <p:sldLayoutId id="2147483730" r:id="rId12"/>
    <p:sldLayoutId id="2147483671" r:id="rId13"/>
    <p:sldLayoutId id="2147483728" r:id="rId14"/>
    <p:sldLayoutId id="2147483684" r:id="rId15"/>
    <p:sldLayoutId id="2147483674" r:id="rId16"/>
    <p:sldLayoutId id="2147483711" r:id="rId17"/>
    <p:sldLayoutId id="2147483689" r:id="rId18"/>
    <p:sldLayoutId id="2147483688"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732" r:id="rId29"/>
    <p:sldLayoutId id="2147483735" r:id="rId30"/>
    <p:sldLayoutId id="2147483687" r:id="rId31"/>
    <p:sldLayoutId id="2147483695" r:id="rId32"/>
    <p:sldLayoutId id="2147483694" r:id="rId33"/>
    <p:sldLayoutId id="2147483697" r:id="rId34"/>
    <p:sldLayoutId id="2147483700" r:id="rId35"/>
    <p:sldLayoutId id="2147483709" r:id="rId36"/>
    <p:sldLayoutId id="2147483710" r:id="rId37"/>
    <p:sldLayoutId id="214748373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 id="2147483723" r:id="rId50"/>
    <p:sldLayoutId id="2147483733" r:id="rId51"/>
    <p:sldLayoutId id="2147483734" r:id="rId52"/>
  </p:sldLayoutIdLst>
  <p:hf sldNum="0" hdr="0"/>
  <p:txStyles>
    <p:titleStyle>
      <a:lvl1pPr algn="l" defTabSz="914400" rtl="0" eaLnBrk="1" latinLnBrk="0" hangingPunct="1">
        <a:lnSpc>
          <a:spcPct val="95000"/>
        </a:lnSpc>
        <a:spcBef>
          <a:spcPct val="0"/>
        </a:spcBef>
        <a:spcAft>
          <a:spcPts val="1000"/>
        </a:spcAft>
        <a:buNone/>
        <a:defRPr sz="4800" b="1" kern="1200" baseline="0">
          <a:solidFill>
            <a:srgbClr val="003C57"/>
          </a:solidFill>
          <a:latin typeface="+mj-lt"/>
          <a:ea typeface="+mj-ea"/>
          <a:cs typeface="+mj-cs"/>
        </a:defRPr>
      </a:lvl1pPr>
    </p:titleStyle>
    <p:body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rgbClr val="003C57"/>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rgbClr val="003C57"/>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rgbClr val="003C57"/>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rgbClr val="003C57"/>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ah.merad@on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tina.helme@ons.gov.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hyperlink" Target="mailto:Martina.Helme@ons.gov.uk" TargetMode="External"/><Relationship Id="rId2" Type="http://schemas.openxmlformats.org/officeDocument/2006/relationships/hyperlink" Target="mailto:Salah.Merad@ons.gov.uk"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F2B7606F-25F1-44A9-85D1-9970728AB33E}"/>
              </a:ext>
            </a:extLst>
          </p:cNvPr>
          <p:cNvSpPr>
            <a:spLocks noGrp="1"/>
          </p:cNvSpPr>
          <p:nvPr>
            <p:ph type="title"/>
          </p:nvPr>
        </p:nvSpPr>
        <p:spPr>
          <a:xfrm>
            <a:off x="837282" y="2357610"/>
            <a:ext cx="10727070" cy="1383476"/>
          </a:xfrm>
        </p:spPr>
        <p:txBody>
          <a:bodyPr>
            <a:noAutofit/>
          </a:bodyPr>
          <a:lstStyle/>
          <a:p>
            <a:r>
              <a:rPr lang="en-GB" sz="3200" dirty="0"/>
              <a:t>Welsh Statistical Liaison Committee</a:t>
            </a:r>
            <a:br>
              <a:rPr lang="en-GB" sz="3200" dirty="0"/>
            </a:br>
            <a:r>
              <a:rPr lang="en-GB" sz="3200" dirty="0"/>
              <a:t>LFS/APS</a:t>
            </a:r>
          </a:p>
        </p:txBody>
      </p:sp>
      <p:sp>
        <p:nvSpPr>
          <p:cNvPr id="9" name="Presenter Name">
            <a:extLst>
              <a:ext uri="{FF2B5EF4-FFF2-40B4-BE49-F238E27FC236}">
                <a16:creationId xmlns:a16="http://schemas.microsoft.com/office/drawing/2014/main" id="{A9819EFB-579D-4691-AE16-89A76B47EF06}"/>
              </a:ext>
            </a:extLst>
          </p:cNvPr>
          <p:cNvSpPr>
            <a:spLocks noGrp="1"/>
          </p:cNvSpPr>
          <p:nvPr>
            <p:ph idx="13"/>
          </p:nvPr>
        </p:nvSpPr>
        <p:spPr>
          <a:xfrm>
            <a:off x="629652" y="3505155"/>
            <a:ext cx="10515600" cy="975332"/>
          </a:xfrm>
        </p:spPr>
        <p:txBody>
          <a:bodyPr/>
          <a:lstStyle/>
          <a:p>
            <a:endParaRPr lang="en-GB" dirty="0"/>
          </a:p>
          <a:p>
            <a:endParaRPr lang="en-GB" dirty="0"/>
          </a:p>
        </p:txBody>
      </p:sp>
      <p:sp>
        <p:nvSpPr>
          <p:cNvPr id="8" name="Presenter Information">
            <a:extLst>
              <a:ext uri="{FF2B5EF4-FFF2-40B4-BE49-F238E27FC236}">
                <a16:creationId xmlns:a16="http://schemas.microsoft.com/office/drawing/2014/main" id="{1D76D23A-DF48-482E-864D-C3BFFE984D21}"/>
              </a:ext>
            </a:extLst>
          </p:cNvPr>
          <p:cNvSpPr>
            <a:spLocks noGrp="1"/>
          </p:cNvSpPr>
          <p:nvPr>
            <p:ph idx="1"/>
          </p:nvPr>
        </p:nvSpPr>
        <p:spPr>
          <a:xfrm>
            <a:off x="837282" y="3992821"/>
            <a:ext cx="10307969" cy="2343655"/>
          </a:xfrm>
        </p:spPr>
        <p:txBody>
          <a:bodyPr/>
          <a:lstStyle/>
          <a:p>
            <a:r>
              <a:rPr lang="en-GB" dirty="0"/>
              <a:t>Salah Merad and Martina Helme,</a:t>
            </a:r>
          </a:p>
          <a:p>
            <a:r>
              <a:rPr lang="en-GB" dirty="0"/>
              <a:t>Office for National Statistics, UK</a:t>
            </a:r>
          </a:p>
          <a:p>
            <a:r>
              <a:rPr lang="en-GB" dirty="0">
                <a:hlinkClick r:id="rId3"/>
              </a:rPr>
              <a:t>salah.merad@ons.gov.uk</a:t>
            </a:r>
            <a:endParaRPr lang="en-GB" dirty="0"/>
          </a:p>
          <a:p>
            <a:r>
              <a:rPr lang="en-GB" dirty="0">
                <a:hlinkClick r:id="rId4"/>
              </a:rPr>
              <a:t>martina.helme@ons.gov.uk</a:t>
            </a:r>
            <a:endParaRPr lang="en-GB" dirty="0"/>
          </a:p>
          <a:p>
            <a:endParaRPr lang="en-GB" dirty="0"/>
          </a:p>
          <a:p>
            <a:r>
              <a:rPr lang="en-GB" dirty="0"/>
              <a:t>7</a:t>
            </a:r>
            <a:r>
              <a:rPr lang="en-GB" baseline="30000" dirty="0"/>
              <a:t>th</a:t>
            </a:r>
            <a:r>
              <a:rPr lang="en-GB" dirty="0"/>
              <a:t> October 2021</a:t>
            </a:r>
          </a:p>
          <a:p>
            <a:endParaRPr lang="en-GB" u="sng" dirty="0">
              <a:solidFill>
                <a:schemeClr val="tx1"/>
              </a:solidFill>
            </a:endParaRPr>
          </a:p>
        </p:txBody>
      </p:sp>
    </p:spTree>
    <p:extLst>
      <p:ext uri="{BB962C8B-B14F-4D97-AF65-F5344CB8AC3E}">
        <p14:creationId xmlns:p14="http://schemas.microsoft.com/office/powerpoint/2010/main" val="188267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B7040D-6E11-4F6B-970D-DA321C85BEB7}"/>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A35AC89E-D436-49EF-B84A-B8FA2D5F4B30}"/>
              </a:ext>
            </a:extLst>
          </p:cNvPr>
          <p:cNvSpPr>
            <a:spLocks noGrp="1"/>
          </p:cNvSpPr>
          <p:nvPr>
            <p:ph type="title"/>
          </p:nvPr>
        </p:nvSpPr>
        <p:spPr>
          <a:xfrm>
            <a:off x="856343" y="1865229"/>
            <a:ext cx="10515600" cy="2631490"/>
          </a:xfrm>
        </p:spPr>
        <p:txBody>
          <a:bodyPr/>
          <a:lstStyle/>
          <a:p>
            <a:r>
              <a:rPr lang="en-GB" sz="6000" dirty="0"/>
              <a:t>Changes to the LFS data collection since the start of the pandemic</a:t>
            </a:r>
          </a:p>
        </p:txBody>
      </p:sp>
    </p:spTree>
    <p:extLst>
      <p:ext uri="{BB962C8B-B14F-4D97-AF65-F5344CB8AC3E}">
        <p14:creationId xmlns:p14="http://schemas.microsoft.com/office/powerpoint/2010/main" val="367467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47B3E3-06F0-4E87-866A-6CBABB841A06}"/>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9E25087-9B62-42AF-99CB-5486ECF45CB9}"/>
              </a:ext>
            </a:extLst>
          </p:cNvPr>
          <p:cNvSpPr>
            <a:spLocks noGrp="1"/>
          </p:cNvSpPr>
          <p:nvPr>
            <p:ph type="title"/>
          </p:nvPr>
        </p:nvSpPr>
        <p:spPr/>
        <p:txBody>
          <a:bodyPr/>
          <a:lstStyle/>
          <a:p>
            <a:r>
              <a:rPr lang="en-GB" dirty="0"/>
              <a:t>Timeline of events</a:t>
            </a:r>
          </a:p>
        </p:txBody>
      </p:sp>
      <p:sp>
        <p:nvSpPr>
          <p:cNvPr id="5" name="Arrow: Right 4">
            <a:extLst>
              <a:ext uri="{FF2B5EF4-FFF2-40B4-BE49-F238E27FC236}">
                <a16:creationId xmlns:a16="http://schemas.microsoft.com/office/drawing/2014/main" id="{80320DDA-17E0-4C63-A654-E0CC080F0BCE}"/>
              </a:ext>
            </a:extLst>
          </p:cNvPr>
          <p:cNvSpPr/>
          <p:nvPr/>
        </p:nvSpPr>
        <p:spPr>
          <a:xfrm>
            <a:off x="712922" y="2758693"/>
            <a:ext cx="11096786" cy="1394848"/>
          </a:xfrm>
          <a:prstGeom prst="rightArrow">
            <a:avLst/>
          </a:prstGeom>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75000"/>
                  <a:lumOff val="2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A1CF38C-E705-40F8-B697-491FA8743BEF}"/>
              </a:ext>
            </a:extLst>
          </p:cNvPr>
          <p:cNvGrpSpPr/>
          <p:nvPr/>
        </p:nvGrpSpPr>
        <p:grpSpPr>
          <a:xfrm>
            <a:off x="539857" y="3099656"/>
            <a:ext cx="2138767" cy="2764717"/>
            <a:chOff x="539857" y="3099656"/>
            <a:chExt cx="2138767" cy="2764717"/>
          </a:xfrm>
        </p:grpSpPr>
        <p:cxnSp>
          <p:nvCxnSpPr>
            <p:cNvPr id="7" name="Straight Arrow Connector 6">
              <a:extLst>
                <a:ext uri="{FF2B5EF4-FFF2-40B4-BE49-F238E27FC236}">
                  <a16:creationId xmlns:a16="http://schemas.microsoft.com/office/drawing/2014/main" id="{69960DEB-3D5B-4BE1-B5EF-EE801D86AC70}"/>
                </a:ext>
              </a:extLst>
            </p:cNvPr>
            <p:cNvCxnSpPr/>
            <p:nvPr/>
          </p:nvCxnSpPr>
          <p:spPr>
            <a:xfrm>
              <a:off x="1084881" y="3099656"/>
              <a:ext cx="0" cy="14878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7F717B0-5ED5-4ACC-B1DE-30AB3FC01ACF}"/>
                </a:ext>
              </a:extLst>
            </p:cNvPr>
            <p:cNvSpPr txBox="1"/>
            <p:nvPr/>
          </p:nvSpPr>
          <p:spPr>
            <a:xfrm>
              <a:off x="539857" y="4664044"/>
              <a:ext cx="2138767" cy="1200329"/>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09/03</a:t>
              </a:r>
              <a:r>
                <a:rPr lang="en-GB" dirty="0">
                  <a:solidFill>
                    <a:srgbClr val="183E56"/>
                  </a:solidFill>
                  <a:latin typeface="Arial" panose="020B0604020202020204" pitchFamily="34" charset="0"/>
                  <a:cs typeface="Arial" panose="020B0604020202020204" pitchFamily="34" charset="0"/>
                </a:rPr>
                <a:t>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Public awareness starts affecting survey participation</a:t>
              </a:r>
            </a:p>
          </p:txBody>
        </p:sp>
      </p:grpSp>
      <p:grpSp>
        <p:nvGrpSpPr>
          <p:cNvPr id="9" name="Group 8">
            <a:extLst>
              <a:ext uri="{FF2B5EF4-FFF2-40B4-BE49-F238E27FC236}">
                <a16:creationId xmlns:a16="http://schemas.microsoft.com/office/drawing/2014/main" id="{0A5EAB66-A326-4CDA-8A6B-C517C5B86668}"/>
              </a:ext>
            </a:extLst>
          </p:cNvPr>
          <p:cNvGrpSpPr/>
          <p:nvPr/>
        </p:nvGrpSpPr>
        <p:grpSpPr>
          <a:xfrm>
            <a:off x="657113" y="1226151"/>
            <a:ext cx="1214308" cy="2583267"/>
            <a:chOff x="657113" y="1226151"/>
            <a:chExt cx="1214308" cy="2583267"/>
          </a:xfrm>
        </p:grpSpPr>
        <p:cxnSp>
          <p:nvCxnSpPr>
            <p:cNvPr id="10" name="Straight Arrow Connector 9">
              <a:extLst>
                <a:ext uri="{FF2B5EF4-FFF2-40B4-BE49-F238E27FC236}">
                  <a16:creationId xmlns:a16="http://schemas.microsoft.com/office/drawing/2014/main" id="{1C960F3B-1B21-4785-823F-DA22E79DCFE7}"/>
                </a:ext>
              </a:extLst>
            </p:cNvPr>
            <p:cNvCxnSpPr>
              <a:cxnSpLocks/>
            </p:cNvCxnSpPr>
            <p:nvPr/>
          </p:nvCxnSpPr>
          <p:spPr>
            <a:xfrm flipV="1">
              <a:off x="1496148" y="2417153"/>
              <a:ext cx="0" cy="13922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C864F7-6EBB-4F79-8AC5-8B5000C9A2B3}"/>
                </a:ext>
              </a:extLst>
            </p:cNvPr>
            <p:cNvSpPr txBox="1"/>
            <p:nvPr/>
          </p:nvSpPr>
          <p:spPr>
            <a:xfrm>
              <a:off x="657113" y="1226151"/>
              <a:ext cx="1214308" cy="1200329"/>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17/03</a:t>
              </a:r>
              <a:r>
                <a:rPr lang="en-GB" dirty="0">
                  <a:solidFill>
                    <a:srgbClr val="183E56"/>
                  </a:solidFill>
                  <a:latin typeface="Arial" panose="020B0604020202020204" pitchFamily="34" charset="0"/>
                  <a:cs typeface="Arial" panose="020B0604020202020204" pitchFamily="34" charset="0"/>
                </a:rPr>
                <a:t>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F2F data collection suspended</a:t>
              </a:r>
            </a:p>
          </p:txBody>
        </p:sp>
      </p:grpSp>
      <p:grpSp>
        <p:nvGrpSpPr>
          <p:cNvPr id="12" name="Group 11">
            <a:extLst>
              <a:ext uri="{FF2B5EF4-FFF2-40B4-BE49-F238E27FC236}">
                <a16:creationId xmlns:a16="http://schemas.microsoft.com/office/drawing/2014/main" id="{4D902D9F-08A6-4AC6-83C6-C726C58855B5}"/>
              </a:ext>
            </a:extLst>
          </p:cNvPr>
          <p:cNvGrpSpPr/>
          <p:nvPr/>
        </p:nvGrpSpPr>
        <p:grpSpPr>
          <a:xfrm>
            <a:off x="1871421" y="3111168"/>
            <a:ext cx="1802190" cy="1834959"/>
            <a:chOff x="1871421" y="3111168"/>
            <a:chExt cx="1802190" cy="1834959"/>
          </a:xfrm>
        </p:grpSpPr>
        <p:cxnSp>
          <p:nvCxnSpPr>
            <p:cNvPr id="13" name="Straight Arrow Connector 12">
              <a:extLst>
                <a:ext uri="{FF2B5EF4-FFF2-40B4-BE49-F238E27FC236}">
                  <a16:creationId xmlns:a16="http://schemas.microsoft.com/office/drawing/2014/main" id="{4AE956BB-7413-4F3D-BA1C-22F609DF4A4A}"/>
                </a:ext>
              </a:extLst>
            </p:cNvPr>
            <p:cNvCxnSpPr/>
            <p:nvPr/>
          </p:nvCxnSpPr>
          <p:spPr>
            <a:xfrm>
              <a:off x="1871421" y="3111168"/>
              <a:ext cx="0" cy="14878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DFCDE7-A73E-445D-9F40-9D98368CFE2A}"/>
                </a:ext>
              </a:extLst>
            </p:cNvPr>
            <p:cNvSpPr txBox="1"/>
            <p:nvPr/>
          </p:nvSpPr>
          <p:spPr>
            <a:xfrm>
              <a:off x="2012711" y="4022797"/>
              <a:ext cx="1660900" cy="923330"/>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23/03</a:t>
              </a:r>
              <a:r>
                <a:rPr lang="en-GB" dirty="0">
                  <a:solidFill>
                    <a:srgbClr val="183E56"/>
                  </a:solidFill>
                  <a:latin typeface="Arial" panose="020B0604020202020204" pitchFamily="34" charset="0"/>
                  <a:cs typeface="Arial" panose="020B0604020202020204" pitchFamily="34" charset="0"/>
                </a:rPr>
                <a:t>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UK lockdown begins</a:t>
              </a:r>
            </a:p>
          </p:txBody>
        </p:sp>
      </p:grpSp>
      <p:grpSp>
        <p:nvGrpSpPr>
          <p:cNvPr id="15" name="Group 14">
            <a:extLst>
              <a:ext uri="{FF2B5EF4-FFF2-40B4-BE49-F238E27FC236}">
                <a16:creationId xmlns:a16="http://schemas.microsoft.com/office/drawing/2014/main" id="{5D31B422-B8E0-4BAE-A258-3678162F4329}"/>
              </a:ext>
            </a:extLst>
          </p:cNvPr>
          <p:cNvGrpSpPr/>
          <p:nvPr/>
        </p:nvGrpSpPr>
        <p:grpSpPr>
          <a:xfrm>
            <a:off x="2034711" y="1207145"/>
            <a:ext cx="2398376" cy="2592594"/>
            <a:chOff x="3618203" y="1224755"/>
            <a:chExt cx="2398376" cy="2592594"/>
          </a:xfrm>
        </p:grpSpPr>
        <p:cxnSp>
          <p:nvCxnSpPr>
            <p:cNvPr id="16" name="Straight Arrow Connector 15">
              <a:extLst>
                <a:ext uri="{FF2B5EF4-FFF2-40B4-BE49-F238E27FC236}">
                  <a16:creationId xmlns:a16="http://schemas.microsoft.com/office/drawing/2014/main" id="{55C85360-D013-4C77-845E-7CF3C2AEF86C}"/>
                </a:ext>
              </a:extLst>
            </p:cNvPr>
            <p:cNvCxnSpPr>
              <a:cxnSpLocks/>
            </p:cNvCxnSpPr>
            <p:nvPr/>
          </p:nvCxnSpPr>
          <p:spPr>
            <a:xfrm flipV="1">
              <a:off x="3915906" y="2425084"/>
              <a:ext cx="0" cy="13922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8901B8-4222-43E0-AB30-2EBC4272A823}"/>
                </a:ext>
              </a:extLst>
            </p:cNvPr>
            <p:cNvSpPr txBox="1"/>
            <p:nvPr/>
          </p:nvSpPr>
          <p:spPr>
            <a:xfrm>
              <a:off x="3618203" y="1224755"/>
              <a:ext cx="2398376" cy="1200329"/>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30/03</a:t>
              </a:r>
              <a:r>
                <a:rPr lang="en-GB" dirty="0">
                  <a:solidFill>
                    <a:srgbClr val="183E56"/>
                  </a:solidFill>
                  <a:latin typeface="Arial" panose="020B0604020202020204" pitchFamily="34" charset="0"/>
                  <a:cs typeface="Arial" panose="020B0604020202020204" pitchFamily="34" charset="0"/>
                </a:rPr>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Telephone interviewing rolled out to F2F interviewers</a:t>
              </a:r>
            </a:p>
          </p:txBody>
        </p:sp>
      </p:grpSp>
      <p:grpSp>
        <p:nvGrpSpPr>
          <p:cNvPr id="18" name="Group 17">
            <a:extLst>
              <a:ext uri="{FF2B5EF4-FFF2-40B4-BE49-F238E27FC236}">
                <a16:creationId xmlns:a16="http://schemas.microsoft.com/office/drawing/2014/main" id="{8B0A329F-96E3-46B7-959F-346F73DAB4CA}"/>
              </a:ext>
            </a:extLst>
          </p:cNvPr>
          <p:cNvGrpSpPr/>
          <p:nvPr/>
        </p:nvGrpSpPr>
        <p:grpSpPr>
          <a:xfrm>
            <a:off x="3264210" y="3099656"/>
            <a:ext cx="1983465" cy="2512029"/>
            <a:chOff x="6096000" y="3121216"/>
            <a:chExt cx="1983465" cy="2512029"/>
          </a:xfrm>
        </p:grpSpPr>
        <p:cxnSp>
          <p:nvCxnSpPr>
            <p:cNvPr id="19" name="Straight Arrow Connector 18">
              <a:extLst>
                <a:ext uri="{FF2B5EF4-FFF2-40B4-BE49-F238E27FC236}">
                  <a16:creationId xmlns:a16="http://schemas.microsoft.com/office/drawing/2014/main" id="{20404BD0-DC20-46BB-8706-70484FE7F124}"/>
                </a:ext>
              </a:extLst>
            </p:cNvPr>
            <p:cNvCxnSpPr/>
            <p:nvPr/>
          </p:nvCxnSpPr>
          <p:spPr>
            <a:xfrm>
              <a:off x="6457628" y="3121216"/>
              <a:ext cx="0" cy="14878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9612885-EF1A-42BC-8E72-C469B98889AF}"/>
                </a:ext>
              </a:extLst>
            </p:cNvPr>
            <p:cNvSpPr txBox="1"/>
            <p:nvPr/>
          </p:nvSpPr>
          <p:spPr>
            <a:xfrm>
              <a:off x="6096000" y="4709915"/>
              <a:ext cx="1983465" cy="923330"/>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20/04</a:t>
              </a:r>
              <a:r>
                <a:rPr lang="en-GB" dirty="0">
                  <a:solidFill>
                    <a:srgbClr val="183E56"/>
                  </a:solidFill>
                  <a:latin typeface="Arial" panose="020B0604020202020204" pitchFamily="34" charset="0"/>
                  <a:cs typeface="Arial" panose="020B0604020202020204" pitchFamily="34" charset="0"/>
                </a:rPr>
                <a:t>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Online portal for telephone details</a:t>
              </a:r>
            </a:p>
          </p:txBody>
        </p:sp>
      </p:grpSp>
      <p:grpSp>
        <p:nvGrpSpPr>
          <p:cNvPr id="21" name="Group 20">
            <a:extLst>
              <a:ext uri="{FF2B5EF4-FFF2-40B4-BE49-F238E27FC236}">
                <a16:creationId xmlns:a16="http://schemas.microsoft.com/office/drawing/2014/main" id="{E18F0F76-A756-49DB-94F4-3FED9247BB46}"/>
              </a:ext>
            </a:extLst>
          </p:cNvPr>
          <p:cNvGrpSpPr/>
          <p:nvPr/>
        </p:nvGrpSpPr>
        <p:grpSpPr>
          <a:xfrm>
            <a:off x="5100887" y="1519644"/>
            <a:ext cx="1445283" cy="2289774"/>
            <a:chOff x="9926660" y="1527574"/>
            <a:chExt cx="1445283" cy="2289774"/>
          </a:xfrm>
        </p:grpSpPr>
        <p:cxnSp>
          <p:nvCxnSpPr>
            <p:cNvPr id="22" name="Straight Arrow Connector 21">
              <a:extLst>
                <a:ext uri="{FF2B5EF4-FFF2-40B4-BE49-F238E27FC236}">
                  <a16:creationId xmlns:a16="http://schemas.microsoft.com/office/drawing/2014/main" id="{48605DFA-BD60-4C5D-9C0D-05AA28C01514}"/>
                </a:ext>
              </a:extLst>
            </p:cNvPr>
            <p:cNvCxnSpPr>
              <a:cxnSpLocks/>
            </p:cNvCxnSpPr>
            <p:nvPr/>
          </p:nvCxnSpPr>
          <p:spPr>
            <a:xfrm flipV="1">
              <a:off x="10717079" y="2425083"/>
              <a:ext cx="0" cy="13922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41B9CF1-BA20-4EB2-A78C-1A64949D4231}"/>
                </a:ext>
              </a:extLst>
            </p:cNvPr>
            <p:cNvSpPr txBox="1"/>
            <p:nvPr/>
          </p:nvSpPr>
          <p:spPr>
            <a:xfrm>
              <a:off x="9926660" y="1527574"/>
              <a:ext cx="1445283" cy="923330"/>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01/07</a:t>
              </a:r>
              <a:r>
                <a:rPr lang="en-GB" dirty="0">
                  <a:solidFill>
                    <a:srgbClr val="183E56"/>
                  </a:solidFill>
                  <a:latin typeface="Arial" panose="020B0604020202020204" pitchFamily="34" charset="0"/>
                  <a:cs typeface="Arial" panose="020B0604020202020204" pitchFamily="34" charset="0"/>
                </a:rPr>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W1 sample size doubled</a:t>
              </a:r>
            </a:p>
          </p:txBody>
        </p:sp>
      </p:grpSp>
      <p:grpSp>
        <p:nvGrpSpPr>
          <p:cNvPr id="24" name="Group 23">
            <a:extLst>
              <a:ext uri="{FF2B5EF4-FFF2-40B4-BE49-F238E27FC236}">
                <a16:creationId xmlns:a16="http://schemas.microsoft.com/office/drawing/2014/main" id="{F5EAD60F-6D71-4586-9B7E-203A31FF2706}"/>
              </a:ext>
            </a:extLst>
          </p:cNvPr>
          <p:cNvGrpSpPr/>
          <p:nvPr/>
        </p:nvGrpSpPr>
        <p:grpSpPr>
          <a:xfrm>
            <a:off x="9286133" y="3111168"/>
            <a:ext cx="2272294" cy="2670616"/>
            <a:chOff x="9286133" y="3111168"/>
            <a:chExt cx="2272294" cy="2670616"/>
          </a:xfrm>
        </p:grpSpPr>
        <p:cxnSp>
          <p:nvCxnSpPr>
            <p:cNvPr id="25" name="Straight Arrow Connector 24">
              <a:extLst>
                <a:ext uri="{FF2B5EF4-FFF2-40B4-BE49-F238E27FC236}">
                  <a16:creationId xmlns:a16="http://schemas.microsoft.com/office/drawing/2014/main" id="{61CB935C-2FB6-481C-BB27-D6E6A3E4E427}"/>
                </a:ext>
              </a:extLst>
            </p:cNvPr>
            <p:cNvCxnSpPr/>
            <p:nvPr/>
          </p:nvCxnSpPr>
          <p:spPr>
            <a:xfrm>
              <a:off x="9811826" y="3111168"/>
              <a:ext cx="0" cy="148783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4ECBCBF-6ABB-44A1-A8FF-BEC92FB41B51}"/>
                </a:ext>
              </a:extLst>
            </p:cNvPr>
            <p:cNvSpPr txBox="1"/>
            <p:nvPr/>
          </p:nvSpPr>
          <p:spPr>
            <a:xfrm>
              <a:off x="9286133" y="4581455"/>
              <a:ext cx="2272294" cy="1200329"/>
            </a:xfrm>
            <a:prstGeom prst="rect">
              <a:avLst/>
            </a:prstGeom>
          </p:spPr>
          <p:txBody>
            <a:bodyPr vert="horz" wrap="square" lIns="0" tIns="45720" rIns="91440" bIns="45720" rtlCol="0" anchor="b" anchorCtr="0">
              <a:spAutoFit/>
            </a:bodyPr>
            <a:lstStyle/>
            <a:p>
              <a:pPr algn="l"/>
              <a:r>
                <a:rPr lang="en-GB" b="1" dirty="0">
                  <a:solidFill>
                    <a:srgbClr val="183E56"/>
                  </a:solidFill>
                  <a:latin typeface="Arial" panose="020B0604020202020204" pitchFamily="34" charset="0"/>
                  <a:cs typeface="Arial" panose="020B0604020202020204" pitchFamily="34" charset="0"/>
                </a:rPr>
                <a:t>01/04</a:t>
              </a:r>
              <a:r>
                <a:rPr lang="en-GB" dirty="0">
                  <a:solidFill>
                    <a:srgbClr val="183E56"/>
                  </a:solidFill>
                  <a:latin typeface="Arial" panose="020B0604020202020204" pitchFamily="34" charset="0"/>
                  <a:cs typeface="Arial" panose="020B0604020202020204" pitchFamily="34" charset="0"/>
                </a:rPr>
                <a:t> </a:t>
              </a:r>
              <a:br>
                <a:rPr lang="en-GB" dirty="0">
                  <a:solidFill>
                    <a:srgbClr val="183E56"/>
                  </a:solidFill>
                  <a:latin typeface="Arial" panose="020B0604020202020204" pitchFamily="34" charset="0"/>
                  <a:cs typeface="Arial" panose="020B0604020202020204" pitchFamily="34" charset="0"/>
                </a:rPr>
              </a:br>
              <a:r>
                <a:rPr lang="en-GB" dirty="0">
                  <a:solidFill>
                    <a:srgbClr val="183E56"/>
                  </a:solidFill>
                  <a:latin typeface="Arial" panose="020B0604020202020204" pitchFamily="34" charset="0"/>
                  <a:cs typeface="Arial" panose="020B0604020202020204" pitchFamily="34" charset="0"/>
                </a:rPr>
                <a:t>Roll-out of ‘Knock-to-Nudge’ alongside W1 sample reduction</a:t>
              </a:r>
            </a:p>
          </p:txBody>
        </p:sp>
      </p:grpSp>
    </p:spTree>
    <p:extLst>
      <p:ext uri="{BB962C8B-B14F-4D97-AF65-F5344CB8AC3E}">
        <p14:creationId xmlns:p14="http://schemas.microsoft.com/office/powerpoint/2010/main" val="36252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CE2419-7E0F-4D73-9A14-4D9BC18EE84C}"/>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0C77B15B-A280-45B5-9E78-A947011CEF9A}"/>
              </a:ext>
            </a:extLst>
          </p:cNvPr>
          <p:cNvSpPr>
            <a:spLocks noGrp="1"/>
          </p:cNvSpPr>
          <p:nvPr>
            <p:ph type="title"/>
          </p:nvPr>
        </p:nvSpPr>
        <p:spPr/>
        <p:txBody>
          <a:bodyPr/>
          <a:lstStyle/>
          <a:p>
            <a:r>
              <a:rPr lang="en-GB" dirty="0"/>
              <a:t>What is ‘Knock to Nudge (</a:t>
            </a:r>
            <a:r>
              <a:rPr lang="en-GB" dirty="0" err="1"/>
              <a:t>KtN</a:t>
            </a:r>
            <a:r>
              <a:rPr lang="en-GB" dirty="0"/>
              <a:t>)’?</a:t>
            </a:r>
          </a:p>
        </p:txBody>
      </p:sp>
      <p:sp>
        <p:nvSpPr>
          <p:cNvPr id="4" name="Content Placeholder 3">
            <a:extLst>
              <a:ext uri="{FF2B5EF4-FFF2-40B4-BE49-F238E27FC236}">
                <a16:creationId xmlns:a16="http://schemas.microsoft.com/office/drawing/2014/main" id="{FB119640-E486-4653-B7CD-B5BFEDA2922D}"/>
              </a:ext>
            </a:extLst>
          </p:cNvPr>
          <p:cNvSpPr>
            <a:spLocks noGrp="1"/>
          </p:cNvSpPr>
          <p:nvPr>
            <p:ph idx="1"/>
          </p:nvPr>
        </p:nvSpPr>
        <p:spPr>
          <a:xfrm>
            <a:off x="838200" y="1424324"/>
            <a:ext cx="10515600" cy="4419736"/>
          </a:xfrm>
        </p:spPr>
        <p:txBody>
          <a:bodyPr/>
          <a:lstStyle/>
          <a:p>
            <a:r>
              <a:rPr lang="en-GB" dirty="0"/>
              <a:t>Cases without phone contact details are assigned to an F2F interviewer</a:t>
            </a:r>
          </a:p>
          <a:p>
            <a:r>
              <a:rPr lang="en-GB" dirty="0"/>
              <a:t>Interviewer will make 3 call attempts to obtain phone contact details at the doorstep followed by a telephone interview if successful</a:t>
            </a:r>
          </a:p>
          <a:p>
            <a:r>
              <a:rPr lang="en-GB" dirty="0" err="1"/>
              <a:t>KtN</a:t>
            </a:r>
            <a:r>
              <a:rPr lang="en-GB" dirty="0"/>
              <a:t> is currently conducted on wave 1 cases, but only on wave 2-5 where phone contact details were incorrect or supplied late.</a:t>
            </a:r>
          </a:p>
        </p:txBody>
      </p:sp>
    </p:spTree>
    <p:extLst>
      <p:ext uri="{BB962C8B-B14F-4D97-AF65-F5344CB8AC3E}">
        <p14:creationId xmlns:p14="http://schemas.microsoft.com/office/powerpoint/2010/main" val="370860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AF343542-6791-924E-AAFE-CFEF2B13E673}"/>
              </a:ext>
            </a:extLst>
          </p:cNvPr>
          <p:cNvSpPr>
            <a:spLocks noGrp="1"/>
          </p:cNvSpPr>
          <p:nvPr>
            <p:ph type="ftr" sz="quarter" idx="3"/>
          </p:nvPr>
        </p:nvSpPr>
        <p:spPr/>
        <p:txBody>
          <a:bodyPr/>
          <a:lstStyle/>
          <a:p>
            <a:endParaRPr lang="en-US"/>
          </a:p>
        </p:txBody>
      </p:sp>
      <p:sp>
        <p:nvSpPr>
          <p:cNvPr id="4" name="Title">
            <a:extLst>
              <a:ext uri="{FF2B5EF4-FFF2-40B4-BE49-F238E27FC236}">
                <a16:creationId xmlns:a16="http://schemas.microsoft.com/office/drawing/2014/main" id="{ED4390C0-1B50-704F-8CD0-89F552C8588B}"/>
              </a:ext>
            </a:extLst>
          </p:cNvPr>
          <p:cNvSpPr>
            <a:spLocks noGrp="1"/>
          </p:cNvSpPr>
          <p:nvPr>
            <p:ph type="title"/>
          </p:nvPr>
        </p:nvSpPr>
        <p:spPr>
          <a:xfrm>
            <a:off x="838200" y="1659722"/>
            <a:ext cx="10515600" cy="1929759"/>
          </a:xfrm>
        </p:spPr>
        <p:txBody>
          <a:bodyPr/>
          <a:lstStyle/>
          <a:p>
            <a:r>
              <a:rPr lang="en-US" sz="6600" dirty="0"/>
              <a:t>Impact on response and sample bias</a:t>
            </a:r>
          </a:p>
        </p:txBody>
      </p:sp>
    </p:spTree>
    <p:extLst>
      <p:ext uri="{BB962C8B-B14F-4D97-AF65-F5344CB8AC3E}">
        <p14:creationId xmlns:p14="http://schemas.microsoft.com/office/powerpoint/2010/main" val="22051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A613C7-D484-4144-8AFF-121520DA1F80}"/>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F20B430-879D-4DCD-8F90-FA6B0548F944}"/>
              </a:ext>
            </a:extLst>
          </p:cNvPr>
          <p:cNvSpPr>
            <a:spLocks noGrp="1"/>
          </p:cNvSpPr>
          <p:nvPr>
            <p:ph type="title"/>
          </p:nvPr>
        </p:nvSpPr>
        <p:spPr/>
        <p:txBody>
          <a:bodyPr/>
          <a:lstStyle/>
          <a:p>
            <a:r>
              <a:rPr lang="en-GB"/>
              <a:t>Impact of COVID-19 on LFS Response Rates</a:t>
            </a:r>
          </a:p>
        </p:txBody>
      </p:sp>
      <p:pic>
        <p:nvPicPr>
          <p:cNvPr id="5" name="Picture 4">
            <a:extLst>
              <a:ext uri="{FF2B5EF4-FFF2-40B4-BE49-F238E27FC236}">
                <a16:creationId xmlns:a16="http://schemas.microsoft.com/office/drawing/2014/main" id="{42362E1B-0320-40E9-960A-C48828425441}"/>
              </a:ext>
            </a:extLst>
          </p:cNvPr>
          <p:cNvPicPr>
            <a:picLocks noChangeAspect="1"/>
          </p:cNvPicPr>
          <p:nvPr/>
        </p:nvPicPr>
        <p:blipFill>
          <a:blip r:embed="rId3"/>
          <a:stretch>
            <a:fillRect/>
          </a:stretch>
        </p:blipFill>
        <p:spPr>
          <a:xfrm>
            <a:off x="1629937" y="1249491"/>
            <a:ext cx="8667258" cy="4719794"/>
          </a:xfrm>
          <a:prstGeom prst="rect">
            <a:avLst/>
          </a:prstGeom>
        </p:spPr>
      </p:pic>
    </p:spTree>
    <p:extLst>
      <p:ext uri="{BB962C8B-B14F-4D97-AF65-F5344CB8AC3E}">
        <p14:creationId xmlns:p14="http://schemas.microsoft.com/office/powerpoint/2010/main" val="310367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872AC1-A037-42AB-9276-6C46E82C8861}"/>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F1AB566-3EB2-4F81-BB65-E0C1D534F04B}"/>
              </a:ext>
            </a:extLst>
          </p:cNvPr>
          <p:cNvSpPr>
            <a:spLocks noGrp="1"/>
          </p:cNvSpPr>
          <p:nvPr>
            <p:ph type="title"/>
          </p:nvPr>
        </p:nvSpPr>
        <p:spPr>
          <a:xfrm>
            <a:off x="838199" y="642127"/>
            <a:ext cx="11110993" cy="526298"/>
          </a:xfrm>
        </p:spPr>
        <p:txBody>
          <a:bodyPr/>
          <a:lstStyle/>
          <a:p>
            <a:r>
              <a:rPr lang="en-GB" dirty="0"/>
              <a:t>Impact of COVID-19 on LFS Boost RR</a:t>
            </a:r>
          </a:p>
        </p:txBody>
      </p:sp>
      <p:pic>
        <p:nvPicPr>
          <p:cNvPr id="4" name="Picture 3">
            <a:extLst>
              <a:ext uri="{FF2B5EF4-FFF2-40B4-BE49-F238E27FC236}">
                <a16:creationId xmlns:a16="http://schemas.microsoft.com/office/drawing/2014/main" id="{75EA7519-3E16-439A-A4BB-F3F20440E7DA}"/>
              </a:ext>
            </a:extLst>
          </p:cNvPr>
          <p:cNvPicPr>
            <a:picLocks noChangeAspect="1"/>
          </p:cNvPicPr>
          <p:nvPr/>
        </p:nvPicPr>
        <p:blipFill>
          <a:blip r:embed="rId3"/>
          <a:stretch>
            <a:fillRect/>
          </a:stretch>
        </p:blipFill>
        <p:spPr>
          <a:xfrm>
            <a:off x="1986774" y="1182955"/>
            <a:ext cx="8015869" cy="4814783"/>
          </a:xfrm>
          <a:prstGeom prst="rect">
            <a:avLst/>
          </a:prstGeom>
        </p:spPr>
      </p:pic>
    </p:spTree>
    <p:extLst>
      <p:ext uri="{BB962C8B-B14F-4D97-AF65-F5344CB8AC3E}">
        <p14:creationId xmlns:p14="http://schemas.microsoft.com/office/powerpoint/2010/main" val="167286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798371-CBC8-4553-A605-85A171A9DD92}"/>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885EE4D0-627A-4516-91F8-1CBD264212B7}"/>
              </a:ext>
            </a:extLst>
          </p:cNvPr>
          <p:cNvSpPr>
            <a:spLocks noGrp="1"/>
          </p:cNvSpPr>
          <p:nvPr>
            <p:ph type="title"/>
          </p:nvPr>
        </p:nvSpPr>
        <p:spPr>
          <a:xfrm>
            <a:off x="702527" y="506122"/>
            <a:ext cx="11024252" cy="526298"/>
          </a:xfrm>
        </p:spPr>
        <p:txBody>
          <a:bodyPr/>
          <a:lstStyle/>
          <a:p>
            <a:r>
              <a:rPr lang="en-GB" dirty="0"/>
              <a:t>Impact on Tenure distribution</a:t>
            </a:r>
          </a:p>
        </p:txBody>
      </p:sp>
      <p:grpSp>
        <p:nvGrpSpPr>
          <p:cNvPr id="7" name="Group 6">
            <a:extLst>
              <a:ext uri="{FF2B5EF4-FFF2-40B4-BE49-F238E27FC236}">
                <a16:creationId xmlns:a16="http://schemas.microsoft.com/office/drawing/2014/main" id="{845A8F11-8B20-4334-92C0-13C186CF4E88}"/>
              </a:ext>
            </a:extLst>
          </p:cNvPr>
          <p:cNvGrpSpPr/>
          <p:nvPr/>
        </p:nvGrpSpPr>
        <p:grpSpPr>
          <a:xfrm>
            <a:off x="702527" y="1126273"/>
            <a:ext cx="10827834" cy="4661210"/>
            <a:chOff x="702527" y="1126273"/>
            <a:chExt cx="10827834" cy="4661210"/>
          </a:xfrm>
        </p:grpSpPr>
        <p:sp>
          <p:nvSpPr>
            <p:cNvPr id="6" name="Rectangle 5">
              <a:extLst>
                <a:ext uri="{FF2B5EF4-FFF2-40B4-BE49-F238E27FC236}">
                  <a16:creationId xmlns:a16="http://schemas.microsoft.com/office/drawing/2014/main" id="{85903592-14C9-43C7-95D1-BD40641D2479}"/>
                </a:ext>
              </a:extLst>
            </p:cNvPr>
            <p:cNvSpPr/>
            <p:nvPr/>
          </p:nvSpPr>
          <p:spPr>
            <a:xfrm>
              <a:off x="702527" y="1126273"/>
              <a:ext cx="10827834" cy="4661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0BE733F-8137-4ED5-9BCD-7A7E96522760}"/>
                </a:ext>
              </a:extLst>
            </p:cNvPr>
            <p:cNvPicPr>
              <a:picLocks noChangeAspect="1"/>
            </p:cNvPicPr>
            <p:nvPr/>
          </p:nvPicPr>
          <p:blipFill>
            <a:blip r:embed="rId3"/>
            <a:stretch>
              <a:fillRect/>
            </a:stretch>
          </p:blipFill>
          <p:spPr>
            <a:xfrm>
              <a:off x="837744" y="1252462"/>
              <a:ext cx="10516511" cy="4419983"/>
            </a:xfrm>
            <a:prstGeom prst="rect">
              <a:avLst/>
            </a:prstGeom>
          </p:spPr>
        </p:pic>
      </p:grpSp>
    </p:spTree>
    <p:extLst>
      <p:ext uri="{BB962C8B-B14F-4D97-AF65-F5344CB8AC3E}">
        <p14:creationId xmlns:p14="http://schemas.microsoft.com/office/powerpoint/2010/main" val="257986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798371-CBC8-4553-A605-85A171A9DD92}"/>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885EE4D0-627A-4516-91F8-1CBD264212B7}"/>
              </a:ext>
            </a:extLst>
          </p:cNvPr>
          <p:cNvSpPr>
            <a:spLocks noGrp="1"/>
          </p:cNvSpPr>
          <p:nvPr>
            <p:ph type="title"/>
          </p:nvPr>
        </p:nvSpPr>
        <p:spPr>
          <a:xfrm>
            <a:off x="702527" y="506122"/>
            <a:ext cx="11024252" cy="526298"/>
          </a:xfrm>
        </p:spPr>
        <p:txBody>
          <a:bodyPr/>
          <a:lstStyle/>
          <a:p>
            <a:r>
              <a:rPr lang="en-GB" dirty="0"/>
              <a:t>Impact on Age distribution</a:t>
            </a:r>
          </a:p>
        </p:txBody>
      </p:sp>
      <p:grpSp>
        <p:nvGrpSpPr>
          <p:cNvPr id="9" name="Group 8">
            <a:extLst>
              <a:ext uri="{FF2B5EF4-FFF2-40B4-BE49-F238E27FC236}">
                <a16:creationId xmlns:a16="http://schemas.microsoft.com/office/drawing/2014/main" id="{2BC08CB3-AA06-4EE1-A97E-304A498920DF}"/>
              </a:ext>
            </a:extLst>
          </p:cNvPr>
          <p:cNvGrpSpPr/>
          <p:nvPr/>
        </p:nvGrpSpPr>
        <p:grpSpPr>
          <a:xfrm>
            <a:off x="702527" y="1110477"/>
            <a:ext cx="10786946" cy="4732760"/>
            <a:chOff x="702527" y="1032420"/>
            <a:chExt cx="10786946" cy="4732760"/>
          </a:xfrm>
        </p:grpSpPr>
        <p:sp>
          <p:nvSpPr>
            <p:cNvPr id="8" name="Rectangle 7">
              <a:extLst>
                <a:ext uri="{FF2B5EF4-FFF2-40B4-BE49-F238E27FC236}">
                  <a16:creationId xmlns:a16="http://schemas.microsoft.com/office/drawing/2014/main" id="{6B47D945-6A6A-4399-9AB8-A4349ADD5D79}"/>
                </a:ext>
              </a:extLst>
            </p:cNvPr>
            <p:cNvSpPr/>
            <p:nvPr/>
          </p:nvSpPr>
          <p:spPr>
            <a:xfrm>
              <a:off x="702527" y="1032420"/>
              <a:ext cx="10786946" cy="4732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975D28-DDE0-4901-9A90-BEF70374FC97}"/>
                </a:ext>
              </a:extLst>
            </p:cNvPr>
            <p:cNvPicPr>
              <a:picLocks noChangeAspect="1"/>
            </p:cNvPicPr>
            <p:nvPr/>
          </p:nvPicPr>
          <p:blipFill>
            <a:blip r:embed="rId3"/>
            <a:stretch>
              <a:fillRect/>
            </a:stretch>
          </p:blipFill>
          <p:spPr>
            <a:xfrm>
              <a:off x="837744" y="1206815"/>
              <a:ext cx="10516511" cy="4444369"/>
            </a:xfrm>
            <a:prstGeom prst="rect">
              <a:avLst/>
            </a:prstGeom>
          </p:spPr>
        </p:pic>
      </p:grpSp>
    </p:spTree>
    <p:extLst>
      <p:ext uri="{BB962C8B-B14F-4D97-AF65-F5344CB8AC3E}">
        <p14:creationId xmlns:p14="http://schemas.microsoft.com/office/powerpoint/2010/main" val="196093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798371-CBC8-4553-A605-85A171A9DD92}"/>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885EE4D0-627A-4516-91F8-1CBD264212B7}"/>
              </a:ext>
            </a:extLst>
          </p:cNvPr>
          <p:cNvSpPr>
            <a:spLocks noGrp="1"/>
          </p:cNvSpPr>
          <p:nvPr>
            <p:ph type="title"/>
          </p:nvPr>
        </p:nvSpPr>
        <p:spPr>
          <a:xfrm>
            <a:off x="702527" y="506122"/>
            <a:ext cx="11024252" cy="526298"/>
          </a:xfrm>
        </p:spPr>
        <p:txBody>
          <a:bodyPr/>
          <a:lstStyle/>
          <a:p>
            <a:r>
              <a:rPr lang="en-GB" dirty="0"/>
              <a:t>Impact on Ethnicity distribution</a:t>
            </a:r>
          </a:p>
        </p:txBody>
      </p:sp>
      <p:grpSp>
        <p:nvGrpSpPr>
          <p:cNvPr id="10" name="Group 9">
            <a:extLst>
              <a:ext uri="{FF2B5EF4-FFF2-40B4-BE49-F238E27FC236}">
                <a16:creationId xmlns:a16="http://schemas.microsoft.com/office/drawing/2014/main" id="{B7C8EDBE-8940-4F7F-A081-C2FA93226CD4}"/>
              </a:ext>
            </a:extLst>
          </p:cNvPr>
          <p:cNvGrpSpPr/>
          <p:nvPr/>
        </p:nvGrpSpPr>
        <p:grpSpPr>
          <a:xfrm>
            <a:off x="702527" y="1305054"/>
            <a:ext cx="11269773" cy="4326312"/>
            <a:chOff x="702527" y="1305054"/>
            <a:chExt cx="11269773" cy="4326312"/>
          </a:xfrm>
        </p:grpSpPr>
        <p:sp>
          <p:nvSpPr>
            <p:cNvPr id="7" name="Rectangle 6">
              <a:extLst>
                <a:ext uri="{FF2B5EF4-FFF2-40B4-BE49-F238E27FC236}">
                  <a16:creationId xmlns:a16="http://schemas.microsoft.com/office/drawing/2014/main" id="{5E92148F-70C0-4A41-85AB-18B215CC99A8}"/>
                </a:ext>
              </a:extLst>
            </p:cNvPr>
            <p:cNvSpPr/>
            <p:nvPr/>
          </p:nvSpPr>
          <p:spPr>
            <a:xfrm>
              <a:off x="702527" y="1305054"/>
              <a:ext cx="11269773" cy="432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EC02B12-DAF1-45D8-BF98-FFE39B25C1C3}"/>
                </a:ext>
              </a:extLst>
            </p:cNvPr>
            <p:cNvPicPr>
              <a:picLocks noChangeAspect="1"/>
            </p:cNvPicPr>
            <p:nvPr/>
          </p:nvPicPr>
          <p:blipFill>
            <a:blip r:embed="rId3"/>
            <a:stretch>
              <a:fillRect/>
            </a:stretch>
          </p:blipFill>
          <p:spPr>
            <a:xfrm>
              <a:off x="702527" y="1305054"/>
              <a:ext cx="5641960" cy="4069834"/>
            </a:xfrm>
            <a:prstGeom prst="rect">
              <a:avLst/>
            </a:prstGeom>
          </p:spPr>
        </p:pic>
        <p:pic>
          <p:nvPicPr>
            <p:cNvPr id="6" name="Picture 5">
              <a:extLst>
                <a:ext uri="{FF2B5EF4-FFF2-40B4-BE49-F238E27FC236}">
                  <a16:creationId xmlns:a16="http://schemas.microsoft.com/office/drawing/2014/main" id="{C2049032-3AF1-4947-9FD0-1226644823FD}"/>
                </a:ext>
              </a:extLst>
            </p:cNvPr>
            <p:cNvPicPr>
              <a:picLocks noChangeAspect="1"/>
            </p:cNvPicPr>
            <p:nvPr/>
          </p:nvPicPr>
          <p:blipFill>
            <a:blip r:embed="rId4"/>
            <a:stretch>
              <a:fillRect/>
            </a:stretch>
          </p:blipFill>
          <p:spPr>
            <a:xfrm>
              <a:off x="6445405" y="1305055"/>
              <a:ext cx="5526895" cy="4183650"/>
            </a:xfrm>
            <a:prstGeom prst="rect">
              <a:avLst/>
            </a:prstGeom>
          </p:spPr>
        </p:pic>
      </p:grpSp>
    </p:spTree>
    <p:extLst>
      <p:ext uri="{BB962C8B-B14F-4D97-AF65-F5344CB8AC3E}">
        <p14:creationId xmlns:p14="http://schemas.microsoft.com/office/powerpoint/2010/main" val="390993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E6A37A-A9A7-44F3-8BC2-75D9F9B0B8DC}"/>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8454A278-0B50-4783-9AEC-C405CF3A668B}"/>
              </a:ext>
            </a:extLst>
          </p:cNvPr>
          <p:cNvSpPr>
            <a:spLocks noGrp="1"/>
          </p:cNvSpPr>
          <p:nvPr>
            <p:ph type="title"/>
          </p:nvPr>
        </p:nvSpPr>
        <p:spPr>
          <a:xfrm>
            <a:off x="838200" y="2769528"/>
            <a:ext cx="10515600" cy="2105192"/>
          </a:xfrm>
        </p:spPr>
        <p:txBody>
          <a:bodyPr/>
          <a:lstStyle/>
          <a:p>
            <a:r>
              <a:rPr lang="en-GB" dirty="0"/>
              <a:t>Adjustment to reduce bias</a:t>
            </a:r>
          </a:p>
        </p:txBody>
      </p:sp>
    </p:spTree>
    <p:extLst>
      <p:ext uri="{BB962C8B-B14F-4D97-AF65-F5344CB8AC3E}">
        <p14:creationId xmlns:p14="http://schemas.microsoft.com/office/powerpoint/2010/main" val="19978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0F8707-8F4A-474D-B948-8856FAD32B17}"/>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FFEA60AD-5729-4ADE-BF5F-399B47672F67}"/>
              </a:ext>
            </a:extLst>
          </p:cNvPr>
          <p:cNvSpPr>
            <a:spLocks noGrp="1"/>
          </p:cNvSpPr>
          <p:nvPr>
            <p:ph type="title"/>
          </p:nvPr>
        </p:nvSpPr>
        <p:spPr>
          <a:xfrm>
            <a:off x="838200" y="564634"/>
            <a:ext cx="10515600" cy="467820"/>
          </a:xfrm>
        </p:spPr>
        <p:txBody>
          <a:bodyPr/>
          <a:lstStyle/>
          <a:p>
            <a:r>
              <a:rPr lang="en-GB"/>
              <a:t>Outline</a:t>
            </a:r>
          </a:p>
        </p:txBody>
      </p:sp>
      <p:sp>
        <p:nvSpPr>
          <p:cNvPr id="4" name="Content Placeholder 3">
            <a:extLst>
              <a:ext uri="{FF2B5EF4-FFF2-40B4-BE49-F238E27FC236}">
                <a16:creationId xmlns:a16="http://schemas.microsoft.com/office/drawing/2014/main" id="{B4471D53-A3A1-45D7-99A3-37CAE333C2A6}"/>
              </a:ext>
            </a:extLst>
          </p:cNvPr>
          <p:cNvSpPr>
            <a:spLocks noGrp="1"/>
          </p:cNvSpPr>
          <p:nvPr>
            <p:ph idx="1"/>
          </p:nvPr>
        </p:nvSpPr>
        <p:spPr>
          <a:xfrm>
            <a:off x="820057" y="1135411"/>
            <a:ext cx="10533743" cy="5480604"/>
          </a:xfrm>
        </p:spPr>
        <p:txBody>
          <a:bodyPr anchor="ctr"/>
          <a:lstStyle/>
          <a:p>
            <a:pPr marL="457200" indent="-457200">
              <a:spcAft>
                <a:spcPts val="1200"/>
              </a:spcAft>
              <a:buFont typeface="Arial" panose="020B0604020202020204" pitchFamily="34" charset="0"/>
              <a:buChar char="•"/>
            </a:pPr>
            <a:r>
              <a:rPr lang="en-GB" sz="2800" dirty="0"/>
              <a:t>Brief overview of LFS/APS sample design and weighting</a:t>
            </a:r>
          </a:p>
          <a:p>
            <a:pPr marL="457200" indent="-457200">
              <a:spcAft>
                <a:spcPts val="1200"/>
              </a:spcAft>
              <a:buFont typeface="Arial" panose="020B0604020202020204" pitchFamily="34" charset="0"/>
              <a:buChar char="•"/>
            </a:pPr>
            <a:r>
              <a:rPr lang="en-GB" sz="2800" dirty="0"/>
              <a:t>Changes to the LFS since the start of the pandemic</a:t>
            </a:r>
          </a:p>
          <a:p>
            <a:pPr marL="457200" indent="-457200">
              <a:spcAft>
                <a:spcPts val="1200"/>
              </a:spcAft>
              <a:buFont typeface="Arial" panose="020B0604020202020204" pitchFamily="34" charset="0"/>
              <a:buChar char="•"/>
            </a:pPr>
            <a:r>
              <a:rPr lang="en-GB" sz="2800" dirty="0"/>
              <a:t>Impact on LFS response and sample bias</a:t>
            </a:r>
          </a:p>
          <a:p>
            <a:pPr marL="457200" indent="-457200">
              <a:spcAft>
                <a:spcPts val="1200"/>
              </a:spcAft>
              <a:buFont typeface="Arial" panose="020B0604020202020204" pitchFamily="34" charset="0"/>
              <a:buChar char="•"/>
            </a:pPr>
            <a:r>
              <a:rPr lang="en-GB" sz="2800" dirty="0"/>
              <a:t>Adjustments to reduce bias</a:t>
            </a:r>
          </a:p>
          <a:p>
            <a:pPr marL="457200" indent="-457200">
              <a:spcAft>
                <a:spcPts val="1200"/>
              </a:spcAft>
              <a:buFont typeface="Arial" panose="020B0604020202020204" pitchFamily="34" charset="0"/>
              <a:buChar char="•"/>
            </a:pPr>
            <a:r>
              <a:rPr lang="en-GB" sz="2800" dirty="0"/>
              <a:t>Implementing the adjustments:</a:t>
            </a:r>
          </a:p>
          <a:p>
            <a:pPr marL="925200" lvl="1" indent="-457200">
              <a:spcAft>
                <a:spcPts val="1200"/>
              </a:spcAft>
            </a:pPr>
            <a:r>
              <a:rPr lang="en-GB" sz="2400" dirty="0"/>
              <a:t>In LFS - impact on 2020 estimates</a:t>
            </a:r>
          </a:p>
          <a:p>
            <a:pPr marL="925200" lvl="1" indent="-457200">
              <a:spcAft>
                <a:spcPts val="1200"/>
              </a:spcAft>
            </a:pPr>
            <a:r>
              <a:rPr lang="en-GB" sz="2400" dirty="0"/>
              <a:t>In APS</a:t>
            </a:r>
          </a:p>
          <a:p>
            <a:pPr marL="457200" indent="-457200">
              <a:spcAft>
                <a:spcPts val="1200"/>
              </a:spcAft>
              <a:buFont typeface="Arial" panose="020B0604020202020204" pitchFamily="34" charset="0"/>
              <a:buChar char="•"/>
            </a:pPr>
            <a:r>
              <a:rPr lang="en-GB" sz="2800" dirty="0"/>
              <a:t>Future developments</a:t>
            </a:r>
          </a:p>
          <a:p>
            <a:endParaRPr lang="en-GB" dirty="0"/>
          </a:p>
        </p:txBody>
      </p:sp>
    </p:spTree>
    <p:extLst>
      <p:ext uri="{BB962C8B-B14F-4D97-AF65-F5344CB8AC3E}">
        <p14:creationId xmlns:p14="http://schemas.microsoft.com/office/powerpoint/2010/main" val="205603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867E51-7010-4D36-B0E2-4E2513008C7E}"/>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E266D8F9-7CF6-4117-9C56-96BD1D0563D7}"/>
              </a:ext>
            </a:extLst>
          </p:cNvPr>
          <p:cNvSpPr>
            <a:spLocks noGrp="1"/>
          </p:cNvSpPr>
          <p:nvPr>
            <p:ph type="title"/>
          </p:nvPr>
        </p:nvSpPr>
        <p:spPr>
          <a:xfrm>
            <a:off x="716965" y="454215"/>
            <a:ext cx="10515600" cy="526298"/>
          </a:xfrm>
        </p:spPr>
        <p:txBody>
          <a:bodyPr/>
          <a:lstStyle/>
          <a:p>
            <a:r>
              <a:rPr lang="en-GB"/>
              <a:t>Weighted distribution of household tenure</a:t>
            </a:r>
          </a:p>
        </p:txBody>
      </p:sp>
      <p:graphicFrame>
        <p:nvGraphicFramePr>
          <p:cNvPr id="12" name="Chart 11">
            <a:extLst>
              <a:ext uri="{FF2B5EF4-FFF2-40B4-BE49-F238E27FC236}">
                <a16:creationId xmlns:a16="http://schemas.microsoft.com/office/drawing/2014/main" id="{28DD8BAA-EA09-4F55-9D85-AF4297408132}"/>
              </a:ext>
            </a:extLst>
          </p:cNvPr>
          <p:cNvGraphicFramePr>
            <a:graphicFrameLocks/>
          </p:cNvGraphicFramePr>
          <p:nvPr>
            <p:extLst>
              <p:ext uri="{D42A27DB-BD31-4B8C-83A1-F6EECF244321}">
                <p14:modId xmlns:p14="http://schemas.microsoft.com/office/powerpoint/2010/main" val="3692142638"/>
              </p:ext>
            </p:extLst>
          </p:nvPr>
        </p:nvGraphicFramePr>
        <p:xfrm>
          <a:off x="1745673" y="1533236"/>
          <a:ext cx="8700654" cy="4144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00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E1C4F6-F140-486A-9B99-44CDCE28D5CD}"/>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0E3742DD-36E8-435B-8DF8-FC319018F5A5}"/>
              </a:ext>
            </a:extLst>
          </p:cNvPr>
          <p:cNvSpPr>
            <a:spLocks noGrp="1"/>
          </p:cNvSpPr>
          <p:nvPr>
            <p:ph type="title"/>
          </p:nvPr>
        </p:nvSpPr>
        <p:spPr/>
        <p:txBody>
          <a:bodyPr/>
          <a:lstStyle/>
          <a:p>
            <a:r>
              <a:rPr lang="en-GB"/>
              <a:t>Adjustments to weighting</a:t>
            </a:r>
          </a:p>
        </p:txBody>
      </p:sp>
      <p:sp>
        <p:nvSpPr>
          <p:cNvPr id="4" name="Content Placeholder 3">
            <a:extLst>
              <a:ext uri="{FF2B5EF4-FFF2-40B4-BE49-F238E27FC236}">
                <a16:creationId xmlns:a16="http://schemas.microsoft.com/office/drawing/2014/main" id="{C39B12B5-3291-453F-9601-F46D5D557115}"/>
              </a:ext>
            </a:extLst>
          </p:cNvPr>
          <p:cNvSpPr>
            <a:spLocks noGrp="1"/>
          </p:cNvSpPr>
          <p:nvPr>
            <p:ph idx="1"/>
          </p:nvPr>
        </p:nvSpPr>
        <p:spPr>
          <a:xfrm>
            <a:off x="545431" y="1424323"/>
            <a:ext cx="10826511" cy="4342920"/>
          </a:xfrm>
        </p:spPr>
        <p:txBody>
          <a:bodyPr/>
          <a:lstStyle/>
          <a:p>
            <a:r>
              <a:rPr lang="en-GB"/>
              <a:t> There is no explicit non-response adjustment in current weighting method</a:t>
            </a:r>
          </a:p>
          <a:p>
            <a:r>
              <a:rPr lang="en-GB"/>
              <a:t> We introduced additional calibration constraints</a:t>
            </a:r>
          </a:p>
          <a:p>
            <a:pPr lvl="1"/>
            <a:r>
              <a:rPr lang="en-GB"/>
              <a:t> Uniform weekly distribution of weighted sample by country</a:t>
            </a:r>
          </a:p>
          <a:p>
            <a:pPr lvl="1"/>
            <a:r>
              <a:rPr lang="en-GB"/>
              <a:t> Distribution of tenure set to the average of 2019 distribution</a:t>
            </a:r>
          </a:p>
          <a:p>
            <a:pPr lvl="1"/>
            <a:r>
              <a:rPr lang="en-GB"/>
              <a:t> Assumes minor structural change to the population</a:t>
            </a:r>
          </a:p>
          <a:p>
            <a:pPr lvl="1"/>
            <a:r>
              <a:rPr lang="en-GB"/>
              <a:t> Assumes available population projections to be fairly accurate</a:t>
            </a:r>
          </a:p>
          <a:p>
            <a:pPr lvl="1"/>
            <a:endParaRPr lang="en-GB"/>
          </a:p>
        </p:txBody>
      </p:sp>
    </p:spTree>
    <p:extLst>
      <p:ext uri="{BB962C8B-B14F-4D97-AF65-F5344CB8AC3E}">
        <p14:creationId xmlns:p14="http://schemas.microsoft.com/office/powerpoint/2010/main" val="286071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E1C4F6-F140-486A-9B99-44CDCE28D5CD}"/>
              </a:ext>
            </a:extLst>
          </p:cNvPr>
          <p:cNvSpPr>
            <a:spLocks noGrp="1"/>
          </p:cNvSpPr>
          <p:nvPr>
            <p:ph type="ftr" sz="quarter" idx="3"/>
          </p:nvPr>
        </p:nvSpPr>
        <p:spPr/>
        <p:txBody>
          <a:bodyPr/>
          <a:lstStyle/>
          <a:p>
            <a:endParaRPr lang="en-US"/>
          </a:p>
        </p:txBody>
      </p:sp>
      <p:pic>
        <p:nvPicPr>
          <p:cNvPr id="9" name="Picture 8">
            <a:extLst>
              <a:ext uri="{FF2B5EF4-FFF2-40B4-BE49-F238E27FC236}">
                <a16:creationId xmlns:a16="http://schemas.microsoft.com/office/drawing/2014/main" id="{7ADC3BCA-BEEC-414A-BD6E-3813C6524B14}"/>
              </a:ext>
            </a:extLst>
          </p:cNvPr>
          <p:cNvPicPr>
            <a:picLocks noChangeAspect="1"/>
          </p:cNvPicPr>
          <p:nvPr/>
        </p:nvPicPr>
        <p:blipFill>
          <a:blip r:embed="rId2"/>
          <a:stretch>
            <a:fillRect/>
          </a:stretch>
        </p:blipFill>
        <p:spPr>
          <a:xfrm>
            <a:off x="2179362" y="1"/>
            <a:ext cx="7686119" cy="6028114"/>
          </a:xfrm>
          <a:prstGeom prst="rect">
            <a:avLst/>
          </a:prstGeom>
        </p:spPr>
      </p:pic>
    </p:spTree>
    <p:extLst>
      <p:ext uri="{BB962C8B-B14F-4D97-AF65-F5344CB8AC3E}">
        <p14:creationId xmlns:p14="http://schemas.microsoft.com/office/powerpoint/2010/main" val="712267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E1C4F6-F140-486A-9B99-44CDCE28D5CD}"/>
              </a:ext>
            </a:extLst>
          </p:cNvPr>
          <p:cNvSpPr>
            <a:spLocks noGrp="1"/>
          </p:cNvSpPr>
          <p:nvPr>
            <p:ph type="ftr" sz="quarter" idx="3"/>
          </p:nvPr>
        </p:nvSpPr>
        <p:spPr/>
        <p:txBody>
          <a:bodyPr/>
          <a:lstStyle/>
          <a:p>
            <a:endParaRPr lang="en-US"/>
          </a:p>
        </p:txBody>
      </p:sp>
      <p:pic>
        <p:nvPicPr>
          <p:cNvPr id="4" name="Picture 3">
            <a:extLst>
              <a:ext uri="{FF2B5EF4-FFF2-40B4-BE49-F238E27FC236}">
                <a16:creationId xmlns:a16="http://schemas.microsoft.com/office/drawing/2014/main" id="{EA871024-DB92-49C1-BF50-B97BAC84CB95}"/>
              </a:ext>
            </a:extLst>
          </p:cNvPr>
          <p:cNvPicPr>
            <a:picLocks noChangeAspect="1"/>
          </p:cNvPicPr>
          <p:nvPr/>
        </p:nvPicPr>
        <p:blipFill>
          <a:blip r:embed="rId2"/>
          <a:stretch>
            <a:fillRect/>
          </a:stretch>
        </p:blipFill>
        <p:spPr>
          <a:xfrm>
            <a:off x="2057072" y="1"/>
            <a:ext cx="7684409" cy="6026772"/>
          </a:xfrm>
          <a:prstGeom prst="rect">
            <a:avLst/>
          </a:prstGeom>
        </p:spPr>
      </p:pic>
    </p:spTree>
    <p:extLst>
      <p:ext uri="{BB962C8B-B14F-4D97-AF65-F5344CB8AC3E}">
        <p14:creationId xmlns:p14="http://schemas.microsoft.com/office/powerpoint/2010/main" val="42885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E1C4F6-F140-486A-9B99-44CDCE28D5CD}"/>
              </a:ext>
            </a:extLst>
          </p:cNvPr>
          <p:cNvSpPr>
            <a:spLocks noGrp="1"/>
          </p:cNvSpPr>
          <p:nvPr>
            <p:ph type="ftr" sz="quarter" idx="3"/>
          </p:nvPr>
        </p:nvSpPr>
        <p:spPr/>
        <p:txBody>
          <a:bodyPr/>
          <a:lstStyle/>
          <a:p>
            <a:endParaRPr lang="en-US"/>
          </a:p>
        </p:txBody>
      </p:sp>
      <p:pic>
        <p:nvPicPr>
          <p:cNvPr id="5" name="Picture 4">
            <a:extLst>
              <a:ext uri="{FF2B5EF4-FFF2-40B4-BE49-F238E27FC236}">
                <a16:creationId xmlns:a16="http://schemas.microsoft.com/office/drawing/2014/main" id="{678EC4F3-FF25-4B3B-B7A9-D20A28E3652B}"/>
              </a:ext>
            </a:extLst>
          </p:cNvPr>
          <p:cNvPicPr>
            <a:picLocks noChangeAspect="1"/>
          </p:cNvPicPr>
          <p:nvPr/>
        </p:nvPicPr>
        <p:blipFill>
          <a:blip r:embed="rId2"/>
          <a:stretch>
            <a:fillRect/>
          </a:stretch>
        </p:blipFill>
        <p:spPr>
          <a:xfrm>
            <a:off x="2105343" y="1"/>
            <a:ext cx="7705880" cy="6043612"/>
          </a:xfrm>
          <a:prstGeom prst="rect">
            <a:avLst/>
          </a:prstGeom>
        </p:spPr>
      </p:pic>
    </p:spTree>
    <p:extLst>
      <p:ext uri="{BB962C8B-B14F-4D97-AF65-F5344CB8AC3E}">
        <p14:creationId xmlns:p14="http://schemas.microsoft.com/office/powerpoint/2010/main" val="19539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204B88D-3F9A-4E2D-99E7-B6B85522950E}"/>
              </a:ext>
            </a:extLst>
          </p:cNvPr>
          <p:cNvPicPr>
            <a:picLocks noChangeAspect="1"/>
          </p:cNvPicPr>
          <p:nvPr/>
        </p:nvPicPr>
        <p:blipFill>
          <a:blip r:embed="rId2"/>
          <a:stretch>
            <a:fillRect/>
          </a:stretch>
        </p:blipFill>
        <p:spPr>
          <a:xfrm>
            <a:off x="1387895" y="1168425"/>
            <a:ext cx="8742442" cy="4753766"/>
          </a:xfrm>
          <a:prstGeom prst="rect">
            <a:avLst/>
          </a:prstGeom>
        </p:spPr>
      </p:pic>
      <p:sp>
        <p:nvSpPr>
          <p:cNvPr id="2" name="Footer Placeholder 1">
            <a:extLst>
              <a:ext uri="{FF2B5EF4-FFF2-40B4-BE49-F238E27FC236}">
                <a16:creationId xmlns:a16="http://schemas.microsoft.com/office/drawing/2014/main" id="{63AE2038-BD14-43D4-BC7C-DEE88ECE0C39}"/>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B9A8D16-0B6B-4525-BD4A-06420B53228D}"/>
              </a:ext>
            </a:extLst>
          </p:cNvPr>
          <p:cNvSpPr>
            <a:spLocks noGrp="1"/>
          </p:cNvSpPr>
          <p:nvPr>
            <p:ph type="title"/>
          </p:nvPr>
        </p:nvSpPr>
        <p:spPr>
          <a:xfrm>
            <a:off x="501316" y="115829"/>
            <a:ext cx="10515600" cy="1052596"/>
          </a:xfrm>
        </p:spPr>
        <p:txBody>
          <a:bodyPr/>
          <a:lstStyle/>
          <a:p>
            <a:r>
              <a:rPr lang="en-GB"/>
              <a:t>Considering other socio-economic variables: Highest qualification</a:t>
            </a:r>
          </a:p>
        </p:txBody>
      </p:sp>
    </p:spTree>
    <p:extLst>
      <p:ext uri="{BB962C8B-B14F-4D97-AF65-F5344CB8AC3E}">
        <p14:creationId xmlns:p14="http://schemas.microsoft.com/office/powerpoint/2010/main" val="355624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5A16B9-617F-43F0-B44C-530EED94F933}"/>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D7BFE91F-E5F7-4338-B55C-00CAB7D7D166}"/>
              </a:ext>
            </a:extLst>
          </p:cNvPr>
          <p:cNvSpPr>
            <a:spLocks noGrp="1"/>
          </p:cNvSpPr>
          <p:nvPr>
            <p:ph type="title"/>
          </p:nvPr>
        </p:nvSpPr>
        <p:spPr>
          <a:xfrm>
            <a:off x="592476" y="75928"/>
            <a:ext cx="11141468" cy="467820"/>
          </a:xfrm>
        </p:spPr>
        <p:txBody>
          <a:bodyPr/>
          <a:lstStyle/>
          <a:p>
            <a:r>
              <a:rPr lang="en-GB" sz="3200" dirty="0"/>
              <a:t>Impact of pandemic on LFS estimates by country of birth</a:t>
            </a:r>
          </a:p>
        </p:txBody>
      </p:sp>
      <p:sp>
        <p:nvSpPr>
          <p:cNvPr id="4" name="Content Placeholder 3">
            <a:extLst>
              <a:ext uri="{FF2B5EF4-FFF2-40B4-BE49-F238E27FC236}">
                <a16:creationId xmlns:a16="http://schemas.microsoft.com/office/drawing/2014/main" id="{8B00FFC6-21E2-48D3-9B7E-EB8D2111D4AB}"/>
              </a:ext>
            </a:extLst>
          </p:cNvPr>
          <p:cNvSpPr>
            <a:spLocks noGrp="1"/>
          </p:cNvSpPr>
          <p:nvPr>
            <p:ph idx="1"/>
          </p:nvPr>
        </p:nvSpPr>
        <p:spPr>
          <a:xfrm>
            <a:off x="592476" y="1128523"/>
            <a:ext cx="11007048" cy="4688383"/>
          </a:xfrm>
        </p:spPr>
        <p:txBody>
          <a:bodyPr/>
          <a:lstStyle/>
          <a:p>
            <a:r>
              <a:rPr lang="en-GB" sz="2400" dirty="0"/>
              <a:t>Published estimates of employment by country of birth before recent reweighting</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Estimates by country of birth look implausible from April 2020 onwards</a:t>
            </a:r>
          </a:p>
        </p:txBody>
      </p:sp>
      <p:pic>
        <p:nvPicPr>
          <p:cNvPr id="5" name="Picture 4">
            <a:extLst>
              <a:ext uri="{FF2B5EF4-FFF2-40B4-BE49-F238E27FC236}">
                <a16:creationId xmlns:a16="http://schemas.microsoft.com/office/drawing/2014/main" id="{1A8677FD-900E-4973-8D03-A870E9DDE99C}"/>
              </a:ext>
            </a:extLst>
          </p:cNvPr>
          <p:cNvPicPr>
            <a:picLocks noChangeAspect="1"/>
          </p:cNvPicPr>
          <p:nvPr/>
        </p:nvPicPr>
        <p:blipFill>
          <a:blip r:embed="rId2"/>
          <a:stretch>
            <a:fillRect/>
          </a:stretch>
        </p:blipFill>
        <p:spPr>
          <a:xfrm>
            <a:off x="1800747" y="1843223"/>
            <a:ext cx="7472373" cy="3171553"/>
          </a:xfrm>
          <a:prstGeom prst="rect">
            <a:avLst/>
          </a:prstGeom>
        </p:spPr>
      </p:pic>
    </p:spTree>
    <p:extLst>
      <p:ext uri="{BB962C8B-B14F-4D97-AF65-F5344CB8AC3E}">
        <p14:creationId xmlns:p14="http://schemas.microsoft.com/office/powerpoint/2010/main" val="330794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184B9B-CB32-4F90-A134-6221D0DAE63C}"/>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50F3EFB-539A-4208-82D3-9C3DC1D92B09}"/>
              </a:ext>
            </a:extLst>
          </p:cNvPr>
          <p:cNvSpPr>
            <a:spLocks noGrp="1"/>
          </p:cNvSpPr>
          <p:nvPr>
            <p:ph type="title"/>
          </p:nvPr>
        </p:nvSpPr>
        <p:spPr>
          <a:xfrm>
            <a:off x="838200" y="321706"/>
            <a:ext cx="10515600" cy="526298"/>
          </a:xfrm>
        </p:spPr>
        <p:txBody>
          <a:bodyPr/>
          <a:lstStyle/>
          <a:p>
            <a:r>
              <a:rPr lang="en-GB" dirty="0"/>
              <a:t>Impact of pandemic on non-UK born population</a:t>
            </a:r>
          </a:p>
        </p:txBody>
      </p:sp>
      <p:sp>
        <p:nvSpPr>
          <p:cNvPr id="4" name="Content Placeholder 3">
            <a:extLst>
              <a:ext uri="{FF2B5EF4-FFF2-40B4-BE49-F238E27FC236}">
                <a16:creationId xmlns:a16="http://schemas.microsoft.com/office/drawing/2014/main" id="{76FFDBD2-0CCD-4284-80D4-355F7611C98D}"/>
              </a:ext>
            </a:extLst>
          </p:cNvPr>
          <p:cNvSpPr>
            <a:spLocks noGrp="1"/>
          </p:cNvSpPr>
          <p:nvPr>
            <p:ph idx="1"/>
          </p:nvPr>
        </p:nvSpPr>
        <p:spPr>
          <a:xfrm>
            <a:off x="369870" y="983882"/>
            <a:ext cx="11630346" cy="2527102"/>
          </a:xfrm>
        </p:spPr>
        <p:txBody>
          <a:bodyPr/>
          <a:lstStyle/>
          <a:p>
            <a:pPr marL="0" indent="0">
              <a:buNone/>
            </a:pPr>
            <a:r>
              <a:rPr lang="en-GB" sz="2400" dirty="0"/>
              <a:t>Using all cases</a:t>
            </a:r>
            <a:endParaRPr lang="en-GB" dirty="0"/>
          </a:p>
          <a:p>
            <a:pPr marL="0" indent="0">
              <a:buNone/>
            </a:pPr>
            <a:endParaRPr lang="en-GB" dirty="0"/>
          </a:p>
          <a:p>
            <a:pPr marL="0" indent="0">
              <a:buNone/>
            </a:pPr>
            <a:endParaRPr lang="en-GB" dirty="0"/>
          </a:p>
          <a:p>
            <a:pPr marL="0" indent="0">
              <a:buNone/>
            </a:pPr>
            <a:endParaRPr lang="en-GB" sz="2400" dirty="0"/>
          </a:p>
          <a:p>
            <a:pPr marL="0" indent="0">
              <a:buNone/>
            </a:pPr>
            <a:r>
              <a:rPr lang="en-GB" sz="2400" dirty="0"/>
              <a:t>Excluding imputed cases and wave 1 cases after mid-March 20 (75+ only)</a:t>
            </a:r>
          </a:p>
        </p:txBody>
      </p:sp>
      <p:pic>
        <p:nvPicPr>
          <p:cNvPr id="7" name="Picture 6">
            <a:extLst>
              <a:ext uri="{FF2B5EF4-FFF2-40B4-BE49-F238E27FC236}">
                <a16:creationId xmlns:a16="http://schemas.microsoft.com/office/drawing/2014/main" id="{F6CF770E-6210-4060-A238-B3ACFD957688}"/>
              </a:ext>
            </a:extLst>
          </p:cNvPr>
          <p:cNvPicPr>
            <a:picLocks noChangeAspect="1"/>
          </p:cNvPicPr>
          <p:nvPr/>
        </p:nvPicPr>
        <p:blipFill>
          <a:blip r:embed="rId2"/>
          <a:stretch>
            <a:fillRect/>
          </a:stretch>
        </p:blipFill>
        <p:spPr>
          <a:xfrm>
            <a:off x="1760214" y="3743145"/>
            <a:ext cx="5354269" cy="2203254"/>
          </a:xfrm>
          <a:prstGeom prst="rect">
            <a:avLst/>
          </a:prstGeom>
        </p:spPr>
      </p:pic>
      <p:pic>
        <p:nvPicPr>
          <p:cNvPr id="8" name="Picture 7">
            <a:extLst>
              <a:ext uri="{FF2B5EF4-FFF2-40B4-BE49-F238E27FC236}">
                <a16:creationId xmlns:a16="http://schemas.microsoft.com/office/drawing/2014/main" id="{67513C3D-DEA6-4F28-B63C-6538D0A88255}"/>
              </a:ext>
            </a:extLst>
          </p:cNvPr>
          <p:cNvPicPr>
            <a:picLocks noChangeAspect="1"/>
          </p:cNvPicPr>
          <p:nvPr/>
        </p:nvPicPr>
        <p:blipFill>
          <a:blip r:embed="rId3"/>
          <a:stretch>
            <a:fillRect/>
          </a:stretch>
        </p:blipFill>
        <p:spPr>
          <a:xfrm>
            <a:off x="1832134" y="1586429"/>
            <a:ext cx="5051867" cy="1306903"/>
          </a:xfrm>
          <a:prstGeom prst="rect">
            <a:avLst/>
          </a:prstGeom>
        </p:spPr>
      </p:pic>
    </p:spTree>
    <p:extLst>
      <p:ext uri="{BB962C8B-B14F-4D97-AF65-F5344CB8AC3E}">
        <p14:creationId xmlns:p14="http://schemas.microsoft.com/office/powerpoint/2010/main" val="3702060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7DFF95-84D9-493D-8265-B8DCD8A5B39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C8AD95AC-B3C7-4909-A41A-54066D22B8E3}"/>
              </a:ext>
            </a:extLst>
          </p:cNvPr>
          <p:cNvSpPr>
            <a:spLocks noGrp="1"/>
          </p:cNvSpPr>
          <p:nvPr>
            <p:ph type="title"/>
          </p:nvPr>
        </p:nvSpPr>
        <p:spPr>
          <a:xfrm>
            <a:off x="856343" y="241985"/>
            <a:ext cx="10515600" cy="526298"/>
          </a:xfrm>
        </p:spPr>
        <p:txBody>
          <a:bodyPr/>
          <a:lstStyle/>
          <a:p>
            <a:r>
              <a:rPr lang="en-GB" dirty="0"/>
              <a:t>Attrition analysis</a:t>
            </a:r>
          </a:p>
        </p:txBody>
      </p:sp>
      <p:sp>
        <p:nvSpPr>
          <p:cNvPr id="7" name="Content Placeholder 6">
            <a:extLst>
              <a:ext uri="{FF2B5EF4-FFF2-40B4-BE49-F238E27FC236}">
                <a16:creationId xmlns:a16="http://schemas.microsoft.com/office/drawing/2014/main" id="{FF71ADE6-FED2-4927-B16A-FED1553DEC7F}"/>
              </a:ext>
            </a:extLst>
          </p:cNvPr>
          <p:cNvSpPr>
            <a:spLocks noGrp="1"/>
          </p:cNvSpPr>
          <p:nvPr>
            <p:ph idx="1"/>
          </p:nvPr>
        </p:nvSpPr>
        <p:spPr>
          <a:xfrm>
            <a:off x="297951" y="1003083"/>
            <a:ext cx="11622300" cy="825717"/>
          </a:xfrm>
        </p:spPr>
        <p:txBody>
          <a:bodyPr/>
          <a:lstStyle/>
          <a:p>
            <a:r>
              <a:rPr lang="en-GB" sz="2000" dirty="0"/>
              <a:t>Attrition rates decreased in UK born after pandemic but increased in non-UK born in all age groups</a:t>
            </a:r>
          </a:p>
          <a:p>
            <a:r>
              <a:rPr lang="en-GB" sz="2000" dirty="0"/>
              <a:t>EU born dropped out more out of sample than non-EU born</a:t>
            </a:r>
          </a:p>
          <a:p>
            <a:pPr marL="0" indent="0">
              <a:buNone/>
            </a:pPr>
            <a:endParaRPr lang="en-GB" sz="2000" dirty="0"/>
          </a:p>
        </p:txBody>
      </p:sp>
      <p:pic>
        <p:nvPicPr>
          <p:cNvPr id="4" name="Picture 3">
            <a:extLst>
              <a:ext uri="{FF2B5EF4-FFF2-40B4-BE49-F238E27FC236}">
                <a16:creationId xmlns:a16="http://schemas.microsoft.com/office/drawing/2014/main" id="{CC24EBCE-FF57-4E70-BCB1-7AC890E4A76D}"/>
              </a:ext>
            </a:extLst>
          </p:cNvPr>
          <p:cNvPicPr>
            <a:picLocks noChangeAspect="1"/>
          </p:cNvPicPr>
          <p:nvPr/>
        </p:nvPicPr>
        <p:blipFill>
          <a:blip r:embed="rId2"/>
          <a:stretch>
            <a:fillRect/>
          </a:stretch>
        </p:blipFill>
        <p:spPr>
          <a:xfrm>
            <a:off x="2016087" y="1828800"/>
            <a:ext cx="8580274" cy="4318612"/>
          </a:xfrm>
          <a:prstGeom prst="rect">
            <a:avLst/>
          </a:prstGeom>
        </p:spPr>
      </p:pic>
    </p:spTree>
    <p:extLst>
      <p:ext uri="{BB962C8B-B14F-4D97-AF65-F5344CB8AC3E}">
        <p14:creationId xmlns:p14="http://schemas.microsoft.com/office/powerpoint/2010/main" val="85415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528499-2D78-4A0D-BC67-11C301015FE1}"/>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AEAAE07B-D501-4082-BB10-2C83367BB011}"/>
              </a:ext>
            </a:extLst>
          </p:cNvPr>
          <p:cNvSpPr>
            <a:spLocks noGrp="1"/>
          </p:cNvSpPr>
          <p:nvPr>
            <p:ph type="title"/>
          </p:nvPr>
        </p:nvSpPr>
        <p:spPr>
          <a:xfrm>
            <a:off x="256853" y="86110"/>
            <a:ext cx="11115089" cy="935641"/>
          </a:xfrm>
        </p:spPr>
        <p:txBody>
          <a:bodyPr/>
          <a:lstStyle/>
          <a:p>
            <a:r>
              <a:rPr lang="en-GB" sz="3200" dirty="0"/>
              <a:t>Comparing LFS and RTI based estimates of growth (from HMRC, an administrative source )</a:t>
            </a:r>
          </a:p>
        </p:txBody>
      </p:sp>
      <p:sp>
        <p:nvSpPr>
          <p:cNvPr id="4" name="TextBox 3">
            <a:extLst>
              <a:ext uri="{FF2B5EF4-FFF2-40B4-BE49-F238E27FC236}">
                <a16:creationId xmlns:a16="http://schemas.microsoft.com/office/drawing/2014/main" id="{6A2432E2-73AD-4001-8E7D-4970B0D66928}"/>
              </a:ext>
            </a:extLst>
          </p:cNvPr>
          <p:cNvSpPr txBox="1"/>
          <p:nvPr/>
        </p:nvSpPr>
        <p:spPr>
          <a:xfrm>
            <a:off x="7767264" y="931263"/>
            <a:ext cx="4027468" cy="4524315"/>
          </a:xfrm>
          <a:prstGeom prst="rect">
            <a:avLst/>
          </a:prstGeom>
        </p:spPr>
        <p:txBody>
          <a:bodyPr vert="horz" wrap="square" lIns="0" tIns="45720" rIns="91440" bIns="45720" rtlCol="0" anchor="b" anchorCtr="0">
            <a:spAutoFit/>
          </a:bodyPr>
          <a:lstStyle/>
          <a:p>
            <a:pPr marL="285750" indent="-285750">
              <a:buFont typeface="Arial" panose="020B0604020202020204" pitchFamily="34" charset="0"/>
              <a:buChar char="•"/>
            </a:pPr>
            <a:r>
              <a:rPr lang="en-GB">
                <a:solidFill>
                  <a:srgbClr val="183E56"/>
                </a:solidFill>
                <a:latin typeface="Arial" panose="020B0604020202020204" pitchFamily="34" charset="0"/>
                <a:cs typeface="Arial" panose="020B0604020202020204" pitchFamily="34" charset="0"/>
              </a:rPr>
              <a:t>LFS-based growth rates for non-UK decreased much more between Oct-Dec 19 and in Jul-Sep 20 than RTI-based growth rates</a:t>
            </a:r>
          </a:p>
          <a:p>
            <a:pPr algn="l"/>
            <a:endParaRPr lang="en-GB">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solidFill>
                  <a:srgbClr val="183E56"/>
                </a:solidFill>
                <a:latin typeface="Arial" panose="020B0604020202020204" pitchFamily="34" charset="0"/>
                <a:cs typeface="Arial" panose="020B0604020202020204" pitchFamily="34" charset="0"/>
              </a:rPr>
              <a:t>It’s very likely that LFS estimates suffer from bias stemming from differential non-response between UK and non-UK born that the additional tenure constraint hasn’t reduced sufficiently</a:t>
            </a:r>
          </a:p>
          <a:p>
            <a:pPr marL="285750" indent="-285750" algn="l">
              <a:buFont typeface="Arial" panose="020B0604020202020204" pitchFamily="34" charset="0"/>
              <a:buChar char="•"/>
            </a:pPr>
            <a:endParaRPr lang="en-GB">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solidFill>
                  <a:srgbClr val="183E56"/>
                </a:solidFill>
                <a:latin typeface="Arial" panose="020B0604020202020204" pitchFamily="34" charset="0"/>
                <a:cs typeface="Arial" panose="020B0604020202020204" pitchFamily="34" charset="0"/>
              </a:rPr>
              <a:t>We need to reduce this bias by adding a constraint on the structure of the population by country of birth</a:t>
            </a:r>
          </a:p>
          <a:p>
            <a:pPr algn="l"/>
            <a:endParaRPr lang="en-GB">
              <a:solidFill>
                <a:srgbClr val="183E5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997CEE-7CF3-4A46-A0FF-1D3A80E35186}"/>
              </a:ext>
            </a:extLst>
          </p:cNvPr>
          <p:cNvPicPr>
            <a:picLocks noChangeAspect="1"/>
          </p:cNvPicPr>
          <p:nvPr/>
        </p:nvPicPr>
        <p:blipFill>
          <a:blip r:embed="rId2"/>
          <a:stretch>
            <a:fillRect/>
          </a:stretch>
        </p:blipFill>
        <p:spPr>
          <a:xfrm>
            <a:off x="397268" y="1290924"/>
            <a:ext cx="6818780" cy="4545853"/>
          </a:xfrm>
          <a:prstGeom prst="rect">
            <a:avLst/>
          </a:prstGeom>
        </p:spPr>
      </p:pic>
    </p:spTree>
    <p:extLst>
      <p:ext uri="{BB962C8B-B14F-4D97-AF65-F5344CB8AC3E}">
        <p14:creationId xmlns:p14="http://schemas.microsoft.com/office/powerpoint/2010/main" val="49242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F3F038-E7A6-443C-8C86-7392549A59AF}"/>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FEAB074C-B2A1-4EE7-9FC0-D665A62CFD9D}"/>
              </a:ext>
            </a:extLst>
          </p:cNvPr>
          <p:cNvSpPr>
            <a:spLocks noGrp="1"/>
          </p:cNvSpPr>
          <p:nvPr>
            <p:ph type="title"/>
          </p:nvPr>
        </p:nvSpPr>
        <p:spPr>
          <a:xfrm>
            <a:off x="838200" y="1569804"/>
            <a:ext cx="10515600" cy="2894639"/>
          </a:xfrm>
        </p:spPr>
        <p:txBody>
          <a:bodyPr/>
          <a:lstStyle/>
          <a:p>
            <a:r>
              <a:rPr lang="en-GB" sz="6600" dirty="0"/>
              <a:t>Brief overview of APS/LFS sample design and weighting</a:t>
            </a:r>
          </a:p>
        </p:txBody>
      </p:sp>
    </p:spTree>
    <p:extLst>
      <p:ext uri="{BB962C8B-B14F-4D97-AF65-F5344CB8AC3E}">
        <p14:creationId xmlns:p14="http://schemas.microsoft.com/office/powerpoint/2010/main" val="1024767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87A1BD-2161-4B9E-8050-C31895FAB6E3}"/>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B385AE7-3766-43DD-981A-70EA3A13DFD4}"/>
              </a:ext>
            </a:extLst>
          </p:cNvPr>
          <p:cNvSpPr>
            <a:spLocks noGrp="1"/>
          </p:cNvSpPr>
          <p:nvPr>
            <p:ph type="title"/>
          </p:nvPr>
        </p:nvSpPr>
        <p:spPr>
          <a:xfrm>
            <a:off x="560798" y="24962"/>
            <a:ext cx="10515600" cy="935641"/>
          </a:xfrm>
        </p:spPr>
        <p:txBody>
          <a:bodyPr/>
          <a:lstStyle/>
          <a:p>
            <a:r>
              <a:rPr lang="en-GB" sz="3200" dirty="0"/>
              <a:t>How can we use RTI data to estimate EU and non-EU born subpopulations?</a:t>
            </a:r>
          </a:p>
        </p:txBody>
      </p:sp>
      <p:sp>
        <p:nvSpPr>
          <p:cNvPr id="6" name="TextBox 5">
            <a:extLst>
              <a:ext uri="{FF2B5EF4-FFF2-40B4-BE49-F238E27FC236}">
                <a16:creationId xmlns:a16="http://schemas.microsoft.com/office/drawing/2014/main" id="{7F24278C-998A-4636-BE85-7959186955F8}"/>
              </a:ext>
            </a:extLst>
          </p:cNvPr>
          <p:cNvSpPr txBox="1"/>
          <p:nvPr/>
        </p:nvSpPr>
        <p:spPr>
          <a:xfrm>
            <a:off x="560798" y="891799"/>
            <a:ext cx="11271318" cy="6001643"/>
          </a:xfrm>
          <a:prstGeom prst="rect">
            <a:avLst/>
          </a:prstGeom>
        </p:spPr>
        <p:txBody>
          <a:bodyPr vert="horz" wrap="square" lIns="0" tIns="45720" rIns="91440" bIns="45720" rtlCol="0" anchor="b" anchorCtr="0">
            <a:spAutoFit/>
          </a:bodyPr>
          <a:lstStyle/>
          <a:p>
            <a:pPr marL="285750" indent="-285750" algn="l">
              <a:lnSpc>
                <a:spcPct val="150000"/>
              </a:lnSpc>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We want to estimate year-on-year population growth in each rolling quarter in 2020 onwards</a:t>
            </a:r>
          </a:p>
          <a:p>
            <a:pPr marL="285750" indent="-285750" algn="l">
              <a:lnSpc>
                <a:spcPct val="150000"/>
              </a:lnSpc>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Very few observations from RTI are available to fit a statistical model</a:t>
            </a:r>
          </a:p>
          <a:p>
            <a:pPr algn="l">
              <a:lnSpc>
                <a:spcPct val="150000"/>
              </a:lnSpc>
            </a:pPr>
            <a:endParaRPr lang="en-GB" sz="2000" dirty="0">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Use simple assumptions to derive an expression of change in population growth rates in terms of change in RTI-based employee growth rates</a:t>
            </a:r>
          </a:p>
          <a:p>
            <a:pPr marL="285750" indent="-285750" algn="l">
              <a:buFont typeface="Arial" panose="020B0604020202020204" pitchFamily="34" charset="0"/>
              <a:buChar char="•"/>
            </a:pPr>
            <a:endParaRPr lang="en-GB" sz="2000" dirty="0">
              <a:solidFill>
                <a:srgbClr val="183E56"/>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Oct-Dec 2019 (OD19) is the base period: Population growth is know</a:t>
            </a:r>
          </a:p>
          <a:p>
            <a:pPr marL="285750" indent="-285750" algn="l">
              <a:buFont typeface="Arial" panose="020B0604020202020204" pitchFamily="34" charset="0"/>
              <a:buChar char="•"/>
            </a:pPr>
            <a:endParaRPr lang="en-GB" sz="2000" dirty="0">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Assumptions</a:t>
            </a:r>
          </a:p>
          <a:p>
            <a:pPr marL="742950" lvl="1" indent="-285750">
              <a:buFont typeface="Arial" panose="020B0604020202020204" pitchFamily="34" charset="0"/>
              <a:buChar char="•"/>
            </a:pPr>
            <a:r>
              <a:rPr lang="en-GB" sz="2000" dirty="0"/>
              <a:t>change in the population growth rate of the non-UK sub-populations is in the same direction as the change in their RTI employee growth rate</a:t>
            </a:r>
          </a:p>
          <a:p>
            <a:pPr marL="742950" lvl="1" indent="-285750">
              <a:buFont typeface="Arial" panose="020B0604020202020204" pitchFamily="34" charset="0"/>
              <a:buChar char="•"/>
            </a:pPr>
            <a:r>
              <a:rPr lang="en-GB" sz="2000" dirty="0"/>
              <a:t>the magnitude of change in population growth rate does not exceed that of change in RTI employee growth rate</a:t>
            </a:r>
          </a:p>
          <a:p>
            <a:pPr marL="285750" indent="-285750" algn="l">
              <a:buFont typeface="Arial" panose="020B0604020202020204" pitchFamily="34" charset="0"/>
              <a:buChar char="•"/>
            </a:pPr>
            <a:endParaRPr lang="en-GB" sz="2000" dirty="0">
              <a:solidFill>
                <a:srgbClr val="183E56"/>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We consider July-September 2020 (JS20)</a:t>
            </a:r>
          </a:p>
          <a:p>
            <a:pPr algn="l"/>
            <a:endParaRPr lang="en-GB" dirty="0">
              <a:solidFill>
                <a:srgbClr val="183E56"/>
              </a:solidFill>
              <a:latin typeface="Arial" panose="020B0604020202020204" pitchFamily="34" charset="0"/>
              <a:cs typeface="Arial" panose="020B0604020202020204" pitchFamily="34" charset="0"/>
            </a:endParaRPr>
          </a:p>
          <a:p>
            <a:pPr algn="l"/>
            <a:endParaRPr lang="en-GB" dirty="0">
              <a:solidFill>
                <a:srgbClr val="183E56"/>
              </a:solidFill>
              <a:latin typeface="Arial" panose="020B0604020202020204" pitchFamily="34" charset="0"/>
              <a:cs typeface="Arial" panose="020B0604020202020204" pitchFamily="34" charset="0"/>
            </a:endParaRPr>
          </a:p>
          <a:p>
            <a:pPr algn="l"/>
            <a:endParaRPr lang="en-GB" dirty="0">
              <a:solidFill>
                <a:srgbClr val="183E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531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ACACAD-9E8C-4D43-A1A2-251FA76B999F}"/>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2E23C0B1-37F4-4E62-8F0B-6BFFF328B790}"/>
              </a:ext>
            </a:extLst>
          </p:cNvPr>
          <p:cNvSpPr>
            <a:spLocks noGrp="1"/>
          </p:cNvSpPr>
          <p:nvPr>
            <p:ph type="title"/>
          </p:nvPr>
        </p:nvSpPr>
        <p:spPr>
          <a:xfrm>
            <a:off x="291028" y="74646"/>
            <a:ext cx="11941367" cy="467820"/>
          </a:xfrm>
        </p:spPr>
        <p:txBody>
          <a:bodyPr/>
          <a:lstStyle/>
          <a:p>
            <a:r>
              <a:rPr lang="en-GB" sz="3200" dirty="0"/>
              <a:t>Method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540E21B-424F-4E04-BFB5-EDE5BD0377D2}"/>
                  </a:ext>
                </a:extLst>
              </p:cNvPr>
              <p:cNvSpPr>
                <a:spLocks noGrp="1"/>
              </p:cNvSpPr>
              <p:nvPr>
                <p:ph idx="1"/>
              </p:nvPr>
            </p:nvSpPr>
            <p:spPr>
              <a:xfrm>
                <a:off x="291029" y="832206"/>
                <a:ext cx="11750408" cy="4815870"/>
              </a:xfrm>
            </p:spPr>
            <p:txBody>
              <a:bodyPr/>
              <a:lstStyle/>
              <a:p>
                <a:pPr marL="285750" indent="-285750"/>
                <a:r>
                  <a:rPr lang="en-GB" sz="2000" dirty="0"/>
                  <a:t>Let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𝜃</m:t>
                        </m:r>
                      </m:e>
                      <m:sub>
                        <m:r>
                          <a:rPr lang="en-GB" sz="2000" i="1">
                            <a:latin typeface="Cambria Math" panose="02040503050406030204" pitchFamily="18" charset="0"/>
                          </a:rPr>
                          <m:t>𝑅𝑇𝐼</m:t>
                        </m:r>
                        <m:r>
                          <a:rPr lang="en-GB" sz="2000" i="1">
                            <a:latin typeface="Cambria Math" panose="02040503050406030204" pitchFamily="18" charset="0"/>
                          </a:rPr>
                          <m:t>,</m:t>
                        </m:r>
                        <m:r>
                          <a:rPr lang="en-GB" sz="2000" i="1">
                            <a:latin typeface="Cambria Math" panose="02040503050406030204" pitchFamily="18" charset="0"/>
                          </a:rPr>
                          <m:t>𝐽𝑆</m:t>
                        </m:r>
                        <m:r>
                          <a:rPr lang="en-GB" sz="2000" i="1">
                            <a:latin typeface="Cambria Math" panose="02040503050406030204" pitchFamily="18" charset="0"/>
                          </a:rPr>
                          <m:t>20,</m:t>
                        </m:r>
                        <m:r>
                          <a:rPr lang="en-GB" sz="2000" i="1">
                            <a:latin typeface="Cambria Math" panose="02040503050406030204" pitchFamily="18" charset="0"/>
                          </a:rPr>
                          <m:t>𝐸𝑈</m:t>
                        </m:r>
                      </m:sub>
                    </m:sSub>
                  </m:oMath>
                </a14:m>
                <a:r>
                  <a:rPr lang="en-GB" sz="2000" dirty="0"/>
                  <a:t> denote the RTI employee total growth rate of the EU born population between JS20 and JS19</a:t>
                </a:r>
              </a:p>
              <a:p>
                <a:pPr marL="285750" indent="-285750"/>
                <a:r>
                  <a:rPr lang="en-GB" sz="2000" dirty="0"/>
                  <a:t>Adjust RTI year-on-year percentage changes in non-UK subpopulations by differencing UK nationals’ rates</a:t>
                </a:r>
              </a:p>
              <a:p>
                <a:pPr marL="0" indent="0">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𝐸𝑈</m:t>
                          </m:r>
                          <m:r>
                            <a:rPr lang="en-GB" sz="2400" i="1">
                              <a:latin typeface="Cambria Math" panose="02040503050406030204" pitchFamily="18" charset="0"/>
                            </a:rPr>
                            <m:t>,</m:t>
                          </m:r>
                          <m:r>
                            <a:rPr lang="en-GB" sz="2400" i="1">
                              <a:latin typeface="Cambria Math" panose="02040503050406030204" pitchFamily="18" charset="0"/>
                            </a:rPr>
                            <m:t>𝑎𝑑𝑗</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𝐸𝑈</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𝑈𝐾</m:t>
                          </m:r>
                        </m:sub>
                      </m:sSub>
                    </m:oMath>
                  </m:oMathPara>
                </a14:m>
                <a:endParaRPr lang="en-GB" sz="2400" dirty="0"/>
              </a:p>
              <a:p>
                <a:pPr marL="0" indent="0">
                  <a:buNone/>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𝑛𝑜𝑛</m:t>
                          </m:r>
                          <m:r>
                            <a:rPr lang="en-GB" sz="2400" i="1">
                              <a:latin typeface="Cambria Math" panose="02040503050406030204" pitchFamily="18" charset="0"/>
                            </a:rPr>
                            <m:t>−</m:t>
                          </m:r>
                          <m:r>
                            <a:rPr lang="en-GB" sz="2400" i="1">
                              <a:latin typeface="Cambria Math" panose="02040503050406030204" pitchFamily="18" charset="0"/>
                            </a:rPr>
                            <m:t>𝐸𝑈</m:t>
                          </m:r>
                          <m:r>
                            <a:rPr lang="en-GB" sz="2400" i="1">
                              <a:latin typeface="Cambria Math" panose="02040503050406030204" pitchFamily="18" charset="0"/>
                            </a:rPr>
                            <m:t>,</m:t>
                          </m:r>
                          <m:r>
                            <a:rPr lang="en-GB" sz="2400" i="1">
                              <a:latin typeface="Cambria Math" panose="02040503050406030204" pitchFamily="18" charset="0"/>
                            </a:rPr>
                            <m:t>𝑎𝑑𝑗</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𝑛𝑜𝑛</m:t>
                          </m:r>
                          <m:r>
                            <a:rPr lang="en-GB" sz="2400" i="1">
                              <a:latin typeface="Cambria Math" panose="02040503050406030204" pitchFamily="18" charset="0"/>
                            </a:rPr>
                            <m:t>−</m:t>
                          </m:r>
                          <m:r>
                            <a:rPr lang="en-GB" sz="2400" i="1">
                              <a:latin typeface="Cambria Math" panose="02040503050406030204" pitchFamily="18" charset="0"/>
                            </a:rPr>
                            <m:t>𝐸𝑈</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𝑅𝑇𝐼</m:t>
                          </m:r>
                          <m:r>
                            <a:rPr lang="en-GB" sz="2400" i="1">
                              <a:latin typeface="Cambria Math" panose="02040503050406030204" pitchFamily="18" charset="0"/>
                            </a:rPr>
                            <m:t>,</m:t>
                          </m:r>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𝑈𝐾</m:t>
                          </m:r>
                        </m:sub>
                      </m:sSub>
                    </m:oMath>
                  </m:oMathPara>
                </a14:m>
                <a:endParaRPr lang="en-GB" sz="2400" dirty="0"/>
              </a:p>
              <a:p>
                <a:r>
                  <a:rPr lang="en-GB" sz="2000" dirty="0"/>
                  <a:t>Let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𝛾</m:t>
                        </m:r>
                      </m:e>
                      <m:sub>
                        <m:r>
                          <a:rPr lang="en-GB" sz="2000" i="1">
                            <a:latin typeface="Cambria Math" panose="02040503050406030204" pitchFamily="18" charset="0"/>
                          </a:rPr>
                          <m:t>𝑂𝐷</m:t>
                        </m:r>
                        <m:r>
                          <a:rPr lang="en-GB" sz="2000" i="1">
                            <a:latin typeface="Cambria Math" panose="02040503050406030204" pitchFamily="18" charset="0"/>
                          </a:rPr>
                          <m:t>19,</m:t>
                        </m:r>
                        <m:r>
                          <a:rPr lang="en-GB" sz="2000" i="1">
                            <a:latin typeface="Cambria Math" panose="02040503050406030204" pitchFamily="18" charset="0"/>
                          </a:rPr>
                          <m:t>𝐸𝑈</m:t>
                        </m:r>
                      </m:sub>
                    </m:sSub>
                  </m:oMath>
                </a14:m>
                <a:r>
                  <a:rPr lang="en-GB" sz="2000" dirty="0"/>
                  <a:t> denote the population growth rate of the EU born population between OD18 and OD19</a:t>
                </a:r>
              </a:p>
              <a:p>
                <a:pPr marL="285750" indent="-285750"/>
                <a:r>
                  <a:rPr lang="en-GB" sz="2000" dirty="0"/>
                  <a:t>Population growth rate for EU born since pandemic, </a:t>
                </a:r>
                <a14:m>
                  <m:oMath xmlns:m="http://schemas.openxmlformats.org/officeDocument/2006/math">
                    <m:r>
                      <a:rPr lang="en-GB" sz="2400" b="0" i="0" smtClean="0">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𝛾</m:t>
                        </m:r>
                      </m:e>
                      <m:sub>
                        <m:r>
                          <a:rPr lang="en-GB" sz="2400" b="0" i="1" smtClean="0">
                            <a:latin typeface="Cambria Math" panose="02040503050406030204" pitchFamily="18" charset="0"/>
                          </a:rPr>
                          <m:t>𝐽𝑆</m:t>
                        </m:r>
                        <m:r>
                          <a:rPr lang="en-GB" sz="2400" i="1">
                            <a:latin typeface="Cambria Math" panose="02040503050406030204" pitchFamily="18" charset="0"/>
                          </a:rPr>
                          <m:t>20,</m:t>
                        </m:r>
                        <m:r>
                          <a:rPr lang="en-GB" sz="2400" i="1">
                            <a:latin typeface="Cambria Math" panose="02040503050406030204" pitchFamily="18" charset="0"/>
                          </a:rPr>
                          <m:t>𝐸𝑈</m:t>
                        </m:r>
                        <m:r>
                          <a:rPr lang="en-GB" sz="2400" i="1">
                            <a:latin typeface="Cambria Math" panose="02040503050406030204" pitchFamily="18" charset="0"/>
                          </a:rPr>
                          <m:t>,</m:t>
                        </m:r>
                        <m:r>
                          <a:rPr lang="en-GB" sz="2400" i="1">
                            <a:latin typeface="Cambria Math" panose="02040503050406030204" pitchFamily="18" charset="0"/>
                          </a:rPr>
                          <m:t>𝑎𝑑𝑗</m:t>
                        </m:r>
                      </m:sub>
                    </m:sSub>
                  </m:oMath>
                </a14:m>
                <a:r>
                  <a:rPr lang="en-GB" sz="2000" dirty="0"/>
                  <a:t> for JS20 quarter, satisfies</a:t>
                </a:r>
              </a:p>
              <a:p>
                <a:pPr marL="0" indent="0">
                  <a:buNone/>
                </a:pPr>
                <a14:m>
                  <m:oMathPara xmlns:m="http://schemas.openxmlformats.org/officeDocument/2006/math">
                    <m:oMathParaPr>
                      <m:jc m:val="centerGroup"/>
                    </m:oMathParaPr>
                    <m:oMath xmlns:m="http://schemas.openxmlformats.org/officeDocument/2006/math">
                      <m:sSub>
                        <m:sSubPr>
                          <m:ctrlPr>
                            <a:rPr lang="en-GB" sz="2400" b="1" i="1">
                              <a:latin typeface="Cambria Math" panose="02040503050406030204" pitchFamily="18" charset="0"/>
                            </a:rPr>
                          </m:ctrlPr>
                        </m:sSubPr>
                        <m:e>
                          <m:r>
                            <a:rPr lang="en-GB" sz="2400" b="1" i="1">
                              <a:latin typeface="Cambria Math" panose="02040503050406030204" pitchFamily="18" charset="0"/>
                            </a:rPr>
                            <m:t>𝜸</m:t>
                          </m:r>
                        </m:e>
                        <m:sub>
                          <m:r>
                            <a:rPr lang="en-GB" sz="2400" b="1" i="1" smtClean="0">
                              <a:latin typeface="Cambria Math" panose="02040503050406030204" pitchFamily="18" charset="0"/>
                            </a:rPr>
                            <m:t>𝑱𝑺</m:t>
                          </m:r>
                          <m:r>
                            <a:rPr lang="en-GB" sz="2400" b="1" i="1">
                              <a:latin typeface="Cambria Math" panose="02040503050406030204" pitchFamily="18" charset="0"/>
                            </a:rPr>
                            <m:t>𝟐𝟎</m:t>
                          </m:r>
                          <m:r>
                            <a:rPr lang="en-GB" sz="2400" b="1" i="1">
                              <a:latin typeface="Cambria Math" panose="02040503050406030204" pitchFamily="18" charset="0"/>
                            </a:rPr>
                            <m:t>,</m:t>
                          </m:r>
                          <m:r>
                            <a:rPr lang="en-GB" sz="2400" b="1" i="1">
                              <a:latin typeface="Cambria Math" panose="02040503050406030204" pitchFamily="18" charset="0"/>
                            </a:rPr>
                            <m:t>𝑬𝑼</m:t>
                          </m:r>
                          <m:r>
                            <a:rPr lang="en-GB" sz="2400" b="1" i="1">
                              <a:latin typeface="Cambria Math" panose="02040503050406030204" pitchFamily="18" charset="0"/>
                            </a:rPr>
                            <m:t>,</m:t>
                          </m:r>
                          <m:r>
                            <a:rPr lang="en-GB" sz="2400" b="1" i="1">
                              <a:latin typeface="Cambria Math" panose="02040503050406030204" pitchFamily="18" charset="0"/>
                            </a:rPr>
                            <m:t>𝒂𝒅𝒋</m:t>
                          </m:r>
                        </m:sub>
                      </m:sSub>
                      <m:r>
                        <a:rPr lang="en-GB" sz="2400" b="1" i="1">
                          <a:latin typeface="Cambria Math" panose="02040503050406030204" pitchFamily="18" charset="0"/>
                        </a:rPr>
                        <m:t>−</m:t>
                      </m:r>
                      <m:sSub>
                        <m:sSubPr>
                          <m:ctrlPr>
                            <a:rPr lang="en-GB" sz="2400" b="1" i="1">
                              <a:latin typeface="Cambria Math" panose="02040503050406030204" pitchFamily="18" charset="0"/>
                            </a:rPr>
                          </m:ctrlPr>
                        </m:sSubPr>
                        <m:e>
                          <m:r>
                            <a:rPr lang="en-GB" sz="2400" b="1" i="1">
                              <a:latin typeface="Cambria Math" panose="02040503050406030204" pitchFamily="18" charset="0"/>
                            </a:rPr>
                            <m:t>𝜸</m:t>
                          </m:r>
                        </m:e>
                        <m:sub>
                          <m:r>
                            <a:rPr lang="en-GB" sz="2400" b="1" i="1">
                              <a:latin typeface="Cambria Math" panose="02040503050406030204" pitchFamily="18" charset="0"/>
                            </a:rPr>
                            <m:t>𝑶𝑫</m:t>
                          </m:r>
                          <m:r>
                            <a:rPr lang="en-GB" sz="2400" b="1" i="1">
                              <a:latin typeface="Cambria Math" panose="02040503050406030204" pitchFamily="18" charset="0"/>
                            </a:rPr>
                            <m:t>𝟏𝟗</m:t>
                          </m:r>
                          <m:r>
                            <a:rPr lang="en-GB" sz="2400" b="1" i="1">
                              <a:latin typeface="Cambria Math" panose="02040503050406030204" pitchFamily="18" charset="0"/>
                            </a:rPr>
                            <m:t>,</m:t>
                          </m:r>
                          <m:r>
                            <a:rPr lang="en-GB" sz="2400" b="1" i="1">
                              <a:latin typeface="Cambria Math" panose="02040503050406030204" pitchFamily="18" charset="0"/>
                            </a:rPr>
                            <m:t>𝑬𝑼</m:t>
                          </m:r>
                        </m:sub>
                      </m:sSub>
                      <m:r>
                        <a:rPr lang="en-GB" sz="2400" b="1" i="1" smtClean="0">
                          <a:latin typeface="Cambria Math" panose="02040503050406030204" pitchFamily="18" charset="0"/>
                          <a:ea typeface="Cambria Math" panose="02040503050406030204" pitchFamily="18" charset="0"/>
                        </a:rPr>
                        <m:t>≅</m:t>
                      </m:r>
                      <m:r>
                        <a:rPr lang="en-GB" sz="2400" b="1" i="1" smtClean="0">
                          <a:latin typeface="Cambria Math" panose="02040503050406030204" pitchFamily="18" charset="0"/>
                        </a:rPr>
                        <m:t>𝒃</m:t>
                      </m:r>
                      <m:d>
                        <m:dPr>
                          <m:ctrlPr>
                            <a:rPr lang="en-GB" sz="2400" b="1" i="1" smtClean="0">
                              <a:latin typeface="Cambria Math" panose="02040503050406030204" pitchFamily="18" charset="0"/>
                            </a:rPr>
                          </m:ctrlPr>
                        </m:dPr>
                        <m:e>
                          <m:sSub>
                            <m:sSubPr>
                              <m:ctrlPr>
                                <a:rPr lang="en-GB" sz="2400" b="1" i="1">
                                  <a:latin typeface="Cambria Math" panose="02040503050406030204" pitchFamily="18" charset="0"/>
                                </a:rPr>
                              </m:ctrlPr>
                            </m:sSubPr>
                            <m:e>
                              <m:r>
                                <a:rPr lang="en-GB" sz="2400" b="1" i="1">
                                  <a:latin typeface="Cambria Math" panose="02040503050406030204" pitchFamily="18" charset="0"/>
                                </a:rPr>
                                <m:t>𝜽</m:t>
                              </m:r>
                            </m:e>
                            <m:sub>
                              <m:r>
                                <a:rPr lang="en-GB" sz="2400" b="1" i="1">
                                  <a:latin typeface="Cambria Math" panose="02040503050406030204" pitchFamily="18" charset="0"/>
                                </a:rPr>
                                <m:t>𝑹𝑻𝑰</m:t>
                              </m:r>
                              <m:r>
                                <a:rPr lang="en-GB" sz="2400" b="1" i="1">
                                  <a:latin typeface="Cambria Math" panose="02040503050406030204" pitchFamily="18" charset="0"/>
                                </a:rPr>
                                <m:t>,</m:t>
                              </m:r>
                              <m:r>
                                <a:rPr lang="en-GB" sz="2400" b="1" i="1">
                                  <a:latin typeface="Cambria Math" panose="02040503050406030204" pitchFamily="18" charset="0"/>
                                </a:rPr>
                                <m:t>𝑱𝑺</m:t>
                              </m:r>
                              <m:r>
                                <a:rPr lang="en-GB" sz="2400" b="1" i="1">
                                  <a:latin typeface="Cambria Math" panose="02040503050406030204" pitchFamily="18" charset="0"/>
                                </a:rPr>
                                <m:t>𝟐𝟎</m:t>
                              </m:r>
                              <m:r>
                                <a:rPr lang="en-GB" sz="2400" b="1" i="1">
                                  <a:latin typeface="Cambria Math" panose="02040503050406030204" pitchFamily="18" charset="0"/>
                                </a:rPr>
                                <m:t>,</m:t>
                              </m:r>
                              <m:r>
                                <a:rPr lang="en-GB" sz="2400" b="1" i="1">
                                  <a:latin typeface="Cambria Math" panose="02040503050406030204" pitchFamily="18" charset="0"/>
                                </a:rPr>
                                <m:t>𝑬𝑼</m:t>
                              </m:r>
                              <m:r>
                                <a:rPr lang="en-GB" sz="2400" b="1" i="1">
                                  <a:latin typeface="Cambria Math" panose="02040503050406030204" pitchFamily="18" charset="0"/>
                                </a:rPr>
                                <m:t>,</m:t>
                              </m:r>
                              <m:r>
                                <a:rPr lang="en-GB" sz="2400" b="1" i="1">
                                  <a:latin typeface="Cambria Math" panose="02040503050406030204" pitchFamily="18" charset="0"/>
                                </a:rPr>
                                <m:t>𝒂𝒅𝒋</m:t>
                              </m:r>
                            </m:sub>
                          </m:sSub>
                          <m:r>
                            <a:rPr lang="en-GB" sz="2400" b="1" i="1">
                              <a:latin typeface="Cambria Math" panose="02040503050406030204" pitchFamily="18" charset="0"/>
                            </a:rPr>
                            <m:t>−</m:t>
                          </m:r>
                          <m:sSub>
                            <m:sSubPr>
                              <m:ctrlPr>
                                <a:rPr lang="en-GB" sz="2400" b="1" i="1">
                                  <a:latin typeface="Cambria Math" panose="02040503050406030204" pitchFamily="18" charset="0"/>
                                </a:rPr>
                              </m:ctrlPr>
                            </m:sSubPr>
                            <m:e>
                              <m:r>
                                <a:rPr lang="en-GB" sz="2400" b="1" i="1">
                                  <a:latin typeface="Cambria Math" panose="02040503050406030204" pitchFamily="18" charset="0"/>
                                </a:rPr>
                                <m:t>𝜽</m:t>
                              </m:r>
                            </m:e>
                            <m:sub>
                              <m:r>
                                <a:rPr lang="en-GB" sz="2400" b="1" i="1">
                                  <a:latin typeface="Cambria Math" panose="02040503050406030204" pitchFamily="18" charset="0"/>
                                </a:rPr>
                                <m:t>𝑹𝑻𝑰</m:t>
                              </m:r>
                              <m:r>
                                <a:rPr lang="en-GB" sz="2400" b="1" i="1">
                                  <a:latin typeface="Cambria Math" panose="02040503050406030204" pitchFamily="18" charset="0"/>
                                </a:rPr>
                                <m:t>,</m:t>
                              </m:r>
                              <m:r>
                                <a:rPr lang="en-GB" sz="2400" b="1" i="1">
                                  <a:latin typeface="Cambria Math" panose="02040503050406030204" pitchFamily="18" charset="0"/>
                                </a:rPr>
                                <m:t>𝑶𝑫</m:t>
                              </m:r>
                              <m:r>
                                <a:rPr lang="en-GB" sz="2400" b="1" i="1">
                                  <a:latin typeface="Cambria Math" panose="02040503050406030204" pitchFamily="18" charset="0"/>
                                </a:rPr>
                                <m:t>𝟏𝟗</m:t>
                              </m:r>
                              <m:r>
                                <a:rPr lang="en-GB" sz="2400" b="1" i="1">
                                  <a:latin typeface="Cambria Math" panose="02040503050406030204" pitchFamily="18" charset="0"/>
                                </a:rPr>
                                <m:t>,</m:t>
                              </m:r>
                              <m:r>
                                <a:rPr lang="en-GB" sz="2400" b="1" i="1">
                                  <a:latin typeface="Cambria Math" panose="02040503050406030204" pitchFamily="18" charset="0"/>
                                </a:rPr>
                                <m:t>𝑬𝑼</m:t>
                              </m:r>
                              <m:r>
                                <a:rPr lang="en-GB" sz="2400" b="1" i="1">
                                  <a:latin typeface="Cambria Math" panose="02040503050406030204" pitchFamily="18" charset="0"/>
                                </a:rPr>
                                <m:t>,</m:t>
                              </m:r>
                              <m:r>
                                <a:rPr lang="en-GB" sz="2400" b="1" i="1">
                                  <a:latin typeface="Cambria Math" panose="02040503050406030204" pitchFamily="18" charset="0"/>
                                </a:rPr>
                                <m:t>𝒂𝒅𝒋</m:t>
                              </m:r>
                            </m:sub>
                          </m:sSub>
                        </m:e>
                      </m:d>
                    </m:oMath>
                  </m:oMathPara>
                </a14:m>
                <a:endParaRPr lang="en-GB" sz="2400" b="1" dirty="0"/>
              </a:p>
              <a:p>
                <a:pPr marL="0" indent="0">
                  <a:buNone/>
                </a:pPr>
                <a:r>
                  <a:rPr lang="en-GB" sz="2400" dirty="0"/>
                  <a:t>Where </a:t>
                </a:r>
                <a14:m>
                  <m:oMath xmlns:m="http://schemas.openxmlformats.org/officeDocument/2006/math">
                    <m:r>
                      <a:rPr lang="en-GB" sz="2400" b="0" i="0" smtClean="0">
                        <a:latin typeface="Cambria Math" panose="02040503050406030204" pitchFamily="18" charset="0"/>
                      </a:rPr>
                      <m:t>0&lt;</m:t>
                    </m:r>
                    <m:r>
                      <a:rPr lang="en-GB" sz="2400" b="0" i="1">
                        <a:latin typeface="Cambria Math" panose="02040503050406030204" pitchFamily="18" charset="0"/>
                      </a:rPr>
                      <m:t>𝑏</m:t>
                    </m:r>
                    <m:r>
                      <a:rPr lang="en-GB" sz="2400" b="0" i="1"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rPr>
                      <m:t>1</m:t>
                    </m:r>
                  </m:oMath>
                </a14:m>
                <a:endParaRPr lang="en-GB" sz="2400" dirty="0"/>
              </a:p>
              <a:p>
                <a:r>
                  <a:rPr lang="en-GB" sz="2400" dirty="0"/>
                  <a:t>b is set to ½ to minimise mean prediction error</a:t>
                </a:r>
              </a:p>
            </p:txBody>
          </p:sp>
        </mc:Choice>
        <mc:Fallback xmlns="">
          <p:sp>
            <p:nvSpPr>
              <p:cNvPr id="4" name="Content Placeholder 3">
                <a:extLst>
                  <a:ext uri="{FF2B5EF4-FFF2-40B4-BE49-F238E27FC236}">
                    <a16:creationId xmlns:a16="http://schemas.microsoft.com/office/drawing/2014/main" id="{0540E21B-424F-4E04-BFB5-EDE5BD0377D2}"/>
                  </a:ext>
                </a:extLst>
              </p:cNvPr>
              <p:cNvSpPr>
                <a:spLocks noGrp="1" noRot="1" noChangeAspect="1" noMove="1" noResize="1" noEditPoints="1" noAdjustHandles="1" noChangeArrowheads="1" noChangeShapeType="1" noTextEdit="1"/>
              </p:cNvSpPr>
              <p:nvPr>
                <p:ph idx="1"/>
              </p:nvPr>
            </p:nvSpPr>
            <p:spPr>
              <a:xfrm>
                <a:off x="291029" y="832206"/>
                <a:ext cx="11750408" cy="4815870"/>
              </a:xfrm>
              <a:blipFill>
                <a:blip r:embed="rId2"/>
                <a:stretch>
                  <a:fillRect l="-1609" t="-1139" r="-675" b="-2911"/>
                </a:stretch>
              </a:blipFill>
            </p:spPr>
            <p:txBody>
              <a:bodyPr/>
              <a:lstStyle/>
              <a:p>
                <a:r>
                  <a:rPr lang="en-GB">
                    <a:noFill/>
                  </a:rPr>
                  <a:t> </a:t>
                </a:r>
              </a:p>
            </p:txBody>
          </p:sp>
        </mc:Fallback>
      </mc:AlternateContent>
    </p:spTree>
    <p:extLst>
      <p:ext uri="{BB962C8B-B14F-4D97-AF65-F5344CB8AC3E}">
        <p14:creationId xmlns:p14="http://schemas.microsoft.com/office/powerpoint/2010/main" val="2454566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B414AC-5B27-4563-AF94-6653098E3113}"/>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4D819B1B-9168-4CB5-BB99-410D7200C086}"/>
              </a:ext>
            </a:extLst>
          </p:cNvPr>
          <p:cNvSpPr>
            <a:spLocks noGrp="1"/>
          </p:cNvSpPr>
          <p:nvPr>
            <p:ph type="title"/>
          </p:nvPr>
        </p:nvSpPr>
        <p:spPr>
          <a:xfrm>
            <a:off x="838200" y="124334"/>
            <a:ext cx="10515600" cy="1052596"/>
          </a:xfrm>
        </p:spPr>
        <p:txBody>
          <a:bodyPr/>
          <a:lstStyle/>
          <a:p>
            <a:r>
              <a:rPr lang="en-GB" dirty="0"/>
              <a:t>Evaluation using past RTI data and long-term international migration estimates (LTIM)</a:t>
            </a:r>
          </a:p>
        </p:txBody>
      </p:sp>
      <p:pic>
        <p:nvPicPr>
          <p:cNvPr id="10" name="Picture 9">
            <a:extLst>
              <a:ext uri="{FF2B5EF4-FFF2-40B4-BE49-F238E27FC236}">
                <a16:creationId xmlns:a16="http://schemas.microsoft.com/office/drawing/2014/main" id="{88E4941E-783B-4238-AFF0-4A561230B752}"/>
              </a:ext>
            </a:extLst>
          </p:cNvPr>
          <p:cNvPicPr>
            <a:picLocks noChangeAspect="1"/>
          </p:cNvPicPr>
          <p:nvPr/>
        </p:nvPicPr>
        <p:blipFill>
          <a:blip r:embed="rId2"/>
          <a:stretch>
            <a:fillRect/>
          </a:stretch>
        </p:blipFill>
        <p:spPr>
          <a:xfrm>
            <a:off x="2280493" y="1470243"/>
            <a:ext cx="6830456" cy="4437622"/>
          </a:xfrm>
          <a:prstGeom prst="rect">
            <a:avLst/>
          </a:prstGeom>
        </p:spPr>
      </p:pic>
    </p:spTree>
    <p:extLst>
      <p:ext uri="{BB962C8B-B14F-4D97-AF65-F5344CB8AC3E}">
        <p14:creationId xmlns:p14="http://schemas.microsoft.com/office/powerpoint/2010/main" val="216356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025838-A669-4E33-BDD7-A159C2490C13}"/>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42C407A6-A8BD-4459-939D-2A36A395D630}"/>
              </a:ext>
            </a:extLst>
          </p:cNvPr>
          <p:cNvSpPr>
            <a:spLocks noGrp="1"/>
          </p:cNvSpPr>
          <p:nvPr>
            <p:ph type="title"/>
          </p:nvPr>
        </p:nvSpPr>
        <p:spPr>
          <a:xfrm>
            <a:off x="446049" y="241985"/>
            <a:ext cx="11028556" cy="928893"/>
          </a:xfrm>
        </p:spPr>
        <p:txBody>
          <a:bodyPr/>
          <a:lstStyle/>
          <a:p>
            <a:r>
              <a:rPr lang="en-GB" dirty="0"/>
              <a:t>Impact on the population size by country of birth</a:t>
            </a:r>
          </a:p>
        </p:txBody>
      </p:sp>
      <p:sp>
        <p:nvSpPr>
          <p:cNvPr id="4" name="Content Placeholder 3">
            <a:extLst>
              <a:ext uri="{FF2B5EF4-FFF2-40B4-BE49-F238E27FC236}">
                <a16:creationId xmlns:a16="http://schemas.microsoft.com/office/drawing/2014/main" id="{447E1696-EE75-48F1-963B-6D12C1FDB8E5}"/>
              </a:ext>
            </a:extLst>
          </p:cNvPr>
          <p:cNvSpPr>
            <a:spLocks noGrp="1"/>
          </p:cNvSpPr>
          <p:nvPr>
            <p:ph idx="1"/>
          </p:nvPr>
        </p:nvSpPr>
        <p:spPr>
          <a:xfrm>
            <a:off x="838200" y="1424324"/>
            <a:ext cx="10515600" cy="1105495"/>
          </a:xfrm>
        </p:spPr>
        <p:txBody>
          <a:bodyPr/>
          <a:lstStyle/>
          <a:p>
            <a:endParaRPr lang="en-GB" dirty="0"/>
          </a:p>
          <a:p>
            <a:endParaRPr lang="en-GB" dirty="0"/>
          </a:p>
        </p:txBody>
      </p:sp>
      <p:sp>
        <p:nvSpPr>
          <p:cNvPr id="6" name="TextBox 5">
            <a:extLst>
              <a:ext uri="{FF2B5EF4-FFF2-40B4-BE49-F238E27FC236}">
                <a16:creationId xmlns:a16="http://schemas.microsoft.com/office/drawing/2014/main" id="{67FB8C62-0F39-4041-9D4C-F0A5BA4EAD9D}"/>
              </a:ext>
            </a:extLst>
          </p:cNvPr>
          <p:cNvSpPr txBox="1"/>
          <p:nvPr/>
        </p:nvSpPr>
        <p:spPr>
          <a:xfrm>
            <a:off x="325244" y="1144824"/>
            <a:ext cx="11028556" cy="1384995"/>
          </a:xfrm>
          <a:prstGeom prst="rect">
            <a:avLst/>
          </a:prstGeom>
        </p:spPr>
        <p:txBody>
          <a:bodyPr vert="horz" wrap="square" lIns="0" tIns="45720" rIns="91440" bIns="45720" rtlCol="0" anchor="b" anchorCtr="0">
            <a:spAutoFit/>
          </a:bodyPr>
          <a:lstStyle/>
          <a:p>
            <a:pPr algn="l"/>
            <a:r>
              <a:rPr lang="en-GB" sz="2800" dirty="0">
                <a:solidFill>
                  <a:srgbClr val="183E56"/>
                </a:solidFill>
                <a:latin typeface="Arial" panose="020B0604020202020204" pitchFamily="34" charset="0"/>
                <a:cs typeface="Arial" panose="020B0604020202020204" pitchFamily="34" charset="0"/>
              </a:rPr>
              <a:t>LFS year-on-year change in population levels by country of birth – </a:t>
            </a:r>
          </a:p>
          <a:p>
            <a:pPr algn="l"/>
            <a:r>
              <a:rPr lang="en-GB" sz="2800" dirty="0">
                <a:solidFill>
                  <a:srgbClr val="183E56"/>
                </a:solidFill>
                <a:latin typeface="Arial" panose="020B0604020202020204" pitchFamily="34" charset="0"/>
                <a:cs typeface="Arial" panose="020B0604020202020204" pitchFamily="34" charset="0"/>
              </a:rPr>
              <a:t>Figures in 1000s</a:t>
            </a:r>
          </a:p>
          <a:p>
            <a:pPr algn="l"/>
            <a:endParaRPr lang="en-GB" sz="2800" dirty="0">
              <a:solidFill>
                <a:srgbClr val="183E56"/>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9D42EE9-66D7-42EE-98EA-BEADF19792A6}"/>
              </a:ext>
            </a:extLst>
          </p:cNvPr>
          <p:cNvPicPr>
            <a:picLocks noChangeAspect="1"/>
          </p:cNvPicPr>
          <p:nvPr/>
        </p:nvPicPr>
        <p:blipFill>
          <a:blip r:embed="rId2"/>
          <a:stretch>
            <a:fillRect/>
          </a:stretch>
        </p:blipFill>
        <p:spPr>
          <a:xfrm>
            <a:off x="838200" y="2305495"/>
            <a:ext cx="9733433" cy="2810777"/>
          </a:xfrm>
          <a:prstGeom prst="rect">
            <a:avLst/>
          </a:prstGeom>
        </p:spPr>
      </p:pic>
    </p:spTree>
    <p:extLst>
      <p:ext uri="{BB962C8B-B14F-4D97-AF65-F5344CB8AC3E}">
        <p14:creationId xmlns:p14="http://schemas.microsoft.com/office/powerpoint/2010/main" val="694041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D74B22-F9F7-4194-9740-443FE1C551AE}"/>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25A7A99B-8AF4-4C73-9E76-1A20AD70CAED}"/>
              </a:ext>
            </a:extLst>
          </p:cNvPr>
          <p:cNvSpPr>
            <a:spLocks noGrp="1"/>
          </p:cNvSpPr>
          <p:nvPr>
            <p:ph type="title"/>
          </p:nvPr>
        </p:nvSpPr>
        <p:spPr>
          <a:xfrm>
            <a:off x="838200" y="1586965"/>
            <a:ext cx="10515600" cy="1929759"/>
          </a:xfrm>
        </p:spPr>
        <p:txBody>
          <a:bodyPr/>
          <a:lstStyle/>
          <a:p>
            <a:r>
              <a:rPr lang="en-GB" sz="6600" dirty="0"/>
              <a:t>Implementing the adjustments in LFS</a:t>
            </a:r>
          </a:p>
        </p:txBody>
      </p:sp>
    </p:spTree>
    <p:extLst>
      <p:ext uri="{BB962C8B-B14F-4D97-AF65-F5344CB8AC3E}">
        <p14:creationId xmlns:p14="http://schemas.microsoft.com/office/powerpoint/2010/main" val="4270854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751EE3-4BC9-493B-9E34-CDB96F490DCA}"/>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AC4D05E6-0E1B-4CDA-8EF4-C015AF8DF77F}"/>
              </a:ext>
            </a:extLst>
          </p:cNvPr>
          <p:cNvSpPr>
            <a:spLocks noGrp="1"/>
          </p:cNvSpPr>
          <p:nvPr>
            <p:ph type="title"/>
          </p:nvPr>
        </p:nvSpPr>
        <p:spPr>
          <a:xfrm>
            <a:off x="331748" y="25253"/>
            <a:ext cx="10515600" cy="526298"/>
          </a:xfrm>
        </p:spPr>
        <p:txBody>
          <a:bodyPr/>
          <a:lstStyle/>
          <a:p>
            <a:r>
              <a:rPr lang="en-GB" dirty="0"/>
              <a:t>Reweighting method for LFS</a:t>
            </a:r>
          </a:p>
        </p:txBody>
      </p:sp>
      <p:sp>
        <p:nvSpPr>
          <p:cNvPr id="4" name="Content Placeholder 3">
            <a:extLst>
              <a:ext uri="{FF2B5EF4-FFF2-40B4-BE49-F238E27FC236}">
                <a16:creationId xmlns:a16="http://schemas.microsoft.com/office/drawing/2014/main" id="{F5C20C02-9BE3-4593-A842-E8F0B8106EFC}"/>
              </a:ext>
            </a:extLst>
          </p:cNvPr>
          <p:cNvSpPr>
            <a:spLocks noGrp="1"/>
          </p:cNvSpPr>
          <p:nvPr>
            <p:ph idx="1"/>
          </p:nvPr>
        </p:nvSpPr>
        <p:spPr>
          <a:xfrm>
            <a:off x="249043" y="655469"/>
            <a:ext cx="10681010" cy="5228354"/>
          </a:xfrm>
        </p:spPr>
        <p:txBody>
          <a:bodyPr/>
          <a:lstStyle/>
          <a:p>
            <a:r>
              <a:rPr lang="en-GB" sz="2400" dirty="0"/>
              <a:t>Separated sample into two parts: affected and unaffected by pandemic</a:t>
            </a:r>
          </a:p>
          <a:p>
            <a:r>
              <a:rPr lang="en-GB" sz="2400" dirty="0"/>
              <a:t>Applied a non-response adjustment to the affected part via a regression model that uses the area level factors IMD, OAC and Region</a:t>
            </a:r>
          </a:p>
          <a:p>
            <a:r>
              <a:rPr lang="en-GB" sz="2400" dirty="0"/>
              <a:t>The two parts were then combined before running the calibration</a:t>
            </a:r>
          </a:p>
          <a:p>
            <a:r>
              <a:rPr lang="en-GB" sz="2400" dirty="0"/>
              <a:t>Population totals for the non-UK born (EU and non-EU) were obtained by adjusting the weights of the previous year’s LFS dataset by using the modelled population growth rates</a:t>
            </a:r>
          </a:p>
          <a:p>
            <a:r>
              <a:rPr lang="en-GB" sz="2400" dirty="0"/>
              <a:t>The UK born population was adjusted by applying a growth rate based on natural change</a:t>
            </a:r>
          </a:p>
          <a:p>
            <a:r>
              <a:rPr lang="en-GB" sz="2400" dirty="0"/>
              <a:t>The age, sex and geographical distributions used in weighting were based on population projections</a:t>
            </a:r>
          </a:p>
          <a:p>
            <a:r>
              <a:rPr lang="en-GB" sz="2400" dirty="0"/>
              <a:t>Added HH Tenure, weekly distribution and population size COB by region</a:t>
            </a:r>
          </a:p>
        </p:txBody>
      </p:sp>
    </p:spTree>
    <p:extLst>
      <p:ext uri="{BB962C8B-B14F-4D97-AF65-F5344CB8AC3E}">
        <p14:creationId xmlns:p14="http://schemas.microsoft.com/office/powerpoint/2010/main" val="179891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7A629-E68B-4DFC-9ABE-75335AFEEFD3}"/>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53835FD-1DC9-497E-AD2C-B86A1E693101}"/>
              </a:ext>
            </a:extLst>
          </p:cNvPr>
          <p:cNvSpPr>
            <a:spLocks noGrp="1"/>
          </p:cNvSpPr>
          <p:nvPr>
            <p:ph type="title"/>
          </p:nvPr>
        </p:nvSpPr>
        <p:spPr>
          <a:xfrm>
            <a:off x="856343" y="296763"/>
            <a:ext cx="10515600" cy="526298"/>
          </a:xfrm>
        </p:spPr>
        <p:txBody>
          <a:bodyPr/>
          <a:lstStyle/>
          <a:p>
            <a:r>
              <a:rPr lang="en-GB" dirty="0"/>
              <a:t>Impact on economic activity estimates</a:t>
            </a:r>
          </a:p>
        </p:txBody>
      </p:sp>
      <p:sp>
        <p:nvSpPr>
          <p:cNvPr id="5" name="TextBox 4">
            <a:extLst>
              <a:ext uri="{FF2B5EF4-FFF2-40B4-BE49-F238E27FC236}">
                <a16:creationId xmlns:a16="http://schemas.microsoft.com/office/drawing/2014/main" id="{6E04E97C-E129-4773-AAE4-957C88FA7BAB}"/>
              </a:ext>
            </a:extLst>
          </p:cNvPr>
          <p:cNvSpPr txBox="1"/>
          <p:nvPr/>
        </p:nvSpPr>
        <p:spPr>
          <a:xfrm>
            <a:off x="856343" y="1043613"/>
            <a:ext cx="10891092" cy="707886"/>
          </a:xfrm>
          <a:prstGeom prst="rect">
            <a:avLst/>
          </a:prstGeom>
        </p:spPr>
        <p:txBody>
          <a:bodyPr vert="horz" wrap="square" lIns="0" tIns="45720" rIns="91440" bIns="45720" rtlCol="0" anchor="b" anchorCtr="0">
            <a:spAutoFit/>
          </a:bodyPr>
          <a:lstStyle/>
          <a:p>
            <a:pPr marL="285750" indent="-285750" algn="l">
              <a:buFont typeface="Arial" panose="020B0604020202020204" pitchFamily="34" charset="0"/>
              <a:buChar char="•"/>
            </a:pPr>
            <a:r>
              <a:rPr lang="en-GB" sz="2000" dirty="0">
                <a:solidFill>
                  <a:srgbClr val="183E56"/>
                </a:solidFill>
                <a:latin typeface="Arial" panose="020B0604020202020204" pitchFamily="34" charset="0"/>
                <a:cs typeface="Arial" panose="020B0604020202020204" pitchFamily="34" charset="0"/>
              </a:rPr>
              <a:t>A non-response adjustment was applied to cases that joined the sample after the change in data collection using area level data from the census </a:t>
            </a:r>
          </a:p>
        </p:txBody>
      </p:sp>
      <p:pic>
        <p:nvPicPr>
          <p:cNvPr id="8" name="Picture 7">
            <a:extLst>
              <a:ext uri="{FF2B5EF4-FFF2-40B4-BE49-F238E27FC236}">
                <a16:creationId xmlns:a16="http://schemas.microsoft.com/office/drawing/2014/main" id="{18AF726F-FD15-4470-8FF5-3C8E25AF4BC9}"/>
              </a:ext>
            </a:extLst>
          </p:cNvPr>
          <p:cNvPicPr>
            <a:picLocks noChangeAspect="1"/>
          </p:cNvPicPr>
          <p:nvPr/>
        </p:nvPicPr>
        <p:blipFill>
          <a:blip r:embed="rId2"/>
          <a:stretch>
            <a:fillRect/>
          </a:stretch>
        </p:blipFill>
        <p:spPr>
          <a:xfrm>
            <a:off x="1023254" y="1851102"/>
            <a:ext cx="9276182" cy="3958683"/>
          </a:xfrm>
          <a:prstGeom prst="rect">
            <a:avLst/>
          </a:prstGeom>
        </p:spPr>
      </p:pic>
    </p:spTree>
    <p:extLst>
      <p:ext uri="{BB962C8B-B14F-4D97-AF65-F5344CB8AC3E}">
        <p14:creationId xmlns:p14="http://schemas.microsoft.com/office/powerpoint/2010/main" val="46302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70413F-E69F-4732-8B4F-56923F51D156}"/>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C6D17D5E-8348-490B-B7A0-A55AED913255}"/>
              </a:ext>
            </a:extLst>
          </p:cNvPr>
          <p:cNvSpPr>
            <a:spLocks noGrp="1"/>
          </p:cNvSpPr>
          <p:nvPr>
            <p:ph type="title"/>
          </p:nvPr>
        </p:nvSpPr>
        <p:spPr>
          <a:xfrm>
            <a:off x="546410" y="35819"/>
            <a:ext cx="10515600" cy="526298"/>
          </a:xfrm>
        </p:spPr>
        <p:txBody>
          <a:bodyPr/>
          <a:lstStyle/>
          <a:p>
            <a:r>
              <a:rPr lang="en-GB" dirty="0"/>
              <a:t>Reweighting method for APS</a:t>
            </a:r>
          </a:p>
        </p:txBody>
      </p:sp>
      <p:sp>
        <p:nvSpPr>
          <p:cNvPr id="4" name="Content Placeholder 3">
            <a:extLst>
              <a:ext uri="{FF2B5EF4-FFF2-40B4-BE49-F238E27FC236}">
                <a16:creationId xmlns:a16="http://schemas.microsoft.com/office/drawing/2014/main" id="{6F2F7F69-3A96-4CC9-9062-410516453F00}"/>
              </a:ext>
            </a:extLst>
          </p:cNvPr>
          <p:cNvSpPr>
            <a:spLocks noGrp="1"/>
          </p:cNvSpPr>
          <p:nvPr>
            <p:ph idx="1"/>
          </p:nvPr>
        </p:nvSpPr>
        <p:spPr>
          <a:xfrm>
            <a:off x="546410" y="694836"/>
            <a:ext cx="10606668" cy="4613507"/>
          </a:xfrm>
        </p:spPr>
        <p:txBody>
          <a:bodyPr/>
          <a:lstStyle/>
          <a:p>
            <a:r>
              <a:rPr lang="en-GB" sz="2400" dirty="0"/>
              <a:t>Dataset was separated into quarterly subsets</a:t>
            </a:r>
          </a:p>
          <a:p>
            <a:r>
              <a:rPr lang="en-GB" sz="2400" dirty="0"/>
              <a:t>Non-response adjustment was applied to quarters containing data affected by the pandemic (from Jan 20)</a:t>
            </a:r>
          </a:p>
          <a:p>
            <a:r>
              <a:rPr lang="en-GB" sz="2400" dirty="0"/>
              <a:t>The quarterly subsets were combined into a single dataset</a:t>
            </a:r>
          </a:p>
          <a:p>
            <a:r>
              <a:rPr lang="en-GB" sz="2400" dirty="0"/>
              <a:t>Calibration using the following partitions</a:t>
            </a:r>
          </a:p>
          <a:p>
            <a:pPr lvl="1"/>
            <a:r>
              <a:rPr lang="en-GB" sz="2000" dirty="0"/>
              <a:t>Sex by DVAGE16 by </a:t>
            </a:r>
            <a:r>
              <a:rPr lang="en-GB" sz="2000" dirty="0" err="1"/>
              <a:t>EW</a:t>
            </a:r>
            <a:r>
              <a:rPr lang="en-GB" sz="2000" err="1"/>
              <a:t>_</a:t>
            </a:r>
            <a:r>
              <a:rPr lang="en-GB" sz="2000"/>
              <a:t>GrossingArea</a:t>
            </a:r>
            <a:endParaRPr lang="en-GB" sz="2000" dirty="0"/>
          </a:p>
          <a:p>
            <a:pPr lvl="1"/>
            <a:r>
              <a:rPr lang="en-GB" sz="2000" dirty="0"/>
              <a:t>LA by working age</a:t>
            </a:r>
          </a:p>
          <a:p>
            <a:pPr lvl="1"/>
            <a:r>
              <a:rPr lang="en-GB" sz="2000" dirty="0"/>
              <a:t>GOR by sex by young age</a:t>
            </a:r>
          </a:p>
          <a:p>
            <a:pPr lvl="1"/>
            <a:r>
              <a:rPr lang="en-GB" sz="2000" dirty="0"/>
              <a:t>GB by quarter by week (totals from reweighted LFS)</a:t>
            </a:r>
          </a:p>
          <a:p>
            <a:pPr lvl="1"/>
            <a:r>
              <a:rPr lang="en-GB" sz="2000" dirty="0"/>
              <a:t>Household tenure (2019 LFS data)</a:t>
            </a:r>
          </a:p>
          <a:p>
            <a:pPr lvl="1"/>
            <a:r>
              <a:rPr lang="en-GB" sz="2000" dirty="0"/>
              <a:t>COB by GOVTOF (totals from reweighted LFS)</a:t>
            </a:r>
            <a:endParaRPr lang="en-GB" dirty="0"/>
          </a:p>
        </p:txBody>
      </p:sp>
    </p:spTree>
    <p:extLst>
      <p:ext uri="{BB962C8B-B14F-4D97-AF65-F5344CB8AC3E}">
        <p14:creationId xmlns:p14="http://schemas.microsoft.com/office/powerpoint/2010/main" val="390575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9D7275-B392-453E-BC7C-B18E09001C2B}"/>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A0E7EC5F-3AB7-4315-8363-AABA030DD3EF}"/>
              </a:ext>
            </a:extLst>
          </p:cNvPr>
          <p:cNvSpPr>
            <a:spLocks noGrp="1"/>
          </p:cNvSpPr>
          <p:nvPr>
            <p:ph type="title"/>
          </p:nvPr>
        </p:nvSpPr>
        <p:spPr>
          <a:xfrm>
            <a:off x="838200" y="608673"/>
            <a:ext cx="10515600" cy="526298"/>
          </a:xfrm>
        </p:spPr>
        <p:txBody>
          <a:bodyPr/>
          <a:lstStyle/>
          <a:p>
            <a:r>
              <a:rPr lang="en-GB" dirty="0"/>
              <a:t>Future developments</a:t>
            </a:r>
          </a:p>
        </p:txBody>
      </p:sp>
      <p:sp>
        <p:nvSpPr>
          <p:cNvPr id="4" name="Content Placeholder 3">
            <a:extLst>
              <a:ext uri="{FF2B5EF4-FFF2-40B4-BE49-F238E27FC236}">
                <a16:creationId xmlns:a16="http://schemas.microsoft.com/office/drawing/2014/main" id="{850C7BD2-9F4D-4D65-B830-11CA2E6F8B59}"/>
              </a:ext>
            </a:extLst>
          </p:cNvPr>
          <p:cNvSpPr>
            <a:spLocks noGrp="1"/>
          </p:cNvSpPr>
          <p:nvPr>
            <p:ph idx="1"/>
          </p:nvPr>
        </p:nvSpPr>
        <p:spPr>
          <a:xfrm>
            <a:off x="838200" y="1457778"/>
            <a:ext cx="10515600" cy="4419736"/>
          </a:xfrm>
        </p:spPr>
        <p:txBody>
          <a:bodyPr/>
          <a:lstStyle/>
          <a:p>
            <a:r>
              <a:rPr lang="en-GB" dirty="0"/>
              <a:t>Consideration of further roll-out of </a:t>
            </a:r>
            <a:r>
              <a:rPr lang="en-GB" dirty="0" err="1"/>
              <a:t>KtN</a:t>
            </a:r>
            <a:r>
              <a:rPr lang="en-GB" dirty="0"/>
              <a:t> and reintroduction of face-to-face interviewing</a:t>
            </a:r>
          </a:p>
          <a:p>
            <a:r>
              <a:rPr lang="en-GB" dirty="0"/>
              <a:t>Continuing our work to transform population and migration statistics using admin data</a:t>
            </a:r>
          </a:p>
          <a:p>
            <a:r>
              <a:rPr lang="en-GB" dirty="0"/>
              <a:t>As further sources for estimates of the population become available (e.g. Census 2021), performance of LFS reweighting model will be assessed and further reweighting may take place if needed</a:t>
            </a:r>
          </a:p>
        </p:txBody>
      </p:sp>
    </p:spTree>
    <p:extLst>
      <p:ext uri="{BB962C8B-B14F-4D97-AF65-F5344CB8AC3E}">
        <p14:creationId xmlns:p14="http://schemas.microsoft.com/office/powerpoint/2010/main" val="2354034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4E7F8B-BB63-4C02-852C-4667B86801F7}"/>
              </a:ext>
            </a:extLst>
          </p:cNvPr>
          <p:cNvSpPr>
            <a:spLocks noGrp="1"/>
          </p:cNvSpPr>
          <p:nvPr>
            <p:ph type="ftr" sz="quarter" idx="3"/>
          </p:nvPr>
        </p:nvSpPr>
        <p:spPr/>
        <p:txBody>
          <a:bodyPr/>
          <a:lstStyle/>
          <a:p>
            <a:endParaRPr lang="en-US"/>
          </a:p>
        </p:txBody>
      </p:sp>
      <p:sp>
        <p:nvSpPr>
          <p:cNvPr id="3" name="Subtitle 2">
            <a:extLst>
              <a:ext uri="{FF2B5EF4-FFF2-40B4-BE49-F238E27FC236}">
                <a16:creationId xmlns:a16="http://schemas.microsoft.com/office/drawing/2014/main" id="{197A68F3-ED80-4ABF-AA5A-9555CB080600}"/>
              </a:ext>
            </a:extLst>
          </p:cNvPr>
          <p:cNvSpPr>
            <a:spLocks noGrp="1"/>
          </p:cNvSpPr>
          <p:nvPr>
            <p:ph type="subTitle" idx="1"/>
          </p:nvPr>
        </p:nvSpPr>
        <p:spPr>
          <a:xfrm>
            <a:off x="838200" y="2601118"/>
            <a:ext cx="10515600" cy="3175213"/>
          </a:xfrm>
        </p:spPr>
        <p:txBody>
          <a:bodyPr>
            <a:normAutofit/>
          </a:bodyPr>
          <a:lstStyle/>
          <a:p>
            <a:r>
              <a:rPr lang="en-GB" dirty="0"/>
              <a:t>ONS Methodology contact:</a:t>
            </a:r>
          </a:p>
          <a:p>
            <a:r>
              <a:rPr lang="en-GB" dirty="0">
                <a:hlinkClick r:id="rId2"/>
              </a:rPr>
              <a:t>Salah.Merad@ons.gov.uk</a:t>
            </a:r>
            <a:endParaRPr lang="en-GB" dirty="0"/>
          </a:p>
          <a:p>
            <a:endParaRPr lang="en-GB" dirty="0"/>
          </a:p>
          <a:p>
            <a:r>
              <a:rPr lang="en-GB" dirty="0"/>
              <a:t>ONS LFS Survey Research contact:</a:t>
            </a:r>
          </a:p>
          <a:p>
            <a:r>
              <a:rPr lang="en-GB" dirty="0">
                <a:hlinkClick r:id="rId3"/>
              </a:rPr>
              <a:t>Martina.Helme@ons.gov.uk</a:t>
            </a:r>
            <a:endParaRPr lang="en-GB" dirty="0"/>
          </a:p>
          <a:p>
            <a:endParaRPr lang="en-GB" dirty="0"/>
          </a:p>
          <a:p>
            <a:endParaRPr lang="en-GB" dirty="0"/>
          </a:p>
        </p:txBody>
      </p:sp>
      <p:sp>
        <p:nvSpPr>
          <p:cNvPr id="4" name="Title 3">
            <a:extLst>
              <a:ext uri="{FF2B5EF4-FFF2-40B4-BE49-F238E27FC236}">
                <a16:creationId xmlns:a16="http://schemas.microsoft.com/office/drawing/2014/main" id="{B8C93438-2376-4835-AE96-F3250A011503}"/>
              </a:ext>
            </a:extLst>
          </p:cNvPr>
          <p:cNvSpPr>
            <a:spLocks noGrp="1"/>
          </p:cNvSpPr>
          <p:nvPr>
            <p:ph type="title"/>
          </p:nvPr>
        </p:nvSpPr>
        <p:spPr>
          <a:xfrm>
            <a:off x="856343" y="1285366"/>
            <a:ext cx="10515600" cy="1052596"/>
          </a:xfrm>
        </p:spPr>
        <p:txBody>
          <a:bodyPr/>
          <a:lstStyle/>
          <a:p>
            <a:r>
              <a:rPr lang="en-GB" dirty="0"/>
              <a:t>Thank you</a:t>
            </a:r>
          </a:p>
        </p:txBody>
      </p:sp>
    </p:spTree>
    <p:extLst>
      <p:ext uri="{BB962C8B-B14F-4D97-AF65-F5344CB8AC3E}">
        <p14:creationId xmlns:p14="http://schemas.microsoft.com/office/powerpoint/2010/main" val="299027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B4E6F-A19E-4E48-A9A9-D888AEBBE18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80409AA-E0F9-415E-AD31-C52497C25AC2}"/>
              </a:ext>
            </a:extLst>
          </p:cNvPr>
          <p:cNvSpPr>
            <a:spLocks noGrp="1"/>
          </p:cNvSpPr>
          <p:nvPr>
            <p:ph type="title"/>
          </p:nvPr>
        </p:nvSpPr>
        <p:spPr>
          <a:xfrm>
            <a:off x="838200" y="575219"/>
            <a:ext cx="10515600" cy="526298"/>
          </a:xfrm>
        </p:spPr>
        <p:txBody>
          <a:bodyPr/>
          <a:lstStyle/>
          <a:p>
            <a:r>
              <a:rPr lang="en-GB" dirty="0"/>
              <a:t>LFS Sample</a:t>
            </a:r>
          </a:p>
        </p:txBody>
      </p:sp>
      <p:pic>
        <p:nvPicPr>
          <p:cNvPr id="37" name="Picture 2">
            <a:extLst>
              <a:ext uri="{FF2B5EF4-FFF2-40B4-BE49-F238E27FC236}">
                <a16:creationId xmlns:a16="http://schemas.microsoft.com/office/drawing/2014/main" id="{23C042FE-7F11-49D3-B360-9F858754B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990" y="1995835"/>
            <a:ext cx="5458223" cy="310027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357B337E-DB62-4336-8E71-43C5CD17A830}"/>
              </a:ext>
            </a:extLst>
          </p:cNvPr>
          <p:cNvSpPr/>
          <p:nvPr/>
        </p:nvSpPr>
        <p:spPr>
          <a:xfrm>
            <a:off x="838200" y="1458496"/>
            <a:ext cx="10931234" cy="4062651"/>
          </a:xfrm>
          <a:prstGeom prst="rect">
            <a:avLst/>
          </a:prstGeom>
        </p:spPr>
        <p:txBody>
          <a:bodyPr wrap="square" lIns="73152" tIns="0" rIns="0" bIns="0">
            <a:spAutoFit/>
          </a:bodyPr>
          <a:lstStyle/>
          <a:p>
            <a:pPr marL="342900" indent="-342900">
              <a:spcAft>
                <a:spcPts val="600"/>
              </a:spcAft>
              <a:buFont typeface="Arial" panose="020B0604020202020204" pitchFamily="34" charset="0"/>
              <a:buChar char="•"/>
            </a:pPr>
            <a:r>
              <a:rPr lang="en-GB" dirty="0">
                <a:solidFill>
                  <a:srgbClr val="002060"/>
                </a:solidFill>
                <a:sym typeface="Symbol" pitchFamily="18" charset="2"/>
              </a:rPr>
              <a:t>Around </a:t>
            </a:r>
            <a:r>
              <a:rPr lang="en-GB" b="1" u="sng" dirty="0">
                <a:solidFill>
                  <a:schemeClr val="folHlink"/>
                </a:solidFill>
                <a:sym typeface="Symbol" pitchFamily="18" charset="2"/>
              </a:rPr>
              <a:t>75,000 households</a:t>
            </a:r>
            <a:r>
              <a:rPr lang="en-GB" dirty="0">
                <a:solidFill>
                  <a:schemeClr val="bg1"/>
                </a:solidFill>
                <a:sym typeface="Symbol" pitchFamily="18" charset="2"/>
              </a:rPr>
              <a:t> </a:t>
            </a:r>
            <a:r>
              <a:rPr lang="en-GB" dirty="0">
                <a:solidFill>
                  <a:srgbClr val="002060"/>
                </a:solidFill>
                <a:sym typeface="Symbol" pitchFamily="18" charset="2"/>
              </a:rPr>
              <a:t>sampled each quarter for the LFS and around </a:t>
            </a:r>
            <a:r>
              <a:rPr lang="en-GB" b="1" u="sng" dirty="0">
                <a:solidFill>
                  <a:schemeClr val="folHlink"/>
                </a:solidFill>
                <a:sym typeface="Symbol" pitchFamily="18" charset="2"/>
              </a:rPr>
              <a:t>40,000 households</a:t>
            </a:r>
            <a:r>
              <a:rPr lang="en-GB" dirty="0">
                <a:solidFill>
                  <a:schemeClr val="bg1"/>
                </a:solidFill>
                <a:sym typeface="Symbol" pitchFamily="18" charset="2"/>
              </a:rPr>
              <a:t> </a:t>
            </a:r>
            <a:r>
              <a:rPr lang="en-GB" dirty="0">
                <a:solidFill>
                  <a:srgbClr val="002060"/>
                </a:solidFill>
                <a:sym typeface="Symbol" pitchFamily="18" charset="2"/>
              </a:rPr>
              <a:t>take part</a:t>
            </a:r>
          </a:p>
          <a:p>
            <a:pPr marL="342900" indent="-342900">
              <a:spcAft>
                <a:spcPts val="600"/>
              </a:spcAft>
              <a:buFont typeface="Arial" panose="020B0604020202020204" pitchFamily="34" charset="0"/>
              <a:buChar char="•"/>
            </a:pPr>
            <a:r>
              <a:rPr lang="en-GB" dirty="0">
                <a:solidFill>
                  <a:srgbClr val="002060"/>
                </a:solidFill>
              </a:rPr>
              <a:t>This equals around </a:t>
            </a:r>
            <a:r>
              <a:rPr lang="en-GB" b="1" u="sng" dirty="0">
                <a:solidFill>
                  <a:schemeClr val="folHlink"/>
                </a:solidFill>
              </a:rPr>
              <a:t>90,000 individuals</a:t>
            </a:r>
            <a:r>
              <a:rPr lang="en-GB" dirty="0">
                <a:solidFill>
                  <a:schemeClr val="bg1"/>
                </a:solidFill>
              </a:rPr>
              <a:t> </a:t>
            </a:r>
            <a:br>
              <a:rPr lang="en-GB" dirty="0">
                <a:solidFill>
                  <a:schemeClr val="bg1"/>
                </a:solidFill>
              </a:rPr>
            </a:br>
            <a:r>
              <a:rPr lang="en-GB" dirty="0">
                <a:solidFill>
                  <a:srgbClr val="002060"/>
                </a:solidFill>
              </a:rPr>
              <a:t>every quarter</a:t>
            </a:r>
          </a:p>
          <a:p>
            <a:pPr marL="342900" indent="-342900">
              <a:spcAft>
                <a:spcPts val="600"/>
              </a:spcAft>
              <a:buFont typeface="Arial" panose="020B0604020202020204" pitchFamily="34" charset="0"/>
              <a:buChar char="•"/>
            </a:pPr>
            <a:r>
              <a:rPr lang="en-GB" dirty="0">
                <a:solidFill>
                  <a:srgbClr val="002060"/>
                </a:solidFill>
              </a:rPr>
              <a:t>Sample intended to be representative of the </a:t>
            </a:r>
            <a:br>
              <a:rPr lang="en-GB" dirty="0">
                <a:solidFill>
                  <a:srgbClr val="002060"/>
                </a:solidFill>
              </a:rPr>
            </a:br>
            <a:r>
              <a:rPr lang="en-GB" dirty="0">
                <a:solidFill>
                  <a:srgbClr val="002060"/>
                </a:solidFill>
              </a:rPr>
              <a:t>entire population</a:t>
            </a:r>
          </a:p>
          <a:p>
            <a:pPr marL="342900" indent="-342900">
              <a:spcAft>
                <a:spcPts val="600"/>
              </a:spcAft>
              <a:buFont typeface="Arial" panose="020B0604020202020204" pitchFamily="34" charset="0"/>
              <a:buChar char="•"/>
            </a:pPr>
            <a:r>
              <a:rPr lang="en-GB" dirty="0">
                <a:solidFill>
                  <a:srgbClr val="002060"/>
                </a:solidFill>
              </a:rPr>
              <a:t>Therefore each case weighted by age, sex and </a:t>
            </a:r>
            <a:br>
              <a:rPr lang="en-GB" dirty="0">
                <a:solidFill>
                  <a:srgbClr val="002060"/>
                </a:solidFill>
              </a:rPr>
            </a:br>
            <a:r>
              <a:rPr lang="en-GB" dirty="0">
                <a:solidFill>
                  <a:srgbClr val="002060"/>
                </a:solidFill>
              </a:rPr>
              <a:t>geography</a:t>
            </a:r>
          </a:p>
          <a:p>
            <a:pPr marL="342900" indent="-342900">
              <a:spcAft>
                <a:spcPts val="600"/>
              </a:spcAft>
              <a:buFont typeface="Arial" panose="020B0604020202020204" pitchFamily="34" charset="0"/>
              <a:buChar char="•"/>
            </a:pPr>
            <a:r>
              <a:rPr lang="en-GB" dirty="0">
                <a:solidFill>
                  <a:srgbClr val="002060"/>
                </a:solidFill>
              </a:rPr>
              <a:t>65 million people </a:t>
            </a:r>
            <a:r>
              <a:rPr lang="en-GB" b="1" dirty="0">
                <a:solidFill>
                  <a:srgbClr val="002060"/>
                </a:solidFill>
                <a:sym typeface="Symbol" pitchFamily="18" charset="2"/>
              </a:rPr>
              <a:t> </a:t>
            </a:r>
            <a:r>
              <a:rPr lang="en-GB" dirty="0">
                <a:solidFill>
                  <a:srgbClr val="002060"/>
                </a:solidFill>
                <a:sym typeface="Symbol" pitchFamily="18" charset="2"/>
              </a:rPr>
              <a:t>90,000 =  each respondent is </a:t>
            </a:r>
            <a:br>
              <a:rPr lang="en-GB" dirty="0">
                <a:solidFill>
                  <a:srgbClr val="002060"/>
                </a:solidFill>
                <a:sym typeface="Symbol" pitchFamily="18" charset="2"/>
              </a:rPr>
            </a:br>
            <a:r>
              <a:rPr lang="en-GB" dirty="0">
                <a:solidFill>
                  <a:srgbClr val="002060"/>
                </a:solidFill>
                <a:sym typeface="Symbol" pitchFamily="18" charset="2"/>
              </a:rPr>
              <a:t>equivalent to approximately</a:t>
            </a:r>
            <a:r>
              <a:rPr lang="en-GB" dirty="0">
                <a:solidFill>
                  <a:schemeClr val="bg1"/>
                </a:solidFill>
                <a:sym typeface="Symbol" pitchFamily="18" charset="2"/>
              </a:rPr>
              <a:t> </a:t>
            </a:r>
            <a:r>
              <a:rPr lang="en-GB" b="1" u="sng" dirty="0">
                <a:solidFill>
                  <a:schemeClr val="folHlink"/>
                </a:solidFill>
                <a:sym typeface="Symbol" pitchFamily="18" charset="2"/>
              </a:rPr>
              <a:t>800</a:t>
            </a:r>
            <a:r>
              <a:rPr lang="en-GB" dirty="0">
                <a:solidFill>
                  <a:schemeClr val="bg1"/>
                </a:solidFill>
                <a:sym typeface="Symbol" pitchFamily="18" charset="2"/>
              </a:rPr>
              <a:t> </a:t>
            </a:r>
            <a:r>
              <a:rPr lang="en-GB" dirty="0">
                <a:solidFill>
                  <a:srgbClr val="002060"/>
                </a:solidFill>
                <a:sym typeface="Symbol" pitchFamily="18" charset="2"/>
              </a:rPr>
              <a:t>people</a:t>
            </a:r>
          </a:p>
          <a:p>
            <a:pPr marL="342900" indent="-342900">
              <a:spcAft>
                <a:spcPts val="600"/>
              </a:spcAft>
              <a:buFont typeface="Arial" panose="020B0604020202020204" pitchFamily="34" charset="0"/>
              <a:buChar char="•"/>
            </a:pPr>
            <a:r>
              <a:rPr lang="en-GB" dirty="0">
                <a:solidFill>
                  <a:srgbClr val="002060"/>
                </a:solidFill>
              </a:rPr>
              <a:t>75+ households and multiple households will </a:t>
            </a:r>
            <a:br>
              <a:rPr lang="en-GB" dirty="0">
                <a:solidFill>
                  <a:srgbClr val="002060"/>
                </a:solidFill>
              </a:rPr>
            </a:br>
            <a:r>
              <a:rPr lang="en-GB" dirty="0">
                <a:solidFill>
                  <a:srgbClr val="002060"/>
                </a:solidFill>
              </a:rPr>
              <a:t>have much larger weights</a:t>
            </a:r>
          </a:p>
          <a:p>
            <a:pPr marL="342900" indent="-342900">
              <a:spcAft>
                <a:spcPts val="600"/>
              </a:spcAft>
              <a:buFont typeface="Arial" panose="020B0604020202020204" pitchFamily="34" charset="0"/>
              <a:buChar char="•"/>
            </a:pPr>
            <a:r>
              <a:rPr lang="en-GB" dirty="0">
                <a:solidFill>
                  <a:srgbClr val="002060"/>
                </a:solidFill>
                <a:sym typeface="Symbol" pitchFamily="18" charset="2"/>
              </a:rPr>
              <a:t>The LFS is not of a sufficient size to allow for analysis at below Regional level</a:t>
            </a:r>
            <a:endParaRPr lang="en-GB" dirty="0">
              <a:solidFill>
                <a:srgbClr val="002060"/>
              </a:solidFill>
            </a:endParaRPr>
          </a:p>
        </p:txBody>
      </p:sp>
    </p:spTree>
    <p:extLst>
      <p:ext uri="{BB962C8B-B14F-4D97-AF65-F5344CB8AC3E}">
        <p14:creationId xmlns:p14="http://schemas.microsoft.com/office/powerpoint/2010/main" val="188411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B4E6F-A19E-4E48-A9A9-D888AEBBE18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80409AA-E0F9-415E-AD31-C52497C25AC2}"/>
              </a:ext>
            </a:extLst>
          </p:cNvPr>
          <p:cNvSpPr>
            <a:spLocks noGrp="1"/>
          </p:cNvSpPr>
          <p:nvPr>
            <p:ph type="title"/>
          </p:nvPr>
        </p:nvSpPr>
        <p:spPr>
          <a:xfrm>
            <a:off x="838200" y="608673"/>
            <a:ext cx="10515600" cy="526298"/>
          </a:xfrm>
        </p:spPr>
        <p:txBody>
          <a:bodyPr/>
          <a:lstStyle/>
          <a:p>
            <a:r>
              <a:rPr lang="en-GB" dirty="0"/>
              <a:t>APS Sample</a:t>
            </a:r>
          </a:p>
        </p:txBody>
      </p:sp>
      <p:sp>
        <p:nvSpPr>
          <p:cNvPr id="36" name="Rectangle 35">
            <a:extLst>
              <a:ext uri="{FF2B5EF4-FFF2-40B4-BE49-F238E27FC236}">
                <a16:creationId xmlns:a16="http://schemas.microsoft.com/office/drawing/2014/main" id="{D8D91847-7E37-4EBE-AF0B-D1064AF0B2C3}"/>
              </a:ext>
            </a:extLst>
          </p:cNvPr>
          <p:cNvSpPr/>
          <p:nvPr/>
        </p:nvSpPr>
        <p:spPr>
          <a:xfrm>
            <a:off x="838200" y="1447345"/>
            <a:ext cx="5458223" cy="3539430"/>
          </a:xfrm>
          <a:prstGeom prst="rect">
            <a:avLst/>
          </a:prstGeom>
        </p:spPr>
        <p:txBody>
          <a:bodyPr wrap="square" lIns="73152" tIns="0" rIns="0" bIns="0">
            <a:spAutoFit/>
          </a:bodyPr>
          <a:lstStyle/>
          <a:p>
            <a:pPr marL="285750" indent="-285750">
              <a:spcAft>
                <a:spcPts val="600"/>
              </a:spcAft>
              <a:buFont typeface="Arial" panose="020B0604020202020204" pitchFamily="34" charset="0"/>
              <a:buChar char="•"/>
            </a:pPr>
            <a:r>
              <a:rPr lang="en-GB" sz="2200" dirty="0">
                <a:sym typeface="Symbol" pitchFamily="18" charset="2"/>
              </a:rPr>
              <a:t>Main purpose of the APS is that analysis can be conducted at </a:t>
            </a:r>
            <a:r>
              <a:rPr lang="en-GB" sz="2200" b="1" dirty="0">
                <a:sym typeface="Symbol" pitchFamily="18" charset="2"/>
              </a:rPr>
              <a:t>Local Authority level</a:t>
            </a:r>
          </a:p>
          <a:p>
            <a:pPr marL="285750" indent="-285750">
              <a:spcAft>
                <a:spcPts val="600"/>
              </a:spcAft>
              <a:buFont typeface="Arial" panose="020B0604020202020204" pitchFamily="34" charset="0"/>
              <a:buChar char="•"/>
            </a:pPr>
            <a:r>
              <a:rPr lang="en-GB" sz="2200" dirty="0">
                <a:sym typeface="Symbol" pitchFamily="18" charset="2"/>
              </a:rPr>
              <a:t>The ‘boost’ cases ensure a set number of cases for each Local Authority are targeted</a:t>
            </a:r>
          </a:p>
          <a:p>
            <a:pPr marL="285750" indent="-285750">
              <a:spcAft>
                <a:spcPts val="600"/>
              </a:spcAft>
              <a:buFont typeface="Arial" panose="020B0604020202020204" pitchFamily="34" charset="0"/>
              <a:buChar char="•"/>
            </a:pPr>
            <a:r>
              <a:rPr lang="en-GB" sz="2200" dirty="0">
                <a:sym typeface="Symbol" pitchFamily="18" charset="2"/>
              </a:rPr>
              <a:t>In Wales and inc. LFS main sample each quarter contains:</a:t>
            </a:r>
            <a:br>
              <a:rPr lang="en-GB" sz="2200" dirty="0">
                <a:sym typeface="Symbol" pitchFamily="18" charset="2"/>
              </a:rPr>
            </a:br>
            <a:r>
              <a:rPr lang="en-GB" sz="2200" dirty="0">
                <a:sym typeface="Symbol" pitchFamily="18" charset="2"/>
              </a:rPr>
              <a:t>- around </a:t>
            </a:r>
            <a:r>
              <a:rPr lang="en-GB" sz="2000" b="1" u="sng" dirty="0">
                <a:solidFill>
                  <a:schemeClr val="folHlink"/>
                </a:solidFill>
                <a:sym typeface="Symbol" pitchFamily="18" charset="2"/>
              </a:rPr>
              <a:t>14,000 household interviews</a:t>
            </a:r>
            <a:r>
              <a:rPr lang="en-GB" sz="2200" dirty="0">
                <a:sym typeface="Symbol" pitchFamily="18" charset="2"/>
              </a:rPr>
              <a:t/>
            </a:r>
            <a:br>
              <a:rPr lang="en-GB" sz="2200" dirty="0">
                <a:sym typeface="Symbol" pitchFamily="18" charset="2"/>
              </a:rPr>
            </a:br>
            <a:r>
              <a:rPr lang="en-GB" sz="2200" dirty="0">
                <a:sym typeface="Symbol" pitchFamily="18" charset="2"/>
              </a:rPr>
              <a:t>- around </a:t>
            </a:r>
            <a:r>
              <a:rPr lang="en-GB" sz="2000" b="1" u="sng" dirty="0">
                <a:solidFill>
                  <a:schemeClr val="folHlink"/>
                </a:solidFill>
                <a:sym typeface="Symbol" pitchFamily="18" charset="2"/>
              </a:rPr>
              <a:t>25,000 individual interviews</a:t>
            </a:r>
            <a:endParaRPr lang="en-GB" b="1" u="sng" dirty="0">
              <a:solidFill>
                <a:schemeClr val="folHlink"/>
              </a:solidFill>
              <a:sym typeface="Symbol" pitchFamily="18" charset="2"/>
            </a:endParaRPr>
          </a:p>
        </p:txBody>
      </p:sp>
      <p:pic>
        <p:nvPicPr>
          <p:cNvPr id="37" name="Picture 2">
            <a:extLst>
              <a:ext uri="{FF2B5EF4-FFF2-40B4-BE49-F238E27FC236}">
                <a16:creationId xmlns:a16="http://schemas.microsoft.com/office/drawing/2014/main" id="{23C042FE-7F11-49D3-B360-9F858754B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990" y="1661299"/>
            <a:ext cx="5458223" cy="310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7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B4E6F-A19E-4E48-A9A9-D888AEBBE18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80409AA-E0F9-415E-AD31-C52497C25AC2}"/>
              </a:ext>
            </a:extLst>
          </p:cNvPr>
          <p:cNvSpPr>
            <a:spLocks noGrp="1"/>
          </p:cNvSpPr>
          <p:nvPr>
            <p:ph type="title"/>
          </p:nvPr>
        </p:nvSpPr>
        <p:spPr/>
        <p:txBody>
          <a:bodyPr/>
          <a:lstStyle/>
          <a:p>
            <a:r>
              <a:rPr lang="en-GB" dirty="0"/>
              <a:t>LFS wave structure</a:t>
            </a:r>
          </a:p>
        </p:txBody>
      </p:sp>
      <p:graphicFrame>
        <p:nvGraphicFramePr>
          <p:cNvPr id="5" name="Group 68">
            <a:extLst>
              <a:ext uri="{FF2B5EF4-FFF2-40B4-BE49-F238E27FC236}">
                <a16:creationId xmlns:a16="http://schemas.microsoft.com/office/drawing/2014/main" id="{95113CF6-8D76-40DD-B45C-4A281CF2C2AB}"/>
              </a:ext>
            </a:extLst>
          </p:cNvPr>
          <p:cNvGraphicFramePr>
            <a:graphicFrameLocks/>
          </p:cNvGraphicFramePr>
          <p:nvPr/>
        </p:nvGraphicFramePr>
        <p:xfrm>
          <a:off x="877308" y="4065046"/>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OD20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 name="Group 75">
            <a:extLst>
              <a:ext uri="{FF2B5EF4-FFF2-40B4-BE49-F238E27FC236}">
                <a16:creationId xmlns:a16="http://schemas.microsoft.com/office/drawing/2014/main" id="{3C4625DC-1367-40B2-BD6C-E33B75B27204}"/>
              </a:ext>
            </a:extLst>
          </p:cNvPr>
          <p:cNvGraphicFramePr>
            <a:graphicFrameLocks/>
          </p:cNvGraphicFramePr>
          <p:nvPr/>
        </p:nvGraphicFramePr>
        <p:xfrm>
          <a:off x="877308" y="32014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JS20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48">
            <a:extLst>
              <a:ext uri="{FF2B5EF4-FFF2-40B4-BE49-F238E27FC236}">
                <a16:creationId xmlns:a16="http://schemas.microsoft.com/office/drawing/2014/main" id="{FB7CBA61-79B6-4FFE-982F-1169F9D1510A}"/>
              </a:ext>
            </a:extLst>
          </p:cNvPr>
          <p:cNvGraphicFramePr>
            <a:graphicFrameLocks/>
          </p:cNvGraphicFramePr>
          <p:nvPr/>
        </p:nvGraphicFramePr>
        <p:xfrm>
          <a:off x="877308" y="1472660"/>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JM20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Group 82">
            <a:extLst>
              <a:ext uri="{FF2B5EF4-FFF2-40B4-BE49-F238E27FC236}">
                <a16:creationId xmlns:a16="http://schemas.microsoft.com/office/drawing/2014/main" id="{FB0FC9D5-26D4-4AF5-8939-88C334A299AB}"/>
              </a:ext>
            </a:extLst>
          </p:cNvPr>
          <p:cNvGraphicFramePr>
            <a:graphicFrameLocks/>
          </p:cNvGraphicFramePr>
          <p:nvPr/>
        </p:nvGraphicFramePr>
        <p:xfrm>
          <a:off x="877308" y="4928644"/>
          <a:ext cx="1003300" cy="793754"/>
        </p:xfrm>
        <a:graphic>
          <a:graphicData uri="http://schemas.openxmlformats.org/drawingml/2006/table">
            <a:tbl>
              <a:tblPr/>
              <a:tblGrid>
                <a:gridCol w="1003300">
                  <a:extLst>
                    <a:ext uri="{9D8B030D-6E8A-4147-A177-3AD203B41FA5}">
                      <a16:colId xmlns:a16="http://schemas.microsoft.com/office/drawing/2014/main" val="20000"/>
                    </a:ext>
                  </a:extLst>
                </a:gridCol>
              </a:tblGrid>
              <a:tr h="7937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JM21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Group 89">
            <a:extLst>
              <a:ext uri="{FF2B5EF4-FFF2-40B4-BE49-F238E27FC236}">
                <a16:creationId xmlns:a16="http://schemas.microsoft.com/office/drawing/2014/main" id="{98BDAD06-A2B1-4BF5-8D44-C82EA4E1031A}"/>
              </a:ext>
            </a:extLst>
          </p:cNvPr>
          <p:cNvGraphicFramePr>
            <a:graphicFrameLocks noGrp="1"/>
          </p:cNvGraphicFramePr>
          <p:nvPr/>
        </p:nvGraphicFramePr>
        <p:xfrm>
          <a:off x="877308" y="2337848"/>
          <a:ext cx="1003300" cy="792163"/>
        </p:xfrm>
        <a:graphic>
          <a:graphicData uri="http://schemas.openxmlformats.org/drawingml/2006/table">
            <a:tbl>
              <a:tblPr/>
              <a:tblGrid>
                <a:gridCol w="100330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AJ20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Group 214">
            <a:extLst>
              <a:ext uri="{FF2B5EF4-FFF2-40B4-BE49-F238E27FC236}">
                <a16:creationId xmlns:a16="http://schemas.microsoft.com/office/drawing/2014/main" id="{649F5120-D56E-4216-8B29-66C616B583D9}"/>
              </a:ext>
            </a:extLst>
          </p:cNvPr>
          <p:cNvGraphicFramePr>
            <a:graphicFrameLocks noGrp="1"/>
          </p:cNvGraphicFramePr>
          <p:nvPr/>
        </p:nvGraphicFramePr>
        <p:xfrm>
          <a:off x="2028246" y="1472660"/>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11" name="Group 405">
            <a:extLst>
              <a:ext uri="{FF2B5EF4-FFF2-40B4-BE49-F238E27FC236}">
                <a16:creationId xmlns:a16="http://schemas.microsoft.com/office/drawing/2014/main" id="{91513DDE-3500-4F55-952E-2AAB958221F2}"/>
              </a:ext>
            </a:extLst>
          </p:cNvPr>
          <p:cNvGraphicFramePr>
            <a:graphicFrameLocks noGrp="1"/>
          </p:cNvGraphicFramePr>
          <p:nvPr/>
        </p:nvGraphicFramePr>
        <p:xfrm>
          <a:off x="2028246" y="23378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2" name="Group 222">
            <a:extLst>
              <a:ext uri="{FF2B5EF4-FFF2-40B4-BE49-F238E27FC236}">
                <a16:creationId xmlns:a16="http://schemas.microsoft.com/office/drawing/2014/main" id="{98F2EC27-4BFA-45D3-BB89-3F2F0C19CFFA}"/>
              </a:ext>
            </a:extLst>
          </p:cNvPr>
          <p:cNvGraphicFramePr>
            <a:graphicFrameLocks noGrp="1"/>
          </p:cNvGraphicFramePr>
          <p:nvPr/>
        </p:nvGraphicFramePr>
        <p:xfrm>
          <a:off x="2028246" y="32014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3" name="Group 404">
            <a:extLst>
              <a:ext uri="{FF2B5EF4-FFF2-40B4-BE49-F238E27FC236}">
                <a16:creationId xmlns:a16="http://schemas.microsoft.com/office/drawing/2014/main" id="{2A71A128-5871-4BEE-9A9F-E2599DAA00E8}"/>
              </a:ext>
            </a:extLst>
          </p:cNvPr>
          <p:cNvGraphicFramePr>
            <a:graphicFrameLocks noGrp="1"/>
          </p:cNvGraphicFramePr>
          <p:nvPr/>
        </p:nvGraphicFramePr>
        <p:xfrm>
          <a:off x="2028246" y="40650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4" name="Group 234">
            <a:extLst>
              <a:ext uri="{FF2B5EF4-FFF2-40B4-BE49-F238E27FC236}">
                <a16:creationId xmlns:a16="http://schemas.microsoft.com/office/drawing/2014/main" id="{0BC1159B-D05B-4836-BF85-83916F9F2865}"/>
              </a:ext>
            </a:extLst>
          </p:cNvPr>
          <p:cNvGraphicFramePr>
            <a:graphicFrameLocks noGrp="1"/>
          </p:cNvGraphicFramePr>
          <p:nvPr/>
        </p:nvGraphicFramePr>
        <p:xfrm>
          <a:off x="2028246" y="4930235"/>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Group 246">
            <a:extLst>
              <a:ext uri="{FF2B5EF4-FFF2-40B4-BE49-F238E27FC236}">
                <a16:creationId xmlns:a16="http://schemas.microsoft.com/office/drawing/2014/main" id="{6A892330-318A-4D65-BDAF-9093BFED33AD}"/>
              </a:ext>
            </a:extLst>
          </p:cNvPr>
          <p:cNvGraphicFramePr>
            <a:graphicFrameLocks noGrp="1"/>
          </p:cNvGraphicFramePr>
          <p:nvPr/>
        </p:nvGraphicFramePr>
        <p:xfrm>
          <a:off x="3109333" y="1472660"/>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16" name="Group 389">
            <a:extLst>
              <a:ext uri="{FF2B5EF4-FFF2-40B4-BE49-F238E27FC236}">
                <a16:creationId xmlns:a16="http://schemas.microsoft.com/office/drawing/2014/main" id="{9085F7E1-7AFB-4BCA-8A5C-56A6C738DB48}"/>
              </a:ext>
            </a:extLst>
          </p:cNvPr>
          <p:cNvGraphicFramePr>
            <a:graphicFrameLocks noGrp="1"/>
          </p:cNvGraphicFramePr>
          <p:nvPr/>
        </p:nvGraphicFramePr>
        <p:xfrm>
          <a:off x="3109333" y="23378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17" name="Group 373">
            <a:extLst>
              <a:ext uri="{FF2B5EF4-FFF2-40B4-BE49-F238E27FC236}">
                <a16:creationId xmlns:a16="http://schemas.microsoft.com/office/drawing/2014/main" id="{2756C08B-4C14-443E-AF01-948FCCFEDF27}"/>
              </a:ext>
            </a:extLst>
          </p:cNvPr>
          <p:cNvGraphicFramePr>
            <a:graphicFrameLocks noGrp="1"/>
          </p:cNvGraphicFramePr>
          <p:nvPr/>
        </p:nvGraphicFramePr>
        <p:xfrm>
          <a:off x="3109333" y="32014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8" name="Group 395">
            <a:extLst>
              <a:ext uri="{FF2B5EF4-FFF2-40B4-BE49-F238E27FC236}">
                <a16:creationId xmlns:a16="http://schemas.microsoft.com/office/drawing/2014/main" id="{E738D848-0FA2-4A82-B115-FE284F328C7B}"/>
              </a:ext>
            </a:extLst>
          </p:cNvPr>
          <p:cNvGraphicFramePr>
            <a:graphicFrameLocks noGrp="1"/>
          </p:cNvGraphicFramePr>
          <p:nvPr/>
        </p:nvGraphicFramePr>
        <p:xfrm>
          <a:off x="3109333" y="40650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9" name="Group 375">
            <a:extLst>
              <a:ext uri="{FF2B5EF4-FFF2-40B4-BE49-F238E27FC236}">
                <a16:creationId xmlns:a16="http://schemas.microsoft.com/office/drawing/2014/main" id="{4EB220EC-03CC-4DA0-A7A4-0681271E585C}"/>
              </a:ext>
            </a:extLst>
          </p:cNvPr>
          <p:cNvGraphicFramePr>
            <a:graphicFrameLocks noGrp="1"/>
          </p:cNvGraphicFramePr>
          <p:nvPr/>
        </p:nvGraphicFramePr>
        <p:xfrm>
          <a:off x="3109333" y="4930235"/>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20" name="Group 387">
            <a:extLst>
              <a:ext uri="{FF2B5EF4-FFF2-40B4-BE49-F238E27FC236}">
                <a16:creationId xmlns:a16="http://schemas.microsoft.com/office/drawing/2014/main" id="{1B1E538C-6935-4B9B-8A97-E7F5268D8169}"/>
              </a:ext>
            </a:extLst>
          </p:cNvPr>
          <p:cNvGraphicFramePr>
            <a:graphicFrameLocks noGrp="1"/>
          </p:cNvGraphicFramePr>
          <p:nvPr/>
        </p:nvGraphicFramePr>
        <p:xfrm>
          <a:off x="4188833" y="1472660"/>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21" name="Group 400">
            <a:extLst>
              <a:ext uri="{FF2B5EF4-FFF2-40B4-BE49-F238E27FC236}">
                <a16:creationId xmlns:a16="http://schemas.microsoft.com/office/drawing/2014/main" id="{5B3AFBAB-6AC5-4140-88EB-896359F3DBE1}"/>
              </a:ext>
            </a:extLst>
          </p:cNvPr>
          <p:cNvGraphicFramePr>
            <a:graphicFrameLocks noGrp="1"/>
          </p:cNvGraphicFramePr>
          <p:nvPr/>
        </p:nvGraphicFramePr>
        <p:xfrm>
          <a:off x="5269921" y="1472660"/>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22" name="Group 388">
            <a:extLst>
              <a:ext uri="{FF2B5EF4-FFF2-40B4-BE49-F238E27FC236}">
                <a16:creationId xmlns:a16="http://schemas.microsoft.com/office/drawing/2014/main" id="{DB677BEA-D389-4B0E-8514-8413437BF4FA}"/>
              </a:ext>
            </a:extLst>
          </p:cNvPr>
          <p:cNvGraphicFramePr>
            <a:graphicFrameLocks noGrp="1"/>
          </p:cNvGraphicFramePr>
          <p:nvPr/>
        </p:nvGraphicFramePr>
        <p:xfrm>
          <a:off x="6349421" y="1472660"/>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3" name="Group 397">
            <a:extLst>
              <a:ext uri="{FF2B5EF4-FFF2-40B4-BE49-F238E27FC236}">
                <a16:creationId xmlns:a16="http://schemas.microsoft.com/office/drawing/2014/main" id="{4EF5B806-1B65-43F2-8306-7D3C723D6CE3}"/>
              </a:ext>
            </a:extLst>
          </p:cNvPr>
          <p:cNvGraphicFramePr>
            <a:graphicFrameLocks noGrp="1"/>
          </p:cNvGraphicFramePr>
          <p:nvPr/>
        </p:nvGraphicFramePr>
        <p:xfrm>
          <a:off x="4188833" y="23378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24" name="Group 391">
            <a:extLst>
              <a:ext uri="{FF2B5EF4-FFF2-40B4-BE49-F238E27FC236}">
                <a16:creationId xmlns:a16="http://schemas.microsoft.com/office/drawing/2014/main" id="{64B78AB7-3E11-44C7-B5AF-91B670E6717F}"/>
              </a:ext>
            </a:extLst>
          </p:cNvPr>
          <p:cNvGraphicFramePr>
            <a:graphicFrameLocks noGrp="1"/>
          </p:cNvGraphicFramePr>
          <p:nvPr/>
        </p:nvGraphicFramePr>
        <p:xfrm>
          <a:off x="4188833" y="32014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25" name="Group 402">
            <a:extLst>
              <a:ext uri="{FF2B5EF4-FFF2-40B4-BE49-F238E27FC236}">
                <a16:creationId xmlns:a16="http://schemas.microsoft.com/office/drawing/2014/main" id="{2BA1E9FD-94FF-4D91-97B9-F114DB064626}"/>
              </a:ext>
            </a:extLst>
          </p:cNvPr>
          <p:cNvGraphicFramePr>
            <a:graphicFrameLocks noGrp="1"/>
          </p:cNvGraphicFramePr>
          <p:nvPr/>
        </p:nvGraphicFramePr>
        <p:xfrm>
          <a:off x="4188833" y="4065048"/>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6" name="Group 396">
            <a:extLst>
              <a:ext uri="{FF2B5EF4-FFF2-40B4-BE49-F238E27FC236}">
                <a16:creationId xmlns:a16="http://schemas.microsoft.com/office/drawing/2014/main" id="{E401B374-190E-4B0B-ABDB-F1419474640B}"/>
              </a:ext>
            </a:extLst>
          </p:cNvPr>
          <p:cNvGraphicFramePr>
            <a:graphicFrameLocks noGrp="1"/>
          </p:cNvGraphicFramePr>
          <p:nvPr/>
        </p:nvGraphicFramePr>
        <p:xfrm>
          <a:off x="4188833" y="4930235"/>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7" name="Group 390">
            <a:extLst>
              <a:ext uri="{FF2B5EF4-FFF2-40B4-BE49-F238E27FC236}">
                <a16:creationId xmlns:a16="http://schemas.microsoft.com/office/drawing/2014/main" id="{9B610E7C-8A58-4E5C-A90E-83F787E34239}"/>
              </a:ext>
            </a:extLst>
          </p:cNvPr>
          <p:cNvGraphicFramePr>
            <a:graphicFrameLocks noGrp="1"/>
          </p:cNvGraphicFramePr>
          <p:nvPr/>
        </p:nvGraphicFramePr>
        <p:xfrm>
          <a:off x="5269921" y="23378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28" name="Group 398">
            <a:extLst>
              <a:ext uri="{FF2B5EF4-FFF2-40B4-BE49-F238E27FC236}">
                <a16:creationId xmlns:a16="http://schemas.microsoft.com/office/drawing/2014/main" id="{E00AF65F-3546-46FA-994F-5538B3AD17EE}"/>
              </a:ext>
            </a:extLst>
          </p:cNvPr>
          <p:cNvGraphicFramePr>
            <a:graphicFrameLocks noGrp="1"/>
          </p:cNvGraphicFramePr>
          <p:nvPr/>
        </p:nvGraphicFramePr>
        <p:xfrm>
          <a:off x="5269921" y="32014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29" name="Group 392">
            <a:extLst>
              <a:ext uri="{FF2B5EF4-FFF2-40B4-BE49-F238E27FC236}">
                <a16:creationId xmlns:a16="http://schemas.microsoft.com/office/drawing/2014/main" id="{9485B235-7070-46E1-AA13-CDA2F3264773}"/>
              </a:ext>
            </a:extLst>
          </p:cNvPr>
          <p:cNvGraphicFramePr>
            <a:graphicFrameLocks noGrp="1"/>
          </p:cNvGraphicFramePr>
          <p:nvPr/>
        </p:nvGraphicFramePr>
        <p:xfrm>
          <a:off x="5269921" y="40650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30" name="Group 403">
            <a:extLst>
              <a:ext uri="{FF2B5EF4-FFF2-40B4-BE49-F238E27FC236}">
                <a16:creationId xmlns:a16="http://schemas.microsoft.com/office/drawing/2014/main" id="{F42DAEB8-AF6F-4E3B-B310-51EC65714CB0}"/>
              </a:ext>
            </a:extLst>
          </p:cNvPr>
          <p:cNvGraphicFramePr>
            <a:graphicFrameLocks noGrp="1"/>
          </p:cNvGraphicFramePr>
          <p:nvPr/>
        </p:nvGraphicFramePr>
        <p:xfrm>
          <a:off x="5269921" y="4930235"/>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1" name="Group 401">
            <a:extLst>
              <a:ext uri="{FF2B5EF4-FFF2-40B4-BE49-F238E27FC236}">
                <a16:creationId xmlns:a16="http://schemas.microsoft.com/office/drawing/2014/main" id="{3552ED98-B3DD-43B0-A25D-CCD4ADD1E8B7}"/>
              </a:ext>
            </a:extLst>
          </p:cNvPr>
          <p:cNvGraphicFramePr>
            <a:graphicFrameLocks noGrp="1"/>
          </p:cNvGraphicFramePr>
          <p:nvPr/>
        </p:nvGraphicFramePr>
        <p:xfrm>
          <a:off x="6349421" y="23378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32" name="Group 394">
            <a:extLst>
              <a:ext uri="{FF2B5EF4-FFF2-40B4-BE49-F238E27FC236}">
                <a16:creationId xmlns:a16="http://schemas.microsoft.com/office/drawing/2014/main" id="{42096F79-60B3-4DA4-9B16-2358014A4D23}"/>
              </a:ext>
            </a:extLst>
          </p:cNvPr>
          <p:cNvGraphicFramePr>
            <a:graphicFrameLocks noGrp="1"/>
          </p:cNvGraphicFramePr>
          <p:nvPr/>
        </p:nvGraphicFramePr>
        <p:xfrm>
          <a:off x="6349421" y="32014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bg1"/>
                          </a:solidFill>
                          <a:effectLst/>
                          <a:latin typeface="Arial" charset="0"/>
                          <a:ea typeface="ＭＳ Ｐゴシック" pitchFamily="-80" charset="-128"/>
                        </a:rPr>
                        <a:t>Wave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33" name="Group 399">
            <a:extLst>
              <a:ext uri="{FF2B5EF4-FFF2-40B4-BE49-F238E27FC236}">
                <a16:creationId xmlns:a16="http://schemas.microsoft.com/office/drawing/2014/main" id="{DF1901DF-E605-40C0-9B35-3F9A0ACC4798}"/>
              </a:ext>
            </a:extLst>
          </p:cNvPr>
          <p:cNvGraphicFramePr>
            <a:graphicFrameLocks noGrp="1"/>
          </p:cNvGraphicFramePr>
          <p:nvPr/>
        </p:nvGraphicFramePr>
        <p:xfrm>
          <a:off x="6349421" y="4065048"/>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34" name="Group 393">
            <a:extLst>
              <a:ext uri="{FF2B5EF4-FFF2-40B4-BE49-F238E27FC236}">
                <a16:creationId xmlns:a16="http://schemas.microsoft.com/office/drawing/2014/main" id="{E142C407-B295-41DA-B41D-BD2CDE54542D}"/>
              </a:ext>
            </a:extLst>
          </p:cNvPr>
          <p:cNvGraphicFramePr>
            <a:graphicFrameLocks noGrp="1"/>
          </p:cNvGraphicFramePr>
          <p:nvPr/>
        </p:nvGraphicFramePr>
        <p:xfrm>
          <a:off x="6349421" y="4930235"/>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sp>
        <p:nvSpPr>
          <p:cNvPr id="35" name="TextBox 34">
            <a:extLst>
              <a:ext uri="{FF2B5EF4-FFF2-40B4-BE49-F238E27FC236}">
                <a16:creationId xmlns:a16="http://schemas.microsoft.com/office/drawing/2014/main" id="{C632B686-B3F9-493B-8497-F0509B6B1481}"/>
              </a:ext>
            </a:extLst>
          </p:cNvPr>
          <p:cNvSpPr txBox="1"/>
          <p:nvPr/>
        </p:nvSpPr>
        <p:spPr>
          <a:xfrm>
            <a:off x="7928519" y="1744617"/>
            <a:ext cx="3443426" cy="3493264"/>
          </a:xfrm>
          <a:prstGeom prst="rect">
            <a:avLst/>
          </a:prstGeom>
        </p:spPr>
        <p:txBody>
          <a:bodyPr vert="horz" wrap="square" lIns="0" tIns="45720" rIns="91440" bIns="45720" rtlCol="0" anchor="b" anchorCtr="0">
            <a:spAutoFit/>
          </a:bodyPr>
          <a:lstStyle/>
          <a:p>
            <a:pPr marL="342900" indent="-342900">
              <a:spcAft>
                <a:spcPts val="600"/>
              </a:spcAft>
              <a:buFont typeface="Arial" panose="020B0604020202020204" pitchFamily="34" charset="0"/>
              <a:buChar char="•"/>
            </a:pPr>
            <a:r>
              <a:rPr lang="en-GB" sz="2400" dirty="0">
                <a:solidFill>
                  <a:srgbClr val="002060"/>
                </a:solidFill>
              </a:rPr>
              <a:t>Respondents are interviewed for five successive </a:t>
            </a:r>
            <a:br>
              <a:rPr lang="en-GB" sz="2400" dirty="0">
                <a:solidFill>
                  <a:srgbClr val="002060"/>
                </a:solidFill>
              </a:rPr>
            </a:br>
            <a:r>
              <a:rPr lang="en-GB" sz="2400" dirty="0">
                <a:solidFill>
                  <a:srgbClr val="002060"/>
                </a:solidFill>
              </a:rPr>
              <a:t>waves at three-monthly intervals</a:t>
            </a:r>
            <a:br>
              <a:rPr lang="en-GB" sz="2400" dirty="0">
                <a:solidFill>
                  <a:srgbClr val="002060"/>
                </a:solidFill>
              </a:rPr>
            </a:br>
            <a:endParaRPr lang="en-GB" sz="2400" dirty="0">
              <a:solidFill>
                <a:srgbClr val="002060"/>
              </a:solidFill>
            </a:endParaRPr>
          </a:p>
          <a:p>
            <a:pPr marL="342900" indent="-342900">
              <a:spcAft>
                <a:spcPts val="600"/>
              </a:spcAft>
              <a:buFont typeface="Arial" panose="020B0604020202020204" pitchFamily="34" charset="0"/>
              <a:buChar char="•"/>
            </a:pPr>
            <a:r>
              <a:rPr lang="en-GB" sz="2400" dirty="0">
                <a:solidFill>
                  <a:srgbClr val="002060"/>
                </a:solidFill>
              </a:rPr>
              <a:t>20% of the sample is replaced every quarter</a:t>
            </a:r>
          </a:p>
        </p:txBody>
      </p:sp>
    </p:spTree>
    <p:extLst>
      <p:ext uri="{BB962C8B-B14F-4D97-AF65-F5344CB8AC3E}">
        <p14:creationId xmlns:p14="http://schemas.microsoft.com/office/powerpoint/2010/main" val="37474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B4E6F-A19E-4E48-A9A9-D888AEBBE18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80409AA-E0F9-415E-AD31-C52497C25AC2}"/>
              </a:ext>
            </a:extLst>
          </p:cNvPr>
          <p:cNvSpPr>
            <a:spLocks noGrp="1"/>
          </p:cNvSpPr>
          <p:nvPr>
            <p:ph type="title"/>
          </p:nvPr>
        </p:nvSpPr>
        <p:spPr/>
        <p:txBody>
          <a:bodyPr/>
          <a:lstStyle/>
          <a:p>
            <a:r>
              <a:rPr lang="en-GB" dirty="0"/>
              <a:t>LFS boost wave structure</a:t>
            </a:r>
          </a:p>
        </p:txBody>
      </p:sp>
      <p:graphicFrame>
        <p:nvGraphicFramePr>
          <p:cNvPr id="36" name="Group 68">
            <a:extLst>
              <a:ext uri="{FF2B5EF4-FFF2-40B4-BE49-F238E27FC236}">
                <a16:creationId xmlns:a16="http://schemas.microsoft.com/office/drawing/2014/main" id="{9AC12626-2EEB-4107-8196-A83F9CABE89B}"/>
              </a:ext>
            </a:extLst>
          </p:cNvPr>
          <p:cNvGraphicFramePr>
            <a:graphicFrameLocks/>
          </p:cNvGraphicFramePr>
          <p:nvPr>
            <p:extLst>
              <p:ext uri="{D42A27DB-BD31-4B8C-83A1-F6EECF244321}">
                <p14:modId xmlns:p14="http://schemas.microsoft.com/office/powerpoint/2010/main" val="3090251611"/>
              </p:ext>
            </p:extLst>
          </p:nvPr>
        </p:nvGraphicFramePr>
        <p:xfrm>
          <a:off x="888461" y="4053895"/>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7" name="Group 75">
            <a:extLst>
              <a:ext uri="{FF2B5EF4-FFF2-40B4-BE49-F238E27FC236}">
                <a16:creationId xmlns:a16="http://schemas.microsoft.com/office/drawing/2014/main" id="{DE6B2B86-6E7A-4F08-BCB4-2026937788D3}"/>
              </a:ext>
            </a:extLst>
          </p:cNvPr>
          <p:cNvGraphicFramePr>
            <a:graphicFrameLocks/>
          </p:cNvGraphicFramePr>
          <p:nvPr>
            <p:extLst>
              <p:ext uri="{D42A27DB-BD31-4B8C-83A1-F6EECF244321}">
                <p14:modId xmlns:p14="http://schemas.microsoft.com/office/powerpoint/2010/main" val="1993419123"/>
              </p:ext>
            </p:extLst>
          </p:nvPr>
        </p:nvGraphicFramePr>
        <p:xfrm>
          <a:off x="888461" y="3190297"/>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8" name="Group 48">
            <a:extLst>
              <a:ext uri="{FF2B5EF4-FFF2-40B4-BE49-F238E27FC236}">
                <a16:creationId xmlns:a16="http://schemas.microsoft.com/office/drawing/2014/main" id="{170C7C98-2D42-42A3-9608-4A6069DEDF1D}"/>
              </a:ext>
            </a:extLst>
          </p:cNvPr>
          <p:cNvGraphicFramePr>
            <a:graphicFrameLocks/>
          </p:cNvGraphicFramePr>
          <p:nvPr>
            <p:extLst>
              <p:ext uri="{D42A27DB-BD31-4B8C-83A1-F6EECF244321}">
                <p14:modId xmlns:p14="http://schemas.microsoft.com/office/powerpoint/2010/main" val="919807822"/>
              </p:ext>
            </p:extLst>
          </p:nvPr>
        </p:nvGraphicFramePr>
        <p:xfrm>
          <a:off x="888461" y="1461509"/>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9" name="Group 82">
            <a:extLst>
              <a:ext uri="{FF2B5EF4-FFF2-40B4-BE49-F238E27FC236}">
                <a16:creationId xmlns:a16="http://schemas.microsoft.com/office/drawing/2014/main" id="{3E7E0328-A002-4DEC-BC16-BE0C37B30FEF}"/>
              </a:ext>
            </a:extLst>
          </p:cNvPr>
          <p:cNvGraphicFramePr>
            <a:graphicFrameLocks/>
          </p:cNvGraphicFramePr>
          <p:nvPr>
            <p:extLst>
              <p:ext uri="{D42A27DB-BD31-4B8C-83A1-F6EECF244321}">
                <p14:modId xmlns:p14="http://schemas.microsoft.com/office/powerpoint/2010/main" val="2076278916"/>
              </p:ext>
            </p:extLst>
          </p:nvPr>
        </p:nvGraphicFramePr>
        <p:xfrm>
          <a:off x="888461" y="4917493"/>
          <a:ext cx="1003300" cy="793754"/>
        </p:xfrm>
        <a:graphic>
          <a:graphicData uri="http://schemas.openxmlformats.org/drawingml/2006/table">
            <a:tbl>
              <a:tblPr/>
              <a:tblGrid>
                <a:gridCol w="1003300">
                  <a:extLst>
                    <a:ext uri="{9D8B030D-6E8A-4147-A177-3AD203B41FA5}">
                      <a16:colId xmlns:a16="http://schemas.microsoft.com/office/drawing/2014/main" val="20000"/>
                    </a:ext>
                  </a:extLst>
                </a:gridCol>
              </a:tblGrid>
              <a:tr h="7937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2021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0" name="Group 89">
            <a:extLst>
              <a:ext uri="{FF2B5EF4-FFF2-40B4-BE49-F238E27FC236}">
                <a16:creationId xmlns:a16="http://schemas.microsoft.com/office/drawing/2014/main" id="{C5B7D691-21C0-490C-9382-CD8BA74B8463}"/>
              </a:ext>
            </a:extLst>
          </p:cNvPr>
          <p:cNvGraphicFramePr>
            <a:graphicFrameLocks noGrp="1"/>
          </p:cNvGraphicFramePr>
          <p:nvPr>
            <p:extLst>
              <p:ext uri="{D42A27DB-BD31-4B8C-83A1-F6EECF244321}">
                <p14:modId xmlns:p14="http://schemas.microsoft.com/office/powerpoint/2010/main" val="3794445501"/>
              </p:ext>
            </p:extLst>
          </p:nvPr>
        </p:nvGraphicFramePr>
        <p:xfrm>
          <a:off x="888461" y="2326697"/>
          <a:ext cx="1003300" cy="792163"/>
        </p:xfrm>
        <a:graphic>
          <a:graphicData uri="http://schemas.openxmlformats.org/drawingml/2006/table">
            <a:tbl>
              <a:tblPr/>
              <a:tblGrid>
                <a:gridCol w="100330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1" name="Group 214">
            <a:extLst>
              <a:ext uri="{FF2B5EF4-FFF2-40B4-BE49-F238E27FC236}">
                <a16:creationId xmlns:a16="http://schemas.microsoft.com/office/drawing/2014/main" id="{9EC40650-1725-4AA0-88EE-34851AFB17EB}"/>
              </a:ext>
            </a:extLst>
          </p:cNvPr>
          <p:cNvGraphicFramePr>
            <a:graphicFrameLocks noGrp="1"/>
          </p:cNvGraphicFramePr>
          <p:nvPr>
            <p:extLst>
              <p:ext uri="{D42A27DB-BD31-4B8C-83A1-F6EECF244321}">
                <p14:modId xmlns:p14="http://schemas.microsoft.com/office/powerpoint/2010/main" val="3194085498"/>
              </p:ext>
            </p:extLst>
          </p:nvPr>
        </p:nvGraphicFramePr>
        <p:xfrm>
          <a:off x="2039399" y="1461509"/>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42" name="Group 405">
            <a:extLst>
              <a:ext uri="{FF2B5EF4-FFF2-40B4-BE49-F238E27FC236}">
                <a16:creationId xmlns:a16="http://schemas.microsoft.com/office/drawing/2014/main" id="{3FF36043-694A-4B6E-BC09-8F36E660E67B}"/>
              </a:ext>
            </a:extLst>
          </p:cNvPr>
          <p:cNvGraphicFramePr>
            <a:graphicFrameLocks noGrp="1"/>
          </p:cNvGraphicFramePr>
          <p:nvPr>
            <p:extLst>
              <p:ext uri="{D42A27DB-BD31-4B8C-83A1-F6EECF244321}">
                <p14:modId xmlns:p14="http://schemas.microsoft.com/office/powerpoint/2010/main" val="1033295185"/>
              </p:ext>
            </p:extLst>
          </p:nvPr>
        </p:nvGraphicFramePr>
        <p:xfrm>
          <a:off x="2039399" y="232669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43" name="Group 222">
            <a:extLst>
              <a:ext uri="{FF2B5EF4-FFF2-40B4-BE49-F238E27FC236}">
                <a16:creationId xmlns:a16="http://schemas.microsoft.com/office/drawing/2014/main" id="{56806C15-70C1-4CC7-80B4-DC98EFC9A4FA}"/>
              </a:ext>
            </a:extLst>
          </p:cNvPr>
          <p:cNvGraphicFramePr>
            <a:graphicFrameLocks noGrp="1"/>
          </p:cNvGraphicFramePr>
          <p:nvPr>
            <p:extLst>
              <p:ext uri="{D42A27DB-BD31-4B8C-83A1-F6EECF244321}">
                <p14:modId xmlns:p14="http://schemas.microsoft.com/office/powerpoint/2010/main" val="441178547"/>
              </p:ext>
            </p:extLst>
          </p:nvPr>
        </p:nvGraphicFramePr>
        <p:xfrm>
          <a:off x="2039399" y="319029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44" name="Group 404">
            <a:extLst>
              <a:ext uri="{FF2B5EF4-FFF2-40B4-BE49-F238E27FC236}">
                <a16:creationId xmlns:a16="http://schemas.microsoft.com/office/drawing/2014/main" id="{B5CBB3C4-75D4-495A-AF09-BB219AC43F66}"/>
              </a:ext>
            </a:extLst>
          </p:cNvPr>
          <p:cNvGraphicFramePr>
            <a:graphicFrameLocks noGrp="1"/>
          </p:cNvGraphicFramePr>
          <p:nvPr>
            <p:extLst>
              <p:ext uri="{D42A27DB-BD31-4B8C-83A1-F6EECF244321}">
                <p14:modId xmlns:p14="http://schemas.microsoft.com/office/powerpoint/2010/main" val="1718652247"/>
              </p:ext>
            </p:extLst>
          </p:nvPr>
        </p:nvGraphicFramePr>
        <p:xfrm>
          <a:off x="2039398" y="4053897"/>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45" name="Group 234">
            <a:extLst>
              <a:ext uri="{FF2B5EF4-FFF2-40B4-BE49-F238E27FC236}">
                <a16:creationId xmlns:a16="http://schemas.microsoft.com/office/drawing/2014/main" id="{8587BDD3-5CED-4A96-94B9-CDD985687DBC}"/>
              </a:ext>
            </a:extLst>
          </p:cNvPr>
          <p:cNvGraphicFramePr>
            <a:graphicFrameLocks noGrp="1"/>
          </p:cNvGraphicFramePr>
          <p:nvPr>
            <p:extLst>
              <p:ext uri="{D42A27DB-BD31-4B8C-83A1-F6EECF244321}">
                <p14:modId xmlns:p14="http://schemas.microsoft.com/office/powerpoint/2010/main" val="420125702"/>
              </p:ext>
            </p:extLst>
          </p:nvPr>
        </p:nvGraphicFramePr>
        <p:xfrm>
          <a:off x="2039399" y="4919084"/>
          <a:ext cx="1305968" cy="792163"/>
        </p:xfrm>
        <a:graphic>
          <a:graphicData uri="http://schemas.openxmlformats.org/drawingml/2006/table">
            <a:tbl>
              <a:tblPr/>
              <a:tblGrid>
                <a:gridCol w="1305968">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46" name="Group 246">
            <a:extLst>
              <a:ext uri="{FF2B5EF4-FFF2-40B4-BE49-F238E27FC236}">
                <a16:creationId xmlns:a16="http://schemas.microsoft.com/office/drawing/2014/main" id="{3D1B58B5-484C-46C1-BC93-38D281154753}"/>
              </a:ext>
            </a:extLst>
          </p:cNvPr>
          <p:cNvGraphicFramePr>
            <a:graphicFrameLocks noGrp="1"/>
          </p:cNvGraphicFramePr>
          <p:nvPr>
            <p:extLst>
              <p:ext uri="{D42A27DB-BD31-4B8C-83A1-F6EECF244321}">
                <p14:modId xmlns:p14="http://schemas.microsoft.com/office/powerpoint/2010/main" val="4011409"/>
              </p:ext>
            </p:extLst>
          </p:nvPr>
        </p:nvGraphicFramePr>
        <p:xfrm>
          <a:off x="3485562" y="146150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47" name="Group 389">
            <a:extLst>
              <a:ext uri="{FF2B5EF4-FFF2-40B4-BE49-F238E27FC236}">
                <a16:creationId xmlns:a16="http://schemas.microsoft.com/office/drawing/2014/main" id="{2FD9CEBE-2562-44F5-A60D-43CB35CFDA47}"/>
              </a:ext>
            </a:extLst>
          </p:cNvPr>
          <p:cNvGraphicFramePr>
            <a:graphicFrameLocks noGrp="1"/>
          </p:cNvGraphicFramePr>
          <p:nvPr>
            <p:extLst>
              <p:ext uri="{D42A27DB-BD31-4B8C-83A1-F6EECF244321}">
                <p14:modId xmlns:p14="http://schemas.microsoft.com/office/powerpoint/2010/main" val="2737584284"/>
              </p:ext>
            </p:extLst>
          </p:nvPr>
        </p:nvGraphicFramePr>
        <p:xfrm>
          <a:off x="3485562" y="2326696"/>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48" name="Group 373">
            <a:extLst>
              <a:ext uri="{FF2B5EF4-FFF2-40B4-BE49-F238E27FC236}">
                <a16:creationId xmlns:a16="http://schemas.microsoft.com/office/drawing/2014/main" id="{89464B02-95CF-4A35-8F3B-CD88F4F95920}"/>
              </a:ext>
            </a:extLst>
          </p:cNvPr>
          <p:cNvGraphicFramePr>
            <a:graphicFrameLocks noGrp="1"/>
          </p:cNvGraphicFramePr>
          <p:nvPr>
            <p:extLst>
              <p:ext uri="{D42A27DB-BD31-4B8C-83A1-F6EECF244321}">
                <p14:modId xmlns:p14="http://schemas.microsoft.com/office/powerpoint/2010/main" val="90523450"/>
              </p:ext>
            </p:extLst>
          </p:nvPr>
        </p:nvGraphicFramePr>
        <p:xfrm>
          <a:off x="3485562" y="3190296"/>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49" name="Group 395">
            <a:extLst>
              <a:ext uri="{FF2B5EF4-FFF2-40B4-BE49-F238E27FC236}">
                <a16:creationId xmlns:a16="http://schemas.microsoft.com/office/drawing/2014/main" id="{69C2F9B9-E67E-4BAE-AF52-7A5BA04CD567}"/>
              </a:ext>
            </a:extLst>
          </p:cNvPr>
          <p:cNvGraphicFramePr>
            <a:graphicFrameLocks noGrp="1"/>
          </p:cNvGraphicFramePr>
          <p:nvPr>
            <p:extLst>
              <p:ext uri="{D42A27DB-BD31-4B8C-83A1-F6EECF244321}">
                <p14:modId xmlns:p14="http://schemas.microsoft.com/office/powerpoint/2010/main" val="1396547173"/>
              </p:ext>
            </p:extLst>
          </p:nvPr>
        </p:nvGraphicFramePr>
        <p:xfrm>
          <a:off x="3485562" y="4053896"/>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0" name="Group 375">
            <a:extLst>
              <a:ext uri="{FF2B5EF4-FFF2-40B4-BE49-F238E27FC236}">
                <a16:creationId xmlns:a16="http://schemas.microsoft.com/office/drawing/2014/main" id="{4437C0DE-65F0-45E7-B978-011BA1120951}"/>
              </a:ext>
            </a:extLst>
          </p:cNvPr>
          <p:cNvGraphicFramePr>
            <a:graphicFrameLocks noGrp="1"/>
          </p:cNvGraphicFramePr>
          <p:nvPr>
            <p:extLst>
              <p:ext uri="{D42A27DB-BD31-4B8C-83A1-F6EECF244321}">
                <p14:modId xmlns:p14="http://schemas.microsoft.com/office/powerpoint/2010/main" val="3529389944"/>
              </p:ext>
            </p:extLst>
          </p:nvPr>
        </p:nvGraphicFramePr>
        <p:xfrm>
          <a:off x="3485562" y="4919083"/>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51" name="Group 387">
            <a:extLst>
              <a:ext uri="{FF2B5EF4-FFF2-40B4-BE49-F238E27FC236}">
                <a16:creationId xmlns:a16="http://schemas.microsoft.com/office/drawing/2014/main" id="{D1447A0C-B00F-4918-9A57-F22EFF608810}"/>
              </a:ext>
            </a:extLst>
          </p:cNvPr>
          <p:cNvGraphicFramePr>
            <a:graphicFrameLocks noGrp="1"/>
          </p:cNvGraphicFramePr>
          <p:nvPr>
            <p:extLst>
              <p:ext uri="{D42A27DB-BD31-4B8C-83A1-F6EECF244321}">
                <p14:modId xmlns:p14="http://schemas.microsoft.com/office/powerpoint/2010/main" val="354146644"/>
              </p:ext>
            </p:extLst>
          </p:nvPr>
        </p:nvGraphicFramePr>
        <p:xfrm>
          <a:off x="4931726" y="1461509"/>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52" name="Group 400">
            <a:extLst>
              <a:ext uri="{FF2B5EF4-FFF2-40B4-BE49-F238E27FC236}">
                <a16:creationId xmlns:a16="http://schemas.microsoft.com/office/drawing/2014/main" id="{89BBB2DB-4A14-495E-92B5-708B653201F0}"/>
              </a:ext>
            </a:extLst>
          </p:cNvPr>
          <p:cNvGraphicFramePr>
            <a:graphicFrameLocks noGrp="1"/>
          </p:cNvGraphicFramePr>
          <p:nvPr>
            <p:extLst>
              <p:ext uri="{D42A27DB-BD31-4B8C-83A1-F6EECF244321}">
                <p14:modId xmlns:p14="http://schemas.microsoft.com/office/powerpoint/2010/main" val="1972843299"/>
              </p:ext>
            </p:extLst>
          </p:nvPr>
        </p:nvGraphicFramePr>
        <p:xfrm>
          <a:off x="6378087" y="146150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53" name="Group 397">
            <a:extLst>
              <a:ext uri="{FF2B5EF4-FFF2-40B4-BE49-F238E27FC236}">
                <a16:creationId xmlns:a16="http://schemas.microsoft.com/office/drawing/2014/main" id="{209E858B-D839-43B3-9842-2572E93932AF}"/>
              </a:ext>
            </a:extLst>
          </p:cNvPr>
          <p:cNvGraphicFramePr>
            <a:graphicFrameLocks noGrp="1"/>
          </p:cNvGraphicFramePr>
          <p:nvPr>
            <p:extLst>
              <p:ext uri="{D42A27DB-BD31-4B8C-83A1-F6EECF244321}">
                <p14:modId xmlns:p14="http://schemas.microsoft.com/office/powerpoint/2010/main" val="528418799"/>
              </p:ext>
            </p:extLst>
          </p:nvPr>
        </p:nvGraphicFramePr>
        <p:xfrm>
          <a:off x="4931726" y="232669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54" name="Group 391">
            <a:extLst>
              <a:ext uri="{FF2B5EF4-FFF2-40B4-BE49-F238E27FC236}">
                <a16:creationId xmlns:a16="http://schemas.microsoft.com/office/drawing/2014/main" id="{E8DA020D-400E-4949-A27F-E92D7D062197}"/>
              </a:ext>
            </a:extLst>
          </p:cNvPr>
          <p:cNvGraphicFramePr>
            <a:graphicFrameLocks noGrp="1"/>
          </p:cNvGraphicFramePr>
          <p:nvPr>
            <p:extLst>
              <p:ext uri="{D42A27DB-BD31-4B8C-83A1-F6EECF244321}">
                <p14:modId xmlns:p14="http://schemas.microsoft.com/office/powerpoint/2010/main" val="328878898"/>
              </p:ext>
            </p:extLst>
          </p:nvPr>
        </p:nvGraphicFramePr>
        <p:xfrm>
          <a:off x="4931726" y="319029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55" name="Group 402">
            <a:extLst>
              <a:ext uri="{FF2B5EF4-FFF2-40B4-BE49-F238E27FC236}">
                <a16:creationId xmlns:a16="http://schemas.microsoft.com/office/drawing/2014/main" id="{F414385A-9B0F-4403-9D05-4E2B69CD6275}"/>
              </a:ext>
            </a:extLst>
          </p:cNvPr>
          <p:cNvGraphicFramePr>
            <a:graphicFrameLocks noGrp="1"/>
          </p:cNvGraphicFramePr>
          <p:nvPr>
            <p:extLst>
              <p:ext uri="{D42A27DB-BD31-4B8C-83A1-F6EECF244321}">
                <p14:modId xmlns:p14="http://schemas.microsoft.com/office/powerpoint/2010/main" val="699354034"/>
              </p:ext>
            </p:extLst>
          </p:nvPr>
        </p:nvGraphicFramePr>
        <p:xfrm>
          <a:off x="4931726" y="4053897"/>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56" name="Group 396">
            <a:extLst>
              <a:ext uri="{FF2B5EF4-FFF2-40B4-BE49-F238E27FC236}">
                <a16:creationId xmlns:a16="http://schemas.microsoft.com/office/drawing/2014/main" id="{F2C2A4AC-1B3D-45BA-BAAA-7FFDF7D1DE6D}"/>
              </a:ext>
            </a:extLst>
          </p:cNvPr>
          <p:cNvGraphicFramePr>
            <a:graphicFrameLocks noGrp="1"/>
          </p:cNvGraphicFramePr>
          <p:nvPr>
            <p:extLst>
              <p:ext uri="{D42A27DB-BD31-4B8C-83A1-F6EECF244321}">
                <p14:modId xmlns:p14="http://schemas.microsoft.com/office/powerpoint/2010/main" val="105066615"/>
              </p:ext>
            </p:extLst>
          </p:nvPr>
        </p:nvGraphicFramePr>
        <p:xfrm>
          <a:off x="4931726" y="4919084"/>
          <a:ext cx="1305968" cy="792163"/>
        </p:xfrm>
        <a:graphic>
          <a:graphicData uri="http://schemas.openxmlformats.org/drawingml/2006/table">
            <a:tbl>
              <a:tblPr/>
              <a:tblGrid>
                <a:gridCol w="1305968">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Wave 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7" name="Group 390">
            <a:extLst>
              <a:ext uri="{FF2B5EF4-FFF2-40B4-BE49-F238E27FC236}">
                <a16:creationId xmlns:a16="http://schemas.microsoft.com/office/drawing/2014/main" id="{F7C96879-8CAE-449C-8F8D-6D90C1281A63}"/>
              </a:ext>
            </a:extLst>
          </p:cNvPr>
          <p:cNvGraphicFramePr>
            <a:graphicFrameLocks noGrp="1"/>
          </p:cNvGraphicFramePr>
          <p:nvPr>
            <p:extLst>
              <p:ext uri="{D42A27DB-BD31-4B8C-83A1-F6EECF244321}">
                <p14:modId xmlns:p14="http://schemas.microsoft.com/office/powerpoint/2010/main" val="2730280690"/>
              </p:ext>
            </p:extLst>
          </p:nvPr>
        </p:nvGraphicFramePr>
        <p:xfrm>
          <a:off x="6378087" y="2326696"/>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58" name="Group 398">
            <a:extLst>
              <a:ext uri="{FF2B5EF4-FFF2-40B4-BE49-F238E27FC236}">
                <a16:creationId xmlns:a16="http://schemas.microsoft.com/office/drawing/2014/main" id="{38C42F73-D748-433C-AE2A-76F6334DC254}"/>
              </a:ext>
            </a:extLst>
          </p:cNvPr>
          <p:cNvGraphicFramePr>
            <a:graphicFrameLocks noGrp="1"/>
          </p:cNvGraphicFramePr>
          <p:nvPr>
            <p:extLst>
              <p:ext uri="{D42A27DB-BD31-4B8C-83A1-F6EECF244321}">
                <p14:modId xmlns:p14="http://schemas.microsoft.com/office/powerpoint/2010/main" val="476787177"/>
              </p:ext>
            </p:extLst>
          </p:nvPr>
        </p:nvGraphicFramePr>
        <p:xfrm>
          <a:off x="6378087" y="3190296"/>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59" name="Group 392">
            <a:extLst>
              <a:ext uri="{FF2B5EF4-FFF2-40B4-BE49-F238E27FC236}">
                <a16:creationId xmlns:a16="http://schemas.microsoft.com/office/drawing/2014/main" id="{0C655DFA-BCE9-4844-A1CD-5DFC4335F817}"/>
              </a:ext>
            </a:extLst>
          </p:cNvPr>
          <p:cNvGraphicFramePr>
            <a:graphicFrameLocks noGrp="1"/>
          </p:cNvGraphicFramePr>
          <p:nvPr>
            <p:extLst>
              <p:ext uri="{D42A27DB-BD31-4B8C-83A1-F6EECF244321}">
                <p14:modId xmlns:p14="http://schemas.microsoft.com/office/powerpoint/2010/main" val="342958577"/>
              </p:ext>
            </p:extLst>
          </p:nvPr>
        </p:nvGraphicFramePr>
        <p:xfrm>
          <a:off x="6378086" y="4053896"/>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60" name="Group 403">
            <a:extLst>
              <a:ext uri="{FF2B5EF4-FFF2-40B4-BE49-F238E27FC236}">
                <a16:creationId xmlns:a16="http://schemas.microsoft.com/office/drawing/2014/main" id="{C9B2978D-E2F4-44FA-8883-D41F1815A9EF}"/>
              </a:ext>
            </a:extLst>
          </p:cNvPr>
          <p:cNvGraphicFramePr>
            <a:graphicFrameLocks noGrp="1"/>
          </p:cNvGraphicFramePr>
          <p:nvPr>
            <p:extLst>
              <p:ext uri="{D42A27DB-BD31-4B8C-83A1-F6EECF244321}">
                <p14:modId xmlns:p14="http://schemas.microsoft.com/office/powerpoint/2010/main" val="2649895833"/>
              </p:ext>
            </p:extLst>
          </p:nvPr>
        </p:nvGraphicFramePr>
        <p:xfrm>
          <a:off x="6378087" y="4919083"/>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Wave 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61" name="TextBox 60">
            <a:extLst>
              <a:ext uri="{FF2B5EF4-FFF2-40B4-BE49-F238E27FC236}">
                <a16:creationId xmlns:a16="http://schemas.microsoft.com/office/drawing/2014/main" id="{3FB3856A-BA00-4348-A8EF-50154C4047F7}"/>
              </a:ext>
            </a:extLst>
          </p:cNvPr>
          <p:cNvSpPr txBox="1"/>
          <p:nvPr/>
        </p:nvSpPr>
        <p:spPr>
          <a:xfrm>
            <a:off x="7939672" y="1384199"/>
            <a:ext cx="3443426" cy="4478149"/>
          </a:xfrm>
          <a:prstGeom prst="rect">
            <a:avLst/>
          </a:prstGeom>
        </p:spPr>
        <p:txBody>
          <a:bodyPr vert="horz" wrap="square" lIns="0" tIns="45720" rIns="91440" bIns="45720" rtlCol="0" anchor="b" anchorCtr="0">
            <a:spAutoFit/>
          </a:bodyPr>
          <a:lstStyle/>
          <a:p>
            <a:pPr marL="342900" indent="-342900">
              <a:buFont typeface="Arial" panose="020B0604020202020204" pitchFamily="34" charset="0"/>
              <a:buChar char="•"/>
            </a:pPr>
            <a:r>
              <a:rPr lang="en-GB" sz="2000" dirty="0"/>
              <a:t>England, Scotland and Wales all fund Local Labour Force Survey interviews (LLFS, Boost or Enhancement cases)</a:t>
            </a:r>
            <a:br>
              <a:rPr lang="en-GB" sz="2000" dirty="0"/>
            </a:br>
            <a:r>
              <a:rPr lang="en-GB" sz="2000" dirty="0"/>
              <a:t> </a:t>
            </a:r>
          </a:p>
          <a:p>
            <a:pPr marL="342900" indent="-342900">
              <a:spcAft>
                <a:spcPts val="600"/>
              </a:spcAft>
              <a:buFont typeface="Arial" panose="020B0604020202020204" pitchFamily="34" charset="0"/>
              <a:buChar char="•"/>
            </a:pPr>
            <a:r>
              <a:rPr lang="en-GB" sz="2000" dirty="0">
                <a:solidFill>
                  <a:srgbClr val="002060"/>
                </a:solidFill>
              </a:rPr>
              <a:t>Respondents are interviewed for four successive </a:t>
            </a:r>
            <a:br>
              <a:rPr lang="en-GB" sz="2000" dirty="0">
                <a:solidFill>
                  <a:srgbClr val="002060"/>
                </a:solidFill>
              </a:rPr>
            </a:br>
            <a:r>
              <a:rPr lang="en-GB" sz="2000" dirty="0">
                <a:solidFill>
                  <a:srgbClr val="002060"/>
                </a:solidFill>
              </a:rPr>
              <a:t>waves at 12-monthly intervals</a:t>
            </a:r>
            <a:br>
              <a:rPr lang="en-GB" sz="2000" dirty="0">
                <a:solidFill>
                  <a:srgbClr val="002060"/>
                </a:solidFill>
              </a:rPr>
            </a:br>
            <a:endParaRPr lang="en-GB" sz="2000" dirty="0">
              <a:solidFill>
                <a:srgbClr val="002060"/>
              </a:solidFill>
            </a:endParaRPr>
          </a:p>
          <a:p>
            <a:pPr marL="342900" indent="-342900">
              <a:spcAft>
                <a:spcPts val="600"/>
              </a:spcAft>
              <a:buFont typeface="Arial" panose="020B0604020202020204" pitchFamily="34" charset="0"/>
              <a:buChar char="•"/>
            </a:pPr>
            <a:r>
              <a:rPr lang="en-GB" sz="2000" dirty="0">
                <a:solidFill>
                  <a:srgbClr val="002060"/>
                </a:solidFill>
              </a:rPr>
              <a:t>25% of the sample is replaced every quarter</a:t>
            </a:r>
          </a:p>
        </p:txBody>
      </p:sp>
    </p:spTree>
    <p:extLst>
      <p:ext uri="{BB962C8B-B14F-4D97-AF65-F5344CB8AC3E}">
        <p14:creationId xmlns:p14="http://schemas.microsoft.com/office/powerpoint/2010/main" val="427930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B4E6F-A19E-4E48-A9A9-D888AEBBE185}"/>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580409AA-E0F9-415E-AD31-C52497C25AC2}"/>
              </a:ext>
            </a:extLst>
          </p:cNvPr>
          <p:cNvSpPr>
            <a:spLocks noGrp="1"/>
          </p:cNvSpPr>
          <p:nvPr>
            <p:ph type="title"/>
          </p:nvPr>
        </p:nvSpPr>
        <p:spPr/>
        <p:txBody>
          <a:bodyPr/>
          <a:lstStyle/>
          <a:p>
            <a:r>
              <a:rPr lang="en-GB" dirty="0"/>
              <a:t>APS wave structure</a:t>
            </a:r>
          </a:p>
        </p:txBody>
      </p:sp>
      <p:graphicFrame>
        <p:nvGraphicFramePr>
          <p:cNvPr id="30" name="Group 68">
            <a:extLst>
              <a:ext uri="{FF2B5EF4-FFF2-40B4-BE49-F238E27FC236}">
                <a16:creationId xmlns:a16="http://schemas.microsoft.com/office/drawing/2014/main" id="{119FE924-33AA-4F4A-80CF-A94AE248275D}"/>
              </a:ext>
            </a:extLst>
          </p:cNvPr>
          <p:cNvGraphicFramePr>
            <a:graphicFrameLocks/>
          </p:cNvGraphicFramePr>
          <p:nvPr/>
        </p:nvGraphicFramePr>
        <p:xfrm>
          <a:off x="944216" y="4377275"/>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1" name="Group 75">
            <a:extLst>
              <a:ext uri="{FF2B5EF4-FFF2-40B4-BE49-F238E27FC236}">
                <a16:creationId xmlns:a16="http://schemas.microsoft.com/office/drawing/2014/main" id="{681D5851-AA25-4DDD-A099-83666D19F9B4}"/>
              </a:ext>
            </a:extLst>
          </p:cNvPr>
          <p:cNvGraphicFramePr>
            <a:graphicFrameLocks/>
          </p:cNvGraphicFramePr>
          <p:nvPr/>
        </p:nvGraphicFramePr>
        <p:xfrm>
          <a:off x="944216" y="3513677"/>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2" name="Group 48">
            <a:extLst>
              <a:ext uri="{FF2B5EF4-FFF2-40B4-BE49-F238E27FC236}">
                <a16:creationId xmlns:a16="http://schemas.microsoft.com/office/drawing/2014/main" id="{8E45962E-EB12-4604-8D5F-4956A45395B4}"/>
              </a:ext>
            </a:extLst>
          </p:cNvPr>
          <p:cNvGraphicFramePr>
            <a:graphicFrameLocks/>
          </p:cNvGraphicFramePr>
          <p:nvPr/>
        </p:nvGraphicFramePr>
        <p:xfrm>
          <a:off x="944216" y="1784889"/>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3" name="Group 82">
            <a:extLst>
              <a:ext uri="{FF2B5EF4-FFF2-40B4-BE49-F238E27FC236}">
                <a16:creationId xmlns:a16="http://schemas.microsoft.com/office/drawing/2014/main" id="{0ABABE32-727B-4FEC-9BCE-A847C3343525}"/>
              </a:ext>
            </a:extLst>
          </p:cNvPr>
          <p:cNvGraphicFramePr>
            <a:graphicFrameLocks/>
          </p:cNvGraphicFramePr>
          <p:nvPr/>
        </p:nvGraphicFramePr>
        <p:xfrm>
          <a:off x="944216" y="5240873"/>
          <a:ext cx="1003300" cy="793754"/>
        </p:xfrm>
        <a:graphic>
          <a:graphicData uri="http://schemas.openxmlformats.org/drawingml/2006/table">
            <a:tbl>
              <a:tblPr/>
              <a:tblGrid>
                <a:gridCol w="1003300">
                  <a:extLst>
                    <a:ext uri="{9D8B030D-6E8A-4147-A177-3AD203B41FA5}">
                      <a16:colId xmlns:a16="http://schemas.microsoft.com/office/drawing/2014/main" val="20000"/>
                    </a:ext>
                  </a:extLst>
                </a:gridCol>
              </a:tblGrid>
              <a:tr h="7937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2021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4" name="Group 89">
            <a:extLst>
              <a:ext uri="{FF2B5EF4-FFF2-40B4-BE49-F238E27FC236}">
                <a16:creationId xmlns:a16="http://schemas.microsoft.com/office/drawing/2014/main" id="{3C268CFD-DBCD-419A-9E2A-5893C774A51E}"/>
              </a:ext>
            </a:extLst>
          </p:cNvPr>
          <p:cNvGraphicFramePr>
            <a:graphicFrameLocks noGrp="1"/>
          </p:cNvGraphicFramePr>
          <p:nvPr/>
        </p:nvGraphicFramePr>
        <p:xfrm>
          <a:off x="944216" y="2650077"/>
          <a:ext cx="1003300" cy="792163"/>
        </p:xfrm>
        <a:graphic>
          <a:graphicData uri="http://schemas.openxmlformats.org/drawingml/2006/table">
            <a:tbl>
              <a:tblPr/>
              <a:tblGrid>
                <a:gridCol w="100330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ＭＳ Ｐゴシック" pitchFamily="-80" charset="-128"/>
                        </a:rPr>
                        <a:t>2018</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5" name="Group 214">
            <a:extLst>
              <a:ext uri="{FF2B5EF4-FFF2-40B4-BE49-F238E27FC236}">
                <a16:creationId xmlns:a16="http://schemas.microsoft.com/office/drawing/2014/main" id="{726B953D-9DFA-45CA-87CA-04E1BA76DD6E}"/>
              </a:ext>
            </a:extLst>
          </p:cNvPr>
          <p:cNvGraphicFramePr>
            <a:graphicFrameLocks noGrp="1"/>
          </p:cNvGraphicFramePr>
          <p:nvPr/>
        </p:nvGraphicFramePr>
        <p:xfrm>
          <a:off x="4314248" y="1789070"/>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62" name="Group 405">
            <a:extLst>
              <a:ext uri="{FF2B5EF4-FFF2-40B4-BE49-F238E27FC236}">
                <a16:creationId xmlns:a16="http://schemas.microsoft.com/office/drawing/2014/main" id="{BD8D5E9B-4A1C-4574-A123-2B776DB4941B}"/>
              </a:ext>
            </a:extLst>
          </p:cNvPr>
          <p:cNvGraphicFramePr>
            <a:graphicFrameLocks noGrp="1"/>
          </p:cNvGraphicFramePr>
          <p:nvPr/>
        </p:nvGraphicFramePr>
        <p:xfrm>
          <a:off x="4314248" y="265425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3" name="Group 222">
            <a:extLst>
              <a:ext uri="{FF2B5EF4-FFF2-40B4-BE49-F238E27FC236}">
                <a16:creationId xmlns:a16="http://schemas.microsoft.com/office/drawing/2014/main" id="{7058C953-9B4F-4FCE-805A-F2679FE94167}"/>
              </a:ext>
            </a:extLst>
          </p:cNvPr>
          <p:cNvGraphicFramePr>
            <a:graphicFrameLocks noGrp="1"/>
          </p:cNvGraphicFramePr>
          <p:nvPr/>
        </p:nvGraphicFramePr>
        <p:xfrm>
          <a:off x="4314248" y="351785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Boost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4" name="Group 404">
            <a:extLst>
              <a:ext uri="{FF2B5EF4-FFF2-40B4-BE49-F238E27FC236}">
                <a16:creationId xmlns:a16="http://schemas.microsoft.com/office/drawing/2014/main" id="{90F9E2D4-239B-4201-812B-A5CFBEFB1789}"/>
              </a:ext>
            </a:extLst>
          </p:cNvPr>
          <p:cNvGraphicFramePr>
            <a:graphicFrameLocks noGrp="1"/>
          </p:cNvGraphicFramePr>
          <p:nvPr/>
        </p:nvGraphicFramePr>
        <p:xfrm>
          <a:off x="4314247" y="4381458"/>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5" name="Group 234">
            <a:extLst>
              <a:ext uri="{FF2B5EF4-FFF2-40B4-BE49-F238E27FC236}">
                <a16:creationId xmlns:a16="http://schemas.microsoft.com/office/drawing/2014/main" id="{83E14F92-DCA5-42B5-A379-CDAE86D79CBA}"/>
              </a:ext>
            </a:extLst>
          </p:cNvPr>
          <p:cNvGraphicFramePr>
            <a:graphicFrameLocks noGrp="1"/>
          </p:cNvGraphicFramePr>
          <p:nvPr/>
        </p:nvGraphicFramePr>
        <p:xfrm>
          <a:off x="4314248" y="5246645"/>
          <a:ext cx="1305968" cy="792163"/>
        </p:xfrm>
        <a:graphic>
          <a:graphicData uri="http://schemas.openxmlformats.org/drawingml/2006/table">
            <a:tbl>
              <a:tblPr/>
              <a:tblGrid>
                <a:gridCol w="1305968">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6" name="Group 246">
            <a:extLst>
              <a:ext uri="{FF2B5EF4-FFF2-40B4-BE49-F238E27FC236}">
                <a16:creationId xmlns:a16="http://schemas.microsoft.com/office/drawing/2014/main" id="{73E4541C-C128-40BF-96CD-7D6E4A38A2D2}"/>
              </a:ext>
            </a:extLst>
          </p:cNvPr>
          <p:cNvGraphicFramePr>
            <a:graphicFrameLocks noGrp="1"/>
          </p:cNvGraphicFramePr>
          <p:nvPr/>
        </p:nvGraphicFramePr>
        <p:xfrm>
          <a:off x="5760411" y="1789069"/>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67" name="Group 389">
            <a:extLst>
              <a:ext uri="{FF2B5EF4-FFF2-40B4-BE49-F238E27FC236}">
                <a16:creationId xmlns:a16="http://schemas.microsoft.com/office/drawing/2014/main" id="{0CD4086A-40CF-46F8-817B-A0DAF9841748}"/>
              </a:ext>
            </a:extLst>
          </p:cNvPr>
          <p:cNvGraphicFramePr>
            <a:graphicFrameLocks noGrp="1"/>
          </p:cNvGraphicFramePr>
          <p:nvPr/>
        </p:nvGraphicFramePr>
        <p:xfrm>
          <a:off x="5760411" y="265425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68" name="Group 373">
            <a:extLst>
              <a:ext uri="{FF2B5EF4-FFF2-40B4-BE49-F238E27FC236}">
                <a16:creationId xmlns:a16="http://schemas.microsoft.com/office/drawing/2014/main" id="{2B37ED6B-0017-4FF5-9351-7CF2E06E41F3}"/>
              </a:ext>
            </a:extLst>
          </p:cNvPr>
          <p:cNvGraphicFramePr>
            <a:graphicFrameLocks noGrp="1"/>
          </p:cNvGraphicFramePr>
          <p:nvPr/>
        </p:nvGraphicFramePr>
        <p:xfrm>
          <a:off x="5760411" y="351785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9" name="Group 395">
            <a:extLst>
              <a:ext uri="{FF2B5EF4-FFF2-40B4-BE49-F238E27FC236}">
                <a16:creationId xmlns:a16="http://schemas.microsoft.com/office/drawing/2014/main" id="{1A29296E-5EEB-4B1C-8D2C-E82F4819803A}"/>
              </a:ext>
            </a:extLst>
          </p:cNvPr>
          <p:cNvGraphicFramePr>
            <a:graphicFrameLocks noGrp="1"/>
          </p:cNvGraphicFramePr>
          <p:nvPr/>
        </p:nvGraphicFramePr>
        <p:xfrm>
          <a:off x="5760411" y="4381457"/>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Boost W2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70" name="Group 375">
            <a:extLst>
              <a:ext uri="{FF2B5EF4-FFF2-40B4-BE49-F238E27FC236}">
                <a16:creationId xmlns:a16="http://schemas.microsoft.com/office/drawing/2014/main" id="{F9854B63-E1C2-4005-84D0-2A98FE161942}"/>
              </a:ext>
            </a:extLst>
          </p:cNvPr>
          <p:cNvGraphicFramePr>
            <a:graphicFrameLocks noGrp="1"/>
          </p:cNvGraphicFramePr>
          <p:nvPr/>
        </p:nvGraphicFramePr>
        <p:xfrm>
          <a:off x="5760411" y="5246644"/>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71" name="Group 387">
            <a:extLst>
              <a:ext uri="{FF2B5EF4-FFF2-40B4-BE49-F238E27FC236}">
                <a16:creationId xmlns:a16="http://schemas.microsoft.com/office/drawing/2014/main" id="{6F7418D9-13D8-4259-A136-D495E973701E}"/>
              </a:ext>
            </a:extLst>
          </p:cNvPr>
          <p:cNvGraphicFramePr>
            <a:graphicFrameLocks noGrp="1"/>
          </p:cNvGraphicFramePr>
          <p:nvPr/>
        </p:nvGraphicFramePr>
        <p:xfrm>
          <a:off x="7206575" y="1789070"/>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72" name="Group 400">
            <a:extLst>
              <a:ext uri="{FF2B5EF4-FFF2-40B4-BE49-F238E27FC236}">
                <a16:creationId xmlns:a16="http://schemas.microsoft.com/office/drawing/2014/main" id="{37E5E746-7E43-4731-88DD-E6CD5BB390A0}"/>
              </a:ext>
            </a:extLst>
          </p:cNvPr>
          <p:cNvGraphicFramePr>
            <a:graphicFrameLocks noGrp="1"/>
          </p:cNvGraphicFramePr>
          <p:nvPr/>
        </p:nvGraphicFramePr>
        <p:xfrm>
          <a:off x="8652936" y="1789069"/>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lumOff val="25000"/>
                      </a:schemeClr>
                    </a:solidFill>
                  </a:tcPr>
                </a:tc>
                <a:extLst>
                  <a:ext uri="{0D108BD9-81ED-4DB2-BD59-A6C34878D82A}">
                    <a16:rowId xmlns:a16="http://schemas.microsoft.com/office/drawing/2014/main" val="10000"/>
                  </a:ext>
                </a:extLst>
              </a:tr>
            </a:tbl>
          </a:graphicData>
        </a:graphic>
      </p:graphicFrame>
      <p:graphicFrame>
        <p:nvGraphicFramePr>
          <p:cNvPr id="73" name="Group 397">
            <a:extLst>
              <a:ext uri="{FF2B5EF4-FFF2-40B4-BE49-F238E27FC236}">
                <a16:creationId xmlns:a16="http://schemas.microsoft.com/office/drawing/2014/main" id="{FC7A99A1-6C5B-452A-AE07-8FA806182D5D}"/>
              </a:ext>
            </a:extLst>
          </p:cNvPr>
          <p:cNvGraphicFramePr>
            <a:graphicFrameLocks noGrp="1"/>
          </p:cNvGraphicFramePr>
          <p:nvPr/>
        </p:nvGraphicFramePr>
        <p:xfrm>
          <a:off x="7206575" y="265425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74" name="Group 391">
            <a:extLst>
              <a:ext uri="{FF2B5EF4-FFF2-40B4-BE49-F238E27FC236}">
                <a16:creationId xmlns:a16="http://schemas.microsoft.com/office/drawing/2014/main" id="{E3BCBDEA-D892-45AE-9914-422D08176308}"/>
              </a:ext>
            </a:extLst>
          </p:cNvPr>
          <p:cNvGraphicFramePr>
            <a:graphicFrameLocks noGrp="1"/>
          </p:cNvGraphicFramePr>
          <p:nvPr/>
        </p:nvGraphicFramePr>
        <p:xfrm>
          <a:off x="7206575" y="3517858"/>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75" name="Group 402">
            <a:extLst>
              <a:ext uri="{FF2B5EF4-FFF2-40B4-BE49-F238E27FC236}">
                <a16:creationId xmlns:a16="http://schemas.microsoft.com/office/drawing/2014/main" id="{2E6E771F-375F-40BD-B606-70838672FEF8}"/>
              </a:ext>
            </a:extLst>
          </p:cNvPr>
          <p:cNvGraphicFramePr>
            <a:graphicFrameLocks noGrp="1"/>
          </p:cNvGraphicFramePr>
          <p:nvPr/>
        </p:nvGraphicFramePr>
        <p:xfrm>
          <a:off x="7206575" y="4381458"/>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76" name="Group 396">
            <a:extLst>
              <a:ext uri="{FF2B5EF4-FFF2-40B4-BE49-F238E27FC236}">
                <a16:creationId xmlns:a16="http://schemas.microsoft.com/office/drawing/2014/main" id="{44181FF1-AFDF-4E09-B510-3DED3F41271C}"/>
              </a:ext>
            </a:extLst>
          </p:cNvPr>
          <p:cNvGraphicFramePr>
            <a:graphicFrameLocks noGrp="1"/>
          </p:cNvGraphicFramePr>
          <p:nvPr/>
        </p:nvGraphicFramePr>
        <p:xfrm>
          <a:off x="7206575" y="5246645"/>
          <a:ext cx="1305968" cy="792163"/>
        </p:xfrm>
        <a:graphic>
          <a:graphicData uri="http://schemas.openxmlformats.org/drawingml/2006/table">
            <a:tbl>
              <a:tblPr/>
              <a:tblGrid>
                <a:gridCol w="1305968">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1"/>
                          </a:solidFill>
                          <a:effectLst/>
                          <a:latin typeface="Arial" charset="0"/>
                          <a:ea typeface="ＭＳ Ｐゴシック" pitchFamily="-80" charset="-128"/>
                        </a:rPr>
                        <a:t>Boost W3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77" name="Group 390">
            <a:extLst>
              <a:ext uri="{FF2B5EF4-FFF2-40B4-BE49-F238E27FC236}">
                <a16:creationId xmlns:a16="http://schemas.microsoft.com/office/drawing/2014/main" id="{D6286A86-0B94-4586-820D-CCD0DBA04F34}"/>
              </a:ext>
            </a:extLst>
          </p:cNvPr>
          <p:cNvGraphicFramePr>
            <a:graphicFrameLocks noGrp="1"/>
          </p:cNvGraphicFramePr>
          <p:nvPr/>
        </p:nvGraphicFramePr>
        <p:xfrm>
          <a:off x="8652936" y="265425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06F74"/>
                    </a:solidFill>
                  </a:tcPr>
                </a:tc>
                <a:extLst>
                  <a:ext uri="{0D108BD9-81ED-4DB2-BD59-A6C34878D82A}">
                    <a16:rowId xmlns:a16="http://schemas.microsoft.com/office/drawing/2014/main" val="10000"/>
                  </a:ext>
                </a:extLst>
              </a:tr>
            </a:tbl>
          </a:graphicData>
        </a:graphic>
      </p:graphicFrame>
      <p:graphicFrame>
        <p:nvGraphicFramePr>
          <p:cNvPr id="78" name="Group 398">
            <a:extLst>
              <a:ext uri="{FF2B5EF4-FFF2-40B4-BE49-F238E27FC236}">
                <a16:creationId xmlns:a16="http://schemas.microsoft.com/office/drawing/2014/main" id="{C295BAC8-B589-4D2A-A424-F8CB01535574}"/>
              </a:ext>
            </a:extLst>
          </p:cNvPr>
          <p:cNvGraphicFramePr>
            <a:graphicFrameLocks noGrp="1"/>
          </p:cNvGraphicFramePr>
          <p:nvPr/>
        </p:nvGraphicFramePr>
        <p:xfrm>
          <a:off x="8652936" y="3517857"/>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bl>
          </a:graphicData>
        </a:graphic>
      </p:graphicFrame>
      <p:graphicFrame>
        <p:nvGraphicFramePr>
          <p:cNvPr id="79" name="Group 392">
            <a:extLst>
              <a:ext uri="{FF2B5EF4-FFF2-40B4-BE49-F238E27FC236}">
                <a16:creationId xmlns:a16="http://schemas.microsoft.com/office/drawing/2014/main" id="{0CB77141-33F9-478A-A9E4-3B3BF079A4CF}"/>
              </a:ext>
            </a:extLst>
          </p:cNvPr>
          <p:cNvGraphicFramePr>
            <a:graphicFrameLocks noGrp="1"/>
          </p:cNvGraphicFramePr>
          <p:nvPr/>
        </p:nvGraphicFramePr>
        <p:xfrm>
          <a:off x="8652935" y="4381457"/>
          <a:ext cx="1305969" cy="792163"/>
        </p:xfrm>
        <a:graphic>
          <a:graphicData uri="http://schemas.openxmlformats.org/drawingml/2006/table">
            <a:tbl>
              <a:tblPr/>
              <a:tblGrid>
                <a:gridCol w="1305969">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Boost W4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80" name="Group 403">
            <a:extLst>
              <a:ext uri="{FF2B5EF4-FFF2-40B4-BE49-F238E27FC236}">
                <a16:creationId xmlns:a16="http://schemas.microsoft.com/office/drawing/2014/main" id="{7EC33D02-C649-4453-847F-3ED304B6336E}"/>
              </a:ext>
            </a:extLst>
          </p:cNvPr>
          <p:cNvGraphicFramePr>
            <a:graphicFrameLocks noGrp="1"/>
          </p:cNvGraphicFramePr>
          <p:nvPr/>
        </p:nvGraphicFramePr>
        <p:xfrm>
          <a:off x="8652936" y="5246644"/>
          <a:ext cx="1305970" cy="792163"/>
        </p:xfrm>
        <a:graphic>
          <a:graphicData uri="http://schemas.openxmlformats.org/drawingml/2006/table">
            <a:tbl>
              <a:tblPr/>
              <a:tblGrid>
                <a:gridCol w="1305970">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ea typeface="ＭＳ Ｐゴシック" pitchFamily="-80" charset="-128"/>
                        </a:rPr>
                        <a:t>Boost W4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81" name="TextBox 80">
            <a:extLst>
              <a:ext uri="{FF2B5EF4-FFF2-40B4-BE49-F238E27FC236}">
                <a16:creationId xmlns:a16="http://schemas.microsoft.com/office/drawing/2014/main" id="{1E9BC31E-ED69-43BB-A5B4-D6978DA2108D}"/>
              </a:ext>
            </a:extLst>
          </p:cNvPr>
          <p:cNvSpPr txBox="1"/>
          <p:nvPr/>
        </p:nvSpPr>
        <p:spPr>
          <a:xfrm>
            <a:off x="877472" y="1161246"/>
            <a:ext cx="9219374" cy="400110"/>
          </a:xfrm>
          <a:prstGeom prst="rect">
            <a:avLst/>
          </a:prstGeom>
        </p:spPr>
        <p:txBody>
          <a:bodyPr vert="horz" wrap="square" lIns="0" tIns="45720" rIns="91440" bIns="45720" rtlCol="0" anchor="b" anchorCtr="0">
            <a:spAutoFit/>
          </a:bodyPr>
          <a:lstStyle/>
          <a:p>
            <a:r>
              <a:rPr lang="en-GB" sz="2000" dirty="0"/>
              <a:t>The APS is made up of LFS W1 and W5, and the LFS Boost W1-4 </a:t>
            </a:r>
          </a:p>
        </p:txBody>
      </p:sp>
      <p:graphicFrame>
        <p:nvGraphicFramePr>
          <p:cNvPr id="82" name="Group 214">
            <a:extLst>
              <a:ext uri="{FF2B5EF4-FFF2-40B4-BE49-F238E27FC236}">
                <a16:creationId xmlns:a16="http://schemas.microsoft.com/office/drawing/2014/main" id="{3B0F6B4E-9215-4DF8-BDBD-8944751C7793}"/>
              </a:ext>
            </a:extLst>
          </p:cNvPr>
          <p:cNvGraphicFramePr>
            <a:graphicFrameLocks noGrp="1"/>
          </p:cNvGraphicFramePr>
          <p:nvPr/>
        </p:nvGraphicFramePr>
        <p:xfrm>
          <a:off x="2095154" y="1784889"/>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graphicFrame>
        <p:nvGraphicFramePr>
          <p:cNvPr id="83" name="Group 405">
            <a:extLst>
              <a:ext uri="{FF2B5EF4-FFF2-40B4-BE49-F238E27FC236}">
                <a16:creationId xmlns:a16="http://schemas.microsoft.com/office/drawing/2014/main" id="{A9AD01C4-D45C-41F4-8F51-60DD41F0C16A}"/>
              </a:ext>
            </a:extLst>
          </p:cNvPr>
          <p:cNvGraphicFramePr>
            <a:graphicFrameLocks noGrp="1"/>
          </p:cNvGraphicFramePr>
          <p:nvPr/>
        </p:nvGraphicFramePr>
        <p:xfrm>
          <a:off x="2095154" y="2650077"/>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graphicFrame>
        <p:nvGraphicFramePr>
          <p:cNvPr id="84" name="Group 222">
            <a:extLst>
              <a:ext uri="{FF2B5EF4-FFF2-40B4-BE49-F238E27FC236}">
                <a16:creationId xmlns:a16="http://schemas.microsoft.com/office/drawing/2014/main" id="{72A04C01-E517-49DD-80FA-124FBCA4EFC7}"/>
              </a:ext>
            </a:extLst>
          </p:cNvPr>
          <p:cNvGraphicFramePr>
            <a:graphicFrameLocks noGrp="1"/>
          </p:cNvGraphicFramePr>
          <p:nvPr/>
        </p:nvGraphicFramePr>
        <p:xfrm>
          <a:off x="2095154" y="3513677"/>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graphicFrame>
        <p:nvGraphicFramePr>
          <p:cNvPr id="85" name="Group 404">
            <a:extLst>
              <a:ext uri="{FF2B5EF4-FFF2-40B4-BE49-F238E27FC236}">
                <a16:creationId xmlns:a16="http://schemas.microsoft.com/office/drawing/2014/main" id="{1B48CDB8-0348-4EF7-A141-AC49376F9399}"/>
              </a:ext>
            </a:extLst>
          </p:cNvPr>
          <p:cNvGraphicFramePr>
            <a:graphicFrameLocks noGrp="1"/>
          </p:cNvGraphicFramePr>
          <p:nvPr/>
        </p:nvGraphicFramePr>
        <p:xfrm>
          <a:off x="2095154" y="4377277"/>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graphicFrame>
        <p:nvGraphicFramePr>
          <p:cNvPr id="86" name="Group 234">
            <a:extLst>
              <a:ext uri="{FF2B5EF4-FFF2-40B4-BE49-F238E27FC236}">
                <a16:creationId xmlns:a16="http://schemas.microsoft.com/office/drawing/2014/main" id="{C2A4E079-F296-49B7-905A-7BDD424C434B}"/>
              </a:ext>
            </a:extLst>
          </p:cNvPr>
          <p:cNvGraphicFramePr>
            <a:graphicFrameLocks noGrp="1"/>
          </p:cNvGraphicFramePr>
          <p:nvPr/>
        </p:nvGraphicFramePr>
        <p:xfrm>
          <a:off x="2095154" y="5242464"/>
          <a:ext cx="1008062" cy="792163"/>
        </p:xfrm>
        <a:graphic>
          <a:graphicData uri="http://schemas.openxmlformats.org/drawingml/2006/table">
            <a:tbl>
              <a:tblPr/>
              <a:tblGrid>
                <a:gridCol w="1008062">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graphicFrame>
        <p:nvGraphicFramePr>
          <p:cNvPr id="87" name="Group 246">
            <a:extLst>
              <a:ext uri="{FF2B5EF4-FFF2-40B4-BE49-F238E27FC236}">
                <a16:creationId xmlns:a16="http://schemas.microsoft.com/office/drawing/2014/main" id="{26016FCD-726E-4A51-86E7-4D62BCE2AD3E}"/>
              </a:ext>
            </a:extLst>
          </p:cNvPr>
          <p:cNvGraphicFramePr>
            <a:graphicFrameLocks noGrp="1"/>
          </p:cNvGraphicFramePr>
          <p:nvPr/>
        </p:nvGraphicFramePr>
        <p:xfrm>
          <a:off x="3176241" y="1784889"/>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88" name="Group 389">
            <a:extLst>
              <a:ext uri="{FF2B5EF4-FFF2-40B4-BE49-F238E27FC236}">
                <a16:creationId xmlns:a16="http://schemas.microsoft.com/office/drawing/2014/main" id="{6FA6DF2A-0979-4321-A229-3D881DEE7140}"/>
              </a:ext>
            </a:extLst>
          </p:cNvPr>
          <p:cNvGraphicFramePr>
            <a:graphicFrameLocks noGrp="1"/>
          </p:cNvGraphicFramePr>
          <p:nvPr/>
        </p:nvGraphicFramePr>
        <p:xfrm>
          <a:off x="3176241" y="2650077"/>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89" name="Group 373">
            <a:extLst>
              <a:ext uri="{FF2B5EF4-FFF2-40B4-BE49-F238E27FC236}">
                <a16:creationId xmlns:a16="http://schemas.microsoft.com/office/drawing/2014/main" id="{6E1DFB17-0584-4E91-95D3-E82B9E07605F}"/>
              </a:ext>
            </a:extLst>
          </p:cNvPr>
          <p:cNvGraphicFramePr>
            <a:graphicFrameLocks noGrp="1"/>
          </p:cNvGraphicFramePr>
          <p:nvPr/>
        </p:nvGraphicFramePr>
        <p:xfrm>
          <a:off x="3176241" y="3513677"/>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90" name="Group 395">
            <a:extLst>
              <a:ext uri="{FF2B5EF4-FFF2-40B4-BE49-F238E27FC236}">
                <a16:creationId xmlns:a16="http://schemas.microsoft.com/office/drawing/2014/main" id="{B28E52EE-8C10-4462-8267-EAC6AC70DFCF}"/>
              </a:ext>
            </a:extLst>
          </p:cNvPr>
          <p:cNvGraphicFramePr>
            <a:graphicFrameLocks noGrp="1"/>
          </p:cNvGraphicFramePr>
          <p:nvPr/>
        </p:nvGraphicFramePr>
        <p:xfrm>
          <a:off x="3176241" y="4377277"/>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91" name="Group 375">
            <a:extLst>
              <a:ext uri="{FF2B5EF4-FFF2-40B4-BE49-F238E27FC236}">
                <a16:creationId xmlns:a16="http://schemas.microsoft.com/office/drawing/2014/main" id="{7BCE36F6-7419-4307-855A-EBFB16B2B36C}"/>
              </a:ext>
            </a:extLst>
          </p:cNvPr>
          <p:cNvGraphicFramePr>
            <a:graphicFrameLocks noGrp="1"/>
          </p:cNvGraphicFramePr>
          <p:nvPr/>
        </p:nvGraphicFramePr>
        <p:xfrm>
          <a:off x="3176241" y="5242464"/>
          <a:ext cx="1008063" cy="792163"/>
        </p:xfrm>
        <a:graphic>
          <a:graphicData uri="http://schemas.openxmlformats.org/drawingml/2006/table">
            <a:tbl>
              <a:tblPr/>
              <a:tblGrid>
                <a:gridCol w="1008063">
                  <a:extLst>
                    <a:ext uri="{9D8B030D-6E8A-4147-A177-3AD203B41FA5}">
                      <a16:colId xmlns:a16="http://schemas.microsoft.com/office/drawing/2014/main" val="20000"/>
                    </a:ext>
                  </a:extLst>
                </a:gridCol>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bg1"/>
                          </a:solidFill>
                          <a:effectLst/>
                          <a:latin typeface="Arial" charset="0"/>
                          <a:ea typeface="ＭＳ Ｐゴシック" pitchFamily="-80" charset="-128"/>
                        </a:rPr>
                        <a:t>LFS W5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5309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1C6412-EF58-469A-8DE3-D805A0B03ABB}"/>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06DB9401-C574-4D60-9038-A8955555E02F}"/>
              </a:ext>
            </a:extLst>
          </p:cNvPr>
          <p:cNvSpPr>
            <a:spLocks noGrp="1"/>
          </p:cNvSpPr>
          <p:nvPr>
            <p:ph type="title"/>
          </p:nvPr>
        </p:nvSpPr>
        <p:spPr/>
        <p:txBody>
          <a:bodyPr/>
          <a:lstStyle/>
          <a:p>
            <a:r>
              <a:rPr lang="en-GB" dirty="0"/>
              <a:t>LFS sample design and weighting</a:t>
            </a:r>
          </a:p>
        </p:txBody>
      </p:sp>
      <p:sp>
        <p:nvSpPr>
          <p:cNvPr id="4" name="Content Placeholder 3">
            <a:extLst>
              <a:ext uri="{FF2B5EF4-FFF2-40B4-BE49-F238E27FC236}">
                <a16:creationId xmlns:a16="http://schemas.microsoft.com/office/drawing/2014/main" id="{F12ECD1D-BB12-414C-A826-4E14F828A48B}"/>
              </a:ext>
            </a:extLst>
          </p:cNvPr>
          <p:cNvSpPr>
            <a:spLocks noGrp="1"/>
          </p:cNvSpPr>
          <p:nvPr>
            <p:ph idx="1"/>
          </p:nvPr>
        </p:nvSpPr>
        <p:spPr>
          <a:xfrm>
            <a:off x="838200" y="1424324"/>
            <a:ext cx="10515600" cy="4459747"/>
          </a:xfrm>
        </p:spPr>
        <p:txBody>
          <a:bodyPr/>
          <a:lstStyle/>
          <a:p>
            <a:r>
              <a:rPr lang="en-GB" sz="2300" dirty="0"/>
              <a:t>The LFS is a rotating panel probability sample survey (5 waves in each quarter)</a:t>
            </a:r>
          </a:p>
          <a:p>
            <a:r>
              <a:rPr lang="en-GB" sz="2300" dirty="0"/>
              <a:t>Non-responders in wave k, k=2,…,5, who responded in wave k-1, are imputed</a:t>
            </a:r>
          </a:p>
          <a:p>
            <a:r>
              <a:rPr lang="en-GB" sz="2300" dirty="0"/>
              <a:t>The data are weighted to the UK resident population by age, sex and geography</a:t>
            </a:r>
          </a:p>
          <a:p>
            <a:r>
              <a:rPr lang="en-GB" sz="2400" dirty="0"/>
              <a:t>Students in halls of residence are part of the population but their data are collected from parents </a:t>
            </a:r>
          </a:p>
          <a:p>
            <a:r>
              <a:rPr lang="en-GB" sz="2300" dirty="0"/>
              <a:t>The population totals for the groups used in weighting are obtained from population projections by single year of age in each local authority that are based on mid-year population estimates</a:t>
            </a:r>
          </a:p>
          <a:p>
            <a:endParaRPr lang="en-GB" dirty="0"/>
          </a:p>
        </p:txBody>
      </p:sp>
    </p:spTree>
    <p:extLst>
      <p:ext uri="{BB962C8B-B14F-4D97-AF65-F5344CB8AC3E}">
        <p14:creationId xmlns:p14="http://schemas.microsoft.com/office/powerpoint/2010/main" val="2012315764"/>
      </p:ext>
    </p:extLst>
  </p:cSld>
  <p:clrMapOvr>
    <a:masterClrMapping/>
  </p:clrMapOvr>
</p:sld>
</file>

<file path=ppt/theme/theme1.xml><?xml version="1.0" encoding="utf-8"?>
<a:theme xmlns:a="http://schemas.openxmlformats.org/drawingml/2006/main" name="ONS">
  <a:themeElements>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for National Statistics Powerpoint Template v5-06" id="{4AA31625-65EB-D141-9091-C49F0E63EB0A}" vid="{75903E48-F888-234A-BA37-1F6CAD490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FF3C5B18883D4E21973B57C2EEED7FD1" version="1.0.0">
  <systemFields>
    <field name="Objective-Id">
      <value order="0">A36826436</value>
    </field>
    <field name="Objective-Title">
      <value order="0">20211007 WSLC Presentation - APS reweighting - Martina Helme &amp; Salah Merad ONS</value>
    </field>
    <field name="Objective-Description">
      <value order="0"/>
    </field>
    <field name="Objective-CreationStamp">
      <value order="0">2021-10-07T14:36:31Z</value>
    </field>
    <field name="Objective-IsApproved">
      <value order="0">false</value>
    </field>
    <field name="Objective-IsPublished">
      <value order="0">true</value>
    </field>
    <field name="Objective-DatePublished">
      <value order="0">2021-10-07T14:39:30Z</value>
    </field>
    <field name="Objective-ModificationStamp">
      <value order="0">2021-10-07T14:39:30Z</value>
    </field>
    <field name="Objective-Owner">
      <value order="0">Deehan Karen (KAS)</value>
    </field>
    <field name="Objective-Path">
      <value order="0">Objective Global Folder:Business File Plan:Permanent Secretary's Group (PSG):Permanent Secretary's Group (PSG) - KAS - Chief Statistician:1 - Save:KAS Information Security &amp; Events Management:KAS Events &amp; User Engagement:KAS - 2016-2021 - Welsh Statistical Liaison Committee (WSLC):20211007 WSLC - October 2021 - via Teams</value>
    </field>
    <field name="Objective-Parent">
      <value order="0">20211007 WSLC - October 2021 - via Teams</value>
    </field>
    <field name="Objective-State">
      <value order="0">Published</value>
    </field>
    <field name="Objective-VersionId">
      <value order="0">vA71982761</value>
    </field>
    <field name="Objective-Version">
      <value order="0">1.0</value>
    </field>
    <field name="Objective-VersionNumber">
      <value order="0">2</value>
    </field>
    <field name="Objective-VersionComment">
      <value order="0">Version 2</value>
    </field>
    <field name="Objective-FileNumber">
      <value order="0">qA1239243</value>
    </field>
    <field name="Objective-Classification">
      <value order="0">Official</value>
    </field>
    <field name="Objective-Caveats">
      <value order="0"/>
    </field>
  </systemFields>
  <catalogues>
    <catalogue name="Document Type Catalogue" type="type" ori="id:cA14">
      <field name="Objective-Date Acquired">
        <value order="0">2021-10-06T23:00:00Z</value>
      </field>
      <field name="Objective-Official Translation">
        <value order="0"/>
      </field>
      <field name="Objective-Connect Creator">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0F9B2B2A52C4780928FD7D82BCB02" ma:contentTypeVersion="26" ma:contentTypeDescription="Create a new document." ma:contentTypeScope="" ma:versionID="721c53da24bd4a497ca9f128d122f6bc">
  <xsd:schema xmlns:xsd="http://www.w3.org/2001/XMLSchema" xmlns:xs="http://www.w3.org/2001/XMLSchema" xmlns:p="http://schemas.microsoft.com/office/2006/metadata/properties" xmlns:ns2="6dab36e7-c487-4780-8e35-3b48fa83d7a8" xmlns:ns3="dd96b19c-8412-4d3c-8e4c-f05b09922fa4" targetNamespace="http://schemas.microsoft.com/office/2006/metadata/properties" ma:root="true" ma:fieldsID="c33736f93b56e1cd6b8db26b3bd49174" ns2:_="" ns3:_="">
    <xsd:import namespace="6dab36e7-c487-4780-8e35-3b48fa83d7a8"/>
    <xsd:import namespace="dd96b19c-8412-4d3c-8e4c-f05b09922fa4"/>
    <xsd:element name="properties">
      <xsd:complexType>
        <xsd:sequence>
          <xsd:element name="documentManagement">
            <xsd:complexType>
              <xsd:all>
                <xsd:element ref="ns2:EDRMSOwner" minOccurs="0"/>
                <xsd:element ref="ns2:Record_Type" minOccurs="0"/>
                <xsd:element ref="ns2:RetentionDate" minOccurs="0"/>
                <xsd:element ref="ns2:RetentionType" minOccurs="0"/>
                <xsd:element ref="ns2:Retention"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36e7-c487-4780-8e35-3b48fa83d7a8" elementFormDefault="qualified">
    <xsd:import namespace="http://schemas.microsoft.com/office/2006/documentManagement/types"/>
    <xsd:import namespace="http://schemas.microsoft.com/office/infopath/2007/PartnerControls"/>
    <xsd:element name="EDRMSOwner" ma:index="4" nillable="true" ma:displayName="EDRMSOwner" ma:internalName="EDRMSOwner" ma:readOnly="false">
      <xsd:simpleType>
        <xsd:restriction base="dms:Text"/>
      </xsd:simpleType>
    </xsd:element>
    <xsd:element name="Record_Type" ma:index="5" nillable="true" ma:displayName="Record Type" ma:format="Dropdown" ma:internalName="Record_Type" ma:readOnly="false">
      <xsd:simpleType>
        <xsd:union memberTypes="dms:Text">
          <xsd:simpleType>
            <xsd:restriction base="dms:Choice">
              <xsd:enumeration value="Business Plans"/>
              <xsd:enumeration value="Commercial"/>
              <xsd:enumeration value="Correspondence, Guidance etc"/>
              <xsd:enumeration value="Financial"/>
              <xsd:enumeration value="Legislation"/>
              <xsd:enumeration value="Meeting papers (inc. agendas minutes etc)"/>
              <xsd:enumeration value="Policy Papers"/>
              <xsd:enumeration value="Private Office Papers"/>
              <xsd:enumeration value="Programme and Project"/>
              <xsd:enumeration value="Reports"/>
              <xsd:enumeration value="Salaries"/>
              <xsd:enumeration value="Staff Disciplinary Matters"/>
              <xsd:enumeration value="Staff Employment, Career, Health etc"/>
              <xsd:enumeration value="Statistical"/>
              <xsd:enumeration value="Systems"/>
              <xsd:enumeration value="zMigration"/>
            </xsd:restriction>
          </xsd:simpleType>
        </xsd:union>
      </xsd:simpleType>
    </xsd:element>
    <xsd:element name="RetentionDate" ma:index="6" nillable="true" ma:displayName="Retention Date" ma:format="DateOnly" ma:internalName="Retention_x0020_Date" ma:readOnly="false">
      <xsd:simpleType>
        <xsd:restriction base="dms:DateTime"/>
      </xsd:simpleType>
    </xsd:element>
    <xsd:element name="RetentionType" ma:index="7" nillable="true" ma:displayName="Retention Type" ma:default="Notify" ma:format="Dropdown" ma:internalName="Retention_x0020_Type" ma:readOnly="false">
      <xsd:simpleType>
        <xsd:restriction base="dms:Choice">
          <xsd:enumeration value="Notify"/>
          <xsd:enumeration value="Delete"/>
          <xsd:enumeration value="Declare"/>
        </xsd:restriction>
      </xsd:simpleType>
    </xsd:element>
    <xsd:element name="Retention" ma:index="8" nillable="true" ma:displayName="Retention" ma:default="0" ma:internalName="Retention"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d96b19c-8412-4d3c-8e4c-f05b09922fa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tention xmlns="6dab36e7-c487-4780-8e35-3b48fa83d7a8">0</Retention>
    <EDRMSOwner xmlns="6dab36e7-c487-4780-8e35-3b48fa83d7a8" xsi:nil="true"/>
    <Record_Type xmlns="6dab36e7-c487-4780-8e35-3b48fa83d7a8" xsi:nil="true"/>
    <RetentionDate xmlns="6dab36e7-c487-4780-8e35-3b48fa83d7a8" xsi:nil="true"/>
    <RetentionType xmlns="6dab36e7-c487-4780-8e35-3b48fa83d7a8">Notify</RetentionTyp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85DF139-5B12-4A5D-95DA-AB21D30B85FE}">
  <ds:schemaRefs>
    <ds:schemaRef ds:uri="6dab36e7-c487-4780-8e35-3b48fa83d7a8"/>
    <ds:schemaRef ds:uri="dd96b19c-8412-4d3c-8e4c-f05b09922f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C609C0-E0E6-4C17-BF8C-A344548CACF6}">
  <ds:schemaRefs>
    <ds:schemaRef ds:uri="dd96b19c-8412-4d3c-8e4c-f05b09922fa4"/>
    <ds:schemaRef ds:uri="http://purl.org/dc/elements/1.1/"/>
    <ds:schemaRef ds:uri="http://schemas.microsoft.com/office/infopath/2007/PartnerControls"/>
    <ds:schemaRef ds:uri="http://purl.org/dc/terms/"/>
    <ds:schemaRef ds:uri="6dab36e7-c487-4780-8e35-3b48fa83d7a8"/>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7DCC05D-D452-4A7D-B8CC-E9F1061FB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2905</TotalTime>
  <Words>2445</Words>
  <Application>Microsoft Office PowerPoint</Application>
  <PresentationFormat>Widescreen</PresentationFormat>
  <Paragraphs>276</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Cambria Math</vt:lpstr>
      <vt:lpstr>Symbol</vt:lpstr>
      <vt:lpstr>ONS</vt:lpstr>
      <vt:lpstr>Welsh Statistical Liaison Committee LFS/APS</vt:lpstr>
      <vt:lpstr>Outline</vt:lpstr>
      <vt:lpstr>Brief overview of APS/LFS sample design and weighting</vt:lpstr>
      <vt:lpstr>LFS Sample</vt:lpstr>
      <vt:lpstr>APS Sample</vt:lpstr>
      <vt:lpstr>LFS wave structure</vt:lpstr>
      <vt:lpstr>LFS boost wave structure</vt:lpstr>
      <vt:lpstr>APS wave structure</vt:lpstr>
      <vt:lpstr>LFS sample design and weighting</vt:lpstr>
      <vt:lpstr>Changes to the LFS data collection since the start of the pandemic</vt:lpstr>
      <vt:lpstr>Timeline of events</vt:lpstr>
      <vt:lpstr>What is ‘Knock to Nudge (KtN)’?</vt:lpstr>
      <vt:lpstr>Impact on response and sample bias</vt:lpstr>
      <vt:lpstr>Impact of COVID-19 on LFS Response Rates</vt:lpstr>
      <vt:lpstr>Impact of COVID-19 on LFS Boost RR</vt:lpstr>
      <vt:lpstr>Impact on Tenure distribution</vt:lpstr>
      <vt:lpstr>Impact on Age distribution</vt:lpstr>
      <vt:lpstr>Impact on Ethnicity distribution</vt:lpstr>
      <vt:lpstr>Adjustment to reduce bias</vt:lpstr>
      <vt:lpstr>Weighted distribution of household tenure</vt:lpstr>
      <vt:lpstr>Adjustments to weighting</vt:lpstr>
      <vt:lpstr>PowerPoint Presentation</vt:lpstr>
      <vt:lpstr>PowerPoint Presentation</vt:lpstr>
      <vt:lpstr>PowerPoint Presentation</vt:lpstr>
      <vt:lpstr>Considering other socio-economic variables: Highest qualification</vt:lpstr>
      <vt:lpstr>Impact of pandemic on LFS estimates by country of birth</vt:lpstr>
      <vt:lpstr>Impact of pandemic on non-UK born population</vt:lpstr>
      <vt:lpstr>Attrition analysis</vt:lpstr>
      <vt:lpstr>Comparing LFS and RTI based estimates of growth (from HMRC, an administrative source )</vt:lpstr>
      <vt:lpstr>How can we use RTI data to estimate EU and non-EU born subpopulations?</vt:lpstr>
      <vt:lpstr>Method</vt:lpstr>
      <vt:lpstr>Evaluation using past RTI data and long-term international migration estimates (LTIM)</vt:lpstr>
      <vt:lpstr>Impact on the population size by country of birth</vt:lpstr>
      <vt:lpstr>Implementing the adjustments in LFS</vt:lpstr>
      <vt:lpstr>Reweighting method for LFS</vt:lpstr>
      <vt:lpstr>Impact on economic activity estimates</vt:lpstr>
      <vt:lpstr>Reweighting method for APS</vt:lpstr>
      <vt:lpstr>Future developments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digital services and technology</dc:title>
  <dc:creator>Andy Budd</dc:creator>
  <cp:lastModifiedBy>Deehan Karen (KAS)</cp:lastModifiedBy>
  <cp:revision>74</cp:revision>
  <cp:lastPrinted>2018-12-19T10:37:59Z</cp:lastPrinted>
  <dcterms:created xsi:type="dcterms:W3CDTF">2018-07-16T11:41:44Z</dcterms:created>
  <dcterms:modified xsi:type="dcterms:W3CDTF">2021-10-07T14:36:31Z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0x0101005AC0F9B2B2A52C4780928FD7D82BCB02</vt:lpwstr>
  </property>
  <property fmtid="{D5CDD505-2E9C-101B-9397-08002B2CF9AE}" pid="3" name="Objective-Id">
    <vt:lpwstr>A36826436</vt:lpwstr>
  </property>
  <property fmtid="{D5CDD505-2E9C-101B-9397-08002B2CF9AE}" pid="4" name="Objective-Title">
    <vt:lpwstr>20211007 WSLC Presentation - APS reweighting - Martina Helme &amp; Salah Merad ONS</vt:lpwstr>
  </property>
  <property fmtid="{D5CDD505-2E9C-101B-9397-08002B2CF9AE}" pid="5" name="Objective-Description">
    <vt:lpwstr/>
  </property>
  <property fmtid="{D5CDD505-2E9C-101B-9397-08002B2CF9AE}" pid="6" name="Objective-CreationStamp">
    <vt:filetime>2021-10-07T14:36:39Z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2021-10-07T14:39:30Z</vt:filetime>
  </property>
  <property fmtid="{D5CDD505-2E9C-101B-9397-08002B2CF9AE}" pid="10" name="Objective-ModificationStamp">
    <vt:filetime>2021-10-07T14:39:30Z</vt:filetime>
  </property>
  <property fmtid="{D5CDD505-2E9C-101B-9397-08002B2CF9AE}" pid="11" name="Objective-Owner">
    <vt:lpwstr>Deehan Karen (KAS)</vt:lpwstr>
  </property>
  <property fmtid="{D5CDD505-2E9C-101B-9397-08002B2CF9AE}" pid="12" name="Objective-Path">
    <vt:lpwstr>Objective Global Folder:Business File Plan:Permanent Secretary's Group (PSG):Permanent Secretary's Group (PSG) - KAS - Chief Statistician:1 - Save:KAS Information Security &amp; Events Management:KAS Events &amp; User Engagement:KAS - 2016-2021 - Welsh Statistical Liaison Committee (WSLC):20211007 WSLC - October 2021 - via Teams:</vt:lpwstr>
  </property>
  <property fmtid="{D5CDD505-2E9C-101B-9397-08002B2CF9AE}" pid="13" name="Objective-Parent">
    <vt:lpwstr>20211007 WSLC - October 2021 - via Teams</vt:lpwstr>
  </property>
  <property fmtid="{D5CDD505-2E9C-101B-9397-08002B2CF9AE}" pid="14" name="Objective-State">
    <vt:lpwstr>Published</vt:lpwstr>
  </property>
  <property fmtid="{D5CDD505-2E9C-101B-9397-08002B2CF9AE}" pid="15" name="Objective-VersionId">
    <vt:lpwstr>vA71982761</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qA1239243</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filetime>2021-10-06T23:00:00Z</vt:filetime>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