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Bowl with salmon cakes, salad and houmo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Bowl of pappardelle pasta with parsley butter, roasted hazelnuts and shaved parmesan chees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Bowl of pappardelle pasta with parsley butter, roasted hazelnuts and shaved parmesan cheese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avid James, Rural Housing Enabler for Monmouthshire…"/>
          <p:cNvSpPr txBox="1">
            <a:spLocks noGrp="1"/>
          </p:cNvSpPr>
          <p:nvPr>
            <p:ph type="body" idx="21"/>
          </p:nvPr>
        </p:nvSpPr>
        <p:spPr>
          <a:xfrm>
            <a:off x="1206499" y="8317461"/>
            <a:ext cx="21971002" cy="24856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pPr algn="ctr">
              <a:defRPr sz="4300"/>
            </a:pPr>
            <a:r>
              <a:t>David James, Rural Housing Enabler for Monmouthshire</a:t>
            </a:r>
          </a:p>
          <a:p>
            <a:pPr algn="ctr">
              <a:defRPr sz="4300"/>
            </a:pPr>
            <a:r>
              <a:t>17th November 2022</a:t>
            </a:r>
          </a:p>
        </p:txBody>
      </p:sp>
      <p:sp>
        <p:nvSpPr>
          <p:cNvPr id="152" name="Delving Beneath the Headlines"/>
          <p:cNvSpPr txBox="1">
            <a:spLocks noGrp="1"/>
          </p:cNvSpPr>
          <p:nvPr>
            <p:ph type="ctrTitle"/>
          </p:nvPr>
        </p:nvSpPr>
        <p:spPr>
          <a:xfrm>
            <a:off x="1206498" y="371189"/>
            <a:ext cx="21971004" cy="46482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Delving Beneath the Headlines</a:t>
            </a:r>
          </a:p>
        </p:txBody>
      </p:sp>
      <p:sp>
        <p:nvSpPr>
          <p:cNvPr id="153" name="What is really happening in the housing market?"/>
          <p:cNvSpPr txBox="1">
            <a:spLocks noGrp="1"/>
          </p:cNvSpPr>
          <p:nvPr>
            <p:ph type="subTitle" sz="quarter" idx="1"/>
          </p:nvPr>
        </p:nvSpPr>
        <p:spPr>
          <a:xfrm>
            <a:off x="1206500" y="5905499"/>
            <a:ext cx="21971001" cy="19050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What is really happening in the housing market?</a:t>
            </a:r>
          </a:p>
        </p:txBody>
      </p:sp>
      <p:pic>
        <p:nvPicPr>
          <p:cNvPr id="154" name="rheLogo1.gif" descr="rheLogo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2440" y="10450732"/>
            <a:ext cx="4809218" cy="25980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ural Housing Enabler - funding &amp; responsibilit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 defTabSz="1365469">
              <a:defRPr sz="4760" spc="-95"/>
            </a:lvl1pPr>
          </a:lstStyle>
          <a:p>
            <a:r>
              <a:t>Rural Housing Enabler - funding &amp; responsibilities</a:t>
            </a:r>
          </a:p>
        </p:txBody>
      </p:sp>
      <p:pic>
        <p:nvPicPr>
          <p:cNvPr id="157" name="rheLogo1.gif" descr="rheLogo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621" y="10450732"/>
            <a:ext cx="4809218" cy="2598084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Hosted by Monmouthshire Housing Association.…"/>
          <p:cNvSpPr txBox="1">
            <a:spLocks noGrp="1"/>
          </p:cNvSpPr>
          <p:nvPr>
            <p:ph type="body" idx="1"/>
          </p:nvPr>
        </p:nvSpPr>
        <p:spPr>
          <a:xfrm>
            <a:off x="1206500" y="2807215"/>
            <a:ext cx="21971000" cy="9697301"/>
          </a:xfrm>
          <a:prstGeom prst="rect">
            <a:avLst/>
          </a:prstGeom>
        </p:spPr>
        <p:txBody>
          <a:bodyPr/>
          <a:lstStyle/>
          <a:p>
            <a:r>
              <a:t>Hosted by Monmouthshire Housing Association.</a:t>
            </a:r>
          </a:p>
          <a:p>
            <a:r>
              <a:t>Main funders, MHA, Melin Homes &amp; Pobl Group.</a:t>
            </a:r>
          </a:p>
          <a:p>
            <a:r>
              <a:t>Also funding from Monmouthshire County Council &amp; Welsh Government.</a:t>
            </a:r>
          </a:p>
          <a:p>
            <a:r>
              <a:t>Work with rural communities to identify housing need.</a:t>
            </a:r>
          </a:p>
          <a:p>
            <a:r>
              <a:t>Identify potential development opportunities. </a:t>
            </a:r>
          </a:p>
          <a:p>
            <a:r>
              <a:t>Provide evidence to RSLs as justification for development.</a:t>
            </a:r>
          </a:p>
          <a:p>
            <a:r>
              <a:t>Provide evidence to MCC to help inform &amp; shape new policies.</a:t>
            </a:r>
          </a:p>
          <a:p>
            <a:r>
              <a:t>Inappropriate policies mean it’s much more difficult to develop!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Housing Market Statist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Housing Market Statistics</a:t>
            </a:r>
          </a:p>
        </p:txBody>
      </p:sp>
      <p:sp>
        <p:nvSpPr>
          <p:cNvPr id="161" name="What I use for information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/>
          </a:lstStyle>
          <a:p>
            <a:r>
              <a:t>What I use for information</a:t>
            </a:r>
          </a:p>
        </p:txBody>
      </p:sp>
      <p:pic>
        <p:nvPicPr>
          <p:cNvPr id="162" name="rheLogo1.gif" descr="rheLogo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621" y="10450732"/>
            <a:ext cx="4809217" cy="2598084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Hometrack (licence fee, but gain access via MCC)…"/>
          <p:cNvSpPr txBox="1">
            <a:spLocks noGrp="1"/>
          </p:cNvSpPr>
          <p:nvPr>
            <p:ph type="body" idx="1"/>
          </p:nvPr>
        </p:nvSpPr>
        <p:spPr>
          <a:xfrm>
            <a:off x="1206500" y="3750871"/>
            <a:ext cx="21971000" cy="8256012"/>
          </a:xfrm>
          <a:prstGeom prst="rect">
            <a:avLst/>
          </a:prstGeom>
        </p:spPr>
        <p:txBody>
          <a:bodyPr/>
          <a:lstStyle/>
          <a:p>
            <a:r>
              <a:t>Hometrack (licence fee, but gain access via MCC)</a:t>
            </a:r>
          </a:p>
          <a:p>
            <a:r>
              <a:t>Land Registry &amp; OBR for forecasts</a:t>
            </a:r>
          </a:p>
          <a:p>
            <a:r>
              <a:t>Zoopla &amp; Right Move</a:t>
            </a:r>
          </a:p>
          <a:p>
            <a:r>
              <a:t>Bank &amp; Building Society reports</a:t>
            </a:r>
          </a:p>
          <a:p>
            <a:r>
              <a:t>Financial Times, especially for forecasts. Other newspapers, less so.</a:t>
            </a:r>
          </a:p>
          <a:p>
            <a:r>
              <a:t>Why do I need this? Understanding the housing market is key to determining site viability. Also helps with understanding of market forces.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Housing Market Statist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Housing Market Statistics</a:t>
            </a:r>
          </a:p>
        </p:txBody>
      </p:sp>
      <p:sp>
        <p:nvSpPr>
          <p:cNvPr id="166" name="What I really need to know!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algn="ctr"/>
          </a:lstStyle>
          <a:p>
            <a:r>
              <a:t>What I really need to know!</a:t>
            </a:r>
          </a:p>
        </p:txBody>
      </p:sp>
      <p:pic>
        <p:nvPicPr>
          <p:cNvPr id="167" name="rheLogo1.gif" descr="rheLogo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3105" y="10758790"/>
            <a:ext cx="4809217" cy="2598084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Always kept abreast of house prices in local area, via online and estate agent windows…"/>
          <p:cNvSpPr txBox="1">
            <a:spLocks noGrp="1"/>
          </p:cNvSpPr>
          <p:nvPr>
            <p:ph type="body" idx="1"/>
          </p:nvPr>
        </p:nvSpPr>
        <p:spPr>
          <a:xfrm>
            <a:off x="1206499" y="3727175"/>
            <a:ext cx="21971001" cy="8256011"/>
          </a:xfrm>
          <a:prstGeom prst="rect">
            <a:avLst/>
          </a:prstGeom>
        </p:spPr>
        <p:txBody>
          <a:bodyPr/>
          <a:lstStyle/>
          <a:p>
            <a:pPr marL="524255" indent="-524255" defTabSz="2096971">
              <a:spcBef>
                <a:spcPts val="3800"/>
              </a:spcBef>
              <a:defRPr sz="4128"/>
            </a:pPr>
            <a:r>
              <a:t>Always kept abreast of house prices in local area, via online and estate agent windows</a:t>
            </a:r>
          </a:p>
          <a:p>
            <a:pPr marL="524255" indent="-524255" defTabSz="2096971">
              <a:spcBef>
                <a:spcPts val="3800"/>
              </a:spcBef>
              <a:defRPr sz="4128"/>
            </a:pPr>
            <a:r>
              <a:t>Approximately 5 years ago got to talk to a local estate agent (over a glass of wine) and realised there was a lot of information which was not accessible</a:t>
            </a:r>
          </a:p>
          <a:p>
            <a:pPr marL="524255" indent="-524255" defTabSz="2096971">
              <a:spcBef>
                <a:spcPts val="3800"/>
              </a:spcBef>
              <a:defRPr sz="4128"/>
            </a:pPr>
            <a:r>
              <a:t>Started calling into estate agents to have a chat about the local housing market.</a:t>
            </a:r>
          </a:p>
          <a:p>
            <a:pPr marL="524255" indent="-524255" defTabSz="2096971">
              <a:spcBef>
                <a:spcPts val="3800"/>
              </a:spcBef>
              <a:defRPr sz="4128"/>
            </a:pPr>
            <a:r>
              <a:t>From my notes I realised I was not talking about the same things to different estate agents.</a:t>
            </a:r>
          </a:p>
          <a:p>
            <a:pPr marL="524255" indent="-524255" defTabSz="2096971">
              <a:spcBef>
                <a:spcPts val="3800"/>
              </a:spcBef>
              <a:defRPr sz="4128"/>
            </a:pPr>
            <a:r>
              <a:t>Developed a series of questions to introduce consistency, allow for comparisons over time.</a:t>
            </a:r>
          </a:p>
          <a:p>
            <a:pPr marL="524255" indent="-524255" defTabSz="2096971">
              <a:spcBef>
                <a:spcPts val="3800"/>
              </a:spcBef>
              <a:defRPr sz="4128"/>
            </a:pPr>
            <a:r>
              <a:t>Downside was that I needed more time with each agent so more difficult to arrange suitable time for interviews, ensuring they were carried out over a small timeframe as possible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Questions Aske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Questions Asked</a:t>
            </a:r>
          </a:p>
        </p:txBody>
      </p:sp>
      <p:sp>
        <p:nvSpPr>
          <p:cNvPr id="171" name="What are the main drivers of the local housing market?…"/>
          <p:cNvSpPr txBox="1">
            <a:spLocks noGrp="1"/>
          </p:cNvSpPr>
          <p:nvPr>
            <p:ph type="body" idx="1"/>
          </p:nvPr>
        </p:nvSpPr>
        <p:spPr>
          <a:xfrm>
            <a:off x="1206500" y="2794741"/>
            <a:ext cx="21971000" cy="9709775"/>
          </a:xfrm>
          <a:prstGeom prst="rect">
            <a:avLst/>
          </a:prstGeom>
        </p:spPr>
        <p:txBody>
          <a:bodyPr/>
          <a:lstStyle/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What are the main drivers of the local housing market?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Are many properties being put up for sale, compared to 6 &amp; 12 months ago?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Are there more or less buyers, compared to 6 &amp; 12 months ago?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What types of property are selling well / not selling well?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What are the main price bands of house sales?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Where are the buyers from?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Have you sold any second homes or holiday lets?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Which local areas are most sort after / difficult to sell?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What is the demand for rental properties?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How much are rents?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What rural areas are in most demand?</a:t>
            </a:r>
          </a:p>
          <a:p>
            <a:pPr marL="595630" indent="-595630" defTabSz="1633687">
              <a:spcBef>
                <a:spcPts val="3000"/>
              </a:spcBef>
              <a:buSzPct val="100000"/>
              <a:buAutoNum type="arabicPeriod"/>
              <a:defRPr sz="3216"/>
            </a:pPr>
            <a:r>
              <a:t>How would you sum up the market / anything else to add?</a:t>
            </a:r>
          </a:p>
        </p:txBody>
      </p:sp>
      <p:pic>
        <p:nvPicPr>
          <p:cNvPr id="172" name="rheLogo1.gif" descr="rheLogo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621" y="10450732"/>
            <a:ext cx="4809217" cy="2598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upplementary Question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Supplementary Questions</a:t>
            </a:r>
          </a:p>
        </p:txBody>
      </p:sp>
      <p:sp>
        <p:nvSpPr>
          <p:cNvPr id="175" name="Introduced in June 2022…"/>
          <p:cNvSpPr txBox="1">
            <a:spLocks noGrp="1"/>
          </p:cNvSpPr>
          <p:nvPr>
            <p:ph type="body" idx="1"/>
          </p:nvPr>
        </p:nvSpPr>
        <p:spPr>
          <a:xfrm>
            <a:off x="1206500" y="3063664"/>
            <a:ext cx="21971000" cy="8256012"/>
          </a:xfrm>
          <a:prstGeom prst="rect">
            <a:avLst/>
          </a:prstGeom>
        </p:spPr>
        <p:txBody>
          <a:bodyPr/>
          <a:lstStyle/>
          <a:p>
            <a:r>
              <a:t>Introduced in June 2022</a:t>
            </a:r>
          </a:p>
          <a:p>
            <a:r>
              <a:t>What percentage of buyers are concerned about the energy rating?</a:t>
            </a:r>
          </a:p>
          <a:p>
            <a:r>
              <a:t>Do buyers look to see how the energy rating can be improved?</a:t>
            </a:r>
          </a:p>
        </p:txBody>
      </p:sp>
      <p:pic>
        <p:nvPicPr>
          <p:cNvPr id="176" name="rheLogo1.gif" descr="rheLogo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621" y="10450732"/>
            <a:ext cx="4809217" cy="2598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Useful Findings!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/>
          </a:lstStyle>
          <a:p>
            <a:r>
              <a:t>Useful Findings!</a:t>
            </a:r>
          </a:p>
        </p:txBody>
      </p:sp>
      <p:sp>
        <p:nvSpPr>
          <p:cNvPr id="179" name="Main drivers - lot more divorces; intergenerational living so need for larger accommodation…"/>
          <p:cNvSpPr txBox="1">
            <a:spLocks noGrp="1"/>
          </p:cNvSpPr>
          <p:nvPr>
            <p:ph type="body" idx="1"/>
          </p:nvPr>
        </p:nvSpPr>
        <p:spPr>
          <a:xfrm>
            <a:off x="1372377" y="2729994"/>
            <a:ext cx="21971001" cy="8256012"/>
          </a:xfrm>
          <a:prstGeom prst="rect">
            <a:avLst/>
          </a:prstGeom>
        </p:spPr>
        <p:txBody>
          <a:bodyPr/>
          <a:lstStyle/>
          <a:p>
            <a:r>
              <a:t>Main drivers - lot more divorces; intergenerational living so need for larger accommodation</a:t>
            </a:r>
          </a:p>
          <a:p>
            <a:r>
              <a:t>Buyers in urban areas and in lower price bands split equally between local and away</a:t>
            </a:r>
          </a:p>
          <a:p>
            <a:r>
              <a:t>Buyers in rural areas and over £500,000, 80% from away. </a:t>
            </a:r>
          </a:p>
          <a:p>
            <a:r>
              <a:t>Rental market, the demand massively outstrips supply.</a:t>
            </a:r>
          </a:p>
          <a:p>
            <a:r>
              <a:t>Barely any buyers ask questions or are concerned about energy ratings! </a:t>
            </a:r>
          </a:p>
        </p:txBody>
      </p:sp>
      <p:pic>
        <p:nvPicPr>
          <p:cNvPr id="180" name="rheLogo1.gif" descr="rheLogo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621" y="10450732"/>
            <a:ext cx="4809217" cy="2598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FF3C5B18883D4E21973B57C2EEED7FD1" version="1.0.0">
  <systemFields>
    <field name="Objective-Id">
      <value order="0">A42937735</value>
    </field>
    <field name="Objective-Title">
      <value order="0">20221117 - Presentation - Housing Markets - David James</value>
    </field>
    <field name="Objective-Description">
      <value order="0"/>
    </field>
    <field name="Objective-CreationStamp">
      <value order="0">2022-11-16T09:14:31Z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2022-11-16T15:01:01Z</value>
    </field>
    <field name="Objective-Owner">
      <value order="0">Williams, Megan (COOG - DDAT - KAS - Statistical Services)</value>
    </field>
    <field name="Objective-Path">
      <value order="0">Objective Global Folder:#Business File Plan:WG Organisational Groups:NEW - Post April 2022 - Chief Operating Officer:Chief Operating Officer (COO) - KAS - Chief Statistician:1 - Save:KAS Information Security &amp; Events Management:KAS Events &amp; User Engagement:KAS - 2021-2025 - Third Sector User Panel:20221117 Third Sector Statistics Users Panel</value>
    </field>
    <field name="Objective-Parent">
      <value order="0">20221117 Third Sector Statistics Users Panel</value>
    </field>
    <field name="Objective-State">
      <value order="0">Being Drafted</value>
    </field>
    <field name="Objective-VersionId">
      <value order="0">vA82003786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qA1469934</value>
    </field>
    <field name="Objective-Classification">
      <value order="0">Official</value>
    </field>
    <field name="Objective-Caveats">
      <value order="0"/>
    </field>
  </systemFields>
  <catalogues>
    <catalogue name="Document Type Catalogue" type="type" ori="id:cA14">
      <field name="Objective-Date Acquired">
        <value order="0"/>
      </field>
      <field name="Objective-Official Translation">
        <value order="0"/>
      </field>
      <field name="Objective-Connect Creator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FF3C5B18883D4E21973B57C2EEED7FD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Custom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Helvetica Neue</vt:lpstr>
      <vt:lpstr>Helvetica Neue Medium</vt:lpstr>
      <vt:lpstr>21_BasicWhite</vt:lpstr>
      <vt:lpstr>Delving Beneath the Headlines</vt:lpstr>
      <vt:lpstr>Rural Housing Enabler - funding &amp; responsibilities</vt:lpstr>
      <vt:lpstr>Housing Market Statistics</vt:lpstr>
      <vt:lpstr>Housing Market Statistics</vt:lpstr>
      <vt:lpstr>Questions Asked</vt:lpstr>
      <vt:lpstr>Supplementary Questions</vt:lpstr>
      <vt:lpstr>Useful Findings!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Delving Beneath the Headlines</dc:title>
  <dc:creator>Cox, Jonathan (COOG - DDAT - KAS - Statistical Services)</dc:creator>
  <cp:lastModifiedBy>Cox, Jonathan (COOG - DDAT - KAS - Statistical Services)</cp:lastModifiedBy>
  <cp:revision>1</cp:revision>
  <dcterms:modified xsi:type="dcterms:W3CDTF">2022-11-22T10:50:19Z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A42937735</vt:lpwstr>
  </property>
  <property fmtid="{D5CDD505-2E9C-101B-9397-08002B2CF9AE}" pid="4" name="Objective-Title">
    <vt:lpwstr>20221117 - Presentation - Housing Markets - David James</vt:lpwstr>
  </property>
  <property fmtid="{D5CDD505-2E9C-101B-9397-08002B2CF9AE}" pid="5" name="Objective-Description">
    <vt:lpwstr/>
  </property>
  <property fmtid="{D5CDD505-2E9C-101B-9397-08002B2CF9AE}" pid="6" name="Objective-CreationStamp">
    <vt:filetime>2022-11-16T09:14:56Z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2022-11-16T15:01:01Z</vt:filetime>
  </property>
  <property fmtid="{D5CDD505-2E9C-101B-9397-08002B2CF9AE}" pid="11" name="Objective-Owner">
    <vt:lpwstr>Williams, Megan (COOG - DDAT - KAS - Statistical Services)</vt:lpwstr>
  </property>
  <property fmtid="{D5CDD505-2E9C-101B-9397-08002B2CF9AE}" pid="12" name="Objective-Path">
    <vt:lpwstr>Objective Global Folder:#Business File Plan:WG Organisational Groups:NEW - Post April 2022 - Chief Operating Officer:Chief Operating Officer (COO) - KAS - Chief Statistician:1 - Save:KAS Information Security &amp; Events Management:KAS Events &amp; User Engagement:KAS - 2021-2025 - Third Sector User Panel:20221117 Third Sector Statistics Users Panel:</vt:lpwstr>
  </property>
  <property fmtid="{D5CDD505-2E9C-101B-9397-08002B2CF9AE}" pid="13" name="Objective-Parent">
    <vt:lpwstr>20221117 Third Sector Statistics Users Panel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vA82003786</vt:lpwstr>
  </property>
  <property fmtid="{D5CDD505-2E9C-101B-9397-08002B2CF9AE}" pid="16" name="Objective-Version">
    <vt:lpwstr>0.1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/>
  </property>
  <property fmtid="{D5CDD505-2E9C-101B-9397-08002B2CF9AE}" pid="20" name="Objective-Classification">
    <vt:lpwstr>[Inherited - Official]</vt:lpwstr>
  </property>
  <property fmtid="{D5CDD505-2E9C-101B-9397-08002B2CF9AE}" pid="21" name="Objective-Caveats">
    <vt:lpwstr/>
  </property>
  <property fmtid="{D5CDD505-2E9C-101B-9397-08002B2CF9AE}" pid="22" name="Objective-Date Acquired">
    <vt:lpwstr/>
  </property>
  <property fmtid="{D5CDD505-2E9C-101B-9397-08002B2CF9AE}" pid="23" name="Objective-Official Translation">
    <vt:lpwstr/>
  </property>
  <property fmtid="{D5CDD505-2E9C-101B-9397-08002B2CF9AE}" pid="24" name="Objective-Connect Creator">
    <vt:lpwstr/>
  </property>
  <property fmtid="{D5CDD505-2E9C-101B-9397-08002B2CF9AE}" pid="25" name="Objective-Comment">
    <vt:lpwstr/>
  </property>
</Properties>
</file>