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2"/>
  </p:sldMasterIdLst>
  <p:notesMasterIdLst>
    <p:notesMasterId r:id="rId4"/>
  </p:notesMasterIdLst>
  <p:sldIdLst>
    <p:sldId id="256" r:id="rId3"/>
  </p:sldIdLst>
  <p:sldSz cx="12192000" cy="6858000"/>
  <p:notesSz cx="6797675" cy="9926638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Rockwell" panose="02060603020205020403" pitchFamily="18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7392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1104">
          <p15:clr>
            <a:srgbClr val="A4A3A4"/>
          </p15:clr>
        </p15:guide>
        <p15:guide id="5" pos="240">
          <p15:clr>
            <a:srgbClr val="A4A3A4"/>
          </p15:clr>
        </p15:guide>
        <p15:guide id="6" pos="1584">
          <p15:clr>
            <a:srgbClr val="A4A3A4"/>
          </p15:clr>
        </p15:guide>
        <p15:guide id="7" orient="horz" pos="3936">
          <p15:clr>
            <a:srgbClr val="A4A3A4"/>
          </p15:clr>
        </p15:guide>
        <p15:guide id="8" pos="48">
          <p15:clr>
            <a:srgbClr val="A4A3A4"/>
          </p15:clr>
        </p15:guide>
        <p15:guide id="9" orient="horz" pos="412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1" roundtripDataSignature="AMtx7mgcQVcZG/kWBp07FrSdy3A6PSM5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D7AF3-6886-4D2B-91C8-FC5A3DBD5268}">
  <a:tblStyle styleId="{FAFD7AF3-6886-4D2B-91C8-FC5A3DBD526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EEF"/>
          </a:solidFill>
        </a:fill>
      </a:tcStyle>
    </a:wholeTbl>
    <a:band1H>
      <a:tcTxStyle b="off" i="off"/>
      <a:tcStyle>
        <a:tcBdr/>
        <a:fill>
          <a:solidFill>
            <a:srgbClr val="CADBD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DBD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857413F-ADA1-423B-A132-ED798FD761B9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4"/>
      </p:cViewPr>
      <p:guideLst>
        <p:guide orient="horz" pos="240"/>
        <p:guide pos="7392"/>
        <p:guide orient="horz" pos="4032"/>
        <p:guide orient="horz" pos="1104"/>
        <p:guide pos="240"/>
        <p:guide pos="1584"/>
        <p:guide orient="horz" pos="3936"/>
        <p:guide pos="48"/>
        <p:guide orient="horz" pos="4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1.xml"/><Relationship Id="rId104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0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102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01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0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246" y="1"/>
            <a:ext cx="2945659" cy="49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010"/>
            <a:ext cx="2945659" cy="49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246" y="9428010"/>
            <a:ext cx="2945659" cy="49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GB" sz="11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GB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t" anchorCtr="0">
            <a:noAutofit/>
          </a:bodyPr>
          <a:lstStyle/>
          <a:p>
            <a:pPr marL="0" indent="0"/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:notes"/>
          <p:cNvSpPr txBox="1">
            <a:spLocks noGrp="1"/>
          </p:cNvSpPr>
          <p:nvPr>
            <p:ph type="sldNum" idx="12"/>
          </p:nvPr>
        </p:nvSpPr>
        <p:spPr>
          <a:xfrm>
            <a:off x="3850246" y="9428010"/>
            <a:ext cx="2945659" cy="49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62" tIns="40120" rIns="80262" bIns="40120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2"/>
          <p:cNvSpPr txBox="1">
            <a:spLocks noGrp="1"/>
          </p:cNvSpPr>
          <p:nvPr>
            <p:ph type="ftr" idx="11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2"/>
          <p:cNvSpPr txBox="1">
            <a:spLocks noGrp="1"/>
          </p:cNvSpPr>
          <p:nvPr>
            <p:ph type="dt" idx="10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2"/>
          <p:cNvSpPr txBox="1">
            <a:spLocks noGrp="1"/>
          </p:cNvSpPr>
          <p:nvPr>
            <p:ph type="sldNum" idx="12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7"/>
          <p:cNvSpPr txBox="1"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7"/>
          <p:cNvSpPr txBox="1">
            <a:spLocks noGrp="1"/>
          </p:cNvSpPr>
          <p:nvPr>
            <p:ph type="subTitle" idx="1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7"/>
          <p:cNvSpPr txBox="1">
            <a:spLocks noGrp="1"/>
          </p:cNvSpPr>
          <p:nvPr>
            <p:ph type="ftr" idx="11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7"/>
          <p:cNvSpPr txBox="1">
            <a:spLocks noGrp="1"/>
          </p:cNvSpPr>
          <p:nvPr>
            <p:ph type="dt" idx="10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7"/>
          <p:cNvSpPr txBox="1">
            <a:spLocks noGrp="1"/>
          </p:cNvSpPr>
          <p:nvPr>
            <p:ph type="sldNum" idx="12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8"/>
          <p:cNvSpPr/>
          <p:nvPr/>
        </p:nvSpPr>
        <p:spPr>
          <a:xfrm>
            <a:off x="0" y="2133304"/>
            <a:ext cx="12192000" cy="472469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88"/>
          <p:cNvSpPr/>
          <p:nvPr/>
        </p:nvSpPr>
        <p:spPr>
          <a:xfrm>
            <a:off x="0" y="1988841"/>
            <a:ext cx="12192000" cy="144463"/>
          </a:xfrm>
          <a:prstGeom prst="rect">
            <a:avLst/>
          </a:prstGeom>
          <a:solidFill>
            <a:srgbClr val="00AE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88"/>
          <p:cNvSpPr txBox="1">
            <a:spLocks noGrp="1"/>
          </p:cNvSpPr>
          <p:nvPr>
            <p:ph type="ctrTitle"/>
          </p:nvPr>
        </p:nvSpPr>
        <p:spPr>
          <a:xfrm>
            <a:off x="744000" y="2492897"/>
            <a:ext cx="10178197" cy="172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8"/>
          <p:cNvSpPr txBox="1">
            <a:spLocks noGrp="1"/>
          </p:cNvSpPr>
          <p:nvPr>
            <p:ph type="subTitle" idx="1"/>
          </p:nvPr>
        </p:nvSpPr>
        <p:spPr>
          <a:xfrm>
            <a:off x="744000" y="6021288"/>
            <a:ext cx="10178197" cy="338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88" descr="\\colhpafil004\Colindale_Data\HQ Group and LARS\Group Data\Design\Branding and logos\PHE logos with strapline\Small without Old French text\PHE small logo for A4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898813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9"/>
          <p:cNvSpPr/>
          <p:nvPr/>
        </p:nvSpPr>
        <p:spPr>
          <a:xfrm>
            <a:off x="0" y="2133304"/>
            <a:ext cx="12192000" cy="472469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89"/>
          <p:cNvSpPr/>
          <p:nvPr/>
        </p:nvSpPr>
        <p:spPr>
          <a:xfrm>
            <a:off x="0" y="1988841"/>
            <a:ext cx="12192000" cy="144463"/>
          </a:xfrm>
          <a:prstGeom prst="rect">
            <a:avLst/>
          </a:prstGeom>
          <a:solidFill>
            <a:srgbClr val="00AE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89"/>
          <p:cNvSpPr txBox="1">
            <a:spLocks noGrp="1"/>
          </p:cNvSpPr>
          <p:nvPr>
            <p:ph type="ctrTitle"/>
          </p:nvPr>
        </p:nvSpPr>
        <p:spPr>
          <a:xfrm>
            <a:off x="744000" y="2492897"/>
            <a:ext cx="10178197" cy="172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9"/>
          <p:cNvSpPr txBox="1">
            <a:spLocks noGrp="1"/>
          </p:cNvSpPr>
          <p:nvPr>
            <p:ph type="subTitle" idx="1"/>
          </p:nvPr>
        </p:nvSpPr>
        <p:spPr>
          <a:xfrm>
            <a:off x="744000" y="6021288"/>
            <a:ext cx="10178197" cy="338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1" name="Google Shape;61;p89" descr="\\colhpafil004\Colindale_Data\HQ Group and LARS\Group Data\Design\Branding and logos\PHE logos with strapline\Small without Old French text\PHE small logo for A4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898813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1"/>
          <p:cNvSpPr/>
          <p:nvPr/>
        </p:nvSpPr>
        <p:spPr>
          <a:xfrm>
            <a:off x="0" y="6400800"/>
            <a:ext cx="12193270" cy="457200"/>
          </a:xfrm>
          <a:custGeom>
            <a:avLst/>
            <a:gdLst/>
            <a:ahLst/>
            <a:cxnLst/>
            <a:rect l="l" t="t" r="r" b="b"/>
            <a:pathLst>
              <a:path w="12193270" h="457200" extrusionOk="0">
                <a:moveTo>
                  <a:pt x="0" y="0"/>
                </a:moveTo>
                <a:lnTo>
                  <a:pt x="0" y="457200"/>
                </a:lnTo>
                <a:lnTo>
                  <a:pt x="12193206" y="457200"/>
                </a:lnTo>
                <a:lnTo>
                  <a:pt x="12193206" y="223189"/>
                </a:lnTo>
                <a:lnTo>
                  <a:pt x="0" y="0"/>
                </a:lnTo>
                <a:close/>
              </a:path>
            </a:pathLst>
          </a:custGeom>
          <a:solidFill>
            <a:srgbClr val="DFF2F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81"/>
          <p:cNvSpPr txBox="1">
            <a:spLocks noGrp="1"/>
          </p:cNvSpPr>
          <p:nvPr>
            <p:ph type="title"/>
          </p:nvPr>
        </p:nvSpPr>
        <p:spPr>
          <a:xfrm>
            <a:off x="609917" y="274320"/>
            <a:ext cx="109785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1"/>
          <p:cNvSpPr txBox="1">
            <a:spLocks noGrp="1"/>
          </p:cNvSpPr>
          <p:nvPr>
            <p:ph type="body" idx="1"/>
          </p:nvPr>
        </p:nvSpPr>
        <p:spPr>
          <a:xfrm>
            <a:off x="609917" y="1577340"/>
            <a:ext cx="109785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1"/>
          <p:cNvSpPr txBox="1">
            <a:spLocks noGrp="1"/>
          </p:cNvSpPr>
          <p:nvPr>
            <p:ph type="ftr" idx="11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1"/>
          <p:cNvSpPr txBox="1">
            <a:spLocks noGrp="1"/>
          </p:cNvSpPr>
          <p:nvPr>
            <p:ph type="dt" idx="10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81"/>
          <p:cNvSpPr txBox="1">
            <a:spLocks noGrp="1"/>
          </p:cNvSpPr>
          <p:nvPr>
            <p:ph type="sldNum" idx="12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94378" y="0"/>
            <a:ext cx="1350264" cy="167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00468" y="6103454"/>
            <a:ext cx="2331077" cy="59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 descr="A picture containing ico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0656" y="162633"/>
            <a:ext cx="1868022" cy="171625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"/>
          <p:cNvSpPr txBox="1"/>
          <p:nvPr/>
        </p:nvSpPr>
        <p:spPr>
          <a:xfrm>
            <a:off x="1960262" y="162633"/>
            <a:ext cx="8134643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cy-GB" sz="4400" b="1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Tystysgrif presenoldeb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GB" sz="4400" b="1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Certificate of attendance </a:t>
            </a:r>
            <a:r>
              <a:rPr lang="en-GB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444734" y="1506690"/>
            <a:ext cx="11234115" cy="4431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y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Dyma ardystio bod / 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is </a:t>
            </a:r>
            <a:r>
              <a:rPr lang="en-GB" sz="2800" b="1" dirty="0">
                <a:solidFill>
                  <a:schemeClr val="lt1"/>
                </a:solidFill>
              </a:rPr>
              <a:t>to certify that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32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dirty="0">
                <a:solidFill>
                  <a:schemeClr val="lt1"/>
                </a:solidFill>
              </a:rPr>
              <a:t>______________________________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y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wedi bod yn bresennol yn hyfforddiant Lleferydd, Iaith a Chyfathrebu ‘Siarad gyda fi’ /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has attended ‘Talk With Me’ Speech, Language and Communication (SLC) training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</a:pPr>
            <a:endParaRPr lang="en-GB" sz="1800" b="1" dirty="0">
              <a:solidFill>
                <a:schemeClr val="lt1"/>
              </a:solidFill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</a:pPr>
            <a:r>
              <a:rPr lang="cy-GB" sz="1800" b="1" dirty="0">
                <a:solidFill>
                  <a:schemeClr val="lt1"/>
                </a:solidFill>
              </a:rPr>
              <a:t>Darparwyd gan</a:t>
            </a:r>
            <a:r>
              <a:rPr lang="en-GB" sz="1800" b="1" dirty="0">
                <a:solidFill>
                  <a:schemeClr val="lt1"/>
                </a:solidFill>
              </a:rPr>
              <a:t> / Delivered by ____________ 		</a:t>
            </a:r>
            <a:r>
              <a:rPr lang="cy-GB" sz="1800" b="1" dirty="0">
                <a:solidFill>
                  <a:schemeClr val="lt1"/>
                </a:solidFill>
              </a:rPr>
              <a:t>Dyddiad</a:t>
            </a:r>
            <a:r>
              <a:rPr lang="en-GB" sz="1800" b="1" dirty="0">
                <a:solidFill>
                  <a:schemeClr val="lt1"/>
                </a:solidFill>
              </a:rPr>
              <a:t> / Date ___________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098"/>
      </a:accent1>
      <a:accent2>
        <a:srgbClr val="82368C"/>
      </a:accent2>
      <a:accent3>
        <a:srgbClr val="F9B22A"/>
      </a:accent3>
      <a:accent4>
        <a:srgbClr val="EBF4EB"/>
      </a:accent4>
      <a:accent5>
        <a:srgbClr val="EEB166"/>
      </a:accent5>
      <a:accent6>
        <a:srgbClr val="EF7A39"/>
      </a:accent6>
      <a:hlink>
        <a:srgbClr val="82368C"/>
      </a:hlink>
      <a:folHlink>
        <a:srgbClr val="D5A3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A45053578</value>
    </field>
    <field name="Objective-Title">
      <value order="0">20230428 - TWM HV training certificate bilingual</value>
    </field>
    <field name="Objective-Description">
      <value order="0"/>
    </field>
    <field name="Objective-CreationStamp">
      <value order="0">2023-04-28T08:32:19Z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2023-04-28T08:33:00Z</value>
    </field>
    <field name="Objective-Owner">
      <value order="0">Pape, Catherine (ESJWL - Communities &amp; Tackling Poverty - Early Years)</value>
    </field>
    <field name="Objective-Path">
      <value order="0">Objective Global Folder:#Business File Plan:WG Organisational Groups:NEW - Post April 2022 - Education, Social Justice &amp; Welsh Language:Communities &amp; Tackling Poverty:Education, Social Justice &amp; Welsh Language (ESJWL) - Communities &amp; Tackling Poverty - Early Years, Childcare and Play Division :1 - Save:Early Years, Childcare and Play Division:04 Early Years Branch:Finance, Communications &amp; Programmes Branch:Flying Start:Flying Start - Speech, Language and Communication - 2018:SLC - Health Visitor training</value>
    </field>
    <field name="Objective-Parent">
      <value order="0">SLC - Health Visitor training</value>
    </field>
    <field name="Objective-State">
      <value order="0">Being Drafted</value>
    </field>
    <field name="Objective-VersionId">
      <value order="0">vA85643692</value>
    </field>
    <field name="Objective-Version">
      <value order="0">0.2</value>
    </field>
    <field name="Objective-VersionNumber">
      <value order="0">2</value>
    </field>
    <field name="Objective-VersionComment">
      <value order="0">Version 2</value>
    </field>
    <field name="Objective-FileNumber">
      <value order="0">qA1358893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2023-04-27T23:00:00Z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King</dc:creator>
  <cp:lastModifiedBy>Wood, Daniel(ESJWL - ESJ Operations - SJLGC Comms)</cp:lastModifiedBy>
  <cp:revision>10</cp:revision>
  <cp:lastPrinted>2023-01-13T12:12:23Z</cp:lastPrinted>
  <dcterms:created xsi:type="dcterms:W3CDTF">2021-11-09T12:07:07Z</dcterms:created>
  <dcterms:modified xsi:type="dcterms:W3CDTF">2023-05-10T09:28:43Z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2021-11-09T00:00:00Z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2021-11-09T00:00:00Z</vt:filetime>
  </property>
  <property fmtid="{D5CDD505-2E9C-101B-9397-08002B2CF9AE}" pid="5" name="ContentTypeId">
    <vt:lpwstr>0x01010043060AE0F604D443B349AB6255774EE9</vt:lpwstr>
  </property>
  <property fmtid="{D5CDD505-2E9C-101B-9397-08002B2CF9AE}" pid="6" name="Objective-Id">
    <vt:lpwstr>A45053578</vt:lpwstr>
  </property>
  <property fmtid="{D5CDD505-2E9C-101B-9397-08002B2CF9AE}" pid="7" name="Objective-Title">
    <vt:lpwstr>20230428 - TWM HV training certificate bilingual</vt:lpwstr>
  </property>
  <property fmtid="{D5CDD505-2E9C-101B-9397-08002B2CF9AE}" pid="8" name="Objective-Description">
    <vt:lpwstr/>
  </property>
  <property fmtid="{D5CDD505-2E9C-101B-9397-08002B2CF9AE}" pid="9" name="Objective-CreationStamp">
    <vt:filetime>2023-04-28T08:32:26Z</vt:filetime>
  </property>
  <property fmtid="{D5CDD505-2E9C-101B-9397-08002B2CF9AE}" pid="10" name="Objective-IsApproved">
    <vt:bool>false</vt:bool>
  </property>
  <property fmtid="{D5CDD505-2E9C-101B-9397-08002B2CF9AE}" pid="11" name="Objective-IsPublished">
    <vt:bool>false</vt:bool>
  </property>
  <property fmtid="{D5CDD505-2E9C-101B-9397-08002B2CF9AE}" pid="12" name="Objective-DatePublished">
    <vt:lpwstr/>
  </property>
  <property fmtid="{D5CDD505-2E9C-101B-9397-08002B2CF9AE}" pid="13" name="Objective-ModificationStamp">
    <vt:filetime>2023-04-28T08:33:00Z</vt:filetime>
  </property>
  <property fmtid="{D5CDD505-2E9C-101B-9397-08002B2CF9AE}" pid="14" name="Objective-Owner">
    <vt:lpwstr>Pape, Catherine (ESJWL - Communities &amp; Tackling Poverty - Early Years)</vt:lpwstr>
  </property>
  <property fmtid="{D5CDD505-2E9C-101B-9397-08002B2CF9AE}" pid="15" name="Objective-Path">
    <vt:lpwstr>Objective Global Folder:#Business File Plan:WG Organisational Groups:NEW - Post April 2022 - Education, Social Justice &amp; Welsh Language:Communities &amp; Tackling Poverty:Education, Social Justice &amp; Welsh Language (ESJWL) - Communities &amp; Tackling Poverty - Early Years, Childcare and Play Division :1 - Save:Early Years, Childcare and Play Division:04 Early Years Branch:Finance, Communications &amp; Programmes Branch:Flying Start:Flying Start - Speech, Language and Communication - 2018:SLC - Health Visitor training:</vt:lpwstr>
  </property>
  <property fmtid="{D5CDD505-2E9C-101B-9397-08002B2CF9AE}" pid="16" name="Objective-Parent">
    <vt:lpwstr>SLC - Health Visitor training</vt:lpwstr>
  </property>
  <property fmtid="{D5CDD505-2E9C-101B-9397-08002B2CF9AE}" pid="17" name="Objective-State">
    <vt:lpwstr>Being Drafted</vt:lpwstr>
  </property>
  <property fmtid="{D5CDD505-2E9C-101B-9397-08002B2CF9AE}" pid="18" name="Objective-VersionId">
    <vt:lpwstr>vA85643692</vt:lpwstr>
  </property>
  <property fmtid="{D5CDD505-2E9C-101B-9397-08002B2CF9AE}" pid="19" name="Objective-Version">
    <vt:lpwstr>0.2</vt:lpwstr>
  </property>
  <property fmtid="{D5CDD505-2E9C-101B-9397-08002B2CF9AE}" pid="20" name="Objective-VersionNumber">
    <vt:r8>2</vt:r8>
  </property>
  <property fmtid="{D5CDD505-2E9C-101B-9397-08002B2CF9AE}" pid="21" name="Objective-VersionComment">
    <vt:lpwstr>Version 2</vt:lpwstr>
  </property>
  <property fmtid="{D5CDD505-2E9C-101B-9397-08002B2CF9AE}" pid="22" name="Objective-FileNumber">
    <vt:lpwstr/>
  </property>
  <property fmtid="{D5CDD505-2E9C-101B-9397-08002B2CF9AE}" pid="23" name="Objective-Classification">
    <vt:lpwstr>[Inherited - Official]</vt:lpwstr>
  </property>
  <property fmtid="{D5CDD505-2E9C-101B-9397-08002B2CF9AE}" pid="24" name="Objective-Caveats">
    <vt:lpwstr/>
  </property>
  <property fmtid="{D5CDD505-2E9C-101B-9397-08002B2CF9AE}" pid="25" name="Objective-Date Acquired">
    <vt:filetime>2023-04-27T23:00:00Z</vt:filetime>
  </property>
  <property fmtid="{D5CDD505-2E9C-101B-9397-08002B2CF9AE}" pid="26" name="Objective-Official Translation">
    <vt:lpwstr/>
  </property>
  <property fmtid="{D5CDD505-2E9C-101B-9397-08002B2CF9AE}" pid="27" name="Objective-Connect Creator">
    <vt:lpwstr/>
  </property>
  <property fmtid="{D5CDD505-2E9C-101B-9397-08002B2CF9AE}" pid="28" name="Objective-Comment">
    <vt:lpwstr/>
  </property>
</Properties>
</file>