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8"/>
  </p:notesMasterIdLst>
  <p:sldIdLst>
    <p:sldId id="256" r:id="rId3"/>
    <p:sldId id="257" r:id="rId4"/>
    <p:sldId id="329" r:id="rId5"/>
    <p:sldId id="323" r:id="rId6"/>
    <p:sldId id="304" r:id="rId7"/>
    <p:sldId id="364" r:id="rId8"/>
    <p:sldId id="365" r:id="rId9"/>
    <p:sldId id="309" r:id="rId10"/>
    <p:sldId id="310" r:id="rId11"/>
    <p:sldId id="324" r:id="rId12"/>
    <p:sldId id="262" r:id="rId13"/>
    <p:sldId id="279" r:id="rId14"/>
    <p:sldId id="289" r:id="rId15"/>
    <p:sldId id="296" r:id="rId16"/>
    <p:sldId id="341" r:id="rId17"/>
    <p:sldId id="354" r:id="rId18"/>
    <p:sldId id="356" r:id="rId19"/>
    <p:sldId id="361" r:id="rId20"/>
    <p:sldId id="355" r:id="rId21"/>
    <p:sldId id="357" r:id="rId22"/>
    <p:sldId id="358" r:id="rId23"/>
    <p:sldId id="326" r:id="rId24"/>
    <p:sldId id="317" r:id="rId25"/>
    <p:sldId id="330" r:id="rId26"/>
    <p:sldId id="259" r:id="rId27"/>
    <p:sldId id="334" r:id="rId28"/>
    <p:sldId id="335" r:id="rId29"/>
    <p:sldId id="336" r:id="rId30"/>
    <p:sldId id="337" r:id="rId31"/>
    <p:sldId id="353" r:id="rId32"/>
    <p:sldId id="331" r:id="rId33"/>
    <p:sldId id="366" r:id="rId34"/>
    <p:sldId id="368" r:id="rId35"/>
    <p:sldId id="369" r:id="rId36"/>
    <p:sldId id="372" r:id="rId37"/>
    <p:sldId id="370" r:id="rId38"/>
    <p:sldId id="373" r:id="rId39"/>
    <p:sldId id="371" r:id="rId40"/>
    <p:sldId id="374" r:id="rId41"/>
    <p:sldId id="327" r:id="rId42"/>
    <p:sldId id="325" r:id="rId43"/>
    <p:sldId id="362" r:id="rId44"/>
    <p:sldId id="363" r:id="rId45"/>
    <p:sldId id="328" r:id="rId46"/>
    <p:sldId id="35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416D3B-4BDE-B38C-C30C-DD8394AB6670}" name="Howarth, Stephanie (COOG - DDAT - KAS - Statistical Services)" initials="HS(DKSS" userId="S::Stephanie.Howarth001@gov.wales::bdfed806-4457-4b55-9c85-0affb34a0f47" providerId="AD"/>
  <p188:author id="{3255A156-64A4-BFF9-3250-03F9865A27F9}" name="Parry, Martin (COOG - DDAT - KAS - HSS and Population Statistics)" initials="PM(DKHaPS" userId="S::Martin.Parry@gov.wales::18119e21-29c1-4271-a3b2-0685e318421b" providerId="AD"/>
  <p188:author id="{D951F4E1-387A-29D6-80F2-B7C5F3D3287F}" name="Owen, Llio (COOG - DDAT - KAS - HSS and Population Statistics)" initials="OL(DKHaPS" userId="S::Llio.Owen014@gov.wales::bc1bd6fe-d6a9-46e9-a011-4857aa275133" providerId="AD"/>
  <p188:author id="{8A347BE8-4264-0D58-9628-CDE7895C5AD2}" name="Jones, Luned (COOG - DDAT - KAS - ESNR Statistics)" initials="JL(DKES" userId="S::Luned.Jones@gov.wales::5de066b7-9d2d-49d6-959f-0c1d9929f0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B"/>
    <a:srgbClr val="C88528"/>
    <a:srgbClr val="5D99C6"/>
    <a:srgbClr val="E4B778"/>
    <a:srgbClr val="02497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74031" autoAdjust="0"/>
  </p:normalViewPr>
  <p:slideViewPr>
    <p:cSldViewPr>
      <p:cViewPr varScale="1">
        <p:scale>
          <a:sx n="81" d="100"/>
          <a:sy n="81" d="100"/>
        </p:scale>
        <p:origin x="20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413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ionC\Objective\Objects\Cymharu%20Crosstabs%202011%20a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687397210875"/>
          <c:y val="3.2335359220781811E-2"/>
          <c:w val="0.37571770258678"/>
          <c:h val="0.79750874622728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'1. Ethnicity'!$B$16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D99C6"/>
            </a:solidFill>
            <a:ln>
              <a:noFill/>
            </a:ln>
            <a:effectLst/>
          </c:spPr>
          <c:invertIfNegative val="0"/>
          <c:cat>
            <c:strRef>
              <c:f>'1. Ethnicity'!$A$25:$A$29</c:f>
              <c:strCache>
                <c:ptCount val="5"/>
                <c:pt idx="0">
                  <c:v>Gwyn
White</c:v>
                </c:pt>
                <c:pt idx="1">
                  <c:v>Grwpiau cymysg neu amlethnig
Mixed or multiple ethnic groups</c:v>
                </c:pt>
                <c:pt idx="2">
                  <c:v>Asiaidd / Asiaidd Prydeinig / Asiaidd Cymreig
Asian, Asian British or Asian Welsh</c:v>
                </c:pt>
                <c:pt idx="3">
                  <c:v>Du / Du Prydeinig / Du Cymreig / Caribïaidd / Affricanaidd
Black, Black British, Black Welsh, Caribbean or African</c:v>
                </c:pt>
                <c:pt idx="4">
                  <c:v>Grŵp ethnig arall
Other ethnic group</c:v>
                </c:pt>
              </c:strCache>
            </c:strRef>
          </c:cat>
          <c:val>
            <c:numRef>
              <c:f>'1. Ethnicity'!$B$25:$B$29</c:f>
              <c:numCache>
                <c:formatCode>0.0%</c:formatCode>
                <c:ptCount val="5"/>
                <c:pt idx="0">
                  <c:v>0.19476394749668383</c:v>
                </c:pt>
                <c:pt idx="1">
                  <c:v>0.1751201839336724</c:v>
                </c:pt>
                <c:pt idx="2">
                  <c:v>6.3055169496646329E-2</c:v>
                </c:pt>
                <c:pt idx="3">
                  <c:v>5.6352636127917029E-2</c:v>
                </c:pt>
                <c:pt idx="4">
                  <c:v>5.5333753589689713E-2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7-4D7D-822C-C83F043C9CBD}"/>
            </c:ext>
          </c:extLst>
        </c:ser>
        <c:ser>
          <c:idx val="1"/>
          <c:order val="1"/>
          <c:tx>
            <c:strRef>
              <c:f>'1. Ethnicity'!$C$16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2497E"/>
            </a:solidFill>
            <a:ln>
              <a:noFill/>
            </a:ln>
            <a:effectLst/>
          </c:spPr>
          <c:invertIfNegative val="0"/>
          <c:cat>
            <c:strRef>
              <c:f>'1. Ethnicity'!$A$25:$A$29</c:f>
              <c:strCache>
                <c:ptCount val="5"/>
                <c:pt idx="0">
                  <c:v>Gwyn
White</c:v>
                </c:pt>
                <c:pt idx="1">
                  <c:v>Grwpiau cymysg neu amlethnig
Mixed or multiple ethnic groups</c:v>
                </c:pt>
                <c:pt idx="2">
                  <c:v>Asiaidd / Asiaidd Prydeinig / Asiaidd Cymreig
Asian, Asian British or Asian Welsh</c:v>
                </c:pt>
                <c:pt idx="3">
                  <c:v>Du / Du Prydeinig / Du Cymreig / Caribïaidd / Affricanaidd
Black, Black British, Black Welsh, Caribbean or African</c:v>
                </c:pt>
                <c:pt idx="4">
                  <c:v>Grŵp ethnig arall
Other ethnic group</c:v>
                </c:pt>
              </c:strCache>
            </c:strRef>
          </c:cat>
          <c:val>
            <c:numRef>
              <c:f>'1. Ethnicity'!$C$25:$C$29</c:f>
              <c:numCache>
                <c:formatCode>0.0%</c:formatCode>
                <c:ptCount val="5"/>
                <c:pt idx="0">
                  <c:v>0.18418253594878192</c:v>
                </c:pt>
                <c:pt idx="1">
                  <c:v>0.16449706770925893</c:v>
                </c:pt>
                <c:pt idx="2">
                  <c:v>6.4335436786017275E-2</c:v>
                </c:pt>
                <c:pt idx="3">
                  <c:v>6.0719041278295603E-2</c:v>
                </c:pt>
                <c:pt idx="4">
                  <c:v>5.9303246239113219E-2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7-4D7D-822C-C83F043C9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17152240"/>
        <c:axId val="2017157232"/>
      </c:barChart>
      <c:catAx>
        <c:axId val="2017152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7157232"/>
        <c:crosses val="autoZero"/>
        <c:auto val="1"/>
        <c:lblAlgn val="ctr"/>
        <c:lblOffset val="100"/>
        <c:noMultiLvlLbl val="0"/>
      </c:catAx>
      <c:valAx>
        <c:axId val="2017157232"/>
        <c:scaling>
          <c:orientation val="minMax"/>
          <c:max val="0.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dirty="0" err="1">
                    <a:solidFill>
                      <a:schemeClr val="tx1"/>
                    </a:solidFill>
                  </a:rPr>
                  <a:t>Canran</a:t>
                </a:r>
                <a:r>
                  <a:rPr lang="en-GB" sz="1400" dirty="0">
                    <a:solidFill>
                      <a:schemeClr val="tx1"/>
                    </a:solidFill>
                  </a:rPr>
                  <a:t> (%) </a:t>
                </a:r>
                <a:r>
                  <a:rPr lang="en-GB" sz="1400" dirty="0" err="1">
                    <a:solidFill>
                      <a:schemeClr val="tx1"/>
                    </a:solidFill>
                  </a:rPr>
                  <a:t>sy'n</a:t>
                </a:r>
                <a:r>
                  <a:rPr lang="en-GB" sz="1400" dirty="0">
                    <a:solidFill>
                      <a:schemeClr val="tx1"/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/>
                    </a:solidFill>
                  </a:rPr>
                  <a:t>gallu</a:t>
                </a:r>
                <a:r>
                  <a:rPr lang="en-GB" sz="1400" dirty="0">
                    <a:solidFill>
                      <a:schemeClr val="tx1"/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/>
                    </a:solidFill>
                  </a:rPr>
                  <a:t>siarad</a:t>
                </a:r>
                <a:r>
                  <a:rPr lang="en-GB" sz="1400" dirty="0">
                    <a:solidFill>
                      <a:schemeClr val="tx1"/>
                    </a:solidFill>
                  </a:rPr>
                  <a:t> Cymraeg</a:t>
                </a:r>
                <a:br>
                  <a:rPr lang="en-GB" sz="1400" dirty="0">
                    <a:solidFill>
                      <a:schemeClr val="tx1"/>
                    </a:solidFill>
                  </a:rPr>
                </a:br>
                <a:r>
                  <a:rPr lang="en-GB" sz="1400" dirty="0">
                    <a:solidFill>
                      <a:schemeClr val="tx1"/>
                    </a:solidFill>
                  </a:rPr>
                  <a:t>Percentage (%) who can speak Welsh</a:t>
                </a:r>
              </a:p>
            </c:rich>
          </c:tx>
          <c:layout>
            <c:manualLayout>
              <c:xMode val="edge"/>
              <c:yMode val="edge"/>
              <c:x val="0.54070789588801405"/>
              <c:y val="0.90630037032659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71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39665354330711"/>
          <c:y val="3.684876720874216E-2"/>
          <c:w val="0.48540026246719159"/>
          <c:h val="0.74735563982506148"/>
        </c:manualLayout>
      </c:layout>
      <c:barChart>
        <c:barDir val="bar"/>
        <c:grouping val="clustered"/>
        <c:varyColors val="0"/>
        <c:ser>
          <c:idx val="0"/>
          <c:order val="0"/>
          <c:tx>
            <c:v>2011</c:v>
          </c:tx>
          <c:spPr>
            <a:solidFill>
              <a:srgbClr val="5D99C6"/>
            </a:solidFill>
            <a:ln>
              <a:noFill/>
            </a:ln>
            <a:effectLst/>
          </c:spPr>
          <c:invertIfNegative val="0"/>
          <c:cat>
            <c:strRef>
              <c:f>'2. CoB'!$A$21:$A$22</c:f>
              <c:strCache>
                <c:ptCount val="2"/>
                <c:pt idx="0">
                  <c:v>Ganwyd yng Nghymru | Born in Wales</c:v>
                </c:pt>
                <c:pt idx="1">
                  <c:v>Ganwyd y tu allan i Gymru | Born outside of Wales</c:v>
                </c:pt>
              </c:strCache>
            </c:strRef>
          </c:cat>
          <c:val>
            <c:numRef>
              <c:f>'2. CoB'!$C$21:$C$22</c:f>
              <c:numCache>
                <c:formatCode>0.0%</c:formatCode>
                <c:ptCount val="2"/>
                <c:pt idx="0">
                  <c:v>0.23305683141879388</c:v>
                </c:pt>
                <c:pt idx="1">
                  <c:v>8.0098240402028467E-2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2-40D8-8EBA-696CC65B4EBC}"/>
            </c:ext>
          </c:extLst>
        </c:ser>
        <c:ser>
          <c:idx val="1"/>
          <c:order val="1"/>
          <c:tx>
            <c:v>2021</c:v>
          </c:tx>
          <c:spPr>
            <a:solidFill>
              <a:srgbClr val="02497E"/>
            </a:solidFill>
            <a:ln>
              <a:noFill/>
            </a:ln>
            <a:effectLst/>
          </c:spPr>
          <c:invertIfNegative val="0"/>
          <c:cat>
            <c:strRef>
              <c:f>'2. CoB'!$A$21:$A$22</c:f>
              <c:strCache>
                <c:ptCount val="2"/>
                <c:pt idx="0">
                  <c:v>Ganwyd yng Nghymru | Born in Wales</c:v>
                </c:pt>
                <c:pt idx="1">
                  <c:v>Ganwyd y tu allan i Gymru | Born outside of Wales</c:v>
                </c:pt>
              </c:strCache>
            </c:strRef>
          </c:cat>
          <c:val>
            <c:numRef>
              <c:f>'2. CoB'!$E$21:$E$22</c:f>
              <c:numCache>
                <c:formatCode>0.0%</c:formatCode>
                <c:ptCount val="2"/>
                <c:pt idx="0">
                  <c:v>0.22323422749591221</c:v>
                </c:pt>
                <c:pt idx="1">
                  <c:v>7.256166467939705E-2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2-40D8-8EBA-696CC65B4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3708256"/>
        <c:axId val="1843712000"/>
      </c:barChart>
      <c:catAx>
        <c:axId val="184370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712000"/>
        <c:crosses val="autoZero"/>
        <c:auto val="1"/>
        <c:lblAlgn val="ctr"/>
        <c:lblOffset val="100"/>
        <c:noMultiLvlLbl val="0"/>
      </c:catAx>
      <c:valAx>
        <c:axId val="1843712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Canran (%) sy'n gallu siarad Cymraeg</a:t>
                </a:r>
              </a:p>
              <a:p>
                <a:pPr>
                  <a:defRPr/>
                </a:pPr>
                <a:r>
                  <a:rPr lang="en-GB"/>
                  <a:t>Percentage (%) who can speak Welsh</a:t>
                </a:r>
              </a:p>
            </c:rich>
          </c:tx>
          <c:layout>
            <c:manualLayout>
              <c:xMode val="edge"/>
              <c:yMode val="edge"/>
              <c:x val="0.47430161854768155"/>
              <c:y val="0.88173835820918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7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39665354330711"/>
          <c:y val="3.684876720874216E-2"/>
          <c:w val="0.48540026246719159"/>
          <c:h val="0.74735563982506148"/>
        </c:manualLayout>
      </c:layout>
      <c:barChart>
        <c:barDir val="bar"/>
        <c:grouping val="clustered"/>
        <c:varyColors val="0"/>
        <c:ser>
          <c:idx val="0"/>
          <c:order val="0"/>
          <c:tx>
            <c:v>2011</c:v>
          </c:tx>
          <c:spPr>
            <a:solidFill>
              <a:srgbClr val="5D99C6"/>
            </a:solidFill>
            <a:ln>
              <a:noFill/>
            </a:ln>
            <a:effectLst/>
          </c:spPr>
          <c:invertIfNegative val="0"/>
          <c:cat>
            <c:strRef>
              <c:f>'2. CoB'!$A$21:$A$22</c:f>
              <c:strCache>
                <c:ptCount val="2"/>
                <c:pt idx="0">
                  <c:v>Ganwyd yng Nghymru | Born in Wales</c:v>
                </c:pt>
                <c:pt idx="1">
                  <c:v>Ganwyd y tu allan i Gymru | Born outside of Wales</c:v>
                </c:pt>
              </c:strCache>
            </c:strRef>
          </c:cat>
          <c:val>
            <c:numRef>
              <c:f>'2. CoB'!$C$21:$C$22</c:f>
              <c:numCache>
                <c:formatCode>0.0%</c:formatCode>
                <c:ptCount val="2"/>
                <c:pt idx="0">
                  <c:v>0.23305683141879388</c:v>
                </c:pt>
                <c:pt idx="1">
                  <c:v>8.0098240402028467E-2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2-4725-BD53-98D2F84450FE}"/>
            </c:ext>
          </c:extLst>
        </c:ser>
        <c:ser>
          <c:idx val="1"/>
          <c:order val="1"/>
          <c:tx>
            <c:v>2021</c:v>
          </c:tx>
          <c:spPr>
            <a:solidFill>
              <a:srgbClr val="02497E"/>
            </a:solidFill>
            <a:ln>
              <a:noFill/>
            </a:ln>
            <a:effectLst/>
          </c:spPr>
          <c:invertIfNegative val="0"/>
          <c:cat>
            <c:strRef>
              <c:f>'2. CoB'!$A$21:$A$22</c:f>
              <c:strCache>
                <c:ptCount val="2"/>
                <c:pt idx="0">
                  <c:v>Ganwyd yng Nghymru | Born in Wales</c:v>
                </c:pt>
                <c:pt idx="1">
                  <c:v>Ganwyd y tu allan i Gymru | Born outside of Wales</c:v>
                </c:pt>
              </c:strCache>
            </c:strRef>
          </c:cat>
          <c:val>
            <c:numRef>
              <c:f>'2. CoB'!$E$21:$E$22</c:f>
              <c:numCache>
                <c:formatCode>0.0%</c:formatCode>
                <c:ptCount val="2"/>
                <c:pt idx="0">
                  <c:v>0.22323422749591221</c:v>
                </c:pt>
                <c:pt idx="1">
                  <c:v>7.256166467939705E-2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2-4725-BD53-98D2F8445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3708256"/>
        <c:axId val="1843712000"/>
      </c:barChart>
      <c:catAx>
        <c:axId val="184370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712000"/>
        <c:crosses val="autoZero"/>
        <c:auto val="1"/>
        <c:lblAlgn val="ctr"/>
        <c:lblOffset val="100"/>
        <c:noMultiLvlLbl val="0"/>
      </c:catAx>
      <c:valAx>
        <c:axId val="1843712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Canran (%) sy'n gallu siarad Cymraeg</a:t>
                </a:r>
              </a:p>
              <a:p>
                <a:pPr>
                  <a:defRPr/>
                </a:pPr>
                <a:r>
                  <a:rPr lang="en-GB"/>
                  <a:t>Percentage (%) who can speak Welsh</a:t>
                </a:r>
              </a:p>
            </c:rich>
          </c:tx>
          <c:layout>
            <c:manualLayout>
              <c:xMode val="edge"/>
              <c:yMode val="edge"/>
              <c:x val="0.47430161854768155"/>
              <c:y val="0.88173835820918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7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39665354330711"/>
          <c:y val="3.684876720874216E-2"/>
          <c:w val="0.48540026246719159"/>
          <c:h val="0.74735563982506148"/>
        </c:manualLayout>
      </c:layout>
      <c:barChart>
        <c:barDir val="bar"/>
        <c:grouping val="clustered"/>
        <c:varyColors val="0"/>
        <c:ser>
          <c:idx val="0"/>
          <c:order val="0"/>
          <c:tx>
            <c:v>2011</c:v>
          </c:tx>
          <c:spPr>
            <a:solidFill>
              <a:srgbClr val="5D99C6"/>
            </a:solidFill>
            <a:ln>
              <a:noFill/>
            </a:ln>
            <a:effectLst/>
          </c:spPr>
          <c:invertIfNegative val="0"/>
          <c:cat>
            <c:strRef>
              <c:f>'2. CoB'!$A$21:$A$22</c:f>
              <c:strCache>
                <c:ptCount val="2"/>
                <c:pt idx="0">
                  <c:v>Ganwyd yng Nghymru | Born in Wales</c:v>
                </c:pt>
                <c:pt idx="1">
                  <c:v>Ganwyd y tu allan i Gymru | Born outside of Wales</c:v>
                </c:pt>
              </c:strCache>
            </c:strRef>
          </c:cat>
          <c:val>
            <c:numRef>
              <c:f>'2. CoB'!$C$21:$C$22</c:f>
              <c:numCache>
                <c:formatCode>0.0%</c:formatCode>
                <c:ptCount val="2"/>
                <c:pt idx="0">
                  <c:v>0.23305683141879388</c:v>
                </c:pt>
                <c:pt idx="1">
                  <c:v>8.0098240402028467E-2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2-4725-BD53-98D2F84450FE}"/>
            </c:ext>
          </c:extLst>
        </c:ser>
        <c:ser>
          <c:idx val="1"/>
          <c:order val="1"/>
          <c:tx>
            <c:v>2021</c:v>
          </c:tx>
          <c:spPr>
            <a:solidFill>
              <a:srgbClr val="02497E"/>
            </a:solidFill>
            <a:ln>
              <a:noFill/>
            </a:ln>
            <a:effectLst/>
          </c:spPr>
          <c:invertIfNegative val="0"/>
          <c:cat>
            <c:strRef>
              <c:f>'2. CoB'!$A$21:$A$22</c:f>
              <c:strCache>
                <c:ptCount val="2"/>
                <c:pt idx="0">
                  <c:v>Ganwyd yng Nghymru | Born in Wales</c:v>
                </c:pt>
                <c:pt idx="1">
                  <c:v>Ganwyd y tu allan i Gymru | Born outside of Wales</c:v>
                </c:pt>
              </c:strCache>
            </c:strRef>
          </c:cat>
          <c:val>
            <c:numRef>
              <c:f>'2. CoB'!$E$21:$E$22</c:f>
              <c:numCache>
                <c:formatCode>0.0%</c:formatCode>
                <c:ptCount val="2"/>
                <c:pt idx="0">
                  <c:v>0.22323422749591221</c:v>
                </c:pt>
                <c:pt idx="1">
                  <c:v>7.256166467939705E-2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2-4725-BD53-98D2F8445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3708256"/>
        <c:axId val="1843712000"/>
      </c:barChart>
      <c:catAx>
        <c:axId val="184370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712000"/>
        <c:crosses val="autoZero"/>
        <c:auto val="1"/>
        <c:lblAlgn val="ctr"/>
        <c:lblOffset val="100"/>
        <c:noMultiLvlLbl val="0"/>
      </c:catAx>
      <c:valAx>
        <c:axId val="1843712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Canran (%) sy'n gallu siarad Cymraeg</a:t>
                </a:r>
              </a:p>
              <a:p>
                <a:pPr>
                  <a:defRPr/>
                </a:pPr>
                <a:r>
                  <a:rPr lang="en-GB"/>
                  <a:t>Percentage (%) who can speak Welsh</a:t>
                </a:r>
              </a:p>
            </c:rich>
          </c:tx>
          <c:layout>
            <c:manualLayout>
              <c:xMode val="edge"/>
              <c:yMode val="edge"/>
              <c:x val="0.47430161854768155"/>
              <c:y val="0.88173835820918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7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1154855643046"/>
          <c:y val="5.2469110299839458E-2"/>
          <c:w val="0.63707600612423443"/>
          <c:h val="0.81733809703765981"/>
        </c:manualLayout>
      </c:layout>
      <c:lineChart>
        <c:grouping val="standard"/>
        <c:varyColors val="0"/>
        <c:ser>
          <c:idx val="0"/>
          <c:order val="0"/>
          <c:tx>
            <c:v>Menwyod 2011 | Females 2011</c:v>
          </c:tx>
          <c:spPr>
            <a:ln w="28575" cap="rnd">
              <a:solidFill>
                <a:srgbClr val="5D99C6">
                  <a:alpha val="14902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SexAge'!$L$9:$L$91</c:f>
              <c:numCache>
                <c:formatCode>0.0%</c:formatCode>
                <c:ptCount val="83"/>
                <c:pt idx="0">
                  <c:v>0.2001590366920368</c:v>
                </c:pt>
                <c:pt idx="1">
                  <c:v>0.3010485160831704</c:v>
                </c:pt>
                <c:pt idx="2">
                  <c:v>0.36771888028588445</c:v>
                </c:pt>
                <c:pt idx="3">
                  <c:v>0.38880550343964976</c:v>
                </c:pt>
                <c:pt idx="4">
                  <c:v>0.40447308567096285</c:v>
                </c:pt>
                <c:pt idx="5">
                  <c:v>0.4105110833388147</c:v>
                </c:pt>
                <c:pt idx="6">
                  <c:v>0.41792000000000001</c:v>
                </c:pt>
                <c:pt idx="7">
                  <c:v>0.42714819427148193</c:v>
                </c:pt>
                <c:pt idx="8">
                  <c:v>0.4468538926413082</c:v>
                </c:pt>
                <c:pt idx="9">
                  <c:v>0.45163694742273952</c:v>
                </c:pt>
                <c:pt idx="10">
                  <c:v>0.45871662553286963</c:v>
                </c:pt>
                <c:pt idx="11">
                  <c:v>0.47001797287729424</c:v>
                </c:pt>
                <c:pt idx="12">
                  <c:v>0.44699893718185379</c:v>
                </c:pt>
                <c:pt idx="13">
                  <c:v>0.40784927661412224</c:v>
                </c:pt>
                <c:pt idx="14">
                  <c:v>0.34614575665159325</c:v>
                </c:pt>
                <c:pt idx="15">
                  <c:v>0.26280236427755427</c:v>
                </c:pt>
                <c:pt idx="16">
                  <c:v>0.20800829688415926</c:v>
                </c:pt>
                <c:pt idx="17">
                  <c:v>0.18647207663112236</c:v>
                </c:pt>
                <c:pt idx="18">
                  <c:v>0.18484462677417834</c:v>
                </c:pt>
                <c:pt idx="19">
                  <c:v>0.19547195423474087</c:v>
                </c:pt>
                <c:pt idx="20">
                  <c:v>0.1991305216869878</c:v>
                </c:pt>
                <c:pt idx="21">
                  <c:v>0.19404619154371514</c:v>
                </c:pt>
                <c:pt idx="22">
                  <c:v>0.1845830866124778</c:v>
                </c:pt>
                <c:pt idx="23">
                  <c:v>0.18319551880501467</c:v>
                </c:pt>
                <c:pt idx="24">
                  <c:v>0.17279351339505836</c:v>
                </c:pt>
                <c:pt idx="25">
                  <c:v>0.17321840342593608</c:v>
                </c:pt>
                <c:pt idx="26">
                  <c:v>0.16773945095450293</c:v>
                </c:pt>
                <c:pt idx="27">
                  <c:v>0.16401807068828061</c:v>
                </c:pt>
                <c:pt idx="28">
                  <c:v>0.1687113234176528</c:v>
                </c:pt>
                <c:pt idx="29">
                  <c:v>0.16596540439457691</c:v>
                </c:pt>
                <c:pt idx="30">
                  <c:v>0.1676470588235294</c:v>
                </c:pt>
                <c:pt idx="31">
                  <c:v>0.16312530354541038</c:v>
                </c:pt>
                <c:pt idx="32">
                  <c:v>0.16420697548340463</c:v>
                </c:pt>
                <c:pt idx="33">
                  <c:v>0.1662962329742976</c:v>
                </c:pt>
                <c:pt idx="34">
                  <c:v>0.16302437952998022</c:v>
                </c:pt>
                <c:pt idx="35">
                  <c:v>0.16169689517368582</c:v>
                </c:pt>
                <c:pt idx="36">
                  <c:v>0.15608046473666523</c:v>
                </c:pt>
                <c:pt idx="37">
                  <c:v>0.15091863517060367</c:v>
                </c:pt>
                <c:pt idx="38">
                  <c:v>0.1478830122921867</c:v>
                </c:pt>
                <c:pt idx="39">
                  <c:v>0.14273376062548299</c:v>
                </c:pt>
                <c:pt idx="40">
                  <c:v>0.13843259612737452</c:v>
                </c:pt>
                <c:pt idx="41">
                  <c:v>0.1402116402116402</c:v>
                </c:pt>
                <c:pt idx="42">
                  <c:v>0.14267773043283247</c:v>
                </c:pt>
                <c:pt idx="43">
                  <c:v>0.14095976310747257</c:v>
                </c:pt>
                <c:pt idx="44">
                  <c:v>0.13475982532751091</c:v>
                </c:pt>
                <c:pt idx="45">
                  <c:v>0.13232454761797854</c:v>
                </c:pt>
                <c:pt idx="46">
                  <c:v>0.13280926768721554</c:v>
                </c:pt>
                <c:pt idx="47">
                  <c:v>0.13379010231007823</c:v>
                </c:pt>
                <c:pt idx="48">
                  <c:v>0.13514168079438121</c:v>
                </c:pt>
                <c:pt idx="49">
                  <c:v>0.13665571197331633</c:v>
                </c:pt>
                <c:pt idx="50">
                  <c:v>0.13781877373846987</c:v>
                </c:pt>
                <c:pt idx="51">
                  <c:v>0.13759375633488749</c:v>
                </c:pt>
                <c:pt idx="52">
                  <c:v>0.13819229537936187</c:v>
                </c:pt>
                <c:pt idx="53">
                  <c:v>0.13911611600977372</c:v>
                </c:pt>
                <c:pt idx="54">
                  <c:v>0.1359876701772412</c:v>
                </c:pt>
                <c:pt idx="55">
                  <c:v>0.13748567857514843</c:v>
                </c:pt>
                <c:pt idx="56">
                  <c:v>0.14240203886588085</c:v>
                </c:pt>
                <c:pt idx="57">
                  <c:v>0.1348994665572425</c:v>
                </c:pt>
                <c:pt idx="58">
                  <c:v>0.14033932641174982</c:v>
                </c:pt>
                <c:pt idx="59">
                  <c:v>0.13480571400711813</c:v>
                </c:pt>
                <c:pt idx="60">
                  <c:v>0.13860848309266216</c:v>
                </c:pt>
                <c:pt idx="61">
                  <c:v>0.13429537767756483</c:v>
                </c:pt>
                <c:pt idx="62">
                  <c:v>0.14903207165559088</c:v>
                </c:pt>
                <c:pt idx="63">
                  <c:v>0.14665295741111531</c:v>
                </c:pt>
                <c:pt idx="64">
                  <c:v>0.15926012098650535</c:v>
                </c:pt>
                <c:pt idx="65">
                  <c:v>0.15067024128686327</c:v>
                </c:pt>
                <c:pt idx="66">
                  <c:v>0.14897554527428949</c:v>
                </c:pt>
                <c:pt idx="67">
                  <c:v>0.14596845770464942</c:v>
                </c:pt>
                <c:pt idx="68">
                  <c:v>0.1501716046788541</c:v>
                </c:pt>
                <c:pt idx="69">
                  <c:v>0.15452181856510436</c:v>
                </c:pt>
                <c:pt idx="70">
                  <c:v>0.15198077483250802</c:v>
                </c:pt>
                <c:pt idx="71">
                  <c:v>0.15685827250608272</c:v>
                </c:pt>
                <c:pt idx="72">
                  <c:v>0.15835868632498634</c:v>
                </c:pt>
                <c:pt idx="73">
                  <c:v>0.16495096052524924</c:v>
                </c:pt>
                <c:pt idx="74">
                  <c:v>0.16477565755544094</c:v>
                </c:pt>
                <c:pt idx="75">
                  <c:v>0.16245204046041159</c:v>
                </c:pt>
                <c:pt idx="76">
                  <c:v>0.1645662100456621</c:v>
                </c:pt>
                <c:pt idx="77">
                  <c:v>0.16693663649356835</c:v>
                </c:pt>
                <c:pt idx="78">
                  <c:v>0.17707277518751266</c:v>
                </c:pt>
                <c:pt idx="79">
                  <c:v>0.18057996485061512</c:v>
                </c:pt>
                <c:pt idx="80">
                  <c:v>0.18434313840384389</c:v>
                </c:pt>
                <c:pt idx="81">
                  <c:v>0.18679606997364007</c:v>
                </c:pt>
                <c:pt idx="82">
                  <c:v>0.19353567205360661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1A-4E4B-ADA9-F61930C20189}"/>
            </c:ext>
          </c:extLst>
        </c:ser>
        <c:ser>
          <c:idx val="1"/>
          <c:order val="1"/>
          <c:tx>
            <c:v>Dynion 2011 | Men 2011</c:v>
          </c:tx>
          <c:spPr>
            <a:ln w="28575" cap="rnd">
              <a:solidFill>
                <a:srgbClr val="C88528">
                  <a:alpha val="14902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SexAge'!$M$9:$M$91</c:f>
              <c:numCache>
                <c:formatCode>0.0%</c:formatCode>
                <c:ptCount val="83"/>
                <c:pt idx="0">
                  <c:v>0.17273176354355343</c:v>
                </c:pt>
                <c:pt idx="1">
                  <c:v>0.26373748609566183</c:v>
                </c:pt>
                <c:pt idx="2">
                  <c:v>0.34071100917431191</c:v>
                </c:pt>
                <c:pt idx="3">
                  <c:v>0.35993562999165574</c:v>
                </c:pt>
                <c:pt idx="4">
                  <c:v>0.37408902005661626</c:v>
                </c:pt>
                <c:pt idx="5">
                  <c:v>0.38302175911737663</c:v>
                </c:pt>
                <c:pt idx="6">
                  <c:v>0.38135336523898949</c:v>
                </c:pt>
                <c:pt idx="7">
                  <c:v>0.38841449342257095</c:v>
                </c:pt>
                <c:pt idx="8">
                  <c:v>0.3942524841915086</c:v>
                </c:pt>
                <c:pt idx="9">
                  <c:v>0.40754965433995394</c:v>
                </c:pt>
                <c:pt idx="10">
                  <c:v>0.39659078649260976</c:v>
                </c:pt>
                <c:pt idx="11">
                  <c:v>0.38772455089820357</c:v>
                </c:pt>
                <c:pt idx="12">
                  <c:v>0.35617645534186926</c:v>
                </c:pt>
                <c:pt idx="13">
                  <c:v>0.31449795081967213</c:v>
                </c:pt>
                <c:pt idx="14">
                  <c:v>0.26305551399072274</c:v>
                </c:pt>
                <c:pt idx="15">
                  <c:v>0.21477587969046577</c:v>
                </c:pt>
                <c:pt idx="16">
                  <c:v>0.1720796943231441</c:v>
                </c:pt>
                <c:pt idx="17">
                  <c:v>0.15594509674218621</c:v>
                </c:pt>
                <c:pt idx="18">
                  <c:v>0.15906742733929294</c:v>
                </c:pt>
                <c:pt idx="19">
                  <c:v>0.1567661282963774</c:v>
                </c:pt>
                <c:pt idx="20">
                  <c:v>0.16135458167330677</c:v>
                </c:pt>
                <c:pt idx="21">
                  <c:v>0.1716794509487283</c:v>
                </c:pt>
                <c:pt idx="22">
                  <c:v>0.16020382165605096</c:v>
                </c:pt>
                <c:pt idx="23">
                  <c:v>0.15414439903594257</c:v>
                </c:pt>
                <c:pt idx="24">
                  <c:v>0.14639408813851879</c:v>
                </c:pt>
                <c:pt idx="25">
                  <c:v>0.14940087145969499</c:v>
                </c:pt>
                <c:pt idx="26">
                  <c:v>0.14659541648303218</c:v>
                </c:pt>
                <c:pt idx="27">
                  <c:v>0.138179888564606</c:v>
                </c:pt>
                <c:pt idx="28">
                  <c:v>0.14131133490464967</c:v>
                </c:pt>
                <c:pt idx="29">
                  <c:v>0.14200873362445415</c:v>
                </c:pt>
                <c:pt idx="30">
                  <c:v>0.13891821399739179</c:v>
                </c:pt>
                <c:pt idx="31">
                  <c:v>0.14067533707194846</c:v>
                </c:pt>
                <c:pt idx="32">
                  <c:v>0.13790362035225048</c:v>
                </c:pt>
                <c:pt idx="33">
                  <c:v>0.13412494150678522</c:v>
                </c:pt>
                <c:pt idx="34">
                  <c:v>0.13534599728629579</c:v>
                </c:pt>
                <c:pt idx="35">
                  <c:v>0.13388035997882478</c:v>
                </c:pt>
                <c:pt idx="36">
                  <c:v>0.13814493895234345</c:v>
                </c:pt>
                <c:pt idx="37">
                  <c:v>0.13517448915206523</c:v>
                </c:pt>
                <c:pt idx="38">
                  <c:v>0.12733731313829</c:v>
                </c:pt>
                <c:pt idx="39">
                  <c:v>0.12739841986455983</c:v>
                </c:pt>
                <c:pt idx="40">
                  <c:v>0.1219172155184847</c:v>
                </c:pt>
                <c:pt idx="41">
                  <c:v>0.12870000927902014</c:v>
                </c:pt>
                <c:pt idx="42">
                  <c:v>0.12480910731639594</c:v>
                </c:pt>
                <c:pt idx="43">
                  <c:v>0.12391826378505731</c:v>
                </c:pt>
                <c:pt idx="44">
                  <c:v>0.12349548076486351</c:v>
                </c:pt>
                <c:pt idx="45">
                  <c:v>0.12503480924533555</c:v>
                </c:pt>
                <c:pt idx="46">
                  <c:v>0.11928588207657975</c:v>
                </c:pt>
                <c:pt idx="47">
                  <c:v>0.12532611846555222</c:v>
                </c:pt>
                <c:pt idx="48">
                  <c:v>0.1229086877645636</c:v>
                </c:pt>
                <c:pt idx="49">
                  <c:v>0.12885012854766345</c:v>
                </c:pt>
                <c:pt idx="50">
                  <c:v>0.12878204140340063</c:v>
                </c:pt>
                <c:pt idx="51">
                  <c:v>0.12864242741302642</c:v>
                </c:pt>
                <c:pt idx="52">
                  <c:v>0.12885309636212164</c:v>
                </c:pt>
                <c:pt idx="53">
                  <c:v>0.13014338295885294</c:v>
                </c:pt>
                <c:pt idx="54">
                  <c:v>0.12943877823463448</c:v>
                </c:pt>
                <c:pt idx="55">
                  <c:v>0.13183123002762281</c:v>
                </c:pt>
                <c:pt idx="56">
                  <c:v>0.12852188990030342</c:v>
                </c:pt>
                <c:pt idx="57">
                  <c:v>0.13162300837159061</c:v>
                </c:pt>
                <c:pt idx="58">
                  <c:v>0.13400122050447519</c:v>
                </c:pt>
                <c:pt idx="59">
                  <c:v>0.13535119915531199</c:v>
                </c:pt>
                <c:pt idx="60">
                  <c:v>0.13234070100804587</c:v>
                </c:pt>
                <c:pt idx="61">
                  <c:v>0.1302602370944127</c:v>
                </c:pt>
                <c:pt idx="62">
                  <c:v>0.14067868121270569</c:v>
                </c:pt>
                <c:pt idx="63">
                  <c:v>0.14202667274592501</c:v>
                </c:pt>
                <c:pt idx="64">
                  <c:v>0.14679938014066038</c:v>
                </c:pt>
                <c:pt idx="65">
                  <c:v>0.15495596777215664</c:v>
                </c:pt>
                <c:pt idx="66">
                  <c:v>0.14975334742776603</c:v>
                </c:pt>
                <c:pt idx="67">
                  <c:v>0.1511377955674153</c:v>
                </c:pt>
                <c:pt idx="68">
                  <c:v>0.15029794747296402</c:v>
                </c:pt>
                <c:pt idx="69">
                  <c:v>0.15227882037533513</c:v>
                </c:pt>
                <c:pt idx="70">
                  <c:v>0.14857051076132349</c:v>
                </c:pt>
                <c:pt idx="71">
                  <c:v>0.15579618903718626</c:v>
                </c:pt>
                <c:pt idx="72">
                  <c:v>0.15813445071962107</c:v>
                </c:pt>
                <c:pt idx="73">
                  <c:v>0.16205716399962999</c:v>
                </c:pt>
                <c:pt idx="74">
                  <c:v>0.1599370739381227</c:v>
                </c:pt>
                <c:pt idx="75">
                  <c:v>0.16559677945816559</c:v>
                </c:pt>
                <c:pt idx="76">
                  <c:v>0.1603962731454181</c:v>
                </c:pt>
                <c:pt idx="77">
                  <c:v>0.16769420468557336</c:v>
                </c:pt>
                <c:pt idx="78">
                  <c:v>0.1718881118881119</c:v>
                </c:pt>
                <c:pt idx="79">
                  <c:v>0.18289130768051509</c:v>
                </c:pt>
                <c:pt idx="80">
                  <c:v>0.17941176470588235</c:v>
                </c:pt>
                <c:pt idx="81">
                  <c:v>0.1748356807511737</c:v>
                </c:pt>
                <c:pt idx="82">
                  <c:v>0.1861041141897565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1A-4E4B-ADA9-F61930C20189}"/>
            </c:ext>
          </c:extLst>
        </c:ser>
        <c:ser>
          <c:idx val="2"/>
          <c:order val="2"/>
          <c:tx>
            <c:v>Menwyod 2021 | Females 2021</c:v>
          </c:tx>
          <c:spPr>
            <a:ln w="28575" cap="rnd">
              <a:solidFill>
                <a:srgbClr val="02497E"/>
              </a:solidFill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SexAge'!$AA$9:$AA$91</c:f>
              <c:numCache>
                <c:formatCode>0.0%</c:formatCode>
                <c:ptCount val="83"/>
                <c:pt idx="0">
                  <c:v>0.15496337458954282</c:v>
                </c:pt>
                <c:pt idx="1">
                  <c:v>0.23017965540499111</c:v>
                </c:pt>
                <c:pt idx="2">
                  <c:v>0.28385416666666669</c:v>
                </c:pt>
                <c:pt idx="3">
                  <c:v>0.32053766045047227</c:v>
                </c:pt>
                <c:pt idx="4">
                  <c:v>0.33694481024781514</c:v>
                </c:pt>
                <c:pt idx="5">
                  <c:v>0.34541157936195355</c:v>
                </c:pt>
                <c:pt idx="6">
                  <c:v>0.35902401239349341</c:v>
                </c:pt>
                <c:pt idx="7">
                  <c:v>0.37495815199196519</c:v>
                </c:pt>
                <c:pt idx="8">
                  <c:v>0.37585446527012129</c:v>
                </c:pt>
                <c:pt idx="9">
                  <c:v>0.39127231510342875</c:v>
                </c:pt>
                <c:pt idx="10">
                  <c:v>0.39265863188597216</c:v>
                </c:pt>
                <c:pt idx="11">
                  <c:v>0.40277615087267188</c:v>
                </c:pt>
                <c:pt idx="12">
                  <c:v>0.40609441545198249</c:v>
                </c:pt>
                <c:pt idx="13">
                  <c:v>0.38164336695570106</c:v>
                </c:pt>
                <c:pt idx="14">
                  <c:v>0.35129800215336765</c:v>
                </c:pt>
                <c:pt idx="15">
                  <c:v>0.27585582322043106</c:v>
                </c:pt>
                <c:pt idx="16">
                  <c:v>0.20783795684720388</c:v>
                </c:pt>
                <c:pt idx="17">
                  <c:v>0.19817331002988103</c:v>
                </c:pt>
                <c:pt idx="18">
                  <c:v>0.19894540261452268</c:v>
                </c:pt>
                <c:pt idx="19">
                  <c:v>0.20203227734608487</c:v>
                </c:pt>
                <c:pt idx="20">
                  <c:v>0.2016443329240297</c:v>
                </c:pt>
                <c:pt idx="21">
                  <c:v>0.20263256461019852</c:v>
                </c:pt>
                <c:pt idx="22">
                  <c:v>0.19737653455911205</c:v>
                </c:pt>
                <c:pt idx="23">
                  <c:v>0.18572967151319333</c:v>
                </c:pt>
                <c:pt idx="24">
                  <c:v>0.18484816421542694</c:v>
                </c:pt>
                <c:pt idx="25">
                  <c:v>0.17764429354922956</c:v>
                </c:pt>
                <c:pt idx="26">
                  <c:v>0.17738392411382925</c:v>
                </c:pt>
                <c:pt idx="27">
                  <c:v>0.17198322114915618</c:v>
                </c:pt>
                <c:pt idx="28">
                  <c:v>0.17120997162545601</c:v>
                </c:pt>
                <c:pt idx="29">
                  <c:v>0.17769498261301539</c:v>
                </c:pt>
                <c:pt idx="30">
                  <c:v>0.17268821404159751</c:v>
                </c:pt>
                <c:pt idx="31">
                  <c:v>0.17108228577152301</c:v>
                </c:pt>
                <c:pt idx="32">
                  <c:v>0.16808488825097395</c:v>
                </c:pt>
                <c:pt idx="33">
                  <c:v>0.17075175993011665</c:v>
                </c:pt>
                <c:pt idx="34">
                  <c:v>0.16298051606108477</c:v>
                </c:pt>
                <c:pt idx="35">
                  <c:v>0.16119513094798968</c:v>
                </c:pt>
                <c:pt idx="36">
                  <c:v>0.16214364757337829</c:v>
                </c:pt>
                <c:pt idx="37">
                  <c:v>0.15989132106423334</c:v>
                </c:pt>
                <c:pt idx="38">
                  <c:v>0.16420772303595207</c:v>
                </c:pt>
                <c:pt idx="39">
                  <c:v>0.15875798880153838</c:v>
                </c:pt>
                <c:pt idx="40">
                  <c:v>0.16361248731570466</c:v>
                </c:pt>
                <c:pt idx="41">
                  <c:v>0.15661716466869446</c:v>
                </c:pt>
                <c:pt idx="42">
                  <c:v>0.15521154629575742</c:v>
                </c:pt>
                <c:pt idx="43">
                  <c:v>0.1602972399150743</c:v>
                </c:pt>
                <c:pt idx="44">
                  <c:v>0.15375160324925183</c:v>
                </c:pt>
                <c:pt idx="45">
                  <c:v>0.1568901071517568</c:v>
                </c:pt>
                <c:pt idx="46">
                  <c:v>0.14737582005623243</c:v>
                </c:pt>
                <c:pt idx="47">
                  <c:v>0.14414414414414414</c:v>
                </c:pt>
                <c:pt idx="48">
                  <c:v>0.14310035429991258</c:v>
                </c:pt>
                <c:pt idx="49">
                  <c:v>0.1329539343968453</c:v>
                </c:pt>
                <c:pt idx="50">
                  <c:v>0.13286524439643532</c:v>
                </c:pt>
                <c:pt idx="51">
                  <c:v>0.13329813910518676</c:v>
                </c:pt>
                <c:pt idx="52">
                  <c:v>0.13404720279720281</c:v>
                </c:pt>
                <c:pt idx="53">
                  <c:v>0.13160381410531741</c:v>
                </c:pt>
                <c:pt idx="54">
                  <c:v>0.1287222174547327</c:v>
                </c:pt>
                <c:pt idx="55">
                  <c:v>0.12751411432604093</c:v>
                </c:pt>
                <c:pt idx="56">
                  <c:v>0.12557035955466325</c:v>
                </c:pt>
                <c:pt idx="57">
                  <c:v>0.12923935799023029</c:v>
                </c:pt>
                <c:pt idx="58">
                  <c:v>0.1303088803088803</c:v>
                </c:pt>
                <c:pt idx="59">
                  <c:v>0.12647771677301281</c:v>
                </c:pt>
                <c:pt idx="60">
                  <c:v>0.13326395083754583</c:v>
                </c:pt>
                <c:pt idx="61">
                  <c:v>0.13107222136182953</c:v>
                </c:pt>
                <c:pt idx="62">
                  <c:v>0.13241461953265429</c:v>
                </c:pt>
                <c:pt idx="63">
                  <c:v>0.13269754768392369</c:v>
                </c:pt>
                <c:pt idx="64">
                  <c:v>0.13079381992541289</c:v>
                </c:pt>
                <c:pt idx="65">
                  <c:v>0.13347225268699275</c:v>
                </c:pt>
                <c:pt idx="66">
                  <c:v>0.13515961059542675</c:v>
                </c:pt>
                <c:pt idx="67">
                  <c:v>0.13006100942872989</c:v>
                </c:pt>
                <c:pt idx="68">
                  <c:v>0.1340114501695292</c:v>
                </c:pt>
                <c:pt idx="69">
                  <c:v>0.12945001354646438</c:v>
                </c:pt>
                <c:pt idx="70">
                  <c:v>0.13019671466234028</c:v>
                </c:pt>
                <c:pt idx="71">
                  <c:v>0.12529002320185614</c:v>
                </c:pt>
                <c:pt idx="72">
                  <c:v>0.14108192071317621</c:v>
                </c:pt>
                <c:pt idx="73">
                  <c:v>0.13828900993271387</c:v>
                </c:pt>
                <c:pt idx="74">
                  <c:v>0.15819572521266709</c:v>
                </c:pt>
                <c:pt idx="75">
                  <c:v>0.14598004694835681</c:v>
                </c:pt>
                <c:pt idx="76">
                  <c:v>0.149038868659497</c:v>
                </c:pt>
                <c:pt idx="77">
                  <c:v>0.14428131230741345</c:v>
                </c:pt>
                <c:pt idx="78">
                  <c:v>0.14831201308069636</c:v>
                </c:pt>
                <c:pt idx="79">
                  <c:v>0.15287517531556802</c:v>
                </c:pt>
                <c:pt idx="80">
                  <c:v>0.14833869239013933</c:v>
                </c:pt>
                <c:pt idx="81">
                  <c:v>0.15345063985374771</c:v>
                </c:pt>
                <c:pt idx="82">
                  <c:v>0.16871586017873341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1A-4E4B-ADA9-F61930C20189}"/>
            </c:ext>
          </c:extLst>
        </c:ser>
        <c:ser>
          <c:idx val="3"/>
          <c:order val="3"/>
          <c:tx>
            <c:v>Dynion 2021 | Male 2021</c:v>
          </c:tx>
          <c:spPr>
            <a:ln w="28575" cap="rnd">
              <a:solidFill>
                <a:srgbClr val="C88528"/>
              </a:solidFill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SexAge'!$AB$9:$AB$91</c:f>
              <c:numCache>
                <c:formatCode>0.0%</c:formatCode>
                <c:ptCount val="83"/>
                <c:pt idx="0">
                  <c:v>0.13674491581678835</c:v>
                </c:pt>
                <c:pt idx="1">
                  <c:v>0.20367220038716491</c:v>
                </c:pt>
                <c:pt idx="2">
                  <c:v>0.25293447293447291</c:v>
                </c:pt>
                <c:pt idx="3">
                  <c:v>0.29225251892753457</c:v>
                </c:pt>
                <c:pt idx="4">
                  <c:v>0.30711780015842483</c:v>
                </c:pt>
                <c:pt idx="5">
                  <c:v>0.32461471673540265</c:v>
                </c:pt>
                <c:pt idx="6">
                  <c:v>0.31997438497251723</c:v>
                </c:pt>
                <c:pt idx="7">
                  <c:v>0.3309630868974171</c:v>
                </c:pt>
                <c:pt idx="8">
                  <c:v>0.34217022646774714</c:v>
                </c:pt>
                <c:pt idx="9">
                  <c:v>0.34085684430512014</c:v>
                </c:pt>
                <c:pt idx="10">
                  <c:v>0.34605256086419089</c:v>
                </c:pt>
                <c:pt idx="11">
                  <c:v>0.34972318149427178</c:v>
                </c:pt>
                <c:pt idx="12">
                  <c:v>0.34316717531366564</c:v>
                </c:pt>
                <c:pt idx="13">
                  <c:v>0.31101759755164499</c:v>
                </c:pt>
                <c:pt idx="14">
                  <c:v>0.27644312877149035</c:v>
                </c:pt>
                <c:pt idx="15">
                  <c:v>0.22568114976971312</c:v>
                </c:pt>
                <c:pt idx="16">
                  <c:v>0.18374391966107015</c:v>
                </c:pt>
                <c:pt idx="17">
                  <c:v>0.17241019759136644</c:v>
                </c:pt>
                <c:pt idx="18">
                  <c:v>0.16653057058283147</c:v>
                </c:pt>
                <c:pt idx="19">
                  <c:v>0.17275064267352186</c:v>
                </c:pt>
                <c:pt idx="20">
                  <c:v>0.17667844522968199</c:v>
                </c:pt>
                <c:pt idx="21">
                  <c:v>0.17226139113964012</c:v>
                </c:pt>
                <c:pt idx="22">
                  <c:v>0.16595253790375741</c:v>
                </c:pt>
                <c:pt idx="23">
                  <c:v>0.16763325048329192</c:v>
                </c:pt>
                <c:pt idx="24">
                  <c:v>0.16463979931286471</c:v>
                </c:pt>
                <c:pt idx="25">
                  <c:v>0.15612178795076656</c:v>
                </c:pt>
                <c:pt idx="26">
                  <c:v>0.15254507738950057</c:v>
                </c:pt>
                <c:pt idx="27">
                  <c:v>0.15215276711206677</c:v>
                </c:pt>
                <c:pt idx="28">
                  <c:v>0.15346377578001058</c:v>
                </c:pt>
                <c:pt idx="29">
                  <c:v>0.15403934700711594</c:v>
                </c:pt>
                <c:pt idx="30">
                  <c:v>0.15123554989924701</c:v>
                </c:pt>
                <c:pt idx="31">
                  <c:v>0.1523995153558447</c:v>
                </c:pt>
                <c:pt idx="32">
                  <c:v>0.1457248263888889</c:v>
                </c:pt>
                <c:pt idx="33">
                  <c:v>0.14194846145482223</c:v>
                </c:pt>
                <c:pt idx="34">
                  <c:v>0.14187258362750041</c:v>
                </c:pt>
                <c:pt idx="35">
                  <c:v>0.13827229521945764</c:v>
                </c:pt>
                <c:pt idx="36">
                  <c:v>0.14218142913452333</c:v>
                </c:pt>
                <c:pt idx="37">
                  <c:v>0.1348302300109529</c:v>
                </c:pt>
                <c:pt idx="38">
                  <c:v>0.1352115740237137</c:v>
                </c:pt>
                <c:pt idx="39">
                  <c:v>0.13462106444562585</c:v>
                </c:pt>
                <c:pt idx="40">
                  <c:v>0.1332538287722822</c:v>
                </c:pt>
                <c:pt idx="41">
                  <c:v>0.13495507609559318</c:v>
                </c:pt>
                <c:pt idx="42">
                  <c:v>0.13536563237162039</c:v>
                </c:pt>
                <c:pt idx="43">
                  <c:v>0.13004432675148236</c:v>
                </c:pt>
                <c:pt idx="44">
                  <c:v>0.13495713393516154</c:v>
                </c:pt>
                <c:pt idx="45">
                  <c:v>0.12953668973532675</c:v>
                </c:pt>
                <c:pt idx="46">
                  <c:v>0.13355845935496502</c:v>
                </c:pt>
                <c:pt idx="47">
                  <c:v>0.12777003316829302</c:v>
                </c:pt>
                <c:pt idx="48">
                  <c:v>0.12139967834689799</c:v>
                </c:pt>
                <c:pt idx="49">
                  <c:v>0.12227915941892718</c:v>
                </c:pt>
                <c:pt idx="50">
                  <c:v>0.1204796070689074</c:v>
                </c:pt>
                <c:pt idx="51">
                  <c:v>0.1213455772113943</c:v>
                </c:pt>
                <c:pt idx="52">
                  <c:v>0.11796308200936725</c:v>
                </c:pt>
                <c:pt idx="53">
                  <c:v>0.11897523026021641</c:v>
                </c:pt>
                <c:pt idx="54">
                  <c:v>0.1159811502035961</c:v>
                </c:pt>
                <c:pt idx="55">
                  <c:v>0.11834785833487854</c:v>
                </c:pt>
                <c:pt idx="56">
                  <c:v>0.11314388899448774</c:v>
                </c:pt>
                <c:pt idx="57">
                  <c:v>0.11883408071748879</c:v>
                </c:pt>
                <c:pt idx="58">
                  <c:v>0.11898644904538815</c:v>
                </c:pt>
                <c:pt idx="59">
                  <c:v>0.11950514627592151</c:v>
                </c:pt>
                <c:pt idx="60">
                  <c:v>0.12158070578408854</c:v>
                </c:pt>
                <c:pt idx="61">
                  <c:v>0.12471433235390141</c:v>
                </c:pt>
                <c:pt idx="62">
                  <c:v>0.1227908051287975</c:v>
                </c:pt>
                <c:pt idx="63">
                  <c:v>0.12574297420508973</c:v>
                </c:pt>
                <c:pt idx="64">
                  <c:v>0.12550928021729288</c:v>
                </c:pt>
                <c:pt idx="65">
                  <c:v>0.12403236132937548</c:v>
                </c:pt>
                <c:pt idx="66">
                  <c:v>0.12198031613480466</c:v>
                </c:pt>
                <c:pt idx="67">
                  <c:v>0.12480657064635163</c:v>
                </c:pt>
                <c:pt idx="68">
                  <c:v>0.12595661430462052</c:v>
                </c:pt>
                <c:pt idx="69">
                  <c:v>0.1253817343704984</c:v>
                </c:pt>
                <c:pt idx="70">
                  <c:v>0.12535750903890777</c:v>
                </c:pt>
                <c:pt idx="71">
                  <c:v>0.12079207920792079</c:v>
                </c:pt>
                <c:pt idx="72">
                  <c:v>0.1341454300874374</c:v>
                </c:pt>
                <c:pt idx="73">
                  <c:v>0.13417356859920779</c:v>
                </c:pt>
                <c:pt idx="74">
                  <c:v>0.13799339518792264</c:v>
                </c:pt>
                <c:pt idx="75">
                  <c:v>0.15108834827144688</c:v>
                </c:pt>
                <c:pt idx="76">
                  <c:v>0.14413419043792688</c:v>
                </c:pt>
                <c:pt idx="77">
                  <c:v>0.14558210918658188</c:v>
                </c:pt>
                <c:pt idx="78">
                  <c:v>0.14871558576200899</c:v>
                </c:pt>
                <c:pt idx="79">
                  <c:v>0.14664488564966072</c:v>
                </c:pt>
                <c:pt idx="80">
                  <c:v>0.1440771349862259</c:v>
                </c:pt>
                <c:pt idx="81">
                  <c:v>0.15302655960469425</c:v>
                </c:pt>
                <c:pt idx="82">
                  <c:v>0.16467912266450041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1A-4E4B-ADA9-F61930C20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369455"/>
        <c:axId val="390370703"/>
      </c:lineChart>
      <c:catAx>
        <c:axId val="390369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Oedran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370703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9037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Canran (%) sy'n gallu siarad Cymraeg</a:t>
                </a:r>
              </a:p>
              <a:p>
                <a:pPr>
                  <a:defRPr/>
                </a:pPr>
                <a:r>
                  <a:rPr lang="en-GB"/>
                  <a:t>Percent (%) who can sepak Welsh</a:t>
                </a:r>
              </a:p>
            </c:rich>
          </c:tx>
          <c:layout>
            <c:manualLayout>
              <c:xMode val="edge"/>
              <c:yMode val="edge"/>
              <c:x val="2.482720909886264E-2"/>
              <c:y val="8.96442632863069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3694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15048118985132"/>
          <c:y val="0.16675517900822309"/>
          <c:w val="0.18986078302712162"/>
          <c:h val="0.59739820346716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1154855643046"/>
          <c:y val="5.2469110299839458E-2"/>
          <c:w val="0.63707600612423443"/>
          <c:h val="0.81733809703765981"/>
        </c:manualLayout>
      </c:layout>
      <c:lineChart>
        <c:grouping val="standard"/>
        <c:varyColors val="0"/>
        <c:ser>
          <c:idx val="0"/>
          <c:order val="0"/>
          <c:tx>
            <c:v>Menwyod 2011 | Females 2011</c:v>
          </c:tx>
          <c:spPr>
            <a:ln w="28575" cap="rnd">
              <a:solidFill>
                <a:srgbClr val="5D99C6">
                  <a:alpha val="14902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SexAge'!$L$9:$L$91</c:f>
              <c:numCache>
                <c:formatCode>0.0%</c:formatCode>
                <c:ptCount val="83"/>
                <c:pt idx="0">
                  <c:v>0.2001590366920368</c:v>
                </c:pt>
                <c:pt idx="1">
                  <c:v>0.3010485160831704</c:v>
                </c:pt>
                <c:pt idx="2">
                  <c:v>0.36771888028588445</c:v>
                </c:pt>
                <c:pt idx="3">
                  <c:v>0.38880550343964976</c:v>
                </c:pt>
                <c:pt idx="4">
                  <c:v>0.40447308567096285</c:v>
                </c:pt>
                <c:pt idx="5">
                  <c:v>0.4105110833388147</c:v>
                </c:pt>
                <c:pt idx="6">
                  <c:v>0.41792000000000001</c:v>
                </c:pt>
                <c:pt idx="7">
                  <c:v>0.42714819427148193</c:v>
                </c:pt>
                <c:pt idx="8">
                  <c:v>0.4468538926413082</c:v>
                </c:pt>
                <c:pt idx="9">
                  <c:v>0.45163694742273952</c:v>
                </c:pt>
                <c:pt idx="10">
                  <c:v>0.45871662553286963</c:v>
                </c:pt>
                <c:pt idx="11">
                  <c:v>0.47001797287729424</c:v>
                </c:pt>
                <c:pt idx="12">
                  <c:v>0.44699893718185379</c:v>
                </c:pt>
                <c:pt idx="13">
                  <c:v>0.40784927661412224</c:v>
                </c:pt>
                <c:pt idx="14">
                  <c:v>0.34614575665159325</c:v>
                </c:pt>
                <c:pt idx="15">
                  <c:v>0.26280236427755427</c:v>
                </c:pt>
                <c:pt idx="16">
                  <c:v>0.20800829688415926</c:v>
                </c:pt>
                <c:pt idx="17">
                  <c:v>0.18647207663112236</c:v>
                </c:pt>
                <c:pt idx="18">
                  <c:v>0.18484462677417834</c:v>
                </c:pt>
                <c:pt idx="19">
                  <c:v>0.19547195423474087</c:v>
                </c:pt>
                <c:pt idx="20">
                  <c:v>0.1991305216869878</c:v>
                </c:pt>
                <c:pt idx="21">
                  <c:v>0.19404619154371514</c:v>
                </c:pt>
                <c:pt idx="22">
                  <c:v>0.1845830866124778</c:v>
                </c:pt>
                <c:pt idx="23">
                  <c:v>0.18319551880501467</c:v>
                </c:pt>
                <c:pt idx="24">
                  <c:v>0.17279351339505836</c:v>
                </c:pt>
                <c:pt idx="25">
                  <c:v>0.17321840342593608</c:v>
                </c:pt>
                <c:pt idx="26">
                  <c:v>0.16773945095450293</c:v>
                </c:pt>
                <c:pt idx="27">
                  <c:v>0.16401807068828061</c:v>
                </c:pt>
                <c:pt idx="28">
                  <c:v>0.1687113234176528</c:v>
                </c:pt>
                <c:pt idx="29">
                  <c:v>0.16596540439457691</c:v>
                </c:pt>
                <c:pt idx="30">
                  <c:v>0.1676470588235294</c:v>
                </c:pt>
                <c:pt idx="31">
                  <c:v>0.16312530354541038</c:v>
                </c:pt>
                <c:pt idx="32">
                  <c:v>0.16420697548340463</c:v>
                </c:pt>
                <c:pt idx="33">
                  <c:v>0.1662962329742976</c:v>
                </c:pt>
                <c:pt idx="34">
                  <c:v>0.16302437952998022</c:v>
                </c:pt>
                <c:pt idx="35">
                  <c:v>0.16169689517368582</c:v>
                </c:pt>
                <c:pt idx="36">
                  <c:v>0.15608046473666523</c:v>
                </c:pt>
                <c:pt idx="37">
                  <c:v>0.15091863517060367</c:v>
                </c:pt>
                <c:pt idx="38">
                  <c:v>0.1478830122921867</c:v>
                </c:pt>
                <c:pt idx="39">
                  <c:v>0.14273376062548299</c:v>
                </c:pt>
                <c:pt idx="40">
                  <c:v>0.13843259612737452</c:v>
                </c:pt>
                <c:pt idx="41">
                  <c:v>0.1402116402116402</c:v>
                </c:pt>
                <c:pt idx="42">
                  <c:v>0.14267773043283247</c:v>
                </c:pt>
                <c:pt idx="43">
                  <c:v>0.14095976310747257</c:v>
                </c:pt>
                <c:pt idx="44">
                  <c:v>0.13475982532751091</c:v>
                </c:pt>
                <c:pt idx="45">
                  <c:v>0.13232454761797854</c:v>
                </c:pt>
                <c:pt idx="46">
                  <c:v>0.13280926768721554</c:v>
                </c:pt>
                <c:pt idx="47">
                  <c:v>0.13379010231007823</c:v>
                </c:pt>
                <c:pt idx="48">
                  <c:v>0.13514168079438121</c:v>
                </c:pt>
                <c:pt idx="49">
                  <c:v>0.13665571197331633</c:v>
                </c:pt>
                <c:pt idx="50">
                  <c:v>0.13781877373846987</c:v>
                </c:pt>
                <c:pt idx="51">
                  <c:v>0.13759375633488749</c:v>
                </c:pt>
                <c:pt idx="52">
                  <c:v>0.13819229537936187</c:v>
                </c:pt>
                <c:pt idx="53">
                  <c:v>0.13911611600977372</c:v>
                </c:pt>
                <c:pt idx="54">
                  <c:v>0.1359876701772412</c:v>
                </c:pt>
                <c:pt idx="55">
                  <c:v>0.13748567857514843</c:v>
                </c:pt>
                <c:pt idx="56">
                  <c:v>0.14240203886588085</c:v>
                </c:pt>
                <c:pt idx="57">
                  <c:v>0.1348994665572425</c:v>
                </c:pt>
                <c:pt idx="58">
                  <c:v>0.14033932641174982</c:v>
                </c:pt>
                <c:pt idx="59">
                  <c:v>0.13480571400711813</c:v>
                </c:pt>
                <c:pt idx="60">
                  <c:v>0.13860848309266216</c:v>
                </c:pt>
                <c:pt idx="61">
                  <c:v>0.13429537767756483</c:v>
                </c:pt>
                <c:pt idx="62">
                  <c:v>0.14903207165559088</c:v>
                </c:pt>
                <c:pt idx="63">
                  <c:v>0.14665295741111531</c:v>
                </c:pt>
                <c:pt idx="64">
                  <c:v>0.15926012098650535</c:v>
                </c:pt>
                <c:pt idx="65">
                  <c:v>0.15067024128686327</c:v>
                </c:pt>
                <c:pt idx="66">
                  <c:v>0.14897554527428949</c:v>
                </c:pt>
                <c:pt idx="67">
                  <c:v>0.14596845770464942</c:v>
                </c:pt>
                <c:pt idx="68">
                  <c:v>0.1501716046788541</c:v>
                </c:pt>
                <c:pt idx="69">
                  <c:v>0.15452181856510436</c:v>
                </c:pt>
                <c:pt idx="70">
                  <c:v>0.15198077483250802</c:v>
                </c:pt>
                <c:pt idx="71">
                  <c:v>0.15685827250608272</c:v>
                </c:pt>
                <c:pt idx="72">
                  <c:v>0.15835868632498634</c:v>
                </c:pt>
                <c:pt idx="73">
                  <c:v>0.16495096052524924</c:v>
                </c:pt>
                <c:pt idx="74">
                  <c:v>0.16477565755544094</c:v>
                </c:pt>
                <c:pt idx="75">
                  <c:v>0.16245204046041159</c:v>
                </c:pt>
                <c:pt idx="76">
                  <c:v>0.1645662100456621</c:v>
                </c:pt>
                <c:pt idx="77">
                  <c:v>0.16693663649356835</c:v>
                </c:pt>
                <c:pt idx="78">
                  <c:v>0.17707277518751266</c:v>
                </c:pt>
                <c:pt idx="79">
                  <c:v>0.18057996485061512</c:v>
                </c:pt>
                <c:pt idx="80">
                  <c:v>0.18434313840384389</c:v>
                </c:pt>
                <c:pt idx="81">
                  <c:v>0.18679606997364007</c:v>
                </c:pt>
                <c:pt idx="82">
                  <c:v>0.19353567205360661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5-4004-A908-528A29930FC7}"/>
            </c:ext>
          </c:extLst>
        </c:ser>
        <c:ser>
          <c:idx val="1"/>
          <c:order val="1"/>
          <c:tx>
            <c:v>Dynion 2011 | Men 2011</c:v>
          </c:tx>
          <c:spPr>
            <a:ln w="28575" cap="rnd">
              <a:solidFill>
                <a:srgbClr val="C88528">
                  <a:alpha val="14902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SexAge'!$M$9:$M$91</c:f>
              <c:numCache>
                <c:formatCode>0.0%</c:formatCode>
                <c:ptCount val="83"/>
                <c:pt idx="0">
                  <c:v>0.17273176354355343</c:v>
                </c:pt>
                <c:pt idx="1">
                  <c:v>0.26373748609566183</c:v>
                </c:pt>
                <c:pt idx="2">
                  <c:v>0.34071100917431191</c:v>
                </c:pt>
                <c:pt idx="3">
                  <c:v>0.35993562999165574</c:v>
                </c:pt>
                <c:pt idx="4">
                  <c:v>0.37408902005661626</c:v>
                </c:pt>
                <c:pt idx="5">
                  <c:v>0.38302175911737663</c:v>
                </c:pt>
                <c:pt idx="6">
                  <c:v>0.38135336523898949</c:v>
                </c:pt>
                <c:pt idx="7">
                  <c:v>0.38841449342257095</c:v>
                </c:pt>
                <c:pt idx="8">
                  <c:v>0.3942524841915086</c:v>
                </c:pt>
                <c:pt idx="9">
                  <c:v>0.40754965433995394</c:v>
                </c:pt>
                <c:pt idx="10">
                  <c:v>0.39659078649260976</c:v>
                </c:pt>
                <c:pt idx="11">
                  <c:v>0.38772455089820357</c:v>
                </c:pt>
                <c:pt idx="12">
                  <c:v>0.35617645534186926</c:v>
                </c:pt>
                <c:pt idx="13">
                  <c:v>0.31449795081967213</c:v>
                </c:pt>
                <c:pt idx="14">
                  <c:v>0.26305551399072274</c:v>
                </c:pt>
                <c:pt idx="15">
                  <c:v>0.21477587969046577</c:v>
                </c:pt>
                <c:pt idx="16">
                  <c:v>0.1720796943231441</c:v>
                </c:pt>
                <c:pt idx="17">
                  <c:v>0.15594509674218621</c:v>
                </c:pt>
                <c:pt idx="18">
                  <c:v>0.15906742733929294</c:v>
                </c:pt>
                <c:pt idx="19">
                  <c:v>0.1567661282963774</c:v>
                </c:pt>
                <c:pt idx="20">
                  <c:v>0.16135458167330677</c:v>
                </c:pt>
                <c:pt idx="21">
                  <c:v>0.1716794509487283</c:v>
                </c:pt>
                <c:pt idx="22">
                  <c:v>0.16020382165605096</c:v>
                </c:pt>
                <c:pt idx="23">
                  <c:v>0.15414439903594257</c:v>
                </c:pt>
                <c:pt idx="24">
                  <c:v>0.14639408813851879</c:v>
                </c:pt>
                <c:pt idx="25">
                  <c:v>0.14940087145969499</c:v>
                </c:pt>
                <c:pt idx="26">
                  <c:v>0.14659541648303218</c:v>
                </c:pt>
                <c:pt idx="27">
                  <c:v>0.138179888564606</c:v>
                </c:pt>
                <c:pt idx="28">
                  <c:v>0.14131133490464967</c:v>
                </c:pt>
                <c:pt idx="29">
                  <c:v>0.14200873362445415</c:v>
                </c:pt>
                <c:pt idx="30">
                  <c:v>0.13891821399739179</c:v>
                </c:pt>
                <c:pt idx="31">
                  <c:v>0.14067533707194846</c:v>
                </c:pt>
                <c:pt idx="32">
                  <c:v>0.13790362035225048</c:v>
                </c:pt>
                <c:pt idx="33">
                  <c:v>0.13412494150678522</c:v>
                </c:pt>
                <c:pt idx="34">
                  <c:v>0.13534599728629579</c:v>
                </c:pt>
                <c:pt idx="35">
                  <c:v>0.13388035997882478</c:v>
                </c:pt>
                <c:pt idx="36">
                  <c:v>0.13814493895234345</c:v>
                </c:pt>
                <c:pt idx="37">
                  <c:v>0.13517448915206523</c:v>
                </c:pt>
                <c:pt idx="38">
                  <c:v>0.12733731313829</c:v>
                </c:pt>
                <c:pt idx="39">
                  <c:v>0.12739841986455983</c:v>
                </c:pt>
                <c:pt idx="40">
                  <c:v>0.1219172155184847</c:v>
                </c:pt>
                <c:pt idx="41">
                  <c:v>0.12870000927902014</c:v>
                </c:pt>
                <c:pt idx="42">
                  <c:v>0.12480910731639594</c:v>
                </c:pt>
                <c:pt idx="43">
                  <c:v>0.12391826378505731</c:v>
                </c:pt>
                <c:pt idx="44">
                  <c:v>0.12349548076486351</c:v>
                </c:pt>
                <c:pt idx="45">
                  <c:v>0.12503480924533555</c:v>
                </c:pt>
                <c:pt idx="46">
                  <c:v>0.11928588207657975</c:v>
                </c:pt>
                <c:pt idx="47">
                  <c:v>0.12532611846555222</c:v>
                </c:pt>
                <c:pt idx="48">
                  <c:v>0.1229086877645636</c:v>
                </c:pt>
                <c:pt idx="49">
                  <c:v>0.12885012854766345</c:v>
                </c:pt>
                <c:pt idx="50">
                  <c:v>0.12878204140340063</c:v>
                </c:pt>
                <c:pt idx="51">
                  <c:v>0.12864242741302642</c:v>
                </c:pt>
                <c:pt idx="52">
                  <c:v>0.12885309636212164</c:v>
                </c:pt>
                <c:pt idx="53">
                  <c:v>0.13014338295885294</c:v>
                </c:pt>
                <c:pt idx="54">
                  <c:v>0.12943877823463448</c:v>
                </c:pt>
                <c:pt idx="55">
                  <c:v>0.13183123002762281</c:v>
                </c:pt>
                <c:pt idx="56">
                  <c:v>0.12852188990030342</c:v>
                </c:pt>
                <c:pt idx="57">
                  <c:v>0.13162300837159061</c:v>
                </c:pt>
                <c:pt idx="58">
                  <c:v>0.13400122050447519</c:v>
                </c:pt>
                <c:pt idx="59">
                  <c:v>0.13535119915531199</c:v>
                </c:pt>
                <c:pt idx="60">
                  <c:v>0.13234070100804587</c:v>
                </c:pt>
                <c:pt idx="61">
                  <c:v>0.1302602370944127</c:v>
                </c:pt>
                <c:pt idx="62">
                  <c:v>0.14067868121270569</c:v>
                </c:pt>
                <c:pt idx="63">
                  <c:v>0.14202667274592501</c:v>
                </c:pt>
                <c:pt idx="64">
                  <c:v>0.14679938014066038</c:v>
                </c:pt>
                <c:pt idx="65">
                  <c:v>0.15495596777215664</c:v>
                </c:pt>
                <c:pt idx="66">
                  <c:v>0.14975334742776603</c:v>
                </c:pt>
                <c:pt idx="67">
                  <c:v>0.1511377955674153</c:v>
                </c:pt>
                <c:pt idx="68">
                  <c:v>0.15029794747296402</c:v>
                </c:pt>
                <c:pt idx="69">
                  <c:v>0.15227882037533513</c:v>
                </c:pt>
                <c:pt idx="70">
                  <c:v>0.14857051076132349</c:v>
                </c:pt>
                <c:pt idx="71">
                  <c:v>0.15579618903718626</c:v>
                </c:pt>
                <c:pt idx="72">
                  <c:v>0.15813445071962107</c:v>
                </c:pt>
                <c:pt idx="73">
                  <c:v>0.16205716399962999</c:v>
                </c:pt>
                <c:pt idx="74">
                  <c:v>0.1599370739381227</c:v>
                </c:pt>
                <c:pt idx="75">
                  <c:v>0.16559677945816559</c:v>
                </c:pt>
                <c:pt idx="76">
                  <c:v>0.1603962731454181</c:v>
                </c:pt>
                <c:pt idx="77">
                  <c:v>0.16769420468557336</c:v>
                </c:pt>
                <c:pt idx="78">
                  <c:v>0.1718881118881119</c:v>
                </c:pt>
                <c:pt idx="79">
                  <c:v>0.18289130768051509</c:v>
                </c:pt>
                <c:pt idx="80">
                  <c:v>0.17941176470588235</c:v>
                </c:pt>
                <c:pt idx="81">
                  <c:v>0.1748356807511737</c:v>
                </c:pt>
                <c:pt idx="82">
                  <c:v>0.1861041141897565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85-4004-A908-528A29930FC7}"/>
            </c:ext>
          </c:extLst>
        </c:ser>
        <c:ser>
          <c:idx val="2"/>
          <c:order val="2"/>
          <c:tx>
            <c:v>Menwyod 2021 | Females 2021</c:v>
          </c:tx>
          <c:spPr>
            <a:ln w="28575" cap="rnd">
              <a:solidFill>
                <a:srgbClr val="02497E"/>
              </a:solidFill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SexAge'!$AA$9:$AA$91</c:f>
              <c:numCache>
                <c:formatCode>0.0%</c:formatCode>
                <c:ptCount val="83"/>
                <c:pt idx="0">
                  <c:v>0.15496337458954282</c:v>
                </c:pt>
                <c:pt idx="1">
                  <c:v>0.23017965540499111</c:v>
                </c:pt>
                <c:pt idx="2">
                  <c:v>0.28385416666666669</c:v>
                </c:pt>
                <c:pt idx="3">
                  <c:v>0.32053766045047227</c:v>
                </c:pt>
                <c:pt idx="4">
                  <c:v>0.33694481024781514</c:v>
                </c:pt>
                <c:pt idx="5">
                  <c:v>0.34541157936195355</c:v>
                </c:pt>
                <c:pt idx="6">
                  <c:v>0.35902401239349341</c:v>
                </c:pt>
                <c:pt idx="7">
                  <c:v>0.37495815199196519</c:v>
                </c:pt>
                <c:pt idx="8">
                  <c:v>0.37585446527012129</c:v>
                </c:pt>
                <c:pt idx="9">
                  <c:v>0.39127231510342875</c:v>
                </c:pt>
                <c:pt idx="10">
                  <c:v>0.39265863188597216</c:v>
                </c:pt>
                <c:pt idx="11">
                  <c:v>0.40277615087267188</c:v>
                </c:pt>
                <c:pt idx="12">
                  <c:v>0.40609441545198249</c:v>
                </c:pt>
                <c:pt idx="13">
                  <c:v>0.38164336695570106</c:v>
                </c:pt>
                <c:pt idx="14">
                  <c:v>0.35129800215336765</c:v>
                </c:pt>
                <c:pt idx="15">
                  <c:v>0.27585582322043106</c:v>
                </c:pt>
                <c:pt idx="16">
                  <c:v>0.20783795684720388</c:v>
                </c:pt>
                <c:pt idx="17">
                  <c:v>0.19817331002988103</c:v>
                </c:pt>
                <c:pt idx="18">
                  <c:v>0.19894540261452268</c:v>
                </c:pt>
                <c:pt idx="19">
                  <c:v>0.20203227734608487</c:v>
                </c:pt>
                <c:pt idx="20">
                  <c:v>0.2016443329240297</c:v>
                </c:pt>
                <c:pt idx="21">
                  <c:v>0.20263256461019852</c:v>
                </c:pt>
                <c:pt idx="22">
                  <c:v>0.19737653455911205</c:v>
                </c:pt>
                <c:pt idx="23">
                  <c:v>0.18572967151319333</c:v>
                </c:pt>
                <c:pt idx="24">
                  <c:v>0.18484816421542694</c:v>
                </c:pt>
                <c:pt idx="25">
                  <c:v>0.17764429354922956</c:v>
                </c:pt>
                <c:pt idx="26">
                  <c:v>0.17738392411382925</c:v>
                </c:pt>
                <c:pt idx="27">
                  <c:v>0.17198322114915618</c:v>
                </c:pt>
                <c:pt idx="28">
                  <c:v>0.17120997162545601</c:v>
                </c:pt>
                <c:pt idx="29">
                  <c:v>0.17769498261301539</c:v>
                </c:pt>
                <c:pt idx="30">
                  <c:v>0.17268821404159751</c:v>
                </c:pt>
                <c:pt idx="31">
                  <c:v>0.17108228577152301</c:v>
                </c:pt>
                <c:pt idx="32">
                  <c:v>0.16808488825097395</c:v>
                </c:pt>
                <c:pt idx="33">
                  <c:v>0.17075175993011665</c:v>
                </c:pt>
                <c:pt idx="34">
                  <c:v>0.16298051606108477</c:v>
                </c:pt>
                <c:pt idx="35">
                  <c:v>0.16119513094798968</c:v>
                </c:pt>
                <c:pt idx="36">
                  <c:v>0.16214364757337829</c:v>
                </c:pt>
                <c:pt idx="37">
                  <c:v>0.15989132106423334</c:v>
                </c:pt>
                <c:pt idx="38">
                  <c:v>0.16420772303595207</c:v>
                </c:pt>
                <c:pt idx="39">
                  <c:v>0.15875798880153838</c:v>
                </c:pt>
                <c:pt idx="40">
                  <c:v>0.16361248731570466</c:v>
                </c:pt>
                <c:pt idx="41">
                  <c:v>0.15661716466869446</c:v>
                </c:pt>
                <c:pt idx="42">
                  <c:v>0.15521154629575742</c:v>
                </c:pt>
                <c:pt idx="43">
                  <c:v>0.1602972399150743</c:v>
                </c:pt>
                <c:pt idx="44">
                  <c:v>0.15375160324925183</c:v>
                </c:pt>
                <c:pt idx="45">
                  <c:v>0.1568901071517568</c:v>
                </c:pt>
                <c:pt idx="46">
                  <c:v>0.14737582005623243</c:v>
                </c:pt>
                <c:pt idx="47">
                  <c:v>0.14414414414414414</c:v>
                </c:pt>
                <c:pt idx="48">
                  <c:v>0.14310035429991258</c:v>
                </c:pt>
                <c:pt idx="49">
                  <c:v>0.1329539343968453</c:v>
                </c:pt>
                <c:pt idx="50">
                  <c:v>0.13286524439643532</c:v>
                </c:pt>
                <c:pt idx="51">
                  <c:v>0.13329813910518676</c:v>
                </c:pt>
                <c:pt idx="52">
                  <c:v>0.13404720279720281</c:v>
                </c:pt>
                <c:pt idx="53">
                  <c:v>0.13160381410531741</c:v>
                </c:pt>
                <c:pt idx="54">
                  <c:v>0.1287222174547327</c:v>
                </c:pt>
                <c:pt idx="55">
                  <c:v>0.12751411432604093</c:v>
                </c:pt>
                <c:pt idx="56">
                  <c:v>0.12557035955466325</c:v>
                </c:pt>
                <c:pt idx="57">
                  <c:v>0.12923935799023029</c:v>
                </c:pt>
                <c:pt idx="58">
                  <c:v>0.1303088803088803</c:v>
                </c:pt>
                <c:pt idx="59">
                  <c:v>0.12647771677301281</c:v>
                </c:pt>
                <c:pt idx="60">
                  <c:v>0.13326395083754583</c:v>
                </c:pt>
                <c:pt idx="61">
                  <c:v>0.13107222136182953</c:v>
                </c:pt>
                <c:pt idx="62">
                  <c:v>0.13241461953265429</c:v>
                </c:pt>
                <c:pt idx="63">
                  <c:v>0.13269754768392369</c:v>
                </c:pt>
                <c:pt idx="64">
                  <c:v>0.13079381992541289</c:v>
                </c:pt>
                <c:pt idx="65">
                  <c:v>0.13347225268699275</c:v>
                </c:pt>
                <c:pt idx="66">
                  <c:v>0.13515961059542675</c:v>
                </c:pt>
                <c:pt idx="67">
                  <c:v>0.13006100942872989</c:v>
                </c:pt>
                <c:pt idx="68">
                  <c:v>0.1340114501695292</c:v>
                </c:pt>
                <c:pt idx="69">
                  <c:v>0.12945001354646438</c:v>
                </c:pt>
                <c:pt idx="70">
                  <c:v>0.13019671466234028</c:v>
                </c:pt>
                <c:pt idx="71">
                  <c:v>0.12529002320185614</c:v>
                </c:pt>
                <c:pt idx="72">
                  <c:v>0.14108192071317621</c:v>
                </c:pt>
                <c:pt idx="73">
                  <c:v>0.13828900993271387</c:v>
                </c:pt>
                <c:pt idx="74">
                  <c:v>0.15819572521266709</c:v>
                </c:pt>
                <c:pt idx="75">
                  <c:v>0.14598004694835681</c:v>
                </c:pt>
                <c:pt idx="76">
                  <c:v>0.149038868659497</c:v>
                </c:pt>
                <c:pt idx="77">
                  <c:v>0.14428131230741345</c:v>
                </c:pt>
                <c:pt idx="78">
                  <c:v>0.14831201308069636</c:v>
                </c:pt>
                <c:pt idx="79">
                  <c:v>0.15287517531556802</c:v>
                </c:pt>
                <c:pt idx="80">
                  <c:v>0.14833869239013933</c:v>
                </c:pt>
                <c:pt idx="81">
                  <c:v>0.15345063985374771</c:v>
                </c:pt>
                <c:pt idx="82">
                  <c:v>0.16871586017873341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85-4004-A908-528A29930FC7}"/>
            </c:ext>
          </c:extLst>
        </c:ser>
        <c:ser>
          <c:idx val="3"/>
          <c:order val="3"/>
          <c:tx>
            <c:v>Dynion 2021 | Male 2021</c:v>
          </c:tx>
          <c:spPr>
            <a:ln w="28575" cap="rnd">
              <a:solidFill>
                <a:srgbClr val="C88528"/>
              </a:solidFill>
              <a:round/>
            </a:ln>
            <a:effectLst/>
          </c:spPr>
          <c:marker>
            <c:symbol val="none"/>
          </c:marker>
          <c:cat>
            <c:numRef>
              <c:f>'4. SexAge'!$P$9:$P$91</c:f>
              <c:numCache>
                <c:formatCode>General</c:formatCode>
                <c:ptCount val="8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</c:numCache>
            </c:numRef>
          </c:cat>
          <c:val>
            <c:numRef>
              <c:f>'4. SexAge'!$AB$9:$AB$91</c:f>
              <c:numCache>
                <c:formatCode>0.0%</c:formatCode>
                <c:ptCount val="83"/>
                <c:pt idx="0">
                  <c:v>0.13674491581678835</c:v>
                </c:pt>
                <c:pt idx="1">
                  <c:v>0.20367220038716491</c:v>
                </c:pt>
                <c:pt idx="2">
                  <c:v>0.25293447293447291</c:v>
                </c:pt>
                <c:pt idx="3">
                  <c:v>0.29225251892753457</c:v>
                </c:pt>
                <c:pt idx="4">
                  <c:v>0.30711780015842483</c:v>
                </c:pt>
                <c:pt idx="5">
                  <c:v>0.32461471673540265</c:v>
                </c:pt>
                <c:pt idx="6">
                  <c:v>0.31997438497251723</c:v>
                </c:pt>
                <c:pt idx="7">
                  <c:v>0.3309630868974171</c:v>
                </c:pt>
                <c:pt idx="8">
                  <c:v>0.34217022646774714</c:v>
                </c:pt>
                <c:pt idx="9">
                  <c:v>0.34085684430512014</c:v>
                </c:pt>
                <c:pt idx="10">
                  <c:v>0.34605256086419089</c:v>
                </c:pt>
                <c:pt idx="11">
                  <c:v>0.34972318149427178</c:v>
                </c:pt>
                <c:pt idx="12">
                  <c:v>0.34316717531366564</c:v>
                </c:pt>
                <c:pt idx="13">
                  <c:v>0.31101759755164499</c:v>
                </c:pt>
                <c:pt idx="14">
                  <c:v>0.27644312877149035</c:v>
                </c:pt>
                <c:pt idx="15">
                  <c:v>0.22568114976971312</c:v>
                </c:pt>
                <c:pt idx="16">
                  <c:v>0.18374391966107015</c:v>
                </c:pt>
                <c:pt idx="17">
                  <c:v>0.17241019759136644</c:v>
                </c:pt>
                <c:pt idx="18">
                  <c:v>0.16653057058283147</c:v>
                </c:pt>
                <c:pt idx="19">
                  <c:v>0.17275064267352186</c:v>
                </c:pt>
                <c:pt idx="20">
                  <c:v>0.17667844522968199</c:v>
                </c:pt>
                <c:pt idx="21">
                  <c:v>0.17226139113964012</c:v>
                </c:pt>
                <c:pt idx="22">
                  <c:v>0.16595253790375741</c:v>
                </c:pt>
                <c:pt idx="23">
                  <c:v>0.16763325048329192</c:v>
                </c:pt>
                <c:pt idx="24">
                  <c:v>0.16463979931286471</c:v>
                </c:pt>
                <c:pt idx="25">
                  <c:v>0.15612178795076656</c:v>
                </c:pt>
                <c:pt idx="26">
                  <c:v>0.15254507738950057</c:v>
                </c:pt>
                <c:pt idx="27">
                  <c:v>0.15215276711206677</c:v>
                </c:pt>
                <c:pt idx="28">
                  <c:v>0.15346377578001058</c:v>
                </c:pt>
                <c:pt idx="29">
                  <c:v>0.15403934700711594</c:v>
                </c:pt>
                <c:pt idx="30">
                  <c:v>0.15123554989924701</c:v>
                </c:pt>
                <c:pt idx="31">
                  <c:v>0.1523995153558447</c:v>
                </c:pt>
                <c:pt idx="32">
                  <c:v>0.1457248263888889</c:v>
                </c:pt>
                <c:pt idx="33">
                  <c:v>0.14194846145482223</c:v>
                </c:pt>
                <c:pt idx="34">
                  <c:v>0.14187258362750041</c:v>
                </c:pt>
                <c:pt idx="35">
                  <c:v>0.13827229521945764</c:v>
                </c:pt>
                <c:pt idx="36">
                  <c:v>0.14218142913452333</c:v>
                </c:pt>
                <c:pt idx="37">
                  <c:v>0.1348302300109529</c:v>
                </c:pt>
                <c:pt idx="38">
                  <c:v>0.1352115740237137</c:v>
                </c:pt>
                <c:pt idx="39">
                  <c:v>0.13462106444562585</c:v>
                </c:pt>
                <c:pt idx="40">
                  <c:v>0.1332538287722822</c:v>
                </c:pt>
                <c:pt idx="41">
                  <c:v>0.13495507609559318</c:v>
                </c:pt>
                <c:pt idx="42">
                  <c:v>0.13536563237162039</c:v>
                </c:pt>
                <c:pt idx="43">
                  <c:v>0.13004432675148236</c:v>
                </c:pt>
                <c:pt idx="44">
                  <c:v>0.13495713393516154</c:v>
                </c:pt>
                <c:pt idx="45">
                  <c:v>0.12953668973532675</c:v>
                </c:pt>
                <c:pt idx="46">
                  <c:v>0.13355845935496502</c:v>
                </c:pt>
                <c:pt idx="47">
                  <c:v>0.12777003316829302</c:v>
                </c:pt>
                <c:pt idx="48">
                  <c:v>0.12139967834689799</c:v>
                </c:pt>
                <c:pt idx="49">
                  <c:v>0.12227915941892718</c:v>
                </c:pt>
                <c:pt idx="50">
                  <c:v>0.1204796070689074</c:v>
                </c:pt>
                <c:pt idx="51">
                  <c:v>0.1213455772113943</c:v>
                </c:pt>
                <c:pt idx="52">
                  <c:v>0.11796308200936725</c:v>
                </c:pt>
                <c:pt idx="53">
                  <c:v>0.11897523026021641</c:v>
                </c:pt>
                <c:pt idx="54">
                  <c:v>0.1159811502035961</c:v>
                </c:pt>
                <c:pt idx="55">
                  <c:v>0.11834785833487854</c:v>
                </c:pt>
                <c:pt idx="56">
                  <c:v>0.11314388899448774</c:v>
                </c:pt>
                <c:pt idx="57">
                  <c:v>0.11883408071748879</c:v>
                </c:pt>
                <c:pt idx="58">
                  <c:v>0.11898644904538815</c:v>
                </c:pt>
                <c:pt idx="59">
                  <c:v>0.11950514627592151</c:v>
                </c:pt>
                <c:pt idx="60">
                  <c:v>0.12158070578408854</c:v>
                </c:pt>
                <c:pt idx="61">
                  <c:v>0.12471433235390141</c:v>
                </c:pt>
                <c:pt idx="62">
                  <c:v>0.1227908051287975</c:v>
                </c:pt>
                <c:pt idx="63">
                  <c:v>0.12574297420508973</c:v>
                </c:pt>
                <c:pt idx="64">
                  <c:v>0.12550928021729288</c:v>
                </c:pt>
                <c:pt idx="65">
                  <c:v>0.12403236132937548</c:v>
                </c:pt>
                <c:pt idx="66">
                  <c:v>0.12198031613480466</c:v>
                </c:pt>
                <c:pt idx="67">
                  <c:v>0.12480657064635163</c:v>
                </c:pt>
                <c:pt idx="68">
                  <c:v>0.12595661430462052</c:v>
                </c:pt>
                <c:pt idx="69">
                  <c:v>0.1253817343704984</c:v>
                </c:pt>
                <c:pt idx="70">
                  <c:v>0.12535750903890777</c:v>
                </c:pt>
                <c:pt idx="71">
                  <c:v>0.12079207920792079</c:v>
                </c:pt>
                <c:pt idx="72">
                  <c:v>0.1341454300874374</c:v>
                </c:pt>
                <c:pt idx="73">
                  <c:v>0.13417356859920779</c:v>
                </c:pt>
                <c:pt idx="74">
                  <c:v>0.13799339518792264</c:v>
                </c:pt>
                <c:pt idx="75">
                  <c:v>0.15108834827144688</c:v>
                </c:pt>
                <c:pt idx="76">
                  <c:v>0.14413419043792688</c:v>
                </c:pt>
                <c:pt idx="77">
                  <c:v>0.14558210918658188</c:v>
                </c:pt>
                <c:pt idx="78">
                  <c:v>0.14871558576200899</c:v>
                </c:pt>
                <c:pt idx="79">
                  <c:v>0.14664488564966072</c:v>
                </c:pt>
                <c:pt idx="80">
                  <c:v>0.1440771349862259</c:v>
                </c:pt>
                <c:pt idx="81">
                  <c:v>0.15302655960469425</c:v>
                </c:pt>
                <c:pt idx="82">
                  <c:v>0.16467912266450041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85-4004-A908-528A29930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369455"/>
        <c:axId val="390370703"/>
      </c:lineChart>
      <c:catAx>
        <c:axId val="390369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Oedran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370703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9037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Canran (%) sy'n gallu siarad Cymraeg</a:t>
                </a:r>
              </a:p>
              <a:p>
                <a:pPr>
                  <a:defRPr/>
                </a:pPr>
                <a:r>
                  <a:rPr lang="en-GB"/>
                  <a:t>Percent (%) who can sepak Welsh</a:t>
                </a:r>
              </a:p>
            </c:rich>
          </c:tx>
          <c:layout>
            <c:manualLayout>
              <c:xMode val="edge"/>
              <c:yMode val="edge"/>
              <c:x val="2.482720909886264E-2"/>
              <c:y val="8.96442632863069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3694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15048118985132"/>
          <c:y val="0.16675517900822309"/>
          <c:w val="0.18986078302712162"/>
          <c:h val="0.59739820346716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5883957602323"/>
          <c:y val="0.13636851217868726"/>
          <c:w val="0.63567731528739835"/>
          <c:h val="0.6896275435845216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2497E"/>
            </a:solidFill>
            <a:ln>
              <a:noFill/>
            </a:ln>
            <a:effectLst/>
          </c:spPr>
          <c:invertIfNegative val="0"/>
          <c:dLbls>
            <c:dLbl>
              <c:idx val="81"/>
              <c:layout>
                <c:manualLayout>
                  <c:x val="0.20070719064166873"/>
                  <c:y val="4.9568108085786142E-2"/>
                </c:manualLayout>
              </c:layout>
              <c:tx>
                <c:rich>
                  <a:bodyPr rot="0" spcFirstLastPara="1" vertOverflow="ellipsis" vert="horz" wrap="square" anchor="t" anchorCtr="0"/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/>
                      <a:t>Dynion</a:t>
                    </a:r>
                    <a:br>
                      <a:rPr lang="en-US" b="1"/>
                    </a:br>
                    <a:r>
                      <a:rPr lang="en-US" b="1"/>
                      <a:t>Men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t" anchorCtr="0"/>
                <a:lstStyle/>
                <a:p>
                  <a:pPr algn="l"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2785793220304"/>
                      <c:h val="0.127079764030695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9AB-4DE6-B3A7-A5A55AB8D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'4. SexAge'!$F$9:$F$90</c:f>
              <c:numCache>
                <c:formatCode>General</c:formatCode>
                <c:ptCount val="8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</c:numCache>
            </c:numRef>
          </c:cat>
          <c:val>
            <c:numRef>
              <c:f>'4. SexAge'!$AL$9:$AL$90</c:f>
              <c:numCache>
                <c:formatCode>_-* #,##0_-;\-* #,##0_-;_-* "-"??_-;_-@_-</c:formatCode>
                <c:ptCount val="82"/>
                <c:pt idx="0">
                  <c:v>-2454</c:v>
                </c:pt>
                <c:pt idx="1">
                  <c:v>-3754</c:v>
                </c:pt>
                <c:pt idx="2">
                  <c:v>-4796</c:v>
                </c:pt>
                <c:pt idx="3">
                  <c:v>-5294</c:v>
                </c:pt>
                <c:pt idx="4">
                  <c:v>-5629</c:v>
                </c:pt>
                <c:pt idx="5">
                  <c:v>-6139</c:v>
                </c:pt>
                <c:pt idx="6">
                  <c:v>-6489</c:v>
                </c:pt>
                <c:pt idx="7">
                  <c:v>-6720</c:v>
                </c:pt>
                <c:pt idx="8">
                  <c:v>-6818</c:v>
                </c:pt>
                <c:pt idx="9">
                  <c:v>-6904</c:v>
                </c:pt>
                <c:pt idx="10">
                  <c:v>-7135</c:v>
                </c:pt>
                <c:pt idx="11">
                  <c:v>-6877</c:v>
                </c:pt>
                <c:pt idx="12">
                  <c:v>-6770</c:v>
                </c:pt>
                <c:pt idx="13">
                  <c:v>-6470</c:v>
                </c:pt>
                <c:pt idx="14">
                  <c:v>-5873</c:v>
                </c:pt>
                <c:pt idx="15">
                  <c:v>-4569</c:v>
                </c:pt>
                <c:pt idx="16">
                  <c:v>-3776</c:v>
                </c:pt>
                <c:pt idx="17">
                  <c:v>-3515</c:v>
                </c:pt>
                <c:pt idx="18">
                  <c:v>-3622</c:v>
                </c:pt>
                <c:pt idx="19">
                  <c:v>-3718</c:v>
                </c:pt>
                <c:pt idx="20">
                  <c:v>-3777</c:v>
                </c:pt>
                <c:pt idx="21">
                  <c:v>-3787</c:v>
                </c:pt>
                <c:pt idx="22">
                  <c:v>-3521</c:v>
                </c:pt>
                <c:pt idx="23">
                  <c:v>-3449</c:v>
                </c:pt>
                <c:pt idx="24">
                  <c:v>-3494</c:v>
                </c:pt>
                <c:pt idx="25">
                  <c:v>-3401</c:v>
                </c:pt>
                <c:pt idx="26">
                  <c:v>-3553</c:v>
                </c:pt>
                <c:pt idx="27">
                  <c:v>-3526</c:v>
                </c:pt>
                <c:pt idx="28">
                  <c:v>-3379</c:v>
                </c:pt>
                <c:pt idx="29">
                  <c:v>-3577</c:v>
                </c:pt>
                <c:pt idx="30">
                  <c:v>-3537</c:v>
                </c:pt>
                <c:pt idx="31">
                  <c:v>-3416</c:v>
                </c:pt>
                <c:pt idx="32">
                  <c:v>-3279</c:v>
                </c:pt>
                <c:pt idx="33">
                  <c:v>-3323</c:v>
                </c:pt>
                <c:pt idx="34">
                  <c:v>-3095</c:v>
                </c:pt>
                <c:pt idx="35">
                  <c:v>-3059</c:v>
                </c:pt>
                <c:pt idx="36">
                  <c:v>-3077</c:v>
                </c:pt>
                <c:pt idx="37">
                  <c:v>-3119</c:v>
                </c:pt>
                <c:pt idx="38">
                  <c:v>-3083</c:v>
                </c:pt>
                <c:pt idx="39">
                  <c:v>-2807</c:v>
                </c:pt>
                <c:pt idx="40">
                  <c:v>-2741</c:v>
                </c:pt>
                <c:pt idx="41">
                  <c:v>-2626</c:v>
                </c:pt>
                <c:pt idx="42">
                  <c:v>-2667</c:v>
                </c:pt>
                <c:pt idx="43">
                  <c:v>-2869</c:v>
                </c:pt>
                <c:pt idx="44">
                  <c:v>-2877</c:v>
                </c:pt>
                <c:pt idx="45">
                  <c:v>-3148</c:v>
                </c:pt>
                <c:pt idx="46">
                  <c:v>-3145</c:v>
                </c:pt>
                <c:pt idx="47">
                  <c:v>-3168</c:v>
                </c:pt>
                <c:pt idx="48">
                  <c:v>-3110</c:v>
                </c:pt>
                <c:pt idx="49">
                  <c:v>-2967</c:v>
                </c:pt>
                <c:pt idx="50">
                  <c:v>-2952</c:v>
                </c:pt>
                <c:pt idx="51">
                  <c:v>-3030</c:v>
                </c:pt>
                <c:pt idx="52">
                  <c:v>-3067</c:v>
                </c:pt>
                <c:pt idx="53">
                  <c:v>-3064</c:v>
                </c:pt>
                <c:pt idx="54">
                  <c:v>-3000</c:v>
                </c:pt>
                <c:pt idx="55">
                  <c:v>-2891</c:v>
                </c:pt>
                <c:pt idx="56">
                  <c:v>-2752</c:v>
                </c:pt>
                <c:pt idx="57">
                  <c:v>-2778</c:v>
                </c:pt>
                <c:pt idx="58">
                  <c:v>-2700</c:v>
                </c:pt>
                <c:pt idx="59">
                  <c:v>-2557</c:v>
                </c:pt>
                <c:pt idx="60">
                  <c:v>-2689</c:v>
                </c:pt>
                <c:pt idx="61">
                  <c:v>-2539</c:v>
                </c:pt>
                <c:pt idx="62">
                  <c:v>-2431</c:v>
                </c:pt>
                <c:pt idx="63">
                  <c:v>-2435</c:v>
                </c:pt>
                <c:pt idx="64">
                  <c:v>-2455</c:v>
                </c:pt>
                <c:pt idx="65">
                  <c:v>-2434</c:v>
                </c:pt>
                <c:pt idx="66">
                  <c:v>-2388</c:v>
                </c:pt>
                <c:pt idx="67">
                  <c:v>-2345</c:v>
                </c:pt>
                <c:pt idx="68">
                  <c:v>-2411</c:v>
                </c:pt>
                <c:pt idx="69">
                  <c:v>-2389</c:v>
                </c:pt>
                <c:pt idx="70">
                  <c:v>-2568</c:v>
                </c:pt>
                <c:pt idx="71">
                  <c:v>-2430</c:v>
                </c:pt>
                <c:pt idx="72">
                  <c:v>-2089</c:v>
                </c:pt>
                <c:pt idx="73">
                  <c:v>-2158</c:v>
                </c:pt>
                <c:pt idx="74">
                  <c:v>-2213</c:v>
                </c:pt>
                <c:pt idx="75">
                  <c:v>-1990</c:v>
                </c:pt>
                <c:pt idx="76">
                  <c:v>-1760</c:v>
                </c:pt>
                <c:pt idx="77">
                  <c:v>-1592</c:v>
                </c:pt>
                <c:pt idx="78">
                  <c:v>-1542</c:v>
                </c:pt>
                <c:pt idx="79">
                  <c:v>-1526</c:v>
                </c:pt>
                <c:pt idx="80">
                  <c:v>-1384</c:v>
                </c:pt>
                <c:pt idx="81">
                  <c:v>-1343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B-4DE6-B3A7-A5A55AB8D086}"/>
            </c:ext>
          </c:extLst>
        </c:ser>
        <c:ser>
          <c:idx val="1"/>
          <c:order val="1"/>
          <c:spPr>
            <a:solidFill>
              <a:srgbClr val="C98628"/>
            </a:solidFill>
            <a:ln>
              <a:noFill/>
            </a:ln>
            <a:effectLst/>
          </c:spPr>
          <c:invertIfNegative val="0"/>
          <c:dLbls>
            <c:dLbl>
              <c:idx val="70"/>
              <c:layout>
                <c:manualLayout>
                  <c:x val="0.43826162804744739"/>
                  <c:y val="8.96860366299457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Gallu siarad Cymraeg | Can speak Welsh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7047051908898"/>
                      <c:h val="0.164006623417042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9AB-4DE6-B3A7-A5A55AB8D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 SexAge'!$F$9:$F$90</c:f>
              <c:numCache>
                <c:formatCode>General</c:formatCode>
                <c:ptCount val="8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</c:numCache>
            </c:numRef>
          </c:cat>
          <c:val>
            <c:numRef>
              <c:f>'4. SexAge'!$AM$9:$AM$90</c:f>
              <c:numCache>
                <c:formatCode>_-* #,##0_-;\-* #,##0_-;_-* "-"??_-;_-@_-</c:formatCode>
                <c:ptCount val="82"/>
                <c:pt idx="0">
                  <c:v>2266</c:v>
                </c:pt>
                <c:pt idx="1">
                  <c:v>3472</c:v>
                </c:pt>
                <c:pt idx="2">
                  <c:v>4439</c:v>
                </c:pt>
                <c:pt idx="3">
                  <c:v>5134</c:v>
                </c:pt>
                <c:pt idx="4">
                  <c:v>5428</c:v>
                </c:pt>
                <c:pt idx="5">
                  <c:v>5982</c:v>
                </c:pt>
                <c:pt idx="6">
                  <c:v>5996</c:v>
                </c:pt>
                <c:pt idx="7">
                  <c:v>6330</c:v>
                </c:pt>
                <c:pt idx="8">
                  <c:v>6376</c:v>
                </c:pt>
                <c:pt idx="9">
                  <c:v>6524</c:v>
                </c:pt>
                <c:pt idx="10">
                  <c:v>6439</c:v>
                </c:pt>
                <c:pt idx="11">
                  <c:v>6380</c:v>
                </c:pt>
                <c:pt idx="12">
                  <c:v>6072</c:v>
                </c:pt>
                <c:pt idx="13">
                  <c:v>5691</c:v>
                </c:pt>
                <c:pt idx="14">
                  <c:v>4856</c:v>
                </c:pt>
                <c:pt idx="15">
                  <c:v>4067</c:v>
                </c:pt>
                <c:pt idx="16">
                  <c:v>3513</c:v>
                </c:pt>
                <c:pt idx="17">
                  <c:v>3307</c:v>
                </c:pt>
                <c:pt idx="18">
                  <c:v>3263</c:v>
                </c:pt>
                <c:pt idx="19">
                  <c:v>3360</c:v>
                </c:pt>
                <c:pt idx="20">
                  <c:v>3300</c:v>
                </c:pt>
                <c:pt idx="21">
                  <c:v>3274</c:v>
                </c:pt>
                <c:pt idx="22">
                  <c:v>3021</c:v>
                </c:pt>
                <c:pt idx="23">
                  <c:v>3035</c:v>
                </c:pt>
                <c:pt idx="24">
                  <c:v>3019</c:v>
                </c:pt>
                <c:pt idx="25">
                  <c:v>2892</c:v>
                </c:pt>
                <c:pt idx="26">
                  <c:v>2868</c:v>
                </c:pt>
                <c:pt idx="27">
                  <c:v>2972</c:v>
                </c:pt>
                <c:pt idx="28">
                  <c:v>2902</c:v>
                </c:pt>
                <c:pt idx="29">
                  <c:v>2944</c:v>
                </c:pt>
                <c:pt idx="30">
                  <c:v>2852</c:v>
                </c:pt>
                <c:pt idx="31">
                  <c:v>2893</c:v>
                </c:pt>
                <c:pt idx="32">
                  <c:v>2686</c:v>
                </c:pt>
                <c:pt idx="33">
                  <c:v>2611</c:v>
                </c:pt>
                <c:pt idx="34">
                  <c:v>2532</c:v>
                </c:pt>
                <c:pt idx="35">
                  <c:v>2473</c:v>
                </c:pt>
                <c:pt idx="36">
                  <c:v>2525</c:v>
                </c:pt>
                <c:pt idx="37">
                  <c:v>2462</c:v>
                </c:pt>
                <c:pt idx="38">
                  <c:v>2486</c:v>
                </c:pt>
                <c:pt idx="39">
                  <c:v>2279</c:v>
                </c:pt>
                <c:pt idx="40">
                  <c:v>2123</c:v>
                </c:pt>
                <c:pt idx="41">
                  <c:v>2208</c:v>
                </c:pt>
                <c:pt idx="42">
                  <c:v>2238</c:v>
                </c:pt>
                <c:pt idx="43">
                  <c:v>2259</c:v>
                </c:pt>
                <c:pt idx="44">
                  <c:v>2377</c:v>
                </c:pt>
                <c:pt idx="45">
                  <c:v>2452</c:v>
                </c:pt>
                <c:pt idx="46">
                  <c:v>2729</c:v>
                </c:pt>
                <c:pt idx="47">
                  <c:v>2658</c:v>
                </c:pt>
                <c:pt idx="48">
                  <c:v>2491</c:v>
                </c:pt>
                <c:pt idx="49">
                  <c:v>2601</c:v>
                </c:pt>
                <c:pt idx="50">
                  <c:v>2502</c:v>
                </c:pt>
                <c:pt idx="51">
                  <c:v>2590</c:v>
                </c:pt>
                <c:pt idx="52">
                  <c:v>2569</c:v>
                </c:pt>
                <c:pt idx="53">
                  <c:v>2661</c:v>
                </c:pt>
                <c:pt idx="54">
                  <c:v>2535</c:v>
                </c:pt>
                <c:pt idx="55">
                  <c:v>2553</c:v>
                </c:pt>
                <c:pt idx="56">
                  <c:v>2381</c:v>
                </c:pt>
                <c:pt idx="57">
                  <c:v>2438</c:v>
                </c:pt>
                <c:pt idx="58">
                  <c:v>2362</c:v>
                </c:pt>
                <c:pt idx="59">
                  <c:v>2357</c:v>
                </c:pt>
                <c:pt idx="60">
                  <c:v>2329</c:v>
                </c:pt>
                <c:pt idx="61">
                  <c:v>2292</c:v>
                </c:pt>
                <c:pt idx="62">
                  <c:v>2126</c:v>
                </c:pt>
                <c:pt idx="63">
                  <c:v>2179</c:v>
                </c:pt>
                <c:pt idx="64">
                  <c:v>2218</c:v>
                </c:pt>
                <c:pt idx="65">
                  <c:v>2131</c:v>
                </c:pt>
                <c:pt idx="66">
                  <c:v>2045</c:v>
                </c:pt>
                <c:pt idx="67">
                  <c:v>2097</c:v>
                </c:pt>
                <c:pt idx="68">
                  <c:v>2189</c:v>
                </c:pt>
                <c:pt idx="69">
                  <c:v>2176</c:v>
                </c:pt>
                <c:pt idx="70">
                  <c:v>2323</c:v>
                </c:pt>
                <c:pt idx="71">
                  <c:v>2135</c:v>
                </c:pt>
                <c:pt idx="72">
                  <c:v>1795</c:v>
                </c:pt>
                <c:pt idx="73">
                  <c:v>1863</c:v>
                </c:pt>
                <c:pt idx="74">
                  <c:v>1755</c:v>
                </c:pt>
                <c:pt idx="75">
                  <c:v>1770</c:v>
                </c:pt>
                <c:pt idx="76">
                  <c:v>1435</c:v>
                </c:pt>
                <c:pt idx="77">
                  <c:v>1328</c:v>
                </c:pt>
                <c:pt idx="78">
                  <c:v>1291</c:v>
                </c:pt>
                <c:pt idx="79">
                  <c:v>1167</c:v>
                </c:pt>
                <c:pt idx="80">
                  <c:v>1046</c:v>
                </c:pt>
                <c:pt idx="81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AB-4DE6-B3A7-A5A55AB8D086}"/>
            </c:ext>
          </c:extLst>
        </c:ser>
        <c:ser>
          <c:idx val="2"/>
          <c:order val="2"/>
          <c:spPr>
            <a:solidFill>
              <a:srgbClr val="5D99C6"/>
            </a:solidFill>
            <a:ln>
              <a:noFill/>
            </a:ln>
            <a:effectLst/>
          </c:spPr>
          <c:invertIfNegative val="0"/>
          <c:dLbls>
            <c:dLbl>
              <c:idx val="80"/>
              <c:layout>
                <c:manualLayout>
                  <c:x val="-9.644529912028332E-3"/>
                  <c:y val="7.54808675306519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/>
                      <a:t>Menywod</a:t>
                    </a:r>
                  </a:p>
                  <a:p>
                    <a:pPr algn="r">
                      <a:defRPr b="1"/>
                    </a:pPr>
                    <a:r>
                      <a:rPr lang="en-US" b="1"/>
                      <a:t>Females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9AB-4DE6-B3A7-A5A55AB8D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'4. SexAge'!$F$9:$F$90</c:f>
              <c:numCache>
                <c:formatCode>General</c:formatCode>
                <c:ptCount val="8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</c:numCache>
            </c:numRef>
          </c:cat>
          <c:val>
            <c:numRef>
              <c:f>'4. SexAge'!$AN$9:$AN$90</c:f>
              <c:numCache>
                <c:formatCode>_-* #,##0_-;\-* #,##0_-;_-* "-"??_-;_-@_-</c:formatCode>
                <c:ptCount val="82"/>
                <c:pt idx="0">
                  <c:v>-13382</c:v>
                </c:pt>
                <c:pt idx="1">
                  <c:v>-12555</c:v>
                </c:pt>
                <c:pt idx="2">
                  <c:v>-12100</c:v>
                </c:pt>
                <c:pt idx="3">
                  <c:v>-11222</c:v>
                </c:pt>
                <c:pt idx="4">
                  <c:v>-11077</c:v>
                </c:pt>
                <c:pt idx="5">
                  <c:v>-11634</c:v>
                </c:pt>
                <c:pt idx="6">
                  <c:v>-11585</c:v>
                </c:pt>
                <c:pt idx="7">
                  <c:v>-11202</c:v>
                </c:pt>
                <c:pt idx="8">
                  <c:v>-11322</c:v>
                </c:pt>
                <c:pt idx="9">
                  <c:v>-10741</c:v>
                </c:pt>
                <c:pt idx="10">
                  <c:v>-11036</c:v>
                </c:pt>
                <c:pt idx="11">
                  <c:v>-10197</c:v>
                </c:pt>
                <c:pt idx="12">
                  <c:v>-9901</c:v>
                </c:pt>
                <c:pt idx="13">
                  <c:v>-10483</c:v>
                </c:pt>
                <c:pt idx="14">
                  <c:v>-10845</c:v>
                </c:pt>
                <c:pt idx="15">
                  <c:v>-11994</c:v>
                </c:pt>
                <c:pt idx="16">
                  <c:v>-14392</c:v>
                </c:pt>
                <c:pt idx="17">
                  <c:v>-14222</c:v>
                </c:pt>
                <c:pt idx="18">
                  <c:v>-14584</c:v>
                </c:pt>
                <c:pt idx="19">
                  <c:v>-14685</c:v>
                </c:pt>
                <c:pt idx="20">
                  <c:v>-14954</c:v>
                </c:pt>
                <c:pt idx="21">
                  <c:v>-14902</c:v>
                </c:pt>
                <c:pt idx="22">
                  <c:v>-14318</c:v>
                </c:pt>
                <c:pt idx="23">
                  <c:v>-15121</c:v>
                </c:pt>
                <c:pt idx="24">
                  <c:v>-15408</c:v>
                </c:pt>
                <c:pt idx="25">
                  <c:v>-15744</c:v>
                </c:pt>
                <c:pt idx="26">
                  <c:v>-16477</c:v>
                </c:pt>
                <c:pt idx="27">
                  <c:v>-16976</c:v>
                </c:pt>
                <c:pt idx="28">
                  <c:v>-16357</c:v>
                </c:pt>
                <c:pt idx="29">
                  <c:v>-16553</c:v>
                </c:pt>
                <c:pt idx="30">
                  <c:v>-16945</c:v>
                </c:pt>
                <c:pt idx="31">
                  <c:v>-16551</c:v>
                </c:pt>
                <c:pt idx="32">
                  <c:v>-16229</c:v>
                </c:pt>
                <c:pt idx="33">
                  <c:v>-16138</c:v>
                </c:pt>
                <c:pt idx="34">
                  <c:v>-15895</c:v>
                </c:pt>
                <c:pt idx="35">
                  <c:v>-15918</c:v>
                </c:pt>
                <c:pt idx="36">
                  <c:v>-15900</c:v>
                </c:pt>
                <c:pt idx="37">
                  <c:v>-16388</c:v>
                </c:pt>
                <c:pt idx="38">
                  <c:v>-15692</c:v>
                </c:pt>
                <c:pt idx="39">
                  <c:v>-14874</c:v>
                </c:pt>
                <c:pt idx="40">
                  <c:v>-14012</c:v>
                </c:pt>
                <c:pt idx="41">
                  <c:v>-14141</c:v>
                </c:pt>
                <c:pt idx="42">
                  <c:v>-14516</c:v>
                </c:pt>
                <c:pt idx="43">
                  <c:v>-15029</c:v>
                </c:pt>
                <c:pt idx="44">
                  <c:v>-15835</c:v>
                </c:pt>
                <c:pt idx="45">
                  <c:v>-16917</c:v>
                </c:pt>
                <c:pt idx="46">
                  <c:v>-18195</c:v>
                </c:pt>
                <c:pt idx="47">
                  <c:v>-18810</c:v>
                </c:pt>
                <c:pt idx="48">
                  <c:v>-18623</c:v>
                </c:pt>
                <c:pt idx="49">
                  <c:v>-19349</c:v>
                </c:pt>
                <c:pt idx="50">
                  <c:v>-19266</c:v>
                </c:pt>
                <c:pt idx="51">
                  <c:v>-19701</c:v>
                </c:pt>
                <c:pt idx="52">
                  <c:v>-19813</c:v>
                </c:pt>
                <c:pt idx="53">
                  <c:v>-20218</c:v>
                </c:pt>
                <c:pt idx="54">
                  <c:v>-20306</c:v>
                </c:pt>
                <c:pt idx="55">
                  <c:v>-19781</c:v>
                </c:pt>
                <c:pt idx="56">
                  <c:v>-19164</c:v>
                </c:pt>
                <c:pt idx="57">
                  <c:v>-18717</c:v>
                </c:pt>
                <c:pt idx="58">
                  <c:v>-18020</c:v>
                </c:pt>
                <c:pt idx="59">
                  <c:v>-17660</c:v>
                </c:pt>
                <c:pt idx="60">
                  <c:v>-17489</c:v>
                </c:pt>
                <c:pt idx="61">
                  <c:v>-16832</c:v>
                </c:pt>
                <c:pt idx="62">
                  <c:v>-15928</c:v>
                </c:pt>
                <c:pt idx="63">
                  <c:v>-15915</c:v>
                </c:pt>
                <c:pt idx="64">
                  <c:v>-16315</c:v>
                </c:pt>
                <c:pt idx="65">
                  <c:v>-15802</c:v>
                </c:pt>
                <c:pt idx="66">
                  <c:v>-15280</c:v>
                </c:pt>
                <c:pt idx="67">
                  <c:v>-15685</c:v>
                </c:pt>
                <c:pt idx="68">
                  <c:v>-15580</c:v>
                </c:pt>
                <c:pt idx="69">
                  <c:v>-16066</c:v>
                </c:pt>
                <c:pt idx="70">
                  <c:v>-17156</c:v>
                </c:pt>
                <c:pt idx="71">
                  <c:v>-16965</c:v>
                </c:pt>
                <c:pt idx="72">
                  <c:v>-12718</c:v>
                </c:pt>
                <c:pt idx="73">
                  <c:v>-13447</c:v>
                </c:pt>
                <c:pt idx="74">
                  <c:v>-11776</c:v>
                </c:pt>
                <c:pt idx="75">
                  <c:v>-11642</c:v>
                </c:pt>
                <c:pt idx="76">
                  <c:v>-10049</c:v>
                </c:pt>
                <c:pt idx="77">
                  <c:v>-9442</c:v>
                </c:pt>
                <c:pt idx="78">
                  <c:v>-8855</c:v>
                </c:pt>
                <c:pt idx="79">
                  <c:v>-8456</c:v>
                </c:pt>
                <c:pt idx="80">
                  <c:v>-7946</c:v>
                </c:pt>
                <c:pt idx="81">
                  <c:v>-7409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B-4DE6-B3A7-A5A55AB8D086}"/>
            </c:ext>
          </c:extLst>
        </c:ser>
        <c:ser>
          <c:idx val="3"/>
          <c:order val="3"/>
          <c:spPr>
            <a:solidFill>
              <a:srgbClr val="E4B778">
                <a:alpha val="95686"/>
              </a:srgbClr>
            </a:solidFill>
            <a:ln>
              <a:noFill/>
            </a:ln>
            <a:effectLst/>
          </c:spPr>
          <c:invertIfNegative val="0"/>
          <c:dLbls>
            <c:dLbl>
              <c:idx val="48"/>
              <c:layout>
                <c:manualLayout>
                  <c:x val="0.32715929508286601"/>
                  <c:y val="6.2645134354845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 rtl="0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Ddim yn gallu siarad Cymraeg | Cannot speak Welsh</a:t>
                    </a:r>
                  </a:p>
                  <a:p>
                    <a:pPr algn="l" rtl="0">
                      <a:defRPr/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 rtl="0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3449516159787"/>
                      <c:h val="0.173002021471716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E9AB-4DE6-B3A7-A5A55AB8D086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4616353581460674"/>
                      <c:h val="4.37242709708358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AB-4DE6-B3A7-A5A55AB8D086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344229714685987"/>
                      <c:h val="4.41123432633867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9AB-4DE6-B3A7-A5A55AB8D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 SexAge'!$F$9:$F$90</c:f>
              <c:numCache>
                <c:formatCode>General</c:formatCode>
                <c:ptCount val="8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</c:numCache>
            </c:numRef>
          </c:cat>
          <c:val>
            <c:numRef>
              <c:f>'4. SexAge'!$AO$9:$AO$90</c:f>
              <c:numCache>
                <c:formatCode>_-* #,##0_-;\-* #,##0_-;_-* "-"??_-;_-@_-</c:formatCode>
                <c:ptCount val="82"/>
                <c:pt idx="0">
                  <c:v>14305</c:v>
                </c:pt>
                <c:pt idx="1">
                  <c:v>13575</c:v>
                </c:pt>
                <c:pt idx="2">
                  <c:v>13111</c:v>
                </c:pt>
                <c:pt idx="3">
                  <c:v>12433</c:v>
                </c:pt>
                <c:pt idx="4">
                  <c:v>12246</c:v>
                </c:pt>
                <c:pt idx="5">
                  <c:v>12446</c:v>
                </c:pt>
                <c:pt idx="6">
                  <c:v>12743</c:v>
                </c:pt>
                <c:pt idx="7">
                  <c:v>12796</c:v>
                </c:pt>
                <c:pt idx="8">
                  <c:v>12258</c:v>
                </c:pt>
                <c:pt idx="9">
                  <c:v>12616</c:v>
                </c:pt>
                <c:pt idx="10">
                  <c:v>12168</c:v>
                </c:pt>
                <c:pt idx="11">
                  <c:v>11863</c:v>
                </c:pt>
                <c:pt idx="12">
                  <c:v>11622</c:v>
                </c:pt>
                <c:pt idx="13">
                  <c:v>12607</c:v>
                </c:pt>
                <c:pt idx="14">
                  <c:v>12710</c:v>
                </c:pt>
                <c:pt idx="15">
                  <c:v>13954</c:v>
                </c:pt>
                <c:pt idx="16">
                  <c:v>15606</c:v>
                </c:pt>
                <c:pt idx="17">
                  <c:v>15874</c:v>
                </c:pt>
                <c:pt idx="18">
                  <c:v>16331</c:v>
                </c:pt>
                <c:pt idx="19">
                  <c:v>16090</c:v>
                </c:pt>
                <c:pt idx="20">
                  <c:v>15378</c:v>
                </c:pt>
                <c:pt idx="21">
                  <c:v>15732</c:v>
                </c:pt>
                <c:pt idx="22">
                  <c:v>15183</c:v>
                </c:pt>
                <c:pt idx="23">
                  <c:v>15070</c:v>
                </c:pt>
                <c:pt idx="24">
                  <c:v>15318</c:v>
                </c:pt>
                <c:pt idx="25">
                  <c:v>15632</c:v>
                </c:pt>
                <c:pt idx="26">
                  <c:v>15933</c:v>
                </c:pt>
                <c:pt idx="27">
                  <c:v>16561</c:v>
                </c:pt>
                <c:pt idx="28">
                  <c:v>16008</c:v>
                </c:pt>
                <c:pt idx="29">
                  <c:v>16168</c:v>
                </c:pt>
                <c:pt idx="30">
                  <c:v>16006</c:v>
                </c:pt>
                <c:pt idx="31">
                  <c:v>16090</c:v>
                </c:pt>
                <c:pt idx="32">
                  <c:v>15746</c:v>
                </c:pt>
                <c:pt idx="33">
                  <c:v>15783</c:v>
                </c:pt>
                <c:pt idx="34">
                  <c:v>15315</c:v>
                </c:pt>
                <c:pt idx="35">
                  <c:v>15412</c:v>
                </c:pt>
                <c:pt idx="36">
                  <c:v>15234</c:v>
                </c:pt>
                <c:pt idx="37">
                  <c:v>15798</c:v>
                </c:pt>
                <c:pt idx="38">
                  <c:v>15900</c:v>
                </c:pt>
                <c:pt idx="39">
                  <c:v>14650</c:v>
                </c:pt>
                <c:pt idx="40">
                  <c:v>13809</c:v>
                </c:pt>
                <c:pt idx="41">
                  <c:v>14153</c:v>
                </c:pt>
                <c:pt idx="42">
                  <c:v>14295</c:v>
                </c:pt>
                <c:pt idx="43">
                  <c:v>15112</c:v>
                </c:pt>
                <c:pt idx="44">
                  <c:v>15236</c:v>
                </c:pt>
                <c:pt idx="45">
                  <c:v>16477</c:v>
                </c:pt>
                <c:pt idx="46">
                  <c:v>17704</c:v>
                </c:pt>
                <c:pt idx="47">
                  <c:v>18145</c:v>
                </c:pt>
                <c:pt idx="48">
                  <c:v>18028</c:v>
                </c:pt>
                <c:pt idx="49">
                  <c:v>18670</c:v>
                </c:pt>
                <c:pt idx="50">
                  <c:v>18265</c:v>
                </c:pt>
                <c:pt idx="51">
                  <c:v>18754</c:v>
                </c:pt>
                <c:pt idx="52">
                  <c:v>19209</c:v>
                </c:pt>
                <c:pt idx="53">
                  <c:v>19705</c:v>
                </c:pt>
                <c:pt idx="54">
                  <c:v>19322</c:v>
                </c:pt>
                <c:pt idx="55">
                  <c:v>19019</c:v>
                </c:pt>
                <c:pt idx="56">
                  <c:v>18663</c:v>
                </c:pt>
                <c:pt idx="57">
                  <c:v>18078</c:v>
                </c:pt>
                <c:pt idx="58">
                  <c:v>17489</c:v>
                </c:pt>
                <c:pt idx="59">
                  <c:v>17366</c:v>
                </c:pt>
                <c:pt idx="60">
                  <c:v>16827</c:v>
                </c:pt>
                <c:pt idx="61">
                  <c:v>16086</c:v>
                </c:pt>
                <c:pt idx="62">
                  <c:v>15188</c:v>
                </c:pt>
                <c:pt idx="63">
                  <c:v>15150</c:v>
                </c:pt>
                <c:pt idx="64">
                  <c:v>15454</c:v>
                </c:pt>
                <c:pt idx="65">
                  <c:v>15050</c:v>
                </c:pt>
                <c:pt idx="66">
                  <c:v>14720</c:v>
                </c:pt>
                <c:pt idx="67">
                  <c:v>14705</c:v>
                </c:pt>
                <c:pt idx="68">
                  <c:v>15190</c:v>
                </c:pt>
                <c:pt idx="69">
                  <c:v>15179</c:v>
                </c:pt>
                <c:pt idx="70">
                  <c:v>16208</c:v>
                </c:pt>
                <c:pt idx="71">
                  <c:v>15540</c:v>
                </c:pt>
                <c:pt idx="72">
                  <c:v>11586</c:v>
                </c:pt>
                <c:pt idx="73">
                  <c:v>12022</c:v>
                </c:pt>
                <c:pt idx="74">
                  <c:v>10963</c:v>
                </c:pt>
                <c:pt idx="75">
                  <c:v>9945</c:v>
                </c:pt>
                <c:pt idx="76">
                  <c:v>8521</c:v>
                </c:pt>
                <c:pt idx="77">
                  <c:v>7794</c:v>
                </c:pt>
                <c:pt idx="78">
                  <c:v>7390</c:v>
                </c:pt>
                <c:pt idx="79">
                  <c:v>6791</c:v>
                </c:pt>
                <c:pt idx="80">
                  <c:v>6214</c:v>
                </c:pt>
                <c:pt idx="81">
                  <c:v>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AB-4DE6-B3A7-A5A55AB8D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28216112"/>
        <c:axId val="1428219440"/>
      </c:barChart>
      <c:catAx>
        <c:axId val="1428216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Oedran | Age</a:t>
                </a:r>
              </a:p>
            </c:rich>
          </c:tx>
          <c:layout>
            <c:manualLayout>
              <c:xMode val="edge"/>
              <c:yMode val="edge"/>
              <c:x val="6.0820807733423035E-3"/>
              <c:y val="0.41872190976127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8219440"/>
        <c:crosses val="autoZero"/>
        <c:auto val="1"/>
        <c:lblAlgn val="ctr"/>
        <c:lblOffset val="100"/>
        <c:noMultiLvlLbl val="0"/>
      </c:catAx>
      <c:valAx>
        <c:axId val="142821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Nifer y boblogaeth</a:t>
                </a:r>
                <a:endParaRPr lang="en-GB" baseline="0"/>
              </a:p>
              <a:p>
                <a:pPr>
                  <a:defRPr/>
                </a:pPr>
                <a:r>
                  <a:rPr lang="en-GB" baseline="0"/>
                  <a:t>Count of population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821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B6CD-F81D-4757-AD4E-F4DC3F6ADCA3}" type="datetimeFigureOut">
              <a:rPr lang="cy-GB" smtClean="0"/>
              <a:t>10/05/2023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F0E4-4189-473D-BE21-D2510F651B6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9807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6940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DF0E4-4189-473D-BE21-D2510F651B67}" type="slidenum">
              <a:rPr kumimoji="0" lang="cy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y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0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3627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3379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0290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0259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350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5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7458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5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3723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5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25650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5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19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8285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85688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76746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6710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45213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92095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09603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2379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22245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27215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15015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29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7683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11308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26730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64132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39743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14479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96622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58396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15181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01344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9474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39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2230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93873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99988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587539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63361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689519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284106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50"/>
              </a:lnSpc>
              <a:spcAft>
                <a:spcPts val="1500"/>
              </a:spcAft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45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4426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270F-E807-4723-82FB-31EBA794B2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5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8711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4518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787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F0E4-4189-473D-BE21-D2510F651B67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5674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 descr="stats PowerPoint title slide_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5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7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7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0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4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4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0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1DB6-995D-4C45-AD67-87930BDAB40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6CAE-33AE-4968-BDBD-DC4215AC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hyperlink" Target="https://www.ons.gov.uk/datasets/creat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6.sv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28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hyperlink" Target="https://www.ons.gov.uk/census/aboutcensus/releaseplans" TargetMode="External"/><Relationship Id="rId4" Type="http://schemas.openxmlformats.org/officeDocument/2006/relationships/hyperlink" Target="https://cy.ons.gov.uk/census/aboutcensus/releaseplan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752600"/>
          </a:xfrm>
        </p:spPr>
        <p:txBody>
          <a:bodyPr>
            <a:normAutofit/>
          </a:bodyPr>
          <a:lstStyle/>
          <a:p>
            <a:r>
              <a:rPr lang="cy-GB" sz="2400" dirty="0"/>
              <a:t>Llio Owen a Cian Siôn</a:t>
            </a:r>
          </a:p>
          <a:p>
            <a:r>
              <a:rPr lang="cy-GB" sz="2000" dirty="0"/>
              <a:t>Panel Defnyddwyr Ystadegau’r Trydydd Sector | </a:t>
            </a:r>
            <a:r>
              <a:rPr lang="cy-GB" sz="2000" dirty="0" err="1"/>
              <a:t>Third</a:t>
            </a:r>
            <a:r>
              <a:rPr lang="cy-GB" sz="2000" dirty="0"/>
              <a:t> Sector Statistics </a:t>
            </a:r>
            <a:r>
              <a:rPr lang="cy-GB" sz="2000" dirty="0" err="1"/>
              <a:t>User</a:t>
            </a:r>
            <a:r>
              <a:rPr lang="cy-GB" sz="2000" dirty="0"/>
              <a:t> Panel</a:t>
            </a:r>
            <a:endParaRPr lang="cy-GB" sz="2000" i="1" dirty="0"/>
          </a:p>
          <a:p>
            <a:r>
              <a:rPr lang="cy-GB" sz="2000" dirty="0"/>
              <a:t>4 Mai | </a:t>
            </a:r>
            <a:r>
              <a:rPr lang="en-GB" sz="2000" dirty="0"/>
              <a:t>May</a:t>
            </a:r>
            <a:r>
              <a:rPr lang="cy-GB" sz="2000" dirty="0"/>
              <a:t>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63033"/>
            <a:ext cx="9144000" cy="1470025"/>
          </a:xfrm>
        </p:spPr>
        <p:txBody>
          <a:bodyPr>
            <a:noAutofit/>
          </a:bodyPr>
          <a:lstStyle/>
          <a:p>
            <a:r>
              <a:rPr lang="cy-GB" sz="3200" b="1" dirty="0"/>
              <a:t>Y Gymraeg yng Nghymru, Cyfrifiad 2021 – diweddariad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in Wales, Census 2021 –</a:t>
            </a:r>
            <a:br>
              <a:rPr lang="en-GB" sz="3200" b="1" dirty="0">
                <a:solidFill>
                  <a:srgbClr val="002060"/>
                </a:solidFill>
              </a:rPr>
            </a:br>
            <a:r>
              <a:rPr lang="en-GB" sz="3200" b="1" dirty="0">
                <a:solidFill>
                  <a:srgbClr val="002060"/>
                </a:solidFill>
              </a:rPr>
              <a:t>an update</a:t>
            </a:r>
          </a:p>
        </p:txBody>
      </p:sp>
    </p:spTree>
    <p:extLst>
      <p:ext uri="{BB962C8B-B14F-4D97-AF65-F5344CB8AC3E}">
        <p14:creationId xmlns:p14="http://schemas.microsoft.com/office/powerpoint/2010/main" val="371075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wch Testun 1">
            <a:extLst>
              <a:ext uri="{FF2B5EF4-FFF2-40B4-BE49-F238E27FC236}">
                <a16:creationId xmlns:a16="http://schemas.microsoft.com/office/drawing/2014/main" id="{AA8C7A94-67AE-C106-44BB-258D8009A626}"/>
              </a:ext>
            </a:extLst>
          </p:cNvPr>
          <p:cNvSpPr txBox="1"/>
          <p:nvPr/>
        </p:nvSpPr>
        <p:spPr>
          <a:xfrm>
            <a:off x="0" y="6151681"/>
            <a:ext cx="40681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Ffynhonnell: Cyfrifiad o’r boblogaeth,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Census of population,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y-GB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Llun 13" descr="Cod lliw ar gyfer y newid (pwynt canran).&#10;Colour code for change (percentage point).">
            <a:extLst>
              <a:ext uri="{FF2B5EF4-FFF2-40B4-BE49-F238E27FC236}">
                <a16:creationId xmlns:a16="http://schemas.microsoft.com/office/drawing/2014/main" id="{7C7EBFE9-4A72-0A2F-24CC-79F9C77C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00" y="1096337"/>
            <a:ext cx="2087933" cy="2543326"/>
          </a:xfrm>
          <a:prstGeom prst="rect">
            <a:avLst/>
          </a:prstGeom>
        </p:spPr>
      </p:pic>
      <p:grpSp>
        <p:nvGrpSpPr>
          <p:cNvPr id="6" name="Group 5" descr="Mapiau yn dangos newid yng nghanran y bobl tair oed neu’n hŷn sy'n gallu siarad Cymraeg, yn ôl awdurdod lleol, 2011 i 2021.&#10;Maps showing the change in percentage of people aged three or older able to speak Welsh, by local authority, 2011 to 2021.&#10;">
            <a:extLst>
              <a:ext uri="{FF2B5EF4-FFF2-40B4-BE49-F238E27FC236}">
                <a16:creationId xmlns:a16="http://schemas.microsoft.com/office/drawing/2014/main" id="{DC98D047-B864-B816-F73E-D5C245947374}"/>
              </a:ext>
            </a:extLst>
          </p:cNvPr>
          <p:cNvGrpSpPr/>
          <p:nvPr/>
        </p:nvGrpSpPr>
        <p:grpSpPr>
          <a:xfrm>
            <a:off x="211115" y="1377749"/>
            <a:ext cx="8430980" cy="4729998"/>
            <a:chOff x="211115" y="1377749"/>
            <a:chExt cx="8430980" cy="4729998"/>
          </a:xfrm>
        </p:grpSpPr>
        <p:pic>
          <p:nvPicPr>
            <p:cNvPr id="23" name="Llun 22">
              <a:extLst>
                <a:ext uri="{FF2B5EF4-FFF2-40B4-BE49-F238E27FC236}">
                  <a16:creationId xmlns:a16="http://schemas.microsoft.com/office/drawing/2014/main" id="{B4EAE0D9-2550-FCC1-AD23-A59AADE95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131" y="3831081"/>
              <a:ext cx="1866980" cy="2250107"/>
            </a:xfrm>
            <a:prstGeom prst="rect">
              <a:avLst/>
            </a:prstGeom>
          </p:spPr>
        </p:pic>
        <p:pic>
          <p:nvPicPr>
            <p:cNvPr id="20" name="Llun 19">
              <a:extLst>
                <a:ext uri="{FF2B5EF4-FFF2-40B4-BE49-F238E27FC236}">
                  <a16:creationId xmlns:a16="http://schemas.microsoft.com/office/drawing/2014/main" id="{4E146420-4C6B-1A56-C60D-3BA46A78B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697" y="3855854"/>
              <a:ext cx="1835323" cy="2251893"/>
            </a:xfrm>
            <a:prstGeom prst="rect">
              <a:avLst/>
            </a:prstGeom>
          </p:spPr>
        </p:pic>
        <p:pic>
          <p:nvPicPr>
            <p:cNvPr id="9" name="Llun 8">
              <a:extLst>
                <a:ext uri="{FF2B5EF4-FFF2-40B4-BE49-F238E27FC236}">
                  <a16:creationId xmlns:a16="http://schemas.microsoft.com/office/drawing/2014/main" id="{0777ADB7-FAF4-5C44-16CC-F3CF40832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933"/>
            <a:stretch/>
          </p:blipFill>
          <p:spPr>
            <a:xfrm>
              <a:off x="2450132" y="1387770"/>
              <a:ext cx="1866980" cy="2251893"/>
            </a:xfrm>
            <a:prstGeom prst="rect">
              <a:avLst/>
            </a:prstGeom>
          </p:spPr>
        </p:pic>
        <p:pic>
          <p:nvPicPr>
            <p:cNvPr id="5" name="Llun 4">
              <a:extLst>
                <a:ext uri="{FF2B5EF4-FFF2-40B4-BE49-F238E27FC236}">
                  <a16:creationId xmlns:a16="http://schemas.microsoft.com/office/drawing/2014/main" id="{A07C4920-4F7F-7ABA-8D1D-F47ADCA7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467" y="1377749"/>
              <a:ext cx="1846920" cy="2251893"/>
            </a:xfrm>
            <a:prstGeom prst="rect">
              <a:avLst/>
            </a:prstGeom>
          </p:spPr>
        </p:pic>
        <p:sp>
          <p:nvSpPr>
            <p:cNvPr id="15" name="Blwch Testun 14">
              <a:extLst>
                <a:ext uri="{FF2B5EF4-FFF2-40B4-BE49-F238E27FC236}">
                  <a16:creationId xmlns:a16="http://schemas.microsoft.com/office/drawing/2014/main" id="{3F27ECE8-4175-33FC-BB98-D8031B447E37}"/>
                </a:ext>
              </a:extLst>
            </p:cNvPr>
            <p:cNvSpPr txBox="1"/>
            <p:nvPr/>
          </p:nvSpPr>
          <p:spPr>
            <a:xfrm>
              <a:off x="412088" y="2145980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y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3-4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Blwch Testun 15">
              <a:extLst>
                <a:ext uri="{FF2B5EF4-FFF2-40B4-BE49-F238E27FC236}">
                  <a16:creationId xmlns:a16="http://schemas.microsoft.com/office/drawing/2014/main" id="{B4D37D23-B9DA-EFE9-7AB2-9237A6E7C74E}"/>
                </a:ext>
              </a:extLst>
            </p:cNvPr>
            <p:cNvSpPr txBox="1"/>
            <p:nvPr/>
          </p:nvSpPr>
          <p:spPr>
            <a:xfrm>
              <a:off x="2450131" y="2150946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y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5-15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Blwch Testun 17">
              <a:extLst>
                <a:ext uri="{FF2B5EF4-FFF2-40B4-BE49-F238E27FC236}">
                  <a16:creationId xmlns:a16="http://schemas.microsoft.com/office/drawing/2014/main" id="{A985AA01-C212-3D2F-E8FB-A1EE10EF1985}"/>
                </a:ext>
              </a:extLst>
            </p:cNvPr>
            <p:cNvSpPr txBox="1"/>
            <p:nvPr/>
          </p:nvSpPr>
          <p:spPr>
            <a:xfrm>
              <a:off x="211115" y="4526144"/>
              <a:ext cx="102624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y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20-44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Blwch Testun 18">
              <a:extLst>
                <a:ext uri="{FF2B5EF4-FFF2-40B4-BE49-F238E27FC236}">
                  <a16:creationId xmlns:a16="http://schemas.microsoft.com/office/drawing/2014/main" id="{B77E642A-B95F-69FF-96C9-C906C4D01AED}"/>
                </a:ext>
              </a:extLst>
            </p:cNvPr>
            <p:cNvSpPr txBox="1"/>
            <p:nvPr/>
          </p:nvSpPr>
          <p:spPr>
            <a:xfrm>
              <a:off x="2357378" y="4534968"/>
              <a:ext cx="1026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y-GB" sz="2800" b="1" dirty="0">
                  <a:solidFill>
                    <a:prstClr val="black"/>
                  </a:solidFill>
                  <a:latin typeface="Calibri"/>
                </a:rPr>
                <a:t>45-64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Llun 10">
              <a:extLst>
                <a:ext uri="{FF2B5EF4-FFF2-40B4-BE49-F238E27FC236}">
                  <a16:creationId xmlns:a16="http://schemas.microsoft.com/office/drawing/2014/main" id="{44E6BE59-3458-1588-1D03-DE2ACFD0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40978" y="1388936"/>
              <a:ext cx="1896976" cy="2251894"/>
            </a:xfrm>
            <a:prstGeom prst="rect">
              <a:avLst/>
            </a:prstGeom>
          </p:spPr>
        </p:pic>
        <p:sp>
          <p:nvSpPr>
            <p:cNvPr id="13" name="Blwch Testun 12">
              <a:extLst>
                <a:ext uri="{FF2B5EF4-FFF2-40B4-BE49-F238E27FC236}">
                  <a16:creationId xmlns:a16="http://schemas.microsoft.com/office/drawing/2014/main" id="{C416D4E8-3DB1-3FFE-A25F-5FD07FAFCD50}"/>
                </a:ext>
              </a:extLst>
            </p:cNvPr>
            <p:cNvSpPr txBox="1"/>
            <p:nvPr/>
          </p:nvSpPr>
          <p:spPr>
            <a:xfrm>
              <a:off x="4463223" y="2145980"/>
              <a:ext cx="1026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y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16-19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Llun 24">
              <a:extLst>
                <a:ext uri="{FF2B5EF4-FFF2-40B4-BE49-F238E27FC236}">
                  <a16:creationId xmlns:a16="http://schemas.microsoft.com/office/drawing/2014/main" id="{29F5FBF9-0F0A-C18D-F344-C1905C885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53111" y="3831081"/>
              <a:ext cx="1934753" cy="2250000"/>
            </a:xfrm>
            <a:prstGeom prst="rect">
              <a:avLst/>
            </a:prstGeom>
          </p:spPr>
        </p:pic>
        <p:sp>
          <p:nvSpPr>
            <p:cNvPr id="28" name="Blwch Testun 27">
              <a:extLst>
                <a:ext uri="{FF2B5EF4-FFF2-40B4-BE49-F238E27FC236}">
                  <a16:creationId xmlns:a16="http://schemas.microsoft.com/office/drawing/2014/main" id="{823710A5-B342-D55F-9AFB-16211AC08444}"/>
                </a:ext>
              </a:extLst>
            </p:cNvPr>
            <p:cNvSpPr txBox="1"/>
            <p:nvPr/>
          </p:nvSpPr>
          <p:spPr>
            <a:xfrm>
              <a:off x="4463223" y="4479977"/>
              <a:ext cx="1026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y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65-74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Llun 29">
              <a:extLst>
                <a:ext uri="{FF2B5EF4-FFF2-40B4-BE49-F238E27FC236}">
                  <a16:creationId xmlns:a16="http://schemas.microsoft.com/office/drawing/2014/main" id="{9E30B990-BC19-F553-E7E6-095AB086A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3864" y="3831081"/>
              <a:ext cx="1918231" cy="2250000"/>
            </a:xfrm>
            <a:prstGeom prst="rect">
              <a:avLst/>
            </a:prstGeom>
          </p:spPr>
        </p:pic>
        <p:sp>
          <p:nvSpPr>
            <p:cNvPr id="31" name="Blwch Testun 30">
              <a:extLst>
                <a:ext uri="{FF2B5EF4-FFF2-40B4-BE49-F238E27FC236}">
                  <a16:creationId xmlns:a16="http://schemas.microsoft.com/office/drawing/2014/main" id="{A6768EB1-8225-4590-CBAA-F6BE1F968B06}"/>
                </a:ext>
              </a:extLst>
            </p:cNvPr>
            <p:cNvSpPr txBox="1"/>
            <p:nvPr/>
          </p:nvSpPr>
          <p:spPr>
            <a:xfrm>
              <a:off x="6877141" y="4479977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y-GB" sz="2800" b="1" dirty="0">
                  <a:solidFill>
                    <a:prstClr val="black"/>
                  </a:solidFill>
                  <a:latin typeface="Calibri"/>
                </a:rPr>
                <a:t>75+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Blwch Testun 20">
            <a:extLst>
              <a:ext uri="{FF2B5EF4-FFF2-40B4-BE49-F238E27FC236}">
                <a16:creationId xmlns:a16="http://schemas.microsoft.com/office/drawing/2014/main" id="{A7846D87-E19F-F880-D611-C0F170BAF12A}"/>
              </a:ext>
            </a:extLst>
          </p:cNvPr>
          <p:cNvSpPr txBox="1"/>
          <p:nvPr/>
        </p:nvSpPr>
        <p:spPr>
          <a:xfrm>
            <a:off x="116798" y="28228"/>
            <a:ext cx="9027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Newid yng nghanran y bobl tair oed neu’n hŷn sy'n gallu siarad Cymraeg, yn ôl awdurdod lleol, 2011 i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in percentage of people aged three or older able to speak Welsh, by local authority, 2011 to 2021</a:t>
            </a:r>
          </a:p>
        </p:txBody>
      </p:sp>
    </p:spTree>
    <p:extLst>
      <p:ext uri="{BB962C8B-B14F-4D97-AF65-F5344CB8AC3E}">
        <p14:creationId xmlns:p14="http://schemas.microsoft.com/office/powerpoint/2010/main" val="250590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F33AB2-FEE0-7C79-560C-E1F1EB6BF0F5}"/>
              </a:ext>
            </a:extLst>
          </p:cNvPr>
          <p:cNvSpPr txBox="1"/>
          <p:nvPr/>
        </p:nvSpPr>
        <p:spPr>
          <a:xfrm>
            <a:off x="4788024" y="4673168"/>
            <a:ext cx="42617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</a:rPr>
              <a:t>3,107,500</a:t>
            </a:r>
            <a:r>
              <a:rPr lang="en-GB" sz="2000" dirty="0">
                <a:solidFill>
                  <a:srgbClr val="002060"/>
                </a:solidFill>
              </a:rPr>
              <a:t> estimated size of the usual resident population in Wales, increase of 1.4% since 2011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Population growth driven by net migration of around 55,000 people since 2011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FA2DF-B7D1-7D5D-F3EF-529CF499BB9C}"/>
              </a:ext>
            </a:extLst>
          </p:cNvPr>
          <p:cNvSpPr txBox="1"/>
          <p:nvPr/>
        </p:nvSpPr>
        <p:spPr>
          <a:xfrm>
            <a:off x="326476" y="4673168"/>
            <a:ext cx="42455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000" b="1" dirty="0"/>
              <a:t>3,107,500</a:t>
            </a:r>
            <a:r>
              <a:rPr lang="cy-GB" sz="2000" dirty="0"/>
              <a:t> amcangyfrif maint poblogaeth breswyl arferol yng Nghymru, cynnydd o 1.4% ers 2011.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000" dirty="0"/>
              <a:t>Mudo net o oddeutu 55,000 o bobl yn gyfrifol am dwf yn y boblogaeth.</a:t>
            </a:r>
          </a:p>
        </p:txBody>
      </p:sp>
      <p:pic>
        <p:nvPicPr>
          <p:cNvPr id="2" name="Llun 1" descr="Map yn dangos newid yn boblogaeth rhwng 2011 a 2021 yn ôl awdurdodau lleol yng Nghymru.&#10;Map showing population change between 2011 and 2021 by local authorities in Wales.">
            <a:extLst>
              <a:ext uri="{FF2B5EF4-FFF2-40B4-BE49-F238E27FC236}">
                <a16:creationId xmlns:a16="http://schemas.microsoft.com/office/drawing/2014/main" id="{8ACADC78-D93B-356D-07AB-F19260EC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73" y="58354"/>
            <a:ext cx="5086252" cy="42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wch Testun 4">
            <a:extLst>
              <a:ext uri="{FF2B5EF4-FFF2-40B4-BE49-F238E27FC236}">
                <a16:creationId xmlns:a16="http://schemas.microsoft.com/office/drawing/2014/main" id="{AF3E66D2-F0F8-BB6B-1BEC-9B6F71CD734B}"/>
              </a:ext>
            </a:extLst>
          </p:cNvPr>
          <p:cNvSpPr txBox="1"/>
          <p:nvPr/>
        </p:nvSpPr>
        <p:spPr>
          <a:xfrm>
            <a:off x="5975648" y="386104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700" b="1">
                <a:solidFill>
                  <a:srgbClr val="00206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b="0" dirty="0"/>
              <a:t>In 2021, </a:t>
            </a:r>
            <a:r>
              <a:rPr lang="en-GB" sz="2400" dirty="0"/>
              <a:t>29.1%</a:t>
            </a:r>
            <a:r>
              <a:rPr lang="en-GB" sz="2400" b="0" dirty="0"/>
              <a:t> born outside of Wales, ranging from 12.0% in Blaenau Gwent to 53.0% in Powys</a:t>
            </a:r>
          </a:p>
        </p:txBody>
      </p:sp>
      <p:sp>
        <p:nvSpPr>
          <p:cNvPr id="6" name="Blwch Testun 5">
            <a:extLst>
              <a:ext uri="{FF2B5EF4-FFF2-40B4-BE49-F238E27FC236}">
                <a16:creationId xmlns:a16="http://schemas.microsoft.com/office/drawing/2014/main" id="{FFA42AA2-ACAC-B585-CA03-AAA11D11B6BE}"/>
              </a:ext>
            </a:extLst>
          </p:cNvPr>
          <p:cNvSpPr txBox="1"/>
          <p:nvPr/>
        </p:nvSpPr>
        <p:spPr>
          <a:xfrm>
            <a:off x="5993904" y="980728"/>
            <a:ext cx="3042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Yn 2021, </a:t>
            </a:r>
            <a:r>
              <a:rPr lang="cy-GB" sz="2400" b="1" dirty="0"/>
              <a:t>29.1%</a:t>
            </a:r>
            <a:r>
              <a:rPr lang="cy-GB" sz="2400" dirty="0"/>
              <a:t> wedi’u geni y tu allan i Gymru, gan amrywio o 12.0% ym Mlaenau Gwent i 53.0% ym Mhowys</a:t>
            </a:r>
          </a:p>
        </p:txBody>
      </p:sp>
      <p:pic>
        <p:nvPicPr>
          <p:cNvPr id="8" name="Llun 7" descr="Map i ddangos canran y preswylwyr a anwyd y tu allan i Gymru yn ôl awdurdod lleol, 2021.&#10;Map showing the percentage of residents born outside Wales by local authority, 2021.">
            <a:extLst>
              <a:ext uri="{FF2B5EF4-FFF2-40B4-BE49-F238E27FC236}">
                <a16:creationId xmlns:a16="http://schemas.microsoft.com/office/drawing/2014/main" id="{33DCFE9E-EB59-D317-AEB0-9E3C53F5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5597638" cy="47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CBFBA458-71AA-2910-9AF1-B120F49A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509120"/>
            <a:ext cx="4572000" cy="2000548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sz="2000" dirty="0">
                <a:solidFill>
                  <a:srgbClr val="002060"/>
                </a:solidFill>
              </a:rPr>
              <a:t>Small decrease in the percentage of the population who considered themselves </a:t>
            </a:r>
            <a:r>
              <a:rPr lang="en-GB" sz="2000" b="1" dirty="0">
                <a:solidFill>
                  <a:srgbClr val="002060"/>
                </a:solidFill>
              </a:rPr>
              <a:t>"Welsh" only</a:t>
            </a:r>
            <a:r>
              <a:rPr lang="en-GB" sz="2000" dirty="0">
                <a:solidFill>
                  <a:srgbClr val="002060"/>
                </a:solidFill>
              </a:rPr>
              <a:t> between 2011 and 2021</a:t>
            </a:r>
          </a:p>
          <a:p>
            <a:pPr marL="285750" indent="-285750"/>
            <a:r>
              <a:rPr lang="en-GB" sz="2000" dirty="0">
                <a:solidFill>
                  <a:srgbClr val="002060"/>
                </a:solidFill>
              </a:rPr>
              <a:t>An increase in the percentage who considered themselves </a:t>
            </a:r>
            <a:r>
              <a:rPr lang="en-GB" sz="2000" b="1" dirty="0">
                <a:solidFill>
                  <a:srgbClr val="002060"/>
                </a:solidFill>
              </a:rPr>
              <a:t>both "Welsh" and “British”</a:t>
            </a:r>
            <a:r>
              <a:rPr lang="en-GB" sz="2000" dirty="0">
                <a:solidFill>
                  <a:srgbClr val="002060"/>
                </a:solidFill>
              </a:rPr>
              <a:t> over the same period</a:t>
            </a:r>
            <a:endParaRPr lang="cy-GB" sz="2000" dirty="0">
              <a:solidFill>
                <a:srgbClr val="002060"/>
              </a:solidFill>
            </a:endParaRPr>
          </a:p>
        </p:txBody>
      </p:sp>
      <p:sp>
        <p:nvSpPr>
          <p:cNvPr id="7" name="Blwch Testun 6">
            <a:extLst>
              <a:ext uri="{FF2B5EF4-FFF2-40B4-BE49-F238E27FC236}">
                <a16:creationId xmlns:a16="http://schemas.microsoft.com/office/drawing/2014/main" id="{9CC22454-8E45-B348-F8A3-B63B3B3EFE6B}"/>
              </a:ext>
            </a:extLst>
          </p:cNvPr>
          <p:cNvSpPr txBox="1"/>
          <p:nvPr/>
        </p:nvSpPr>
        <p:spPr>
          <a:xfrm>
            <a:off x="30629" y="4509120"/>
            <a:ext cx="4464496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rgbClr val="00206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cy-GB" sz="2000" dirty="0">
                <a:solidFill>
                  <a:schemeClr val="tx1"/>
                </a:solidFill>
              </a:rPr>
              <a:t>Gostyngiad bach yng nghanran o’r boblogaeth oedd yn ystyried eu hunain yn </a:t>
            </a:r>
            <a:r>
              <a:rPr lang="cy-GB" sz="2000" b="1" dirty="0">
                <a:solidFill>
                  <a:schemeClr val="tx1"/>
                </a:solidFill>
              </a:rPr>
              <a:t>“Gymreig” yn unig</a:t>
            </a:r>
            <a:r>
              <a:rPr lang="cy-GB" sz="2000" dirty="0">
                <a:solidFill>
                  <a:schemeClr val="tx1"/>
                </a:solidFill>
              </a:rPr>
              <a:t> rhwng 2011 a 2021</a:t>
            </a:r>
          </a:p>
          <a:p>
            <a:pPr>
              <a:lnSpc>
                <a:spcPct val="100000"/>
              </a:lnSpc>
            </a:pPr>
            <a:r>
              <a:rPr lang="cy-GB" sz="2000" dirty="0">
                <a:solidFill>
                  <a:schemeClr val="tx1"/>
                </a:solidFill>
              </a:rPr>
              <a:t>Cynnydd yn y ganran oedd yn ystyried eu hunain yn </a:t>
            </a:r>
            <a:r>
              <a:rPr lang="cy-GB" sz="2000" b="1" dirty="0">
                <a:solidFill>
                  <a:schemeClr val="tx1"/>
                </a:solidFill>
              </a:rPr>
              <a:t>“Gymreig” a “</a:t>
            </a:r>
            <a:r>
              <a:rPr lang="cy-GB" sz="2000" b="1" dirty="0" err="1">
                <a:solidFill>
                  <a:schemeClr val="tx1"/>
                </a:solidFill>
              </a:rPr>
              <a:t>Phrydeinig</a:t>
            </a:r>
            <a:r>
              <a:rPr lang="cy-GB" sz="2000" b="1" dirty="0">
                <a:solidFill>
                  <a:schemeClr val="tx1"/>
                </a:solidFill>
              </a:rPr>
              <a:t>”</a:t>
            </a:r>
            <a:r>
              <a:rPr lang="cy-GB" sz="2000" dirty="0">
                <a:solidFill>
                  <a:schemeClr val="tx1"/>
                </a:solidFill>
              </a:rPr>
              <a:t> dros yr un cyfnod</a:t>
            </a:r>
          </a:p>
        </p:txBody>
      </p:sp>
      <p:pic>
        <p:nvPicPr>
          <p:cNvPr id="4" name="Picture 3" descr="Graff i ddangos hunaniaethau cenedlethol o'r Deyrnas Unedig (DU) yng Nghymru, 2011 a 2021.&#10;Graph showing UK national identities in Wales, 2011 and 2021.">
            <a:extLst>
              <a:ext uri="{FF2B5EF4-FFF2-40B4-BE49-F238E27FC236}">
                <a16:creationId xmlns:a16="http://schemas.microsoft.com/office/drawing/2014/main" id="{C38533AE-557B-3161-900A-F84D270C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556"/>
            <a:ext cx="6192688" cy="44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1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y-GB" sz="3200" b="1" dirty="0"/>
              <a:t>Y Gymraeg yn ôl nodweddion eraill:</a:t>
            </a:r>
            <a:br>
              <a:rPr lang="cy-GB" sz="3200" b="1" dirty="0"/>
            </a:br>
            <a:r>
              <a:rPr lang="cy-GB" sz="3200" b="1" dirty="0"/>
              <a:t>cipolwg o'r canfyddiadau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The Welsh language by other characteristics:</a:t>
            </a:r>
            <a:br>
              <a:rPr lang="en-GB" sz="3200" b="1" dirty="0">
                <a:solidFill>
                  <a:srgbClr val="002060"/>
                </a:solidFill>
              </a:rPr>
            </a:br>
            <a:r>
              <a:rPr lang="en-GB" sz="3200" b="1" dirty="0">
                <a:solidFill>
                  <a:srgbClr val="002060"/>
                </a:solidFill>
              </a:rPr>
              <a:t>a first look at the findings</a:t>
            </a:r>
          </a:p>
        </p:txBody>
      </p:sp>
    </p:spTree>
    <p:extLst>
      <p:ext uri="{BB962C8B-B14F-4D97-AF65-F5344CB8AC3E}">
        <p14:creationId xmlns:p14="http://schemas.microsoft.com/office/powerpoint/2010/main" val="406528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198196-6FF0-4B1B-B069-82ADE7987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386304"/>
              </p:ext>
            </p:extLst>
          </p:nvPr>
        </p:nvGraphicFramePr>
        <p:xfrm>
          <a:off x="0" y="1544852"/>
          <a:ext cx="9144000" cy="531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 descr="Graff i ddangos y Gymraeg yn ôl ethnigrwydd.&#10;Graph showing Welsh language by ethnicity.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ethnigrwydd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ethnicity</a:t>
            </a:r>
          </a:p>
        </p:txBody>
      </p:sp>
    </p:spTree>
    <p:extLst>
      <p:ext uri="{BB962C8B-B14F-4D97-AF65-F5344CB8AC3E}">
        <p14:creationId xmlns:p14="http://schemas.microsoft.com/office/powerpoint/2010/main" val="275164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B7209-F170-725E-D176-867817AC4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990" y="1916832"/>
            <a:ext cx="45719" cy="1080120"/>
          </a:xfrm>
          <a:prstGeom prst="rect">
            <a:avLst/>
          </a:prstGeom>
          <a:solidFill>
            <a:srgbClr val="02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E581655-FEDA-EF47-8402-1EB475AE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6894"/>
            <a:ext cx="9144000" cy="185272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 2021, roedd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473,060 (22.3%) 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o’r boblogaeth (3+) a anwyd yng Nghymru yn gallu siarad Cymraeg, i lawr o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495,580 (23.3%)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yn 2011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2021, </a:t>
            </a:r>
            <a:r>
              <a:rPr lang="cy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473,060 (22.3%) 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(3+)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Wales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Welsh, down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495,580 (23.3%)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2011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 descr="Graff i ddangos y Gymraeg yn ôl gwlad enedigol.&#10;Graph showing Welsh language by country of birth.">
            <a:extLst>
              <a:ext uri="{FF2B5EF4-FFF2-40B4-BE49-F238E27FC236}">
                <a16:creationId xmlns:a16="http://schemas.microsoft.com/office/drawing/2014/main" id="{CE7B4E60-60AA-EA74-91A0-D8136B98F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86647"/>
              </p:ext>
            </p:extLst>
          </p:nvPr>
        </p:nvGraphicFramePr>
        <p:xfrm>
          <a:off x="0" y="1556792"/>
          <a:ext cx="9144000" cy="386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gwlad enedigol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376392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731AE4-D661-15E4-7E27-594625EF8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990" y="3284984"/>
            <a:ext cx="45719" cy="1080120"/>
          </a:xfrm>
          <a:prstGeom prst="rect">
            <a:avLst/>
          </a:prstGeom>
          <a:solidFill>
            <a:srgbClr val="02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06F09F5-3A8B-8519-F6E3-6BBBFED6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6894"/>
            <a:ext cx="9144000" cy="185272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 2021, roedd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65,240 (7.3%) 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o’r boblogaeth (3+) a anwyd y tu allan i Gymru yn gallu siarad Cymraeg, i lawr o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66,430 (8.0%)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yn 2011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2021, </a:t>
            </a:r>
            <a:r>
              <a:rPr lang="cy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65,240 (7.3%) 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(3+)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Wales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Welsh, down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66,430 (8.0%)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2011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 descr="Graff i ddangos y Gymraeg yn ôl gwlad enedigol.&#10;Graph showing Welsh language by country of birth.">
            <a:extLst>
              <a:ext uri="{FF2B5EF4-FFF2-40B4-BE49-F238E27FC236}">
                <a16:creationId xmlns:a16="http://schemas.microsoft.com/office/drawing/2014/main" id="{73BFE613-416B-7226-5A4A-64AA64CFB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16262"/>
              </p:ext>
            </p:extLst>
          </p:nvPr>
        </p:nvGraphicFramePr>
        <p:xfrm>
          <a:off x="0" y="1556792"/>
          <a:ext cx="9144000" cy="386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gwlad enedigol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1424385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06F09F5-3A8B-8519-F6E3-6BBBFED6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6894"/>
            <a:ext cx="9144000" cy="185272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Pobl a anwyd yng Nghymru sy’n parhau i fod y nifer helaethaf o siaradwyr Cymraeg, ond mae’r ganran a anwyd tu allan i Gymru wedi cynyddu o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11.8% 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 2011 i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12.1% 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 2021.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population born in Wales continues to constitute the largest share of Welsh speakers, but the percentage born outside of Wales rose from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11.8%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2011 to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12.1% </a:t>
            </a:r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 descr="Graff i ddangos y Gymraeg yn ôl gwlad enedigol.&#10;Graph showing Welsh language by country of birth.">
            <a:extLst>
              <a:ext uri="{FF2B5EF4-FFF2-40B4-BE49-F238E27FC236}">
                <a16:creationId xmlns:a16="http://schemas.microsoft.com/office/drawing/2014/main" id="{73BFE613-416B-7226-5A4A-64AA64CFB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19333"/>
              </p:ext>
            </p:extLst>
          </p:nvPr>
        </p:nvGraphicFramePr>
        <p:xfrm>
          <a:off x="0" y="1556792"/>
          <a:ext cx="9144000" cy="386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gwlad enedigol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80793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EEC87AB-CE89-D3E7-16E3-EAE61516BA4F}"/>
              </a:ext>
            </a:extLst>
          </p:cNvPr>
          <p:cNvSpPr txBox="1"/>
          <p:nvPr/>
        </p:nvSpPr>
        <p:spPr>
          <a:xfrm>
            <a:off x="4427984" y="2420888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Gwynedd, Powys a Chaerdydd ydy’r awdurdodau lleol sydd yn gartref i’r nifer fwyaf o siaradwyr Cymraeg a anwyd y tu allan i Gymru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20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</a:rPr>
              <a:t>Gwynedd, Powys and Cardiff are the local authorities that are home to the most Welsh speakers born outside of Wales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Picture 5" descr="Map i ddangos nifer y siaradwyr Cymraeg a anwyd y tu allan i Gymru.&#10;Map showing the number of Welsh speakers born outside of Wales.">
            <a:extLst>
              <a:ext uri="{FF2B5EF4-FFF2-40B4-BE49-F238E27FC236}">
                <a16:creationId xmlns:a16="http://schemas.microsoft.com/office/drawing/2014/main" id="{E7FE9B7D-99A3-597D-F016-08828109E6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2270" b="11192"/>
          <a:stretch/>
        </p:blipFill>
        <p:spPr>
          <a:xfrm>
            <a:off x="0" y="1556791"/>
            <a:ext cx="4172977" cy="5301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Siaradwyr Cymraeg a anwyd y tu allan i Gymru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speakers born outside of Wales</a:t>
            </a:r>
          </a:p>
        </p:txBody>
      </p:sp>
    </p:spTree>
    <p:extLst>
      <p:ext uri="{BB962C8B-B14F-4D97-AF65-F5344CB8AC3E}">
        <p14:creationId xmlns:p14="http://schemas.microsoft.com/office/powerpoint/2010/main" val="81955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186808" cy="4525963"/>
          </a:xfrm>
        </p:spPr>
        <p:txBody>
          <a:bodyPr>
            <a:noAutofit/>
          </a:bodyPr>
          <a:lstStyle/>
          <a:p>
            <a:r>
              <a:rPr lang="cy-GB" sz="2400" dirty="0"/>
              <a:t>Cyfrifiad 2021 a’r iaith Gymraeg: y cefndir</a:t>
            </a:r>
          </a:p>
          <a:p>
            <a:r>
              <a:rPr lang="cy-GB" sz="2400" dirty="0"/>
              <a:t>Y Gymraeg yn ôl nodweddion eraill: cipolwg o'r canfyddiadau</a:t>
            </a:r>
          </a:p>
          <a:p>
            <a:r>
              <a:rPr lang="cy-GB" sz="2400" dirty="0"/>
              <a:t>Cyflwyno’r Adnodd Creu Tablau Data</a:t>
            </a:r>
          </a:p>
          <a:p>
            <a:r>
              <a:rPr lang="cy-GB" sz="2400" dirty="0"/>
              <a:t>Cyhoeddiad diweddaraf o’r Arolwg Blynyddol o’r Boblogaeth</a:t>
            </a:r>
          </a:p>
          <a:p>
            <a:r>
              <a:rPr lang="cy-GB" sz="2400" dirty="0"/>
              <a:t>Cynlluniau cyhoeddi</a:t>
            </a:r>
          </a:p>
          <a:p>
            <a:r>
              <a:rPr lang="cy-GB" sz="2400" dirty="0"/>
              <a:t>Cwestiynau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B5488-E1EE-D9E4-02A5-C2B8B07A87B3}"/>
              </a:ext>
            </a:extLst>
          </p:cNvPr>
          <p:cNvSpPr txBox="1">
            <a:spLocks/>
          </p:cNvSpPr>
          <p:nvPr/>
        </p:nvSpPr>
        <p:spPr>
          <a:xfrm>
            <a:off x="4572000" y="1586146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Census 2011 and the Welsh language: the background</a:t>
            </a:r>
          </a:p>
          <a:p>
            <a:r>
              <a:rPr lang="en-GB" sz="2400" dirty="0">
                <a:solidFill>
                  <a:srgbClr val="002060"/>
                </a:solidFill>
              </a:rPr>
              <a:t>The Welsh language by other characteristics: a first look at the findings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Introducing the Create a Custom Dataset Tool</a:t>
            </a:r>
          </a:p>
          <a:p>
            <a:r>
              <a:rPr lang="en-GB" sz="2400" dirty="0">
                <a:solidFill>
                  <a:srgbClr val="002060"/>
                </a:solidFill>
              </a:rPr>
              <a:t>Latest release from the Annual Population Survey</a:t>
            </a:r>
          </a:p>
          <a:p>
            <a:r>
              <a:rPr lang="en-GB" sz="2400" dirty="0">
                <a:solidFill>
                  <a:srgbClr val="002060"/>
                </a:solidFill>
              </a:rPr>
              <a:t>Future releases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Trosolwg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48208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B6DE36E-778C-9FA1-2630-CC30914A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6894"/>
            <a:ext cx="9144000" cy="185272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 gostyngiad yn niferoedd y menywod a dynion (3+) sy’n gallu siarad Cymraeg ers 2011.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(3+)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Welsh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decreased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2011.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 descr="Graff i ddangos y Gymraeg yn ôl rhyw ac oedran.&#10;Graph showing the Welsh language by sex and age.">
            <a:extLst>
              <a:ext uri="{FF2B5EF4-FFF2-40B4-BE49-F238E27FC236}">
                <a16:creationId xmlns:a16="http://schemas.microsoft.com/office/drawing/2014/main" id="{D7EF7C04-3121-1CB3-7EAA-6A96595C8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182881"/>
              </p:ext>
            </p:extLst>
          </p:nvPr>
        </p:nvGraphicFramePr>
        <p:xfrm>
          <a:off x="0" y="1556792"/>
          <a:ext cx="9144000" cy="386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rhyw ac oedran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sex and age</a:t>
            </a:r>
          </a:p>
        </p:txBody>
      </p:sp>
    </p:spTree>
    <p:extLst>
      <p:ext uri="{BB962C8B-B14F-4D97-AF65-F5344CB8AC3E}">
        <p14:creationId xmlns:p14="http://schemas.microsoft.com/office/powerpoint/2010/main" val="199665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B6DE36E-778C-9FA1-2630-CC30914A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6894"/>
            <a:ext cx="9144000" cy="185272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Mae’r ganran o fenywod (3+) sy’n gallu siarad Cymraeg (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18.7%) 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 parhau’n uwch na’r ganran gyfatebol ar gyfer dynion (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16.9%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(3+)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Welsh (</a:t>
            </a:r>
            <a:r>
              <a:rPr lang="cy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18.7%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remains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cy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the </a:t>
            </a:r>
            <a:r>
              <a:rPr lang="cy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equivalen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y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16.9%</a:t>
            </a:r>
            <a:r>
              <a:rPr lang="cy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 descr="Graff i ddangos y Gymraeg yn ôl rhyw ac oedran.&#10;Graph showing the Welsh language by sex and age.">
            <a:extLst>
              <a:ext uri="{FF2B5EF4-FFF2-40B4-BE49-F238E27FC236}">
                <a16:creationId xmlns:a16="http://schemas.microsoft.com/office/drawing/2014/main" id="{1B3ACC14-1A80-7C1D-C7C6-350472EB2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24048"/>
              </p:ext>
            </p:extLst>
          </p:nvPr>
        </p:nvGraphicFramePr>
        <p:xfrm>
          <a:off x="0" y="1556792"/>
          <a:ext cx="9144000" cy="386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rhyw ac oedran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sex and age</a:t>
            </a:r>
          </a:p>
        </p:txBody>
      </p:sp>
    </p:spTree>
    <p:extLst>
      <p:ext uri="{BB962C8B-B14F-4D97-AF65-F5344CB8AC3E}">
        <p14:creationId xmlns:p14="http://schemas.microsoft.com/office/powerpoint/2010/main" val="101707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y-GB" sz="3200" b="1" dirty="0"/>
              <a:t>Cyflwyno’r </a:t>
            </a:r>
            <a:r>
              <a:rPr lang="cy-GB" sz="3200" b="1" dirty="0">
                <a:hlinkClick r:id="rId4"/>
              </a:rPr>
              <a:t>adnodd Creu Tablau Data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Introducing the </a:t>
            </a:r>
            <a:r>
              <a:rPr lang="en-GB" sz="3200" b="1" dirty="0">
                <a:solidFill>
                  <a:srgbClr val="002060"/>
                </a:solidFill>
                <a:hlinkClick r:id="rId4"/>
              </a:rPr>
              <a:t>Create a Custom Dataset Tool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B5488-E1EE-D9E4-02A5-C2B8B07A87B3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The population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Households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Usual residents in communal establishments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Usual residents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Geographic levels</a:t>
            </a:r>
            <a:endParaRPr lang="en-GB" sz="24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Local health boards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Local authorities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Constituencies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Electoral wards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MSOA / LSOA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Output areas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Y boblogaeth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Aelwydydd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Preswylwyr arferol mewn sefydliadau cymunedol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Preswylwyr arferol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y-GB" sz="20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Lefelau daearyddol</a:t>
            </a:r>
            <a:endParaRPr lang="cy-GB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Byrddau iechyd lleol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Awdurdodau lleol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Etholaethau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Wardiau etholiadol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ACEHG/ ACEHI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Ardaloedd allbwn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Adnodd Creu Tablau Data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Create a Custom Dataset Tool</a:t>
            </a:r>
          </a:p>
        </p:txBody>
      </p:sp>
    </p:spTree>
    <p:extLst>
      <p:ext uri="{BB962C8B-B14F-4D97-AF65-F5344CB8AC3E}">
        <p14:creationId xmlns:p14="http://schemas.microsoft.com/office/powerpoint/2010/main" val="343604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B5488-E1EE-D9E4-02A5-C2B8B07A87B3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Welsh language skills by...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Sex and age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Country of birth and passports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Ethnic group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National identity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Disability, health and caring responsibilities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Labour market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Education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Martial status and living arrangements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Religion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Or a combination of two or more...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Sgiliau Cymraeg yn ôl...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Rhyw ac oedran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Gwlad enedigol a pasborts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Grŵp ethnig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Hunaniaeth genedlaethol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Anabledd, iechyd a chyfrifoldebau gofal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Marchnad lafur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Addysg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Statws priodasol a threfniadau byw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Crefydd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Neu gyfuniad o ddau neu ragor...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Adnodd Creu Tablau Data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Create a Custom Dataset Tool</a:t>
            </a:r>
          </a:p>
        </p:txBody>
      </p:sp>
    </p:spTree>
    <p:extLst>
      <p:ext uri="{BB962C8B-B14F-4D97-AF65-F5344CB8AC3E}">
        <p14:creationId xmlns:p14="http://schemas.microsoft.com/office/powerpoint/2010/main" val="69232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882547-99C4-1853-0E3B-D2C151E16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7939"/>
            <a:ext cx="553492" cy="7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4176464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Faint o </a:t>
            </a:r>
            <a:r>
              <a:rPr lang="en-GB" sz="2400" b="1" dirty="0" err="1"/>
              <a:t>siaradwyr</a:t>
            </a:r>
            <a:r>
              <a:rPr lang="en-GB" sz="2400" b="1" dirty="0"/>
              <a:t> Cymraeg</a:t>
            </a:r>
            <a:r>
              <a:rPr lang="en-GB" sz="2400" dirty="0"/>
              <a:t>, 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</a:rPr>
              <a:t>How many </a:t>
            </a:r>
            <a:r>
              <a:rPr lang="en-GB" sz="2400" b="1" dirty="0">
                <a:solidFill>
                  <a:srgbClr val="002060"/>
                </a:solidFill>
              </a:rPr>
              <a:t>Welsh speakers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C3125-D8E4-9F84-0E67-2CFA65DC375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3519681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FB3C1FA-A5D9-9EC0-1826-8A9E4D518B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6642" y="5623851"/>
            <a:ext cx="662791" cy="6627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882547-99C4-1853-0E3B-D2C151E16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7939"/>
            <a:ext cx="553492" cy="7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4176464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Faint o </a:t>
            </a:r>
            <a:r>
              <a:rPr lang="en-GB" sz="2400" b="1" dirty="0" err="1"/>
              <a:t>siaradwyr</a:t>
            </a:r>
            <a:r>
              <a:rPr lang="en-GB" sz="2400" b="1" dirty="0"/>
              <a:t> Cymraeg</a:t>
            </a:r>
            <a:r>
              <a:rPr lang="en-GB" sz="2400" dirty="0"/>
              <a:t>, </a:t>
            </a:r>
            <a:r>
              <a:rPr lang="en-GB" sz="2400" b="1" dirty="0"/>
              <a:t>35-49 </a:t>
            </a:r>
            <a:r>
              <a:rPr lang="en-GB" sz="2400" b="1" dirty="0" err="1"/>
              <a:t>oed</a:t>
            </a:r>
            <a:r>
              <a:rPr lang="en-GB" sz="2400" dirty="0"/>
              <a:t>, 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</a:rPr>
              <a:t>How many </a:t>
            </a:r>
            <a:r>
              <a:rPr lang="en-GB" sz="2400" b="1" dirty="0">
                <a:solidFill>
                  <a:srgbClr val="002060"/>
                </a:solidFill>
              </a:rPr>
              <a:t>Welsh speakers</a:t>
            </a:r>
            <a:r>
              <a:rPr lang="en-GB" sz="2400" dirty="0">
                <a:solidFill>
                  <a:srgbClr val="002060"/>
                </a:solidFill>
              </a:rPr>
              <a:t>, who are </a:t>
            </a:r>
            <a:r>
              <a:rPr lang="en-GB" sz="2400" b="1" dirty="0">
                <a:solidFill>
                  <a:srgbClr val="002060"/>
                </a:solidFill>
              </a:rPr>
              <a:t>35-49 years old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C3125-D8E4-9F84-0E67-2CFA65DC375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276651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arth globe: Africa and Europe with solid fill">
            <a:extLst>
              <a:ext uri="{FF2B5EF4-FFF2-40B4-BE49-F238E27FC236}">
                <a16:creationId xmlns:a16="http://schemas.microsoft.com/office/drawing/2014/main" id="{E37157CC-5DDF-7A7A-C2CF-6EC95FB8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4288" y="5617882"/>
            <a:ext cx="662791" cy="662791"/>
          </a:xfrm>
          <a:prstGeom prst="rect">
            <a:avLst/>
          </a:prstGeom>
        </p:spPr>
      </p:pic>
      <p:pic>
        <p:nvPicPr>
          <p:cNvPr id="10" name="Graphic 9" descr="Abacus with solid fill">
            <a:extLst>
              <a:ext uri="{FF2B5EF4-FFF2-40B4-BE49-F238E27FC236}">
                <a16:creationId xmlns:a16="http://schemas.microsoft.com/office/drawing/2014/main" id="{8FCEE6BC-4EC6-3C52-0CF9-0C054A0CC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6642" y="5623851"/>
            <a:ext cx="662791" cy="662791"/>
          </a:xfrm>
          <a:prstGeom prst="rect">
            <a:avLst/>
          </a:prstGeom>
        </p:spPr>
      </p:pic>
      <p:pic>
        <p:nvPicPr>
          <p:cNvPr id="3" name="Picture 2" descr="Clipart - Cymraeg">
            <a:extLst>
              <a:ext uri="{FF2B5EF4-FFF2-40B4-BE49-F238E27FC236}">
                <a16:creationId xmlns:a16="http://schemas.microsoft.com/office/drawing/2014/main" id="{04121EBE-A21C-591E-D97D-652F6055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7939"/>
            <a:ext cx="553492" cy="7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4176464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Faint o </a:t>
            </a:r>
            <a:r>
              <a:rPr lang="en-GB" sz="2400" b="1" dirty="0" err="1"/>
              <a:t>siaradwyr</a:t>
            </a:r>
            <a:r>
              <a:rPr lang="en-GB" sz="2400" b="1" dirty="0"/>
              <a:t> Cymraeg</a:t>
            </a:r>
            <a:r>
              <a:rPr lang="en-GB" sz="2400" dirty="0"/>
              <a:t>, </a:t>
            </a:r>
            <a:r>
              <a:rPr lang="en-GB" sz="2400" b="1" dirty="0"/>
              <a:t>35-49 </a:t>
            </a:r>
            <a:r>
              <a:rPr lang="en-GB" sz="2400" b="1" dirty="0" err="1"/>
              <a:t>oed</a:t>
            </a:r>
            <a:r>
              <a:rPr lang="en-GB" sz="2400" dirty="0"/>
              <a:t>,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byw</a:t>
            </a:r>
            <a:r>
              <a:rPr lang="en-GB" sz="2400" dirty="0"/>
              <a:t> </a:t>
            </a:r>
            <a:r>
              <a:rPr lang="en-GB" sz="2400" dirty="0" err="1"/>
              <a:t>yng</a:t>
            </a:r>
            <a:r>
              <a:rPr lang="en-GB" sz="2400" dirty="0"/>
              <a:t> </a:t>
            </a:r>
            <a:r>
              <a:rPr lang="en-GB" sz="2400" b="1" dirty="0" err="1"/>
              <a:t>Nghaerdydd</a:t>
            </a:r>
            <a:r>
              <a:rPr lang="en-GB" sz="2400" dirty="0"/>
              <a:t>, 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</a:rPr>
              <a:t>How many </a:t>
            </a:r>
            <a:r>
              <a:rPr lang="en-GB" sz="2400" b="1" dirty="0">
                <a:solidFill>
                  <a:srgbClr val="002060"/>
                </a:solidFill>
              </a:rPr>
              <a:t>Welsh speakers</a:t>
            </a:r>
            <a:r>
              <a:rPr lang="en-GB" sz="2400" dirty="0">
                <a:solidFill>
                  <a:srgbClr val="002060"/>
                </a:solidFill>
              </a:rPr>
              <a:t>, who are </a:t>
            </a:r>
            <a:r>
              <a:rPr lang="en-GB" sz="2400" b="1" dirty="0">
                <a:solidFill>
                  <a:srgbClr val="002060"/>
                </a:solidFill>
              </a:rPr>
              <a:t>35-49 years old</a:t>
            </a:r>
            <a:r>
              <a:rPr lang="en-GB" sz="2400" dirty="0">
                <a:solidFill>
                  <a:srgbClr val="002060"/>
                </a:solidFill>
              </a:rPr>
              <a:t>, living in </a:t>
            </a:r>
            <a:r>
              <a:rPr lang="en-GB" sz="2400" b="1" dirty="0">
                <a:solidFill>
                  <a:srgbClr val="002060"/>
                </a:solidFill>
              </a:rPr>
              <a:t>Cardiff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C3125-D8E4-9F84-0E67-2CFA65DC375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1335645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riefcase with solid fill">
            <a:extLst>
              <a:ext uri="{FF2B5EF4-FFF2-40B4-BE49-F238E27FC236}">
                <a16:creationId xmlns:a16="http://schemas.microsoft.com/office/drawing/2014/main" id="{5251CD3C-85BD-C0F0-2BBF-9CEAA109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1360" y="5617881"/>
            <a:ext cx="662791" cy="662791"/>
          </a:xfrm>
          <a:prstGeom prst="rect">
            <a:avLst/>
          </a:prstGeom>
        </p:spPr>
      </p:pic>
      <p:pic>
        <p:nvPicPr>
          <p:cNvPr id="8" name="Graphic 7" descr="Earth globe: Africa and Europe with solid fill">
            <a:extLst>
              <a:ext uri="{FF2B5EF4-FFF2-40B4-BE49-F238E27FC236}">
                <a16:creationId xmlns:a16="http://schemas.microsoft.com/office/drawing/2014/main" id="{ECEC959C-D916-8763-D4D1-BD2D40CCE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4288" y="5617882"/>
            <a:ext cx="662791" cy="662791"/>
          </a:xfrm>
          <a:prstGeom prst="rect">
            <a:avLst/>
          </a:prstGeom>
        </p:spPr>
      </p:pic>
      <p:pic>
        <p:nvPicPr>
          <p:cNvPr id="10" name="Graphic 9" descr="Abacus with solid fill">
            <a:extLst>
              <a:ext uri="{FF2B5EF4-FFF2-40B4-BE49-F238E27FC236}">
                <a16:creationId xmlns:a16="http://schemas.microsoft.com/office/drawing/2014/main" id="{F845D1B9-AD39-8FBA-2460-D41462B8A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6642" y="5623851"/>
            <a:ext cx="662791" cy="662791"/>
          </a:xfrm>
          <a:prstGeom prst="rect">
            <a:avLst/>
          </a:prstGeom>
        </p:spPr>
      </p:pic>
      <p:pic>
        <p:nvPicPr>
          <p:cNvPr id="3" name="Picture 2" descr="Clipart - Cymraeg">
            <a:extLst>
              <a:ext uri="{FF2B5EF4-FFF2-40B4-BE49-F238E27FC236}">
                <a16:creationId xmlns:a16="http://schemas.microsoft.com/office/drawing/2014/main" id="{676765F2-029B-74CC-44FA-55CE5474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7939"/>
            <a:ext cx="553492" cy="7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4176464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Faint o </a:t>
            </a:r>
            <a:r>
              <a:rPr lang="en-GB" sz="2400" b="1" dirty="0" err="1"/>
              <a:t>siaradwyr</a:t>
            </a:r>
            <a:r>
              <a:rPr lang="en-GB" sz="2400" b="1" dirty="0"/>
              <a:t> Cymraeg</a:t>
            </a:r>
            <a:r>
              <a:rPr lang="en-GB" sz="2400" dirty="0"/>
              <a:t>, </a:t>
            </a:r>
            <a:r>
              <a:rPr lang="en-GB" sz="2400" b="1" dirty="0"/>
              <a:t>35-49 </a:t>
            </a:r>
            <a:r>
              <a:rPr lang="en-GB" sz="2400" b="1" dirty="0" err="1"/>
              <a:t>oed</a:t>
            </a:r>
            <a:r>
              <a:rPr lang="en-GB" sz="2400" dirty="0"/>
              <a:t>,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byw</a:t>
            </a:r>
            <a:r>
              <a:rPr lang="en-GB" sz="2400" dirty="0"/>
              <a:t> </a:t>
            </a:r>
            <a:r>
              <a:rPr lang="en-GB" sz="2400" dirty="0" err="1"/>
              <a:t>yng</a:t>
            </a:r>
            <a:r>
              <a:rPr lang="en-GB" sz="2400" dirty="0"/>
              <a:t> </a:t>
            </a:r>
            <a:r>
              <a:rPr lang="en-GB" sz="2400" b="1" dirty="0" err="1"/>
              <a:t>Nghaerdydd</a:t>
            </a:r>
            <a:r>
              <a:rPr lang="en-GB" sz="2400" dirty="0"/>
              <a:t>,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b="1" dirty="0" err="1"/>
              <a:t>mewn</a:t>
            </a:r>
            <a:r>
              <a:rPr lang="en-GB" sz="2400" b="1" dirty="0"/>
              <a:t> </a:t>
            </a:r>
            <a:r>
              <a:rPr lang="en-GB" sz="2400" b="1" dirty="0" err="1"/>
              <a:t>gwaith</a:t>
            </a:r>
            <a:r>
              <a:rPr lang="en-GB" sz="2400" dirty="0"/>
              <a:t>, 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</a:rPr>
              <a:t>How many </a:t>
            </a:r>
            <a:r>
              <a:rPr lang="en-GB" sz="2400" b="1" dirty="0">
                <a:solidFill>
                  <a:srgbClr val="002060"/>
                </a:solidFill>
              </a:rPr>
              <a:t>Welsh speakers</a:t>
            </a:r>
            <a:r>
              <a:rPr lang="en-GB" sz="2400" dirty="0">
                <a:solidFill>
                  <a:srgbClr val="002060"/>
                </a:solidFill>
              </a:rPr>
              <a:t>, who are </a:t>
            </a:r>
            <a:r>
              <a:rPr lang="en-GB" sz="2400" b="1" dirty="0">
                <a:solidFill>
                  <a:srgbClr val="002060"/>
                </a:solidFill>
              </a:rPr>
              <a:t>35-49 years old</a:t>
            </a:r>
            <a:r>
              <a:rPr lang="en-GB" sz="2400" dirty="0">
                <a:solidFill>
                  <a:srgbClr val="002060"/>
                </a:solidFill>
              </a:rPr>
              <a:t>, living in </a:t>
            </a:r>
            <a:r>
              <a:rPr lang="en-GB" sz="2400" b="1" dirty="0">
                <a:solidFill>
                  <a:srgbClr val="002060"/>
                </a:solidFill>
              </a:rPr>
              <a:t>Cardiff</a:t>
            </a:r>
            <a:r>
              <a:rPr lang="en-GB" sz="2400" dirty="0">
                <a:solidFill>
                  <a:srgbClr val="002060"/>
                </a:solidFill>
              </a:rPr>
              <a:t>, who are </a:t>
            </a:r>
            <a:r>
              <a:rPr lang="en-GB" sz="2400" b="1" dirty="0">
                <a:solidFill>
                  <a:srgbClr val="002060"/>
                </a:solidFill>
              </a:rPr>
              <a:t>in work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C3125-D8E4-9F84-0E67-2CFA65DC375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4286884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ycling with solid fill">
            <a:extLst>
              <a:ext uri="{FF2B5EF4-FFF2-40B4-BE49-F238E27FC236}">
                <a16:creationId xmlns:a16="http://schemas.microsoft.com/office/drawing/2014/main" id="{98FF224D-A96C-088D-3B4F-72BB21A49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56029" y="5617881"/>
            <a:ext cx="607365" cy="607365"/>
          </a:xfrm>
          <a:prstGeom prst="rect">
            <a:avLst/>
          </a:prstGeom>
        </p:spPr>
      </p:pic>
      <p:pic>
        <p:nvPicPr>
          <p:cNvPr id="4" name="Graphic 3" descr="Briefcase with solid fill">
            <a:extLst>
              <a:ext uri="{FF2B5EF4-FFF2-40B4-BE49-F238E27FC236}">
                <a16:creationId xmlns:a16="http://schemas.microsoft.com/office/drawing/2014/main" id="{5251CD3C-85BD-C0F0-2BBF-9CEAA1091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1360" y="5617881"/>
            <a:ext cx="662791" cy="662791"/>
          </a:xfrm>
          <a:prstGeom prst="rect">
            <a:avLst/>
          </a:prstGeom>
        </p:spPr>
      </p:pic>
      <p:pic>
        <p:nvPicPr>
          <p:cNvPr id="8" name="Graphic 7" descr="Earth globe: Africa and Europe with solid fill">
            <a:extLst>
              <a:ext uri="{FF2B5EF4-FFF2-40B4-BE49-F238E27FC236}">
                <a16:creationId xmlns:a16="http://schemas.microsoft.com/office/drawing/2014/main" id="{ECEC959C-D916-8763-D4D1-BD2D40CCE0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4288" y="5617882"/>
            <a:ext cx="662791" cy="662791"/>
          </a:xfrm>
          <a:prstGeom prst="rect">
            <a:avLst/>
          </a:prstGeom>
        </p:spPr>
      </p:pic>
      <p:pic>
        <p:nvPicPr>
          <p:cNvPr id="10" name="Graphic 9" descr="Abacus with solid fill">
            <a:extLst>
              <a:ext uri="{FF2B5EF4-FFF2-40B4-BE49-F238E27FC236}">
                <a16:creationId xmlns:a16="http://schemas.microsoft.com/office/drawing/2014/main" id="{F845D1B9-AD39-8FBA-2460-D41462B8A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56642" y="5623851"/>
            <a:ext cx="662791" cy="662791"/>
          </a:xfrm>
          <a:prstGeom prst="rect">
            <a:avLst/>
          </a:prstGeom>
        </p:spPr>
      </p:pic>
      <p:pic>
        <p:nvPicPr>
          <p:cNvPr id="3" name="Picture 2" descr="Clipart - Cymraeg">
            <a:extLst>
              <a:ext uri="{FF2B5EF4-FFF2-40B4-BE49-F238E27FC236}">
                <a16:creationId xmlns:a16="http://schemas.microsoft.com/office/drawing/2014/main" id="{676765F2-029B-74CC-44FA-55CE5474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7939"/>
            <a:ext cx="553492" cy="7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4176464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Faint o </a:t>
            </a:r>
            <a:r>
              <a:rPr lang="en-GB" sz="2400" b="1" dirty="0" err="1"/>
              <a:t>siaradwyr</a:t>
            </a:r>
            <a:r>
              <a:rPr lang="en-GB" sz="2400" b="1" dirty="0"/>
              <a:t> Cymraeg</a:t>
            </a:r>
            <a:r>
              <a:rPr lang="en-GB" sz="2400" dirty="0"/>
              <a:t>, </a:t>
            </a:r>
            <a:r>
              <a:rPr lang="en-GB" sz="2400" b="1" dirty="0"/>
              <a:t>35-49 </a:t>
            </a:r>
            <a:r>
              <a:rPr lang="en-GB" sz="2400" b="1" dirty="0" err="1"/>
              <a:t>oed</a:t>
            </a:r>
            <a:r>
              <a:rPr lang="en-GB" sz="2400" dirty="0"/>
              <a:t>,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byw</a:t>
            </a:r>
            <a:r>
              <a:rPr lang="en-GB" sz="2400" dirty="0"/>
              <a:t> </a:t>
            </a:r>
            <a:r>
              <a:rPr lang="en-GB" sz="2400" dirty="0" err="1"/>
              <a:t>yng</a:t>
            </a:r>
            <a:r>
              <a:rPr lang="en-GB" sz="2400" dirty="0"/>
              <a:t> </a:t>
            </a:r>
            <a:r>
              <a:rPr lang="en-GB" sz="2400" b="1" dirty="0" err="1"/>
              <a:t>Nghaerdydd</a:t>
            </a:r>
            <a:r>
              <a:rPr lang="en-GB" sz="2400" dirty="0"/>
              <a:t>,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b="1" dirty="0" err="1"/>
              <a:t>mewn</a:t>
            </a:r>
            <a:r>
              <a:rPr lang="en-GB" sz="2400" b="1" dirty="0"/>
              <a:t> </a:t>
            </a:r>
            <a:r>
              <a:rPr lang="en-GB" sz="2400" b="1" dirty="0" err="1"/>
              <a:t>gwaith</a:t>
            </a:r>
            <a:r>
              <a:rPr lang="en-GB" sz="2400" dirty="0"/>
              <a:t>,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teithio</a:t>
            </a:r>
            <a:r>
              <a:rPr lang="en-GB" sz="2400" dirty="0"/>
              <a:t> </a:t>
            </a:r>
            <a:r>
              <a:rPr lang="en-GB" sz="2400" dirty="0" err="1"/>
              <a:t>i’w</a:t>
            </a:r>
            <a:r>
              <a:rPr lang="en-GB" sz="2400" dirty="0"/>
              <a:t> </a:t>
            </a:r>
            <a:r>
              <a:rPr lang="en-GB" sz="2400" dirty="0" err="1"/>
              <a:t>gweithle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b="1" dirty="0" err="1"/>
              <a:t>feic</a:t>
            </a:r>
            <a:r>
              <a:rPr lang="en-GB" sz="2400" dirty="0"/>
              <a:t>?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</a:rPr>
              <a:t>How many </a:t>
            </a:r>
            <a:r>
              <a:rPr lang="en-GB" sz="2400" b="1" dirty="0">
                <a:solidFill>
                  <a:srgbClr val="002060"/>
                </a:solidFill>
              </a:rPr>
              <a:t>Welsh speakers</a:t>
            </a:r>
            <a:r>
              <a:rPr lang="en-GB" sz="2400" dirty="0">
                <a:solidFill>
                  <a:srgbClr val="002060"/>
                </a:solidFill>
              </a:rPr>
              <a:t>, who are </a:t>
            </a:r>
            <a:r>
              <a:rPr lang="en-GB" sz="2400" b="1" dirty="0">
                <a:solidFill>
                  <a:srgbClr val="002060"/>
                </a:solidFill>
              </a:rPr>
              <a:t>35-49 years old</a:t>
            </a:r>
            <a:r>
              <a:rPr lang="en-GB" sz="2400" dirty="0">
                <a:solidFill>
                  <a:srgbClr val="002060"/>
                </a:solidFill>
              </a:rPr>
              <a:t>, living in </a:t>
            </a:r>
            <a:r>
              <a:rPr lang="en-GB" sz="2400" b="1" dirty="0">
                <a:solidFill>
                  <a:srgbClr val="002060"/>
                </a:solidFill>
              </a:rPr>
              <a:t>Cardiff</a:t>
            </a:r>
            <a:r>
              <a:rPr lang="en-GB" sz="2400" dirty="0">
                <a:solidFill>
                  <a:srgbClr val="002060"/>
                </a:solidFill>
              </a:rPr>
              <a:t>, who are </a:t>
            </a:r>
            <a:r>
              <a:rPr lang="en-GB" sz="2400" b="1" dirty="0">
                <a:solidFill>
                  <a:srgbClr val="002060"/>
                </a:solidFill>
              </a:rPr>
              <a:t>in work</a:t>
            </a:r>
            <a:r>
              <a:rPr lang="en-GB" sz="2400" dirty="0">
                <a:solidFill>
                  <a:srgbClr val="002060"/>
                </a:solidFill>
              </a:rPr>
              <a:t>, travel to their workplace by </a:t>
            </a:r>
            <a:r>
              <a:rPr lang="en-GB" sz="2400" b="1" dirty="0">
                <a:solidFill>
                  <a:srgbClr val="002060"/>
                </a:solidFill>
              </a:rPr>
              <a:t>bike</a:t>
            </a:r>
            <a:r>
              <a:rPr lang="en-GB" sz="2400" dirty="0">
                <a:solidFill>
                  <a:srgbClr val="002060"/>
                </a:solidFill>
              </a:rPr>
              <a:t>?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C3125-D8E4-9F84-0E67-2CFA65DC375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218483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y-GB" sz="3200" b="1" dirty="0"/>
              <a:t>Cyfrifiad 2021 a’r iaith Gymraeg:</a:t>
            </a:r>
            <a:br>
              <a:rPr lang="cy-GB" sz="3200" b="1" dirty="0"/>
            </a:br>
            <a:r>
              <a:rPr lang="cy-GB" sz="3200" b="1" dirty="0"/>
              <a:t>y cefndir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2021 and the Welsh language:</a:t>
            </a:r>
            <a:br>
              <a:rPr lang="en-GB" sz="3200" b="1" dirty="0">
                <a:solidFill>
                  <a:srgbClr val="002060"/>
                </a:solidFill>
              </a:rPr>
            </a:br>
            <a:r>
              <a:rPr lang="en-GB" sz="3200" b="1" dirty="0">
                <a:solidFill>
                  <a:srgbClr val="002060"/>
                </a:solidFill>
              </a:rPr>
              <a:t>the background</a:t>
            </a:r>
          </a:p>
        </p:txBody>
      </p:sp>
    </p:spTree>
    <p:extLst>
      <p:ext uri="{BB962C8B-B14F-4D97-AF65-F5344CB8AC3E}">
        <p14:creationId xmlns:p14="http://schemas.microsoft.com/office/powerpoint/2010/main" val="103883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90FA7F-FF4F-DEBB-35FF-AB6259549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2" t="5201" r="28679" b="49601"/>
          <a:stretch/>
        </p:blipFill>
        <p:spPr>
          <a:xfrm>
            <a:off x="5934764" y="4303490"/>
            <a:ext cx="2885708" cy="2324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DFF3A1-E1E2-FBCF-9D5B-A9349A4F3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56" t="8000" r="47564" b="15001"/>
          <a:stretch/>
        </p:blipFill>
        <p:spPr>
          <a:xfrm>
            <a:off x="3275856" y="2474652"/>
            <a:ext cx="2520280" cy="4153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486D5-6389-F5C5-DE97-5306DA3B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8" t="22001" r="43641" b="27600"/>
          <a:stretch/>
        </p:blipFill>
        <p:spPr>
          <a:xfrm>
            <a:off x="350744" y="4035996"/>
            <a:ext cx="2813700" cy="25922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91036D-6B45-49D8-95D5-F0AB51ED1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00" t="7701" r="41725" b="23701"/>
          <a:stretch/>
        </p:blipFill>
        <p:spPr>
          <a:xfrm>
            <a:off x="397994" y="548680"/>
            <a:ext cx="2759848" cy="321982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5C3C850-7740-EC67-6A55-78BA15E0F45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37825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A4DEF1-4F00-3216-D22C-8C4AE55E1A68}"/>
              </a:ext>
            </a:extLst>
          </p:cNvPr>
          <p:cNvSpPr txBox="1"/>
          <p:nvPr/>
        </p:nvSpPr>
        <p:spPr>
          <a:xfrm>
            <a:off x="215516" y="464437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Mae</a:t>
            </a:r>
            <a:r>
              <a:rPr lang="en-GB" sz="2400" b="1" dirty="0"/>
              <a:t> 220 </a:t>
            </a:r>
            <a:r>
              <a:rPr lang="en-GB" sz="2400" dirty="0"/>
              <a:t>(</a:t>
            </a:r>
            <a:r>
              <a:rPr lang="en-GB" sz="2400" b="1" dirty="0"/>
              <a:t>4%</a:t>
            </a:r>
            <a:r>
              <a:rPr lang="en-GB" sz="2400" dirty="0"/>
              <a:t>)</a:t>
            </a:r>
            <a:r>
              <a:rPr lang="en-GB" sz="2400" b="1" dirty="0"/>
              <a:t> </a:t>
            </a:r>
            <a:r>
              <a:rPr lang="en-GB" sz="2400" dirty="0"/>
              <a:t>o </a:t>
            </a:r>
            <a:r>
              <a:rPr lang="en-GB" sz="2400" dirty="0" err="1"/>
              <a:t>siaradwyr</a:t>
            </a:r>
            <a:r>
              <a:rPr lang="en-GB" sz="2400" dirty="0"/>
              <a:t> Cymraeg 35-49 </a:t>
            </a:r>
            <a:r>
              <a:rPr lang="en-GB" sz="2400" dirty="0" err="1"/>
              <a:t>oed</a:t>
            </a:r>
            <a:r>
              <a:rPr lang="en-GB" sz="2400" dirty="0"/>
              <a:t>,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byw</a:t>
            </a:r>
            <a:r>
              <a:rPr lang="en-GB" sz="2400" dirty="0"/>
              <a:t> </a:t>
            </a:r>
            <a:r>
              <a:rPr lang="en-GB" sz="2400" dirty="0" err="1"/>
              <a:t>yng</a:t>
            </a:r>
            <a:r>
              <a:rPr lang="en-GB" sz="2400" dirty="0"/>
              <a:t> </a:t>
            </a:r>
            <a:r>
              <a:rPr lang="en-GB" sz="2400" dirty="0" err="1"/>
              <a:t>Nghaerdydd</a:t>
            </a:r>
            <a:r>
              <a:rPr lang="en-GB" sz="2400" dirty="0"/>
              <a:t>,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</a:t>
            </a:r>
            <a:r>
              <a:rPr lang="en-GB" sz="2400" dirty="0" err="1"/>
              <a:t>gwaith</a:t>
            </a:r>
            <a:r>
              <a:rPr lang="en-GB" sz="2400" dirty="0"/>
              <a:t>,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teithio</a:t>
            </a:r>
            <a:r>
              <a:rPr lang="en-GB" sz="2400" dirty="0"/>
              <a:t> </a:t>
            </a:r>
            <a:r>
              <a:rPr lang="en-GB" sz="2400" dirty="0" err="1"/>
              <a:t>i’w</a:t>
            </a:r>
            <a:r>
              <a:rPr lang="en-GB" sz="2400" dirty="0"/>
              <a:t> </a:t>
            </a:r>
            <a:r>
              <a:rPr lang="en-GB" sz="2400" dirty="0" err="1"/>
              <a:t>gweithle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feic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002060"/>
                </a:solidFill>
              </a:rPr>
              <a:t>220 </a:t>
            </a:r>
            <a:r>
              <a:rPr lang="en-GB" sz="2400" dirty="0">
                <a:solidFill>
                  <a:srgbClr val="002060"/>
                </a:solidFill>
              </a:rPr>
              <a:t>(</a:t>
            </a:r>
            <a:r>
              <a:rPr lang="en-GB" sz="2400" b="1" dirty="0">
                <a:solidFill>
                  <a:srgbClr val="002060"/>
                </a:solidFill>
              </a:rPr>
              <a:t>4%</a:t>
            </a:r>
            <a:r>
              <a:rPr lang="en-GB" sz="2400" dirty="0">
                <a:solidFill>
                  <a:srgbClr val="002060"/>
                </a:solidFill>
              </a:rPr>
              <a:t>)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of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Welsh speakers, who are 35-49 years old, living in Cardiff, who are in work, travel to their workplace by bike.</a:t>
            </a:r>
          </a:p>
        </p:txBody>
      </p:sp>
      <p:pic>
        <p:nvPicPr>
          <p:cNvPr id="13" name="Picture 12" descr="Tabl yn dangos y dull o deithio i'r gwaith siaradwyr Cymraeg 35-49 oed, sy’n byw yng Nghaerdydd, sydd mewn gwaith. &#10;Table showing the method of travel for Welsh speakers, who are 35-49 years old, living in Cardiff, who are in work.">
            <a:extLst>
              <a:ext uri="{FF2B5EF4-FFF2-40B4-BE49-F238E27FC236}">
                <a16:creationId xmlns:a16="http://schemas.microsoft.com/office/drawing/2014/main" id="{B7FDCB8A-87FD-B3B1-A3CE-685F6885C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38640"/>
            <a:ext cx="7584480" cy="2984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Enghraifft...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 example…</a:t>
            </a:r>
          </a:p>
        </p:txBody>
      </p:sp>
    </p:spTree>
    <p:extLst>
      <p:ext uri="{BB962C8B-B14F-4D97-AF65-F5344CB8AC3E}">
        <p14:creationId xmlns:p14="http://schemas.microsoft.com/office/powerpoint/2010/main" val="328909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figyn 10">
            <a:extLst>
              <a:ext uri="{FF2B5EF4-FFF2-40B4-BE49-F238E27FC236}">
                <a16:creationId xmlns:a16="http://schemas.microsoft.com/office/drawing/2014/main" id="{862F715A-8717-267B-F2ED-AC018152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How many Welsh speakers…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Live in Ceredigion…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And work in the agriculture, energy and water industry?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1,180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B. 1,930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C. 3,010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Sawl siaradwr Cymraeg...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Sy’n byw yng Ngheredigion...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Sy’n gweithio yn y diwydiant amaeth, ynni a dŵr?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1,180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B. 1,930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C. 3,010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141729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0770F1A2-43AB-8C75-A36A-734F929B6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How many Welsh speakers…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Live in Ceredigion…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And work in the agriculture, energy and water industry?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1,180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B. 1,930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C. 3,010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 err="1"/>
              <a:t>There</a:t>
            </a:r>
            <a:r>
              <a:rPr lang="cy-GB" sz="2000" dirty="0"/>
              <a:t> </a:t>
            </a:r>
            <a:r>
              <a:rPr lang="cy-GB" sz="2000" dirty="0" err="1"/>
              <a:t>are</a:t>
            </a:r>
            <a:r>
              <a:rPr lang="cy-GB" sz="2000" dirty="0"/>
              <a:t> </a:t>
            </a:r>
            <a:r>
              <a:rPr lang="cy-GB" sz="2000" b="1" dirty="0"/>
              <a:t>1,930 </a:t>
            </a:r>
            <a:r>
              <a:rPr lang="cy-GB" sz="2000" dirty="0" err="1"/>
              <a:t>Agriculture</a:t>
            </a:r>
            <a:r>
              <a:rPr lang="cy-GB" sz="2000" dirty="0"/>
              <a:t>, </a:t>
            </a:r>
            <a:r>
              <a:rPr lang="cy-GB" sz="2000" dirty="0" err="1"/>
              <a:t>Energy</a:t>
            </a:r>
            <a:r>
              <a:rPr lang="cy-GB" sz="2000" dirty="0"/>
              <a:t> and </a:t>
            </a:r>
            <a:r>
              <a:rPr lang="cy-GB" sz="2000" dirty="0" err="1"/>
              <a:t>Water</a:t>
            </a:r>
            <a:r>
              <a:rPr lang="cy-GB" sz="2000" dirty="0"/>
              <a:t> </a:t>
            </a:r>
            <a:r>
              <a:rPr lang="cy-GB" sz="2000" dirty="0" err="1"/>
              <a:t>workers</a:t>
            </a:r>
            <a:r>
              <a:rPr lang="cy-GB" sz="2000" dirty="0"/>
              <a:t> </a:t>
            </a:r>
            <a:r>
              <a:rPr lang="cy-GB" sz="2000" dirty="0" err="1"/>
              <a:t>living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Ceredigion </a:t>
            </a:r>
            <a:r>
              <a:rPr lang="cy-GB" sz="2000" dirty="0" err="1"/>
              <a:t>who</a:t>
            </a:r>
            <a:r>
              <a:rPr lang="cy-GB" sz="2000" dirty="0"/>
              <a:t> can </a:t>
            </a:r>
            <a:r>
              <a:rPr lang="cy-GB" sz="2000" dirty="0" err="1"/>
              <a:t>speak</a:t>
            </a:r>
            <a:r>
              <a:rPr lang="cy-GB" sz="2000" dirty="0"/>
              <a:t> Welsh.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Sawl siaradwr Cymraeg...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Sy’n byw yng Ngheredigion...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Sy’n gweithio yn y diwydiant amaeth, ynni a dŵr?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1,180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B. 1,930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C. 3,010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Mae </a:t>
            </a:r>
            <a:r>
              <a:rPr lang="cy-GB" sz="2000" b="1" dirty="0"/>
              <a:t>1,930 </a:t>
            </a:r>
            <a:r>
              <a:rPr lang="cy-GB" sz="2000" dirty="0"/>
              <a:t>o weithwyr Amaeth, Ynni a Dŵr yn byw yng Ngheredigion ac yn gallu siarad Cymraeg.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38280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5DC8BF2C-5B0C-3C1C-C319-129A7FA48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Is this </a:t>
            </a:r>
            <a:r>
              <a:rPr lang="en-US" sz="2000" b="1" dirty="0"/>
              <a:t>higher</a:t>
            </a:r>
            <a:r>
              <a:rPr lang="en-US" sz="2000" dirty="0"/>
              <a:t> or </a:t>
            </a:r>
            <a:r>
              <a:rPr lang="en-US" sz="2000" b="1" dirty="0"/>
              <a:t>lower</a:t>
            </a:r>
            <a:r>
              <a:rPr lang="en-US" sz="2000" dirty="0"/>
              <a:t> than the number of Welsh speakers living in </a:t>
            </a:r>
            <a:r>
              <a:rPr lang="en-US" sz="2000" b="1" dirty="0"/>
              <a:t>Carmarthenshire</a:t>
            </a:r>
            <a:r>
              <a:rPr lang="en-US" sz="2000" dirty="0"/>
              <a:t>, who work in the Agriculture, Energy and Water industry?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A. Higher in Carmarthenshire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B. Higher in Ceredigion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dirty="0"/>
            </a:br>
            <a:endParaRPr lang="cy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Ydy hyn yn </a:t>
            </a:r>
            <a:r>
              <a:rPr lang="cy-GB" sz="2000" b="1" dirty="0"/>
              <a:t>uwch</a:t>
            </a:r>
            <a:r>
              <a:rPr lang="cy-GB" sz="2000" dirty="0"/>
              <a:t> neu’n </a:t>
            </a:r>
            <a:r>
              <a:rPr lang="cy-GB" sz="2000" b="1" dirty="0"/>
              <a:t>is</a:t>
            </a:r>
            <a:r>
              <a:rPr lang="cy-GB" sz="2000" dirty="0"/>
              <a:t> na’r nifer o siaradwyr Cymraeg sy’n byw yn </a:t>
            </a:r>
            <a:r>
              <a:rPr lang="cy-GB" sz="2000" b="1" dirty="0"/>
              <a:t>Sir Gaerfyrddin</a:t>
            </a:r>
            <a:r>
              <a:rPr lang="cy-GB" sz="2000" dirty="0"/>
              <a:t>, sy’n gweithio yn y diwydiant Amaeth, Ynni a Dŵr?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A. Nifer uwch yn Sir Gaerfyrddin</a:t>
            </a: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Nifer uwch yng Ngheredigion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296178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9C5E68C6-227E-CB16-0821-325B2C0A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Is </a:t>
            </a:r>
            <a:r>
              <a:rPr lang="cy-GB" sz="2000" dirty="0" err="1"/>
              <a:t>this</a:t>
            </a:r>
            <a:r>
              <a:rPr lang="cy-GB" sz="2000" dirty="0"/>
              <a:t> </a:t>
            </a:r>
            <a:r>
              <a:rPr lang="cy-GB" sz="2000" b="1" dirty="0" err="1"/>
              <a:t>higher</a:t>
            </a:r>
            <a:r>
              <a:rPr lang="cy-GB" sz="2000" dirty="0"/>
              <a:t> or </a:t>
            </a:r>
            <a:r>
              <a:rPr lang="cy-GB" sz="2000" b="1" dirty="0" err="1"/>
              <a:t>lower</a:t>
            </a:r>
            <a:r>
              <a:rPr lang="cy-GB" sz="2000" dirty="0"/>
              <a:t> than the </a:t>
            </a:r>
            <a:r>
              <a:rPr lang="cy-GB" sz="2000" dirty="0" err="1"/>
              <a:t>number</a:t>
            </a:r>
            <a:r>
              <a:rPr lang="cy-GB" sz="2000" dirty="0"/>
              <a:t> of Welsh </a:t>
            </a:r>
            <a:r>
              <a:rPr lang="cy-GB" sz="2000" dirty="0" err="1"/>
              <a:t>speakers</a:t>
            </a:r>
            <a:r>
              <a:rPr lang="cy-GB" sz="2000" dirty="0"/>
              <a:t> </a:t>
            </a:r>
            <a:r>
              <a:rPr lang="cy-GB" sz="2000" dirty="0" err="1"/>
              <a:t>living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</a:t>
            </a:r>
            <a:r>
              <a:rPr lang="cy-GB" sz="2000" b="1" dirty="0" err="1"/>
              <a:t>Carmarthenshire</a:t>
            </a:r>
            <a:r>
              <a:rPr lang="cy-GB" sz="2000" dirty="0"/>
              <a:t>, </a:t>
            </a:r>
            <a:r>
              <a:rPr lang="cy-GB" sz="2000" dirty="0" err="1"/>
              <a:t>who</a:t>
            </a:r>
            <a:r>
              <a:rPr lang="cy-GB" sz="2000" dirty="0"/>
              <a:t> </a:t>
            </a:r>
            <a:r>
              <a:rPr lang="cy-GB" sz="2000" dirty="0" err="1"/>
              <a:t>work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the </a:t>
            </a:r>
            <a:r>
              <a:rPr lang="cy-GB" sz="2000" dirty="0" err="1"/>
              <a:t>Agriculture</a:t>
            </a:r>
            <a:r>
              <a:rPr lang="cy-GB" sz="2000" dirty="0"/>
              <a:t>, </a:t>
            </a:r>
            <a:r>
              <a:rPr lang="cy-GB" sz="2000" dirty="0" err="1"/>
              <a:t>Energy</a:t>
            </a:r>
            <a:r>
              <a:rPr lang="cy-GB" sz="2000" dirty="0"/>
              <a:t> and </a:t>
            </a:r>
            <a:r>
              <a:rPr lang="cy-GB" sz="2000" dirty="0" err="1"/>
              <a:t>Water</a:t>
            </a:r>
            <a:r>
              <a:rPr lang="cy-GB" sz="2000" dirty="0"/>
              <a:t> </a:t>
            </a:r>
            <a:r>
              <a:rPr lang="cy-GB" sz="2000" dirty="0" err="1"/>
              <a:t>industry</a:t>
            </a: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A. </a:t>
            </a:r>
            <a:r>
              <a:rPr lang="cy-GB" sz="2000" b="1" dirty="0" err="1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y-GB" sz="2000" b="1" dirty="0" err="1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y-GB" sz="2000" b="1" dirty="0" err="1">
                <a:solidFill>
                  <a:schemeClr val="accent3">
                    <a:lumMod val="50000"/>
                  </a:schemeClr>
                </a:solidFill>
              </a:rPr>
              <a:t>Carmarthenshire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 (2,630)</a:t>
            </a:r>
            <a:endParaRPr lang="cy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</a:t>
            </a:r>
            <a:r>
              <a:rPr lang="cy-GB" sz="2000" b="1" dirty="0" err="1"/>
              <a:t>Higher</a:t>
            </a:r>
            <a:r>
              <a:rPr lang="cy-GB" sz="2000" b="1" dirty="0"/>
              <a:t> </a:t>
            </a:r>
            <a:r>
              <a:rPr lang="cy-GB" sz="2000" b="1" dirty="0" err="1"/>
              <a:t>in</a:t>
            </a:r>
            <a:r>
              <a:rPr lang="cy-GB" sz="2000" b="1" dirty="0"/>
              <a:t> Ceredigion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dirty="0"/>
            </a:br>
            <a:endParaRPr lang="cy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392488" cy="52291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Ydy hyn yn </a:t>
            </a:r>
            <a:r>
              <a:rPr lang="cy-GB" sz="2000" b="1" dirty="0"/>
              <a:t>uwch</a:t>
            </a:r>
            <a:r>
              <a:rPr lang="cy-GB" sz="2000" dirty="0"/>
              <a:t> neu’n </a:t>
            </a:r>
            <a:r>
              <a:rPr lang="cy-GB" sz="2000" b="1" dirty="0"/>
              <a:t>is</a:t>
            </a:r>
            <a:r>
              <a:rPr lang="cy-GB" sz="2000" dirty="0"/>
              <a:t> na’r nifer o siaradwyr Cymraeg sy’n byw yn </a:t>
            </a:r>
            <a:r>
              <a:rPr lang="cy-GB" sz="2000" b="1" dirty="0"/>
              <a:t>Sir Gaerfyrddin</a:t>
            </a:r>
            <a:r>
              <a:rPr lang="cy-GB" sz="2000" dirty="0"/>
              <a:t>, sy’n gweithio yn y diwydiant Amaeth, Ynni a Dŵr?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A. Nifer uwch yn Sir Gaerfyrddin (2,630)</a:t>
            </a:r>
            <a:endParaRPr lang="cy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Nifer uwch yng Ngheredigion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229132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A4DE8DD6-C992-B255-8CF8-1DF55C8E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How many Welsh speakers…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Live in Gwynedd…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Are in work…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And work mainly from home?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4,010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B. 5,940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C. 7,780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dirty="0"/>
            </a:b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Sawl siaradwr Cymraeg...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Sy’n byw yn Ngwynedd...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Sydd mewn gwaith...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Ac yn gweithio bennaf o gartref?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4,010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B. 5,940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C. 7,780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104657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7C8074C3-451D-29B3-7C6C-DEA2797C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</a:rPr>
              <a:t>How many Welsh speakers…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Live in Gwynedd…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Are in work…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And work mainly from home?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4,010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B. 5,940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C. 7,780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 err="1"/>
              <a:t>There</a:t>
            </a:r>
            <a:r>
              <a:rPr lang="cy-GB" sz="2000" dirty="0"/>
              <a:t> </a:t>
            </a:r>
            <a:r>
              <a:rPr lang="cy-GB" sz="2000" dirty="0" err="1"/>
              <a:t>are</a:t>
            </a:r>
            <a:r>
              <a:rPr lang="cy-GB" sz="2000" dirty="0"/>
              <a:t> </a:t>
            </a:r>
            <a:r>
              <a:rPr lang="cy-GB" sz="2000" b="1" dirty="0"/>
              <a:t>7,780 </a:t>
            </a:r>
            <a:r>
              <a:rPr lang="cy-GB" sz="2000" dirty="0"/>
              <a:t>Welsh </a:t>
            </a:r>
            <a:r>
              <a:rPr lang="cy-GB" sz="2000" dirty="0" err="1"/>
              <a:t>speakers</a:t>
            </a:r>
            <a:r>
              <a:rPr lang="cy-GB" sz="2000" dirty="0"/>
              <a:t> </a:t>
            </a:r>
            <a:r>
              <a:rPr lang="cy-GB" sz="2000" dirty="0" err="1"/>
              <a:t>living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Gwynedd, </a:t>
            </a:r>
            <a:r>
              <a:rPr lang="cy-GB" sz="2000" dirty="0" err="1"/>
              <a:t>in</a:t>
            </a:r>
            <a:r>
              <a:rPr lang="cy-GB" sz="2000" dirty="0"/>
              <a:t> </a:t>
            </a:r>
            <a:r>
              <a:rPr lang="cy-GB" sz="2000" dirty="0" err="1"/>
              <a:t>work</a:t>
            </a:r>
            <a:r>
              <a:rPr lang="cy-GB" sz="2000" dirty="0"/>
              <a:t>, and </a:t>
            </a:r>
            <a:r>
              <a:rPr lang="cy-GB" sz="2000" dirty="0" err="1"/>
              <a:t>work</a:t>
            </a:r>
            <a:r>
              <a:rPr lang="cy-GB" sz="2000" dirty="0"/>
              <a:t> </a:t>
            </a:r>
            <a:r>
              <a:rPr lang="cy-GB" sz="2000" dirty="0" err="1"/>
              <a:t>mainly</a:t>
            </a:r>
            <a:r>
              <a:rPr lang="cy-GB" sz="2000" dirty="0"/>
              <a:t> </a:t>
            </a:r>
            <a:r>
              <a:rPr lang="cy-GB" sz="2000" dirty="0" err="1"/>
              <a:t>from</a:t>
            </a:r>
            <a:r>
              <a:rPr lang="cy-GB" sz="2000" dirty="0"/>
              <a:t> </a:t>
            </a:r>
            <a:r>
              <a:rPr lang="cy-GB" sz="2000" dirty="0" err="1"/>
              <a:t>home</a:t>
            </a:r>
            <a:r>
              <a:rPr lang="cy-GB" sz="2000" dirty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y-GB" sz="2400" b="1" dirty="0"/>
              <a:t>Sawl siaradwr Cymraeg...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Sy’n byw yn Ngwynedd...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Sydd mewn gwaith...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y-GB" sz="2000" dirty="0"/>
              <a:t>Ac yn gweithio bennaf o gartref?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A. 4,010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B. 5,940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	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C. 7,780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Mae </a:t>
            </a:r>
            <a:r>
              <a:rPr lang="cy-GB" sz="2000" b="1" dirty="0"/>
              <a:t>7,780</a:t>
            </a:r>
            <a:r>
              <a:rPr lang="cy-GB" sz="2000" dirty="0"/>
              <a:t> o siaradwyr Cymraeg yn byw yng Ngwynedd, mewn gwaith, ac yn gweithio’n bennaf o gartref.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264277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496F2046-5708-C522-A679-DB8A7A3BA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Is </a:t>
            </a:r>
            <a:r>
              <a:rPr lang="cy-GB" sz="2000" dirty="0" err="1"/>
              <a:t>this</a:t>
            </a:r>
            <a:r>
              <a:rPr lang="cy-GB" sz="2000" dirty="0"/>
              <a:t> </a:t>
            </a:r>
            <a:r>
              <a:rPr lang="cy-GB" sz="2000" b="1" dirty="0" err="1"/>
              <a:t>higher</a:t>
            </a:r>
            <a:r>
              <a:rPr lang="cy-GB" sz="2000" dirty="0"/>
              <a:t> or </a:t>
            </a:r>
            <a:r>
              <a:rPr lang="cy-GB" sz="2000" b="1" dirty="0" err="1"/>
              <a:t>lower</a:t>
            </a:r>
            <a:r>
              <a:rPr lang="cy-GB" sz="2000" dirty="0"/>
              <a:t> than the </a:t>
            </a:r>
            <a:r>
              <a:rPr lang="cy-GB" sz="2000" dirty="0" err="1"/>
              <a:t>number</a:t>
            </a:r>
            <a:r>
              <a:rPr lang="cy-GB" sz="2000" dirty="0"/>
              <a:t> of Welsh </a:t>
            </a:r>
            <a:r>
              <a:rPr lang="cy-GB" sz="2000" dirty="0" err="1"/>
              <a:t>speakers</a:t>
            </a:r>
            <a:r>
              <a:rPr lang="cy-GB" sz="2000" dirty="0"/>
              <a:t> </a:t>
            </a:r>
            <a:r>
              <a:rPr lang="cy-GB" sz="2000" dirty="0" err="1"/>
              <a:t>living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</a:t>
            </a:r>
            <a:r>
              <a:rPr lang="cy-GB" sz="2000" b="1" dirty="0"/>
              <a:t>Cardiff</a:t>
            </a:r>
            <a:r>
              <a:rPr lang="cy-GB" sz="2000" dirty="0"/>
              <a:t>, </a:t>
            </a:r>
            <a:r>
              <a:rPr lang="cy-GB" sz="2000" dirty="0" err="1"/>
              <a:t>are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</a:t>
            </a:r>
            <a:r>
              <a:rPr lang="cy-GB" sz="2000" dirty="0" err="1"/>
              <a:t>work</a:t>
            </a:r>
            <a:r>
              <a:rPr lang="cy-GB" sz="2000" dirty="0"/>
              <a:t>, </a:t>
            </a:r>
            <a:r>
              <a:rPr lang="cy-GB" sz="2000" dirty="0" err="1"/>
              <a:t>who</a:t>
            </a:r>
            <a:r>
              <a:rPr lang="cy-GB" sz="2000" dirty="0"/>
              <a:t> </a:t>
            </a:r>
            <a:r>
              <a:rPr lang="cy-GB" sz="2000" dirty="0" err="1"/>
              <a:t>work</a:t>
            </a:r>
            <a:r>
              <a:rPr lang="cy-GB" sz="2000" dirty="0"/>
              <a:t> </a:t>
            </a:r>
            <a:r>
              <a:rPr lang="cy-GB" sz="2000" dirty="0" err="1"/>
              <a:t>mainly</a:t>
            </a:r>
            <a:r>
              <a:rPr lang="cy-GB" sz="2000" dirty="0"/>
              <a:t> </a:t>
            </a:r>
            <a:r>
              <a:rPr lang="cy-GB" sz="2000" dirty="0" err="1"/>
              <a:t>from</a:t>
            </a:r>
            <a:r>
              <a:rPr lang="cy-GB" sz="2000" dirty="0"/>
              <a:t> </a:t>
            </a:r>
            <a:r>
              <a:rPr lang="cy-GB" sz="2000" dirty="0" err="1"/>
              <a:t>home</a:t>
            </a:r>
            <a:r>
              <a:rPr lang="cy-GB" sz="2000" dirty="0"/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b="1" dirty="0"/>
            </a:b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A. </a:t>
            </a:r>
            <a:r>
              <a:rPr lang="cy-GB" sz="2000" b="1" dirty="0" err="1"/>
              <a:t>Higher</a:t>
            </a:r>
            <a:r>
              <a:rPr lang="cy-GB" sz="2000" b="1" dirty="0"/>
              <a:t> </a:t>
            </a:r>
            <a:r>
              <a:rPr lang="cy-GB" sz="2000" b="1" dirty="0" err="1"/>
              <a:t>in</a:t>
            </a:r>
            <a:r>
              <a:rPr lang="cy-GB" sz="2000" b="1" dirty="0"/>
              <a:t> Cardiff</a:t>
            </a: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</a:t>
            </a:r>
            <a:r>
              <a:rPr lang="cy-GB" sz="2000" b="1" dirty="0" err="1"/>
              <a:t>Higher</a:t>
            </a:r>
            <a:r>
              <a:rPr lang="cy-GB" sz="2000" b="1" dirty="0"/>
              <a:t> </a:t>
            </a:r>
            <a:r>
              <a:rPr lang="cy-GB" sz="2000" b="1" dirty="0" err="1"/>
              <a:t>in</a:t>
            </a:r>
            <a:r>
              <a:rPr lang="cy-GB" sz="2000" b="1" dirty="0"/>
              <a:t> Gwynedd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dirty="0"/>
            </a:br>
            <a:endParaRPr lang="cy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114800" cy="52291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Ydy hyn yn </a:t>
            </a:r>
            <a:r>
              <a:rPr lang="cy-GB" sz="2000" b="1" dirty="0"/>
              <a:t>uwch</a:t>
            </a:r>
            <a:r>
              <a:rPr lang="cy-GB" sz="2000" dirty="0"/>
              <a:t> neu’n </a:t>
            </a:r>
            <a:r>
              <a:rPr lang="cy-GB" sz="2000" b="1" dirty="0"/>
              <a:t>is</a:t>
            </a:r>
            <a:r>
              <a:rPr lang="cy-GB" sz="2000" dirty="0"/>
              <a:t> na’r nifer o siaradwyr Cymraeg sy’n byw yng </a:t>
            </a:r>
            <a:r>
              <a:rPr lang="cy-GB" sz="2000" b="1" dirty="0"/>
              <a:t>Nghaerdydd</a:t>
            </a:r>
            <a:r>
              <a:rPr lang="cy-GB" sz="2000" dirty="0"/>
              <a:t>, sydd mewn gwaith, sy’n gweithio’n bennaf o gartref?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A. Nifer uwch yng Nghaerdydd</a:t>
            </a: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Nifer uwch yng Ngwynedd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61548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figyn 2">
            <a:extLst>
              <a:ext uri="{FF2B5EF4-FFF2-40B4-BE49-F238E27FC236}">
                <a16:creationId xmlns:a16="http://schemas.microsoft.com/office/drawing/2014/main" id="{2C549AB0-528B-9E8D-F7E7-FB586779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075" y="9947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466005-17CA-F61B-4F7A-945EBC8A291C}"/>
              </a:ext>
            </a:extLst>
          </p:cNvPr>
          <p:cNvSpPr txBox="1">
            <a:spLocks/>
          </p:cNvSpPr>
          <p:nvPr/>
        </p:nvSpPr>
        <p:spPr>
          <a:xfrm>
            <a:off x="4438328" y="1628802"/>
            <a:ext cx="4454152" cy="56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Is </a:t>
            </a:r>
            <a:r>
              <a:rPr lang="cy-GB" sz="2000" dirty="0" err="1"/>
              <a:t>this</a:t>
            </a:r>
            <a:r>
              <a:rPr lang="cy-GB" sz="2000" dirty="0"/>
              <a:t> </a:t>
            </a:r>
            <a:r>
              <a:rPr lang="cy-GB" sz="2000" b="1" dirty="0" err="1"/>
              <a:t>higher</a:t>
            </a:r>
            <a:r>
              <a:rPr lang="cy-GB" sz="2000" dirty="0"/>
              <a:t> or </a:t>
            </a:r>
            <a:r>
              <a:rPr lang="cy-GB" sz="2000" b="1" dirty="0" err="1"/>
              <a:t>lower</a:t>
            </a:r>
            <a:r>
              <a:rPr lang="cy-GB" sz="2000" dirty="0"/>
              <a:t> than the </a:t>
            </a:r>
            <a:r>
              <a:rPr lang="cy-GB" sz="2000" dirty="0" err="1"/>
              <a:t>number</a:t>
            </a:r>
            <a:r>
              <a:rPr lang="cy-GB" sz="2000" dirty="0"/>
              <a:t> of Welsh </a:t>
            </a:r>
            <a:r>
              <a:rPr lang="cy-GB" sz="2000" dirty="0" err="1"/>
              <a:t>speakers</a:t>
            </a:r>
            <a:r>
              <a:rPr lang="cy-GB" sz="2000" dirty="0"/>
              <a:t> </a:t>
            </a:r>
            <a:r>
              <a:rPr lang="cy-GB" sz="2000" dirty="0" err="1"/>
              <a:t>living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</a:t>
            </a:r>
            <a:r>
              <a:rPr lang="cy-GB" sz="2000" b="1" dirty="0"/>
              <a:t>Cardiff</a:t>
            </a:r>
            <a:r>
              <a:rPr lang="cy-GB" sz="2000" dirty="0"/>
              <a:t>, </a:t>
            </a:r>
            <a:r>
              <a:rPr lang="cy-GB" sz="2000" dirty="0" err="1"/>
              <a:t>are</a:t>
            </a:r>
            <a:r>
              <a:rPr lang="cy-GB" sz="2000" dirty="0"/>
              <a:t> </a:t>
            </a:r>
            <a:r>
              <a:rPr lang="cy-GB" sz="2000" dirty="0" err="1"/>
              <a:t>in</a:t>
            </a:r>
            <a:r>
              <a:rPr lang="cy-GB" sz="2000" dirty="0"/>
              <a:t> </a:t>
            </a:r>
            <a:r>
              <a:rPr lang="cy-GB" sz="2000" dirty="0" err="1"/>
              <a:t>work</a:t>
            </a:r>
            <a:r>
              <a:rPr lang="cy-GB" sz="2000" dirty="0"/>
              <a:t>, </a:t>
            </a:r>
            <a:r>
              <a:rPr lang="cy-GB" sz="2000" dirty="0" err="1"/>
              <a:t>who</a:t>
            </a:r>
            <a:r>
              <a:rPr lang="cy-GB" sz="2000" dirty="0"/>
              <a:t> </a:t>
            </a:r>
            <a:r>
              <a:rPr lang="cy-GB" sz="2000" dirty="0" err="1"/>
              <a:t>work</a:t>
            </a:r>
            <a:r>
              <a:rPr lang="cy-GB" sz="2000" dirty="0"/>
              <a:t> </a:t>
            </a:r>
            <a:r>
              <a:rPr lang="cy-GB" sz="2000" dirty="0" err="1"/>
              <a:t>mainly</a:t>
            </a:r>
            <a:r>
              <a:rPr lang="cy-GB" sz="2000" dirty="0"/>
              <a:t> </a:t>
            </a:r>
            <a:r>
              <a:rPr lang="cy-GB" sz="2000" dirty="0" err="1"/>
              <a:t>from</a:t>
            </a:r>
            <a:r>
              <a:rPr lang="cy-GB" sz="2000" dirty="0"/>
              <a:t> </a:t>
            </a:r>
            <a:r>
              <a:rPr lang="cy-GB" sz="2000" dirty="0" err="1"/>
              <a:t>home</a:t>
            </a:r>
            <a:r>
              <a:rPr lang="cy-GB" sz="2000" dirty="0"/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b="1" dirty="0"/>
            </a:b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A. </a:t>
            </a:r>
            <a:r>
              <a:rPr lang="cy-GB" sz="2000" b="1" dirty="0" err="1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y-GB" sz="2000" b="1" dirty="0" err="1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 Cardiff (8,430)</a:t>
            </a:r>
            <a:endParaRPr lang="cy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</a:t>
            </a:r>
            <a:r>
              <a:rPr lang="cy-GB" sz="2000" b="1" dirty="0" err="1"/>
              <a:t>Higher</a:t>
            </a:r>
            <a:r>
              <a:rPr lang="cy-GB" sz="2000" b="1" dirty="0"/>
              <a:t> </a:t>
            </a:r>
            <a:r>
              <a:rPr lang="cy-GB" sz="2000" b="1" dirty="0" err="1"/>
              <a:t>in</a:t>
            </a:r>
            <a:r>
              <a:rPr lang="cy-GB" sz="2000" b="1" dirty="0"/>
              <a:t> Gwynedd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cy-GB" sz="2000" dirty="0"/>
            </a:br>
            <a:endParaRPr lang="cy-GB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E32CDD-D3B7-1B67-0A04-9D3C3564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2"/>
            <a:ext cx="4258816" cy="52291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dirty="0"/>
              <a:t>Ydy hyn yn </a:t>
            </a:r>
            <a:r>
              <a:rPr lang="cy-GB" sz="2000" b="1" dirty="0"/>
              <a:t>uwch</a:t>
            </a:r>
            <a:r>
              <a:rPr lang="cy-GB" sz="2000" dirty="0"/>
              <a:t> neu’n </a:t>
            </a:r>
            <a:r>
              <a:rPr lang="cy-GB" sz="2000" b="1" dirty="0"/>
              <a:t>is</a:t>
            </a:r>
            <a:r>
              <a:rPr lang="cy-GB" sz="2000" dirty="0"/>
              <a:t> na’r nifer o siaradwyr Cymraeg sy’n byw yng </a:t>
            </a:r>
            <a:r>
              <a:rPr lang="cy-GB" sz="2000" b="1" dirty="0"/>
              <a:t>Nghaerdydd</a:t>
            </a:r>
            <a:r>
              <a:rPr lang="cy-GB" sz="2000" dirty="0"/>
              <a:t>, sydd mewn gwaith, sy’n gweithio’n bennaf o gartref?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y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>
                <a:solidFill>
                  <a:schemeClr val="accent3">
                    <a:lumMod val="50000"/>
                  </a:schemeClr>
                </a:solidFill>
              </a:rPr>
              <a:t>A. Nifer uwch yng Nghaerdydd (8,430)</a:t>
            </a:r>
            <a:endParaRPr lang="cy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y-GB" sz="2000" b="1" dirty="0"/>
              <a:t>B. Nifer uwch yng Ngwynedd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Cwis y Cyfrifiad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Census Quiz</a:t>
            </a:r>
          </a:p>
        </p:txBody>
      </p:sp>
    </p:spTree>
    <p:extLst>
      <p:ext uri="{BB962C8B-B14F-4D97-AF65-F5344CB8AC3E}">
        <p14:creationId xmlns:p14="http://schemas.microsoft.com/office/powerpoint/2010/main" val="52376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stion from the Census around the Welsh language.">
            <a:extLst>
              <a:ext uri="{FF2B5EF4-FFF2-40B4-BE49-F238E27FC236}">
                <a16:creationId xmlns:a16="http://schemas.microsoft.com/office/drawing/2014/main" id="{0DCFFBFE-4AD7-EED6-7A4B-3738C977D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923" y="4880653"/>
            <a:ext cx="3358962" cy="1853854"/>
          </a:xfrm>
          <a:prstGeom prst="rect">
            <a:avLst/>
          </a:prstGeom>
        </p:spPr>
      </p:pic>
      <p:pic>
        <p:nvPicPr>
          <p:cNvPr id="6" name="Picture 5" descr="Cwestiwn o'r Cyfrifiad am yr iaith Gymraeg.">
            <a:extLst>
              <a:ext uri="{FF2B5EF4-FFF2-40B4-BE49-F238E27FC236}">
                <a16:creationId xmlns:a16="http://schemas.microsoft.com/office/drawing/2014/main" id="{61BD78A7-0086-ECF6-5760-0EB958595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81" y="4879047"/>
            <a:ext cx="3347896" cy="18660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B5488-E1EE-D9E4-02A5-C2B8B07A87B3}"/>
              </a:ext>
            </a:extLst>
          </p:cNvPr>
          <p:cNvSpPr txBox="1">
            <a:spLocks/>
          </p:cNvSpPr>
          <p:nvPr/>
        </p:nvSpPr>
        <p:spPr>
          <a:xfrm>
            <a:off x="4438328" y="1700808"/>
            <a:ext cx="4454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3100" dirty="0">
                <a:solidFill>
                  <a:srgbClr val="002060"/>
                </a:solidFill>
              </a:rPr>
              <a:t>Census Day,                   21 March 2021</a:t>
            </a:r>
          </a:p>
          <a:p>
            <a:pPr>
              <a:lnSpc>
                <a:spcPct val="80000"/>
              </a:lnSpc>
            </a:pPr>
            <a:r>
              <a:rPr lang="en-GB" sz="3100" dirty="0">
                <a:solidFill>
                  <a:srgbClr val="002060"/>
                </a:solidFill>
              </a:rPr>
              <a:t>COVID-19</a:t>
            </a:r>
          </a:p>
          <a:p>
            <a:pPr>
              <a:lnSpc>
                <a:spcPct val="80000"/>
              </a:lnSpc>
            </a:pPr>
            <a:r>
              <a:rPr lang="en-GB" sz="3100" dirty="0">
                <a:solidFill>
                  <a:srgbClr val="002060"/>
                </a:solidFill>
              </a:rPr>
              <a:t>Self-assessment</a:t>
            </a:r>
          </a:p>
          <a:p>
            <a:pPr>
              <a:lnSpc>
                <a:spcPct val="80000"/>
              </a:lnSpc>
            </a:pPr>
            <a:r>
              <a:rPr lang="en-GB" sz="3100" dirty="0">
                <a:solidFill>
                  <a:srgbClr val="002060"/>
                </a:solidFill>
              </a:rPr>
              <a:t>Reporting on behalf of others, including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9" y="1628799"/>
            <a:ext cx="4114800" cy="5040561"/>
          </a:xfrm>
        </p:spPr>
        <p:txBody>
          <a:bodyPr>
            <a:normAutofit/>
          </a:bodyPr>
          <a:lstStyle/>
          <a:p>
            <a:r>
              <a:rPr lang="cy-GB" dirty="0"/>
              <a:t>Diwrnod y Cyfrifiad,  21 Mawrth 2021</a:t>
            </a:r>
          </a:p>
          <a:p>
            <a:r>
              <a:rPr lang="cy-GB" dirty="0"/>
              <a:t>COVID-19</a:t>
            </a:r>
          </a:p>
          <a:p>
            <a:r>
              <a:rPr lang="cy-GB" dirty="0"/>
              <a:t>Hunan-asesiad</a:t>
            </a:r>
          </a:p>
          <a:p>
            <a:r>
              <a:rPr lang="cy-GB" dirty="0"/>
              <a:t>Adrodd ar ran eraill, gan gynnwys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/>
              <a:t>Cynnal Cyfrifiad 2021</a:t>
            </a:r>
            <a:br>
              <a:rPr lang="en-GB" dirty="0"/>
            </a:br>
            <a:r>
              <a:rPr lang="en-GB" dirty="0">
                <a:solidFill>
                  <a:srgbClr val="002060"/>
                </a:solidFill>
              </a:rPr>
              <a:t>Conduct of Census 2021</a:t>
            </a:r>
          </a:p>
        </p:txBody>
      </p:sp>
    </p:spTree>
    <p:extLst>
      <p:ext uri="{BB962C8B-B14F-4D97-AF65-F5344CB8AC3E}">
        <p14:creationId xmlns:p14="http://schemas.microsoft.com/office/powerpoint/2010/main" val="59424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y-GB" sz="3200" b="1" dirty="0"/>
              <a:t>Cynlluniau cyhoeddi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Future releases</a:t>
            </a:r>
          </a:p>
        </p:txBody>
      </p:sp>
    </p:spTree>
    <p:extLst>
      <p:ext uri="{BB962C8B-B14F-4D97-AF65-F5344CB8AC3E}">
        <p14:creationId xmlns:p14="http://schemas.microsoft.com/office/powerpoint/2010/main" val="240915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wch Testun 5">
            <a:extLst>
              <a:ext uri="{FF2B5EF4-FFF2-40B4-BE49-F238E27FC236}">
                <a16:creationId xmlns:a16="http://schemas.microsoft.com/office/drawing/2014/main" id="{87FAD897-B0B5-672D-84E9-7AE499FB0B00}"/>
              </a:ext>
            </a:extLst>
          </p:cNvPr>
          <p:cNvSpPr txBox="1"/>
          <p:nvPr/>
        </p:nvSpPr>
        <p:spPr>
          <a:xfrm>
            <a:off x="611560" y="60212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>
                <a:solidFill>
                  <a:schemeClr val="tx2"/>
                </a:solidFill>
                <a:hlinkClick r:id="rId4"/>
              </a:rPr>
              <a:t>https://cy.ons.gov.uk/census/aboutcensus/releaseplans</a:t>
            </a:r>
            <a:endParaRPr lang="cy-GB" sz="2000" dirty="0">
              <a:solidFill>
                <a:schemeClr val="tx2"/>
              </a:solidFill>
            </a:endParaRPr>
          </a:p>
          <a:p>
            <a:r>
              <a:rPr lang="cy-GB" sz="2000" dirty="0">
                <a:hlinkClick r:id="rId5"/>
              </a:rPr>
              <a:t>https://www.ons.gov.uk/census/aboutcensus/releaseplans</a:t>
            </a:r>
            <a:endParaRPr lang="cy-GB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B5488-E1EE-D9E4-02A5-C2B8B07A87B3}"/>
              </a:ext>
            </a:extLst>
          </p:cNvPr>
          <p:cNvSpPr txBox="1">
            <a:spLocks/>
          </p:cNvSpPr>
          <p:nvPr/>
        </p:nvSpPr>
        <p:spPr>
          <a:xfrm>
            <a:off x="4860032" y="1586146"/>
            <a:ext cx="4248472" cy="5271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The Welsh language by other characteristics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</a:rPr>
              <a:t>     To be confirmed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Transmission of the Welsh Language in the household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     </a:t>
            </a:r>
            <a:r>
              <a:rPr lang="en-GB" sz="2400" b="1" dirty="0">
                <a:solidFill>
                  <a:srgbClr val="002060"/>
                </a:solidFill>
              </a:rPr>
              <a:t>To be confirmed</a:t>
            </a:r>
          </a:p>
          <a:p>
            <a:pPr marL="0" indent="0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More data to come from the ONS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2"/>
            <a:ext cx="4464496" cy="5213174"/>
          </a:xfrm>
        </p:spPr>
        <p:txBody>
          <a:bodyPr>
            <a:normAutofit/>
          </a:bodyPr>
          <a:lstStyle/>
          <a:p>
            <a:r>
              <a:rPr lang="cy-GB" sz="2400" dirty="0"/>
              <a:t>Y Gymraeg yn ôl nodweddion eraill</a:t>
            </a:r>
          </a:p>
          <a:p>
            <a:pPr marL="0" indent="0">
              <a:buNone/>
            </a:pPr>
            <a:r>
              <a:rPr lang="cy-GB" sz="2400" b="1" dirty="0"/>
              <a:t>     I’w gadarnhau</a:t>
            </a:r>
          </a:p>
          <a:p>
            <a:endParaRPr lang="cy-GB" sz="2400" dirty="0"/>
          </a:p>
          <a:p>
            <a:r>
              <a:rPr lang="cy-GB" sz="2400" dirty="0"/>
              <a:t>Trosglwyddo’r Gymraeg o fewn y cartref</a:t>
            </a:r>
          </a:p>
          <a:p>
            <a:pPr marL="0" indent="0">
              <a:buNone/>
            </a:pPr>
            <a:r>
              <a:rPr lang="cy-GB" sz="2400" dirty="0"/>
              <a:t>     </a:t>
            </a:r>
            <a:r>
              <a:rPr lang="cy-GB" sz="2400" b="1" dirty="0"/>
              <a:t>I’w gadarnhau</a:t>
            </a:r>
          </a:p>
          <a:p>
            <a:pPr marL="0" indent="0">
              <a:buNone/>
            </a:pPr>
            <a:endParaRPr lang="cy-GB" sz="2400" b="1" dirty="0"/>
          </a:p>
          <a:p>
            <a:r>
              <a:rPr lang="cy-GB" sz="2400" dirty="0"/>
              <a:t>Mwy o ddata eto i ddod gan yr 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Cynlluniau cyhoeddi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Future releases</a:t>
            </a:r>
          </a:p>
        </p:txBody>
      </p:sp>
    </p:spTree>
    <p:extLst>
      <p:ext uri="{BB962C8B-B14F-4D97-AF65-F5344CB8AC3E}">
        <p14:creationId xmlns:p14="http://schemas.microsoft.com/office/powerpoint/2010/main" val="296704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lun 5" descr="Graff i ddangos nifer y bobl tair oed neu’n hŷn sy'n gallu siarad Cymraeg, o 2001 i fis Rhagfyr 2021.&#10;Graph showing the number of people aged three years or older who can speak Welsh, from 2001 to December 2021.">
            <a:extLst>
              <a:ext uri="{FF2B5EF4-FFF2-40B4-BE49-F238E27FC236}">
                <a16:creationId xmlns:a16="http://schemas.microsoft.com/office/drawing/2014/main" id="{48C24B1A-2A6A-2255-03A1-A772B08B3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9" r="2565" b="1151"/>
          <a:stretch/>
        </p:blipFill>
        <p:spPr>
          <a:xfrm>
            <a:off x="1413346" y="1484784"/>
            <a:ext cx="6317307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262" y="30624"/>
            <a:ext cx="9288524" cy="1152116"/>
          </a:xfrm>
        </p:spPr>
        <p:txBody>
          <a:bodyPr>
            <a:noAutofit/>
          </a:bodyPr>
          <a:lstStyle/>
          <a:p>
            <a:br>
              <a:rPr lang="en-GB" sz="2800" b="1" dirty="0">
                <a:solidFill>
                  <a:srgbClr val="002060"/>
                </a:solidFill>
              </a:rPr>
            </a:br>
            <a:r>
              <a:rPr lang="cy-GB" sz="2800" dirty="0"/>
              <a:t>Nifer y bobl tair oed neu’n hŷn sy'n gallu siarad Cymraeg, o 2001 i fis Rhagfyr 2021 | </a:t>
            </a:r>
            <a:r>
              <a:rPr lang="en-GB" sz="2800" dirty="0">
                <a:solidFill>
                  <a:srgbClr val="002060"/>
                </a:solidFill>
              </a:rPr>
              <a:t>Number of people aged three years or older who can speak Welsh, from 2001 to December 2021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B5488-E1EE-D9E4-02A5-C2B8B07A87B3}"/>
              </a:ext>
            </a:extLst>
          </p:cNvPr>
          <p:cNvSpPr txBox="1">
            <a:spLocks/>
          </p:cNvSpPr>
          <p:nvPr/>
        </p:nvSpPr>
        <p:spPr>
          <a:xfrm>
            <a:off x="4860032" y="1586146"/>
            <a:ext cx="4248472" cy="5271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002060"/>
                </a:solidFill>
              </a:rPr>
              <a:t>What are the differences in the estimates of Welsh language ability between the main data sources about the Welsh language?</a:t>
            </a:r>
          </a:p>
          <a:p>
            <a:r>
              <a:rPr lang="en-GB" sz="2200" dirty="0">
                <a:solidFill>
                  <a:srgbClr val="002060"/>
                </a:solidFill>
              </a:rPr>
              <a:t>Why are they different, and why are the differences between these data sources changing over time?</a:t>
            </a:r>
          </a:p>
          <a:p>
            <a:r>
              <a:rPr lang="en-GB" sz="2200" dirty="0">
                <a:solidFill>
                  <a:srgbClr val="002060"/>
                </a:solidFill>
              </a:rPr>
              <a:t>How can we improve the collection of information about Welsh language ability that will support public policymaking about the Welsh language for future generations?</a:t>
            </a:r>
          </a:p>
          <a:p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2"/>
            <a:ext cx="4464496" cy="5213174"/>
          </a:xfrm>
        </p:spPr>
        <p:txBody>
          <a:bodyPr>
            <a:normAutofit/>
          </a:bodyPr>
          <a:lstStyle/>
          <a:p>
            <a:r>
              <a:rPr lang="cy-GB" sz="2200" dirty="0"/>
              <a:t>Beth yw'r gwahaniaethau yn yr amcangyfrifon o allu yn y Gymraeg rhwng y prif ffynonellau data am y Gymraeg?</a:t>
            </a:r>
          </a:p>
          <a:p>
            <a:r>
              <a:rPr lang="cy-GB" sz="2200" dirty="0"/>
              <a:t>Pam maent yn wahanol, a pham fod y gwahaniaethau rhwng y ffynonellau data hyn yn newid dros amser?</a:t>
            </a:r>
          </a:p>
          <a:p>
            <a:r>
              <a:rPr lang="cy-GB" sz="2200" dirty="0"/>
              <a:t>Sut allwn wella'r broses o gasglu gwybodaeth am allu yn y Gymraeg a fydd yn cefnogi polisïau cyhoeddus am y Gymraeg ar gyfer cenedlaethau'r dyfodol?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Autofit/>
          </a:bodyPr>
          <a:lstStyle/>
          <a:p>
            <a:r>
              <a:rPr lang="cy-GB" sz="3200" b="1" dirty="0"/>
              <a:t>Cynllun gwaith - gydlyniad ystadegau ar y Gymraeg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Work plan - coherence of Welsh language statistics</a:t>
            </a:r>
          </a:p>
        </p:txBody>
      </p:sp>
    </p:spTree>
    <p:extLst>
      <p:ext uri="{BB962C8B-B14F-4D97-AF65-F5344CB8AC3E}">
        <p14:creationId xmlns:p14="http://schemas.microsoft.com/office/powerpoint/2010/main" val="207516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752600"/>
          </a:xfrm>
        </p:spPr>
        <p:txBody>
          <a:bodyPr>
            <a:normAutofit/>
          </a:bodyPr>
          <a:lstStyle/>
          <a:p>
            <a:r>
              <a:rPr lang="cy-GB" sz="2400" dirty="0"/>
              <a:t>Llio Owen a Cian Siôn</a:t>
            </a:r>
          </a:p>
          <a:p>
            <a:r>
              <a:rPr lang="cy-GB" sz="2000" u="sng" dirty="0" err="1">
                <a:solidFill>
                  <a:schemeClr val="tx2"/>
                </a:solidFill>
              </a:rPr>
              <a:t>DataIaithGymraeg@llyw.cymru</a:t>
            </a:r>
            <a:endParaRPr lang="cy-GB" sz="2000" u="sng" dirty="0">
              <a:solidFill>
                <a:schemeClr val="tx2"/>
              </a:solidFill>
            </a:endParaRPr>
          </a:p>
          <a:p>
            <a:r>
              <a:rPr lang="cy-GB" sz="2000" u="sng" dirty="0" err="1">
                <a:solidFill>
                  <a:schemeClr val="tx2"/>
                </a:solidFill>
              </a:rPr>
              <a:t>WelshLanguageData@gov.wales</a:t>
            </a:r>
            <a:endParaRPr lang="cy-GB" sz="2000" u="sng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63033"/>
            <a:ext cx="9144000" cy="1470025"/>
          </a:xfrm>
        </p:spPr>
        <p:txBody>
          <a:bodyPr>
            <a:noAutofit/>
          </a:bodyPr>
          <a:lstStyle/>
          <a:p>
            <a:r>
              <a:rPr lang="cy-GB" sz="3200" b="1" dirty="0"/>
              <a:t>Unrhyw gwestiynau?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50512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F6C55EC-E3A9-9B84-22D1-3F194C6C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6894"/>
            <a:ext cx="9144000" cy="185272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Dros hanner y boblogaeth (3+) sy’n gallu siarad Cymraeg yn iau na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 oed 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thri chwarter yn iau na </a:t>
            </a:r>
            <a:r>
              <a:rPr lang="cy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 oed</a:t>
            </a:r>
            <a:r>
              <a:rPr lang="cy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half of the population (3+) that can speak Welsh are younger than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years old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three-quarters are younger than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 years old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Siart yn dangos y Gymraeg yn ôl rhyw ac oedran.&#10;Chart showing Welsh language by sex and age.">
            <a:extLst>
              <a:ext uri="{FF2B5EF4-FFF2-40B4-BE49-F238E27FC236}">
                <a16:creationId xmlns:a16="http://schemas.microsoft.com/office/drawing/2014/main" id="{305FEDA7-40A3-42F1-9D2D-107BB6A1D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926781"/>
              </p:ext>
            </p:extLst>
          </p:nvPr>
        </p:nvGraphicFramePr>
        <p:xfrm>
          <a:off x="1331640" y="1417638"/>
          <a:ext cx="6320785" cy="397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200" b="1" dirty="0"/>
              <a:t>Y Gymraeg yn ôl rhyw ac oedran</a:t>
            </a:r>
            <a:br>
              <a:rPr lang="en-GB" sz="3200" b="1" dirty="0"/>
            </a:br>
            <a:r>
              <a:rPr lang="en-GB" sz="3200" b="1" dirty="0">
                <a:solidFill>
                  <a:srgbClr val="002060"/>
                </a:solidFill>
              </a:rPr>
              <a:t>Welsh language by sex and age</a:t>
            </a:r>
          </a:p>
        </p:txBody>
      </p:sp>
    </p:spTree>
    <p:extLst>
      <p:ext uri="{BB962C8B-B14F-4D97-AF65-F5344CB8AC3E}">
        <p14:creationId xmlns:p14="http://schemas.microsoft.com/office/powerpoint/2010/main" val="190010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910F6716-F30D-BF38-4F91-F3FED16BA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8307" y="1916832"/>
            <a:ext cx="1728192" cy="2363867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A8B65-B36D-DB0C-3851-61E2457A1E4C}"/>
              </a:ext>
            </a:extLst>
          </p:cNvPr>
          <p:cNvSpPr txBox="1"/>
          <p:nvPr/>
        </p:nvSpPr>
        <p:spPr>
          <a:xfrm>
            <a:off x="2795583" y="4509120"/>
            <a:ext cx="618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-23,700</a:t>
            </a:r>
          </a:p>
          <a:p>
            <a:pPr algn="ctr"/>
            <a:r>
              <a:rPr lang="cy-GB" sz="4000" dirty="0"/>
              <a:t>-1.2 pwynt canran</a:t>
            </a:r>
            <a:br>
              <a:rPr lang="cy-GB" sz="4000" dirty="0"/>
            </a:br>
            <a:r>
              <a:rPr lang="cy-GB" sz="4000" dirty="0">
                <a:solidFill>
                  <a:srgbClr val="002060"/>
                </a:solidFill>
              </a:rPr>
              <a:t>-1.2 </a:t>
            </a:r>
            <a:r>
              <a:rPr lang="en-GB" sz="4000" dirty="0">
                <a:solidFill>
                  <a:srgbClr val="002060"/>
                </a:solidFill>
              </a:rPr>
              <a:t>percentage point</a:t>
            </a:r>
            <a:endParaRPr lang="cy-GB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7AE6C-C3E1-BF97-038B-0D12BF7734AE}"/>
              </a:ext>
            </a:extLst>
          </p:cNvPr>
          <p:cNvSpPr txBox="1"/>
          <p:nvPr/>
        </p:nvSpPr>
        <p:spPr>
          <a:xfrm>
            <a:off x="6876256" y="2132856"/>
            <a:ext cx="2603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538,300</a:t>
            </a:r>
          </a:p>
          <a:p>
            <a:r>
              <a:rPr lang="en-GB" sz="4400" b="1" dirty="0"/>
              <a:t>17.8%</a:t>
            </a:r>
            <a:endParaRPr lang="cy-GB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349AD-AB6A-EA4B-C544-A6163A87C337}"/>
              </a:ext>
            </a:extLst>
          </p:cNvPr>
          <p:cNvSpPr txBox="1"/>
          <p:nvPr/>
        </p:nvSpPr>
        <p:spPr>
          <a:xfrm>
            <a:off x="6372200" y="1196752"/>
            <a:ext cx="2603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2021</a:t>
            </a:r>
            <a:endParaRPr lang="cy-GB" sz="44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BEC56-4165-3373-982B-09C4B23953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95583" y="2132856"/>
            <a:ext cx="2603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562,000</a:t>
            </a:r>
          </a:p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19.0%</a:t>
            </a:r>
            <a:endParaRPr lang="cy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824E6-90FC-7D38-470D-1E286F7E92EF}"/>
              </a:ext>
            </a:extLst>
          </p:cNvPr>
          <p:cNvSpPr txBox="1"/>
          <p:nvPr/>
        </p:nvSpPr>
        <p:spPr>
          <a:xfrm>
            <a:off x="2495014" y="1196752"/>
            <a:ext cx="2603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cy-GB" sz="44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etryal 4"/>
          <p:cNvSpPr/>
          <p:nvPr/>
        </p:nvSpPr>
        <p:spPr>
          <a:xfrm>
            <a:off x="335103" y="417060"/>
            <a:ext cx="2282400" cy="6120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cy-GB" sz="3200" dirty="0">
                <a:solidFill>
                  <a:schemeClr val="bg1"/>
                </a:solidFill>
              </a:rPr>
              <a:t>Nifer a chanran sy’n gallu siarad Cymraeg, 2011 a 2021</a:t>
            </a:r>
          </a:p>
          <a:p>
            <a:pPr lvl="0" algn="r"/>
            <a:endParaRPr lang="cy-GB" sz="3200" dirty="0">
              <a:solidFill>
                <a:schemeClr val="bg1"/>
              </a:solidFill>
            </a:endParaRPr>
          </a:p>
          <a:p>
            <a:pPr lvl="0" algn="r"/>
            <a:r>
              <a:rPr lang="en-GB" sz="3200" i="1" dirty="0">
                <a:solidFill>
                  <a:schemeClr val="bg1"/>
                </a:solidFill>
              </a:rPr>
              <a:t>Number and percentage able to speak Welsh, 2011 and 2021</a:t>
            </a:r>
          </a:p>
        </p:txBody>
      </p:sp>
    </p:spTree>
    <p:extLst>
      <p:ext uri="{BB962C8B-B14F-4D97-AF65-F5344CB8AC3E}">
        <p14:creationId xmlns:p14="http://schemas.microsoft.com/office/powerpoint/2010/main" val="301917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9B2E5-1B17-085A-A38C-BD12735B235D}"/>
              </a:ext>
            </a:extLst>
          </p:cNvPr>
          <p:cNvSpPr txBox="1"/>
          <p:nvPr/>
        </p:nvSpPr>
        <p:spPr>
          <a:xfrm>
            <a:off x="4572000" y="5487543"/>
            <a:ext cx="43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538,300 </a:t>
            </a:r>
            <a:r>
              <a:rPr lang="en-GB" sz="2400" dirty="0">
                <a:solidFill>
                  <a:srgbClr val="002060"/>
                </a:solidFill>
              </a:rPr>
              <a:t>people aged three years or older able to speak Welsh in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E9C68-D37A-A776-FD89-F27CE48CA56C}"/>
              </a:ext>
            </a:extLst>
          </p:cNvPr>
          <p:cNvSpPr txBox="1"/>
          <p:nvPr/>
        </p:nvSpPr>
        <p:spPr>
          <a:xfrm>
            <a:off x="266801" y="5517232"/>
            <a:ext cx="43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400" b="1" dirty="0"/>
              <a:t>538,300 </a:t>
            </a:r>
            <a:r>
              <a:rPr lang="cy-GB" sz="2400" dirty="0"/>
              <a:t>o bobl tair oed neu’n hŷn yn gallu siarad Cymraeg yn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364E6-7CE8-4F39-E617-2364F7250023}"/>
              </a:ext>
            </a:extLst>
          </p:cNvPr>
          <p:cNvSpPr txBox="1"/>
          <p:nvPr/>
        </p:nvSpPr>
        <p:spPr>
          <a:xfrm>
            <a:off x="1835696" y="5016750"/>
            <a:ext cx="59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Noder: Ni chafodd y cyfrifiad ei gynnal yn 1941 oherwydd yr Ail Ryfel Byd.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Note: The census did not take place in 1941 due to the Second World War.</a:t>
            </a: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lun 8" descr="Graff yn dangos y newid yng nghanran y bobl tair oed neu’n hŷn sy'n gallu siarad Cymraeg, 1921 i 2021.&#10;Graph showing the change in percentage of people aged three or older able to speak Welsh, 1921 to 2021.">
            <a:extLst>
              <a:ext uri="{FF2B5EF4-FFF2-40B4-BE49-F238E27FC236}">
                <a16:creationId xmlns:a16="http://schemas.microsoft.com/office/drawing/2014/main" id="{D914FDF6-590A-F90B-BA8F-8260832F9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-32982"/>
            <a:ext cx="6696744" cy="49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49EFC8-2AA0-E5C9-9271-F2102D88C726}"/>
              </a:ext>
            </a:extLst>
          </p:cNvPr>
          <p:cNvSpPr txBox="1"/>
          <p:nvPr/>
        </p:nvSpPr>
        <p:spPr>
          <a:xfrm>
            <a:off x="4758232" y="5429601"/>
            <a:ext cx="4278264" cy="11353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rgbClr val="00206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ts val="1950"/>
              </a:lnSpc>
              <a:spcAft>
                <a:spcPts val="1500"/>
              </a:spcAft>
            </a:pPr>
            <a:r>
              <a:rPr lang="en-GB" sz="2400" dirty="0">
                <a:solidFill>
                  <a:schemeClr val="tx2"/>
                </a:solidFill>
              </a:rPr>
              <a:t>Children and young people aged 5 to 15 years old most likely to be reported as being able to speak Welsh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CA3B589-09E3-CFAC-C333-ADDBF8576F4D}"/>
              </a:ext>
            </a:extLst>
          </p:cNvPr>
          <p:cNvSpPr txBox="1"/>
          <p:nvPr/>
        </p:nvSpPr>
        <p:spPr>
          <a:xfrm>
            <a:off x="293736" y="5429601"/>
            <a:ext cx="4278264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195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Plant a phobl ifanc 5 i 15 oed sydd fwyaf tebygol o fod wedi eu nodi yn gallu siarad Cymraeg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cy-GB" sz="3200" dirty="0"/>
              <a:t>Y gallu i siarad Cymraeg yn ôl oedran, 2011 a 2021</a:t>
            </a:r>
            <a:br>
              <a:rPr lang="en-GB" sz="3200" dirty="0"/>
            </a:br>
            <a:r>
              <a:rPr lang="en-GB" sz="3200" dirty="0">
                <a:solidFill>
                  <a:srgbClr val="002060"/>
                </a:solidFill>
              </a:rPr>
              <a:t>Ability to speak Welsh by age, 2011 and 2021</a:t>
            </a:r>
          </a:p>
        </p:txBody>
      </p:sp>
      <p:pic>
        <p:nvPicPr>
          <p:cNvPr id="4" name="Picture 3" descr="Graff yn dangos y newid yng nghanran y bobl tair oed neu’n hŷn sy'n gallu siarad Cymraeg, yn ôl awdurdod lleol, 2011 i 2021.&#10;Graph showing the change in percentage of people aged three or older able to speak Welsh, by local authority, 2011 to 2021.">
            <a:extLst>
              <a:ext uri="{FF2B5EF4-FFF2-40B4-BE49-F238E27FC236}">
                <a16:creationId xmlns:a16="http://schemas.microsoft.com/office/drawing/2014/main" id="{9CA35438-FA17-46ED-0DF9-35F9C2CFF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16" y="1449944"/>
            <a:ext cx="5213632" cy="38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wch Testun 5">
            <a:extLst>
              <a:ext uri="{FF2B5EF4-FFF2-40B4-BE49-F238E27FC236}">
                <a16:creationId xmlns:a16="http://schemas.microsoft.com/office/drawing/2014/main" id="{40D4B9A7-BF7B-AB1B-506F-05F06A49D17C}"/>
              </a:ext>
            </a:extLst>
          </p:cNvPr>
          <p:cNvSpPr txBox="1"/>
          <p:nvPr/>
        </p:nvSpPr>
        <p:spPr>
          <a:xfrm>
            <a:off x="4427984" y="5085184"/>
            <a:ext cx="472269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+mj-ea"/>
                <a:cs typeface="+mj-cs"/>
              </a:rPr>
              <a:t>Highest percentages in north-west Wales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+mj-ea"/>
                <a:cs typeface="+mj-cs"/>
              </a:rPr>
              <a:t>Lowest percentage in south-east Wales</a:t>
            </a:r>
          </a:p>
        </p:txBody>
      </p:sp>
      <p:sp>
        <p:nvSpPr>
          <p:cNvPr id="5" name="Blwch Testun 4">
            <a:extLst>
              <a:ext uri="{FF2B5EF4-FFF2-40B4-BE49-F238E27FC236}">
                <a16:creationId xmlns:a16="http://schemas.microsoft.com/office/drawing/2014/main" id="{76A023E3-7DB6-8A96-CD27-8E6413A2BC1D}"/>
              </a:ext>
            </a:extLst>
          </p:cNvPr>
          <p:cNvSpPr txBox="1"/>
          <p:nvPr/>
        </p:nvSpPr>
        <p:spPr>
          <a:xfrm>
            <a:off x="107504" y="5085184"/>
            <a:ext cx="428913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Canrannau uchaf yn y gogledd-orllewin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Canrannau isaf yn y de-ddwyrain</a:t>
            </a:r>
          </a:p>
        </p:txBody>
      </p:sp>
      <p:pic>
        <p:nvPicPr>
          <p:cNvPr id="4" name="Llun 3" descr="Map yn dangos y newid yng nghanran y bobl tair oed neu’n hŷn sy'n gallu siarad Cymraeg, yn ôl awdurdod lleol, 2021.&#10;Map showing the change in percentage of people aged three or older able to speak Welsh, by local authority, 2021.">
            <a:extLst>
              <a:ext uri="{FF2B5EF4-FFF2-40B4-BE49-F238E27FC236}">
                <a16:creationId xmlns:a16="http://schemas.microsoft.com/office/drawing/2014/main" id="{9DEDCD38-3873-887B-6AF2-DAA7B3BD4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21" y="260648"/>
            <a:ext cx="6333757" cy="46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F33AB2-FEE0-7C79-560C-E1F1EB6BF0F5}"/>
              </a:ext>
            </a:extLst>
          </p:cNvPr>
          <p:cNvSpPr txBox="1"/>
          <p:nvPr/>
        </p:nvSpPr>
        <p:spPr>
          <a:xfrm>
            <a:off x="4572000" y="5038144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Decrease in all local authorities except Cardiff, Vale of Glamorgan, Rhondda Cynon </a:t>
            </a:r>
            <a:r>
              <a:rPr lang="en-GB" sz="2000" dirty="0" err="1">
                <a:solidFill>
                  <a:srgbClr val="002060"/>
                </a:solidFill>
              </a:rPr>
              <a:t>Taf</a:t>
            </a:r>
            <a:r>
              <a:rPr lang="en-GB" sz="2000" dirty="0">
                <a:solidFill>
                  <a:srgbClr val="002060"/>
                </a:solidFill>
              </a:rPr>
              <a:t> and Merthyr Tydfil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Largest decrease in Carmarthenshire, for the second successive census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3C0FE43-87D1-1A2F-1D8F-2428C367D53E}"/>
              </a:ext>
            </a:extLst>
          </p:cNvPr>
          <p:cNvSpPr txBox="1"/>
          <p:nvPr/>
        </p:nvSpPr>
        <p:spPr>
          <a:xfrm>
            <a:off x="107504" y="5038144"/>
            <a:ext cx="4561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Gostyngiad ym mhob awdurdod lleol ar wahân i Gaerdydd, Bro Morgannwg, Rhondda Cynon Taf a Merthyr Tudful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Gostyngiad mwyaf yn Sir Gaerfyrddin, yr ail gyfrifiad yn olynol</a:t>
            </a:r>
          </a:p>
        </p:txBody>
      </p:sp>
      <p:pic>
        <p:nvPicPr>
          <p:cNvPr id="4" name="Llun 3" descr="Map yn dangos y newid yng nghanran y bobl tair oed neu’n hŷn sy'n gallu siarad Cymraeg, yn ôl awdurdod lleol, 2011 i 2021.&#10;Map showing the change in percentage of people aged three or older able to speak Welsh, by local authority, 2011 to 2021.&#10;">
            <a:extLst>
              <a:ext uri="{FF2B5EF4-FFF2-40B4-BE49-F238E27FC236}">
                <a16:creationId xmlns:a16="http://schemas.microsoft.com/office/drawing/2014/main" id="{2637C7E3-E8F7-47B1-AF6A-131D22D32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21" y="127142"/>
            <a:ext cx="6333757" cy="46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3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A45096367</value>
    </field>
    <field name="Objective-Title">
      <value order="0">20230504 - TSSUP - Y Gymraeg yng Nghymru Cyfrifiad 2021 - heb nodiadau</value>
    </field>
    <field name="Objective-Description">
      <value order="0"/>
    </field>
    <field name="Objective-CreationStamp">
      <value order="0">2023-05-02T14:53:44Z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2023-05-10T09:05:30Z</value>
    </field>
    <field name="Objective-Owner">
      <value order="0">Owen, Llio (COOG - DDAT - KAS - HSS and Population Statistics)</value>
    </field>
    <field name="Objective-Path">
      <value order="0">Objective Global Folder:#Business File Plan:WG Organisational Groups:NEW - Post April 2022 - Chief Operating Officer:Chief Operating Officer (COO) - KAS - Chief Statistician:1 - Save:KAS Information Security &amp; Events Management:KAS Events &amp; User Engagement:KAS - 2021-2025 - Third Sector User Panel:20230504 Third Sector Statistics Users Panel</value>
    </field>
    <field name="Objective-Parent">
      <value order="0">20230504 Third Sector Statistics Users Panel</value>
    </field>
    <field name="Objective-State">
      <value order="0">Being Edited</value>
    </field>
    <field name="Objective-VersionId">
      <value order="0">vA85837187</value>
    </field>
    <field name="Objective-Version">
      <value order="0">2.1</value>
    </field>
    <field name="Objective-VersionNumber">
      <value order="0">4</value>
    </field>
    <field name="Objective-VersionComment">
      <value order="0"/>
    </field>
    <field name="Objective-FileNumber">
      <value order="0">qA1469934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7016</TotalTime>
  <Words>2768</Words>
  <Application>Microsoft Office PowerPoint</Application>
  <PresentationFormat>On-screen Show (4:3)</PresentationFormat>
  <Paragraphs>376</Paragraphs>
  <Slides>45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Symbol</vt:lpstr>
      <vt:lpstr>Office Theme</vt:lpstr>
      <vt:lpstr>Y Gymraeg yng Nghymru, Cyfrifiad 2021 – diweddariad  Welsh language in Wales, Census 2021 – an update</vt:lpstr>
      <vt:lpstr>Trosolwg Overview</vt:lpstr>
      <vt:lpstr>Cyfrifiad 2021 a’r iaith Gymraeg: y cefndir  Census 2021 and the Welsh language: the background</vt:lpstr>
      <vt:lpstr>Cynnal Cyfrifiad 2021 Conduct of Census 2021</vt:lpstr>
      <vt:lpstr>PowerPoint Presentation</vt:lpstr>
      <vt:lpstr>PowerPoint Presentation</vt:lpstr>
      <vt:lpstr>Y gallu i siarad Cymraeg yn ôl oedran, 2011 a 2021 Ability to speak Welsh by age, 2011 and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Gymraeg yn ôl nodweddion eraill: cipolwg o'r canfyddiadau  The Welsh language by other characteristics: a first look at the findings</vt:lpstr>
      <vt:lpstr>Y Gymraeg yn ôl ethnigrwydd Welsh language by ethnicity</vt:lpstr>
      <vt:lpstr>Y Gymraeg yn ôl gwlad enedigol Welsh language by country of birth</vt:lpstr>
      <vt:lpstr>Y Gymraeg yn ôl gwlad enedigol Welsh language by country of birth</vt:lpstr>
      <vt:lpstr>Y Gymraeg yn ôl gwlad enedigol Welsh language by country of birth</vt:lpstr>
      <vt:lpstr>Siaradwyr Cymraeg a anwyd y tu allan i Gymru Welsh speakers born outside of Wales</vt:lpstr>
      <vt:lpstr>Y Gymraeg yn ôl rhyw ac oedran Welsh language by sex and age</vt:lpstr>
      <vt:lpstr>Y Gymraeg yn ôl rhyw ac oedran Welsh language by sex and age</vt:lpstr>
      <vt:lpstr>Cyflwyno’r adnodd Creu Tablau Data  Introducing the Create a Custom Dataset Tool</vt:lpstr>
      <vt:lpstr>Adnodd Creu Tablau Data Create a Custom Dataset Tool</vt:lpstr>
      <vt:lpstr>Adnodd Creu Tablau Data Create a Custom Dataset Tool</vt:lpstr>
      <vt:lpstr>Faint o siaradwyr Cymraeg,      How many Welsh speakers,  </vt:lpstr>
      <vt:lpstr>Faint o siaradwyr Cymraeg, 35-49 oed,      How many Welsh speakers, who are 35-49 years old,  </vt:lpstr>
      <vt:lpstr>Faint o siaradwyr Cymraeg, 35-49 oed, sy’n byw yng Nghaerdydd,     How many Welsh speakers, who are 35-49 years old, living in Cardiff, </vt:lpstr>
      <vt:lpstr>Faint o siaradwyr Cymraeg, 35-49 oed, sy’n byw yng Nghaerdydd, sydd mewn gwaith,     How many Welsh speakers, who are 35-49 years old, living in Cardiff, who are in work, </vt:lpstr>
      <vt:lpstr>Faint o siaradwyr Cymraeg, 35-49 oed, sy’n byw yng Nghaerdydd, sydd mewn gwaith, sy’n teithio i’w gweithle ar feic?   How many Welsh speakers, who are 35-49 years old, living in Cardiff, who are in work, travel to their workplace by bike?</vt:lpstr>
      <vt:lpstr>PowerPoint Presentation</vt:lpstr>
      <vt:lpstr>Enghraifft... An example…</vt:lpstr>
      <vt:lpstr>Cwis y Cyfrifiad Census Quiz</vt:lpstr>
      <vt:lpstr>Cwis y Cyfrifiad Census Quiz</vt:lpstr>
      <vt:lpstr>Cwis y Cyfrifiad Census Quiz</vt:lpstr>
      <vt:lpstr>Cwis y Cyfrifiad Census Quiz</vt:lpstr>
      <vt:lpstr>Cwis y Cyfrifiad Census Quiz</vt:lpstr>
      <vt:lpstr>Cwis y Cyfrifiad Census Quiz</vt:lpstr>
      <vt:lpstr>Cwis y Cyfrifiad Census Quiz</vt:lpstr>
      <vt:lpstr>Cwis y Cyfrifiad Census Quiz</vt:lpstr>
      <vt:lpstr>Cynlluniau cyhoeddi  Future releases</vt:lpstr>
      <vt:lpstr>Cynlluniau cyhoeddi Future releases</vt:lpstr>
      <vt:lpstr> Nifer y bobl tair oed neu’n hŷn sy'n gallu siarad Cymraeg, o 2001 i fis Rhagfyr 2021 | Number of people aged three years or older who can speak Welsh, from 2001 to December 2021</vt:lpstr>
      <vt:lpstr>Cynllun gwaith - gydlyniad ystadegau ar y Gymraeg Work plan - coherence of Welsh language statistics</vt:lpstr>
      <vt:lpstr>Unrhyw gwestiynau?  Any questions?</vt:lpstr>
      <vt:lpstr>Y Gymraeg yn ôl rhyw ac oedran Welsh language by sex and age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Sarah (KAS)</dc:creator>
  <cp:lastModifiedBy>Cox, Jonathan (COOG - DDAT - KAS - Statistical Services)</cp:lastModifiedBy>
  <cp:revision>130</cp:revision>
  <dcterms:created xsi:type="dcterms:W3CDTF">2017-06-06T08:17:38Z</dcterms:created>
  <dcterms:modified xsi:type="dcterms:W3CDTF">2023-05-10T09:06:30Z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A45096367</vt:lpwstr>
  </property>
  <property fmtid="{D5CDD505-2E9C-101B-9397-08002B2CF9AE}" pid="4" name="Objective-Title">
    <vt:lpwstr>20230504 - TSSUP - Y Gymraeg yng Nghymru Cyfrifiad 2021 - heb nodiadau</vt:lpwstr>
  </property>
  <property fmtid="{D5CDD505-2E9C-101B-9397-08002B2CF9AE}" pid="5" name="Objective-Description">
    <vt:lpwstr/>
  </property>
  <property fmtid="{D5CDD505-2E9C-101B-9397-08002B2CF9AE}" pid="6" name="Objective-CreationStamp">
    <vt:filetime>2023-05-03T12:22:04Z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2023-05-10T09:05:30Z</vt:filetime>
  </property>
  <property fmtid="{D5CDD505-2E9C-101B-9397-08002B2CF9AE}" pid="11" name="Objective-Owner">
    <vt:lpwstr>Owen, Llio (COOG - DDAT - KAS - HSS and Population Statistics)</vt:lpwstr>
  </property>
  <property fmtid="{D5CDD505-2E9C-101B-9397-08002B2CF9AE}" pid="12" name="Objective-Path">
    <vt:lpwstr>Objective Global Folder:#Business File Plan:WG Organisational Groups:NEW - Post April 2022 - Chief Operating Officer:Chief Operating Officer (COO) - KAS - Chief Statistician:1 - Save:KAS Information Security &amp; Events Management:KAS Events &amp; User Engagement:KAS - 2021-2025 - Third Sector User Panel:20230504 Third Sector Statistics Users Panel:</vt:lpwstr>
  </property>
  <property fmtid="{D5CDD505-2E9C-101B-9397-08002B2CF9AE}" pid="13" name="Objective-Parent">
    <vt:lpwstr>20230504 Third Sector Statistics Users Panel</vt:lpwstr>
  </property>
  <property fmtid="{D5CDD505-2E9C-101B-9397-08002B2CF9AE}" pid="14" name="Objective-State">
    <vt:lpwstr>Being Edited</vt:lpwstr>
  </property>
  <property fmtid="{D5CDD505-2E9C-101B-9397-08002B2CF9AE}" pid="15" name="Objective-VersionId">
    <vt:lpwstr>vA85837187</vt:lpwstr>
  </property>
  <property fmtid="{D5CDD505-2E9C-101B-9397-08002B2CF9AE}" pid="16" name="Objective-Version">
    <vt:lpwstr>2.1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qA1469934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</Properties>
</file>