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 id="2147483669" r:id="rId4"/>
    <p:sldMasterId id="2147483678" r:id="rId5"/>
  </p:sldMasterIdLst>
  <p:notesMasterIdLst>
    <p:notesMasterId r:id="rId79"/>
  </p:notesMasterIdLst>
  <p:sldIdLst>
    <p:sldId id="256" r:id="rId6"/>
    <p:sldId id="257" r:id="rId7"/>
    <p:sldId id="258" r:id="rId8"/>
    <p:sldId id="259" r:id="rId9"/>
    <p:sldId id="260" r:id="rId10"/>
    <p:sldId id="261" r:id="rId11"/>
    <p:sldId id="262" r:id="rId12"/>
    <p:sldId id="263" r:id="rId13"/>
    <p:sldId id="265" r:id="rId14"/>
    <p:sldId id="266" r:id="rId15"/>
    <p:sldId id="267" r:id="rId16"/>
    <p:sldId id="268" r:id="rId17"/>
    <p:sldId id="269" r:id="rId18"/>
    <p:sldId id="270" r:id="rId19"/>
    <p:sldId id="271"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4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39" r:id="rId59"/>
    <p:sldId id="313" r:id="rId60"/>
    <p:sldId id="314" r:id="rId61"/>
    <p:sldId id="315" r:id="rId62"/>
    <p:sldId id="316" r:id="rId63"/>
    <p:sldId id="317" r:id="rId64"/>
    <p:sldId id="318" r:id="rId65"/>
    <p:sldId id="325" r:id="rId66"/>
    <p:sldId id="319" r:id="rId67"/>
    <p:sldId id="320" r:id="rId68"/>
    <p:sldId id="321" r:id="rId69"/>
    <p:sldId id="322" r:id="rId70"/>
    <p:sldId id="323" r:id="rId71"/>
    <p:sldId id="327" r:id="rId72"/>
    <p:sldId id="326" r:id="rId73"/>
    <p:sldId id="324" r:id="rId74"/>
    <p:sldId id="335" r:id="rId75"/>
    <p:sldId id="336" r:id="rId76"/>
    <p:sldId id="337" r:id="rId77"/>
    <p:sldId id="338"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7EA483-E265-9450-0CC3-8F20E8813647}" name="Butler, Claire (PSWL - Communities &amp; Tackling Poverty - Early Years)" initials="CB" userId="S::Claire.Butler003@gov.wales::0497678c-7946-4091-8547-a807f98139d7" providerId="AD"/>
  <p188:author id="{EEE2F888-DC19-0293-3FF9-E0400A93CBA4}" name="Pape, Catherine (ESJWL - Communities &amp; Tackling Poverty - Early Years)" initials="PC(C&amp;TPEY" userId="S::Catherine.Pape@gov.wales::a95bdd1c-3c96-420c-85b3-1ed231ac4d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098"/>
    <a:srgbClr val="51C4CE"/>
    <a:srgbClr val="409397"/>
    <a:srgbClr val="D7D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B68AC-E079-40AC-B500-9042624C672B}" v="2" dt="2024-02-06T16:30:55.42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74138" autoAdjust="0"/>
  </p:normalViewPr>
  <p:slideViewPr>
    <p:cSldViewPr snapToGrid="0">
      <p:cViewPr varScale="1">
        <p:scale>
          <a:sx n="83" d="100"/>
          <a:sy n="83" d="100"/>
        </p:scale>
        <p:origin x="1728" y="7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3.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1.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8/10/relationships/authors" Target="authors.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pe, Catherine (PSWL - Communities &amp; Tackling Poverty - Early Years)" userId="a95bdd1c-3c96-420c-85b3-1ed231ac4dd1" providerId="ADAL" clId="{FCBB68AC-E079-40AC-B500-9042624C672B}"/>
    <pc:docChg chg="modSld">
      <pc:chgData name="Pape, Catherine (PSWL - Communities &amp; Tackling Poverty - Early Years)" userId="a95bdd1c-3c96-420c-85b3-1ed231ac4dd1" providerId="ADAL" clId="{FCBB68AC-E079-40AC-B500-9042624C672B}" dt="2024-02-06T16:31:07.847" v="7" actId="5793"/>
      <pc:docMkLst>
        <pc:docMk/>
      </pc:docMkLst>
      <pc:sldChg chg="modSp mod">
        <pc:chgData name="Pape, Catherine (PSWL - Communities &amp; Tackling Poverty - Early Years)" userId="a95bdd1c-3c96-420c-85b3-1ed231ac4dd1" providerId="ADAL" clId="{FCBB68AC-E079-40AC-B500-9042624C672B}" dt="2024-02-06T16:31:07.847" v="7" actId="5793"/>
        <pc:sldMkLst>
          <pc:docMk/>
          <pc:sldMk cId="0" sldId="322"/>
        </pc:sldMkLst>
        <pc:graphicFrameChg chg="mod modGraphic">
          <ac:chgData name="Pape, Catherine (PSWL - Communities &amp; Tackling Poverty - Early Years)" userId="a95bdd1c-3c96-420c-85b3-1ed231ac4dd1" providerId="ADAL" clId="{FCBB68AC-E079-40AC-B500-9042624C672B}" dt="2024-02-06T16:31:07.847" v="7" actId="5793"/>
          <ac:graphicFrameMkLst>
            <pc:docMk/>
            <pc:sldMk cId="0" sldId="322"/>
            <ac:graphicFrameMk id="921"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59691-C150-4DF6-9370-F619C0B4A866}"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24AFC-F5BE-4FA1-BECB-334FCCCB89DA}" type="slidenum">
              <a:rPr lang="en-GB" smtClean="0"/>
              <a:t>‹#›</a:t>
            </a:fld>
            <a:endParaRPr lang="en-GB"/>
          </a:p>
        </p:txBody>
      </p:sp>
    </p:spTree>
    <p:extLst>
      <p:ext uri="{BB962C8B-B14F-4D97-AF65-F5344CB8AC3E}">
        <p14:creationId xmlns:p14="http://schemas.microsoft.com/office/powerpoint/2010/main" val="47697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wales/sites/default/files/publications/2022-03/healthy-child-wales-quality-assurance-framework.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lyw.cymru/lleferydd-iaith-chyfathrebu-canlla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su.edu.au/research/multilingual-speech/speech-acquisi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llyw.cymru/cefnogi-datblygiad-lleferydd-iaith-chyfathrebu-yn-y-blynyddoedd-cynnar"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gov.wales/sites/default/files/statistics-and-research/2022-08/review-of-early-language-screening-suitable-for-children-in-wales-from-birth-to-5-years.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defRPr b="0" i="0"/>
            </a:pPr>
            <a:endParaRPr sz="1800"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800" b="1" i="1" u="sng" strike="noStrike" dirty="0">
                <a:solidFill>
                  <a:schemeClr val="dk1"/>
                </a:solidFill>
                <a:latin typeface="Arial"/>
                <a:ea typeface="Arial"/>
                <a:cs typeface="Arial"/>
                <a:sym typeface="Arial"/>
              </a:rPr>
              <a:t>Amcangyfrif o'r amseriad: 2 funud</a:t>
            </a:r>
            <a:endParaRPr dirty="0"/>
          </a:p>
          <a:p>
            <a:pPr marL="0" lvl="0" indent="0" algn="l" rtl="0">
              <a:lnSpc>
                <a:spcPct val="100000"/>
              </a:lnSpc>
              <a:spcBef>
                <a:spcPct val="0"/>
              </a:spcBef>
              <a:spcAft>
                <a:spcPct val="0"/>
              </a:spcAft>
              <a:buSzPts val="1400"/>
              <a:buNone/>
            </a:pPr>
            <a:endParaRPr b="1" i="1" u="sng"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b="1" dirty="0">
                <a:latin typeface="Arial"/>
                <a:ea typeface="Arial"/>
                <a:cs typeface="Arial"/>
                <a:sym typeface="Arial"/>
              </a:rPr>
              <a:t>Yr hyfforddwr i gadarnhau bod yr offer TG yn gweithio a bod y testun gwyn yn glir cyn dechrau cyflwyno.</a:t>
            </a:r>
            <a:r>
              <a:rPr lang="1106" b="0" dirty="0">
                <a:latin typeface="Arial"/>
                <a:ea typeface="Arial"/>
                <a:cs typeface="Arial"/>
                <a:sym typeface="Arial"/>
              </a:rPr>
              <a:t> </a:t>
            </a:r>
            <a:endParaRPr b="1" dirty="0">
              <a:latin typeface="Arial"/>
              <a:ea typeface="Arial"/>
              <a:cs typeface="Arial"/>
              <a:sym typeface="Arial"/>
            </a:endParaRPr>
          </a:p>
          <a:p>
            <a:pPr marL="0" lvl="0" indent="0" algn="l" rtl="0">
              <a:lnSpc>
                <a:spcPct val="100000"/>
              </a:lnSpc>
              <a:spcBef>
                <a:spcPct val="0"/>
              </a:spcBef>
              <a:spcAft>
                <a:spcPct val="0"/>
              </a:spcAft>
              <a:buSzPts val="1400"/>
              <a:buNone/>
            </a:pPr>
            <a:endParaRPr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b="1" dirty="0">
                <a:latin typeface="Arial"/>
                <a:ea typeface="Arial"/>
                <a:cs typeface="Arial"/>
                <a:sym typeface="Arial"/>
              </a:rPr>
              <a:t>Bydd angen y canlynol ar y dysgwyr:</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Beiro</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Pen/pensil coch, glas a gwyrdd</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4 x tudalen o bapur</a:t>
            </a:r>
            <a:endParaRPr dirty="0"/>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b="1" dirty="0">
                <a:latin typeface="Arial"/>
                <a:ea typeface="Arial"/>
                <a:cs typeface="Arial"/>
                <a:sym typeface="Arial"/>
              </a:rPr>
              <a:t>Bydd angen y canlynol ar yr hyfforddwr:</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Doli </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Brwsh</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Tedi</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Sbwng/Cadach</a:t>
            </a:r>
            <a:endParaRPr dirty="0"/>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Senarios Achos (Sleid 59)</a:t>
            </a:r>
            <a:endParaRPr dirty="0"/>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defRPr b="0" i="0"/>
            </a:pPr>
            <a:r>
              <a:rPr lang="1106" b="1" dirty="0"/>
              <a:t>Hyfforddwyr:</a:t>
            </a:r>
            <a:r>
              <a:rPr lang="1106" b="0" dirty="0"/>
              <a:t> Ymgyfarwyddwch â Fframwaith Sicrhau Ansawdd Rhaglen Plant Iach Cymru: </a:t>
            </a:r>
            <a:r>
              <a:rPr lang="1106" u="sng" dirty="0">
                <a:solidFill>
                  <a:schemeClr val="hlink"/>
                </a:solidFill>
                <a:hlinkClick r:id="rId3"/>
              </a:rPr>
              <a:t>Plant Iach Cymru (llyw.cymru)</a:t>
            </a:r>
            <a:r>
              <a:rPr lang="1106" b="0" dirty="0"/>
              <a:t> (Llywodraeth Cymru, 2022), y cyfeirir ato drwyddo draw.</a:t>
            </a:r>
            <a:endParaRPr dirty="0"/>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b="1" dirty="0">
                <a:latin typeface="Arial"/>
                <a:ea typeface="Arial"/>
                <a:cs typeface="Arial"/>
                <a:sym typeface="Arial"/>
              </a:rPr>
              <a:t>Amser/cynnwys:</a:t>
            </a:r>
            <a:r>
              <a:rPr lang="1106" sz="1200" b="0" dirty="0">
                <a:latin typeface="Arial"/>
                <a:ea typeface="Arial"/>
                <a:cs typeface="Arial"/>
                <a:sym typeface="Arial"/>
              </a:rPr>
              <a:t> Mae adborth gan ymwelwyr iechyd a therapyddion lleferydd ac iaith yn awgrymu y bydd yn cymryd diwrnod i gyflwyno'r sesiwn – mwy na hanner diwrnod yn sicr. Ar ôl ei threialu a'i mireinio, byddwn yn ychwanegu mwy o wybodaeth am logisteg o ran cyflwyno.</a:t>
            </a:r>
            <a:endParaRPr dirty="0"/>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Cafwyd gwahaniaeth barn ynghylch a fyddai fideos ychwanegol yn ychwanegu at y cynnwys – unwaith eto, byddwn yn treialu'r sesiwn fel y mae ac yn ei mireinio'n unol â'r adborth.</a:t>
            </a:r>
            <a:endParaRPr dirty="0"/>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b="1" dirty="0">
                <a:latin typeface="Arial"/>
                <a:ea typeface="Arial"/>
                <a:cs typeface="Arial"/>
                <a:sym typeface="Arial"/>
              </a:rPr>
              <a:t>Pwy a ddylai gyflwyno'r hyfforddiant:</a:t>
            </a:r>
            <a:r>
              <a:rPr lang="1106" sz="1200" b="0" dirty="0">
                <a:latin typeface="Arial"/>
                <a:ea typeface="Arial"/>
                <a:cs typeface="Arial"/>
                <a:sym typeface="Arial"/>
              </a:rPr>
              <a:t> roedd consensws ymhlith cydweithwyr sy'n ymwelwyr iechyd y byddai arbenigedd a chapasiti, o leiaf i ddechrau, yn golygu mai therapyddion lleferydd ac iaith a ddylai gyflwyno neu gydgyflwyno'r cynnwys. Rydym yn argymell model ‘arferion gorau’ lle y byddai gwasanaethau Therapi Lleferydd ac Iaith yn arwain y gwaith o gyflwyno'r cynnwys ac yn gwahodd ymwelwyr iechyd i gydgyflwyno'r cyd-destun. Mae capasiti yn y ddau wasanaeth o dan bwysau ledled Cymru, ac rydym yn archwilio opsiynau amgen fel ymgorffori'r cynnwys hwn mewn hyfforddiant cyn cofrestru ar nyrsio iechyd y cyhoedd cymunedol arbenigol. Yn y cyfamser, byddwn yn ceisio adborth gan bawb sy'n rhoi (ac yn cael) yr hyfforddiant ar yr hyn sy'n gweithio'n dda a'r hyn nad yw'n gweithio cystal.</a:t>
            </a:r>
            <a:endParaRPr sz="1200" b="1" dirty="0">
              <a:latin typeface="Arial"/>
              <a:ea typeface="Arial"/>
              <a:cs typeface="Arial"/>
              <a:sym typeface="Arial"/>
            </a:endParaRPr>
          </a:p>
          <a:p>
            <a:pPr marL="0" lvl="0" indent="0" algn="l" rtl="0">
              <a:lnSpc>
                <a:spcPct val="100000"/>
              </a:lnSpc>
              <a:spcBef>
                <a:spcPct val="0"/>
              </a:spcBef>
              <a:spcAft>
                <a:spcPct val="0"/>
              </a:spcAft>
              <a:buSzPts val="1400"/>
              <a:buNone/>
            </a:pPr>
            <a:endParaRPr sz="1200" dirty="0">
              <a:latin typeface="Arial"/>
              <a:ea typeface="Arial"/>
              <a:cs typeface="Arial"/>
              <a:sym typeface="Arial"/>
            </a:endParaRPr>
          </a:p>
        </p:txBody>
      </p:sp>
      <p:sp>
        <p:nvSpPr>
          <p:cNvPr id="65" name="Google Shape;65;p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b="0" i="0"/>
            </a:pPr>
            <a:fld id="{AB6FD438-3579-42F6-A459-A2F304B0B6D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ct val="0"/>
              </a:spcBef>
              <a:spcAft>
                <a:spcPct val="0"/>
              </a:spcAft>
              <a:buClr>
                <a:schemeClr val="dk1"/>
              </a:buClr>
              <a:buSzPts val="1200"/>
              <a:buFont typeface="Arial"/>
              <a:buNone/>
              <a:defRPr b="0" i="0"/>
            </a:pPr>
            <a:endParaRPr b="1" dirty="0"/>
          </a:p>
          <a:p>
            <a:pPr marL="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1 munud</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Mae'r gweithlu ymwelwyr iechyd yn allweddol ar gyfer gweithio gyda theuluoedd </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Gall y gweithlu ymwelwyr iechyd rannu negeseuon er mwyn hybu datblygiad iaith, adnabod y rhai sydd ag anghenion lleferydd, iaith a chyfathrebu fel rhan o asesiadau holistaidd a chefnogi teuluoedd drwy gynnig ymyriadau sy'n gymesur â'r angen     </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Mae gan ymwelwyr iechyd rôl yn y gwaith o helpu pob plentyn i gyflawni ei botensial, ac nid dim ond y rhai y nodwyd bod ganddynt anghenion</a:t>
            </a:r>
            <a:r>
              <a:rPr lang="en-GB" sz="1200" dirty="0">
                <a:latin typeface="Arial"/>
                <a:ea typeface="Arial"/>
                <a:cs typeface="Arial"/>
                <a:sym typeface="Arial"/>
              </a:rPr>
              <a:t>.</a:t>
            </a:r>
            <a:endParaRPr dirty="0"/>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200" dirty="0">
                <a:latin typeface="Arial"/>
                <a:ea typeface="Arial"/>
                <a:cs typeface="Arial"/>
                <a:sym typeface="Arial"/>
              </a:rPr>
              <a:t>      </a:t>
            </a:r>
            <a:endParaRPr dirty="0"/>
          </a:p>
        </p:txBody>
      </p:sp>
      <p:sp>
        <p:nvSpPr>
          <p:cNvPr id="234" name="Google Shape;234;p1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316B7005-A646-42EB-BDE6-0810398685A2}"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15 munud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Gofynnwch i'r grŵp dreulio 10 munud ar eu byrddau yn ystyried y cwestiynau ar y sleid, ac yna enwebu un person i fwydo'n ôl i'r grŵp – esboniwch y byddwn yn dychwelyd at adnabod anghenion lleferydd, iaith a chyfathrebu yn nes ymlaen yn y sesiwn</a:t>
            </a:r>
            <a:r>
              <a:rPr lang="en-GB" sz="1200" dirty="0">
                <a:latin typeface="Arial"/>
                <a:ea typeface="Arial"/>
                <a:cs typeface="Arial"/>
                <a:sym typeface="Arial"/>
              </a:rPr>
              <a:t>.</a:t>
            </a:r>
            <a:endParaRPr dirty="0"/>
          </a:p>
        </p:txBody>
      </p:sp>
      <p:sp>
        <p:nvSpPr>
          <p:cNvPr id="259" name="Google Shape;259;p1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fld id="{A830D0BA-D694-41AD-9C20-8DC6EE2CB04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defRPr b="0" i="0"/>
            </a:pPr>
            <a:endParaRPr b="1" dirty="0"/>
          </a:p>
          <a:p>
            <a:pPr marL="0" lvl="0" indent="0" algn="l" rtl="0">
              <a:lnSpc>
                <a:spcPct val="100000"/>
              </a:lnSpc>
              <a:spcBef>
                <a:spcPct val="0"/>
              </a:spcBef>
              <a:spcAft>
                <a:spcPct val="0"/>
              </a:spcAft>
              <a:buSzPts val="1400"/>
              <a:buNone/>
              <a:defRPr b="0" i="0"/>
            </a:pPr>
            <a:r>
              <a:rPr lang="1106" b="1" i="1" u="sng" dirty="0"/>
              <a:t>TUA</a:t>
            </a:r>
            <a:r>
              <a:rPr lang="en-GB" b="1" i="1" u="sng" dirty="0"/>
              <a:t>:</a:t>
            </a:r>
            <a:r>
              <a:rPr lang="1106" b="1" i="1" u="sng" dirty="0"/>
              <a:t> 15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dirty="0">
                <a:latin typeface="Arial"/>
                <a:ea typeface="Arial"/>
                <a:cs typeface="Arial"/>
                <a:sym typeface="Arial"/>
              </a:rPr>
              <a:t>Bydd angen y canlynol ar y dysgwyr: Pen/pensil coch, glas a gwyrdd i bob person; 1 ddalen o bapur yr un</a:t>
            </a:r>
            <a:r>
              <a:rPr lang="en-GB" sz="1200" dirty="0">
                <a:latin typeface="Arial"/>
                <a:ea typeface="Arial"/>
                <a:cs typeface="Arial"/>
                <a:sym typeface="Arial"/>
              </a:rPr>
              <a:t>.</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Cyflwynwch y cyfarwyddiadau ar y sleid ac amserwch 5 munud i bob tro</a:t>
            </a:r>
            <a:r>
              <a:rPr lang="en-GB" dirty="0"/>
              <a:t>.</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Wrth drafod, anogwch y cyfranogwyr i ddeall pwysigrwydd cyfathrebu dieiriau wyneb yn wyneb, a defnyddio cymhorthion gweledol. Cysylltwch hyn â'r ffaith bod plentyn ag anghenion lleferydd, iaith a chyfathrebu yn wynebu anawsterau cyfathrebu yn aml</a:t>
            </a:r>
            <a:r>
              <a:rPr lang="en-GB" dirty="0"/>
              <a:t>.</a:t>
            </a:r>
            <a:endParaRPr dirty="0"/>
          </a:p>
        </p:txBody>
      </p:sp>
      <p:sp>
        <p:nvSpPr>
          <p:cNvPr id="270" name="Google Shape;270;p1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4CE4513C-2967-46C7-BE1C-6FB6434584F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defRPr b="0" i="0"/>
            </a:pPr>
            <a:endParaRPr b="1" dirty="0"/>
          </a:p>
          <a:p>
            <a:pPr marL="0" lvl="0" indent="0" algn="l" rtl="0">
              <a:lnSpc>
                <a:spcPct val="100000"/>
              </a:lnSpc>
              <a:spcBef>
                <a:spcPct val="0"/>
              </a:spcBef>
              <a:spcAft>
                <a:spcPct val="0"/>
              </a:spcAft>
              <a:buSzPts val="1400"/>
              <a:buNone/>
              <a:defRPr b="0" i="0"/>
            </a:pPr>
            <a:r>
              <a:rPr lang="1106" sz="1800" b="1" i="1" u="sng" strike="noStrike" dirty="0">
                <a:solidFill>
                  <a:srgbClr val="FF00FF"/>
                </a:solidFill>
                <a:latin typeface="Arial"/>
                <a:ea typeface="Arial"/>
                <a:cs typeface="Arial"/>
                <a:sym typeface="Arial"/>
              </a:rPr>
              <a:t>Cyfanswm ar gyfer sleidiau 13-1</a:t>
            </a:r>
            <a:r>
              <a:rPr lang="en-GB" sz="1800" b="1" i="1" u="sng" strike="noStrike" dirty="0">
                <a:solidFill>
                  <a:srgbClr val="FF00FF"/>
                </a:solidFill>
                <a:latin typeface="Arial"/>
                <a:ea typeface="Arial"/>
                <a:cs typeface="Arial"/>
                <a:sym typeface="Arial"/>
              </a:rPr>
              <a:t>5</a:t>
            </a:r>
            <a:r>
              <a:rPr lang="1106" sz="1800" b="1" i="1" u="sng" strike="noStrike" dirty="0">
                <a:solidFill>
                  <a:srgbClr val="FF00FF"/>
                </a:solidFill>
                <a:latin typeface="Arial"/>
                <a:ea typeface="Arial"/>
                <a:cs typeface="Arial"/>
                <a:sym typeface="Arial"/>
              </a:rPr>
              <a:t>: tua 3-4 munud</a:t>
            </a:r>
            <a:endParaRPr sz="1200" b="1" i="1" u="sng" dirty="0">
              <a:latin typeface="Arial"/>
              <a:ea typeface="Arial"/>
              <a:cs typeface="Arial"/>
              <a:sym typeface="Arial"/>
            </a:endParaRPr>
          </a:p>
          <a:p>
            <a:pPr marL="0" lvl="0" indent="0" algn="l" rtl="0">
              <a:lnSpc>
                <a:spcPct val="100000"/>
              </a:lnSpc>
              <a:spcBef>
                <a:spcPct val="0"/>
              </a:spcBef>
              <a:spcAft>
                <a:spcPct val="0"/>
              </a:spcAft>
              <a:buSzPts val="1400"/>
              <a:buNone/>
            </a:pPr>
            <a:endParaRPr sz="1200" b="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b="0" dirty="0">
                <a:latin typeface="Arial"/>
                <a:ea typeface="Arial"/>
                <a:cs typeface="Arial"/>
                <a:sym typeface="Arial"/>
              </a:rPr>
              <a:t>Mae'r ychydig sleidiau nesaf yn crynhoi'r gwaith ymchwil am bwysigrwydd sgiliau lleferydd, iaith a chyfathrebu, yn y tymor byr a'r tymor hir. </a:t>
            </a:r>
            <a:endParaRPr dirty="0"/>
          </a:p>
          <a:p>
            <a:pPr marL="0" lvl="0" indent="0" algn="l" rtl="0">
              <a:lnSpc>
                <a:spcPct val="100000"/>
              </a:lnSpc>
              <a:spcBef>
                <a:spcPct val="0"/>
              </a:spcBef>
              <a:spcAft>
                <a:spcPct val="0"/>
              </a:spcAft>
              <a:buSzPts val="1400"/>
              <a:buNone/>
            </a:pPr>
            <a:endParaRPr sz="1200" b="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b="0" dirty="0">
                <a:latin typeface="Arial"/>
                <a:ea typeface="Arial"/>
                <a:cs typeface="Arial"/>
                <a:sym typeface="Arial"/>
              </a:rPr>
              <a:t>Mae'n hanfodol ein bod yn ymyrryd yn gynnar gan fod lleferydd, iaith a chyfathrebu yn fater iechyd y cyhoedd sy'n arwain at gost i'r wlad (Y Sefydliad Ymyrryd yn Gynnar, 2017)</a:t>
            </a:r>
            <a:r>
              <a:rPr lang="en-GB" sz="1200" b="0" dirty="0">
                <a:latin typeface="Arial"/>
                <a:ea typeface="Arial"/>
                <a:cs typeface="Arial"/>
                <a:sym typeface="Arial"/>
              </a:rPr>
              <a:t>.</a:t>
            </a:r>
            <a:endParaRPr dirty="0"/>
          </a:p>
          <a:p>
            <a:pPr marL="0" lvl="0" indent="0" algn="l" rtl="0">
              <a:lnSpc>
                <a:spcPct val="100000"/>
              </a:lnSpc>
              <a:spcBef>
                <a:spcPct val="0"/>
              </a:spcBef>
              <a:spcAft>
                <a:spcPct val="0"/>
              </a:spcAft>
              <a:buSzPts val="1400"/>
              <a:buNone/>
            </a:pPr>
            <a:endParaRPr sz="1200" dirty="0"/>
          </a:p>
        </p:txBody>
      </p:sp>
      <p:sp>
        <p:nvSpPr>
          <p:cNvPr id="294" name="Google Shape;294;p1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95A62C2D-4EDF-4AB6-823F-72AD577374B6}"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03" name="Google Shape;303;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11" name="Google Shape;311;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1-2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latin typeface="Arial"/>
              <a:ea typeface="Arial"/>
              <a:cs typeface="Arial"/>
              <a:sym typeface="Arial"/>
            </a:endParaRPr>
          </a:p>
          <a:p>
            <a:pPr marL="0" lvl="0" indent="0" algn="l" rtl="0">
              <a:lnSpc>
                <a:spcPct val="100000"/>
              </a:lnSpc>
              <a:spcBef>
                <a:spcPct val="0"/>
              </a:spcBef>
              <a:spcAft>
                <a:spcPct val="0"/>
              </a:spcAft>
              <a:buSzPts val="1400"/>
              <a:buNone/>
            </a:pPr>
            <a:endParaRPr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dirty="0">
                <a:latin typeface="Arial"/>
                <a:ea typeface="Arial"/>
                <a:cs typeface="Arial"/>
                <a:sym typeface="Arial"/>
              </a:rPr>
              <a:t>Mae'r hyfforddiant hwn wedi'i gynnwys yn un o amcanion cynllun cyflawni Siarad Gyda Fi Llywodraeth Cymru, sy'n dwyn amrywiaeth o bolisïau a dogfennau strategol ynghyd o bob cwr o Gymru a'r DU – nod pob un o'r rhain yw datblygu gwasanaethau sy'n sicrhau'r deilliannau gorau posibl i blant</a:t>
            </a:r>
            <a:r>
              <a:rPr lang="en-GB" dirty="0">
                <a:latin typeface="Arial"/>
                <a:ea typeface="Arial"/>
                <a:cs typeface="Arial"/>
                <a:sym typeface="Arial"/>
              </a:rPr>
              <a:t>.</a:t>
            </a:r>
            <a:endParaRPr dirty="0"/>
          </a:p>
          <a:p>
            <a:pPr marL="0" lvl="0" indent="0" algn="l" rtl="0">
              <a:lnSpc>
                <a:spcPct val="100000"/>
              </a:lnSpc>
              <a:spcBef>
                <a:spcPct val="0"/>
              </a:spcBef>
              <a:spcAft>
                <a:spcPct val="0"/>
              </a:spcAft>
              <a:buSzPts val="1400"/>
              <a:buNone/>
            </a:pPr>
            <a:endParaRPr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dirty="0">
                <a:latin typeface="Arial"/>
                <a:ea typeface="Arial"/>
                <a:cs typeface="Arial"/>
                <a:sym typeface="Arial"/>
              </a:rPr>
              <a:t>Anogwch y cyfranogwyr i gyfeirio at y syniad ‘iaith fel dangosydd llesiant plant’ gan y Sefydliad Ymyrryd yn Gynnar (EIF) a chyferbynnu â'r ffocws ar fod yn barod i fynd i'r ysgol, sy'n dal i'w weld mewn rhai gwasanaethau. </a:t>
            </a:r>
            <a:endParaRPr dirty="0">
              <a:latin typeface="Arial"/>
              <a:ea typeface="Arial"/>
              <a:cs typeface="Arial"/>
              <a:sym typeface="Arial"/>
            </a:endParaRPr>
          </a:p>
          <a:p>
            <a:pPr marL="0" lvl="0" indent="0" algn="l" rtl="0">
              <a:lnSpc>
                <a:spcPct val="100000"/>
              </a:lnSpc>
              <a:spcBef>
                <a:spcPct val="0"/>
              </a:spcBef>
              <a:spcAft>
                <a:spcPct val="0"/>
              </a:spcAft>
              <a:buSzPts val="1400"/>
              <a:buNone/>
            </a:pPr>
            <a:endParaRPr dirty="0">
              <a:latin typeface="Arial"/>
              <a:ea typeface="Arial"/>
              <a:cs typeface="Arial"/>
              <a:sym typeface="Arial"/>
            </a:endParaRPr>
          </a:p>
        </p:txBody>
      </p:sp>
      <p:sp>
        <p:nvSpPr>
          <p:cNvPr id="344" name="Google Shape;344;p2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2939DACF-C59F-4DC7-BCC4-E74005EBC9E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ct val="0"/>
              </a:spcBef>
              <a:spcAft>
                <a:spcPct val="0"/>
              </a:spcAft>
              <a:buClr>
                <a:srgbClr val="FF00FF"/>
              </a:buClr>
              <a:buSzPts val="1800"/>
              <a:buFont typeface="Arial"/>
              <a:buNone/>
              <a:defRPr b="0" i="0"/>
            </a:pPr>
            <a:endParaRPr b="1" dirty="0"/>
          </a:p>
          <a:p>
            <a:pPr marL="0" lvl="0" indent="0" algn="l" rtl="0">
              <a:lnSpc>
                <a:spcPct val="100000"/>
              </a:lnSpc>
              <a:spcBef>
                <a:spcPct val="0"/>
              </a:spcBef>
              <a:spcAft>
                <a:spcPct val="0"/>
              </a:spcAft>
              <a:buClr>
                <a:srgbClr val="FF00FF"/>
              </a:buClr>
              <a:buSzPts val="1800"/>
              <a:buFont typeface="Arial"/>
              <a:buNone/>
              <a:defRPr b="0" i="0"/>
            </a:pPr>
            <a:r>
              <a:rPr lang="1106" sz="1800" b="1" i="1" u="sng" strike="noStrike" dirty="0">
                <a:solidFill>
                  <a:srgbClr val="FF00FF"/>
                </a:solidFill>
                <a:latin typeface="Arial"/>
                <a:ea typeface="Arial"/>
                <a:cs typeface="Arial"/>
                <a:sym typeface="Arial"/>
              </a:rPr>
              <a:t>TUA</a:t>
            </a:r>
            <a:r>
              <a:rPr lang="en-GB" sz="1800" b="1" i="1" u="sng" strike="noStrike" dirty="0">
                <a:solidFill>
                  <a:srgbClr val="FF00FF"/>
                </a:solidFill>
                <a:latin typeface="Arial"/>
                <a:ea typeface="Arial"/>
                <a:cs typeface="Arial"/>
                <a:sym typeface="Arial"/>
              </a:rPr>
              <a:t>:</a:t>
            </a:r>
            <a:r>
              <a:rPr lang="1106" sz="1800" b="1" i="1" u="sng" strike="noStrike" dirty="0">
                <a:solidFill>
                  <a:srgbClr val="FF00FF"/>
                </a:solidFill>
                <a:latin typeface="Arial"/>
                <a:ea typeface="Arial"/>
                <a:cs typeface="Arial"/>
                <a:sym typeface="Arial"/>
              </a:rPr>
              <a:t> 10-15 munud yn dibynnu ar nifer y cyfranogwyr a hyd yr arolwg ymlaen llaw</a:t>
            </a:r>
            <a:r>
              <a:rPr lang="en-GB" sz="1800" b="1" i="1" u="sng" strike="noStrike" dirty="0">
                <a:solidFill>
                  <a:srgbClr val="FF00FF"/>
                </a:solidFill>
                <a:latin typeface="Arial"/>
                <a:ea typeface="Arial"/>
                <a:cs typeface="Arial"/>
                <a:sym typeface="Arial"/>
              </a:rPr>
              <a:t>.</a:t>
            </a:r>
            <a:endParaRPr dirty="0"/>
          </a:p>
          <a:p>
            <a:pPr marL="0" lvl="0" indent="0" algn="l" rtl="0">
              <a:lnSpc>
                <a:spcPct val="100000"/>
              </a:lnSpc>
              <a:spcBef>
                <a:spcPct val="0"/>
              </a:spcBef>
              <a:spcAft>
                <a:spcPct val="0"/>
              </a:spcAft>
              <a:buClr>
                <a:schemeClr val="dk1"/>
              </a:buClr>
              <a:buSzPts val="1200"/>
              <a:buFont typeface="Arial"/>
              <a:buNone/>
            </a:pPr>
            <a:endParaRPr sz="1200" b="1" i="1" u="sng"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p:txBody>
      </p:sp>
      <p:sp>
        <p:nvSpPr>
          <p:cNvPr id="355" name="Google Shape;355;p2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fld id="{9C234B5B-5D0E-49A0-961E-7360C551FCE9}"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2-3 munud</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Y nod yw gwneud lleferydd, iaith a chyfathrebu yn ‘fusnes i bawb’ – y bobl yn amgylchedd y plentyn sy'n gwneud y gwahaniaeth. Gall pob un ohonom gyfrannu at gefnogi sgiliau lleferydd, iaith a chyfathrebu plant, a hynny'n bersonol ac yn broffesiynol. O fydwragedd, timau ymwelwyr iechyd a thimau addysg a gofal plentyndod cynnar; i deulu a ffrindiau – gyda'r wybodaeth gywir, gallwn Wneud i Bob Cyswllt Gyfrif</a:t>
            </a:r>
            <a:r>
              <a:rPr lang="en-GB" dirty="0"/>
              <a:t>.</a:t>
            </a:r>
            <a:endParaRPr dirty="0"/>
          </a:p>
        </p:txBody>
      </p:sp>
      <p:sp>
        <p:nvSpPr>
          <p:cNvPr id="366" name="Google Shape;366;p2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9887FCF6-11EC-4523-9FF1-6986E002E7C7}"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800"/>
              <a:buFont typeface="Calibri"/>
              <a:buNone/>
              <a:defRPr b="0" i="0"/>
            </a:pPr>
            <a:endParaRPr b="1" dirty="0"/>
          </a:p>
          <a:p>
            <a:pPr marL="0" marR="0" lvl="0" indent="0" algn="l" rtl="0">
              <a:lnSpc>
                <a:spcPct val="100000"/>
              </a:lnSpc>
              <a:spcBef>
                <a:spcPct val="0"/>
              </a:spcBef>
              <a:spcAft>
                <a:spcPct val="0"/>
              </a:spcAft>
              <a:buClr>
                <a:schemeClr val="dk1"/>
              </a:buClr>
              <a:buSzPts val="1800"/>
              <a:buFont typeface="Calibri"/>
              <a:buNone/>
              <a:defRPr b="0" i="0"/>
            </a:pPr>
            <a:r>
              <a:rPr lang="1106" sz="1800" b="1" i="1" u="sng" dirty="0"/>
              <a:t>TUA</a:t>
            </a:r>
            <a:r>
              <a:rPr lang="en-GB" sz="1800" b="1" i="1" u="sng" dirty="0"/>
              <a:t>:</a:t>
            </a:r>
            <a:r>
              <a:rPr lang="1106" sz="1800" b="1" i="1" u="sng" dirty="0"/>
              <a:t> 1 munud</a:t>
            </a:r>
            <a:endParaRPr sz="1800" dirty="0">
              <a:latin typeface="Quattrocento Sans"/>
              <a:ea typeface="Quattrocento Sans"/>
              <a:cs typeface="Quattrocento Sans"/>
              <a:sym typeface="Quattrocento Sans"/>
            </a:endParaRPr>
          </a:p>
          <a:p>
            <a:pPr marL="0" lvl="0" indent="0" algn="l" rtl="0">
              <a:lnSpc>
                <a:spcPct val="100000"/>
              </a:lnSpc>
              <a:spcBef>
                <a:spcPct val="0"/>
              </a:spcBef>
              <a:spcAft>
                <a:spcPct val="0"/>
              </a:spcAft>
              <a:buSzPts val="1400"/>
              <a:buNone/>
            </a:pPr>
            <a:endParaRPr sz="1800" dirty="0">
              <a:latin typeface="Quattrocento Sans"/>
              <a:ea typeface="Quattrocento Sans"/>
              <a:cs typeface="Quattrocento Sans"/>
              <a:sym typeface="Quattrocento Sans"/>
            </a:endParaRPr>
          </a:p>
          <a:p>
            <a:pPr marL="0" lvl="0" indent="0" algn="l" rtl="0">
              <a:lnSpc>
                <a:spcPct val="100000"/>
              </a:lnSpc>
              <a:spcBef>
                <a:spcPct val="0"/>
              </a:spcBef>
              <a:spcAft>
                <a:spcPct val="0"/>
              </a:spcAft>
              <a:buSzPts val="1400"/>
              <a:buNone/>
              <a:defRPr b="0" i="0"/>
            </a:pPr>
            <a:r>
              <a:rPr lang="1106" sz="1800" dirty="0">
                <a:latin typeface="Quattrocento Sans"/>
                <a:ea typeface="Quattrocento Sans"/>
                <a:cs typeface="Quattrocento Sans"/>
                <a:sym typeface="Quattrocento Sans"/>
              </a:rPr>
              <a:t>Nid pwy ydych chi sy'n bwysig, ond yr hyn a wnewch...</a:t>
            </a:r>
            <a:endParaRPr sz="1200" dirty="0"/>
          </a:p>
        </p:txBody>
      </p:sp>
      <p:sp>
        <p:nvSpPr>
          <p:cNvPr id="389" name="Google Shape;389;p2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4CC478C0-19FA-4AFC-B6FF-D517DE1E1296}"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ct val="0"/>
              </a:spcBef>
              <a:spcAft>
                <a:spcPct val="0"/>
              </a:spcAft>
              <a:buClr>
                <a:srgbClr val="FF00FF"/>
              </a:buClr>
              <a:buSzPts val="1800"/>
              <a:buFont typeface="Arial"/>
              <a:buNone/>
              <a:defRPr b="0" i="0"/>
            </a:pPr>
            <a:endParaRPr sz="1800" b="1" dirty="0">
              <a:latin typeface="Arial"/>
              <a:ea typeface="Arial"/>
              <a:cs typeface="Arial"/>
              <a:sym typeface="Arial"/>
            </a:endParaRPr>
          </a:p>
          <a:p>
            <a:pPr marL="0" lvl="0" indent="0" algn="l" rtl="0">
              <a:lnSpc>
                <a:spcPct val="100000"/>
              </a:lnSpc>
              <a:spcBef>
                <a:spcPct val="0"/>
              </a:spcBef>
              <a:spcAft>
                <a:spcPct val="0"/>
              </a:spcAft>
              <a:buClr>
                <a:srgbClr val="FF00FF"/>
              </a:buClr>
              <a:buSzPts val="1800"/>
              <a:buFont typeface="Arial"/>
              <a:buNone/>
              <a:defRPr b="0" i="0"/>
            </a:pPr>
            <a:r>
              <a:rPr lang="1106" sz="1800" b="1" i="1" u="sng" strike="noStrike" dirty="0">
                <a:solidFill>
                  <a:srgbClr val="FF00FF"/>
                </a:solidFill>
                <a:latin typeface="Arial"/>
                <a:ea typeface="Arial"/>
                <a:cs typeface="Arial"/>
                <a:sym typeface="Arial"/>
              </a:rPr>
              <a:t>TUA</a:t>
            </a:r>
            <a:r>
              <a:rPr lang="en-GB" sz="1800" b="1" i="1" u="sng" strike="noStrike" dirty="0">
                <a:solidFill>
                  <a:srgbClr val="FF00FF"/>
                </a:solidFill>
                <a:latin typeface="Arial"/>
                <a:ea typeface="Arial"/>
                <a:cs typeface="Arial"/>
                <a:sym typeface="Arial"/>
              </a:rPr>
              <a:t>:</a:t>
            </a:r>
            <a:r>
              <a:rPr lang="1106" sz="1800" b="1" i="1" u="sng" strike="noStrike" dirty="0">
                <a:solidFill>
                  <a:srgbClr val="FF00FF"/>
                </a:solidFill>
                <a:latin typeface="Arial"/>
                <a:ea typeface="Arial"/>
                <a:cs typeface="Arial"/>
                <a:sym typeface="Arial"/>
              </a:rPr>
              <a:t> 10-15 munud yn dibynnu ar nifer y cyfranogwyr a hyd yr arolwg ymlaen llaw</a:t>
            </a:r>
            <a:endParaRPr dirty="0"/>
          </a:p>
          <a:p>
            <a:pPr marL="0" lvl="0" indent="0" algn="l" rtl="0">
              <a:lnSpc>
                <a:spcPct val="100000"/>
              </a:lnSpc>
              <a:spcBef>
                <a:spcPct val="0"/>
              </a:spcBef>
              <a:spcAft>
                <a:spcPct val="0"/>
              </a:spcAft>
              <a:buClr>
                <a:schemeClr val="dk1"/>
              </a:buClr>
              <a:buSzPts val="1200"/>
              <a:buFont typeface="Arial"/>
              <a:buNone/>
            </a:pPr>
            <a:endParaRPr sz="1200" b="1" i="1" u="sng"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200" b="1" dirty="0">
                <a:latin typeface="Arial"/>
                <a:ea typeface="Arial"/>
                <a:cs typeface="Arial"/>
                <a:sym typeface="Arial"/>
              </a:rPr>
              <a:t>Croeso:  </a:t>
            </a:r>
            <a:endParaRPr dirty="0"/>
          </a:p>
          <a:p>
            <a:pPr marL="171450" marR="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Croeso i'r grŵp </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Cyflwyniadau – enw, rôl, lleoliad, gobeithion ar gyfer y diwrnod (</a:t>
            </a:r>
            <a:r>
              <a:rPr lang="1106" sz="1200" i="1" dirty="0">
                <a:latin typeface="Arial"/>
                <a:ea typeface="Arial"/>
                <a:cs typeface="Arial"/>
                <a:sym typeface="Arial"/>
              </a:rPr>
              <a:t>cofnodi ar siart troi er mwyn edrych yn ôl ar ddiwedd y dydd)</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Trefniadau – larymau/diangfeydd tân/ cyfleusterau – toiledau/ ffônau</a:t>
            </a:r>
            <a:endParaRPr dirty="0"/>
          </a:p>
          <a:p>
            <a:pPr marL="171450" marR="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Amseroedd dechrau a gorffen/ amseroedd egwyl (</a:t>
            </a:r>
            <a:r>
              <a:rPr lang="1106" sz="1200" i="1" dirty="0">
                <a:latin typeface="Arial"/>
                <a:ea typeface="Arial"/>
                <a:cs typeface="Arial"/>
                <a:sym typeface="Arial"/>
              </a:rPr>
              <a:t>Fformat i'w bennu'n lleol h.y.</a:t>
            </a:r>
            <a:r>
              <a:rPr lang="1106" sz="1200" dirty="0">
                <a:latin typeface="Arial"/>
                <a:ea typeface="Arial"/>
                <a:cs typeface="Arial"/>
                <a:sym typeface="Arial"/>
              </a:rPr>
              <a:t> </a:t>
            </a:r>
            <a:r>
              <a:rPr lang="1106" sz="1200" i="1" dirty="0">
                <a:solidFill>
                  <a:srgbClr val="FF0000"/>
                </a:solidFill>
              </a:rPr>
              <a:t>Diwrnod llawn os yw'n sesiwn wyneb yn wyneb, 2 x 1/2 diwrnod os yw'n sesiwn rithwir)</a:t>
            </a:r>
            <a:endParaRPr sz="1200" dirty="0">
              <a:latin typeface="Arial"/>
              <a:ea typeface="Arial"/>
              <a:cs typeface="Arial"/>
              <a:sym typeface="Arial"/>
            </a:endParaRPr>
          </a:p>
          <a:p>
            <a:pPr marL="171450" marR="0" lvl="0" indent="-171450" algn="l" rtl="0">
              <a:lnSpc>
                <a:spcPct val="100000"/>
              </a:lnSpc>
              <a:spcBef>
                <a:spcPct val="0"/>
              </a:spcBef>
              <a:spcAft>
                <a:spcPct val="0"/>
              </a:spcAft>
              <a:buClr>
                <a:schemeClr val="dk1"/>
              </a:buClr>
              <a:buSzPts val="1200"/>
              <a:buFont typeface="Arial"/>
              <a:buChar char="•"/>
              <a:defRPr b="0" i="0"/>
            </a:pPr>
            <a:r>
              <a:rPr lang="1106" sz="1200" i="0" dirty="0">
                <a:latin typeface="Arial"/>
                <a:ea typeface="Arial"/>
                <a:cs typeface="Arial"/>
                <a:sym typeface="Arial"/>
              </a:rPr>
              <a:t>Gofynnwch i'r cyfranogwyr gwblhau'r gwerthusiad cyn y cwrs (</a:t>
            </a:r>
            <a:r>
              <a:rPr lang="1106" sz="1200" i="1" dirty="0">
                <a:latin typeface="Arial"/>
                <a:ea typeface="Arial"/>
                <a:cs typeface="Arial"/>
                <a:sym typeface="Arial"/>
              </a:rPr>
              <a:t>fformat y gwerthusiad i'w bennu'n lleol h.y. arolwg clyfar/papur/ MS Forms)</a:t>
            </a:r>
            <a:r>
              <a:rPr lang="en-GB" sz="1200" i="1" dirty="0">
                <a:latin typeface="Arial"/>
                <a:ea typeface="Arial"/>
                <a:cs typeface="Arial"/>
                <a:sym typeface="Arial"/>
              </a:rPr>
              <a:t>.</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p:txBody>
      </p:sp>
      <p:sp>
        <p:nvSpPr>
          <p:cNvPr id="76" name="Google Shape;76;p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b="0" i="0"/>
            </a:pPr>
            <a:fld id="{39BB6881-E70E-4DCC-AE85-4FE29134833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1 munud</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lvl="0" indent="0" algn="l" rtl="0">
              <a:lnSpc>
                <a:spcPct val="100000"/>
              </a:lnSpc>
              <a:spcBef>
                <a:spcPct val="0"/>
              </a:spcBef>
              <a:spcAft>
                <a:spcPct val="0"/>
              </a:spcAft>
              <a:buSzPts val="1400"/>
              <a:buNone/>
              <a:defRPr b="0" i="0"/>
            </a:pPr>
            <a:r>
              <a:rPr lang="1106" dirty="0"/>
              <a:t>Gall teuluoedd ystyried mai'r gweithwyr proffesiynol yw'r ‘arbenigwyr’ a dibynnu ar eu hapwyntiadau i newid y plentyn. Fodd bynnag, gwyddom o waith ymchwil mai teuluoedd yw'r arbenigwyr ar eu plant eu hunain mewn gwirionedd, a nhw yw'r rhai a all wneud y gwahaniaeth mwyaf – yn enwedig am mai nhw sydd gyda'r plentyn y rhan fwyaf o'r amser</a:t>
            </a:r>
            <a:r>
              <a:rPr lang="en-GB" dirty="0"/>
              <a:t>.</a:t>
            </a:r>
            <a:endParaRPr dirty="0"/>
          </a:p>
          <a:p>
            <a:pPr marL="0" lvl="0" indent="0" algn="l" rtl="0">
              <a:lnSpc>
                <a:spcPct val="100000"/>
              </a:lnSpc>
              <a:spcBef>
                <a:spcPct val="0"/>
              </a:spcBef>
              <a:spcAft>
                <a:spcPct val="0"/>
              </a:spcAft>
              <a:buSzPts val="1400"/>
              <a:buNone/>
            </a:pPr>
            <a:endParaRPr dirty="0"/>
          </a:p>
        </p:txBody>
      </p:sp>
      <p:sp>
        <p:nvSpPr>
          <p:cNvPr id="398" name="Google Shape;398;p2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760BC596-DDF3-47B1-B42E-07D9DC548375}"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5 munud</a:t>
            </a:r>
            <a:endParaRPr i="0" dirty="0"/>
          </a:p>
          <a:p>
            <a:pPr marL="0" lvl="0" indent="0" algn="l" rtl="0">
              <a:lnSpc>
                <a:spcPct val="100000"/>
              </a:lnSpc>
              <a:spcBef>
                <a:spcPct val="0"/>
              </a:spcBef>
              <a:spcAft>
                <a:spcPct val="0"/>
              </a:spcAft>
              <a:buSzPts val="1400"/>
              <a:buNone/>
            </a:pPr>
            <a:endParaRPr i="0" dirty="0"/>
          </a:p>
          <a:p>
            <a:pPr marL="0" lvl="0" indent="0" algn="l" rtl="0">
              <a:lnSpc>
                <a:spcPct val="100000"/>
              </a:lnSpc>
              <a:spcBef>
                <a:spcPct val="0"/>
              </a:spcBef>
              <a:spcAft>
                <a:spcPct val="0"/>
              </a:spcAft>
              <a:buSzPts val="1400"/>
              <a:buNone/>
              <a:defRPr b="0" i="0"/>
            </a:pPr>
            <a:r>
              <a:rPr lang="1106" i="0" dirty="0"/>
              <a:t>Bydd angen y canlynol ar y dysgwyr: 3 x darn o bapur, beiro. Bydd angen y canlynol ar y tiwtoriaid: gosodiadau (o'r nodiadau isod)</a:t>
            </a:r>
            <a:endParaRPr dirty="0"/>
          </a:p>
          <a:p>
            <a:pPr marL="0" lvl="0" indent="0" algn="l" rtl="0">
              <a:lnSpc>
                <a:spcPct val="100000"/>
              </a:lnSpc>
              <a:spcBef>
                <a:spcPct val="0"/>
              </a:spcBef>
              <a:spcAft>
                <a:spcPct val="0"/>
              </a:spcAft>
              <a:buSzPts val="1400"/>
              <a:buNone/>
            </a:pPr>
            <a:endParaRPr i="0" dirty="0"/>
          </a:p>
          <a:p>
            <a:pPr marL="0" lvl="0" indent="0" algn="l" rtl="0">
              <a:lnSpc>
                <a:spcPct val="100000"/>
              </a:lnSpc>
              <a:spcBef>
                <a:spcPct val="0"/>
              </a:spcBef>
              <a:spcAft>
                <a:spcPct val="0"/>
              </a:spcAft>
              <a:buSzPts val="1400"/>
              <a:buNone/>
              <a:defRPr b="0" i="0"/>
            </a:pPr>
            <a:r>
              <a:rPr lang="1106" i="0" dirty="0"/>
              <a:t>Cyfarwyddiadau:</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0" dirty="0"/>
              <a:t>Bydd pawb yn cymryd 3 darn o bapur ac yn ysgrifennu ‘Ll’, ‘I’, ‘C’, un ar bob darn </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0" dirty="0"/>
              <a:t>Bydd yr hyfforddwr yn darllen y gosodiadau (isod) yn uchel ac yn gofyn i bawb ddangos y llythyren y mae'r gosodiad yn berthnasol iddi yn eu barn nhw</a:t>
            </a:r>
            <a:r>
              <a:rPr lang="en-GB" i="0" dirty="0"/>
              <a:t>.</a:t>
            </a:r>
            <a:endParaRPr dirty="0"/>
          </a:p>
          <a:p>
            <a:pPr marL="228600" lvl="0" indent="-152400" algn="l" rtl="0">
              <a:lnSpc>
                <a:spcPct val="100000"/>
              </a:lnSpc>
              <a:spcBef>
                <a:spcPct val="0"/>
              </a:spcBef>
              <a:spcAft>
                <a:spcPct val="0"/>
              </a:spcAft>
              <a:buClr>
                <a:schemeClr val="dk1"/>
              </a:buClr>
              <a:buSzPts val="1200"/>
              <a:buFont typeface="Calibri"/>
              <a:buNone/>
            </a:pPr>
            <a:endParaRPr i="0" dirty="0"/>
          </a:p>
          <a:p>
            <a:pPr marL="0" lvl="0" indent="0" algn="l" rtl="0">
              <a:lnSpc>
                <a:spcPct val="100000"/>
              </a:lnSpc>
              <a:spcBef>
                <a:spcPct val="0"/>
              </a:spcBef>
              <a:spcAft>
                <a:spcPct val="0"/>
              </a:spcAft>
              <a:buClr>
                <a:schemeClr val="dk1"/>
              </a:buClr>
              <a:buSzPts val="1200"/>
              <a:buFont typeface="Calibri"/>
              <a:buNone/>
              <a:defRPr b="0" i="0"/>
            </a:pPr>
            <a:r>
              <a:rPr lang="1106" i="0" dirty="0"/>
              <a:t>Esboniwch fod pobl yn aml yn drysu rhwng y termau a'i bod yn ddefnyddiol bod yn glir ynghylch pa un sydd dan sylw. Bydd y diffiniadau'n dilyn ar y sleidiau nesaf</a:t>
            </a:r>
            <a:r>
              <a:rPr lang="en-GB" i="0" dirty="0"/>
              <a:t>.</a:t>
            </a:r>
            <a:endParaRPr dirty="0"/>
          </a:p>
          <a:p>
            <a:pPr marL="0" lvl="0" indent="0" algn="l" rtl="0">
              <a:lnSpc>
                <a:spcPct val="100000"/>
              </a:lnSpc>
              <a:spcBef>
                <a:spcPct val="0"/>
              </a:spcBef>
              <a:spcAft>
                <a:spcPct val="0"/>
              </a:spcAft>
              <a:buClr>
                <a:schemeClr val="dk1"/>
              </a:buClr>
              <a:buSzPts val="1200"/>
              <a:buFont typeface="Calibri"/>
              <a:buNone/>
            </a:pPr>
            <a:endParaRPr i="1" dirty="0"/>
          </a:p>
          <a:p>
            <a:pPr marL="0" lvl="0" indent="0" algn="l" rtl="0">
              <a:lnSpc>
                <a:spcPct val="100000"/>
              </a:lnSpc>
              <a:spcBef>
                <a:spcPct val="0"/>
              </a:spcBef>
              <a:spcAft>
                <a:spcPct val="0"/>
              </a:spcAft>
              <a:buClr>
                <a:schemeClr val="dk1"/>
              </a:buClr>
              <a:buSzPts val="1200"/>
              <a:buFont typeface="Calibri"/>
              <a:buNone/>
              <a:defRPr b="0" i="0"/>
            </a:pPr>
            <a:r>
              <a:rPr lang="1106" i="1" dirty="0"/>
              <a:t>Gosodiadau:</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1" dirty="0"/>
              <a:t>Nid yw'r plentyn yn deall pan fyddwch chi'n dweud ‘chwilia am dy esgidiau’</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1" dirty="0"/>
              <a:t>Mae'r plentyn yn dweud ‘tar’ yn lle ‘car’</a:t>
            </a:r>
            <a:r>
              <a:rPr lang="1106" i="0" dirty="0"/>
              <a:t> </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1" dirty="0"/>
              <a:t>Mae'r plentyn yn ei chael hi'n anodd cymryd tro</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1" dirty="0"/>
              <a:t>Mae'r plentyn yn gwneud cyswllt llygad pan fydd rhywun yn siarad ag ef</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1" dirty="0"/>
              <a:t>Mae'r plentyn yn dweud ‘cathau’ yn lle ‘cathod’</a:t>
            </a:r>
            <a:endParaRPr dirty="0"/>
          </a:p>
          <a:p>
            <a:pPr marL="228600" lvl="0" indent="-228600" algn="l" rtl="0">
              <a:lnSpc>
                <a:spcPct val="100000"/>
              </a:lnSpc>
              <a:spcBef>
                <a:spcPct val="0"/>
              </a:spcBef>
              <a:spcAft>
                <a:spcPct val="0"/>
              </a:spcAft>
              <a:buClr>
                <a:schemeClr val="dk1"/>
              </a:buClr>
              <a:buSzPts val="1200"/>
              <a:buFont typeface="Calibri"/>
              <a:buAutoNum type="arabicPeriod"/>
              <a:defRPr b="0" i="0"/>
            </a:pPr>
            <a:r>
              <a:rPr lang="1106" i="1" dirty="0"/>
              <a:t>Mae'r plentyn yn dweud ‘gas’ yn lle ‘glas’</a:t>
            </a:r>
            <a:endParaRPr dirty="0"/>
          </a:p>
        </p:txBody>
      </p:sp>
      <p:sp>
        <p:nvSpPr>
          <p:cNvPr id="407" name="Google Shape;407;p2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C4B1743A-D9B6-4266-8D6D-2DDB4881878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SzPts val="1400"/>
              <a:buNone/>
              <a:defRPr b="0" i="0"/>
            </a:pPr>
            <a:endParaRPr b="1" dirty="0"/>
          </a:p>
          <a:p>
            <a:pPr marL="0" marR="0" lvl="0" indent="0" algn="l" rtl="0">
              <a:lnSpc>
                <a:spcPct val="100000"/>
              </a:lnSpc>
              <a:spcBef>
                <a:spcPct val="0"/>
              </a:spcBef>
              <a:spcAft>
                <a:spcPct val="0"/>
              </a:spcAft>
              <a:buSzPts val="1400"/>
              <a:buNone/>
              <a:defRPr b="0" i="0"/>
            </a:pPr>
            <a:r>
              <a:rPr lang="1106" b="1" i="1" u="sng" dirty="0"/>
              <a:t>TUA</a:t>
            </a:r>
            <a:r>
              <a:rPr lang="en-GB" b="1" i="1" u="sng" dirty="0"/>
              <a:t>:</a:t>
            </a:r>
            <a:r>
              <a:rPr lang="1106" b="1" i="1" u="sng" dirty="0"/>
              <a:t> 2 funud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Byddwn yn aml yn siarad am leferydd, iaith a chyfathrebu, ond a ydym yn siŵr beth yw ystyr pob un o'r termau hyn mewn gwirionedd? </a:t>
            </a:r>
            <a:endParaRPr sz="1200" b="0" i="0" u="none" strike="noStrike" dirty="0">
              <a:solidFill>
                <a:schemeClr val="dk1"/>
              </a:solidFill>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Lleferydd – y ffordd rydym yn ynganu seiniau a'r ffordd y mae'r seiniau hyn yn cyfuno i ffurfio geiriau</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Iaith – y geiriau a'r brawddegau rydym yn eu deall a'u defnyddio</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Cyfathrebu – y ffordd rydym yn defnyddio iaith i ryngweithio â phobl</a:t>
            </a:r>
            <a:r>
              <a:rPr lang="en-GB" sz="1200" b="0" i="0" u="none" strike="noStrike" dirty="0">
                <a:solidFill>
                  <a:schemeClr val="dk1"/>
                </a:solidFill>
                <a:latin typeface="Arial"/>
                <a:ea typeface="Arial"/>
                <a:cs typeface="Arial"/>
                <a:sym typeface="Arial"/>
              </a:rPr>
              <a:t>.</a:t>
            </a:r>
            <a:endParaRPr sz="1200" b="0" i="0" u="none" strike="noStrike" dirty="0">
              <a:solidFill>
                <a:schemeClr val="dk1"/>
              </a:solidFill>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p:txBody>
      </p:sp>
      <p:sp>
        <p:nvSpPr>
          <p:cNvPr id="419" name="Google Shape;419;p2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5D2A4C7A-EF80-4A85-9918-F75D15CF4F69}"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SzPts val="1400"/>
              <a:buNone/>
              <a:defRPr b="0" i="0"/>
            </a:pPr>
            <a:endParaRPr b="1" dirty="0"/>
          </a:p>
          <a:p>
            <a:pPr marL="0" marR="0" lvl="0" indent="0" algn="l" rtl="0">
              <a:lnSpc>
                <a:spcPct val="100000"/>
              </a:lnSpc>
              <a:spcBef>
                <a:spcPct val="0"/>
              </a:spcBef>
              <a:spcAft>
                <a:spcPct val="0"/>
              </a:spcAft>
              <a:buSzPts val="1400"/>
              <a:buNone/>
              <a:defRPr b="0" i="0"/>
            </a:pPr>
            <a:r>
              <a:rPr lang="1106" b="1" i="1" u="sng" dirty="0"/>
              <a:t>TUA</a:t>
            </a:r>
            <a:r>
              <a:rPr lang="en-GB" b="1" i="1" u="sng" dirty="0"/>
              <a:t>:</a:t>
            </a:r>
            <a:r>
              <a:rPr lang="1106" b="1" i="1" u="sng" dirty="0"/>
              <a:t> 4 munud</a:t>
            </a:r>
            <a:endParaRPr sz="1200" dirty="0">
              <a:latin typeface="Arial"/>
              <a:ea typeface="Arial"/>
              <a:cs typeface="Arial"/>
              <a:sym typeface="Arial"/>
            </a:endParaRPr>
          </a:p>
          <a:p>
            <a:pPr marL="171450" marR="0" lvl="0" indent="-95250" algn="l" rtl="0">
              <a:lnSpc>
                <a:spcPct val="100000"/>
              </a:lnSpc>
              <a:spcBef>
                <a:spcPts val="360"/>
              </a:spcBef>
              <a:spcAft>
                <a:spcPct val="0"/>
              </a:spcAft>
              <a:buClr>
                <a:schemeClr val="dk1"/>
              </a:buClr>
              <a:buSzPts val="1200"/>
              <a:buFont typeface="Arial"/>
              <a:buNone/>
            </a:pPr>
            <a:endParaRPr sz="1200" dirty="0"/>
          </a:p>
          <a:p>
            <a:pPr marL="171450" marR="0" lvl="0" indent="-171450" algn="l" rtl="0">
              <a:lnSpc>
                <a:spcPct val="100000"/>
              </a:lnSpc>
              <a:spcBef>
                <a:spcPts val="360"/>
              </a:spcBef>
              <a:spcAft>
                <a:spcPct val="0"/>
              </a:spcAft>
              <a:buClr>
                <a:schemeClr val="dk1"/>
              </a:buClr>
              <a:buSzPts val="1200"/>
              <a:buFont typeface="Arial"/>
              <a:buChar char="•"/>
              <a:defRPr b="0" i="0"/>
            </a:pPr>
            <a:r>
              <a:rPr lang="1106" sz="1200" dirty="0"/>
              <a:t>Esboniwch ei bod yn bwysig ystyried yr elfennau sy'n ffurfio lleferydd, iaith a chyfathrebu </a:t>
            </a:r>
            <a:endParaRPr dirty="0"/>
          </a:p>
          <a:p>
            <a:pPr marL="171450" marR="0" lvl="0" indent="-171450" algn="l" rtl="0">
              <a:lnSpc>
                <a:spcPct val="100000"/>
              </a:lnSpc>
              <a:spcBef>
                <a:spcPts val="360"/>
              </a:spcBef>
              <a:spcAft>
                <a:spcPct val="0"/>
              </a:spcAft>
              <a:buClr>
                <a:schemeClr val="dk1"/>
              </a:buClr>
              <a:buSzPts val="1200"/>
              <a:buFont typeface="Arial"/>
              <a:buChar char="•"/>
              <a:defRPr b="0" i="0"/>
            </a:pPr>
            <a:r>
              <a:rPr lang="1106" sz="1200" dirty="0"/>
              <a:t>Pwysleisiwch nad yw hyn yn gwbl linol a bod y meysydd yn gorgyffwrdd</a:t>
            </a:r>
            <a:endParaRPr dirty="0"/>
          </a:p>
          <a:p>
            <a:pPr marL="171450" marR="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Esboniwch fod datblygiad iaith yn gymhleth ac mai cipolwg bach ar rai o'r meysydd datblygu yw hwn</a:t>
            </a:r>
            <a:endParaRPr sz="1200" b="1"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t>Trafodwch bwysigrwydd amgylchedd meithringar i gefnogi datblygiad. </a:t>
            </a:r>
            <a:endParaRPr dirty="0"/>
          </a:p>
          <a:p>
            <a:pPr marL="171450" lvl="0" indent="-171450" algn="l" rtl="0">
              <a:lnSpc>
                <a:spcPct val="100000"/>
              </a:lnSpc>
              <a:spcBef>
                <a:spcPts val="60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Mae ymennydd plentyn wedi'i gyflyru i ddysgu iaith, ond ceir tystiolaeth bod pa mor gyflym y bydd plant yn datblygu iaith yn dibynnu ar faint o fewnbwn a gânt gan yr oedolion o'u cwmpas. </a:t>
            </a:r>
            <a:r>
              <a:rPr lang="1106" sz="1200" b="1" i="0" u="none" strike="noStrike" dirty="0">
                <a:solidFill>
                  <a:schemeClr val="dk1"/>
                </a:solidFill>
                <a:latin typeface="Arial"/>
                <a:ea typeface="Arial"/>
                <a:cs typeface="Arial"/>
                <a:sym typeface="Arial"/>
              </a:rPr>
              <a:t>Mae'n debygol y bydd ansawdd y mewnbwn a roddir i blant yn bwysicach na faint o fewnbwn a roddir iddynt, </a:t>
            </a:r>
            <a:r>
              <a:rPr lang="1106" sz="1200" b="0" i="0" u="none" strike="noStrike" dirty="0">
                <a:solidFill>
                  <a:schemeClr val="dk1"/>
                </a:solidFill>
                <a:latin typeface="Arial"/>
                <a:ea typeface="Arial"/>
                <a:cs typeface="Arial"/>
                <a:sym typeface="Arial"/>
              </a:rPr>
              <a:t>(LuCid ac EIF). </a:t>
            </a:r>
            <a:r>
              <a:rPr lang="1106" sz="1200" b="1" i="0" u="none" strike="noStrike" dirty="0">
                <a:solidFill>
                  <a:schemeClr val="dk1"/>
                </a:solidFill>
                <a:latin typeface="Arial"/>
                <a:ea typeface="Arial"/>
                <a:cs typeface="Arial"/>
                <a:sym typeface="Arial"/>
              </a:rPr>
              <a:t>Mae nifer y troeon sgyrsiol rhwng oedolyn a phlentyn yr un mor bwysig â nifer y geiriau y bydd y plentyn yn eu clywed</a:t>
            </a:r>
            <a:r>
              <a:rPr lang="1106" sz="1200" b="0" i="0" u="none" strike="noStrike" dirty="0">
                <a:solidFill>
                  <a:schemeClr val="dk1"/>
                </a:solidFill>
                <a:latin typeface="Arial"/>
                <a:ea typeface="Arial"/>
                <a:cs typeface="Arial"/>
                <a:sym typeface="Arial"/>
              </a:rPr>
              <a:t> </a:t>
            </a:r>
            <a:endParaRPr dirty="0"/>
          </a:p>
          <a:p>
            <a:pPr marL="171450" marR="0" lvl="0" indent="-171450" algn="l" rtl="0">
              <a:lnSpc>
                <a:spcPct val="100000"/>
              </a:lnSpc>
              <a:spcBef>
                <a:spcPts val="60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Er y bydd patrymau rhyngweithio plant yn aml yn wahanol wrth iddynt ddechrau siarad (bydd rhai'n defnyddio llawer o eiriau, a bydd eraill yn cyfuno geiriau'n gynnar iawn yn eu datblygiad), bydd angen i blant ddefnyddio rhwng 50 a 100 o eiriau fel arfer cyn iddynt allu rhoi geiriau at ei gilydd mewn brawddegau byr. </a:t>
            </a:r>
            <a:endParaRPr dirty="0"/>
          </a:p>
          <a:p>
            <a:pPr marL="0" lvl="0" indent="0" algn="l" rtl="0">
              <a:lnSpc>
                <a:spcPct val="100000"/>
              </a:lnSpc>
              <a:spcBef>
                <a:spcPct val="0"/>
              </a:spcBef>
              <a:spcAft>
                <a:spcPct val="0"/>
              </a:spcAft>
              <a:buClr>
                <a:schemeClr val="dk1"/>
              </a:buClr>
              <a:buSzPts val="1200"/>
              <a:buFont typeface="Arial"/>
              <a:buNone/>
            </a:pPr>
            <a:endParaRPr sz="1200" dirty="0"/>
          </a:p>
          <a:p>
            <a:pPr marL="0" lvl="0" indent="0" algn="l" rtl="0">
              <a:lnSpc>
                <a:spcPct val="100000"/>
              </a:lnSpc>
              <a:spcBef>
                <a:spcPct val="0"/>
              </a:spcBef>
              <a:spcAft>
                <a:spcPct val="0"/>
              </a:spcAft>
              <a:buClr>
                <a:schemeClr val="dk1"/>
              </a:buClr>
              <a:buSzPts val="1200"/>
              <a:buFont typeface="Arial"/>
              <a:buNone/>
            </a:pPr>
            <a:endParaRPr sz="1200" dirty="0"/>
          </a:p>
        </p:txBody>
      </p:sp>
      <p:sp>
        <p:nvSpPr>
          <p:cNvPr id="434" name="Google Shape;434;p2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0DFA8DFD-5210-4F89-A325-FE71D72931E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9: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SzPts val="1400"/>
              <a:buNone/>
              <a:defRPr b="0" i="0"/>
            </a:pPr>
            <a:br>
              <a:rPr lang="1106" b="1" i="1" u="sng" dirty="0"/>
            </a:br>
            <a:r>
              <a:rPr lang="1106" b="1" i="1" u="sng" dirty="0"/>
              <a:t>TUA</a:t>
            </a:r>
            <a:r>
              <a:rPr lang="en-GB" b="1" i="1" u="sng" dirty="0"/>
              <a:t>:</a:t>
            </a:r>
            <a:r>
              <a:rPr lang="1106" b="1" i="1" u="sng" dirty="0"/>
              <a:t> 2 funud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b="1" dirty="0"/>
          </a:p>
          <a:p>
            <a:pPr marL="171450" lvl="0" indent="-171450" algn="l" rtl="0">
              <a:lnSpc>
                <a:spcPct val="100000"/>
              </a:lnSpc>
              <a:spcBef>
                <a:spcPct val="0"/>
              </a:spcBef>
              <a:spcAft>
                <a:spcPct val="0"/>
              </a:spcAft>
              <a:buClr>
                <a:schemeClr val="dk1"/>
              </a:buClr>
              <a:buSzPts val="1200"/>
              <a:buFont typeface="Arial"/>
              <a:buChar char="•"/>
              <a:defRPr b="0" i="0"/>
            </a:pPr>
            <a:r>
              <a:rPr lang="1106" sz="1200" b="1" dirty="0"/>
              <a:t>Talu sylw a gwrando:</a:t>
            </a:r>
            <a:r>
              <a:rPr lang="1106" sz="1200" b="0" dirty="0"/>
              <a:t> Bydd hyn yn datblygu o sylw am ennyd (meddyliwch am fabanod) i sylw unsianelog (lle y bydd y plentyn yn canolbwyntio ar un peth gan anwybyddu popeth arall) i sylw cwbl integredig lle y gall y plentyn dalu sylw i ddau beth ar unwaith. </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r>
              <a:rPr lang="cy-GB" sz="1800" b="1" noProof="0" dirty="0">
                <a:effectLst/>
                <a:latin typeface="Segoe UI Web (West European)"/>
              </a:rPr>
              <a:t>DS- dewiswch 1 neu 2 strategaeth allweddol o'r ddelwedd ac annog staff i ddarllen y gweddill ar ôl y sesiwn.</a:t>
            </a:r>
          </a:p>
          <a:p>
            <a:endParaRPr lang="cy-GB" sz="1800" noProof="0" dirty="0">
              <a:effectLst/>
              <a:latin typeface="Segoe UI Web (West 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y-GB" sz="1800" noProof="0" dirty="0">
                <a:effectLst/>
                <a:latin typeface="Segoe UI" panose="020B0502040204020203" pitchFamily="34" charset="0"/>
              </a:rPr>
              <a:t>Delweddau a gymerwyd o ganllawiau Siarad Gyda Fi </a:t>
            </a:r>
            <a:r>
              <a:rPr lang="cy-GB" sz="2800" b="0" i="0" noProof="0" dirty="0">
                <a:solidFill>
                  <a:srgbClr val="1F1F1F"/>
                </a:solidFill>
                <a:effectLst/>
                <a:latin typeface="Arial" panose="020B0604020202020204" pitchFamily="34" charset="0"/>
              </a:rPr>
              <a:t>Lleferydd, Iaith a Chyfathrebu </a:t>
            </a:r>
            <a:r>
              <a:rPr lang="cy-GB" sz="1800" noProof="0" dirty="0">
                <a:effectLst/>
                <a:latin typeface="Segoe UI" panose="020B0502040204020203" pitchFamily="34" charset="0"/>
              </a:rPr>
              <a:t>– ar gael yma </a:t>
            </a:r>
            <a:r>
              <a:rPr lang="en-GB" sz="1800" u="sng" kern="0" dirty="0">
                <a:solidFill>
                  <a:srgbClr val="0563C1"/>
                </a:solidFill>
                <a:effectLst/>
                <a:latin typeface="Calibri" panose="020F0502020204030204" pitchFamily="34" charset="0"/>
                <a:ea typeface="Calibri" panose="020F0502020204030204" pitchFamily="34" charset="0"/>
                <a:hlinkClick r:id="rId3"/>
              </a:rPr>
              <a:t>https://www.llyw.cymru/lleferydd-iaith-chyfathrebu-canllaw</a:t>
            </a:r>
            <a:r>
              <a:rPr lang="cy-GB" sz="1800" noProof="0" dirty="0">
                <a:effectLst/>
                <a:latin typeface="Segoe UI" panose="020B0502040204020203" pitchFamily="34" charset="0"/>
              </a:rPr>
              <a:t> Poster oedran 3 a ddewiswyd fel hyn yn cynnwys y nifer fwyaf o strategaethau ond posteri eraill ar gael ar gyfer oedrannau iau.</a:t>
            </a:r>
            <a:endParaRPr lang="cy-GB" sz="1800" noProof="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ndParaRPr>
          </a:p>
          <a:p>
            <a:endParaRPr lang="cy-GB" dirty="0">
              <a:effectLst/>
              <a:latin typeface="Segoe UI Web (West European)"/>
            </a:endParaRPr>
          </a:p>
        </p:txBody>
      </p:sp>
      <p:sp>
        <p:nvSpPr>
          <p:cNvPr id="465" name="Google Shape;465;p2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6F87BCAB-33E2-4248-AD05-F2457978764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4 munud</a:t>
            </a: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sz="1200" b="1" dirty="0"/>
          </a:p>
          <a:p>
            <a:pPr marL="0" marR="0" lvl="0" indent="0" algn="l" rtl="0">
              <a:lnSpc>
                <a:spcPct val="100000"/>
              </a:lnSpc>
              <a:spcBef>
                <a:spcPct val="0"/>
              </a:spcBef>
              <a:spcAft>
                <a:spcPct val="0"/>
              </a:spcAft>
              <a:buClr>
                <a:schemeClr val="dk1"/>
              </a:buClr>
              <a:buSzPts val="1200"/>
              <a:buFont typeface="Calibri"/>
              <a:buNone/>
              <a:defRPr b="0" i="0"/>
            </a:pPr>
            <a:r>
              <a:rPr lang="1106" sz="1200" b="1" dirty="0"/>
              <a:t>Chwarae:</a:t>
            </a:r>
            <a:r>
              <a:rPr lang="1106" sz="1200" b="0" dirty="0"/>
              <a:t> Bydd plant yn dysgu iaith drwy chwarae. Gall ymwelwyr iechyd helpu teuluoedd i ymgorffori chwarae mewn arferion beunyddiol yn ogystal â neilltuo amser i chwarae gyda'u plant bach. Mae chwarae yn rhagflaenydd i iaith am ei fod yn cefnogi datblygiad symbolig (gan fod geiriau yn haniaethol eu natur). Bydd plant yn dysgu am wrthrychau drwy chwarae ac mae chwarae symbolig (chwarae creadigol) yn rhan bwysig o hyn am ei fod yn helpu plant i ddeall y gellir defnyddio pethau i gynrychioli pethau eraill, e.e. gallwch esgus mai ffôn yw banana.  </a:t>
            </a:r>
            <a:endParaRPr lang="en-GB" sz="1200" b="0" dirty="0"/>
          </a:p>
          <a:p>
            <a:pPr marL="0" marR="0" lvl="0" indent="0" algn="l" rtl="0">
              <a:lnSpc>
                <a:spcPct val="100000"/>
              </a:lnSpc>
              <a:spcBef>
                <a:spcPct val="0"/>
              </a:spcBef>
              <a:spcAft>
                <a:spcPct val="0"/>
              </a:spcAft>
              <a:buClr>
                <a:schemeClr val="dk1"/>
              </a:buClr>
              <a:buSzPts val="1200"/>
              <a:buFont typeface="Calibri"/>
              <a:buNone/>
              <a:defRPr b="0" i="0"/>
            </a:pPr>
            <a:endParaRPr lang="en-GB" sz="1200" b="0" dirty="0"/>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r>
              <a:rPr lang="cy-GB" sz="1200" b="1" noProof="0" dirty="0">
                <a:effectLst/>
                <a:latin typeface="Segoe UI" panose="020B0502040204020203" pitchFamily="34" charset="0"/>
              </a:rPr>
              <a:t>DS</a:t>
            </a:r>
            <a:r>
              <a:rPr lang="cy-GB" sz="1200" noProof="0" dirty="0">
                <a:effectLst/>
                <a:latin typeface="Segoe UI" panose="020B0502040204020203" pitchFamily="34" charset="0"/>
              </a:rPr>
              <a:t> Mae'r posteri hyn wedi'u datblygu ar gyfer lleoliadau felly efallai na fydd rhai strategaethau mor briodol i chi eu cyflwyno yn eich rolau e.e. nawr a'r byrddau nesaf.</a:t>
            </a:r>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endParaRPr lang="cy-GB" sz="1200" noProof="0" dirty="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r>
              <a:rPr lang="cy-GB" sz="1200" b="1" noProof="0" dirty="0">
                <a:effectLst/>
                <a:latin typeface="Segoe UI Web (West European)"/>
              </a:rPr>
              <a:t>DS- dewiswch 1 neu 2 strategaeth allweddol o'r ddelwedd ac annog staff i ddarllen y gweddill ar ôl y sesiwn.</a:t>
            </a:r>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endParaRPr lang="cy-GB" sz="1200" noProof="0" dirty="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endParaRPr lang="cy-GB" sz="1200" noProof="0" dirty="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endParaRPr lang="cy-GB" b="0" noProof="0" dirty="0"/>
          </a:p>
          <a:p>
            <a:pPr marL="0" marR="0" lvl="0" indent="0" algn="l" rtl="0">
              <a:lnSpc>
                <a:spcPct val="100000"/>
              </a:lnSpc>
              <a:spcBef>
                <a:spcPct val="0"/>
              </a:spcBef>
              <a:spcAft>
                <a:spcPct val="0"/>
              </a:spcAft>
              <a:buClr>
                <a:schemeClr val="dk1"/>
              </a:buClr>
              <a:buSzPts val="1200"/>
              <a:buFont typeface="Calibri"/>
              <a:buNone/>
              <a:defRPr b="0" i="0"/>
            </a:pPr>
            <a:endParaRPr dirty="0"/>
          </a:p>
        </p:txBody>
      </p:sp>
      <p:sp>
        <p:nvSpPr>
          <p:cNvPr id="476" name="Google Shape;476;p3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BE986D7B-9C1F-459A-A54D-60091DD9DA7B}"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FF00FF"/>
              </a:buClr>
              <a:buSzPts val="1800"/>
              <a:buFont typeface="Calibri"/>
              <a:buNone/>
              <a:defRPr b="0" i="0"/>
            </a:pPr>
            <a:endParaRPr b="1" dirty="0"/>
          </a:p>
          <a:p>
            <a:pPr marL="0" marR="0" lvl="0" indent="0" algn="l" rtl="0">
              <a:lnSpc>
                <a:spcPct val="100000"/>
              </a:lnSpc>
              <a:spcBef>
                <a:spcPct val="0"/>
              </a:spcBef>
              <a:spcAft>
                <a:spcPct val="0"/>
              </a:spcAft>
              <a:buClr>
                <a:srgbClr val="FF00FF"/>
              </a:buClr>
              <a:buSzPts val="1800"/>
              <a:buFont typeface="Calibri"/>
              <a:buNone/>
              <a:defRPr b="0" i="0"/>
            </a:pPr>
            <a:r>
              <a:rPr lang="en-GB" sz="1800" b="1" i="1" u="sng" strike="noStrike" dirty="0">
                <a:solidFill>
                  <a:srgbClr val="FF00FF"/>
                </a:solidFill>
                <a:latin typeface="Calibri"/>
                <a:ea typeface="Calibri"/>
                <a:cs typeface="Calibri"/>
                <a:sym typeface="Calibri"/>
              </a:rPr>
              <a:t>TUA: </a:t>
            </a:r>
            <a:r>
              <a:rPr lang="1106" sz="1800" b="1" i="1" u="sng" strike="noStrike" dirty="0">
                <a:solidFill>
                  <a:srgbClr val="FF00FF"/>
                </a:solidFill>
                <a:latin typeface="Calibri"/>
                <a:ea typeface="Calibri"/>
                <a:cs typeface="Calibri"/>
                <a:sym typeface="Calibri"/>
              </a:rPr>
              <a:t>3 munud</a:t>
            </a:r>
            <a:endParaRPr sz="1800" b="1" i="1" u="sng" dirty="0"/>
          </a:p>
          <a:p>
            <a:pPr marL="0" lvl="0" indent="0" algn="l" rtl="0">
              <a:lnSpc>
                <a:spcPct val="100000"/>
              </a:lnSpc>
              <a:spcBef>
                <a:spcPct val="0"/>
              </a:spcBef>
              <a:spcAft>
                <a:spcPct val="0"/>
              </a:spcAft>
              <a:buSzPts val="1400"/>
              <a:buNone/>
            </a:pPr>
            <a:endParaRPr sz="1800" b="1" i="1" u="sng" strike="noStrike" dirty="0">
              <a:latin typeface="Calibri"/>
              <a:ea typeface="Calibri"/>
              <a:cs typeface="Calibri"/>
              <a:sym typeface="Calibri"/>
            </a:endParaRPr>
          </a:p>
          <a:p>
            <a:pPr marL="0" lvl="0" indent="0" algn="l" rtl="0">
              <a:lnSpc>
                <a:spcPct val="100000"/>
              </a:lnSpc>
              <a:spcBef>
                <a:spcPct val="0"/>
              </a:spcBef>
              <a:spcAft>
                <a:spcPct val="0"/>
              </a:spcAft>
              <a:buSzPts val="1400"/>
              <a:buNone/>
            </a:pPr>
            <a:endParaRPr sz="1800" b="1" i="1" u="sng" strike="noStrike" dirty="0">
              <a:latin typeface="Calibri"/>
              <a:ea typeface="Calibri"/>
              <a:cs typeface="Calibri"/>
              <a:sym typeface="Calibri"/>
            </a:endParaRPr>
          </a:p>
          <a:p>
            <a:pPr marL="0" marR="0" lvl="0" indent="0" algn="l" rtl="0">
              <a:lnSpc>
                <a:spcPct val="100000"/>
              </a:lnSpc>
              <a:spcBef>
                <a:spcPct val="0"/>
              </a:spcBef>
              <a:spcAft>
                <a:spcPct val="0"/>
              </a:spcAft>
              <a:buClr>
                <a:schemeClr val="lt1"/>
              </a:buClr>
              <a:buSzPts val="1800"/>
              <a:buFont typeface="Arial"/>
              <a:buNone/>
              <a:defRPr b="0" i="0"/>
            </a:pPr>
            <a:r>
              <a:rPr lang="1106" sz="1800" dirty="0">
                <a:latin typeface="Arial"/>
                <a:ea typeface="Arial"/>
                <a:cs typeface="Arial"/>
                <a:sym typeface="Arial"/>
              </a:rPr>
              <a:t>Bydd babanod a gaiff </a:t>
            </a:r>
            <a:r>
              <a:rPr lang="1106" sz="2000" dirty="0">
                <a:latin typeface="Rockwell"/>
                <a:ea typeface="Rockwell"/>
                <a:cs typeface="Rockwell"/>
                <a:sym typeface="Rockwell"/>
              </a:rPr>
              <a:t>ryngweithiadau ‘yn ôl ac ymlaen’ hwy â'u gofalwyr</a:t>
            </a:r>
            <a:r>
              <a:rPr lang="1106" sz="1800" dirty="0">
                <a:latin typeface="Arial"/>
                <a:ea typeface="Arial"/>
                <a:cs typeface="Arial"/>
                <a:sym typeface="Arial"/>
              </a:rPr>
              <a:t> mewn ymateb i ystumiau ‘dangos’ yn defnyddio mwy o ystumiau pwyntio yn ddiweddarach na'r rhai a gaiff ryngweithiadau byrrach...</a:t>
            </a:r>
            <a:endParaRPr dirty="0"/>
          </a:p>
        </p:txBody>
      </p:sp>
      <p:sp>
        <p:nvSpPr>
          <p:cNvPr id="489" name="Google Shape;489;p3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F35A38AC-17B7-49F4-94D6-BE55E322874A}"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3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ct val="0"/>
              </a:spcBef>
              <a:spcAft>
                <a:spcPct val="0"/>
              </a:spcAft>
              <a:buClr>
                <a:srgbClr val="000000"/>
              </a:buClr>
              <a:buSzPts val="1400"/>
              <a:buFont typeface="Arial"/>
              <a:buNone/>
              <a:defRPr b="0" i="0"/>
            </a:pPr>
            <a:endParaRPr lang="en-GB" b="1" i="1" u="sng" dirty="0"/>
          </a:p>
          <a:p>
            <a:pPr marL="0" marR="0" lvl="0" indent="0" algn="just" rtl="0">
              <a:lnSpc>
                <a:spcPct val="100000"/>
              </a:lnSpc>
              <a:spcBef>
                <a:spcPct val="0"/>
              </a:spcBef>
              <a:spcAft>
                <a:spcPct val="0"/>
              </a:spcAft>
              <a:buClr>
                <a:srgbClr val="000000"/>
              </a:buClr>
              <a:buSzPts val="1400"/>
              <a:buFont typeface="Arial"/>
              <a:buNone/>
              <a:defRPr b="0" i="0"/>
            </a:pPr>
            <a:r>
              <a:rPr lang="en-GB" b="1" i="1" u="sng" dirty="0"/>
              <a:t>TUA: </a:t>
            </a:r>
            <a:r>
              <a:rPr lang="1106" b="1" i="1" u="sng" dirty="0"/>
              <a:t>2 funud</a:t>
            </a:r>
            <a:endParaRPr sz="1200" i="1" u="sng" dirty="0">
              <a:solidFill>
                <a:schemeClr val="lt1"/>
              </a:solidFill>
              <a:latin typeface="Rockwell"/>
              <a:ea typeface="Rockwell"/>
              <a:cs typeface="Rockwell"/>
              <a:sym typeface="Rockwell"/>
            </a:endParaRPr>
          </a:p>
          <a:p>
            <a:pPr marL="0" lvl="0" indent="0" algn="just" rtl="0">
              <a:lnSpc>
                <a:spcPct val="100000"/>
              </a:lnSpc>
              <a:spcBef>
                <a:spcPct val="0"/>
              </a:spcBef>
              <a:spcAft>
                <a:spcPct val="0"/>
              </a:spcAft>
              <a:buSzPts val="1400"/>
              <a:buNone/>
            </a:pPr>
            <a:endParaRPr sz="1200" dirty="0">
              <a:solidFill>
                <a:schemeClr val="lt1"/>
              </a:solidFill>
              <a:latin typeface="Arial"/>
              <a:ea typeface="Arial"/>
              <a:cs typeface="Arial"/>
              <a:sym typeface="Arial"/>
            </a:endParaRPr>
          </a:p>
          <a:p>
            <a:pPr marL="0" lvl="0" indent="0" algn="just" rtl="0">
              <a:lnSpc>
                <a:spcPct val="100000"/>
              </a:lnSpc>
              <a:spcBef>
                <a:spcPct val="0"/>
              </a:spcBef>
              <a:spcAft>
                <a:spcPct val="0"/>
              </a:spcAft>
              <a:buSzPts val="1400"/>
              <a:buNone/>
              <a:defRPr b="0" i="0"/>
            </a:pPr>
            <a:r>
              <a:rPr lang="1106" sz="1200" dirty="0">
                <a:solidFill>
                  <a:schemeClr val="lt1"/>
                </a:solidFill>
                <a:latin typeface="Arial"/>
                <a:ea typeface="Arial"/>
                <a:cs typeface="Arial"/>
                <a:sym typeface="Arial"/>
              </a:rPr>
              <a:t>Bydd babanod yn defnyddio mwy o ystumiau os bydd eu </a:t>
            </a:r>
            <a:r>
              <a:rPr lang="1106" sz="1200" dirty="0">
                <a:solidFill>
                  <a:schemeClr val="lt1"/>
                </a:solidFill>
                <a:latin typeface="Rockwell"/>
                <a:ea typeface="Rockwell"/>
                <a:cs typeface="Rockwell"/>
                <a:sym typeface="Rockwell"/>
              </a:rPr>
              <a:t>gofalwyr yn ymateb </a:t>
            </a:r>
            <a:r>
              <a:rPr lang="1106" sz="1200" dirty="0">
                <a:solidFill>
                  <a:schemeClr val="lt1"/>
                </a:solidFill>
                <a:latin typeface="Arial"/>
                <a:ea typeface="Arial"/>
                <a:cs typeface="Arial"/>
                <a:sym typeface="Arial"/>
              </a:rPr>
              <a:t>i'w hymdrechion cynnar</a:t>
            </a:r>
            <a:endParaRPr dirty="0"/>
          </a:p>
          <a:p>
            <a:pPr marL="0" lvl="0" indent="0" algn="just" rtl="0">
              <a:lnSpc>
                <a:spcPct val="100000"/>
              </a:lnSpc>
              <a:spcBef>
                <a:spcPct val="0"/>
              </a:spcBef>
              <a:spcAft>
                <a:spcPct val="0"/>
              </a:spcAft>
              <a:buSzPts val="1400"/>
              <a:buNone/>
              <a:defRPr b="0" i="0"/>
            </a:pPr>
            <a:r>
              <a:rPr lang="1106" sz="1200" dirty="0">
                <a:solidFill>
                  <a:schemeClr val="lt1"/>
                </a:solidFill>
                <a:latin typeface="Arial"/>
                <a:ea typeface="Arial"/>
                <a:cs typeface="Arial"/>
                <a:sym typeface="Arial"/>
              </a:rPr>
              <a:t>Gall gofalwyr helpu eu babi i ddatblygu iaith drwy ymateb ar unwaith </a:t>
            </a:r>
            <a:r>
              <a:rPr lang="1106" sz="1200" dirty="0">
                <a:solidFill>
                  <a:schemeClr val="lt1"/>
                </a:solidFill>
                <a:latin typeface="Rockwell"/>
                <a:ea typeface="Rockwell"/>
                <a:cs typeface="Rockwell"/>
                <a:sym typeface="Rockwell"/>
              </a:rPr>
              <a:t>(o fewn dwy eiliad)</a:t>
            </a:r>
            <a:r>
              <a:rPr lang="1106" sz="1200" dirty="0">
                <a:solidFill>
                  <a:schemeClr val="lt1"/>
                </a:solidFill>
                <a:latin typeface="Arial"/>
                <a:ea typeface="Arial"/>
                <a:cs typeface="Arial"/>
                <a:sym typeface="Arial"/>
              </a:rPr>
              <a:t> ac yn briodol </a:t>
            </a:r>
            <a:r>
              <a:rPr lang="1106" sz="1200" dirty="0">
                <a:solidFill>
                  <a:schemeClr val="lt1"/>
                </a:solidFill>
                <a:latin typeface="Rockwell"/>
                <a:ea typeface="Rockwell"/>
                <a:cs typeface="Rockwell"/>
                <a:sym typeface="Rockwell"/>
              </a:rPr>
              <a:t>(drwy siarad am ddiddordebau'r babi).</a:t>
            </a:r>
            <a:endParaRPr dirty="0"/>
          </a:p>
          <a:p>
            <a:pPr marL="0" lvl="0" indent="0" algn="just" rtl="0">
              <a:lnSpc>
                <a:spcPct val="100000"/>
              </a:lnSpc>
              <a:spcBef>
                <a:spcPct val="0"/>
              </a:spcBef>
              <a:spcAft>
                <a:spcPct val="0"/>
              </a:spcAft>
              <a:buSzPts val="1400"/>
              <a:buNone/>
              <a:defRPr b="0" i="0"/>
            </a:pPr>
            <a:r>
              <a:rPr lang="1106" sz="1200" dirty="0">
                <a:solidFill>
                  <a:schemeClr val="lt1"/>
                </a:solidFill>
                <a:latin typeface="Rockwell"/>
                <a:ea typeface="Rockwell"/>
                <a:cs typeface="Rockwell"/>
                <a:sym typeface="Rockwell"/>
              </a:rPr>
              <a:t>‘Sgyrsiau’</a:t>
            </a:r>
            <a:r>
              <a:rPr lang="1106" sz="1200" dirty="0">
                <a:solidFill>
                  <a:schemeClr val="lt1"/>
                </a:solidFill>
                <a:latin typeface="Arial"/>
                <a:ea typeface="Arial"/>
                <a:cs typeface="Arial"/>
                <a:sym typeface="Arial"/>
              </a:rPr>
              <a:t> dwyffordd hwy sydd orau.</a:t>
            </a:r>
            <a:endParaRPr dirty="0"/>
          </a:p>
          <a:p>
            <a:pPr marL="0" lvl="0" indent="0" algn="l" rtl="0">
              <a:lnSpc>
                <a:spcPct val="100000"/>
              </a:lnSpc>
              <a:spcBef>
                <a:spcPct val="0"/>
              </a:spcBef>
              <a:spcAft>
                <a:spcPct val="0"/>
              </a:spcAft>
              <a:buSzPts val="1400"/>
              <a:buNone/>
            </a:pPr>
            <a:endParaRPr dirty="0"/>
          </a:p>
        </p:txBody>
      </p:sp>
      <p:sp>
        <p:nvSpPr>
          <p:cNvPr id="502" name="Google Shape;502;p3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0F4866F5-0FFE-4C46-B2CC-ED4749507B72}"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3: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5 munud</a:t>
            </a: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sz="1200" b="1" dirty="0"/>
          </a:p>
          <a:p>
            <a:pPr marL="0" marR="0" lvl="0" indent="0" algn="l" rtl="0">
              <a:lnSpc>
                <a:spcPct val="100000"/>
              </a:lnSpc>
              <a:spcBef>
                <a:spcPct val="0"/>
              </a:spcBef>
              <a:spcAft>
                <a:spcPct val="0"/>
              </a:spcAft>
              <a:buClr>
                <a:schemeClr val="dk1"/>
              </a:buClr>
              <a:buSzPts val="1200"/>
              <a:buFont typeface="Calibri"/>
              <a:buNone/>
              <a:defRPr b="0" i="0"/>
            </a:pPr>
            <a:r>
              <a:rPr lang="1106" sz="1200" b="1" dirty="0"/>
              <a:t>Deall iaith lafar:</a:t>
            </a:r>
            <a:r>
              <a:rPr lang="1106" sz="1200" b="0" dirty="0"/>
              <a:t> </a:t>
            </a:r>
            <a:endParaRPr dirty="0"/>
          </a:p>
          <a:p>
            <a:pPr marL="0" marR="0" lvl="0" indent="0" algn="l" rtl="0">
              <a:lnSpc>
                <a:spcPct val="100000"/>
              </a:lnSpc>
              <a:spcBef>
                <a:spcPct val="0"/>
              </a:spcBef>
              <a:spcAft>
                <a:spcPct val="0"/>
              </a:spcAft>
              <a:buClr>
                <a:schemeClr val="dk1"/>
              </a:buClr>
              <a:buSzPts val="1200"/>
              <a:buFont typeface="Calibri"/>
              <a:buNone/>
            </a:pPr>
            <a:endParaRPr sz="1200" b="1"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Mae deall yn hanfodol er mwyn datblygu iaith, a bydd fel arfer yn digwydd cyn mynegiant</a:t>
            </a:r>
            <a:r>
              <a:rPr lang="en-GB" sz="1200" b="0" dirty="0"/>
              <a:t>.</a:t>
            </a:r>
            <a:endParaRPr dirty="0"/>
          </a:p>
          <a:p>
            <a:pPr marL="0" marR="0" lvl="0" indent="0" algn="l" rtl="0">
              <a:lnSpc>
                <a:spcPct val="100000"/>
              </a:lnSpc>
              <a:spcBef>
                <a:spcPct val="0"/>
              </a:spcBef>
              <a:spcAft>
                <a:spcPct val="0"/>
              </a:spcAft>
              <a:buClr>
                <a:schemeClr val="dk1"/>
              </a:buClr>
              <a:buSzPts val="1200"/>
              <a:buFont typeface="Calibri"/>
              <a:buNone/>
            </a:pPr>
            <a:endParaRPr sz="1200" b="0"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Dealltwriaeth o'r sefyllfa - bydd rhieni'n aml yn dweud bod eu plant yn deall popeth y byddant yn ei ddweud. Y rheswm dros hyn yw y bydd y plentyn yn deall y ciwiau dieiriau o'r sefyllfa, yn hytrach na'r hyn y bydd y rhiant yn ei ddweud, e.e. rhiant yn pwyntio at esgidiau'r plentyn ar yr un pryd â dweud ‘gwisga dy esgidiau’.  Mae hwn yn gam cyntaf pwysig wrth ddysgu iaith. </a:t>
            </a:r>
            <a:endParaRPr dirty="0"/>
          </a:p>
          <a:p>
            <a:pPr marL="0" marR="0" lvl="0" indent="0" algn="l" rtl="0">
              <a:lnSpc>
                <a:spcPct val="100000"/>
              </a:lnSpc>
              <a:spcBef>
                <a:spcPct val="0"/>
              </a:spcBef>
              <a:spcAft>
                <a:spcPct val="0"/>
              </a:spcAft>
              <a:buClr>
                <a:schemeClr val="dk1"/>
              </a:buClr>
              <a:buSzPts val="1200"/>
              <a:buFont typeface="Calibri"/>
              <a:buNone/>
            </a:pPr>
            <a:endParaRPr sz="1200" b="0"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Dealltwriaeth wirioneddol – wrth i'w dealltwriaeth ddatblygu, daw plant yn llai dibynnol ar giwiau er mwyn dilyn cyfarwyddiadau, e.e. byddant yn gallu dod o hyd i lun o esgidiau mewn llyfr pan fyddwch yn gofyn ‘ble mae'r esgidiau?’. </a:t>
            </a:r>
            <a:endParaRPr dirty="0"/>
          </a:p>
          <a:p>
            <a:pPr marL="0" marR="0" lvl="0" indent="0" algn="l" rtl="0">
              <a:lnSpc>
                <a:spcPct val="100000"/>
              </a:lnSpc>
              <a:spcBef>
                <a:spcPct val="0"/>
              </a:spcBef>
              <a:spcAft>
                <a:spcPct val="0"/>
              </a:spcAft>
              <a:buClr>
                <a:schemeClr val="dk1"/>
              </a:buClr>
              <a:buSzPts val="1200"/>
              <a:buFont typeface="Calibri"/>
              <a:buNone/>
            </a:pPr>
            <a:endParaRPr sz="1200" b="0"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Wrth drafod lefelau dealltwriaeth gyda rhieni, mae'n bwysig ystyried pa mor ddibynnol yw'r plentyn ar giwiau dieiriau. </a:t>
            </a:r>
            <a:endParaRPr dirty="0"/>
          </a:p>
          <a:p>
            <a:pPr marL="0" marR="0" lvl="0" indent="0" algn="l" rtl="0">
              <a:lnSpc>
                <a:spcPct val="100000"/>
              </a:lnSpc>
              <a:spcBef>
                <a:spcPct val="0"/>
              </a:spcBef>
              <a:spcAft>
                <a:spcPct val="0"/>
              </a:spcAft>
              <a:buClr>
                <a:schemeClr val="dk1"/>
              </a:buClr>
              <a:buSzPts val="1200"/>
              <a:buFont typeface="Calibri"/>
              <a:buNone/>
            </a:pPr>
            <a:endParaRPr sz="1200" b="0" dirty="0"/>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a:pPr>
            <a:r>
              <a:rPr lang="cy-GB" sz="1200" b="1" noProof="0" dirty="0">
                <a:effectLst/>
                <a:latin typeface="Segoe UI Web (West European)"/>
              </a:rPr>
              <a:t>DS- dewiswch 1 neu 2 strategaeth allweddol o'r ddelwedd ac annog staff i ddarllen y gweddill ar ôl y sesiwn.</a:t>
            </a:r>
          </a:p>
          <a:p>
            <a:pPr marL="0" marR="0" lvl="0" indent="0" algn="l" rtl="0">
              <a:lnSpc>
                <a:spcPct val="100000"/>
              </a:lnSpc>
              <a:spcBef>
                <a:spcPct val="0"/>
              </a:spcBef>
              <a:spcAft>
                <a:spcPct val="0"/>
              </a:spcAft>
              <a:buClr>
                <a:schemeClr val="dk1"/>
              </a:buClr>
              <a:buSzPts val="1200"/>
              <a:buFont typeface="Calibri"/>
              <a:buNone/>
            </a:pPr>
            <a:endParaRPr sz="1200" b="1" dirty="0"/>
          </a:p>
          <a:p>
            <a:pPr marL="0" marR="0" lvl="0" indent="0" algn="l" rtl="0">
              <a:lnSpc>
                <a:spcPct val="100000"/>
              </a:lnSpc>
              <a:spcBef>
                <a:spcPct val="0"/>
              </a:spcBef>
              <a:spcAft>
                <a:spcPct val="0"/>
              </a:spcAft>
              <a:buClr>
                <a:schemeClr val="dk1"/>
              </a:buClr>
              <a:buSzPts val="1200"/>
              <a:buFont typeface="Calibri"/>
              <a:buNone/>
            </a:pPr>
            <a:endParaRPr dirty="0"/>
          </a:p>
        </p:txBody>
      </p:sp>
      <p:sp>
        <p:nvSpPr>
          <p:cNvPr id="516" name="Google Shape;516;p3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11203BFE-BEE9-47CC-8AF9-A5B3A053A7A0}"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5 munud</a:t>
            </a: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sz="1200" b="0"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ARDDANGOS – gweithgaredd geiriau sy'n rhoi gwybodaeth (ICW) – brwsio gwallt y ddoli </a:t>
            </a:r>
            <a:endParaRPr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Bydd gan yr hyfforddwr ddoli a brwsh, a bydd yn rhoi'r cyfarwyddyd ‘brwsia wallt y ddoli’ – faint o eiriau y bydd yn rhaid i'r plentyn eu deall? (ATEB = dim un, gan mai cyfarwyddyd sy'n dibynnu ar ddealltwriaeth o'r sefyllfa yw hwn)</a:t>
            </a:r>
            <a:endParaRPr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Bydd gan yr hyfforddwr ddoli, tedi a brwsh, a bydd yn rhoi'r cyfarwyddyd ‘brwsia wallt y ddoli’ – faint o eiriau y bydd yn rhaid i'r plentyn eu deall? (ATEB = un, sef ‘ddoli’ yn hytrach na ‘tedi’)</a:t>
            </a:r>
            <a:endParaRPr dirty="0"/>
          </a:p>
          <a:p>
            <a:pPr marL="0" marR="0" lvl="0" indent="0" algn="l" rtl="0">
              <a:lnSpc>
                <a:spcPct val="100000"/>
              </a:lnSpc>
              <a:spcBef>
                <a:spcPct val="0"/>
              </a:spcBef>
              <a:spcAft>
                <a:spcPct val="0"/>
              </a:spcAft>
              <a:buClr>
                <a:schemeClr val="dk1"/>
              </a:buClr>
              <a:buSzPts val="1200"/>
              <a:buFont typeface="Calibri"/>
              <a:buNone/>
              <a:defRPr b="0" i="0"/>
            </a:pPr>
            <a:r>
              <a:rPr lang="1106" sz="1200" b="0" dirty="0"/>
              <a:t>Bydd gan yr hyfforddwr ddoli, tedi, brwsh a sbwng, a bydd yn rhoi'r cyfarwyddyd ‘brwsia wallt y ddoli’ – faint o eiriau y bydd yn rhaid i'r plentyn eu deall? (ATEB = dau, sef ‘ddoli’ yn hytrach na ‘tedi’ a ‘brwsia’ yn hytrach na ‘golcha’)</a:t>
            </a:r>
            <a:r>
              <a:rPr lang="en-GB" sz="1200" b="0" dirty="0"/>
              <a:t>.</a:t>
            </a:r>
            <a:endParaRPr dirty="0"/>
          </a:p>
          <a:p>
            <a:pPr marL="0" marR="0" lvl="0" indent="0" algn="l" rtl="0">
              <a:lnSpc>
                <a:spcPct val="100000"/>
              </a:lnSpc>
              <a:spcBef>
                <a:spcPct val="0"/>
              </a:spcBef>
              <a:spcAft>
                <a:spcPct val="0"/>
              </a:spcAft>
              <a:buClr>
                <a:schemeClr val="dk1"/>
              </a:buClr>
              <a:buSzPts val="1200"/>
              <a:buFont typeface="Calibri"/>
              <a:buNone/>
            </a:pPr>
            <a:endParaRPr sz="1200" b="0" dirty="0"/>
          </a:p>
          <a:p>
            <a:pPr marL="0" marR="0" lvl="0" indent="0" algn="l" rtl="0">
              <a:lnSpc>
                <a:spcPct val="100000"/>
              </a:lnSpc>
              <a:spcBef>
                <a:spcPct val="0"/>
              </a:spcBef>
              <a:spcAft>
                <a:spcPct val="0"/>
              </a:spcAft>
              <a:buClr>
                <a:schemeClr val="dk1"/>
              </a:buClr>
              <a:buSzPts val="1200"/>
              <a:buFont typeface="Calibri"/>
              <a:buNone/>
              <a:defRPr b="0" i="0"/>
            </a:pPr>
            <a:r>
              <a:rPr lang="1106" sz="1200" b="1" dirty="0"/>
              <a:t>DS: mewn asesiad Amserlen Sgiliau Tyfu (SOGS), honnir bod hyn yn asesu dealltwriaeth o iaith, ond cyfarwyddyd sy'n dibynnu ar ddealltwriaeth o'r sefyllfa yw hwn felly rhaid dehongli'r canlyniadau yn ofalus (dylai'r hyfforddwr ymgyfarwyddo â'r cwestiynau SOGS perthnasol)</a:t>
            </a:r>
            <a:endParaRPr sz="1200" b="1" dirty="0"/>
          </a:p>
          <a:p>
            <a:pPr marL="0" marR="0" lvl="0" indent="0" algn="l" rtl="0">
              <a:lnSpc>
                <a:spcPct val="100000"/>
              </a:lnSpc>
              <a:spcBef>
                <a:spcPct val="0"/>
              </a:spcBef>
              <a:spcAft>
                <a:spcPct val="0"/>
              </a:spcAft>
              <a:buClr>
                <a:schemeClr val="dk1"/>
              </a:buClr>
              <a:buSzPts val="1200"/>
              <a:buFont typeface="Calibri"/>
              <a:buNone/>
              <a:defRPr b="0" i="0"/>
            </a:pPr>
            <a:r>
              <a:rPr lang="1106" b="1" dirty="0"/>
              <a:t>Mae'r cwestiwn SOGS ar dudalen 39 sydd wedi'i labelu fel eitem 101 yn dweud wrthych</a:t>
            </a:r>
            <a:r>
              <a:rPr lang="1106" b="0" dirty="0"/>
              <a:t> </a:t>
            </a:r>
            <a:r>
              <a:rPr lang="1106" b="1" dirty="0"/>
              <a:t>am adael y gwpan, y llwy, y ddoli a'r brwsh o flaen y plentyn, a gofyn i'r plentyn roi diod i'r ddoli neu frwsio gwallt y ddoli, felly nid yw'n profi dealltwriaeth o ddwy ran i'r cwestiwn gan mai dim ond un dewis sydd. </a:t>
            </a:r>
            <a:endParaRPr b="1" dirty="0"/>
          </a:p>
          <a:p>
            <a:pPr marL="0" lvl="0" indent="0" algn="l" rtl="0">
              <a:lnSpc>
                <a:spcPct val="100000"/>
              </a:lnSpc>
              <a:spcBef>
                <a:spcPct val="0"/>
              </a:spcBef>
              <a:spcAft>
                <a:spcPct val="0"/>
              </a:spcAft>
              <a:buSzPts val="1400"/>
              <a:buNone/>
            </a:pPr>
            <a:endParaRPr dirty="0"/>
          </a:p>
        </p:txBody>
      </p:sp>
      <p:sp>
        <p:nvSpPr>
          <p:cNvPr id="527" name="Google Shape;527;p3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FC81EC3A-01A8-4EE1-9161-2CE929CB73C9}"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fontScale="95000" lnSpcReduction="10000"/>
          </a:bodyPr>
          <a:lstStyle/>
          <a:p>
            <a:pPr marL="0" lvl="0" indent="0" algn="l" rtl="0">
              <a:lnSpc>
                <a:spcPct val="100000"/>
              </a:lnSpc>
              <a:spcBef>
                <a:spcPct val="0"/>
              </a:spcBef>
              <a:spcAft>
                <a:spcPct val="0"/>
              </a:spcAft>
              <a:buSzPts val="1400"/>
              <a:buNone/>
              <a:defRPr b="0" i="0"/>
            </a:pPr>
            <a:endParaRPr lang="en-GB" sz="1800" b="1" i="1" u="sng" dirty="0">
              <a:latin typeface="Quattrocento Sans"/>
              <a:ea typeface="Quattrocento Sans"/>
              <a:cs typeface="Quattrocento Sans"/>
              <a:sym typeface="Quattrocento Sans"/>
            </a:endParaRPr>
          </a:p>
          <a:p>
            <a:pPr marL="0" lvl="0" indent="0" algn="l" rtl="0">
              <a:lnSpc>
                <a:spcPct val="100000"/>
              </a:lnSpc>
              <a:spcBef>
                <a:spcPct val="0"/>
              </a:spcBef>
              <a:spcAft>
                <a:spcPct val="0"/>
              </a:spcAft>
              <a:buSzPts val="1400"/>
              <a:buNone/>
              <a:defRPr b="0" i="0"/>
            </a:pPr>
            <a:r>
              <a:rPr lang="1106" sz="1800" b="1" i="1" u="sng" dirty="0">
                <a:latin typeface="Quattrocento Sans"/>
                <a:ea typeface="Quattrocento Sans"/>
                <a:cs typeface="Quattrocento Sans"/>
                <a:sym typeface="Quattrocento Sans"/>
              </a:rPr>
              <a:t>TUA</a:t>
            </a:r>
            <a:r>
              <a:rPr lang="en-GB" sz="1800" b="1" i="1" u="sng" dirty="0">
                <a:latin typeface="Quattrocento Sans"/>
                <a:ea typeface="Quattrocento Sans"/>
                <a:cs typeface="Quattrocento Sans"/>
                <a:sym typeface="Quattrocento Sans"/>
              </a:rPr>
              <a:t>:</a:t>
            </a:r>
            <a:r>
              <a:rPr lang="1106" sz="1800" b="1" i="1" u="sng" dirty="0">
                <a:latin typeface="Quattrocento Sans"/>
                <a:ea typeface="Quattrocento Sans"/>
                <a:cs typeface="Quattrocento Sans"/>
                <a:sym typeface="Quattrocento Sans"/>
              </a:rPr>
              <a:t> 1 munud</a:t>
            </a:r>
            <a:endParaRPr dirty="0"/>
          </a:p>
          <a:p>
            <a:pPr marL="0" lvl="0" indent="0" algn="l" rtl="0">
              <a:lnSpc>
                <a:spcPct val="100000"/>
              </a:lnSpc>
              <a:spcBef>
                <a:spcPct val="0"/>
              </a:spcBef>
              <a:spcAft>
                <a:spcPct val="0"/>
              </a:spcAft>
              <a:buSzPts val="1400"/>
              <a:buNone/>
            </a:pPr>
            <a:endParaRPr sz="1800" b="1" i="1" u="sng" dirty="0">
              <a:latin typeface="Quattrocento Sans"/>
              <a:ea typeface="Quattrocento Sans"/>
              <a:cs typeface="Quattrocento Sans"/>
              <a:sym typeface="Quattrocento Sans"/>
            </a:endParaRPr>
          </a:p>
          <a:p>
            <a:pPr marL="0" lvl="0" indent="0" algn="l" rtl="0">
              <a:lnSpc>
                <a:spcPct val="100000"/>
              </a:lnSpc>
              <a:spcBef>
                <a:spcPct val="0"/>
              </a:spcBef>
              <a:spcAft>
                <a:spcPct val="0"/>
              </a:spcAft>
              <a:buSzPts val="1400"/>
              <a:buNone/>
              <a:defRPr b="0" i="0"/>
            </a:pPr>
            <a:r>
              <a:rPr lang="1106" sz="1800" b="1" dirty="0">
                <a:latin typeface="Quattrocento Sans"/>
                <a:ea typeface="Quattrocento Sans"/>
                <a:cs typeface="Quattrocento Sans"/>
                <a:sym typeface="Quattrocento Sans"/>
              </a:rPr>
              <a:t>Ddim ond os caiff y cwrs ei gynnal yn rhithwir y bydd angen y sleid hwn (cuddiwch y sleid mewn sesiwn wyneb yn wyneb)</a:t>
            </a:r>
            <a:r>
              <a:rPr lang="en-GB" sz="1800" b="0" dirty="0">
                <a:latin typeface="Quattrocento Sans"/>
                <a:ea typeface="Quattrocento Sans"/>
                <a:cs typeface="Quattrocento Sans"/>
                <a:sym typeface="Quattrocento Sans"/>
              </a:rPr>
              <a:t>.</a:t>
            </a:r>
            <a:endParaRPr b="1" dirty="0">
              <a:latin typeface="Arial"/>
              <a:ea typeface="Arial"/>
              <a:cs typeface="Arial"/>
              <a:sym typeface="Arial"/>
            </a:endParaRPr>
          </a:p>
          <a:p>
            <a:pPr marL="0" lvl="0" indent="0" algn="l" rtl="0">
              <a:lnSpc>
                <a:spcPct val="100000"/>
              </a:lnSpc>
              <a:spcBef>
                <a:spcPct val="0"/>
              </a:spcBef>
              <a:spcAft>
                <a:spcPct val="0"/>
              </a:spcAft>
              <a:buSzPts val="1400"/>
              <a:buNone/>
            </a:pPr>
            <a:endParaRPr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dirty="0">
                <a:latin typeface="Arial"/>
                <a:ea typeface="Arial"/>
                <a:cs typeface="Arial"/>
                <a:sym typeface="Arial"/>
              </a:rPr>
              <a:t>Er mwyn helpu i gynnal y sesiwn yn ddidrafferth, a fyddai pawb cystal â gwneud y canlynol:</a:t>
            </a:r>
            <a:endParaRPr dirty="0"/>
          </a:p>
          <a:p>
            <a:pPr marL="0" lvl="0" indent="0" algn="l" rtl="0">
              <a:lnSpc>
                <a:spcPct val="100000"/>
              </a:lnSpc>
              <a:spcBef>
                <a:spcPct val="0"/>
              </a:spcBef>
              <a:spcAft>
                <a:spcPct val="0"/>
              </a:spcAft>
              <a:buSzPts val="1400"/>
              <a:buNone/>
            </a:pPr>
            <a:endParaRPr dirty="0">
              <a:latin typeface="Arial"/>
              <a:ea typeface="Arial"/>
              <a:cs typeface="Arial"/>
              <a:sym typeface="Arial"/>
            </a:endParaRPr>
          </a:p>
          <a:p>
            <a:pPr marL="628650" lvl="1" indent="-171450" algn="l" rtl="0">
              <a:lnSpc>
                <a:spcPct val="100000"/>
              </a:lnSpc>
              <a:spcBef>
                <a:spcPct val="0"/>
              </a:spcBef>
              <a:spcAft>
                <a:spcPct val="0"/>
              </a:spcAft>
              <a:buClr>
                <a:schemeClr val="dk1"/>
              </a:buClr>
              <a:buSzPts val="1200"/>
              <a:buFont typeface="Arial"/>
              <a:buChar char="•"/>
              <a:defRPr b="0" i="0"/>
            </a:pPr>
            <a:r>
              <a:rPr lang="1106" dirty="0">
                <a:latin typeface="Arial"/>
                <a:ea typeface="Arial"/>
                <a:cs typeface="Arial"/>
                <a:sym typeface="Arial"/>
              </a:rPr>
              <a:t>Cadw eich camera ymlaen </a:t>
            </a:r>
            <a:endParaRPr dirty="0"/>
          </a:p>
          <a:p>
            <a:pPr marL="628650" lvl="1" indent="-171450" algn="l" rtl="0">
              <a:lnSpc>
                <a:spcPct val="100000"/>
              </a:lnSpc>
              <a:spcBef>
                <a:spcPct val="0"/>
              </a:spcBef>
              <a:spcAft>
                <a:spcPct val="0"/>
              </a:spcAft>
              <a:buClr>
                <a:schemeClr val="dk1"/>
              </a:buClr>
              <a:buSzPts val="1200"/>
              <a:buFont typeface="Arial"/>
              <a:buChar char="•"/>
              <a:defRPr b="0" i="0"/>
            </a:pPr>
            <a:r>
              <a:rPr lang="1106" dirty="0">
                <a:latin typeface="Arial"/>
                <a:ea typeface="Arial"/>
                <a:cs typeface="Arial"/>
                <a:sym typeface="Arial"/>
              </a:rPr>
              <a:t>Diffodd eich microffon oni bai eich bod yn siarad</a:t>
            </a:r>
            <a:endParaRPr dirty="0"/>
          </a:p>
          <a:p>
            <a:pPr marL="628650" lvl="1" indent="-171450" algn="l" rtl="0">
              <a:lnSpc>
                <a:spcPct val="100000"/>
              </a:lnSpc>
              <a:spcBef>
                <a:spcPct val="0"/>
              </a:spcBef>
              <a:spcAft>
                <a:spcPct val="0"/>
              </a:spcAft>
              <a:buClr>
                <a:schemeClr val="dk1"/>
              </a:buClr>
              <a:buSzPts val="1200"/>
              <a:buFont typeface="Arial"/>
              <a:buChar char="•"/>
              <a:defRPr b="0" i="0"/>
            </a:pPr>
            <a:r>
              <a:rPr lang="1106" dirty="0">
                <a:latin typeface="Arial"/>
                <a:ea typeface="Arial"/>
                <a:cs typeface="Arial"/>
                <a:sym typeface="Arial"/>
              </a:rPr>
              <a:t>Defnyddio'r cyfleuster ‘codi llaw’ pan fyddwch am ofyn cwestiwn, a'i ddiffodd wedyn</a:t>
            </a:r>
            <a:endParaRPr dirty="0"/>
          </a:p>
          <a:p>
            <a:pPr marL="628650" lvl="1" indent="-171450" algn="l" rtl="0">
              <a:lnSpc>
                <a:spcPct val="100000"/>
              </a:lnSpc>
              <a:spcBef>
                <a:spcPct val="0"/>
              </a:spcBef>
              <a:spcAft>
                <a:spcPct val="0"/>
              </a:spcAft>
              <a:buClr>
                <a:schemeClr val="dk1"/>
              </a:buClr>
              <a:buSzPts val="1200"/>
              <a:buFont typeface="Arial"/>
              <a:buChar char="•"/>
              <a:defRPr b="0" i="0"/>
            </a:pPr>
            <a:r>
              <a:rPr lang="1106" dirty="0">
                <a:latin typeface="Arial"/>
                <a:ea typeface="Arial"/>
                <a:cs typeface="Arial"/>
                <a:sym typeface="Arial"/>
              </a:rPr>
              <a:t>Neu ddefnyddio'r blwch sgwrsio i ofyn cwestiynau, a byddwn yn eu hateb yn ystod y sesiwn.</a:t>
            </a:r>
            <a:endParaRPr dirty="0"/>
          </a:p>
          <a:p>
            <a:pPr marL="457200" lvl="1" indent="0" algn="l" rtl="0">
              <a:lnSpc>
                <a:spcPct val="100000"/>
              </a:lnSpc>
              <a:spcBef>
                <a:spcPct val="0"/>
              </a:spcBef>
              <a:spcAft>
                <a:spcPct val="0"/>
              </a:spcAft>
              <a:buClr>
                <a:schemeClr val="dk1"/>
              </a:buClr>
              <a:buSzPts val="1200"/>
              <a:buFont typeface="Arial"/>
              <a:buNone/>
              <a:defRPr b="0" i="0"/>
            </a:pPr>
            <a:r>
              <a:rPr lang="1106" dirty="0">
                <a:latin typeface="Arial"/>
                <a:ea typeface="Arial"/>
                <a:cs typeface="Arial"/>
                <a:sym typeface="Arial"/>
              </a:rPr>
              <a:t>     Os na allwn ateb eich cwestiwn, byddwn yn cysylltu â chi i roi ymateb i chi ar ôl y sesiwn</a:t>
            </a:r>
            <a:r>
              <a:rPr lang="en-GB" dirty="0">
                <a:latin typeface="Arial"/>
                <a:ea typeface="Arial"/>
                <a:cs typeface="Arial"/>
                <a:sym typeface="Arial"/>
              </a:rPr>
              <a:t>.</a:t>
            </a:r>
            <a:endParaRPr dirty="0"/>
          </a:p>
          <a:p>
            <a:pPr marL="171450" lvl="0" indent="-95250" algn="l" rtl="0">
              <a:lnSpc>
                <a:spcPct val="100000"/>
              </a:lnSpc>
              <a:spcBef>
                <a:spcPct val="0"/>
              </a:spcBef>
              <a:spcAft>
                <a:spcPct val="0"/>
              </a:spcAft>
              <a:buClr>
                <a:schemeClr val="dk1"/>
              </a:buClr>
              <a:buSzPts val="1200"/>
              <a:buFont typeface="Arial"/>
              <a:buNone/>
            </a:pPr>
            <a:endParaRPr dirty="0">
              <a:latin typeface="Arial"/>
              <a:ea typeface="Arial"/>
              <a:cs typeface="Arial"/>
              <a:sym typeface="Arial"/>
            </a:endParaRPr>
          </a:p>
        </p:txBody>
      </p:sp>
      <p:sp>
        <p:nvSpPr>
          <p:cNvPr id="95" name="Google Shape;95;p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b="0" i="0"/>
            </a:pPr>
            <a:fld id="{43D5BACD-2206-4081-990F-818FC34D664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5: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3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i="1" u="sng" dirty="0"/>
            </a:br>
            <a:r>
              <a:rPr lang="1106" b="1" i="1" u="sng" dirty="0"/>
              <a:t>TUA</a:t>
            </a:r>
            <a:r>
              <a:rPr lang="en-GB" b="1" i="1" u="sng" dirty="0"/>
              <a:t>:</a:t>
            </a:r>
            <a:r>
              <a:rPr lang="1106" b="1" i="1" u="sng" dirty="0"/>
              <a:t> 2 funud</a:t>
            </a:r>
            <a:endParaRPr dirty="0"/>
          </a:p>
          <a:p>
            <a:pPr marL="0" marR="0" lvl="0" indent="0" algn="l" rtl="0">
              <a:lnSpc>
                <a:spcPct val="100000"/>
              </a:lnSpc>
              <a:spcBef>
                <a:spcPct val="0"/>
              </a:spcBef>
              <a:spcAft>
                <a:spcPct val="0"/>
              </a:spcAft>
              <a:buClr>
                <a:schemeClr val="dk1"/>
              </a:buClr>
              <a:buSzPts val="1200"/>
              <a:buFont typeface="Calibri"/>
              <a:buNone/>
            </a:pPr>
            <a:endParaRPr sz="1200" b="1" i="1" u="sng"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sz="1200" i="0" u="none" dirty="0">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Tx/>
              <a:buSzPts val="1400"/>
              <a:buFontTx/>
              <a:buNone/>
              <a:tabLst/>
              <a:defRPr/>
            </a:pPr>
            <a:r>
              <a:rPr lang="cy-GB" dirty="0">
                <a:effectLst/>
                <a:latin typeface="Segoe UI Web (West European)"/>
              </a:rPr>
              <a:t>NB- Gall SLT drafod Prosesu Iaith </a:t>
            </a:r>
            <a:r>
              <a:rPr lang="cy-GB" dirty="0" err="1">
                <a:effectLst/>
                <a:latin typeface="Segoe UI Web (West European)"/>
              </a:rPr>
              <a:t>Gestalt</a:t>
            </a:r>
            <a:r>
              <a:rPr lang="cy-GB" dirty="0">
                <a:effectLst/>
                <a:latin typeface="Segoe UI Web (West European)"/>
              </a:rPr>
              <a:t> yn fyr os ydynt yn teimlo'n hyderus i wneud hynny.  Mae trafodaeth gynyddol ynghylch dwy ffordd o brosesu a dysgu iaith </a:t>
            </a:r>
          </a:p>
          <a:p>
            <a:pPr marL="0" marR="0" lvl="0" indent="0" algn="l" defTabSz="914400" rtl="0" eaLnBrk="1" fontAlgn="auto" latinLnBrk="0" hangingPunct="1">
              <a:lnSpc>
                <a:spcPct val="100000"/>
              </a:lnSpc>
              <a:spcBef>
                <a:spcPct val="0"/>
              </a:spcBef>
              <a:spcAft>
                <a:spcPct val="0"/>
              </a:spcAft>
              <a:buClrTx/>
              <a:buSzPts val="1400"/>
              <a:buFontTx/>
              <a:buNone/>
              <a:tabLst/>
              <a:defRPr/>
            </a:pPr>
            <a:r>
              <a:rPr lang="cy-GB" dirty="0">
                <a:effectLst/>
                <a:latin typeface="Segoe UI Web (West European)"/>
              </a:rPr>
              <a:t>- Prosesu Iaith Ddadansoddol – mae'r rhan fwyaf o blant yn dysgu iaith fel hyn  </a:t>
            </a:r>
          </a:p>
          <a:p>
            <a:pPr marL="0" marR="0" lvl="0" indent="0" algn="l" defTabSz="914400" rtl="0" eaLnBrk="1" fontAlgn="auto" latinLnBrk="0" hangingPunct="1">
              <a:lnSpc>
                <a:spcPct val="100000"/>
              </a:lnSpc>
              <a:spcBef>
                <a:spcPct val="0"/>
              </a:spcBef>
              <a:spcAft>
                <a:spcPct val="0"/>
              </a:spcAft>
              <a:buClrTx/>
              <a:buSzPts val="1400"/>
              <a:buFontTx/>
              <a:buNone/>
              <a:tabLst/>
              <a:defRPr/>
            </a:pPr>
            <a:r>
              <a:rPr lang="cy-GB" dirty="0">
                <a:effectLst/>
                <a:latin typeface="Segoe UI Web (West European)"/>
              </a:rPr>
              <a:t>- Prosesu Iaith </a:t>
            </a:r>
            <a:r>
              <a:rPr lang="cy-GB" dirty="0" err="1">
                <a:effectLst/>
                <a:latin typeface="Segoe UI Web (West European)"/>
              </a:rPr>
              <a:t>Gestalt</a:t>
            </a:r>
            <a:r>
              <a:rPr lang="cy-GB" dirty="0">
                <a:effectLst/>
                <a:latin typeface="Segoe UI Web (West European)"/>
              </a:rPr>
              <a:t> - lle mae plant yn dysgu iaith mewn darnau neu '</a:t>
            </a:r>
            <a:r>
              <a:rPr lang="cy-GB" dirty="0" err="1">
                <a:effectLst/>
                <a:latin typeface="Segoe UI Web (West European)"/>
              </a:rPr>
              <a:t>gestalts</a:t>
            </a:r>
            <a:r>
              <a:rPr lang="cy-GB" dirty="0">
                <a:effectLst/>
                <a:latin typeface="Segoe UI Web (West European)"/>
              </a:rPr>
              <a:t>'. Gall plant ailadrodd ymadroddion o brofiadau blaenorol / deialog o'r teledu. Mae therapi yn gweithio i siapio'r rhain yn iaith fwy amrywiol a hunan-gynhyrchu. Yn gallu cyfeirio at www.meaningfulspeech.com.</a:t>
            </a:r>
          </a:p>
          <a:p>
            <a:pPr marL="0" lvl="0" indent="0" algn="l" rtl="0">
              <a:lnSpc>
                <a:spcPct val="100000"/>
              </a:lnSpc>
              <a:spcBef>
                <a:spcPct val="0"/>
              </a:spcBef>
              <a:spcAft>
                <a:spcPct val="0"/>
              </a:spcAft>
              <a:buSzPts val="1400"/>
              <a:buNone/>
            </a:pPr>
            <a:endParaRPr lang="en-GB" dirty="0"/>
          </a:p>
          <a:p>
            <a:pPr marL="0" marR="0" lvl="0" indent="0" algn="l" defTabSz="914400" rtl="0" eaLnBrk="1" fontAlgn="auto" latinLnBrk="0" hangingPunct="1">
              <a:lnSpc>
                <a:spcPct val="100000"/>
              </a:lnSpc>
              <a:spcBef>
                <a:spcPct val="0"/>
              </a:spcBef>
              <a:spcAft>
                <a:spcPct val="0"/>
              </a:spcAft>
              <a:buClrTx/>
              <a:buSzPts val="1400"/>
              <a:buFontTx/>
              <a:buNone/>
              <a:tabLst/>
              <a:defRPr/>
            </a:pPr>
            <a:r>
              <a:rPr lang="cy-GB" sz="1200" b="1" noProof="0" dirty="0">
                <a:effectLst/>
                <a:latin typeface="Segoe UI Web (West European)"/>
              </a:rPr>
              <a:t>DS- dewiswch 1 neu 2 strategaeth allweddol o'r ddelwedd ac annog staff i ddarllen y gweddill ar ôl y sesiwn.</a:t>
            </a:r>
          </a:p>
          <a:p>
            <a:pPr marL="0" lvl="0" indent="0" algn="l" rtl="0">
              <a:lnSpc>
                <a:spcPct val="100000"/>
              </a:lnSpc>
              <a:spcBef>
                <a:spcPct val="0"/>
              </a:spcBef>
              <a:spcAft>
                <a:spcPct val="0"/>
              </a:spcAft>
              <a:buSzPts val="1400"/>
              <a:buNone/>
            </a:pPr>
            <a:endParaRPr dirty="0"/>
          </a:p>
        </p:txBody>
      </p:sp>
      <p:sp>
        <p:nvSpPr>
          <p:cNvPr id="536" name="Google Shape;536;p3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0A5C58F4-E2BB-4771-9C50-C53616F81A1E}"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defRPr b="0" i="0"/>
            </a:pPr>
            <a:r>
              <a:rPr lang="1106" dirty="0"/>
              <a:t>Bydd seiniau lleferydd yn datblygu'n raddol ac mae'n bosibl y bydd rhai plant yn gwneud rhai gwallau wrth ynganu seiniau lleferydd pan fyddant yn dysgu siarad, e.e. ‘tath’ yn lle ‘cath’. </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defRPr b="0" i="0"/>
            </a:pPr>
            <a:r>
              <a:rPr lang="en-GB" b="1" dirty="0" err="1"/>
              <a:t>Dangoswch</a:t>
            </a:r>
            <a:r>
              <a:rPr lang="en-GB" b="1" dirty="0"/>
              <a:t> y </a:t>
            </a:r>
            <a:r>
              <a:rPr lang="en-GB" b="1" dirty="0" err="1"/>
              <a:t>daflen</a:t>
            </a:r>
            <a:r>
              <a:rPr lang="en-GB" b="1" dirty="0"/>
              <a:t> </a:t>
            </a:r>
            <a:r>
              <a:rPr lang="en-GB" b="1" dirty="0" err="1"/>
              <a:t>ffeithiau</a:t>
            </a:r>
            <a:r>
              <a:rPr lang="en-GB" b="1" dirty="0"/>
              <a:t> am </a:t>
            </a:r>
            <a:r>
              <a:rPr lang="en-GB" b="1" dirty="0" err="1"/>
              <a:t>ychydig</a:t>
            </a:r>
            <a:r>
              <a:rPr lang="en-GB" b="1" dirty="0"/>
              <a:t> a </a:t>
            </a:r>
            <a:r>
              <a:rPr lang="en-GB" b="1" dirty="0" err="1"/>
              <a:t>thynnwch</a:t>
            </a:r>
            <a:r>
              <a:rPr lang="en-GB" b="1" dirty="0"/>
              <a:t> </a:t>
            </a:r>
            <a:r>
              <a:rPr lang="en-GB" b="1" dirty="0" err="1"/>
              <a:t>sylw</a:t>
            </a:r>
            <a:r>
              <a:rPr lang="en-GB" b="1" dirty="0"/>
              <a:t> </a:t>
            </a:r>
            <a:r>
              <a:rPr lang="en-GB" b="1" dirty="0" err="1"/>
              <a:t>ati</a:t>
            </a:r>
            <a:r>
              <a:rPr lang="en-GB" b="1" dirty="0"/>
              <a:t> </a:t>
            </a:r>
            <a:r>
              <a:rPr lang="en-GB" b="1" dirty="0" err="1"/>
              <a:t>fel</a:t>
            </a:r>
            <a:r>
              <a:rPr lang="en-GB" b="1" dirty="0"/>
              <a:t> </a:t>
            </a:r>
            <a:r>
              <a:rPr lang="en-GB" b="1" dirty="0" err="1"/>
              <a:t>adnodd</a:t>
            </a:r>
            <a:r>
              <a:rPr lang="en-GB" b="1" dirty="0"/>
              <a:t> </a:t>
            </a:r>
            <a:r>
              <a:rPr lang="en-GB" b="1" dirty="0" err="1"/>
              <a:t>i</a:t>
            </a:r>
            <a:r>
              <a:rPr lang="en-GB" b="1" dirty="0"/>
              <a:t> </a:t>
            </a:r>
            <a:r>
              <a:rPr lang="en-GB" b="1" dirty="0" err="1"/>
              <a:t>rieni</a:t>
            </a:r>
            <a:r>
              <a:rPr lang="en-GB" b="1" dirty="0"/>
              <a:t>.</a:t>
            </a:r>
            <a:r>
              <a:rPr lang="en-GB" b="0" dirty="0"/>
              <a:t> </a:t>
            </a:r>
          </a:p>
          <a:p>
            <a:pPr marL="0" marR="0" lvl="0" indent="0" algn="l" rtl="0">
              <a:lnSpc>
                <a:spcPct val="100000"/>
              </a:lnSpc>
              <a:spcBef>
                <a:spcPct val="0"/>
              </a:spcBef>
              <a:spcAft>
                <a:spcPct val="0"/>
              </a:spcAft>
              <a:buClr>
                <a:schemeClr val="dk1"/>
              </a:buClr>
              <a:buSzPts val="1200"/>
              <a:buFont typeface="Calibri"/>
              <a:buNone/>
              <a:defRPr b="0" i="0"/>
            </a:pPr>
            <a:endParaRPr lang="en-GB" b="0" dirty="0"/>
          </a:p>
          <a:p>
            <a:pPr marL="0" marR="0" lvl="0" indent="0" algn="l" defTabSz="914400" rtl="0" eaLnBrk="1" fontAlgn="auto" latinLnBrk="0" hangingPunct="1">
              <a:lnSpc>
                <a:spcPct val="100000"/>
              </a:lnSpc>
              <a:spcBef>
                <a:spcPct val="0"/>
              </a:spcBef>
              <a:spcAft>
                <a:spcPct val="0"/>
              </a:spcAft>
              <a:buClr>
                <a:schemeClr val="dk1"/>
              </a:buClr>
              <a:buSzPts val="1200"/>
              <a:buFont typeface="Calibri"/>
              <a:buNone/>
              <a:tabLst/>
              <a:defRPr b="0" i="0"/>
            </a:pPr>
            <a:r>
              <a:rPr lang="cy-GB" sz="1200" b="1" noProof="0" dirty="0">
                <a:effectLst/>
                <a:latin typeface="Segoe UI Web (West European)"/>
              </a:rPr>
              <a:t>DS- dewiswch 1 neu 2 strategaeth allweddol o'r ddelwedd ac annog staff i ddarllen y gweddill ar ôl y sesiwn.</a:t>
            </a:r>
          </a:p>
          <a:p>
            <a:pPr marL="0" marR="0" lvl="0" indent="0" algn="l" rtl="0">
              <a:lnSpc>
                <a:spcPct val="100000"/>
              </a:lnSpc>
              <a:spcBef>
                <a:spcPct val="0"/>
              </a:spcBef>
              <a:spcAft>
                <a:spcPct val="0"/>
              </a:spcAft>
              <a:buClr>
                <a:schemeClr val="dk1"/>
              </a:buClr>
              <a:buSzPts val="1200"/>
              <a:buFont typeface="Calibri"/>
              <a:buNone/>
              <a:defRPr b="0" i="0"/>
            </a:pPr>
            <a:endParaRPr lang="en-GB" b="1" dirty="0"/>
          </a:p>
          <a:p>
            <a:pPr marL="0" marR="0" lvl="0" indent="0" algn="l" rtl="0">
              <a:lnSpc>
                <a:spcPct val="100000"/>
              </a:lnSpc>
              <a:spcBef>
                <a:spcPct val="0"/>
              </a:spcBef>
              <a:spcAft>
                <a:spcPct val="0"/>
              </a:spcAft>
              <a:buClr>
                <a:schemeClr val="dk1"/>
              </a:buClr>
              <a:buSzPts val="1200"/>
              <a:buFont typeface="Calibri"/>
              <a:buNone/>
            </a:pPr>
            <a:endParaRPr b="1" dirty="0"/>
          </a:p>
          <a:p>
            <a:pPr marL="0" marR="0" lvl="0" indent="0" algn="l" rtl="0">
              <a:lnSpc>
                <a:spcPct val="100000"/>
              </a:lnSpc>
              <a:spcBef>
                <a:spcPct val="0"/>
              </a:spcBef>
              <a:spcAft>
                <a:spcPct val="0"/>
              </a:spcAft>
              <a:buClr>
                <a:schemeClr val="dk1"/>
              </a:buClr>
              <a:buSzPts val="1200"/>
              <a:buFont typeface="Calibri"/>
              <a:buNone/>
            </a:pPr>
            <a:endParaRPr b="1" dirty="0"/>
          </a:p>
        </p:txBody>
      </p:sp>
      <p:sp>
        <p:nvSpPr>
          <p:cNvPr id="547" name="Google Shape;547;p3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31B9DF41-E26E-48E4-9CCE-E685A0FC79FB}"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Parhad…</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defRPr b="0" i="0"/>
            </a:pPr>
            <a:r>
              <a:rPr lang="1106" dirty="0"/>
              <a:t>Bydd seiniau lleferydd yn datblygu'n raddol ac mae'n bosibl y bydd rhai plant yn gwneud rhai gwallau wrth ynganu seiniau lleferydd pan fyddant yn dysgu siarad, e.e. ‘tath’ yn lle ‘cath’. </a:t>
            </a:r>
            <a:endParaRPr dirty="0"/>
          </a:p>
        </p:txBody>
      </p:sp>
      <p:sp>
        <p:nvSpPr>
          <p:cNvPr id="559" name="Google Shape;559;p3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C0A710A2-16E4-4D91-B5E9-BFA1AC800037}"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2 funud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O </a:t>
            </a:r>
            <a:r>
              <a:rPr lang="1106" u="sng" dirty="0">
                <a:solidFill>
                  <a:schemeClr val="hlink"/>
                </a:solidFill>
                <a:hlinkClick r:id="rId3"/>
              </a:rPr>
              <a:t>Speech acquisition - Multilingual Children's Speech (csu.edu.au)</a:t>
            </a:r>
            <a:endParaRPr lang="en-GB" u="sng" dirty="0">
              <a:solidFill>
                <a:schemeClr val="hlink"/>
              </a:solidFill>
            </a:endParaRPr>
          </a:p>
          <a:p>
            <a:pPr marL="0" lvl="0" indent="0" algn="l" rtl="0">
              <a:lnSpc>
                <a:spcPct val="100000"/>
              </a:lnSpc>
              <a:spcBef>
                <a:spcPct val="0"/>
              </a:spcBef>
              <a:spcAft>
                <a:spcPct val="0"/>
              </a:spcAft>
              <a:buSzPts val="1400"/>
              <a:buNone/>
            </a:pPr>
            <a:endParaRPr lang="en-GB" u="sng" dirty="0">
              <a:solidFill>
                <a:schemeClr val="hlink"/>
              </a:solidFill>
            </a:endParaRPr>
          </a:p>
          <a:p>
            <a:pPr marL="0" lvl="0" indent="0" algn="l" rtl="0">
              <a:lnSpc>
                <a:spcPct val="100000"/>
              </a:lnSpc>
              <a:spcBef>
                <a:spcPct val="0"/>
              </a:spcBef>
              <a:spcAft>
                <a:spcPct val="0"/>
              </a:spcAft>
              <a:buSzPts val="1400"/>
              <a:buNone/>
              <a:defRPr b="0" i="0"/>
            </a:pPr>
            <a:r>
              <a:rPr lang="1106" b="1" u="sng" dirty="0">
                <a:solidFill>
                  <a:schemeClr val="hlink"/>
                </a:solidFill>
              </a:rPr>
              <a:t>Ar gyfer y fersiwn Gymraeg: sylwer bod y wybodaeth hon yn ymwneud â datblygiad seiniau yn Saesneg.</a:t>
            </a:r>
            <a:r>
              <a:rPr lang="1106" b="0" u="none" dirty="0">
                <a:solidFill>
                  <a:schemeClr val="hlink"/>
                </a:solidFill>
              </a:rPr>
              <a:t> </a:t>
            </a:r>
            <a:r>
              <a:rPr lang="1106" b="1" u="sng" dirty="0">
                <a:solidFill>
                  <a:schemeClr val="hlink"/>
                </a:solidFill>
              </a:rPr>
              <a:t>Nid oes gennym wybodaeth gyfatebol am ddatblygiad seiniau yn Gymraeg.</a:t>
            </a:r>
            <a:endParaRPr b="1" dirty="0"/>
          </a:p>
        </p:txBody>
      </p:sp>
      <p:sp>
        <p:nvSpPr>
          <p:cNvPr id="568" name="Google Shape;568;p3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fld id="{0D80FDCD-D854-4ADE-ABF3-05CF9212540A}"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1" u="sng" dirty="0"/>
              <a:t> </a:t>
            </a:r>
          </a:p>
          <a:p>
            <a:pPr marL="0" marR="0" lvl="0" indent="0" algn="l" rtl="0">
              <a:lnSpc>
                <a:spcPct val="100000"/>
              </a:lnSpc>
              <a:spcBef>
                <a:spcPct val="0"/>
              </a:spcBef>
              <a:spcAft>
                <a:spcPct val="0"/>
              </a:spcAft>
              <a:buClr>
                <a:schemeClr val="dk1"/>
              </a:buClr>
              <a:buSzPts val="1200"/>
              <a:buFont typeface="Arial"/>
              <a:buNone/>
              <a:defRPr b="0" i="0"/>
            </a:pPr>
            <a:r>
              <a:rPr lang="en-GB" b="1" i="1" u="sng" dirty="0"/>
              <a:t>TUA: 8 </a:t>
            </a:r>
            <a:r>
              <a:rPr lang="en-GB" b="1" i="1" u="sng" dirty="0" err="1"/>
              <a:t>munud</a:t>
            </a:r>
            <a:r>
              <a:rPr lang="en-GB" b="1" i="1" u="sng"/>
              <a:t>-  </a:t>
            </a:r>
            <a:r>
              <a:rPr lang="cy-GB" b="1">
                <a:effectLst/>
                <a:latin typeface="Segoe UI Web (West European)"/>
              </a:rPr>
              <a:t>SLEID DEWISOL </a:t>
            </a:r>
            <a:endParaRPr lang="en-GB" sz="1200" b="1"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1" u="sng" baseline="0" dirty="0">
              <a:latin typeface="Arial"/>
              <a:cs typeface="Arial"/>
              <a:sym typeface="Arial"/>
            </a:endParaRPr>
          </a:p>
          <a:p>
            <a:r>
              <a:rPr lang="cy-GB" sz="1200" dirty="0">
                <a:solidFill>
                  <a:srgbClr val="000000"/>
                </a:solidFill>
                <a:effectLst/>
                <a:latin typeface="Segoe UI" panose="020B0502040204020203" pitchFamily="34" charset="0"/>
                <a:ea typeface="Times New Roman" panose="02020603050405020304" pitchFamily="18" charset="0"/>
              </a:rPr>
              <a:t>Dewiswch un frawddeg i'w gwneud fel gwrthdystiad </a:t>
            </a:r>
            <a:endParaRPr lang="en-GB" sz="1200" dirty="0">
              <a:effectLst/>
              <a:latin typeface="Calibri" panose="020F0502020204030204" pitchFamily="34" charset="0"/>
              <a:ea typeface="Calibri" panose="020F0502020204030204" pitchFamily="34" charset="0"/>
            </a:endParaRPr>
          </a:p>
          <a:p>
            <a:r>
              <a:rPr lang="cy-GB" sz="1200" dirty="0">
                <a:effectLst/>
                <a:latin typeface="Segoe UI" panose="020B0502040204020203"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Opsiwn wyneb yn wyneb – Mewn parau yn cymryd eu tro i ddweud un o'r brawddegau, mae'n rhaid i'r gwrandäwr ddyfalu beth maen nhw'n ei ddweud </a:t>
            </a:r>
            <a:endParaRPr lang="en-GB" sz="1200" dirty="0">
              <a:effectLst/>
              <a:latin typeface="Calibri" panose="020F0502020204030204" pitchFamily="34" charset="0"/>
              <a:ea typeface="Calibri" panose="020F0502020204030204" pitchFamily="34" charset="0"/>
            </a:endParaRPr>
          </a:p>
          <a:p>
            <a:r>
              <a:rPr lang="cy-GB" sz="1200" dirty="0">
                <a:effectLst/>
                <a:latin typeface="Segoe UI" panose="020B0502040204020203"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Opsiwn ar-lein- rhowch eu hunain ar fud, ymarfer yr holl frawddegau (3 munud) yna adborth yn ôl.</a:t>
            </a:r>
            <a:endParaRPr lang="en-GB" sz="1200" dirty="0">
              <a:effectLst/>
              <a:latin typeface="Calibri" panose="020F0502020204030204" pitchFamily="34" charset="0"/>
              <a:ea typeface="Calibri" panose="020F0502020204030204" pitchFamily="34" charset="0"/>
            </a:endParaRPr>
          </a:p>
          <a:p>
            <a:r>
              <a:rPr lang="cy-GB" sz="1200" dirty="0">
                <a:effectLst/>
                <a:latin typeface="Segoe UI" panose="020B0502040204020203"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Trafod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Beth oeddech chi’n meddwl amdano?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Sut oeddech chi'n teimlo?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Allwch chi ddal i fyny â hyn?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Os byddet ti'n gorfod gwneud hyn drwy'r amser, beth fyddet ti'n meddwl fyddai'n helpu?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Sut ydych chi'n meddwl y byddai'r plant yn teimlo? </a:t>
            </a:r>
            <a:endParaRPr lang="en-GB" sz="1200" dirty="0">
              <a:effectLst/>
              <a:latin typeface="Calibri" panose="020F0502020204030204" pitchFamily="34" charset="0"/>
              <a:ea typeface="Calibri" panose="020F0502020204030204" pitchFamily="34" charset="0"/>
            </a:endParaRPr>
          </a:p>
          <a:p>
            <a:endParaRPr lang="cy-GB" sz="1200" dirty="0">
              <a:solidFill>
                <a:srgbClr val="000000"/>
              </a:solidFill>
              <a:effectLst/>
              <a:latin typeface="Segoe UI" panose="020B0502040204020203" pitchFamily="34" charset="0"/>
              <a:ea typeface="Times New Roman" panose="02020603050405020304" pitchFamily="18" charset="0"/>
            </a:endParaRPr>
          </a:p>
          <a:p>
            <a:r>
              <a:rPr lang="cy-GB" sz="1200" dirty="0">
                <a:solidFill>
                  <a:srgbClr val="000000"/>
                </a:solidFill>
                <a:effectLst/>
                <a:latin typeface="Segoe UI" panose="020B0502040204020203" pitchFamily="34" charset="0"/>
                <a:ea typeface="Times New Roman" panose="02020603050405020304" pitchFamily="18" charset="0"/>
              </a:rPr>
              <a:t>Mae hyn yn dangos pan fyddwn yn gofyn i blant ifanc newid eu lleferydd, ei bod yn anodd a chofiwch fod gennych chi weledol ychwanegol i'r hyn y byddai'r plentyn yn ei gael, gan fod y frawddeg roeddech chi'n ei ddweud wedi'i hysgrifennu i lawr.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Dydyn nhw ddim yn bod yn ddiog nac yn ystyfnig os nad ydyn nhw'n newid eu synau, bydd yn cymryd amser iddyn nhw adeiladu'r arfer newydd hwn yn eu lleferydd o ddydd i ddydd. </a:t>
            </a:r>
            <a:endParaRPr lang="en-GB" sz="1200" dirty="0">
              <a:effectLst/>
              <a:latin typeface="Calibri" panose="020F0502020204030204" pitchFamily="34" charset="0"/>
              <a:ea typeface="Calibri" panose="020F0502020204030204" pitchFamily="34" charset="0"/>
            </a:endParaRPr>
          </a:p>
          <a:p>
            <a:r>
              <a:rPr lang="cy-GB" sz="1200" dirty="0">
                <a:effectLst/>
                <a:latin typeface="Segoe UI" panose="020B0502040204020203"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cy-GB" sz="1200" dirty="0">
                <a:solidFill>
                  <a:srgbClr val="000000"/>
                </a:solidFill>
                <a:effectLst/>
                <a:latin typeface="Segoe UI" panose="020B0502040204020203" pitchFamily="34" charset="0"/>
                <a:ea typeface="Times New Roman" panose="02020603050405020304" pitchFamily="18" charset="0"/>
              </a:rPr>
              <a:t>(Credyd - mae'r cynnwys sleidiau hwn yn cael ei rannu o weithdy rhiant Cymru Gyfan </a:t>
            </a:r>
            <a:r>
              <a:rPr lang="cy-GB" sz="1200" dirty="0" err="1">
                <a:solidFill>
                  <a:srgbClr val="000000"/>
                </a:solidFill>
                <a:effectLst/>
                <a:latin typeface="Segoe UI" panose="020B0502040204020203" pitchFamily="34" charset="0"/>
                <a:ea typeface="Times New Roman" panose="02020603050405020304" pitchFamily="18" charset="0"/>
              </a:rPr>
              <a:t>Sounds</a:t>
            </a:r>
            <a:r>
              <a:rPr lang="cy-GB" sz="1200" dirty="0">
                <a:solidFill>
                  <a:srgbClr val="000000"/>
                </a:solidFill>
                <a:effectLst/>
                <a:latin typeface="Segoe UI" panose="020B0502040204020203" pitchFamily="34" charset="0"/>
                <a:ea typeface="Times New Roman" panose="02020603050405020304" pitchFamily="18" charset="0"/>
              </a:rPr>
              <a:t> </a:t>
            </a:r>
            <a:r>
              <a:rPr lang="cy-GB" sz="1200" dirty="0" err="1">
                <a:solidFill>
                  <a:srgbClr val="000000"/>
                </a:solidFill>
                <a:effectLst/>
                <a:latin typeface="Segoe UI" panose="020B0502040204020203" pitchFamily="34" charset="0"/>
                <a:ea typeface="Times New Roman" panose="02020603050405020304" pitchFamily="18" charset="0"/>
              </a:rPr>
              <a:t>So</a:t>
            </a:r>
            <a:r>
              <a:rPr lang="cy-GB" sz="1200" dirty="0">
                <a:solidFill>
                  <a:srgbClr val="000000"/>
                </a:solidFill>
                <a:effectLst/>
                <a:latin typeface="Segoe UI" panose="020B0502040204020203" pitchFamily="34" charset="0"/>
                <a:ea typeface="Times New Roman" panose="02020603050405020304" pitchFamily="18" charset="0"/>
              </a:rPr>
              <a:t> </a:t>
            </a:r>
            <a:r>
              <a:rPr lang="cy-GB" sz="1200" dirty="0" err="1">
                <a:solidFill>
                  <a:srgbClr val="000000"/>
                </a:solidFill>
                <a:effectLst/>
                <a:latin typeface="Segoe UI" panose="020B0502040204020203" pitchFamily="34" charset="0"/>
                <a:ea typeface="Times New Roman" panose="02020603050405020304" pitchFamily="18" charset="0"/>
              </a:rPr>
              <a:t>Simple</a:t>
            </a:r>
            <a:r>
              <a:rPr lang="cy-GB" sz="1200" dirty="0">
                <a:solidFill>
                  <a:srgbClr val="000000"/>
                </a:solidFill>
                <a:effectLst/>
                <a:latin typeface="Segoe UI" panose="020B0502040204020203" pitchFamily="34" charset="0"/>
                <a:ea typeface="Times New Roman" panose="02020603050405020304" pitchFamily="18" charset="0"/>
              </a:rPr>
              <a:t>)</a:t>
            </a:r>
            <a:endParaRPr lang="en-GB" sz="1200" dirty="0">
              <a:effectLst/>
              <a:latin typeface="Calibri" panose="020F0502020204030204" pitchFamily="34" charset="0"/>
              <a:ea typeface="Calibri" panose="020F0502020204030204" pitchFamily="34" charset="0"/>
            </a:endParaRPr>
          </a:p>
        </p:txBody>
      </p:sp>
      <p:sp>
        <p:nvSpPr>
          <p:cNvPr id="559" name="Google Shape;559;p3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8712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9: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4 munud</a:t>
            </a: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sz="1200" b="0" dirty="0"/>
          </a:p>
          <a:p>
            <a:pPr marL="0" lvl="0" indent="0" algn="l" rtl="0">
              <a:lnSpc>
                <a:spcPct val="100000"/>
              </a:lnSpc>
              <a:spcBef>
                <a:spcPct val="0"/>
              </a:spcBef>
              <a:spcAft>
                <a:spcPct val="0"/>
              </a:spcAft>
              <a:buClr>
                <a:schemeClr val="dk1"/>
              </a:buClr>
              <a:buSzPts val="1200"/>
              <a:buFont typeface="Arial"/>
              <a:buNone/>
              <a:defRPr b="0" i="0"/>
            </a:pPr>
            <a:r>
              <a:rPr lang="1106" sz="1200" b="0" dirty="0"/>
              <a:t>Bydd rhai plant yn ei chael hi'n anodd rhyngweithio â phobl eraill – gallai hyn olygu plant neu oedolion. Gall llawer o rieni a gweithwyr proffesiynol neidio i gasgliadau ynglŷn ag Awtistiaeth – mae'n bwysig cofio bod llawer o'r nodweddion sy'n gysylltiedig ag Awtistiaeth hefyd yn gyfnodau datblygiad nodweddiadol, e.e. gosod teganau mewn rhes/gwneud yr un peth dro ar ôl tro. </a:t>
            </a:r>
            <a:endParaRPr dirty="0"/>
          </a:p>
          <a:p>
            <a:pPr marL="0" lvl="0" indent="0" algn="l" rtl="0">
              <a:lnSpc>
                <a:spcPct val="100000"/>
              </a:lnSpc>
              <a:spcBef>
                <a:spcPct val="0"/>
              </a:spcBef>
              <a:spcAft>
                <a:spcPct val="0"/>
              </a:spcAft>
              <a:buClr>
                <a:schemeClr val="dk1"/>
              </a:buClr>
              <a:buSzPts val="1200"/>
              <a:buFont typeface="Arial"/>
              <a:buNone/>
              <a:defRPr b="0" i="0"/>
            </a:pPr>
            <a:r>
              <a:rPr lang="1106" sz="1200" b="0" dirty="0"/>
              <a:t>Mae tystiolaeth anecdotaidd yn awgrymu bod cynnydd wedi bod yn nifer yr atgyfeiriadau at wasanaethau arbenigol sy'n sôn am anawsterau cyfathrebu cymdeithasol ers y cyfyngiadau symud. </a:t>
            </a:r>
            <a:endParaRPr dirty="0"/>
          </a:p>
          <a:p>
            <a:pPr marL="0" lvl="0" indent="0" algn="l" rtl="0">
              <a:lnSpc>
                <a:spcPct val="100000"/>
              </a:lnSpc>
              <a:spcBef>
                <a:spcPct val="0"/>
              </a:spcBef>
              <a:spcAft>
                <a:spcPct val="0"/>
              </a:spcAft>
              <a:buClr>
                <a:schemeClr val="dk1"/>
              </a:buClr>
              <a:buSzPts val="1200"/>
              <a:buFont typeface="Arial"/>
              <a:buNone/>
              <a:defRPr b="0" i="0"/>
            </a:pPr>
            <a:r>
              <a:rPr lang="1106" sz="1200" b="0" dirty="0"/>
              <a:t>Os oes gennych bryderon ynglŷn â sgiliau cyfathrebu cymdeithasol plentyn, cofiwch ystyried ffactorau amgylcheddol a'r ffordd y gallant fod yn cyfrannu at ddatblygiad y plentyn. </a:t>
            </a:r>
            <a:endParaRPr dirty="0"/>
          </a:p>
        </p:txBody>
      </p:sp>
      <p:sp>
        <p:nvSpPr>
          <p:cNvPr id="575" name="Google Shape;575;p3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C49543ED-38CD-461B-9DB6-9529B61392A0}"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4 munud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Ni fyddwn yn treulio amser yn mynd drwy'r normau gan eich bod i gyd yn gyfarwydd â datblygiad plant – gallwch weld y siartiau normau i weithwyr proffesiynol a rhieni drwy ddilyn y ddolen ar y sleid </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Pwysleisiwch mai dim ond canllaw dangosol ar gyfer datblygiad plant bach yw hwn, ac na fydd datblygiad bob amser yn llinol, ac na ddylid ei ddefnyddio fel rhestr wirio gyda rhieni</a:t>
            </a:r>
            <a:r>
              <a:rPr lang="en-GB" sz="1200" dirty="0">
                <a:latin typeface="Arial"/>
                <a:ea typeface="Arial"/>
                <a:cs typeface="Arial"/>
                <a:sym typeface="Arial"/>
              </a:rPr>
              <a:t>.</a:t>
            </a:r>
            <a:endParaRPr dirty="0"/>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b="1" dirty="0">
                <a:latin typeface="Arial"/>
                <a:ea typeface="Arial"/>
                <a:cs typeface="Arial"/>
                <a:sym typeface="Arial"/>
              </a:rPr>
              <a:t>Hyfforddwr:</a:t>
            </a:r>
            <a:r>
              <a:rPr lang="1106" sz="1200" b="0" dirty="0">
                <a:latin typeface="Arial"/>
                <a:ea typeface="Arial"/>
                <a:cs typeface="Arial"/>
                <a:sym typeface="Arial"/>
              </a:rPr>
              <a:t> </a:t>
            </a:r>
            <a:r>
              <a:rPr lang="1106" sz="1200" b="1" dirty="0">
                <a:latin typeface="Arial"/>
                <a:ea typeface="Arial"/>
                <a:cs typeface="Arial"/>
                <a:sym typeface="Arial"/>
              </a:rPr>
              <a:t>dilynwch y dolenni i ddangos y siartiau</a:t>
            </a:r>
            <a:r>
              <a:rPr lang="en-GB" sz="1200" b="1" dirty="0">
                <a:latin typeface="Arial"/>
                <a:ea typeface="Arial"/>
                <a:cs typeface="Arial"/>
                <a:sym typeface="Arial"/>
              </a:rPr>
              <a:t>.</a:t>
            </a:r>
            <a:endParaRPr b="1" dirty="0"/>
          </a:p>
          <a:p>
            <a:pPr marL="0" lvl="0" indent="0" algn="l" rtl="0">
              <a:lnSpc>
                <a:spcPct val="100000"/>
              </a:lnSpc>
              <a:spcBef>
                <a:spcPct val="0"/>
              </a:spcBef>
              <a:spcAft>
                <a:spcPct val="0"/>
              </a:spcAft>
              <a:buSzPts val="1400"/>
              <a:buNone/>
            </a:pPr>
            <a:endParaRPr sz="1200" dirty="0"/>
          </a:p>
        </p:txBody>
      </p:sp>
      <p:sp>
        <p:nvSpPr>
          <p:cNvPr id="591" name="Google Shape;591;p4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433B24B5-3538-4111-AFDD-8B76BF2CB1BB}"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c96d8f5445_0_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1c96d8f5445_0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rgbClr val="FF00FF"/>
              </a:buClr>
              <a:buSzPts val="1800"/>
              <a:buFont typeface="Arial"/>
              <a:buNone/>
              <a:defRPr b="0" i="0"/>
            </a:pPr>
            <a:br>
              <a:rPr lang="1106" sz="1800" b="1" i="1" u="sng" dirty="0">
                <a:solidFill>
                  <a:srgbClr val="FF00FF"/>
                </a:solidFill>
                <a:latin typeface="Arial"/>
                <a:ea typeface="Arial"/>
                <a:cs typeface="Arial"/>
                <a:sym typeface="Arial"/>
              </a:rPr>
            </a:b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p:txBody>
      </p:sp>
      <p:sp>
        <p:nvSpPr>
          <p:cNvPr id="602" name="Google Shape;602;g1c96d8f5445_0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C8E87EED-35E6-41EA-976C-0668F4990F89}"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i="1" u="sng" dirty="0"/>
            </a:br>
            <a:r>
              <a:rPr lang="1106" b="1" i="1" u="sng" dirty="0"/>
              <a:t>TUA</a:t>
            </a:r>
            <a:r>
              <a:rPr lang="en-GB" b="1" i="1" u="sng" dirty="0"/>
              <a:t>:</a:t>
            </a:r>
            <a:r>
              <a:rPr lang="1106" b="1" i="1" u="sng" dirty="0"/>
              <a:t> 1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Cyflwynwch negeseuon allweddol Siarad Gyda Fi: yn seiliedig ar y dystiolaeth ddiweddaraf ynglŷn â'r hyn sy'n helpu lleferydd, iaith a chyfathrebu cynnar – adnoddau i rieni ar y dudalen ymgyrchu</a:t>
            </a:r>
            <a:r>
              <a:rPr lang="en-GB" dirty="0"/>
              <a:t>.</a:t>
            </a:r>
            <a:endParaRPr dirty="0"/>
          </a:p>
          <a:p>
            <a:pPr marL="0" lvl="0" indent="0" algn="l" rtl="0">
              <a:lnSpc>
                <a:spcPct val="100000"/>
              </a:lnSpc>
              <a:spcBef>
                <a:spcPct val="0"/>
              </a:spcBef>
              <a:spcAft>
                <a:spcPct val="0"/>
              </a:spcAft>
              <a:buSzPts val="1400"/>
              <a:buNone/>
              <a:defRPr b="0" i="0"/>
            </a:pPr>
            <a:r>
              <a:rPr lang="1106" dirty="0"/>
              <a:t>Byddwn yn mynd drwy bob un o'r negeseuon allweddol hyn yn eu tro ac yn cyflwyno'r dystiolaeth sy'n ategu pob un</a:t>
            </a:r>
            <a:r>
              <a:rPr lang="en-GB" dirty="0"/>
              <a:t>.</a:t>
            </a:r>
            <a:endParaRPr dirty="0"/>
          </a:p>
        </p:txBody>
      </p:sp>
      <p:sp>
        <p:nvSpPr>
          <p:cNvPr id="612" name="Google Shape;612;p4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B5733920-86CC-4857-AB13-BAF951B6BA7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Dangoswch yr animeiddiad cyntaf a phenderfynwch ar sail yr ymateb a'r amseru sawl un o'r gweddill i'w dangos</a:t>
            </a:r>
            <a:r>
              <a:rPr lang="en-GB" dirty="0"/>
              <a:t>.</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b="1" dirty="0"/>
          </a:p>
        </p:txBody>
      </p:sp>
      <p:sp>
        <p:nvSpPr>
          <p:cNvPr id="621" name="Google Shape;621;p4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7F4CCA35-6C7F-4001-BFD8-F52002560B89}"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ct val="0"/>
              </a:spcBef>
              <a:spcAft>
                <a:spcPct val="0"/>
              </a:spcAft>
              <a:buClr>
                <a:schemeClr val="dk1"/>
              </a:buClr>
              <a:buSzPts val="1200"/>
              <a:buFont typeface="Arial"/>
              <a:buNone/>
              <a:defRPr b="0" i="0"/>
            </a:pPr>
            <a:endParaRPr b="1" dirty="0"/>
          </a:p>
          <a:p>
            <a:pPr marL="0" lvl="0" indent="0" algn="l" rtl="0">
              <a:lnSpc>
                <a:spcPct val="9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5 munud</a:t>
            </a:r>
            <a:endParaRPr dirty="0"/>
          </a:p>
          <a:p>
            <a:pPr marL="0" lvl="0" indent="0" algn="l" rtl="0">
              <a:lnSpc>
                <a:spcPct val="90000"/>
              </a:lnSpc>
              <a:spcBef>
                <a:spcPct val="0"/>
              </a:spcBef>
              <a:spcAft>
                <a:spcPct val="0"/>
              </a:spcAft>
              <a:buClr>
                <a:schemeClr val="dk1"/>
              </a:buClr>
              <a:buSzPts val="1200"/>
              <a:buFont typeface="Arial"/>
              <a:buNone/>
            </a:pPr>
            <a:endParaRPr dirty="0"/>
          </a:p>
          <a:p>
            <a:pPr marL="342900" lvl="0" indent="-342900" algn="l" rtl="0">
              <a:lnSpc>
                <a:spcPct val="90000"/>
              </a:lnSpc>
              <a:spcBef>
                <a:spcPct val="0"/>
              </a:spcBef>
              <a:spcAft>
                <a:spcPct val="0"/>
              </a:spcAft>
              <a:buClr>
                <a:schemeClr val="dk1"/>
              </a:buClr>
              <a:buSzPts val="1200"/>
              <a:buFont typeface="Arial"/>
              <a:buChar char="•"/>
              <a:defRPr b="0" i="0"/>
            </a:pPr>
            <a:r>
              <a:rPr lang="1106" dirty="0"/>
              <a:t>Siarad gyda fi: cynllun cyflawni Llywodraeth Cymru ar gyfer lleferydd, iaith a chyfathrebu, a lansiwyd ym mis Tachwedd 2020. Pum amcan sydd i gyd yn canolbwyntio ar ddarpariaeth lleferydd, iaith a chyfathrebu sy'n seiliedig ar dystiolaeth ar lefelau cyffredin, grŵp a theilwra</a:t>
            </a:r>
            <a:r>
              <a:rPr lang="en-GB" dirty="0"/>
              <a:t>.</a:t>
            </a:r>
            <a:endParaRPr dirty="0"/>
          </a:p>
          <a:p>
            <a:pPr marL="0" lvl="0" indent="0" algn="l" rtl="0">
              <a:lnSpc>
                <a:spcPct val="90000"/>
              </a:lnSpc>
              <a:spcBef>
                <a:spcPct val="0"/>
              </a:spcBef>
              <a:spcAft>
                <a:spcPct val="0"/>
              </a:spcAft>
              <a:buClr>
                <a:schemeClr val="dk1"/>
              </a:buClr>
              <a:buSzPts val="1200"/>
              <a:buFont typeface="Arial"/>
              <a:buNone/>
            </a:pPr>
            <a:endParaRPr dirty="0"/>
          </a:p>
          <a:p>
            <a:pPr marL="342900" lvl="0" indent="-342900" algn="l" rtl="0">
              <a:lnSpc>
                <a:spcPct val="90000"/>
              </a:lnSpc>
              <a:spcBef>
                <a:spcPct val="0"/>
              </a:spcBef>
              <a:spcAft>
                <a:spcPct val="0"/>
              </a:spcAft>
              <a:buClr>
                <a:schemeClr val="dk1"/>
              </a:buClr>
              <a:buSzPts val="1200"/>
              <a:buFont typeface="Arial"/>
              <a:buChar char="•"/>
              <a:defRPr b="0" i="0"/>
            </a:pPr>
            <a:r>
              <a:rPr lang="1106" dirty="0"/>
              <a:t>Mae Amcan 4 yn canolbwyntio ar Uwchsgilio'r gweithlu gofal plant, iechyd a gofal cymdeithasol er mwyn mynd i'r afael ag anghenion lleferydd, iaith a chyfathrebu, gyda cham gweithredu penodol i gefnogi gweithlu Rhaglen Plant Iach Cymru wrth iddynt hybu datblygiad iaith ac adnabod anghenion lleferydd, iaith a chyfathrebu</a:t>
            </a:r>
            <a:r>
              <a:rPr lang="en-GB" dirty="0"/>
              <a:t>.</a:t>
            </a:r>
            <a:endParaRPr dirty="0"/>
          </a:p>
          <a:p>
            <a:pPr marL="342900" lvl="0" indent="-266700" algn="l" rtl="0">
              <a:lnSpc>
                <a:spcPct val="90000"/>
              </a:lnSpc>
              <a:spcBef>
                <a:spcPct val="0"/>
              </a:spcBef>
              <a:spcAft>
                <a:spcPct val="0"/>
              </a:spcAft>
              <a:buClr>
                <a:schemeClr val="dk1"/>
              </a:buClr>
              <a:buSzPts val="1200"/>
              <a:buFont typeface="Arial"/>
              <a:buNone/>
            </a:pPr>
            <a:endParaRPr dirty="0"/>
          </a:p>
          <a:p>
            <a:pPr marL="342900" lvl="0" indent="-342900" algn="l" rtl="0">
              <a:lnSpc>
                <a:spcPct val="90000"/>
              </a:lnSpc>
              <a:spcBef>
                <a:spcPct val="0"/>
              </a:spcBef>
              <a:spcAft>
                <a:spcPct val="0"/>
              </a:spcAft>
              <a:buClr>
                <a:schemeClr val="dk1"/>
              </a:buClr>
              <a:buSzPts val="1200"/>
              <a:buFont typeface="Arial"/>
              <a:buChar char="•"/>
              <a:defRPr b="0" i="0"/>
            </a:pPr>
            <a:r>
              <a:rPr lang="1106" dirty="0"/>
              <a:t>Hyfforddiant lleferydd, iaith a chyfathrebu ar gyfer y tîm Nyrsio Iechyd Cyhoeddus Cymunedol Arbenigol a chymysgedd sgiliau yw hwn, er mwyn helpu i adnabod anghenion ac ymyrryd yn gynnar fel rhan o ddull gweithredu cyffredinol cynyddol</a:t>
            </a:r>
            <a:r>
              <a:rPr lang="en-GB" dirty="0"/>
              <a:t>.</a:t>
            </a:r>
            <a:endParaRPr dirty="0"/>
          </a:p>
          <a:p>
            <a:pPr marL="342900" lvl="0" indent="-266700" algn="l" rtl="0">
              <a:lnSpc>
                <a:spcPct val="90000"/>
              </a:lnSpc>
              <a:spcBef>
                <a:spcPct val="0"/>
              </a:spcBef>
              <a:spcAft>
                <a:spcPct val="0"/>
              </a:spcAft>
              <a:buClr>
                <a:schemeClr val="dk1"/>
              </a:buClr>
              <a:buSzPts val="1200"/>
              <a:buFont typeface="Arial"/>
              <a:buNone/>
            </a:pPr>
            <a:endParaRPr dirty="0"/>
          </a:p>
          <a:p>
            <a:pPr marL="285750" marR="0" lvl="0" indent="-285750" algn="l" rtl="0">
              <a:lnSpc>
                <a:spcPct val="90000"/>
              </a:lnSpc>
              <a:spcBef>
                <a:spcPct val="0"/>
              </a:spcBef>
              <a:spcAft>
                <a:spcPct val="0"/>
              </a:spcAft>
              <a:buClr>
                <a:schemeClr val="dk1"/>
              </a:buClr>
              <a:buSzPts val="1200"/>
              <a:buFont typeface="Arial"/>
              <a:buChar char="•"/>
              <a:defRPr b="0" i="0"/>
            </a:pPr>
            <a:r>
              <a:rPr lang="1106" dirty="0"/>
              <a:t>Mewn arolwg cenedlaethol yn Lloegr, dywedodd 96% o ymwelwyr iechyd wrth PHE a'r Sefydliad Ymwelwyr Iechyd yr hoffai ymwelwyr iechyd gael mwy o hyfforddiant ar leferydd, iaith a chyfathrebu. Yn benodol, roedd ymwelwyr iechyd am gael mwy o wybodaeth am y dystiolaeth i ategu eu rôl a dulliau o weithio'n effeithiol gyda theuluoedd er mwyn annog plant i gaffael iaith yn gynnar. </a:t>
            </a:r>
            <a:r>
              <a:rPr lang="1106" sz="1200" dirty="0">
                <a:latin typeface="Arial"/>
                <a:ea typeface="Arial"/>
                <a:cs typeface="Arial"/>
                <a:sym typeface="Arial"/>
              </a:rPr>
              <a:t>D.S. Ni chafodd yr arolwg o'r gweithlu ymwelwyr iechyd ei gynnal yng Nghymru gan fod y rhwydwaith arweinwyr ymwelwyr iechyd o'r farn ei bod yn amlwg bod angen hyfforddiant tebyg yng Nghymru</a:t>
            </a:r>
            <a:r>
              <a:rPr lang="en-GB" sz="1200" dirty="0">
                <a:latin typeface="Arial"/>
                <a:ea typeface="Arial"/>
                <a:cs typeface="Arial"/>
                <a:sym typeface="Arial"/>
              </a:rPr>
              <a:t>.</a:t>
            </a:r>
            <a:endParaRPr dirty="0"/>
          </a:p>
          <a:p>
            <a:pPr marL="285750" lvl="0" indent="-209550" algn="l" rtl="0">
              <a:lnSpc>
                <a:spcPct val="90000"/>
              </a:lnSpc>
              <a:spcBef>
                <a:spcPct val="0"/>
              </a:spcBef>
              <a:spcAft>
                <a:spcPct val="0"/>
              </a:spcAft>
              <a:buClr>
                <a:schemeClr val="dk1"/>
              </a:buClr>
              <a:buSzPts val="1200"/>
              <a:buFont typeface="Arial"/>
              <a:buNone/>
            </a:pPr>
            <a:endParaRPr dirty="0">
              <a:highlight>
                <a:srgbClr val="FFFF00"/>
              </a:highlight>
            </a:endParaRPr>
          </a:p>
          <a:p>
            <a:pPr marL="0" lvl="0" indent="0" algn="l" rtl="0">
              <a:lnSpc>
                <a:spcPct val="90000"/>
              </a:lnSpc>
              <a:spcBef>
                <a:spcPct val="0"/>
              </a:spcBef>
              <a:spcAft>
                <a:spcPct val="0"/>
              </a:spcAft>
              <a:buSzPts val="1400"/>
              <a:buNone/>
            </a:pPr>
            <a:endParaRPr dirty="0"/>
          </a:p>
          <a:p>
            <a:pPr marL="0" lvl="0" indent="0" algn="l" rtl="0">
              <a:lnSpc>
                <a:spcPct val="90000"/>
              </a:lnSpc>
              <a:spcBef>
                <a:spcPct val="0"/>
              </a:spcBef>
              <a:spcAft>
                <a:spcPct val="0"/>
              </a:spcAft>
              <a:buClr>
                <a:schemeClr val="dk1"/>
              </a:buClr>
              <a:buSzPts val="1200"/>
              <a:buFont typeface="Arial"/>
              <a:buNone/>
            </a:pPr>
            <a:endParaRPr dirty="0"/>
          </a:p>
        </p:txBody>
      </p:sp>
      <p:sp>
        <p:nvSpPr>
          <p:cNvPr id="123" name="Google Shape;123;p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b="0" i="0"/>
            </a:pPr>
            <a:fld id="{410EC57A-F5FC-483F-98FE-CAC897D4095A}"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3: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i="1" u="sng" dirty="0"/>
            </a:br>
            <a:r>
              <a:rPr lang="1106" b="1" i="1" u="sng" dirty="0"/>
              <a:t>TUA</a:t>
            </a:r>
            <a:r>
              <a:rPr lang="en-GB" b="1" i="1" u="sng" dirty="0"/>
              <a:t>:</a:t>
            </a:r>
            <a:r>
              <a:rPr lang="1106" b="1" i="1" u="sng" dirty="0"/>
              <a:t> 4 munud</a:t>
            </a: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sz="1200"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Arial"/>
              <a:buNone/>
              <a:defRPr b="0" i="0"/>
            </a:pPr>
            <a:r>
              <a:rPr lang="1106" sz="1200" dirty="0">
                <a:latin typeface="Arial"/>
                <a:ea typeface="Arial"/>
                <a:cs typeface="Arial"/>
                <a:sym typeface="Arial"/>
              </a:rPr>
              <a:t>Esboniwch ei bod yn hollbwysig cynnal a datblygu iaith gyntaf y plentyn er mwyn dysgu ail iaith (Cymraeg neu Saesneg yn yr achos hwn). Dylid annog rhieni i ddefnyddio iaith y cartref gyda'u plentyn. Y rheswm dros hyn yw y bydd iaith y cartref yn gyfoethog o ran geirfa, cysyniadau a strwythurau gramadegol Os bydd rhiant nad yw Cymraeg na Saesneg yw ei iaith gyntaf yn siarad â'i blentyn yn Gymraeg neu'n Saesneg yn unig, ni fydd y plentyn yn clywed model iaith llawn a chyfoethog er mwyn datblygu ei sgiliau iaith ei hun. Mae tystiolaeth yn dangos bod angen i blant ag anghenion lleferydd, iaith a chyfathrebu gael eu cefnogi yn iaith y cartref yn gyntaf</a:t>
            </a:r>
            <a:r>
              <a:rPr lang="en-GB" sz="1200" dirty="0">
                <a:latin typeface="Arial"/>
                <a:ea typeface="Arial"/>
                <a:cs typeface="Arial"/>
                <a:sym typeface="Arial"/>
              </a:rPr>
              <a:t>.</a:t>
            </a:r>
            <a:r>
              <a:rPr lang="1106" sz="1200" dirty="0">
                <a:latin typeface="Arial"/>
                <a:ea typeface="Arial"/>
                <a:cs typeface="Arial"/>
                <a:sym typeface="Arial"/>
              </a:rPr>
              <a:t>  </a:t>
            </a:r>
            <a:endParaRPr dirty="0"/>
          </a:p>
          <a:p>
            <a:pPr marL="0" marR="0" lvl="0" indent="0" algn="l" rtl="0">
              <a:lnSpc>
                <a:spcPct val="100000"/>
              </a:lnSpc>
              <a:spcBef>
                <a:spcPct val="0"/>
              </a:spcBef>
              <a:spcAft>
                <a:spcPct val="0"/>
              </a:spcAft>
              <a:buClr>
                <a:schemeClr val="dk1"/>
              </a:buClr>
              <a:buSzPts val="1200"/>
              <a:buFont typeface="Arial"/>
              <a:buNone/>
              <a:defRPr b="0" i="0"/>
            </a:pPr>
            <a:r>
              <a:rPr lang="1106" sz="1200" dirty="0">
                <a:latin typeface="Arial"/>
                <a:ea typeface="Arial"/>
                <a:cs typeface="Arial"/>
                <a:sym typeface="Arial"/>
              </a:rPr>
              <a:t>		</a:t>
            </a:r>
            <a:endParaRPr dirty="0"/>
          </a:p>
          <a:p>
            <a:pPr marL="0" marR="0" lvl="0" indent="0" algn="l" rtl="0">
              <a:lnSpc>
                <a:spcPct val="100000"/>
              </a:lnSpc>
              <a:spcBef>
                <a:spcPct val="0"/>
              </a:spcBef>
              <a:spcAft>
                <a:spcPct val="0"/>
              </a:spcAft>
              <a:buClr>
                <a:schemeClr val="dk1"/>
              </a:buClr>
              <a:buSzPts val="1200"/>
              <a:buFont typeface="Arial"/>
              <a:buNone/>
            </a:pPr>
            <a:endParaRPr dirty="0"/>
          </a:p>
          <a:p>
            <a:pPr marL="0" lvl="0" indent="0" algn="l" rtl="0">
              <a:lnSpc>
                <a:spcPct val="100000"/>
              </a:lnSpc>
              <a:spcBef>
                <a:spcPct val="0"/>
              </a:spcBef>
              <a:spcAft>
                <a:spcPct val="0"/>
              </a:spcAft>
              <a:buSzPts val="1400"/>
              <a:buNone/>
            </a:pPr>
            <a:endParaRPr dirty="0"/>
          </a:p>
        </p:txBody>
      </p:sp>
      <p:sp>
        <p:nvSpPr>
          <p:cNvPr id="633" name="Google Shape;633;p4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E8CE4230-53E2-4142-BE04-F248900957D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4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4 munud</a:t>
            </a: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285750" marR="0" lvl="0" indent="-285750" algn="l" rtl="0">
              <a:lnSpc>
                <a:spcPct val="100000"/>
              </a:lnSpc>
              <a:spcBef>
                <a:spcPts val="360"/>
              </a:spcBef>
              <a:spcAft>
                <a:spcPct val="0"/>
              </a:spcAft>
              <a:buClr>
                <a:schemeClr val="dk1"/>
              </a:buClr>
              <a:buSzPts val="1200"/>
              <a:buFont typeface="Arial"/>
              <a:buChar char="•"/>
              <a:defRPr b="0" i="0"/>
            </a:pPr>
            <a:r>
              <a:rPr lang="1106" sz="1200" dirty="0">
                <a:latin typeface="Arial"/>
                <a:ea typeface="Arial"/>
                <a:cs typeface="Arial"/>
                <a:sym typeface="Arial"/>
              </a:rPr>
              <a:t>Nid oes tystiolaeth y bydd Cymraeg na Saesneg fel iaith ychwanegol yn achosi anghenion lleferydd, iaith a chyfathrebu, ond gall gymryd hyd at ddwy flynedd i ddatblygu iaith lafar (e.e. deall ceisiadau fel ‘Cer i nôl dy got’ a defnyddio brawddegau byr fel ‘Ga i ddiod?’). Gall gymryd rhwng 5 a 7 mlynedd i ddatblygu'r iaith sydd ei hangen ar gyfer llwyddiant academaidd, e.e. gallu defnyddio iaith i ragdybio, damcaniaethu, cynllun ac ati</a:t>
            </a:r>
            <a:endParaRPr dirty="0"/>
          </a:p>
          <a:p>
            <a:pPr marL="285750" lvl="0" indent="-2857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Yn y gorffennol, mae plant sy'n dysgu Cymraeg neu Saesneg fel iaith ychwanegol wedi cael eu gorgynrychioli mewn atgyfeiriadau at therapi lleferydd ac iaith</a:t>
            </a:r>
            <a:r>
              <a:rPr lang="en-GB" sz="1200" dirty="0">
                <a:latin typeface="Arial"/>
                <a:ea typeface="Arial"/>
                <a:cs typeface="Arial"/>
                <a:sym typeface="Arial"/>
              </a:rPr>
              <a:t>.</a:t>
            </a:r>
            <a:endParaRPr dirty="0"/>
          </a:p>
          <a:p>
            <a:pPr marL="0" lvl="0" indent="0" algn="l" rtl="0">
              <a:lnSpc>
                <a:spcPct val="100000"/>
              </a:lnSpc>
              <a:spcBef>
                <a:spcPct val="0"/>
              </a:spcBef>
              <a:spcAft>
                <a:spcPct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200" b="0" i="0" u="none" strike="noStrike" dirty="0">
                <a:solidFill>
                  <a:schemeClr val="dk1"/>
                </a:solidFill>
                <a:latin typeface="Arial"/>
                <a:ea typeface="Arial"/>
                <a:cs typeface="Arial"/>
                <a:sym typeface="Arial"/>
              </a:rPr>
              <a:t>ENGHRAIFFT</a:t>
            </a:r>
            <a:endParaRPr dirty="0"/>
          </a:p>
          <a:p>
            <a:pPr marL="742950" lvl="1" indent="-2857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Meddyliwch am yr iaith sy'n datblygu fel bachyn cotiau.  Bydd y bachyn cotiau (neu iaith y cartref) yn gwbl sownd yn y wal os caiff yr iaith ei dysgu oddi wrth </a:t>
            </a:r>
            <a:r>
              <a:rPr lang="1106" sz="1200" b="1" i="0" u="none" strike="noStrike" dirty="0">
                <a:solidFill>
                  <a:schemeClr val="dk1"/>
                </a:solidFill>
                <a:latin typeface="Arial"/>
                <a:ea typeface="Arial"/>
                <a:cs typeface="Arial"/>
                <a:sym typeface="Arial"/>
              </a:rPr>
              <a:t>un o siaradwyr brodorol</a:t>
            </a:r>
            <a:r>
              <a:rPr lang="1106" sz="1200" b="0" i="0" u="none" strike="noStrike" dirty="0">
                <a:solidFill>
                  <a:schemeClr val="dk1"/>
                </a:solidFill>
                <a:latin typeface="Arial"/>
                <a:ea typeface="Arial"/>
                <a:cs typeface="Arial"/>
                <a:sym typeface="Arial"/>
              </a:rPr>
              <a:t> yr iaith.  Bydd y sylfaen gadarn hon yn fodd i hongian unrhyw nifer o ieithoedd eraill ar y bachyn</a:t>
            </a:r>
            <a:endParaRPr dirty="0"/>
          </a:p>
          <a:p>
            <a:pPr marL="742950" lvl="1" indent="-2857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Os caiff yr iaith ei dysgu oddi wrth rywun nad yw'n siaradwr brodorol, </a:t>
            </a:r>
            <a:r>
              <a:rPr lang="1106" sz="1200" b="1" i="0" u="none" strike="noStrike" dirty="0">
                <a:solidFill>
                  <a:schemeClr val="dk1"/>
                </a:solidFill>
                <a:latin typeface="Arial"/>
                <a:ea typeface="Arial"/>
                <a:cs typeface="Arial"/>
                <a:sym typeface="Arial"/>
              </a:rPr>
              <a:t>ni fydd yn cynnwys geirfa a gramadeg cyfoethog iaith gyntaf </a:t>
            </a:r>
            <a:r>
              <a:rPr lang="1106" sz="1200" b="0" i="0" u="none" strike="noStrike" dirty="0">
                <a:solidFill>
                  <a:schemeClr val="dk1"/>
                </a:solidFill>
                <a:latin typeface="Arial"/>
                <a:ea typeface="Arial"/>
                <a:cs typeface="Arial"/>
                <a:sym typeface="Arial"/>
              </a:rPr>
              <a:t>– bydd y bachyn cotiau'n sigledig a bydd hi'n anodd ychwanegu cotiau/ieithoedd eraill</a:t>
            </a:r>
            <a:endParaRPr dirty="0"/>
          </a:p>
          <a:p>
            <a:pPr marL="742950" lvl="1" indent="-285750" algn="l" rtl="0">
              <a:lnSpc>
                <a:spcPct val="100000"/>
              </a:lnSpc>
              <a:spcBef>
                <a:spcPct val="0"/>
              </a:spcBef>
              <a:spcAft>
                <a:spcPct val="0"/>
              </a:spcAft>
              <a:buClr>
                <a:schemeClr val="dk1"/>
              </a:buClr>
              <a:buSzPts val="1200"/>
              <a:buFont typeface="Arial"/>
              <a:buChar char="•"/>
              <a:defRPr b="0" i="0"/>
            </a:pPr>
            <a:r>
              <a:rPr lang="1106" sz="1200" b="0" i="0" u="none" strike="noStrike" dirty="0">
                <a:solidFill>
                  <a:schemeClr val="dk1"/>
                </a:solidFill>
                <a:latin typeface="Arial"/>
                <a:ea typeface="Arial"/>
                <a:cs typeface="Arial"/>
                <a:sym typeface="Arial"/>
              </a:rPr>
              <a:t>Felly, dylid annog rhieni i siarad gyda'u babi yn yr iaith y maen </a:t>
            </a:r>
            <a:r>
              <a:rPr lang="1106" sz="1200" b="1" i="0" u="none" strike="noStrike" dirty="0">
                <a:solidFill>
                  <a:schemeClr val="dk1"/>
                </a:solidFill>
                <a:latin typeface="Arial"/>
                <a:ea typeface="Arial"/>
                <a:cs typeface="Arial"/>
                <a:sym typeface="Arial"/>
              </a:rPr>
              <a:t>yn teimlo fwyaf cyfforddus</a:t>
            </a:r>
            <a:r>
              <a:rPr lang="1106" sz="1200" b="0" i="0" u="none" strike="noStrike" dirty="0">
                <a:solidFill>
                  <a:schemeClr val="dk1"/>
                </a:solidFill>
                <a:latin typeface="Arial"/>
                <a:ea typeface="Arial"/>
                <a:cs typeface="Arial"/>
                <a:sym typeface="Arial"/>
              </a:rPr>
              <a:t> yn ei </a:t>
            </a:r>
            <a:r>
              <a:rPr lang="en-GB" sz="1200" b="0" i="0" u="none" strike="noStrike" dirty="0">
                <a:solidFill>
                  <a:schemeClr val="dk1"/>
                </a:solidFill>
                <a:latin typeface="Arial"/>
                <a:ea typeface="Arial"/>
                <a:cs typeface="Arial"/>
                <a:sym typeface="Arial"/>
              </a:rPr>
              <a:t>S</a:t>
            </a:r>
            <a:r>
              <a:rPr lang="1106" sz="1200" b="0" i="0" u="none" strike="noStrike" dirty="0">
                <a:solidFill>
                  <a:schemeClr val="dk1"/>
                </a:solidFill>
                <a:latin typeface="Arial"/>
                <a:ea typeface="Arial"/>
                <a:cs typeface="Arial"/>
                <a:sym typeface="Arial"/>
              </a:rPr>
              <a:t>iarad</a:t>
            </a:r>
            <a:r>
              <a:rPr lang="en-GB" sz="1200" b="0" i="0" u="none" strike="noStrike" dirty="0">
                <a:solidFill>
                  <a:schemeClr val="dk1"/>
                </a:solidFill>
                <a:latin typeface="Arial"/>
                <a:ea typeface="Arial"/>
                <a:cs typeface="Arial"/>
                <a:sym typeface="Arial"/>
              </a:rPr>
              <a:t>.</a:t>
            </a:r>
            <a:endParaRPr dirty="0"/>
          </a:p>
          <a:p>
            <a:pPr marL="285750" lvl="0" indent="-209550" algn="l" rtl="0">
              <a:lnSpc>
                <a:spcPct val="100000"/>
              </a:lnSpc>
              <a:spcBef>
                <a:spcPct val="0"/>
              </a:spcBef>
              <a:spcAft>
                <a:spcPct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p:txBody>
      </p:sp>
      <p:sp>
        <p:nvSpPr>
          <p:cNvPr id="647" name="Google Shape;647;p4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3072F0A3-5681-4F5F-8B17-E797AB47C350}"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5: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i="1" u="sng" dirty="0"/>
            </a:br>
            <a:r>
              <a:rPr lang="1106" b="1" i="1" u="sng" dirty="0"/>
              <a:t>TUA</a:t>
            </a:r>
            <a:r>
              <a:rPr lang="en-GB" b="1" i="1" u="sng" dirty="0"/>
              <a:t>:</a:t>
            </a:r>
            <a:r>
              <a:rPr lang="1106" b="1" i="1" u="sng" dirty="0"/>
              <a:t> </a:t>
            </a:r>
            <a:r>
              <a:rPr lang="en-GB" b="1" i="1" u="sng" dirty="0"/>
              <a:t>3</a:t>
            </a:r>
            <a:r>
              <a:rPr lang="1106" b="1" i="1" u="sng" dirty="0"/>
              <a:t>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669" name="Google Shape;669;p4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3B5AD52C-86A0-4CCC-8987-1D0CD2C2E5E7}"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4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defRPr b="0" i="0"/>
            </a:pPr>
            <a:endParaRPr b="1" dirty="0"/>
          </a:p>
          <a:p>
            <a:pPr marL="0" lvl="0" indent="0" algn="l" rtl="0">
              <a:lnSpc>
                <a:spcPct val="100000"/>
              </a:lnSpc>
              <a:spcBef>
                <a:spcPct val="0"/>
              </a:spcBef>
              <a:spcAft>
                <a:spcPct val="0"/>
              </a:spcAft>
              <a:buSzPts val="1400"/>
              <a:buNone/>
              <a:defRPr b="0" i="0"/>
            </a:pPr>
            <a:r>
              <a:rPr lang="1106" b="1" i="1" u="sng" dirty="0"/>
              <a:t>Parhad…</a:t>
            </a:r>
            <a:endParaRPr dirty="0"/>
          </a:p>
        </p:txBody>
      </p:sp>
      <p:sp>
        <p:nvSpPr>
          <p:cNvPr id="682" name="Google Shape;682;p4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DBB2BDCC-65A4-44D9-A1D4-5A6298D9F1F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4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8 munud</a:t>
            </a: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Calibri"/>
              <a:buNone/>
            </a:pPr>
            <a:endParaRPr dirty="0"/>
          </a:p>
          <a:p>
            <a:pPr marL="0" lvl="0" indent="0" algn="l" rtl="0">
              <a:lnSpc>
                <a:spcPct val="100000"/>
              </a:lnSpc>
              <a:spcBef>
                <a:spcPct val="0"/>
              </a:spcBef>
              <a:spcAft>
                <a:spcPct val="0"/>
              </a:spcAft>
              <a:buClr>
                <a:schemeClr val="dk1"/>
              </a:buClr>
              <a:buSzPts val="1200"/>
              <a:buFont typeface="Calibri"/>
              <a:buNone/>
              <a:defRPr b="0" i="0"/>
            </a:pPr>
            <a:r>
              <a:rPr lang="1106" dirty="0"/>
              <a:t>Opsiwn ar gyfer gweithgaredd rhithwir:</a:t>
            </a:r>
            <a:endParaRPr dirty="0"/>
          </a:p>
          <a:p>
            <a:pPr marL="228600" lvl="0" indent="-228600" algn="l" rtl="0">
              <a:lnSpc>
                <a:spcPct val="100000"/>
              </a:lnSpc>
              <a:spcBef>
                <a:spcPct val="0"/>
              </a:spcBef>
              <a:spcAft>
                <a:spcPct val="0"/>
              </a:spcAft>
              <a:buClr>
                <a:schemeClr val="dk1"/>
              </a:buClr>
              <a:buSzPts val="1200"/>
              <a:buFont typeface="Arial"/>
              <a:buAutoNum type="arabicPeriod"/>
              <a:defRPr b="0" i="0"/>
            </a:pPr>
            <a:r>
              <a:rPr lang="1106" dirty="0"/>
              <a:t>Diffodd y camera</a:t>
            </a:r>
            <a:endParaRPr dirty="0"/>
          </a:p>
          <a:p>
            <a:pPr marL="228600" lvl="0" indent="-228600" algn="l" rtl="0">
              <a:lnSpc>
                <a:spcPct val="100000"/>
              </a:lnSpc>
              <a:spcBef>
                <a:spcPct val="0"/>
              </a:spcBef>
              <a:spcAft>
                <a:spcPct val="0"/>
              </a:spcAft>
              <a:buClr>
                <a:schemeClr val="dk1"/>
              </a:buClr>
              <a:buSzPts val="1200"/>
              <a:buFont typeface="Arial"/>
              <a:buAutoNum type="arabicPeriod"/>
              <a:defRPr b="0" i="0"/>
            </a:pPr>
            <a:r>
              <a:rPr lang="1106" dirty="0"/>
              <a:t>Camera ymlaen, sefyll i fyny</a:t>
            </a:r>
            <a:endParaRPr dirty="0"/>
          </a:p>
          <a:p>
            <a:pPr marL="228600" lvl="0" indent="-228600" algn="l" rtl="0">
              <a:lnSpc>
                <a:spcPct val="100000"/>
              </a:lnSpc>
              <a:spcBef>
                <a:spcPct val="0"/>
              </a:spcBef>
              <a:spcAft>
                <a:spcPct val="0"/>
              </a:spcAft>
              <a:buClr>
                <a:schemeClr val="dk1"/>
              </a:buClr>
              <a:buSzPts val="1200"/>
              <a:buFont typeface="Arial"/>
              <a:buAutoNum type="arabicPeriod"/>
              <a:defRPr b="0" i="0"/>
            </a:pPr>
            <a:r>
              <a:rPr lang="1106" dirty="0"/>
              <a:t>Camera ymlaen, wyneb yn wyneb</a:t>
            </a:r>
            <a:endParaRPr dirty="0"/>
          </a:p>
          <a:p>
            <a:pPr marL="342900" lvl="0" indent="-266700" algn="l" rtl="0">
              <a:lnSpc>
                <a:spcPct val="100000"/>
              </a:lnSpc>
              <a:spcBef>
                <a:spcPct val="0"/>
              </a:spcBef>
              <a:spcAft>
                <a:spcPct val="0"/>
              </a:spcAft>
              <a:buClr>
                <a:schemeClr val="dk1"/>
              </a:buClr>
              <a:buSzPts val="1200"/>
              <a:buFont typeface="Calibri"/>
              <a:buNone/>
            </a:pPr>
            <a:endParaRPr dirty="0"/>
          </a:p>
          <a:p>
            <a:pPr marL="342900" lvl="0" indent="-266700" algn="l" rtl="0">
              <a:lnSpc>
                <a:spcPct val="100000"/>
              </a:lnSpc>
              <a:spcBef>
                <a:spcPct val="0"/>
              </a:spcBef>
              <a:spcAft>
                <a:spcPct val="0"/>
              </a:spcAft>
              <a:buClr>
                <a:schemeClr val="dk1"/>
              </a:buClr>
              <a:buSzPts val="1200"/>
              <a:buFont typeface="Calibri"/>
              <a:buNone/>
            </a:pPr>
            <a:endParaRPr dirty="0"/>
          </a:p>
          <a:p>
            <a:pPr marL="0" lvl="0" indent="0" algn="l" rtl="0">
              <a:lnSpc>
                <a:spcPct val="100000"/>
              </a:lnSpc>
              <a:spcBef>
                <a:spcPct val="0"/>
              </a:spcBef>
              <a:spcAft>
                <a:spcPct val="0"/>
              </a:spcAft>
              <a:buSzPts val="1400"/>
              <a:buNone/>
            </a:pPr>
            <a:endParaRPr sz="1200" dirty="0"/>
          </a:p>
          <a:p>
            <a:pPr marL="0" lvl="0" indent="0" algn="l" rtl="0">
              <a:lnSpc>
                <a:spcPct val="100000"/>
              </a:lnSpc>
              <a:spcBef>
                <a:spcPct val="0"/>
              </a:spcBef>
              <a:spcAft>
                <a:spcPct val="0"/>
              </a:spcAft>
              <a:buSzPts val="1400"/>
              <a:buNone/>
              <a:defRPr b="0" i="0"/>
            </a:pPr>
            <a:r>
              <a:rPr lang="1106" sz="1200" dirty="0"/>
              <a:t>Gofynnwch i bobl am eu meddyliau a'u teimladau ym mhob sefyllfa, gan ddod i'r casgliad mai wyneb yn wyneb sydd orau...</a:t>
            </a:r>
            <a:endParaRPr dirty="0"/>
          </a:p>
        </p:txBody>
      </p:sp>
      <p:sp>
        <p:nvSpPr>
          <p:cNvPr id="694" name="Google Shape;694;p4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76A3CD8D-0AA8-488A-A359-A78A897CBCC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4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4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b="0" i="0" dirty="0">
              <a:solidFill>
                <a:srgbClr val="333333"/>
              </a:solidFill>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707" name="Google Shape;707;p4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4E8FC450-676D-47FA-AEA1-EB44BF94D37A}"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9: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4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719" name="Google Shape;719;p4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47FCABAD-65A0-420A-8739-D587D454D6EB}"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5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solidFill>
                <a:srgbClr val="666666"/>
              </a:solidFill>
            </a:endParaRPr>
          </a:p>
          <a:p>
            <a:pPr marL="0" lvl="0" indent="0" algn="l" rtl="0">
              <a:lnSpc>
                <a:spcPct val="100000"/>
              </a:lnSpc>
              <a:spcBef>
                <a:spcPct val="0"/>
              </a:spcBef>
              <a:spcAft>
                <a:spcPct val="0"/>
              </a:spcAft>
              <a:buSzPts val="1400"/>
              <a:buNone/>
            </a:pPr>
            <a:endParaRPr dirty="0"/>
          </a:p>
        </p:txBody>
      </p:sp>
      <p:sp>
        <p:nvSpPr>
          <p:cNvPr id="731" name="Google Shape;731;p5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6C447E51-4B17-48F6-9C7D-DBC0D39F0A0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dirty="0"/>
            </a:br>
            <a:r>
              <a:rPr lang="1106" b="1" i="1" u="sng" dirty="0"/>
              <a:t>TUA</a:t>
            </a:r>
            <a:r>
              <a:rPr lang="en-GB" b="1" i="1" u="sng" dirty="0"/>
              <a:t>:</a:t>
            </a:r>
            <a:r>
              <a:rPr lang="1106" b="1" i="1" u="sng" dirty="0"/>
              <a:t> 5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743" name="Google Shape;743;p5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6B8DC651-03BC-4EE8-9AE1-E325CE2959A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755" name="Google Shape;755;p5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7AC09BC4-7858-4078-9743-B1E31DD70C3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ct val="0"/>
              </a:spcBef>
              <a:spcAft>
                <a:spcPct val="0"/>
              </a:spcAft>
              <a:buClr>
                <a:schemeClr val="dk1"/>
              </a:buClr>
              <a:buSzPts val="1200"/>
              <a:buFont typeface="Arial"/>
              <a:buNone/>
              <a:tabLst/>
              <a:defRPr b="0" i="0"/>
            </a:pPr>
            <a:endParaRPr lang="en-GB" b="1" i="1" u="sng" dirty="0"/>
          </a:p>
          <a:p>
            <a:pPr marL="0" marR="0" lvl="0" indent="0" algn="l" defTabSz="914400" rtl="0" eaLnBrk="1" fontAlgn="auto" latinLnBrk="0" hangingPunct="1">
              <a:lnSpc>
                <a:spcPct val="100000"/>
              </a:lnSpc>
              <a:spcBef>
                <a:spcPct val="0"/>
              </a:spcBef>
              <a:spcAft>
                <a:spcPct val="0"/>
              </a:spcAft>
              <a:buClr>
                <a:schemeClr val="dk1"/>
              </a:buClr>
              <a:buSzPts val="1200"/>
              <a:buFont typeface="Arial"/>
              <a:buNone/>
              <a:tabLst/>
              <a:defRPr b="0" i="0"/>
            </a:pPr>
            <a:r>
              <a:rPr lang="en-GB" b="1" i="1" u="sng" dirty="0"/>
              <a:t>TUA: 5 </a:t>
            </a:r>
            <a:r>
              <a:rPr lang="en-GB" b="1" i="1" u="sng" dirty="0" err="1"/>
              <a:t>munud</a:t>
            </a:r>
            <a:endParaRPr lang="en-GB" dirty="0"/>
          </a:p>
          <a:p>
            <a:pPr marL="0" lvl="0" indent="0" algn="l" rtl="0">
              <a:lnSpc>
                <a:spcPct val="100000"/>
              </a:lnSpc>
              <a:spcBef>
                <a:spcPct val="0"/>
              </a:spcBef>
              <a:spcAft>
                <a:spcPct val="0"/>
              </a:spcAft>
              <a:buClr>
                <a:schemeClr val="dk1"/>
              </a:buClr>
              <a:buSzPts val="1200"/>
              <a:buFont typeface="Arial"/>
              <a:buNone/>
              <a:defRPr b="0" i="0"/>
            </a:pPr>
            <a:endParaRPr lang="en-GB" b="1" dirty="0">
              <a:highlight>
                <a:schemeClr val="lt1"/>
              </a:highlight>
            </a:endParaRPr>
          </a:p>
          <a:p>
            <a:pPr marL="0" lvl="0" indent="0" algn="l" rtl="0">
              <a:lnSpc>
                <a:spcPct val="100000"/>
              </a:lnSpc>
              <a:spcBef>
                <a:spcPct val="0"/>
              </a:spcBef>
              <a:spcAft>
                <a:spcPct val="0"/>
              </a:spcAft>
              <a:buClr>
                <a:schemeClr val="dk1"/>
              </a:buClr>
              <a:buSzPts val="1200"/>
              <a:buFont typeface="Arial"/>
              <a:buNone/>
              <a:defRPr b="0" i="0"/>
            </a:pPr>
            <a:r>
              <a:rPr lang="1106" dirty="0">
                <a:highlight>
                  <a:srgbClr val="FFFF00"/>
                </a:highlight>
              </a:rPr>
              <a:t>Esboniwch bob lefel gydag enghraifft leol (e.e. teilwra – grŵp iaith/ y boblogaeth – sgrinio/ cyffredin – negeseuon Siarad Gyda Fi) – mae'n bosibl na fydd y testun yn ddarllenadwy mewn sesiwn rithwir felly ewch drwy bob lefel yn fanwl os byddwch yn ei chynnal ar-lein</a:t>
            </a:r>
            <a:r>
              <a:rPr lang="en-GB" dirty="0">
                <a:highlight>
                  <a:srgbClr val="FFFF00"/>
                </a:highlight>
              </a:rPr>
              <a:t>.</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Clr>
                <a:schemeClr val="dk1"/>
              </a:buClr>
              <a:buSzPts val="1200"/>
              <a:buFont typeface="Arial"/>
              <a:buNone/>
            </a:pPr>
            <a:endParaRPr dirty="0"/>
          </a:p>
        </p:txBody>
      </p:sp>
      <p:sp>
        <p:nvSpPr>
          <p:cNvPr id="134" name="Google Shape;134;p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fld id="{51A6933F-1362-4554-BABA-13CC95C0524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3: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5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dirty="0"/>
            </a:br>
            <a:r>
              <a:rPr lang="1106" b="1" i="1" u="sng" dirty="0"/>
              <a:t>TUA</a:t>
            </a:r>
            <a:r>
              <a:rPr lang="en-GB" b="1" i="1" u="sng" dirty="0"/>
              <a:t>:</a:t>
            </a:r>
            <a:r>
              <a:rPr lang="1106" b="1" i="1" u="sng" dirty="0"/>
              <a:t> 3 munud</a:t>
            </a:r>
            <a:endParaRPr dirty="0"/>
          </a:p>
          <a:p>
            <a:pPr marL="0" marR="0" lvl="0" indent="0" algn="l" rtl="0">
              <a:lnSpc>
                <a:spcPct val="100000"/>
              </a:lnSpc>
              <a:spcBef>
                <a:spcPct val="0"/>
              </a:spcBef>
              <a:spcAft>
                <a:spcPct val="0"/>
              </a:spcAft>
              <a:buClr>
                <a:schemeClr val="dk1"/>
              </a:buClr>
              <a:buSzPts val="1200"/>
              <a:buFont typeface="Calibri"/>
              <a:buNone/>
            </a:pPr>
            <a:endParaRPr sz="1200" b="1" i="1" u="sng"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Arial"/>
              <a:buNone/>
              <a:defRPr b="0" i="0"/>
            </a:pPr>
            <a:r>
              <a:rPr lang="1106" sz="1200" b="1" i="0" u="none" dirty="0">
                <a:latin typeface="Arial"/>
                <a:ea typeface="Arial"/>
                <a:cs typeface="Arial"/>
                <a:sym typeface="Arial"/>
              </a:rPr>
              <a:t>Caniatewch amser i sgwrsio gan fod hwn yn tueddu i fod yn bwnc y bydd pobl yn teimlo'n gryf amdano!</a:t>
            </a:r>
            <a:r>
              <a:rPr lang="1106" sz="1200" b="0" i="0" u="none" dirty="0">
                <a:latin typeface="Arial"/>
                <a:ea typeface="Arial"/>
                <a:cs typeface="Arial"/>
                <a:sym typeface="Arial"/>
              </a:rPr>
              <a:t> </a:t>
            </a:r>
            <a:endParaRPr dirty="0"/>
          </a:p>
          <a:p>
            <a:pPr marL="0" marR="0" lvl="0" indent="0" algn="l" rtl="0">
              <a:lnSpc>
                <a:spcPct val="100000"/>
              </a:lnSpc>
              <a:spcBef>
                <a:spcPct val="0"/>
              </a:spcBef>
              <a:spcAft>
                <a:spcPct val="0"/>
              </a:spcAft>
              <a:buClr>
                <a:schemeClr val="dk1"/>
              </a:buClr>
              <a:buSzPts val="1200"/>
              <a:buFont typeface="Arial"/>
              <a:buNone/>
            </a:pPr>
            <a:endParaRPr sz="1200" b="1" i="0" u="none"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Arial"/>
              <a:buNone/>
              <a:defRPr b="0" i="0"/>
            </a:pPr>
            <a:r>
              <a:rPr lang="1106" sz="1200" b="0" i="0" u="none" dirty="0">
                <a:latin typeface="Arial"/>
                <a:ea typeface="Arial"/>
                <a:cs typeface="Arial"/>
                <a:sym typeface="Arial"/>
              </a:rPr>
              <a:t>Bydd angen i'r hyfforddwr wybod:</a:t>
            </a:r>
            <a:endParaRPr dirty="0"/>
          </a:p>
          <a:p>
            <a:pPr marL="0" marR="0" lvl="0" indent="0" algn="l" rtl="0">
              <a:lnSpc>
                <a:spcPct val="100000"/>
              </a:lnSpc>
              <a:spcBef>
                <a:spcPct val="0"/>
              </a:spcBef>
              <a:spcAft>
                <a:spcPct val="0"/>
              </a:spcAft>
              <a:buClr>
                <a:schemeClr val="dk1"/>
              </a:buClr>
              <a:buSzPts val="1200"/>
              <a:buFont typeface="Arial"/>
              <a:buNone/>
            </a:pPr>
            <a:endParaRPr sz="1200" b="0" i="0" u="none" dirty="0">
              <a:latin typeface="Arial"/>
              <a:ea typeface="Arial"/>
              <a:cs typeface="Arial"/>
              <a:sym typeface="Arial"/>
            </a:endParaRPr>
          </a:p>
          <a:p>
            <a:pPr marL="171450" marR="0" lvl="0" indent="-171450" algn="l" rtl="0">
              <a:lnSpc>
                <a:spcPct val="100000"/>
              </a:lnSpc>
              <a:spcBef>
                <a:spcPct val="0"/>
              </a:spcBef>
              <a:spcAft>
                <a:spcPct val="0"/>
              </a:spcAft>
              <a:buClr>
                <a:schemeClr val="dk1"/>
              </a:buClr>
              <a:buSzPts val="1200"/>
              <a:buFont typeface="Arial"/>
              <a:buChar char="•"/>
              <a:defRPr b="0" i="0"/>
            </a:pPr>
            <a:r>
              <a:rPr lang="1106" sz="1200" b="0" i="0" u="none" dirty="0">
                <a:latin typeface="Arial"/>
                <a:ea typeface="Arial"/>
                <a:cs typeface="Arial"/>
                <a:sym typeface="Arial"/>
              </a:rPr>
              <a:t>Tystiolaeth am yr angen i blant o dan 2 oed gymryd rhan mewn rhyngweithio er mwyn dysgu iaith</a:t>
            </a:r>
            <a:endParaRPr dirty="0"/>
          </a:p>
          <a:p>
            <a:pPr marL="171450" marR="0" lvl="0" indent="-171450" algn="l" rtl="0">
              <a:lnSpc>
                <a:spcPct val="100000"/>
              </a:lnSpc>
              <a:spcBef>
                <a:spcPct val="0"/>
              </a:spcBef>
              <a:spcAft>
                <a:spcPct val="0"/>
              </a:spcAft>
              <a:buClr>
                <a:schemeClr val="dk1"/>
              </a:buClr>
              <a:buSzPts val="1200"/>
              <a:buFont typeface="Arial"/>
              <a:buChar char="•"/>
              <a:defRPr b="0" i="0"/>
            </a:pPr>
            <a:r>
              <a:rPr lang="1106" sz="1200" b="0" i="0" u="none" dirty="0">
                <a:latin typeface="Arial"/>
                <a:ea typeface="Arial"/>
                <a:cs typeface="Arial"/>
                <a:sym typeface="Arial"/>
              </a:rPr>
              <a:t>Canllawiau ar ddim amser sgrin i blant o dan 2 oed (y Gymdeithas Bediatrig Americanaidd)</a:t>
            </a:r>
            <a:endParaRPr dirty="0"/>
          </a:p>
          <a:p>
            <a:pPr marL="171450" marR="0" lvl="0" indent="-171450" algn="l" rtl="0">
              <a:lnSpc>
                <a:spcPct val="100000"/>
              </a:lnSpc>
              <a:spcBef>
                <a:spcPct val="0"/>
              </a:spcBef>
              <a:spcAft>
                <a:spcPct val="0"/>
              </a:spcAft>
              <a:buClr>
                <a:schemeClr val="dk1"/>
              </a:buClr>
              <a:buSzPts val="1200"/>
              <a:buFont typeface="Arial"/>
              <a:buChar char="•"/>
              <a:defRPr b="0" i="0"/>
            </a:pPr>
            <a:r>
              <a:rPr lang="1106" sz="1200" b="0" i="0" u="none" dirty="0">
                <a:latin typeface="Arial"/>
                <a:ea typeface="Arial"/>
                <a:cs typeface="Arial"/>
                <a:sym typeface="Arial"/>
              </a:rPr>
              <a:t>Y gwahaniaeth yn y gwaith ymchwil yn dibynnu ar ba fath o amser sgrin sydd dan sylw (e.e. y math o raglen, p'un a yw'r plentyn ar ei ben ei hun neu'n rhyngweithio)</a:t>
            </a:r>
            <a:r>
              <a:rPr lang="en-GB" sz="1200" b="0" i="0" u="none" dirty="0">
                <a:latin typeface="Arial"/>
                <a:ea typeface="Arial"/>
                <a:cs typeface="Arial"/>
                <a:sym typeface="Arial"/>
              </a:rPr>
              <a:t>.</a:t>
            </a:r>
            <a:endParaRPr dirty="0"/>
          </a:p>
          <a:p>
            <a:pPr marL="171450" marR="0" lvl="0" indent="-95250" algn="l" rtl="0">
              <a:lnSpc>
                <a:spcPct val="100000"/>
              </a:lnSpc>
              <a:spcBef>
                <a:spcPct val="0"/>
              </a:spcBef>
              <a:spcAft>
                <a:spcPct val="0"/>
              </a:spcAft>
              <a:buClr>
                <a:schemeClr val="dk1"/>
              </a:buClr>
              <a:buSzPts val="1200"/>
              <a:buFont typeface="Arial"/>
              <a:buNone/>
            </a:pPr>
            <a:endParaRPr b="0" dirty="0"/>
          </a:p>
          <a:p>
            <a:pPr marL="0" lvl="0" indent="0" algn="l" rtl="0">
              <a:lnSpc>
                <a:spcPct val="100000"/>
              </a:lnSpc>
              <a:spcBef>
                <a:spcPct val="0"/>
              </a:spcBef>
              <a:spcAft>
                <a:spcPct val="0"/>
              </a:spcAft>
              <a:buSzPts val="1400"/>
              <a:buNone/>
              <a:defRPr b="0" i="0"/>
            </a:pPr>
            <a:br>
              <a:rPr lang="1106" b="0" i="0" dirty="0">
                <a:solidFill>
                  <a:srgbClr val="000000"/>
                </a:solidFill>
                <a:latin typeface="verdana"/>
                <a:ea typeface="verdana"/>
                <a:cs typeface="verdana"/>
                <a:sym typeface="verdana"/>
              </a:rPr>
            </a:br>
            <a:endParaRPr dirty="0"/>
          </a:p>
        </p:txBody>
      </p:sp>
      <p:sp>
        <p:nvSpPr>
          <p:cNvPr id="767" name="Google Shape;767;p5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200620C0-0675-4FEA-A0B4-6F4971F5D60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5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br>
              <a:rPr lang="1106" b="1" i="1" u="sng" dirty="0"/>
            </a:br>
            <a:r>
              <a:rPr lang="1106" b="1" i="1" u="sng" dirty="0"/>
              <a:t>TUA</a:t>
            </a:r>
            <a:r>
              <a:rPr lang="en-GB" b="1" i="1" u="sng" dirty="0"/>
              <a:t>:</a:t>
            </a:r>
            <a:r>
              <a:rPr lang="1106" b="1" i="1" u="sng" dirty="0"/>
              <a:t> 3 munud</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Roedd yr astudiaeth yn ategu cyfraniad annibynnol ymhelaethu gan y fam, a arweiniodd at welliant mewn sgoriau iaith rhwng 24 a 36 mis oed. Ni wnaeth yr un o'r ymddygiadau eraill arwain at newid mewn sgoriau iaith.</a:t>
            </a:r>
            <a:endParaRPr dirty="0"/>
          </a:p>
          <a:p>
            <a:pPr marL="0" lvl="0" indent="0" algn="l" rtl="0">
              <a:lnSpc>
                <a:spcPct val="100000"/>
              </a:lnSpc>
              <a:spcBef>
                <a:spcPct val="0"/>
              </a:spcBef>
              <a:spcAft>
                <a:spcPct val="0"/>
              </a:spcAft>
              <a:buSzPts val="1400"/>
              <a:buNone/>
            </a:pPr>
            <a:endParaRPr dirty="0"/>
          </a:p>
          <a:p>
            <a:pPr marL="0" marR="0" lvl="0" indent="0" algn="l" defTabSz="914400" rtl="0" eaLnBrk="1" fontAlgn="auto" latinLnBrk="0" hangingPunct="1">
              <a:lnSpc>
                <a:spcPct val="100000"/>
              </a:lnSpc>
              <a:spcBef>
                <a:spcPct val="0"/>
              </a:spcBef>
              <a:spcAft>
                <a:spcPct val="0"/>
              </a:spcAft>
              <a:buClrTx/>
              <a:buSzPts val="1400"/>
              <a:buFontTx/>
              <a:buNone/>
              <a:tabLst/>
              <a:defRPr b="0" i="0"/>
            </a:pPr>
            <a:r>
              <a:rPr lang="1106" b="1" dirty="0"/>
              <a:t>Sgyrsiau am liwiau a rhifau:</a:t>
            </a:r>
            <a:r>
              <a:rPr lang="1106" b="0" dirty="0"/>
              <a:t> </a:t>
            </a:r>
            <a:r>
              <a:rPr lang="1106" b="1" dirty="0"/>
              <a:t>bydd plant rhieni sy'n addysgu yn hytrach na sgwrsio/ymateb yn tueddu i gael deilliannau gwaeth o ran lleferydd, iaith a chyfathrebu</a:t>
            </a:r>
            <a:r>
              <a:rPr lang="en-GB" b="1" dirty="0"/>
              <a:t>- </a:t>
            </a:r>
            <a:r>
              <a:rPr lang="cy-GB" dirty="0">
                <a:effectLst/>
                <a:latin typeface="Segoe UI Web (West European)"/>
              </a:rPr>
              <a:t>Fel arfer mae plant yn dysgu enwau yn gyntaf, yna berfau, </a:t>
            </a:r>
            <a:r>
              <a:rPr lang="cy-GB" b="1" dirty="0">
                <a:effectLst/>
                <a:latin typeface="Segoe UI Web (West European)"/>
              </a:rPr>
              <a:t>yna</a:t>
            </a:r>
            <a:r>
              <a:rPr lang="cy-GB" dirty="0">
                <a:effectLst/>
                <a:latin typeface="Segoe UI Web (West European)"/>
              </a:rPr>
              <a:t> cysyniadau fel lliwiau/siapiau/geiriau lleoliad</a:t>
            </a:r>
          </a:p>
          <a:p>
            <a:pPr marL="0" lvl="0" indent="0" algn="l" rtl="0">
              <a:lnSpc>
                <a:spcPct val="100000"/>
              </a:lnSpc>
              <a:spcBef>
                <a:spcPct val="0"/>
              </a:spcBef>
              <a:spcAft>
                <a:spcPct val="0"/>
              </a:spcAft>
              <a:buSzPts val="1400"/>
              <a:buNone/>
              <a:defRPr b="0" i="0"/>
            </a:pPr>
            <a:endParaRPr b="1" dirty="0"/>
          </a:p>
        </p:txBody>
      </p:sp>
      <p:sp>
        <p:nvSpPr>
          <p:cNvPr id="779" name="Google Shape;779;p5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2DB140AB-49D2-4E06-A530-C65EAA15543F}"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5: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DS: mae'r neges am ddymis wedi cael ei dynnu o negeseuon Dysgu Siarad oherwydd tystiolaeth amhendant. Daw rhywfaint o dystiolaeth i'r amlwg sy'n dangos bod cynanwyr rhwystro yn newid canfyddiad plant o seiniau lleferydd (cyfeiriad: papur rhwystrau echddygol yn y geg) a daeth yr astudiaeth sy'n cael ei dyfynnu ar y sleid i'r casgliad, mewn dadansoddiad ansoddol o'r prosesau annodweddiadol a ddefnyddiwyd gan y plant a oedd wedi defnyddio dymi, mai cynhyrchu sain y dylid ei gynhyrchu ym mlaen y geg yng nghefn y geg yn lle hynny oedd y mwyaf cyffredin a bod defnyddiwr dymi yn gwneud tua 35% yn fwy o wallau o'r fath na phlentyn nad yw'n defnyddio dymi, ar gyfartaledd. </a:t>
            </a:r>
            <a:r>
              <a:rPr lang="1106" b="1" dirty="0"/>
              <a:t>Rhowch enghraifft o'r gwall hwn, e.e. t&gt;c</a:t>
            </a:r>
            <a:endParaRPr b="1" dirty="0"/>
          </a:p>
          <a:p>
            <a:pPr marL="0" lvl="0" indent="0" algn="l" rtl="0">
              <a:lnSpc>
                <a:spcPct val="100000"/>
              </a:lnSpc>
              <a:spcBef>
                <a:spcPct val="0"/>
              </a:spcBef>
              <a:spcAft>
                <a:spcPct val="0"/>
              </a:spcAft>
              <a:buSzPts val="1400"/>
              <a:buNone/>
            </a:pPr>
            <a:endParaRPr b="1" dirty="0"/>
          </a:p>
          <a:p>
            <a:pPr marL="0" lvl="0" indent="0" algn="l" rtl="0">
              <a:lnSpc>
                <a:spcPct val="100000"/>
              </a:lnSpc>
              <a:spcBef>
                <a:spcPct val="0"/>
              </a:spcBef>
              <a:spcAft>
                <a:spcPct val="0"/>
              </a:spcAft>
              <a:buSzPts val="1400"/>
              <a:buNone/>
              <a:defRPr b="0" i="0"/>
            </a:pPr>
            <a:r>
              <a:rPr lang="1106" b="1" dirty="0"/>
              <a:t>Dylid sôn am yr effaith ar heintiau yn y glust/deintiad</a:t>
            </a:r>
            <a:r>
              <a:rPr lang="en-GB" b="1" dirty="0"/>
              <a:t>.</a:t>
            </a:r>
            <a:endParaRPr b="1" dirty="0"/>
          </a:p>
        </p:txBody>
      </p:sp>
      <p:sp>
        <p:nvSpPr>
          <p:cNvPr id="791" name="Google Shape;791;p5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FC4EA79D-98A2-4FAF-807A-ECBE7A52EEF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5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2 funud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marR="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Bydd babanod gofalwyr sy'n cael rhyngweithiadau ‘yn ôl ac ymlaen’ hwy ac sy'n ymateb mewn modd digwyddiadol i ymdrechion cynnar eu babanod i gyfathrebu yn: gwneud mwy o ystumiau, yn parhau i ddechrau rhyngweithio â'u gofalwyr gan greu cyfleoedd i ddysgu, a bydd ganddynt eirfaoedd mwy yn y dyfodol (McGillion et al (2013) a Cameron-Faulkner et al (2015))</a:t>
            </a:r>
            <a:r>
              <a:rPr lang="en-GB" sz="1200" dirty="0">
                <a:latin typeface="Arial"/>
                <a:ea typeface="Arial"/>
                <a:cs typeface="Arial"/>
                <a:sym typeface="Arial"/>
              </a:rPr>
              <a:t>.</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just" rtl="0">
              <a:lnSpc>
                <a:spcPct val="100000"/>
              </a:lnSpc>
              <a:spcBef>
                <a:spcPct val="0"/>
              </a:spcBef>
              <a:spcAft>
                <a:spcPct val="0"/>
              </a:spcAft>
              <a:buSzPts val="1400"/>
              <a:buNone/>
            </a:pPr>
            <a:endParaRPr sz="1200" dirty="0">
              <a:solidFill>
                <a:schemeClr val="lt1"/>
              </a:solidFill>
              <a:latin typeface="Arial"/>
              <a:ea typeface="Arial"/>
              <a:cs typeface="Arial"/>
              <a:sym typeface="Arial"/>
            </a:endParaRPr>
          </a:p>
        </p:txBody>
      </p:sp>
      <p:sp>
        <p:nvSpPr>
          <p:cNvPr id="803" name="Google Shape;803;p5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C4B733CA-46B5-487D-B663-DF9CBDDEB94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5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80000"/>
              </a:lnSpc>
              <a:spcBef>
                <a:spcPct val="0"/>
              </a:spcBef>
              <a:spcAft>
                <a:spcPct val="0"/>
              </a:spcAft>
              <a:buClr>
                <a:schemeClr val="dk1"/>
              </a:buClr>
              <a:buSzPts val="1200"/>
              <a:buFont typeface="Calibri"/>
              <a:buNone/>
              <a:defRPr b="0" i="0"/>
            </a:pPr>
            <a:endParaRPr lang="en-GB" sz="1200" b="1" i="1" u="sng" dirty="0"/>
          </a:p>
          <a:p>
            <a:pPr marL="0" marR="0" lvl="0" indent="0" algn="l" rtl="0">
              <a:lnSpc>
                <a:spcPct val="80000"/>
              </a:lnSpc>
              <a:spcBef>
                <a:spcPct val="0"/>
              </a:spcBef>
              <a:spcAft>
                <a:spcPct val="0"/>
              </a:spcAft>
              <a:buClr>
                <a:schemeClr val="dk1"/>
              </a:buClr>
              <a:buSzPts val="1200"/>
              <a:buFont typeface="Calibri"/>
              <a:buNone/>
              <a:defRPr b="0" i="0"/>
            </a:pPr>
            <a:r>
              <a:rPr lang="en-GB" sz="1200" b="1" i="1" u="sng" dirty="0"/>
              <a:t>TUA: 5 </a:t>
            </a:r>
            <a:r>
              <a:rPr lang="en-GB" sz="1200" b="1" i="1" u="sng" dirty="0" err="1"/>
              <a:t>munud</a:t>
            </a:r>
            <a:endParaRPr lang="en-GB" sz="1200" b="1" i="1" u="sng" dirty="0"/>
          </a:p>
          <a:p>
            <a:pPr marL="0" marR="0" lvl="0" indent="0" algn="l" rtl="0">
              <a:lnSpc>
                <a:spcPct val="80000"/>
              </a:lnSpc>
              <a:spcBef>
                <a:spcPct val="0"/>
              </a:spcBef>
              <a:spcAft>
                <a:spcPct val="0"/>
              </a:spcAft>
              <a:buClr>
                <a:schemeClr val="dk1"/>
              </a:buClr>
              <a:buSzPts val="1200"/>
              <a:buFont typeface="Calibri"/>
              <a:buNone/>
              <a:defRPr b="0" i="0"/>
            </a:pPr>
            <a:endParaRPr lang="en-GB" sz="1200" b="1" i="1" u="sng" dirty="0">
              <a:latin typeface="Arial"/>
              <a:ea typeface="Arial"/>
              <a:cs typeface="Arial"/>
              <a:sym typeface="Arial"/>
            </a:endParaRPr>
          </a:p>
          <a:p>
            <a:pPr marL="0" marR="0" lvl="0" indent="0" algn="l" defTabSz="914400" rtl="0" eaLnBrk="1" fontAlgn="auto" latinLnBrk="0" hangingPunct="1">
              <a:lnSpc>
                <a:spcPct val="80000"/>
              </a:lnSpc>
              <a:spcBef>
                <a:spcPct val="0"/>
              </a:spcBef>
              <a:spcAft>
                <a:spcPct val="0"/>
              </a:spcAft>
              <a:buClr>
                <a:schemeClr val="dk1"/>
              </a:buClr>
              <a:buSzPts val="1200"/>
              <a:buFont typeface="Calibri"/>
              <a:buNone/>
              <a:tabLst/>
              <a:defRPr b="0" i="0"/>
            </a:pPr>
            <a:r>
              <a:rPr lang="cy-GB" b="1" dirty="0">
                <a:effectLst/>
                <a:latin typeface="Segoe UI Web (West European)"/>
              </a:rPr>
              <a:t>DS</a:t>
            </a:r>
            <a:r>
              <a:rPr lang="cy-GB" dirty="0">
                <a:effectLst/>
                <a:latin typeface="Segoe UI Web (West European)"/>
              </a:rPr>
              <a:t> mae'r sleid hon er gwybodaeth yn unig ar gyfer y rhan fwyaf o'r rhai sy'n bresennol (gall fod rhywfaint o amrywiad lleol).</a:t>
            </a:r>
          </a:p>
          <a:p>
            <a:pPr marL="0" lvl="0" indent="0" algn="just" rtl="0">
              <a:lnSpc>
                <a:spcPct val="100000"/>
              </a:lnSpc>
              <a:spcBef>
                <a:spcPct val="0"/>
              </a:spcBef>
              <a:spcAft>
                <a:spcPct val="0"/>
              </a:spcAft>
              <a:buSzPts val="1400"/>
              <a:buNone/>
            </a:pPr>
            <a:endParaRPr lang="en-GB" sz="1200" dirty="0">
              <a:solidFill>
                <a:schemeClr val="lt1"/>
              </a:solidFill>
              <a:latin typeface="Arial"/>
              <a:ea typeface="Arial"/>
              <a:cs typeface="Arial"/>
              <a:sym typeface="Arial"/>
            </a:endParaRPr>
          </a:p>
          <a:p>
            <a:r>
              <a:rPr lang="cy-GB" dirty="0">
                <a:effectLst/>
                <a:latin typeface="Segoe UI Web (West European)"/>
              </a:rPr>
              <a:t>Paragraff cryno o ganllawiau </a:t>
            </a:r>
            <a:r>
              <a:rPr lang="cy-GB" dirty="0" err="1">
                <a:effectLst/>
                <a:latin typeface="Segoe UI Web (West European)"/>
              </a:rPr>
              <a:t>PaRRiS</a:t>
            </a:r>
            <a:r>
              <a:rPr lang="cy-GB" dirty="0">
                <a:effectLst/>
                <a:latin typeface="Segoe UI Web (West European)"/>
              </a:rPr>
              <a:t>: www.llyw.cymru/deilliannau-lleferydd-iaith-chyfathrebu-canllawiau</a:t>
            </a:r>
          </a:p>
          <a:p>
            <a:pPr marL="0" lvl="0" indent="0" algn="just" rtl="0">
              <a:lnSpc>
                <a:spcPct val="100000"/>
              </a:lnSpc>
              <a:spcBef>
                <a:spcPct val="0"/>
              </a:spcBef>
              <a:spcAft>
                <a:spcPct val="0"/>
              </a:spcAft>
              <a:buSzPts val="1400"/>
              <a:buNone/>
            </a:pPr>
            <a:endParaRPr lang="en-GB" sz="1200" dirty="0">
              <a:solidFill>
                <a:schemeClr val="lt1"/>
              </a:solidFill>
              <a:latin typeface="Arial"/>
              <a:ea typeface="Arial"/>
              <a:cs typeface="Arial"/>
              <a:sym typeface="Arial"/>
            </a:endParaRPr>
          </a:p>
          <a:p>
            <a:pPr rtl="0"/>
            <a:r>
              <a:rPr lang="en-GB" dirty="0" err="1">
                <a:effectLst/>
              </a:rPr>
              <a:t>Ymatebolrwydd</a:t>
            </a:r>
            <a:r>
              <a:rPr lang="en-GB" dirty="0">
                <a:effectLst/>
              </a:rPr>
              <a:t> </a:t>
            </a:r>
            <a:r>
              <a:rPr lang="en-GB" dirty="0" err="1">
                <a:effectLst/>
              </a:rPr>
              <a:t>oedolion</a:t>
            </a:r>
            <a:r>
              <a:rPr lang="en-GB" dirty="0">
                <a:effectLst/>
              </a:rPr>
              <a:t> </a:t>
            </a:r>
            <a:r>
              <a:rPr lang="en-GB" dirty="0" err="1">
                <a:effectLst/>
              </a:rPr>
              <a:t>yw</a:t>
            </a:r>
            <a:r>
              <a:rPr lang="en-GB" dirty="0">
                <a:effectLst/>
              </a:rPr>
              <a:t> </a:t>
            </a:r>
            <a:r>
              <a:rPr lang="en-GB" dirty="0" err="1">
                <a:effectLst/>
              </a:rPr>
              <a:t>prif</a:t>
            </a:r>
            <a:r>
              <a:rPr lang="en-GB" dirty="0">
                <a:effectLst/>
              </a:rPr>
              <a:t> </a:t>
            </a:r>
            <a:r>
              <a:rPr lang="en-GB" dirty="0" err="1">
                <a:effectLst/>
              </a:rPr>
              <a:t>darged</a:t>
            </a:r>
            <a:r>
              <a:rPr lang="en-GB" dirty="0">
                <a:effectLst/>
              </a:rPr>
              <a:t> y </a:t>
            </a:r>
            <a:r>
              <a:rPr lang="en-GB" dirty="0" err="1">
                <a:effectLst/>
              </a:rPr>
              <a:t>rhan</a:t>
            </a:r>
            <a:r>
              <a:rPr lang="en-GB" dirty="0">
                <a:effectLst/>
              </a:rPr>
              <a:t> </a:t>
            </a:r>
            <a:r>
              <a:rPr lang="en-GB" dirty="0" err="1">
                <a:effectLst/>
              </a:rPr>
              <a:t>fwyaf</a:t>
            </a:r>
            <a:r>
              <a:rPr lang="en-GB" dirty="0">
                <a:effectLst/>
              </a:rPr>
              <a:t> o </a:t>
            </a:r>
            <a:r>
              <a:rPr lang="en-GB" dirty="0" err="1">
                <a:effectLst/>
              </a:rPr>
              <a:t>ymyriadau</a:t>
            </a:r>
            <a:r>
              <a:rPr lang="en-GB" dirty="0">
                <a:effectLst/>
              </a:rPr>
              <a:t> </a:t>
            </a:r>
            <a:r>
              <a:rPr lang="en-GB" dirty="0" err="1">
                <a:effectLst/>
              </a:rPr>
              <a:t>lleferydd</a:t>
            </a:r>
            <a:r>
              <a:rPr lang="en-GB" dirty="0">
                <a:effectLst/>
              </a:rPr>
              <a:t>, </a:t>
            </a:r>
            <a:r>
              <a:rPr lang="en-GB" dirty="0" err="1">
                <a:effectLst/>
              </a:rPr>
              <a:t>iaith</a:t>
            </a:r>
            <a:r>
              <a:rPr lang="en-GB" dirty="0">
                <a:effectLst/>
              </a:rPr>
              <a:t> a </a:t>
            </a:r>
            <a:r>
              <a:rPr lang="en-GB" dirty="0" err="1">
                <a:effectLst/>
              </a:rPr>
              <a:t>chyfathrebu</a:t>
            </a:r>
            <a:r>
              <a:rPr lang="en-GB" dirty="0">
                <a:effectLst/>
              </a:rPr>
              <a:t> </a:t>
            </a:r>
            <a:r>
              <a:rPr lang="en-GB" dirty="0" err="1">
                <a:effectLst/>
              </a:rPr>
              <a:t>seiliedig</a:t>
            </a:r>
            <a:r>
              <a:rPr lang="en-GB" dirty="0">
                <a:effectLst/>
              </a:rPr>
              <a:t> ar </a:t>
            </a:r>
            <a:r>
              <a:rPr lang="en-GB" dirty="0" err="1">
                <a:effectLst/>
              </a:rPr>
              <a:t>dystiolaeth</a:t>
            </a:r>
            <a:r>
              <a:rPr lang="en-GB" dirty="0">
                <a:effectLst/>
              </a:rPr>
              <a:t> </a:t>
            </a:r>
            <a:r>
              <a:rPr lang="en-GB" dirty="0" err="1">
                <a:effectLst/>
              </a:rPr>
              <a:t>cyffredinol</a:t>
            </a:r>
            <a:r>
              <a:rPr lang="en-GB" dirty="0">
                <a:effectLst/>
              </a:rPr>
              <a:t> ac </a:t>
            </a:r>
            <a:r>
              <a:rPr lang="en-GB" dirty="0" err="1">
                <a:effectLst/>
              </a:rPr>
              <a:t>wedi'u</a:t>
            </a:r>
            <a:r>
              <a:rPr lang="en-GB" dirty="0">
                <a:effectLst/>
              </a:rPr>
              <a:t> </a:t>
            </a:r>
            <a:r>
              <a:rPr lang="en-GB" dirty="0" err="1">
                <a:effectLst/>
              </a:rPr>
              <a:t>targedu</a:t>
            </a:r>
            <a:r>
              <a:rPr lang="en-GB" dirty="0">
                <a:effectLst/>
              </a:rPr>
              <a:t> </a:t>
            </a:r>
            <a:r>
              <a:rPr lang="en-GB" dirty="0" err="1">
                <a:effectLst/>
              </a:rPr>
              <a:t>yn</a:t>
            </a:r>
            <a:r>
              <a:rPr lang="en-GB" dirty="0">
                <a:effectLst/>
              </a:rPr>
              <a:t> y </a:t>
            </a:r>
            <a:r>
              <a:rPr lang="en-GB" dirty="0" err="1">
                <a:effectLst/>
              </a:rPr>
              <a:t>blynyddoedd</a:t>
            </a:r>
            <a:r>
              <a:rPr lang="en-GB" dirty="0">
                <a:effectLst/>
              </a:rPr>
              <a:t> </a:t>
            </a:r>
            <a:r>
              <a:rPr lang="en-GB" dirty="0" err="1">
                <a:effectLst/>
              </a:rPr>
              <a:t>cynnar</a:t>
            </a:r>
            <a:r>
              <a:rPr lang="en-GB" dirty="0">
                <a:effectLst/>
              </a:rPr>
              <a:t>, </a:t>
            </a:r>
            <a:r>
              <a:rPr lang="en-GB" dirty="0" err="1">
                <a:effectLst/>
              </a:rPr>
              <a:t>os</a:t>
            </a:r>
            <a:r>
              <a:rPr lang="en-GB" dirty="0">
                <a:effectLst/>
              </a:rPr>
              <a:t> </a:t>
            </a:r>
            <a:r>
              <a:rPr lang="en-GB" dirty="0" err="1">
                <a:effectLst/>
              </a:rPr>
              <a:t>nad</a:t>
            </a:r>
            <a:r>
              <a:rPr lang="en-GB" dirty="0">
                <a:effectLst/>
              </a:rPr>
              <a:t> </a:t>
            </a:r>
            <a:r>
              <a:rPr lang="en-GB" dirty="0" err="1">
                <a:effectLst/>
              </a:rPr>
              <a:t>pob</a:t>
            </a:r>
            <a:r>
              <a:rPr lang="en-GB" dirty="0">
                <a:effectLst/>
              </a:rPr>
              <a:t> un </a:t>
            </a:r>
            <a:r>
              <a:rPr lang="en-GB" dirty="0" err="1">
                <a:effectLst/>
              </a:rPr>
              <a:t>ohonynt</a:t>
            </a:r>
            <a:r>
              <a:rPr lang="en-GB" dirty="0">
                <a:effectLst/>
              </a:rPr>
              <a:t>. </a:t>
            </a:r>
            <a:r>
              <a:rPr lang="en-GB" dirty="0" err="1">
                <a:effectLst/>
              </a:rPr>
              <a:t>Gweler</a:t>
            </a:r>
            <a:r>
              <a:rPr lang="en-GB" dirty="0">
                <a:effectLst/>
              </a:rPr>
              <a:t> </a:t>
            </a:r>
            <a:r>
              <a:rPr lang="en-GB" dirty="0" err="1">
                <a:effectLst/>
                <a:hlinkClick r:id="rId3" tooltip="https://www.llyw.cymru/cefnogi-datblygiad-lleferydd-iaith-chyfathrebu-yn-y-blynyddoedd-cynnar"/>
              </a:rPr>
              <a:t>adroddiad</a:t>
            </a:r>
            <a:r>
              <a:rPr lang="en-GB" dirty="0">
                <a:effectLst/>
              </a:rPr>
              <a:t> </a:t>
            </a:r>
            <a:r>
              <a:rPr lang="en-GB" dirty="0" err="1">
                <a:effectLst/>
              </a:rPr>
              <a:t>yr</a:t>
            </a:r>
            <a:r>
              <a:rPr lang="en-GB" dirty="0">
                <a:effectLst/>
              </a:rPr>
              <a:t> </a:t>
            </a:r>
            <a:r>
              <a:rPr lang="en-GB" dirty="0" err="1">
                <a:effectLst/>
              </a:rPr>
              <a:t>Adolygiad</a:t>
            </a:r>
            <a:r>
              <a:rPr lang="en-GB" dirty="0">
                <a:effectLst/>
              </a:rPr>
              <a:t> o </a:t>
            </a:r>
            <a:r>
              <a:rPr lang="en-GB" dirty="0" err="1">
                <a:effectLst/>
              </a:rPr>
              <a:t>Ymyriadau</a:t>
            </a:r>
            <a:r>
              <a:rPr lang="en-GB" dirty="0">
                <a:effectLst/>
              </a:rPr>
              <a:t> </a:t>
            </a:r>
            <a:r>
              <a:rPr lang="en-GB" dirty="0" err="1">
                <a:effectLst/>
              </a:rPr>
              <a:t>yng</a:t>
            </a:r>
            <a:r>
              <a:rPr lang="en-GB" dirty="0">
                <a:effectLst/>
              </a:rPr>
              <a:t> </a:t>
            </a:r>
            <a:r>
              <a:rPr lang="en-GB" dirty="0" err="1">
                <a:effectLst/>
              </a:rPr>
              <a:t>Nghymru</a:t>
            </a:r>
            <a:r>
              <a:rPr lang="en-GB" dirty="0">
                <a:effectLst/>
              </a:rPr>
              <a:t> </a:t>
            </a:r>
            <a:r>
              <a:rPr lang="en-GB" dirty="0" err="1">
                <a:effectLst/>
              </a:rPr>
              <a:t>i</a:t>
            </a:r>
            <a:r>
              <a:rPr lang="en-GB" dirty="0">
                <a:effectLst/>
              </a:rPr>
              <a:t> </a:t>
            </a:r>
            <a:r>
              <a:rPr lang="en-GB" dirty="0" err="1">
                <a:effectLst/>
              </a:rPr>
              <a:t>gael</a:t>
            </a:r>
            <a:r>
              <a:rPr lang="en-GB" dirty="0">
                <a:effectLst/>
              </a:rPr>
              <a:t> </a:t>
            </a:r>
            <a:r>
              <a:rPr lang="en-GB" dirty="0" err="1">
                <a:effectLst/>
              </a:rPr>
              <a:t>crynodeb</a:t>
            </a:r>
            <a:r>
              <a:rPr lang="en-GB" dirty="0">
                <a:effectLst/>
              </a:rPr>
              <a:t> o </a:t>
            </a:r>
            <a:r>
              <a:rPr lang="en-GB" dirty="0" err="1">
                <a:effectLst/>
              </a:rPr>
              <a:t>ymyriadau</a:t>
            </a:r>
            <a:r>
              <a:rPr lang="en-GB" dirty="0">
                <a:effectLst/>
              </a:rPr>
              <a:t> </a:t>
            </a:r>
            <a:r>
              <a:rPr lang="en-GB" dirty="0" err="1">
                <a:effectLst/>
              </a:rPr>
              <a:t>lleferydd</a:t>
            </a:r>
            <a:r>
              <a:rPr lang="en-GB" dirty="0">
                <a:effectLst/>
              </a:rPr>
              <a:t>, </a:t>
            </a:r>
            <a:r>
              <a:rPr lang="en-GB" dirty="0" err="1">
                <a:effectLst/>
              </a:rPr>
              <a:t>iaith</a:t>
            </a:r>
            <a:r>
              <a:rPr lang="en-GB" dirty="0">
                <a:effectLst/>
              </a:rPr>
              <a:t> a </a:t>
            </a:r>
            <a:r>
              <a:rPr lang="en-GB" dirty="0" err="1">
                <a:effectLst/>
              </a:rPr>
              <a:t>chyfathrebu</a:t>
            </a:r>
            <a:r>
              <a:rPr lang="en-GB" dirty="0">
                <a:effectLst/>
              </a:rPr>
              <a:t> </a:t>
            </a:r>
            <a:r>
              <a:rPr lang="en-GB" dirty="0" err="1">
                <a:effectLst/>
              </a:rPr>
              <a:t>seiliedig</a:t>
            </a:r>
            <a:r>
              <a:rPr lang="en-GB" dirty="0">
                <a:effectLst/>
              </a:rPr>
              <a:t> ar </a:t>
            </a:r>
            <a:r>
              <a:rPr lang="en-GB" dirty="0" err="1">
                <a:effectLst/>
              </a:rPr>
              <a:t>dystiolaeth</a:t>
            </a:r>
            <a:r>
              <a:rPr lang="en-GB" dirty="0">
                <a:effectLst/>
              </a:rPr>
              <a:t> </a:t>
            </a:r>
            <a:r>
              <a:rPr lang="en-GB" dirty="0" err="1">
                <a:effectLst/>
              </a:rPr>
              <a:t>cyffredinol</a:t>
            </a:r>
            <a:r>
              <a:rPr lang="en-GB" dirty="0">
                <a:effectLst/>
              </a:rPr>
              <a:t>, </a:t>
            </a:r>
            <a:r>
              <a:rPr lang="en-GB" dirty="0" err="1">
                <a:effectLst/>
              </a:rPr>
              <a:t>poblogaeth</a:t>
            </a:r>
            <a:r>
              <a:rPr lang="en-GB" dirty="0">
                <a:effectLst/>
              </a:rPr>
              <a:t> ac </a:t>
            </a:r>
            <a:r>
              <a:rPr lang="en-GB" dirty="0" err="1">
                <a:effectLst/>
              </a:rPr>
              <a:t>wedi'u</a:t>
            </a:r>
            <a:r>
              <a:rPr lang="en-GB" dirty="0">
                <a:effectLst/>
              </a:rPr>
              <a:t> </a:t>
            </a:r>
            <a:r>
              <a:rPr lang="en-GB" dirty="0" err="1">
                <a:effectLst/>
              </a:rPr>
              <a:t>targedu</a:t>
            </a:r>
            <a:r>
              <a:rPr lang="en-GB" dirty="0">
                <a:effectLst/>
              </a:rPr>
              <a:t> ar </a:t>
            </a:r>
            <a:r>
              <a:rPr lang="en-GB" dirty="0" err="1">
                <a:effectLst/>
              </a:rPr>
              <a:t>gyfer</a:t>
            </a:r>
            <a:r>
              <a:rPr lang="en-GB" dirty="0">
                <a:effectLst/>
              </a:rPr>
              <a:t> plant dan 5 </a:t>
            </a:r>
            <a:r>
              <a:rPr lang="en-GB" dirty="0" err="1">
                <a:effectLst/>
              </a:rPr>
              <a:t>oed</a:t>
            </a:r>
            <a:r>
              <a:rPr lang="en-GB" dirty="0">
                <a:effectLst/>
              </a:rPr>
              <a:t>.</a:t>
            </a:r>
          </a:p>
          <a:p>
            <a:pPr rtl="0"/>
            <a:endParaRPr lang="en-GB" dirty="0">
              <a:effectLst/>
            </a:endParaRPr>
          </a:p>
          <a:p>
            <a:pPr rtl="0"/>
            <a:r>
              <a:rPr lang="en-GB" dirty="0" err="1">
                <a:effectLst/>
              </a:rPr>
              <a:t>Gellir</a:t>
            </a:r>
            <a:r>
              <a:rPr lang="en-GB" dirty="0">
                <a:effectLst/>
              </a:rPr>
              <a:t> </a:t>
            </a:r>
            <a:r>
              <a:rPr lang="en-GB" dirty="0" err="1">
                <a:effectLst/>
              </a:rPr>
              <a:t>mesur</a:t>
            </a:r>
            <a:r>
              <a:rPr lang="en-GB" dirty="0">
                <a:effectLst/>
              </a:rPr>
              <a:t> </a:t>
            </a:r>
            <a:r>
              <a:rPr lang="en-GB" dirty="0" err="1">
                <a:effectLst/>
              </a:rPr>
              <a:t>ymatebolrwydd</a:t>
            </a:r>
            <a:r>
              <a:rPr lang="en-GB" dirty="0">
                <a:effectLst/>
              </a:rPr>
              <a:t> </a:t>
            </a:r>
            <a:r>
              <a:rPr lang="en-GB" dirty="0" err="1">
                <a:effectLst/>
              </a:rPr>
              <a:t>gan</a:t>
            </a:r>
            <a:r>
              <a:rPr lang="en-GB" dirty="0">
                <a:effectLst/>
              </a:rPr>
              <a:t> </a:t>
            </a:r>
            <a:r>
              <a:rPr lang="en-GB" dirty="0" err="1">
                <a:effectLst/>
              </a:rPr>
              <a:t>ddefnyddio</a:t>
            </a:r>
            <a:r>
              <a:rPr lang="en-GB" dirty="0">
                <a:effectLst/>
              </a:rPr>
              <a:t> </a:t>
            </a:r>
            <a:r>
              <a:rPr lang="en-GB" dirty="0" err="1">
                <a:effectLst/>
              </a:rPr>
              <a:t>graddfa</a:t>
            </a:r>
            <a:r>
              <a:rPr lang="en-GB" dirty="0">
                <a:effectLst/>
              </a:rPr>
              <a:t> </a:t>
            </a:r>
            <a:r>
              <a:rPr lang="en-GB" dirty="0" err="1">
                <a:effectLst/>
              </a:rPr>
              <a:t>sgorio</a:t>
            </a:r>
            <a:r>
              <a:rPr lang="en-GB" dirty="0">
                <a:effectLst/>
              </a:rPr>
              <a:t> </a:t>
            </a:r>
            <a:r>
              <a:rPr lang="en-GB" dirty="0" err="1">
                <a:effectLst/>
              </a:rPr>
              <a:t>PaRRiS</a:t>
            </a:r>
            <a:r>
              <a:rPr lang="en-GB" dirty="0">
                <a:effectLst/>
              </a:rPr>
              <a:t> neu </a:t>
            </a:r>
            <a:r>
              <a:rPr lang="en-GB" dirty="0" err="1">
                <a:effectLst/>
              </a:rPr>
              <a:t>ddull</a:t>
            </a:r>
            <a:r>
              <a:rPr lang="en-GB" dirty="0">
                <a:effectLst/>
              </a:rPr>
              <a:t> </a:t>
            </a:r>
            <a:r>
              <a:rPr lang="en-GB" dirty="0" err="1">
                <a:effectLst/>
              </a:rPr>
              <a:t>arall</a:t>
            </a:r>
            <a:r>
              <a:rPr lang="en-GB" dirty="0">
                <a:effectLst/>
              </a:rPr>
              <a:t> o </a:t>
            </a:r>
            <a:r>
              <a:rPr lang="en-GB" dirty="0" err="1">
                <a:effectLst/>
              </a:rPr>
              <a:t>fesur</a:t>
            </a:r>
            <a:r>
              <a:rPr lang="en-GB" dirty="0">
                <a:effectLst/>
              </a:rPr>
              <a:t> </a:t>
            </a:r>
            <a:r>
              <a:rPr lang="en-GB" dirty="0" err="1">
                <a:effectLst/>
              </a:rPr>
              <a:t>ymddygiadau</a:t>
            </a:r>
            <a:r>
              <a:rPr lang="en-GB" dirty="0">
                <a:effectLst/>
              </a:rPr>
              <a:t> </a:t>
            </a:r>
            <a:r>
              <a:rPr lang="en-GB" dirty="0" err="1">
                <a:effectLst/>
              </a:rPr>
              <a:t>rhyngweithio</a:t>
            </a:r>
            <a:r>
              <a:rPr lang="en-GB" dirty="0">
                <a:effectLst/>
              </a:rPr>
              <a:t> </a:t>
            </a:r>
            <a:r>
              <a:rPr lang="en-GB" dirty="0" err="1">
                <a:effectLst/>
              </a:rPr>
              <a:t>rhwng</a:t>
            </a:r>
            <a:r>
              <a:rPr lang="en-GB" dirty="0">
                <a:effectLst/>
              </a:rPr>
              <a:t> </a:t>
            </a:r>
            <a:r>
              <a:rPr lang="en-GB" dirty="0" err="1">
                <a:effectLst/>
              </a:rPr>
              <a:t>oedolyn</a:t>
            </a:r>
            <a:r>
              <a:rPr lang="en-GB" dirty="0">
                <a:effectLst/>
              </a:rPr>
              <a:t> a </a:t>
            </a:r>
            <a:r>
              <a:rPr lang="en-GB" dirty="0" err="1">
                <a:effectLst/>
              </a:rPr>
              <a:t>phlentyn</a:t>
            </a:r>
            <a:r>
              <a:rPr lang="en-GB" dirty="0">
                <a:effectLst/>
              </a:rPr>
              <a:t>. Un </a:t>
            </a:r>
            <a:r>
              <a:rPr lang="en-GB" dirty="0" err="1">
                <a:effectLst/>
              </a:rPr>
              <a:t>cwestiwn</a:t>
            </a:r>
            <a:r>
              <a:rPr lang="en-GB" dirty="0">
                <a:effectLst/>
              </a:rPr>
              <a:t> </a:t>
            </a:r>
            <a:r>
              <a:rPr lang="en-GB" dirty="0" err="1">
                <a:effectLst/>
              </a:rPr>
              <a:t>sydd</a:t>
            </a:r>
            <a:r>
              <a:rPr lang="en-GB" dirty="0">
                <a:effectLst/>
              </a:rPr>
              <a:t> </a:t>
            </a:r>
            <a:r>
              <a:rPr lang="en-GB" dirty="0" err="1">
                <a:effectLst/>
              </a:rPr>
              <a:t>yng</a:t>
            </a:r>
            <a:r>
              <a:rPr lang="en-GB" dirty="0">
                <a:effectLst/>
              </a:rPr>
              <a:t> </a:t>
            </a:r>
            <a:r>
              <a:rPr lang="en-GB" dirty="0" err="1">
                <a:effectLst/>
              </a:rPr>
              <a:t>ngraddfa</a:t>
            </a:r>
            <a:r>
              <a:rPr lang="en-GB" dirty="0">
                <a:effectLst/>
              </a:rPr>
              <a:t> </a:t>
            </a:r>
            <a:r>
              <a:rPr lang="en-GB" dirty="0" err="1">
                <a:effectLst/>
              </a:rPr>
              <a:t>PaRRiS</a:t>
            </a:r>
            <a:r>
              <a:rPr lang="en-GB" dirty="0">
                <a:effectLst/>
              </a:rPr>
              <a:t> ac </a:t>
            </a:r>
            <a:r>
              <a:rPr lang="en-GB" dirty="0" err="1">
                <a:effectLst/>
              </a:rPr>
              <a:t>nid</a:t>
            </a:r>
            <a:r>
              <a:rPr lang="en-GB" dirty="0">
                <a:effectLst/>
              </a:rPr>
              <a:t> </a:t>
            </a:r>
            <a:r>
              <a:rPr lang="en-GB" dirty="0" err="1">
                <a:effectLst/>
              </a:rPr>
              <a:t>oes</a:t>
            </a:r>
            <a:r>
              <a:rPr lang="en-GB" dirty="0">
                <a:effectLst/>
              </a:rPr>
              <a:t> </a:t>
            </a:r>
            <a:r>
              <a:rPr lang="en-GB" dirty="0" err="1">
                <a:effectLst/>
              </a:rPr>
              <a:t>angen</a:t>
            </a:r>
            <a:r>
              <a:rPr lang="en-GB" dirty="0">
                <a:effectLst/>
              </a:rPr>
              <a:t> </a:t>
            </a:r>
            <a:r>
              <a:rPr lang="en-GB" dirty="0" err="1">
                <a:effectLst/>
              </a:rPr>
              <a:t>hyfforddiant</a:t>
            </a:r>
            <a:r>
              <a:rPr lang="en-GB" dirty="0">
                <a:effectLst/>
              </a:rPr>
              <a:t> ar </a:t>
            </a:r>
            <a:r>
              <a:rPr lang="en-GB" dirty="0" err="1">
                <a:effectLst/>
              </a:rPr>
              <a:t>ei</a:t>
            </a:r>
            <a:r>
              <a:rPr lang="en-GB" dirty="0">
                <a:effectLst/>
              </a:rPr>
              <a:t> </a:t>
            </a:r>
            <a:r>
              <a:rPr lang="en-GB" dirty="0" err="1">
                <a:effectLst/>
              </a:rPr>
              <a:t>chyfer</a:t>
            </a:r>
            <a:r>
              <a:rPr lang="en-GB" dirty="0">
                <a:effectLst/>
              </a:rPr>
              <a:t> (</a:t>
            </a:r>
            <a:r>
              <a:rPr lang="en-GB" dirty="0" err="1">
                <a:effectLst/>
              </a:rPr>
              <a:t>gweler</a:t>
            </a:r>
            <a:r>
              <a:rPr lang="en-GB" dirty="0">
                <a:effectLst/>
              </a:rPr>
              <a:t> </a:t>
            </a:r>
            <a:r>
              <a:rPr lang="en-GB" dirty="0" err="1">
                <a:effectLst/>
              </a:rPr>
              <a:t>llawlyfr</a:t>
            </a:r>
            <a:r>
              <a:rPr lang="en-GB" dirty="0">
                <a:effectLst/>
              </a:rPr>
              <a:t> </a:t>
            </a:r>
            <a:r>
              <a:rPr lang="en-GB" dirty="0" err="1">
                <a:effectLst/>
              </a:rPr>
              <a:t>PaRRiS</a:t>
            </a:r>
            <a:r>
              <a:rPr lang="en-GB" dirty="0">
                <a:effectLst/>
              </a:rPr>
              <a:t>, </a:t>
            </a:r>
            <a:r>
              <a:rPr lang="en-GB" dirty="0" err="1">
                <a:effectLst/>
              </a:rPr>
              <a:t>atodiad</a:t>
            </a:r>
            <a:r>
              <a:rPr lang="en-GB" dirty="0">
                <a:effectLst/>
              </a:rPr>
              <a:t> 2). </a:t>
            </a:r>
            <a:r>
              <a:rPr lang="en-GB" dirty="0" err="1">
                <a:effectLst/>
              </a:rPr>
              <a:t>Os</a:t>
            </a:r>
            <a:r>
              <a:rPr lang="en-GB" dirty="0">
                <a:effectLst/>
              </a:rPr>
              <a:t> </a:t>
            </a:r>
            <a:r>
              <a:rPr lang="en-GB" dirty="0" err="1">
                <a:effectLst/>
              </a:rPr>
              <a:t>yw</a:t>
            </a:r>
            <a:r>
              <a:rPr lang="en-GB" dirty="0">
                <a:effectLst/>
              </a:rPr>
              <a:t> </a:t>
            </a:r>
            <a:r>
              <a:rPr lang="en-GB" dirty="0" err="1">
                <a:effectLst/>
              </a:rPr>
              <a:t>eich</a:t>
            </a:r>
            <a:r>
              <a:rPr lang="en-GB" dirty="0">
                <a:effectLst/>
              </a:rPr>
              <a:t> </a:t>
            </a:r>
            <a:r>
              <a:rPr lang="en-GB" dirty="0" err="1">
                <a:effectLst/>
              </a:rPr>
              <a:t>gwasanaeth</a:t>
            </a:r>
            <a:r>
              <a:rPr lang="en-GB" dirty="0">
                <a:effectLst/>
              </a:rPr>
              <a:t> </a:t>
            </a:r>
            <a:r>
              <a:rPr lang="en-GB" dirty="0" err="1">
                <a:effectLst/>
              </a:rPr>
              <a:t>yn</a:t>
            </a:r>
            <a:r>
              <a:rPr lang="en-GB" dirty="0">
                <a:effectLst/>
              </a:rPr>
              <a:t> </a:t>
            </a:r>
            <a:r>
              <a:rPr lang="en-GB" dirty="0" err="1">
                <a:effectLst/>
              </a:rPr>
              <a:t>defnyddio</a:t>
            </a:r>
            <a:r>
              <a:rPr lang="en-GB" dirty="0">
                <a:effectLst/>
              </a:rPr>
              <a:t> dull </a:t>
            </a:r>
            <a:r>
              <a:rPr lang="en-GB" dirty="0" err="1">
                <a:effectLst/>
              </a:rPr>
              <a:t>presennol</a:t>
            </a:r>
            <a:r>
              <a:rPr lang="en-GB" dirty="0">
                <a:effectLst/>
              </a:rPr>
              <a:t> o </a:t>
            </a:r>
            <a:r>
              <a:rPr lang="en-GB" dirty="0" err="1">
                <a:effectLst/>
              </a:rPr>
              <a:t>fesur</a:t>
            </a:r>
            <a:r>
              <a:rPr lang="en-GB" dirty="0">
                <a:effectLst/>
              </a:rPr>
              <a:t> </a:t>
            </a:r>
            <a:r>
              <a:rPr lang="en-GB" dirty="0" err="1">
                <a:effectLst/>
              </a:rPr>
              <a:t>ymatebolrwydd</a:t>
            </a:r>
            <a:r>
              <a:rPr lang="en-GB" dirty="0">
                <a:effectLst/>
              </a:rPr>
              <a:t> </a:t>
            </a:r>
            <a:r>
              <a:rPr lang="en-GB" dirty="0" err="1">
                <a:effectLst/>
              </a:rPr>
              <a:t>oedolion</a:t>
            </a:r>
            <a:r>
              <a:rPr lang="en-GB" dirty="0">
                <a:effectLst/>
              </a:rPr>
              <a:t>, </a:t>
            </a:r>
            <a:r>
              <a:rPr lang="en-GB" dirty="0" err="1">
                <a:effectLst/>
              </a:rPr>
              <a:t>nid</a:t>
            </a:r>
            <a:r>
              <a:rPr lang="en-GB" dirty="0">
                <a:effectLst/>
              </a:rPr>
              <a:t> </a:t>
            </a:r>
            <a:r>
              <a:rPr lang="en-GB" dirty="0" err="1">
                <a:effectLst/>
              </a:rPr>
              <a:t>yw'n</a:t>
            </a:r>
            <a:r>
              <a:rPr lang="en-GB" dirty="0">
                <a:effectLst/>
              </a:rPr>
              <a:t> </a:t>
            </a:r>
            <a:r>
              <a:rPr lang="en-GB" dirty="0" err="1">
                <a:effectLst/>
              </a:rPr>
              <a:t>hanfodol</a:t>
            </a:r>
            <a:r>
              <a:rPr lang="en-GB" dirty="0">
                <a:effectLst/>
              </a:rPr>
              <a:t> </a:t>
            </a:r>
            <a:r>
              <a:rPr lang="en-GB" dirty="0" err="1">
                <a:effectLst/>
              </a:rPr>
              <a:t>eich</a:t>
            </a:r>
            <a:r>
              <a:rPr lang="en-GB" dirty="0">
                <a:effectLst/>
              </a:rPr>
              <a:t> bod </a:t>
            </a:r>
            <a:r>
              <a:rPr lang="en-GB" dirty="0" err="1">
                <a:effectLst/>
              </a:rPr>
              <a:t>yn</a:t>
            </a:r>
            <a:r>
              <a:rPr lang="en-GB" dirty="0">
                <a:effectLst/>
              </a:rPr>
              <a:t> </a:t>
            </a:r>
            <a:r>
              <a:rPr lang="en-GB" dirty="0" err="1">
                <a:effectLst/>
              </a:rPr>
              <a:t>mabwysiadu</a:t>
            </a:r>
            <a:r>
              <a:rPr lang="en-GB" dirty="0">
                <a:effectLst/>
              </a:rPr>
              <a:t> </a:t>
            </a:r>
            <a:r>
              <a:rPr lang="en-GB" dirty="0" err="1">
                <a:effectLst/>
              </a:rPr>
              <a:t>graddfa</a:t>
            </a:r>
            <a:r>
              <a:rPr lang="en-GB" dirty="0">
                <a:effectLst/>
              </a:rPr>
              <a:t> </a:t>
            </a:r>
            <a:r>
              <a:rPr lang="en-GB" dirty="0" err="1">
                <a:effectLst/>
              </a:rPr>
              <a:t>PaRRIS</a:t>
            </a:r>
            <a:r>
              <a:rPr lang="en-GB" dirty="0">
                <a:effectLst/>
              </a:rPr>
              <a:t>, </a:t>
            </a:r>
            <a:r>
              <a:rPr lang="en-GB" dirty="0" err="1">
                <a:effectLst/>
              </a:rPr>
              <a:t>ond</a:t>
            </a:r>
            <a:r>
              <a:rPr lang="en-GB" dirty="0">
                <a:effectLst/>
              </a:rPr>
              <a:t> </a:t>
            </a:r>
            <a:r>
              <a:rPr lang="en-GB" dirty="0" err="1">
                <a:effectLst/>
              </a:rPr>
              <a:t>efallai</a:t>
            </a:r>
            <a:r>
              <a:rPr lang="en-GB" dirty="0">
                <a:effectLst/>
              </a:rPr>
              <a:t> y </a:t>
            </a:r>
            <a:r>
              <a:rPr lang="en-GB" dirty="0" err="1">
                <a:effectLst/>
              </a:rPr>
              <a:t>byddwch</a:t>
            </a:r>
            <a:r>
              <a:rPr lang="en-GB" dirty="0">
                <a:effectLst/>
              </a:rPr>
              <a:t> </a:t>
            </a:r>
            <a:r>
              <a:rPr lang="en-GB" dirty="0" err="1">
                <a:effectLst/>
              </a:rPr>
              <a:t>yn</a:t>
            </a:r>
            <a:r>
              <a:rPr lang="en-GB" dirty="0">
                <a:effectLst/>
              </a:rPr>
              <a:t> </a:t>
            </a:r>
            <a:r>
              <a:rPr lang="en-GB" dirty="0" err="1">
                <a:effectLst/>
              </a:rPr>
              <a:t>dewis</a:t>
            </a:r>
            <a:r>
              <a:rPr lang="en-GB" dirty="0">
                <a:effectLst/>
              </a:rPr>
              <a:t> </a:t>
            </a:r>
            <a:r>
              <a:rPr lang="en-GB" dirty="0" err="1">
                <a:effectLst/>
              </a:rPr>
              <a:t>gwneud</a:t>
            </a:r>
            <a:r>
              <a:rPr lang="en-GB" dirty="0">
                <a:effectLst/>
              </a:rPr>
              <a:t> </a:t>
            </a:r>
            <a:r>
              <a:rPr lang="en-GB" dirty="0" err="1">
                <a:effectLst/>
              </a:rPr>
              <a:t>hynny</a:t>
            </a:r>
            <a:r>
              <a:rPr lang="en-GB" dirty="0">
                <a:effectLst/>
              </a:rPr>
              <a:t> </a:t>
            </a:r>
            <a:r>
              <a:rPr lang="en-GB" dirty="0" err="1">
                <a:effectLst/>
              </a:rPr>
              <a:t>oherwydd</a:t>
            </a:r>
            <a:r>
              <a:rPr lang="en-GB" dirty="0">
                <a:effectLst/>
              </a:rPr>
              <a:t> </a:t>
            </a:r>
            <a:r>
              <a:rPr lang="en-GB" dirty="0" err="1">
                <a:effectLst/>
              </a:rPr>
              <a:t>ei</a:t>
            </a:r>
            <a:r>
              <a:rPr lang="en-GB" dirty="0">
                <a:effectLst/>
              </a:rPr>
              <a:t> </a:t>
            </a:r>
            <a:r>
              <a:rPr lang="en-GB" dirty="0" err="1">
                <a:effectLst/>
              </a:rPr>
              <a:t>sylfaen</a:t>
            </a:r>
            <a:r>
              <a:rPr lang="en-GB" dirty="0">
                <a:effectLst/>
              </a:rPr>
              <a:t> </a:t>
            </a:r>
            <a:r>
              <a:rPr lang="en-GB" dirty="0" err="1">
                <a:effectLst/>
              </a:rPr>
              <a:t>dystiolaeth</a:t>
            </a:r>
            <a:r>
              <a:rPr lang="en-GB" dirty="0">
                <a:effectLst/>
              </a:rPr>
              <a:t> </a:t>
            </a:r>
            <a:r>
              <a:rPr lang="en-GB" dirty="0" err="1">
                <a:effectLst/>
              </a:rPr>
              <a:t>gynyddol</a:t>
            </a:r>
            <a:r>
              <a:rPr lang="en-GB" dirty="0">
                <a:effectLst/>
              </a:rPr>
              <a:t> a </a:t>
            </a:r>
            <a:r>
              <a:rPr lang="en-GB" dirty="0" err="1">
                <a:effectLst/>
              </a:rPr>
              <a:t>pha</a:t>
            </a:r>
            <a:r>
              <a:rPr lang="en-GB" dirty="0">
                <a:effectLst/>
              </a:rPr>
              <a:t> mor </a:t>
            </a:r>
            <a:r>
              <a:rPr lang="en-GB" dirty="0" err="1">
                <a:effectLst/>
              </a:rPr>
              <a:t>hawdd</a:t>
            </a:r>
            <a:r>
              <a:rPr lang="en-GB" dirty="0">
                <a:effectLst/>
              </a:rPr>
              <a:t> </a:t>
            </a:r>
            <a:r>
              <a:rPr lang="en-GB" dirty="0" err="1">
                <a:effectLst/>
              </a:rPr>
              <a:t>ydyw</a:t>
            </a:r>
            <a:r>
              <a:rPr lang="en-GB" dirty="0">
                <a:effectLst/>
              </a:rPr>
              <a:t> </a:t>
            </a:r>
            <a:r>
              <a:rPr lang="en-GB" dirty="0" err="1">
                <a:effectLst/>
              </a:rPr>
              <a:t>i'w</a:t>
            </a:r>
            <a:r>
              <a:rPr lang="en-GB" dirty="0">
                <a:effectLst/>
              </a:rPr>
              <a:t> </a:t>
            </a:r>
            <a:r>
              <a:rPr lang="en-GB" dirty="0" err="1">
                <a:effectLst/>
              </a:rPr>
              <a:t>defnyddio</a:t>
            </a:r>
            <a:r>
              <a:rPr lang="en-GB" dirty="0">
                <a:effectLst/>
              </a:rPr>
              <a:t>. </a:t>
            </a:r>
            <a:r>
              <a:rPr lang="en-GB" b="1" dirty="0">
                <a:effectLst/>
              </a:rPr>
              <a:t> </a:t>
            </a:r>
            <a:r>
              <a:rPr lang="en-GB" dirty="0" err="1">
                <a:effectLst/>
              </a:rPr>
              <a:t>Noder</a:t>
            </a:r>
            <a:r>
              <a:rPr lang="en-GB" dirty="0">
                <a:effectLst/>
              </a:rPr>
              <a:t> </a:t>
            </a:r>
            <a:r>
              <a:rPr lang="en-GB" dirty="0" err="1">
                <a:effectLst/>
              </a:rPr>
              <a:t>nad</a:t>
            </a:r>
            <a:r>
              <a:rPr lang="en-GB" dirty="0">
                <a:effectLst/>
              </a:rPr>
              <a:t> </a:t>
            </a:r>
            <a:r>
              <a:rPr lang="en-GB" dirty="0" err="1">
                <a:effectLst/>
              </a:rPr>
              <a:t>yw'n</a:t>
            </a:r>
            <a:r>
              <a:rPr lang="en-GB" dirty="0">
                <a:effectLst/>
              </a:rPr>
              <a:t> </a:t>
            </a:r>
            <a:r>
              <a:rPr lang="en-GB" dirty="0" err="1">
                <a:effectLst/>
              </a:rPr>
              <a:t>hanfodol</a:t>
            </a:r>
            <a:r>
              <a:rPr lang="en-GB" dirty="0">
                <a:effectLst/>
              </a:rPr>
              <a:t> </a:t>
            </a:r>
            <a:r>
              <a:rPr lang="en-GB" dirty="0" err="1">
                <a:effectLst/>
              </a:rPr>
              <a:t>eich</a:t>
            </a:r>
            <a:r>
              <a:rPr lang="en-GB" dirty="0">
                <a:effectLst/>
              </a:rPr>
              <a:t> bod </a:t>
            </a:r>
            <a:r>
              <a:rPr lang="en-GB" dirty="0" err="1">
                <a:effectLst/>
              </a:rPr>
              <a:t>yn</a:t>
            </a:r>
            <a:r>
              <a:rPr lang="en-GB" dirty="0">
                <a:effectLst/>
              </a:rPr>
              <a:t> </a:t>
            </a:r>
            <a:r>
              <a:rPr lang="en-GB" dirty="0" err="1">
                <a:effectLst/>
              </a:rPr>
              <a:t>defnyddio</a:t>
            </a:r>
            <a:r>
              <a:rPr lang="en-GB" dirty="0">
                <a:effectLst/>
              </a:rPr>
              <a:t> </a:t>
            </a:r>
            <a:r>
              <a:rPr lang="en-GB" dirty="0" err="1">
                <a:effectLst/>
              </a:rPr>
              <a:t>adnodd</a:t>
            </a:r>
            <a:r>
              <a:rPr lang="en-GB" dirty="0">
                <a:effectLst/>
              </a:rPr>
              <a:t> </a:t>
            </a:r>
            <a:r>
              <a:rPr lang="en-GB" dirty="0" err="1">
                <a:effectLst/>
              </a:rPr>
              <a:t>ffurfiol</a:t>
            </a:r>
            <a:r>
              <a:rPr lang="en-GB" dirty="0">
                <a:effectLst/>
              </a:rPr>
              <a:t> neu </a:t>
            </a:r>
            <a:r>
              <a:rPr lang="en-GB" dirty="0" err="1">
                <a:effectLst/>
              </a:rPr>
              <a:t>gyhoeddedig</a:t>
            </a:r>
            <a:r>
              <a:rPr lang="en-GB" dirty="0">
                <a:effectLst/>
              </a:rPr>
              <a:t>. </a:t>
            </a:r>
            <a:r>
              <a:rPr lang="en-GB" dirty="0" err="1">
                <a:effectLst/>
              </a:rPr>
              <a:t>Os</a:t>
            </a:r>
            <a:r>
              <a:rPr lang="en-GB" dirty="0">
                <a:effectLst/>
              </a:rPr>
              <a:t> </a:t>
            </a:r>
            <a:r>
              <a:rPr lang="en-GB" dirty="0" err="1">
                <a:effectLst/>
              </a:rPr>
              <a:t>ydych</a:t>
            </a:r>
            <a:r>
              <a:rPr lang="en-GB" dirty="0">
                <a:effectLst/>
              </a:rPr>
              <a:t> </a:t>
            </a:r>
            <a:r>
              <a:rPr lang="en-GB" dirty="0" err="1">
                <a:effectLst/>
              </a:rPr>
              <a:t>yn</a:t>
            </a:r>
            <a:r>
              <a:rPr lang="en-GB" dirty="0">
                <a:effectLst/>
              </a:rPr>
              <a:t> </a:t>
            </a:r>
            <a:r>
              <a:rPr lang="en-GB" dirty="0" err="1">
                <a:effectLst/>
              </a:rPr>
              <a:t>defnyddio</a:t>
            </a:r>
            <a:r>
              <a:rPr lang="en-GB" dirty="0">
                <a:effectLst/>
              </a:rPr>
              <a:t> </a:t>
            </a:r>
            <a:r>
              <a:rPr lang="en-GB" dirty="0" err="1">
                <a:effectLst/>
              </a:rPr>
              <a:t>mesur</a:t>
            </a:r>
            <a:r>
              <a:rPr lang="en-GB" dirty="0">
                <a:effectLst/>
              </a:rPr>
              <a:t> a </a:t>
            </a:r>
            <a:r>
              <a:rPr lang="en-GB" dirty="0" err="1">
                <a:effectLst/>
              </a:rPr>
              <a:t>ddatblygwyd</a:t>
            </a:r>
            <a:r>
              <a:rPr lang="en-GB" dirty="0">
                <a:effectLst/>
              </a:rPr>
              <a:t> </a:t>
            </a:r>
            <a:r>
              <a:rPr lang="en-GB" dirty="0" err="1">
                <a:effectLst/>
              </a:rPr>
              <a:t>yn</a:t>
            </a:r>
            <a:r>
              <a:rPr lang="en-GB" dirty="0">
                <a:effectLst/>
              </a:rPr>
              <a:t> </a:t>
            </a:r>
            <a:r>
              <a:rPr lang="en-GB" dirty="0" err="1">
                <a:effectLst/>
              </a:rPr>
              <a:t>lleol</a:t>
            </a:r>
            <a:r>
              <a:rPr lang="en-GB" dirty="0">
                <a:effectLst/>
              </a:rPr>
              <a:t>, </a:t>
            </a:r>
            <a:r>
              <a:rPr lang="en-GB" dirty="0" err="1">
                <a:effectLst/>
              </a:rPr>
              <a:t>cewch</a:t>
            </a:r>
            <a:r>
              <a:rPr lang="en-GB" dirty="0">
                <a:effectLst/>
              </a:rPr>
              <a:t> </a:t>
            </a:r>
            <a:r>
              <a:rPr lang="en-GB" dirty="0" err="1">
                <a:effectLst/>
              </a:rPr>
              <a:t>barhau</a:t>
            </a:r>
            <a:r>
              <a:rPr lang="en-GB" dirty="0">
                <a:effectLst/>
              </a:rPr>
              <a:t> </a:t>
            </a:r>
            <a:r>
              <a:rPr lang="en-GB" dirty="0" err="1">
                <a:effectLst/>
              </a:rPr>
              <a:t>i'w</a:t>
            </a:r>
            <a:r>
              <a:rPr lang="en-GB" dirty="0">
                <a:effectLst/>
              </a:rPr>
              <a:t> </a:t>
            </a:r>
            <a:r>
              <a:rPr lang="en-GB" dirty="0" err="1">
                <a:effectLst/>
              </a:rPr>
              <a:t>ddefnyddio</a:t>
            </a:r>
            <a:r>
              <a:rPr lang="en-GB" dirty="0">
                <a:effectLst/>
              </a:rPr>
              <a:t> ac </a:t>
            </a:r>
            <a:r>
              <a:rPr lang="en-GB" dirty="0" err="1">
                <a:effectLst/>
              </a:rPr>
              <a:t>adrodd</a:t>
            </a:r>
            <a:r>
              <a:rPr lang="en-GB" dirty="0">
                <a:effectLst/>
              </a:rPr>
              <a:t> </a:t>
            </a:r>
            <a:r>
              <a:rPr lang="en-GB" dirty="0" err="1">
                <a:effectLst/>
              </a:rPr>
              <a:t>arno</a:t>
            </a:r>
            <a:r>
              <a:rPr lang="en-GB" dirty="0">
                <a:effectLst/>
              </a:rPr>
              <a:t>.</a:t>
            </a:r>
          </a:p>
          <a:p>
            <a:pPr rtl="0"/>
            <a:endParaRPr lang="en-GB" dirty="0">
              <a:effectLst/>
            </a:endParaRPr>
          </a:p>
          <a:p>
            <a:pPr rtl="0"/>
            <a:r>
              <a:rPr lang="en-GB" dirty="0" err="1">
                <a:effectLst/>
              </a:rPr>
              <a:t>Diffinnir</a:t>
            </a:r>
            <a:r>
              <a:rPr lang="en-GB" dirty="0">
                <a:effectLst/>
              </a:rPr>
              <a:t> </a:t>
            </a:r>
            <a:r>
              <a:rPr lang="en-GB" dirty="0" err="1">
                <a:effectLst/>
              </a:rPr>
              <a:t>newid</a:t>
            </a:r>
            <a:r>
              <a:rPr lang="en-GB" dirty="0">
                <a:effectLst/>
              </a:rPr>
              <a:t> </a:t>
            </a:r>
            <a:r>
              <a:rPr lang="en-GB" dirty="0" err="1">
                <a:effectLst/>
              </a:rPr>
              <a:t>cadarnhaol</a:t>
            </a:r>
            <a:r>
              <a:rPr lang="en-GB" dirty="0">
                <a:effectLst/>
              </a:rPr>
              <a:t> </a:t>
            </a:r>
            <a:r>
              <a:rPr lang="en-GB" dirty="0" err="1">
                <a:effectLst/>
              </a:rPr>
              <a:t>fel</a:t>
            </a:r>
            <a:r>
              <a:rPr lang="en-GB" dirty="0">
                <a:effectLst/>
              </a:rPr>
              <a:t> </a:t>
            </a:r>
            <a:r>
              <a:rPr lang="en-GB" dirty="0" err="1">
                <a:effectLst/>
              </a:rPr>
              <a:t>cynnydd</a:t>
            </a:r>
            <a:r>
              <a:rPr lang="en-GB" dirty="0">
                <a:effectLst/>
              </a:rPr>
              <a:t> o un </a:t>
            </a:r>
            <a:r>
              <a:rPr lang="en-GB" dirty="0" err="1">
                <a:effectLst/>
              </a:rPr>
              <a:t>pwynt</a:t>
            </a:r>
            <a:r>
              <a:rPr lang="en-GB" dirty="0">
                <a:effectLst/>
              </a:rPr>
              <a:t> o </a:t>
            </a:r>
            <a:r>
              <a:rPr lang="en-GB" dirty="0" err="1">
                <a:effectLst/>
              </a:rPr>
              <a:t>leiaf</a:t>
            </a:r>
            <a:r>
              <a:rPr lang="en-GB" dirty="0">
                <a:effectLst/>
              </a:rPr>
              <a:t> ar un </a:t>
            </a:r>
            <a:r>
              <a:rPr lang="en-GB" dirty="0" err="1">
                <a:effectLst/>
              </a:rPr>
              <a:t>eitem</a:t>
            </a:r>
            <a:r>
              <a:rPr lang="en-GB" dirty="0">
                <a:effectLst/>
              </a:rPr>
              <a:t> neu </a:t>
            </a:r>
            <a:r>
              <a:rPr lang="en-GB" dirty="0" err="1">
                <a:effectLst/>
              </a:rPr>
              <a:t>fwy</a:t>
            </a:r>
            <a:r>
              <a:rPr lang="en-GB" dirty="0">
                <a:effectLst/>
              </a:rPr>
              <a:t> ar y </a:t>
            </a:r>
            <a:r>
              <a:rPr lang="en-GB" dirty="0" err="1">
                <a:effectLst/>
              </a:rPr>
              <a:t>raddfa</a:t>
            </a:r>
            <a:r>
              <a:rPr lang="en-GB" dirty="0">
                <a:effectLst/>
              </a:rPr>
              <a:t> a </a:t>
            </a:r>
            <a:r>
              <a:rPr lang="en-GB" dirty="0" err="1">
                <a:effectLst/>
              </a:rPr>
              <a:t>ddefnyddir</a:t>
            </a:r>
            <a:r>
              <a:rPr lang="en-GB" dirty="0">
                <a:effectLst/>
              </a:rPr>
              <a:t>. Er </a:t>
            </a:r>
            <a:r>
              <a:rPr lang="en-GB" dirty="0" err="1">
                <a:effectLst/>
              </a:rPr>
              <a:t>enghraifft</a:t>
            </a:r>
            <a:r>
              <a:rPr lang="en-GB" dirty="0">
                <a:effectLst/>
              </a:rPr>
              <a:t>, ar </a:t>
            </a:r>
            <a:r>
              <a:rPr lang="en-GB" dirty="0" err="1">
                <a:effectLst/>
              </a:rPr>
              <a:t>raddfa</a:t>
            </a:r>
            <a:r>
              <a:rPr lang="en-GB" dirty="0">
                <a:effectLst/>
              </a:rPr>
              <a:t> </a:t>
            </a:r>
            <a:r>
              <a:rPr lang="en-GB" dirty="0" err="1">
                <a:effectLst/>
              </a:rPr>
              <a:t>PaRRiS</a:t>
            </a:r>
            <a:r>
              <a:rPr lang="en-GB" dirty="0">
                <a:effectLst/>
              </a:rPr>
              <a:t>, </a:t>
            </a:r>
            <a:r>
              <a:rPr lang="en-GB" dirty="0" err="1">
                <a:effectLst/>
              </a:rPr>
              <a:t>sydd</a:t>
            </a:r>
            <a:r>
              <a:rPr lang="en-GB" dirty="0">
                <a:effectLst/>
              </a:rPr>
              <a:t> ag </a:t>
            </a:r>
            <a:r>
              <a:rPr lang="en-GB" dirty="0" err="1">
                <a:effectLst/>
              </a:rPr>
              <a:t>uchafswm</a:t>
            </a:r>
            <a:r>
              <a:rPr lang="en-GB" dirty="0">
                <a:effectLst/>
              </a:rPr>
              <a:t> </a:t>
            </a:r>
            <a:r>
              <a:rPr lang="en-GB" dirty="0" err="1">
                <a:effectLst/>
              </a:rPr>
              <a:t>sgôr</a:t>
            </a:r>
            <a:r>
              <a:rPr lang="en-GB" dirty="0">
                <a:effectLst/>
              </a:rPr>
              <a:t> o 5, </a:t>
            </a:r>
            <a:r>
              <a:rPr lang="en-GB" dirty="0" err="1">
                <a:effectLst/>
              </a:rPr>
              <a:t>byddai</a:t>
            </a:r>
            <a:r>
              <a:rPr lang="en-GB" dirty="0">
                <a:effectLst/>
              </a:rPr>
              <a:t> </a:t>
            </a:r>
            <a:r>
              <a:rPr lang="en-GB" dirty="0" err="1">
                <a:effectLst/>
              </a:rPr>
              <a:t>gwelliant</a:t>
            </a:r>
            <a:r>
              <a:rPr lang="en-GB" dirty="0">
                <a:effectLst/>
              </a:rPr>
              <a:t> o un </a:t>
            </a:r>
            <a:r>
              <a:rPr lang="en-GB" dirty="0" err="1">
                <a:effectLst/>
              </a:rPr>
              <a:t>pwynt</a:t>
            </a:r>
            <a:r>
              <a:rPr lang="en-GB" dirty="0">
                <a:effectLst/>
              </a:rPr>
              <a:t> (</a:t>
            </a:r>
            <a:r>
              <a:rPr lang="en-GB" dirty="0" err="1">
                <a:effectLst/>
              </a:rPr>
              <a:t>e.e.</a:t>
            </a:r>
            <a:r>
              <a:rPr lang="en-GB" dirty="0">
                <a:effectLst/>
              </a:rPr>
              <a:t> o 3 </a:t>
            </a:r>
            <a:r>
              <a:rPr lang="en-GB" dirty="0" err="1">
                <a:effectLst/>
              </a:rPr>
              <a:t>i</a:t>
            </a:r>
            <a:r>
              <a:rPr lang="en-GB" dirty="0">
                <a:effectLst/>
              </a:rPr>
              <a:t> 4) ar </a:t>
            </a:r>
            <a:r>
              <a:rPr lang="en-GB" dirty="0" err="1">
                <a:effectLst/>
              </a:rPr>
              <a:t>ôl</a:t>
            </a:r>
            <a:r>
              <a:rPr lang="en-GB" dirty="0">
                <a:effectLst/>
              </a:rPr>
              <a:t> </a:t>
            </a:r>
            <a:r>
              <a:rPr lang="en-GB" dirty="0" err="1">
                <a:effectLst/>
              </a:rPr>
              <a:t>ymyriad</a:t>
            </a:r>
            <a:r>
              <a:rPr lang="en-GB" dirty="0">
                <a:effectLst/>
              </a:rPr>
              <a:t> </a:t>
            </a:r>
            <a:r>
              <a:rPr lang="en-GB" dirty="0" err="1">
                <a:effectLst/>
              </a:rPr>
              <a:t>yn</a:t>
            </a:r>
            <a:r>
              <a:rPr lang="en-GB" dirty="0">
                <a:effectLst/>
              </a:rPr>
              <a:t> </a:t>
            </a:r>
            <a:r>
              <a:rPr lang="en-GB" dirty="0" err="1">
                <a:effectLst/>
              </a:rPr>
              <a:t>cael</a:t>
            </a:r>
            <a:r>
              <a:rPr lang="en-GB" dirty="0">
                <a:effectLst/>
              </a:rPr>
              <a:t> </a:t>
            </a:r>
            <a:r>
              <a:rPr lang="en-GB" dirty="0" err="1">
                <a:effectLst/>
              </a:rPr>
              <a:t>ei</a:t>
            </a:r>
            <a:r>
              <a:rPr lang="en-GB" dirty="0">
                <a:effectLst/>
              </a:rPr>
              <a:t> </a:t>
            </a:r>
            <a:r>
              <a:rPr lang="en-GB" dirty="0" err="1">
                <a:effectLst/>
              </a:rPr>
              <a:t>ddiffinio</a:t>
            </a:r>
            <a:r>
              <a:rPr lang="en-GB" dirty="0">
                <a:effectLst/>
              </a:rPr>
              <a:t> </a:t>
            </a:r>
            <a:r>
              <a:rPr lang="en-GB" dirty="0" err="1">
                <a:effectLst/>
              </a:rPr>
              <a:t>fel</a:t>
            </a:r>
            <a:r>
              <a:rPr lang="en-GB" dirty="0">
                <a:effectLst/>
              </a:rPr>
              <a:t> </a:t>
            </a:r>
            <a:r>
              <a:rPr lang="en-GB" dirty="0" err="1">
                <a:effectLst/>
              </a:rPr>
              <a:t>newid</a:t>
            </a:r>
            <a:r>
              <a:rPr lang="en-GB" dirty="0">
                <a:effectLst/>
              </a:rPr>
              <a:t> </a:t>
            </a:r>
            <a:r>
              <a:rPr lang="en-GB" dirty="0" err="1">
                <a:effectLst/>
              </a:rPr>
              <a:t>cadarnhaol</a:t>
            </a:r>
            <a:r>
              <a:rPr lang="en-GB" dirty="0">
                <a:effectLst/>
              </a:rPr>
              <a:t>.  Ar </a:t>
            </a:r>
            <a:r>
              <a:rPr lang="en-GB" dirty="0" err="1">
                <a:effectLst/>
              </a:rPr>
              <a:t>raddfa</a:t>
            </a:r>
            <a:r>
              <a:rPr lang="en-GB" dirty="0">
                <a:effectLst/>
              </a:rPr>
              <a:t> </a:t>
            </a:r>
            <a:r>
              <a:rPr lang="en-GB" dirty="0" err="1">
                <a:effectLst/>
              </a:rPr>
              <a:t>sydd</a:t>
            </a:r>
            <a:r>
              <a:rPr lang="en-GB" dirty="0">
                <a:effectLst/>
              </a:rPr>
              <a:t> â </a:t>
            </a:r>
            <a:r>
              <a:rPr lang="en-GB" dirty="0" err="1">
                <a:effectLst/>
              </a:rPr>
              <a:t>phum</a:t>
            </a:r>
            <a:r>
              <a:rPr lang="en-GB" dirty="0">
                <a:effectLst/>
              </a:rPr>
              <a:t> </a:t>
            </a:r>
            <a:r>
              <a:rPr lang="en-GB" dirty="0" err="1">
                <a:effectLst/>
              </a:rPr>
              <a:t>eitem</a:t>
            </a:r>
            <a:r>
              <a:rPr lang="en-GB" dirty="0">
                <a:effectLst/>
              </a:rPr>
              <a:t>, a </a:t>
            </a:r>
            <a:r>
              <a:rPr lang="en-GB" dirty="0" err="1">
                <a:effectLst/>
              </a:rPr>
              <a:t>phob</a:t>
            </a:r>
            <a:r>
              <a:rPr lang="en-GB" dirty="0">
                <a:effectLst/>
              </a:rPr>
              <a:t> un </a:t>
            </a:r>
            <a:r>
              <a:rPr lang="en-GB" dirty="0" err="1">
                <a:effectLst/>
              </a:rPr>
              <a:t>yn</a:t>
            </a:r>
            <a:r>
              <a:rPr lang="en-GB" dirty="0">
                <a:effectLst/>
              </a:rPr>
              <a:t> </a:t>
            </a:r>
            <a:r>
              <a:rPr lang="en-GB" dirty="0" err="1">
                <a:effectLst/>
              </a:rPr>
              <a:t>cael</a:t>
            </a:r>
            <a:r>
              <a:rPr lang="en-GB" dirty="0">
                <a:effectLst/>
              </a:rPr>
              <a:t> </a:t>
            </a:r>
            <a:r>
              <a:rPr lang="en-GB" dirty="0" err="1">
                <a:effectLst/>
              </a:rPr>
              <a:t>ei</a:t>
            </a:r>
            <a:r>
              <a:rPr lang="en-GB" dirty="0">
                <a:effectLst/>
              </a:rPr>
              <a:t> </a:t>
            </a:r>
            <a:r>
              <a:rPr lang="en-GB" dirty="0" err="1">
                <a:effectLst/>
              </a:rPr>
              <a:t>sgorio</a:t>
            </a:r>
            <a:r>
              <a:rPr lang="en-GB" dirty="0">
                <a:effectLst/>
              </a:rPr>
              <a:t> o 0 </a:t>
            </a:r>
            <a:r>
              <a:rPr lang="en-GB" dirty="0" err="1">
                <a:effectLst/>
              </a:rPr>
              <a:t>i</a:t>
            </a:r>
            <a:r>
              <a:rPr lang="en-GB" dirty="0">
                <a:effectLst/>
              </a:rPr>
              <a:t> 10 (</a:t>
            </a:r>
            <a:r>
              <a:rPr lang="en-GB" dirty="0" err="1">
                <a:effectLst/>
              </a:rPr>
              <a:t>cyfanswm</a:t>
            </a:r>
            <a:r>
              <a:rPr lang="en-GB" dirty="0">
                <a:effectLst/>
              </a:rPr>
              <a:t> o 50 </a:t>
            </a:r>
            <a:r>
              <a:rPr lang="en-GB" dirty="0" err="1">
                <a:effectLst/>
              </a:rPr>
              <a:t>pwynt</a:t>
            </a:r>
            <a:r>
              <a:rPr lang="en-GB" dirty="0">
                <a:effectLst/>
              </a:rPr>
              <a:t>), </a:t>
            </a:r>
            <a:r>
              <a:rPr lang="en-GB" dirty="0" err="1">
                <a:effectLst/>
              </a:rPr>
              <a:t>byddai</a:t>
            </a:r>
            <a:r>
              <a:rPr lang="en-GB" dirty="0">
                <a:effectLst/>
              </a:rPr>
              <a:t> </a:t>
            </a:r>
            <a:r>
              <a:rPr lang="en-GB" dirty="0" err="1">
                <a:effectLst/>
              </a:rPr>
              <a:t>gwelliant</a:t>
            </a:r>
            <a:r>
              <a:rPr lang="en-GB" dirty="0">
                <a:effectLst/>
              </a:rPr>
              <a:t> o un </a:t>
            </a:r>
            <a:r>
              <a:rPr lang="en-GB" dirty="0" err="1">
                <a:effectLst/>
              </a:rPr>
              <a:t>pwynt</a:t>
            </a:r>
            <a:r>
              <a:rPr lang="en-GB" dirty="0">
                <a:effectLst/>
              </a:rPr>
              <a:t> (</a:t>
            </a:r>
            <a:r>
              <a:rPr lang="en-GB" dirty="0" err="1">
                <a:effectLst/>
              </a:rPr>
              <a:t>e.e.</a:t>
            </a:r>
            <a:r>
              <a:rPr lang="en-GB" dirty="0">
                <a:effectLst/>
              </a:rPr>
              <a:t>, o 7 </a:t>
            </a:r>
            <a:r>
              <a:rPr lang="en-GB" dirty="0" err="1">
                <a:effectLst/>
              </a:rPr>
              <a:t>i</a:t>
            </a:r>
            <a:r>
              <a:rPr lang="en-GB" dirty="0">
                <a:effectLst/>
              </a:rPr>
              <a:t> 8) ar un </a:t>
            </a:r>
            <a:r>
              <a:rPr lang="en-GB" dirty="0" err="1">
                <a:effectLst/>
              </a:rPr>
              <a:t>o'r</a:t>
            </a:r>
            <a:r>
              <a:rPr lang="en-GB" dirty="0">
                <a:effectLst/>
              </a:rPr>
              <a:t> </a:t>
            </a:r>
            <a:r>
              <a:rPr lang="en-GB" dirty="0" err="1">
                <a:effectLst/>
              </a:rPr>
              <a:t>eitemau</a:t>
            </a:r>
            <a:r>
              <a:rPr lang="en-GB" dirty="0">
                <a:effectLst/>
              </a:rPr>
              <a:t> a </a:t>
            </a:r>
            <a:r>
              <a:rPr lang="en-GB" dirty="0" err="1">
                <a:effectLst/>
              </a:rPr>
              <a:t>sgoriwyd</a:t>
            </a:r>
            <a:r>
              <a:rPr lang="en-GB" dirty="0">
                <a:effectLst/>
              </a:rPr>
              <a:t> </a:t>
            </a:r>
            <a:r>
              <a:rPr lang="en-GB" dirty="0" err="1">
                <a:effectLst/>
              </a:rPr>
              <a:t>yn</a:t>
            </a:r>
            <a:r>
              <a:rPr lang="en-GB" dirty="0">
                <a:effectLst/>
              </a:rPr>
              <a:t> </a:t>
            </a:r>
            <a:r>
              <a:rPr lang="en-GB" dirty="0" err="1">
                <a:effectLst/>
              </a:rPr>
              <a:t>cael</a:t>
            </a:r>
            <a:r>
              <a:rPr lang="en-GB" dirty="0">
                <a:effectLst/>
              </a:rPr>
              <a:t> </a:t>
            </a:r>
            <a:r>
              <a:rPr lang="en-GB" dirty="0" err="1">
                <a:effectLst/>
              </a:rPr>
              <a:t>ei</a:t>
            </a:r>
            <a:r>
              <a:rPr lang="en-GB" dirty="0">
                <a:effectLst/>
              </a:rPr>
              <a:t> </a:t>
            </a:r>
            <a:r>
              <a:rPr lang="en-GB" dirty="0" err="1">
                <a:effectLst/>
              </a:rPr>
              <a:t>ddiffinio</a:t>
            </a:r>
            <a:r>
              <a:rPr lang="en-GB" dirty="0">
                <a:effectLst/>
              </a:rPr>
              <a:t> </a:t>
            </a:r>
            <a:r>
              <a:rPr lang="en-GB" dirty="0" err="1">
                <a:effectLst/>
              </a:rPr>
              <a:t>fel</a:t>
            </a:r>
            <a:r>
              <a:rPr lang="en-GB" dirty="0">
                <a:effectLst/>
              </a:rPr>
              <a:t> </a:t>
            </a:r>
            <a:r>
              <a:rPr lang="en-GB" dirty="0" err="1">
                <a:effectLst/>
              </a:rPr>
              <a:t>newid</a:t>
            </a:r>
            <a:r>
              <a:rPr lang="en-GB" dirty="0">
                <a:effectLst/>
              </a:rPr>
              <a:t> </a:t>
            </a:r>
            <a:r>
              <a:rPr lang="en-GB" dirty="0" err="1">
                <a:effectLst/>
              </a:rPr>
              <a:t>cadarnhaol</a:t>
            </a:r>
            <a:r>
              <a:rPr lang="en-GB" dirty="0">
                <a:effectLst/>
              </a:rPr>
              <a:t>.</a:t>
            </a:r>
          </a:p>
          <a:p>
            <a:pPr rtl="0"/>
            <a:r>
              <a:rPr lang="en-GB" dirty="0" err="1">
                <a:effectLst/>
              </a:rPr>
              <a:t>Dylid</a:t>
            </a:r>
            <a:r>
              <a:rPr lang="en-GB" dirty="0">
                <a:effectLst/>
              </a:rPr>
              <a:t> </a:t>
            </a:r>
            <a:r>
              <a:rPr lang="en-GB" dirty="0" err="1">
                <a:effectLst/>
              </a:rPr>
              <a:t>ystyried</a:t>
            </a:r>
            <a:r>
              <a:rPr lang="en-GB" dirty="0">
                <a:effectLst/>
              </a:rPr>
              <a:t> </a:t>
            </a:r>
            <a:r>
              <a:rPr lang="en-GB" dirty="0" err="1">
                <a:effectLst/>
              </a:rPr>
              <a:t>dibynadwyedd</a:t>
            </a:r>
            <a:r>
              <a:rPr lang="en-GB" dirty="0">
                <a:effectLst/>
              </a:rPr>
              <a:t> </a:t>
            </a:r>
            <a:r>
              <a:rPr lang="en-GB" dirty="0" err="1">
                <a:effectLst/>
              </a:rPr>
              <a:t>rhyng-raddwyr</a:t>
            </a:r>
            <a:r>
              <a:rPr lang="en-GB" dirty="0">
                <a:effectLst/>
              </a:rPr>
              <a:t>[2] ac o </a:t>
            </a:r>
            <a:r>
              <a:rPr lang="en-GB" dirty="0" err="1">
                <a:effectLst/>
              </a:rPr>
              <a:t>fewn</a:t>
            </a:r>
            <a:r>
              <a:rPr lang="en-GB" dirty="0">
                <a:effectLst/>
              </a:rPr>
              <a:t> </a:t>
            </a:r>
            <a:r>
              <a:rPr lang="en-GB" dirty="0" err="1">
                <a:effectLst/>
              </a:rPr>
              <a:t>graddwyr</a:t>
            </a:r>
            <a:r>
              <a:rPr lang="en-GB" dirty="0">
                <a:effectLst/>
              </a:rPr>
              <a:t>[3], </a:t>
            </a:r>
            <a:r>
              <a:rPr lang="en-GB" dirty="0" err="1">
                <a:effectLst/>
              </a:rPr>
              <a:t>mewn</a:t>
            </a:r>
            <a:r>
              <a:rPr lang="en-GB" dirty="0">
                <a:effectLst/>
              </a:rPr>
              <a:t> </a:t>
            </a:r>
            <a:r>
              <a:rPr lang="en-GB" dirty="0" err="1">
                <a:effectLst/>
              </a:rPr>
              <a:t>perthynas</a:t>
            </a:r>
            <a:r>
              <a:rPr lang="en-GB" dirty="0">
                <a:effectLst/>
              </a:rPr>
              <a:t> â </a:t>
            </a:r>
            <a:r>
              <a:rPr lang="en-GB" dirty="0" err="1">
                <a:effectLst/>
              </a:rPr>
              <a:t>pha</a:t>
            </a:r>
            <a:r>
              <a:rPr lang="en-GB" dirty="0">
                <a:effectLst/>
              </a:rPr>
              <a:t> </a:t>
            </a:r>
            <a:r>
              <a:rPr lang="en-GB" dirty="0" err="1">
                <a:effectLst/>
              </a:rPr>
              <a:t>raddfa</a:t>
            </a:r>
            <a:r>
              <a:rPr lang="en-GB" dirty="0">
                <a:effectLst/>
              </a:rPr>
              <a:t> </a:t>
            </a:r>
            <a:r>
              <a:rPr lang="en-GB" dirty="0" err="1">
                <a:effectLst/>
              </a:rPr>
              <a:t>bynnag</a:t>
            </a:r>
            <a:r>
              <a:rPr lang="en-GB" dirty="0">
                <a:effectLst/>
              </a:rPr>
              <a:t> a </a:t>
            </a:r>
            <a:r>
              <a:rPr lang="en-GB" dirty="0" err="1">
                <a:effectLst/>
              </a:rPr>
              <a:t>ddefnyddir</a:t>
            </a:r>
            <a:r>
              <a:rPr lang="en-GB" dirty="0">
                <a:effectLst/>
              </a:rPr>
              <a:t>. </a:t>
            </a:r>
            <a:r>
              <a:rPr lang="en-GB" dirty="0" err="1">
                <a:effectLst/>
              </a:rPr>
              <a:t>Byddai</a:t>
            </a:r>
            <a:r>
              <a:rPr lang="en-GB" dirty="0">
                <a:effectLst/>
              </a:rPr>
              <a:t> </a:t>
            </a:r>
            <a:r>
              <a:rPr lang="en-GB" dirty="0" err="1">
                <a:effectLst/>
              </a:rPr>
              <a:t>rhoi</a:t>
            </a:r>
            <a:r>
              <a:rPr lang="en-GB" dirty="0">
                <a:effectLst/>
              </a:rPr>
              <a:t> </a:t>
            </a:r>
            <a:r>
              <a:rPr lang="en-GB" dirty="0" err="1">
                <a:effectLst/>
              </a:rPr>
              <a:t>sesiynau</a:t>
            </a:r>
            <a:r>
              <a:rPr lang="en-GB" dirty="0">
                <a:effectLst/>
              </a:rPr>
              <a:t> </a:t>
            </a:r>
            <a:r>
              <a:rPr lang="en-GB" dirty="0" err="1">
                <a:effectLst/>
              </a:rPr>
              <a:t>goruchwylio</a:t>
            </a:r>
            <a:r>
              <a:rPr lang="en-GB" dirty="0">
                <a:effectLst/>
              </a:rPr>
              <a:t> ar </a:t>
            </a:r>
            <a:r>
              <a:rPr lang="en-GB" dirty="0" err="1">
                <a:effectLst/>
              </a:rPr>
              <a:t>waith</a:t>
            </a:r>
            <a:r>
              <a:rPr lang="en-GB" dirty="0">
                <a:effectLst/>
              </a:rPr>
              <a:t> ar </a:t>
            </a:r>
            <a:r>
              <a:rPr lang="en-GB" dirty="0" err="1">
                <a:effectLst/>
              </a:rPr>
              <a:t>gyfer</a:t>
            </a:r>
            <a:r>
              <a:rPr lang="en-GB" dirty="0">
                <a:effectLst/>
              </a:rPr>
              <a:t> </a:t>
            </a:r>
            <a:r>
              <a:rPr lang="en-GB" dirty="0" err="1">
                <a:effectLst/>
              </a:rPr>
              <a:t>pob</a:t>
            </a:r>
            <a:r>
              <a:rPr lang="en-GB" dirty="0">
                <a:effectLst/>
              </a:rPr>
              <a:t> </a:t>
            </a:r>
            <a:r>
              <a:rPr lang="en-GB" dirty="0" err="1">
                <a:effectLst/>
              </a:rPr>
              <a:t>ymarferydd</a:t>
            </a:r>
            <a:r>
              <a:rPr lang="en-GB" dirty="0">
                <a:effectLst/>
              </a:rPr>
              <a:t> </a:t>
            </a:r>
            <a:r>
              <a:rPr lang="en-GB" dirty="0" err="1">
                <a:effectLst/>
              </a:rPr>
              <a:t>sy'n</a:t>
            </a:r>
            <a:r>
              <a:rPr lang="en-GB" dirty="0">
                <a:effectLst/>
              </a:rPr>
              <a:t> </a:t>
            </a:r>
            <a:r>
              <a:rPr lang="en-GB" dirty="0" err="1">
                <a:effectLst/>
              </a:rPr>
              <a:t>defnyddio'r</a:t>
            </a:r>
            <a:r>
              <a:rPr lang="en-GB" dirty="0">
                <a:effectLst/>
              </a:rPr>
              <a:t> </a:t>
            </a:r>
            <a:r>
              <a:rPr lang="en-GB" dirty="0" err="1">
                <a:effectLst/>
              </a:rPr>
              <a:t>adnodd</a:t>
            </a:r>
            <a:r>
              <a:rPr lang="en-GB" dirty="0">
                <a:effectLst/>
              </a:rPr>
              <a:t> </a:t>
            </a:r>
            <a:r>
              <a:rPr lang="en-GB" dirty="0" err="1">
                <a:effectLst/>
              </a:rPr>
              <a:t>yn</a:t>
            </a:r>
            <a:r>
              <a:rPr lang="en-GB" dirty="0">
                <a:effectLst/>
              </a:rPr>
              <a:t> </a:t>
            </a:r>
            <a:r>
              <a:rPr lang="en-GB" dirty="0" err="1">
                <a:effectLst/>
              </a:rPr>
              <a:t>arfer</a:t>
            </a:r>
            <a:r>
              <a:rPr lang="en-GB" dirty="0">
                <a:effectLst/>
              </a:rPr>
              <a:t> </a:t>
            </a:r>
            <a:r>
              <a:rPr lang="en-GB" dirty="0" err="1">
                <a:effectLst/>
              </a:rPr>
              <a:t>dda</a:t>
            </a:r>
            <a:r>
              <a:rPr lang="en-GB" dirty="0">
                <a:effectLst/>
              </a:rPr>
              <a:t> er </a:t>
            </a:r>
            <a:r>
              <a:rPr lang="en-GB" dirty="0" err="1">
                <a:effectLst/>
              </a:rPr>
              <a:t>mwyn</a:t>
            </a:r>
            <a:r>
              <a:rPr lang="en-GB" dirty="0">
                <a:effectLst/>
              </a:rPr>
              <a:t> </a:t>
            </a:r>
            <a:r>
              <a:rPr lang="en-GB" dirty="0" err="1">
                <a:effectLst/>
              </a:rPr>
              <a:t>sicrhau</a:t>
            </a:r>
            <a:r>
              <a:rPr lang="en-GB" dirty="0">
                <a:effectLst/>
              </a:rPr>
              <a:t> </a:t>
            </a:r>
            <a:r>
              <a:rPr lang="en-GB" dirty="0" err="1">
                <a:effectLst/>
              </a:rPr>
              <a:t>ei</a:t>
            </a:r>
            <a:r>
              <a:rPr lang="en-GB" dirty="0">
                <a:effectLst/>
              </a:rPr>
              <a:t> </a:t>
            </a:r>
            <a:r>
              <a:rPr lang="en-GB" dirty="0" err="1">
                <a:effectLst/>
              </a:rPr>
              <a:t>fod</a:t>
            </a:r>
            <a:r>
              <a:rPr lang="en-GB" dirty="0">
                <a:effectLst/>
              </a:rPr>
              <a:t> </a:t>
            </a:r>
            <a:r>
              <a:rPr lang="en-GB" dirty="0" err="1">
                <a:effectLst/>
              </a:rPr>
              <a:t>yn</a:t>
            </a:r>
            <a:r>
              <a:rPr lang="en-GB" dirty="0">
                <a:effectLst/>
              </a:rPr>
              <a:t> </a:t>
            </a:r>
            <a:r>
              <a:rPr lang="en-GB" dirty="0" err="1">
                <a:effectLst/>
              </a:rPr>
              <a:t>cael</a:t>
            </a:r>
            <a:r>
              <a:rPr lang="en-GB" dirty="0">
                <a:effectLst/>
              </a:rPr>
              <a:t> </a:t>
            </a:r>
            <a:r>
              <a:rPr lang="en-GB" dirty="0" err="1">
                <a:effectLst/>
              </a:rPr>
              <a:t>ei</a:t>
            </a:r>
            <a:r>
              <a:rPr lang="en-GB" dirty="0">
                <a:effectLst/>
              </a:rPr>
              <a:t> </a:t>
            </a:r>
            <a:r>
              <a:rPr lang="en-GB" dirty="0" err="1">
                <a:effectLst/>
              </a:rPr>
              <a:t>ddefnyddio</a:t>
            </a:r>
            <a:r>
              <a:rPr lang="en-GB" dirty="0">
                <a:effectLst/>
              </a:rPr>
              <a:t> </a:t>
            </a:r>
            <a:r>
              <a:rPr lang="en-GB" dirty="0" err="1">
                <a:effectLst/>
              </a:rPr>
              <a:t>mewn</a:t>
            </a:r>
            <a:r>
              <a:rPr lang="en-GB" dirty="0">
                <a:effectLst/>
              </a:rPr>
              <a:t> </a:t>
            </a:r>
            <a:r>
              <a:rPr lang="en-GB" dirty="0" err="1">
                <a:effectLst/>
              </a:rPr>
              <a:t>ffordd</a:t>
            </a:r>
            <a:r>
              <a:rPr lang="en-GB" dirty="0">
                <a:effectLst/>
              </a:rPr>
              <a:t> </a:t>
            </a:r>
            <a:r>
              <a:rPr lang="en-GB" dirty="0" err="1">
                <a:effectLst/>
              </a:rPr>
              <a:t>gyson</a:t>
            </a:r>
            <a:r>
              <a:rPr lang="en-GB" dirty="0">
                <a:effectLst/>
              </a:rPr>
              <a:t> a </a:t>
            </a:r>
            <a:r>
              <a:rPr lang="en-GB" dirty="0" err="1">
                <a:effectLst/>
              </a:rPr>
              <a:t>dibynadwy</a:t>
            </a:r>
            <a:r>
              <a:rPr lang="en-GB" dirty="0">
                <a:effectLst/>
              </a:rPr>
              <a:t>.</a:t>
            </a:r>
          </a:p>
          <a:p>
            <a:pPr rtl="0"/>
            <a:br>
              <a:rPr lang="en-GB" dirty="0"/>
            </a:br>
            <a:r>
              <a:rPr lang="en-GB" dirty="0"/>
              <a:t>[2] Mae </a:t>
            </a:r>
            <a:r>
              <a:rPr lang="en-GB" dirty="0" err="1"/>
              <a:t>dibynadwyedd</a:t>
            </a:r>
            <a:r>
              <a:rPr lang="en-GB" dirty="0"/>
              <a:t> </a:t>
            </a:r>
            <a:r>
              <a:rPr lang="en-GB" dirty="0" err="1"/>
              <a:t>rhyng-raddwyr</a:t>
            </a:r>
            <a:r>
              <a:rPr lang="en-GB" dirty="0"/>
              <a:t> </a:t>
            </a:r>
            <a:r>
              <a:rPr lang="en-GB" dirty="0" err="1"/>
              <a:t>yn</a:t>
            </a:r>
            <a:r>
              <a:rPr lang="en-GB" dirty="0"/>
              <a:t> </a:t>
            </a:r>
            <a:r>
              <a:rPr lang="en-GB" dirty="0" err="1"/>
              <a:t>cyfeirio</a:t>
            </a:r>
            <a:r>
              <a:rPr lang="en-GB" dirty="0"/>
              <a:t> at </a:t>
            </a:r>
            <a:r>
              <a:rPr lang="en-GB" dirty="0" err="1"/>
              <a:t>gysondeb</a:t>
            </a:r>
            <a:r>
              <a:rPr lang="en-GB" dirty="0"/>
              <a:t> </a:t>
            </a:r>
            <a:r>
              <a:rPr lang="en-GB" dirty="0" err="1"/>
              <a:t>sgoriau</a:t>
            </a:r>
            <a:r>
              <a:rPr lang="en-GB" dirty="0"/>
              <a:t> </a:t>
            </a:r>
            <a:r>
              <a:rPr lang="en-GB" dirty="0" err="1"/>
              <a:t>rhwng</a:t>
            </a:r>
            <a:r>
              <a:rPr lang="en-GB" dirty="0"/>
              <a:t> </a:t>
            </a:r>
            <a:r>
              <a:rPr lang="en-GB" dirty="0" err="1"/>
              <a:t>arsylwyr</a:t>
            </a:r>
            <a:r>
              <a:rPr lang="en-GB" dirty="0"/>
              <a:t> (‘</a:t>
            </a:r>
            <a:r>
              <a:rPr lang="en-GB" dirty="0" err="1"/>
              <a:t>graddwyr</a:t>
            </a:r>
            <a:r>
              <a:rPr lang="en-GB" dirty="0"/>
              <a:t>’) </a:t>
            </a:r>
            <a:r>
              <a:rPr lang="en-GB" b="1" dirty="0" err="1"/>
              <a:t>gwahanol</a:t>
            </a:r>
            <a:r>
              <a:rPr lang="en-GB" dirty="0"/>
              <a:t> a </a:t>
            </a:r>
            <a:r>
              <a:rPr lang="en-GB" dirty="0" err="1"/>
              <a:t>gellir</a:t>
            </a:r>
            <a:r>
              <a:rPr lang="en-GB" dirty="0"/>
              <a:t> </a:t>
            </a:r>
            <a:r>
              <a:rPr lang="en-GB" dirty="0" err="1"/>
              <a:t>gwirio</a:t>
            </a:r>
            <a:r>
              <a:rPr lang="en-GB" dirty="0"/>
              <a:t> </a:t>
            </a:r>
            <a:r>
              <a:rPr lang="en-GB" dirty="0" err="1"/>
              <a:t>hyn</a:t>
            </a:r>
            <a:r>
              <a:rPr lang="en-GB" dirty="0"/>
              <a:t> </a:t>
            </a:r>
            <a:r>
              <a:rPr lang="en-GB" dirty="0" err="1"/>
              <a:t>drwy</a:t>
            </a:r>
            <a:r>
              <a:rPr lang="en-GB" dirty="0"/>
              <a:t> </a:t>
            </a:r>
            <a:r>
              <a:rPr lang="en-GB" dirty="0" err="1"/>
              <a:t>wneud</a:t>
            </a:r>
            <a:r>
              <a:rPr lang="en-GB" dirty="0"/>
              <a:t> </a:t>
            </a:r>
            <a:r>
              <a:rPr lang="en-GB" dirty="0" err="1"/>
              <a:t>ymarferion</a:t>
            </a:r>
            <a:r>
              <a:rPr lang="en-GB" dirty="0"/>
              <a:t> ar y </a:t>
            </a:r>
            <a:r>
              <a:rPr lang="en-GB" dirty="0" err="1"/>
              <a:t>cyd</a:t>
            </a:r>
            <a:r>
              <a:rPr lang="en-GB" dirty="0"/>
              <a:t> </a:t>
            </a:r>
            <a:r>
              <a:rPr lang="en-GB" dirty="0" err="1"/>
              <a:t>i</a:t>
            </a:r>
            <a:r>
              <a:rPr lang="en-GB" dirty="0"/>
              <a:t> </a:t>
            </a:r>
            <a:r>
              <a:rPr lang="en-GB" dirty="0" err="1"/>
              <a:t>raddio'r</a:t>
            </a:r>
            <a:r>
              <a:rPr lang="en-GB" dirty="0"/>
              <a:t> un </a:t>
            </a:r>
            <a:r>
              <a:rPr lang="en-GB" dirty="0" err="1"/>
              <a:t>ymyriad</a:t>
            </a:r>
            <a:r>
              <a:rPr lang="en-GB" dirty="0"/>
              <a:t>, </a:t>
            </a:r>
            <a:r>
              <a:rPr lang="en-GB" dirty="0" err="1"/>
              <a:t>e.e.</a:t>
            </a:r>
            <a:r>
              <a:rPr lang="en-GB" dirty="0"/>
              <a:t> </a:t>
            </a:r>
            <a:r>
              <a:rPr lang="en-GB" dirty="0" err="1"/>
              <a:t>gan</a:t>
            </a:r>
            <a:r>
              <a:rPr lang="en-GB" dirty="0"/>
              <a:t> </a:t>
            </a:r>
            <a:r>
              <a:rPr lang="en-GB" dirty="0" err="1"/>
              <a:t>ddefnyddio</a:t>
            </a:r>
            <a:r>
              <a:rPr lang="en-GB" dirty="0"/>
              <a:t> </a:t>
            </a:r>
            <a:r>
              <a:rPr lang="en-GB" dirty="0" err="1"/>
              <a:t>fideos</a:t>
            </a:r>
            <a:r>
              <a:rPr lang="en-GB" dirty="0"/>
              <a:t> o </a:t>
            </a:r>
            <a:r>
              <a:rPr lang="en-GB" dirty="0" err="1"/>
              <a:t>rieni</a:t>
            </a:r>
            <a:r>
              <a:rPr lang="en-GB" dirty="0"/>
              <a:t> a </a:t>
            </a:r>
            <a:r>
              <a:rPr lang="en-GB" dirty="0" err="1"/>
              <a:t>phlant</a:t>
            </a:r>
            <a:r>
              <a:rPr lang="en-GB" dirty="0"/>
              <a:t>)</a:t>
            </a:r>
          </a:p>
          <a:p>
            <a:pPr rtl="0"/>
            <a:r>
              <a:rPr lang="en-GB" dirty="0"/>
              <a:t>[3] Mae </a:t>
            </a:r>
            <a:r>
              <a:rPr lang="en-GB" dirty="0" err="1"/>
              <a:t>dibynadwyedd</a:t>
            </a:r>
            <a:r>
              <a:rPr lang="en-GB" dirty="0"/>
              <a:t> o </a:t>
            </a:r>
            <a:r>
              <a:rPr lang="en-GB" dirty="0" err="1"/>
              <a:t>fewn</a:t>
            </a:r>
            <a:r>
              <a:rPr lang="en-GB" dirty="0"/>
              <a:t> </a:t>
            </a:r>
            <a:r>
              <a:rPr lang="en-GB" dirty="0" err="1"/>
              <a:t>graddwyr</a:t>
            </a:r>
            <a:r>
              <a:rPr lang="en-GB" dirty="0"/>
              <a:t> </a:t>
            </a:r>
            <a:r>
              <a:rPr lang="en-GB" dirty="0" err="1"/>
              <a:t>yn</a:t>
            </a:r>
            <a:r>
              <a:rPr lang="en-GB" dirty="0"/>
              <a:t> </a:t>
            </a:r>
            <a:r>
              <a:rPr lang="en-GB" dirty="0" err="1"/>
              <a:t>cyfeirio</a:t>
            </a:r>
            <a:r>
              <a:rPr lang="en-GB" dirty="0"/>
              <a:t> at </a:t>
            </a:r>
            <a:r>
              <a:rPr lang="en-GB" dirty="0" err="1"/>
              <a:t>gysondeb</a:t>
            </a:r>
            <a:r>
              <a:rPr lang="en-GB" dirty="0"/>
              <a:t> </a:t>
            </a:r>
            <a:r>
              <a:rPr lang="en-GB" dirty="0" err="1"/>
              <a:t>mewnol</a:t>
            </a:r>
            <a:r>
              <a:rPr lang="en-GB" dirty="0"/>
              <a:t> – </a:t>
            </a:r>
            <a:r>
              <a:rPr lang="en-GB" dirty="0" err="1"/>
              <a:t>h.y</a:t>
            </a:r>
            <a:r>
              <a:rPr lang="en-GB" dirty="0"/>
              <a:t>. </a:t>
            </a:r>
            <a:r>
              <a:rPr lang="en-GB" dirty="0" err="1"/>
              <a:t>yr</a:t>
            </a:r>
            <a:r>
              <a:rPr lang="en-GB" dirty="0"/>
              <a:t> un </a:t>
            </a:r>
            <a:r>
              <a:rPr lang="en-GB" dirty="0" err="1"/>
              <a:t>graddiwr</a:t>
            </a:r>
            <a:r>
              <a:rPr lang="en-GB" dirty="0"/>
              <a:t> </a:t>
            </a:r>
            <a:r>
              <a:rPr lang="en-GB" dirty="0" err="1"/>
              <a:t>yn</a:t>
            </a:r>
            <a:r>
              <a:rPr lang="en-GB" dirty="0"/>
              <a:t> </a:t>
            </a:r>
            <a:r>
              <a:rPr lang="en-GB" dirty="0" err="1"/>
              <a:t>defnyddio'r</a:t>
            </a:r>
            <a:r>
              <a:rPr lang="en-GB" dirty="0"/>
              <a:t> un broses bob </a:t>
            </a:r>
            <a:r>
              <a:rPr lang="en-GB" dirty="0" err="1"/>
              <a:t>tro</a:t>
            </a:r>
            <a:r>
              <a:rPr lang="en-GB" dirty="0"/>
              <a:t> er </a:t>
            </a:r>
            <a:r>
              <a:rPr lang="en-GB" dirty="0" err="1"/>
              <a:t>mwyn</a:t>
            </a:r>
            <a:r>
              <a:rPr lang="en-GB" dirty="0"/>
              <a:t> </a:t>
            </a:r>
            <a:r>
              <a:rPr lang="en-GB" dirty="0" err="1"/>
              <a:t>cynhyrchu</a:t>
            </a:r>
            <a:r>
              <a:rPr lang="en-GB" dirty="0"/>
              <a:t> </a:t>
            </a:r>
            <a:r>
              <a:rPr lang="en-GB" dirty="0" err="1"/>
              <a:t>sgoriau</a:t>
            </a:r>
            <a:r>
              <a:rPr lang="en-GB" dirty="0"/>
              <a:t> </a:t>
            </a:r>
            <a:r>
              <a:rPr lang="en-GB" dirty="0" err="1"/>
              <a:t>tebyg</a:t>
            </a:r>
            <a:r>
              <a:rPr lang="en-GB" dirty="0"/>
              <a:t> ar </a:t>
            </a:r>
            <a:r>
              <a:rPr lang="en-GB" dirty="0" err="1"/>
              <a:t>gyfer</a:t>
            </a:r>
            <a:r>
              <a:rPr lang="en-GB" dirty="0"/>
              <a:t> </a:t>
            </a:r>
            <a:r>
              <a:rPr lang="en-GB" dirty="0" err="1"/>
              <a:t>ymyriadau</a:t>
            </a:r>
            <a:r>
              <a:rPr lang="en-GB" dirty="0"/>
              <a:t> </a:t>
            </a:r>
            <a:r>
              <a:rPr lang="en-GB" dirty="0" err="1"/>
              <a:t>tebyg</a:t>
            </a:r>
            <a:r>
              <a:rPr lang="en-GB" dirty="0"/>
              <a:t>. </a:t>
            </a:r>
          </a:p>
          <a:p>
            <a:pPr marL="0" lvl="0" indent="0" algn="just" rtl="0">
              <a:lnSpc>
                <a:spcPct val="100000"/>
              </a:lnSpc>
              <a:spcBef>
                <a:spcPct val="0"/>
              </a:spcBef>
              <a:spcAft>
                <a:spcPct val="0"/>
              </a:spcAft>
              <a:buSzPts val="1400"/>
              <a:buNone/>
            </a:pPr>
            <a:r>
              <a:rPr lang="en-GB" sz="1200" dirty="0">
                <a:solidFill>
                  <a:schemeClr val="lt1"/>
                </a:solidFill>
                <a:latin typeface="Arial"/>
                <a:ea typeface="Arial"/>
                <a:cs typeface="Arial"/>
                <a:sym typeface="Arial"/>
              </a:rPr>
              <a:t> </a:t>
            </a:r>
          </a:p>
          <a:p>
            <a:pPr marL="0" lvl="0" indent="0" algn="just" rtl="0">
              <a:lnSpc>
                <a:spcPct val="100000"/>
              </a:lnSpc>
              <a:spcBef>
                <a:spcPct val="0"/>
              </a:spcBef>
              <a:spcAft>
                <a:spcPct val="0"/>
              </a:spcAft>
              <a:buSzPts val="1400"/>
              <a:buNone/>
            </a:pPr>
            <a:endParaRPr lang="en-GB" sz="1200" dirty="0">
              <a:solidFill>
                <a:schemeClr val="lt1"/>
              </a:solidFill>
              <a:latin typeface="Arial"/>
              <a:ea typeface="Arial"/>
              <a:cs typeface="Arial"/>
              <a:sym typeface="Arial"/>
            </a:endParaRPr>
          </a:p>
          <a:p>
            <a:pPr marL="0" lvl="0" indent="0" algn="just" rtl="0">
              <a:lnSpc>
                <a:spcPct val="100000"/>
              </a:lnSpc>
              <a:spcBef>
                <a:spcPct val="0"/>
              </a:spcBef>
              <a:spcAft>
                <a:spcPct val="0"/>
              </a:spcAft>
              <a:buSzPts val="1400"/>
              <a:buNone/>
            </a:pPr>
            <a:endParaRPr lang="en-GB" sz="1200" dirty="0">
              <a:solidFill>
                <a:schemeClr val="lt1"/>
              </a:solidFill>
              <a:latin typeface="Arial"/>
              <a:ea typeface="Arial"/>
              <a:cs typeface="Arial"/>
              <a:sym typeface="Arial"/>
            </a:endParaRPr>
          </a:p>
        </p:txBody>
      </p:sp>
      <p:sp>
        <p:nvSpPr>
          <p:cNvPr id="803" name="Google Shape;803;p5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C4B733CA-46B5-487D-B663-DF9CBDDEB94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1186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0c4d0b9f3a_2_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20c4d0b9f3a_2_7: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2 funud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marR="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Bydd babanod gofalwyr sy'n cael rhyngweithiadau ‘yn ôl ac ymlaen’ hwy ac sy'n ymateb mewn modd digwyddiadol i ymdrechion cynnar eu babanod i gyfathrebu yn: gwneud mwy o ystumiau, yn parhau i ddechrau rhyngweithio â'u gofalwyr gan greu cyfleoedd i ddysgu, a bydd ganddynt eirfaoedd mwy yn y dyfodol (McGillion et al (2013) a Cameron-Faulkner et al (2015))</a:t>
            </a:r>
            <a:r>
              <a:rPr lang="en-GB" sz="1200" dirty="0">
                <a:latin typeface="Arial"/>
                <a:ea typeface="Arial"/>
                <a:cs typeface="Arial"/>
                <a:sym typeface="Arial"/>
              </a:rPr>
              <a:t>.</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just" rtl="0">
              <a:lnSpc>
                <a:spcPct val="100000"/>
              </a:lnSpc>
              <a:spcBef>
                <a:spcPct val="0"/>
              </a:spcBef>
              <a:spcAft>
                <a:spcPct val="0"/>
              </a:spcAft>
              <a:buSzPts val="1400"/>
              <a:buNone/>
            </a:pPr>
            <a:endParaRPr sz="1200" dirty="0">
              <a:solidFill>
                <a:schemeClr val="lt1"/>
              </a:solidFill>
              <a:latin typeface="Arial"/>
              <a:ea typeface="Arial"/>
              <a:cs typeface="Arial"/>
              <a:sym typeface="Arial"/>
            </a:endParaRPr>
          </a:p>
        </p:txBody>
      </p:sp>
      <p:sp>
        <p:nvSpPr>
          <p:cNvPr id="813" name="Google Shape;813;g20c4d0b9f3a_2_7: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97807A5F-0952-47BB-9506-50C574691A1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5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Arial"/>
              <a:buNone/>
              <a:defRPr b="0" i="0"/>
            </a:pPr>
            <a:br>
              <a:rPr lang="1106" b="1" i="1" u="sng" dirty="0"/>
            </a:br>
            <a:r>
              <a:rPr lang="1106" b="1" i="1" u="sng" dirty="0"/>
              <a:t>TUA</a:t>
            </a:r>
            <a:r>
              <a:rPr lang="en-GB" b="1" i="1" u="sng" dirty="0"/>
              <a:t>:</a:t>
            </a:r>
            <a:r>
              <a:rPr lang="1106" b="1" i="1" u="sng" dirty="0"/>
              <a:t> 12 munud</a:t>
            </a:r>
            <a:endParaRPr dirty="0"/>
          </a:p>
          <a:p>
            <a:pPr marL="0" marR="0" lvl="0" indent="0" algn="l" rtl="0">
              <a:lnSpc>
                <a:spcPct val="100000"/>
              </a:lnSpc>
              <a:spcBef>
                <a:spcPct val="0"/>
              </a:spcBef>
              <a:spcAft>
                <a:spcPct val="0"/>
              </a:spcAft>
              <a:buClr>
                <a:schemeClr val="dk1"/>
              </a:buClr>
              <a:buSzPts val="1200"/>
              <a:buFont typeface="Arial"/>
              <a:buNone/>
            </a:pPr>
            <a:endParaRPr sz="1200" b="1" i="1" u="sng" dirty="0">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Arial"/>
              <a:buNone/>
              <a:defRPr b="0" i="0"/>
            </a:pPr>
            <a:r>
              <a:rPr lang="1106" sz="1200" b="1" i="0" u="none" dirty="0">
                <a:latin typeface="Arial"/>
                <a:ea typeface="Arial"/>
                <a:cs typeface="Arial"/>
                <a:sym typeface="Arial"/>
              </a:rPr>
              <a:t>Helpodd y Tîm Deall Ymddygiad i ddatblygu deunyddiau ymgyrch Siarad Gyda Fi a'r dull o gyfleu'r negeseuon allweddol</a:t>
            </a:r>
            <a:endParaRPr sz="1200" i="0" u="none"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solidFill>
                <a:schemeClr val="dk1"/>
              </a:solidFill>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dirty="0">
                <a:solidFill>
                  <a:schemeClr val="dk1"/>
                </a:solidFill>
                <a:latin typeface="Arial"/>
                <a:ea typeface="Arial"/>
                <a:cs typeface="Arial"/>
                <a:sym typeface="Arial"/>
              </a:rPr>
              <a:t>Daw COM-B o ddull newid ymddygiad sy'n gysylltiedig â dull ‘yr hyn sy'n bwysig’. Mae'n fodel sy'n cefnogi ein gwaith meddwl pan fyddwn yn gweithio gyda theuluoedd.</a:t>
            </a:r>
            <a:endParaRPr sz="1200" dirty="0">
              <a:latin typeface="Arial"/>
              <a:ea typeface="Arial"/>
              <a:cs typeface="Arial"/>
              <a:sym typeface="Arial"/>
            </a:endParaRPr>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Er mwyn i newid ymddygiad ddigwydd, mae angen gallu, cyfle a chymhelliant ar y teulu. </a:t>
            </a:r>
            <a:endParaRPr dirty="0"/>
          </a:p>
          <a:p>
            <a:pPr marL="171450" lvl="0" indent="-171450" algn="l" rtl="0">
              <a:lnSpc>
                <a:spcPct val="100000"/>
              </a:lnSpc>
              <a:spcBef>
                <a:spcPct val="0"/>
              </a:spcBef>
              <a:spcAft>
                <a:spcPct val="0"/>
              </a:spcAft>
              <a:buClr>
                <a:schemeClr val="dk1"/>
              </a:buClr>
              <a:buSzPts val="1200"/>
              <a:buFont typeface="Arial"/>
              <a:buChar char="•"/>
              <a:defRPr b="0" i="0"/>
            </a:pPr>
            <a:r>
              <a:rPr lang="1106" sz="1200" dirty="0">
                <a:latin typeface="Arial"/>
                <a:ea typeface="Arial"/>
                <a:cs typeface="Arial"/>
                <a:sym typeface="Arial"/>
              </a:rPr>
              <a:t>Mae'n bwysig ystyried y bydd gallu, cyfle a chymhelliant pob teulu yn wahanol, a gallwn geisio cefnogi hyn drwy weithio gyda theuluoedd a chreu cyfleoedd.</a:t>
            </a:r>
            <a:endParaRPr dirty="0"/>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None/>
              <a:defRPr b="0" i="0"/>
            </a:pPr>
            <a:r>
              <a:rPr lang="1106" b="1" dirty="0">
                <a:latin typeface="Arial"/>
                <a:ea typeface="Arial"/>
                <a:cs typeface="Arial"/>
                <a:sym typeface="Arial"/>
              </a:rPr>
              <a:t>Rhowch enghraifft glir a chadarnhewch fod pawb yn deall y model cyn symud ymlaen.</a:t>
            </a:r>
            <a:r>
              <a:rPr lang="1106" b="0" dirty="0">
                <a:latin typeface="Arial"/>
                <a:ea typeface="Arial"/>
                <a:cs typeface="Arial"/>
                <a:sym typeface="Arial"/>
              </a:rPr>
              <a:t> </a:t>
            </a:r>
            <a:r>
              <a:rPr lang="1106" b="1" dirty="0">
                <a:latin typeface="Arial"/>
                <a:ea typeface="Arial"/>
                <a:cs typeface="Arial"/>
                <a:sym typeface="Arial"/>
              </a:rPr>
              <a:t>Rhowch enghreifftiau nad ydynt yn ymwneud ag iaith, e.e. mae rhywun am gael ci ond nid yw'n teimlo y bydd yn mynd ag ef am dro'n ddigon aml.</a:t>
            </a:r>
            <a:r>
              <a:rPr lang="1106" b="0" dirty="0">
                <a:latin typeface="Arial"/>
                <a:ea typeface="Arial"/>
                <a:cs typeface="Arial"/>
                <a:sym typeface="Arial"/>
              </a:rPr>
              <a:t> </a:t>
            </a:r>
            <a:r>
              <a:rPr lang="1106" b="1" dirty="0">
                <a:latin typeface="Arial"/>
                <a:ea typeface="Arial"/>
                <a:cs typeface="Arial"/>
                <a:sym typeface="Arial"/>
              </a:rPr>
              <a:t>Gall hyn fod yn gysylltiedig â'r canlynol:</a:t>
            </a:r>
            <a:endParaRPr b="1" dirty="0">
              <a:latin typeface="Arial"/>
              <a:ea typeface="Arial"/>
              <a:cs typeface="Arial"/>
              <a:sym typeface="Arial"/>
            </a:endParaRPr>
          </a:p>
          <a:p>
            <a:pPr marL="171450" lvl="0" indent="-184150" algn="l" rtl="0">
              <a:lnSpc>
                <a:spcPct val="100000"/>
              </a:lnSpc>
              <a:spcBef>
                <a:spcPct val="0"/>
              </a:spcBef>
              <a:spcAft>
                <a:spcPct val="0"/>
              </a:spcAft>
              <a:buSzPts val="1400"/>
              <a:buFont typeface="Arial"/>
              <a:buChar char="•"/>
              <a:defRPr b="0" i="0"/>
            </a:pPr>
            <a:r>
              <a:rPr lang="1106" b="1" dirty="0">
                <a:latin typeface="Arial"/>
                <a:ea typeface="Arial"/>
                <a:cs typeface="Arial"/>
                <a:sym typeface="Arial"/>
              </a:rPr>
              <a:t>Gallu (mae'r ci'n rhy gryf, nid yw'n gwybod pa dennyn i'w brynu, nid yw'n gwybod ble i fynd ag ef)</a:t>
            </a:r>
            <a:endParaRPr b="1" dirty="0">
              <a:latin typeface="Arial"/>
              <a:ea typeface="Arial"/>
              <a:cs typeface="Arial"/>
              <a:sym typeface="Arial"/>
            </a:endParaRPr>
          </a:p>
          <a:p>
            <a:pPr marL="171450" lvl="0" indent="-184150" algn="l" rtl="0">
              <a:lnSpc>
                <a:spcPct val="100000"/>
              </a:lnSpc>
              <a:spcBef>
                <a:spcPct val="0"/>
              </a:spcBef>
              <a:spcAft>
                <a:spcPct val="0"/>
              </a:spcAft>
              <a:buSzPts val="1400"/>
              <a:buFont typeface="Arial"/>
              <a:buChar char="•"/>
              <a:defRPr b="0" i="0"/>
            </a:pPr>
            <a:r>
              <a:rPr lang="1106" b="1" dirty="0">
                <a:latin typeface="Arial"/>
                <a:ea typeface="Arial"/>
                <a:cs typeface="Arial"/>
                <a:sym typeface="Arial"/>
              </a:rPr>
              <a:t>Cyfle (dim amser oherwydd oriau gwaith hir, dim lle addas i fynd yn lleol)</a:t>
            </a:r>
            <a:endParaRPr b="1" dirty="0">
              <a:latin typeface="Arial"/>
              <a:ea typeface="Arial"/>
              <a:cs typeface="Arial"/>
              <a:sym typeface="Arial"/>
            </a:endParaRPr>
          </a:p>
          <a:p>
            <a:pPr marL="171450" lvl="0" indent="-184150" algn="l" rtl="0">
              <a:lnSpc>
                <a:spcPct val="100000"/>
              </a:lnSpc>
              <a:spcBef>
                <a:spcPct val="0"/>
              </a:spcBef>
              <a:spcAft>
                <a:spcPct val="0"/>
              </a:spcAft>
              <a:buSzPts val="1400"/>
              <a:buFont typeface="Arial"/>
              <a:buChar char="•"/>
              <a:defRPr b="0" i="0"/>
            </a:pPr>
            <a:r>
              <a:rPr lang="1106" b="1" dirty="0">
                <a:latin typeface="Arial"/>
                <a:ea typeface="Arial"/>
                <a:cs typeface="Arial"/>
                <a:sym typeface="Arial"/>
              </a:rPr>
              <a:t>Cymhelliant (ddim yn gweld budd mynd â'r ci am dro, ddim yn mwynhau gwneud hynny)</a:t>
            </a:r>
            <a:r>
              <a:rPr lang="en-GB" b="0" dirty="0">
                <a:latin typeface="Arial"/>
                <a:ea typeface="Arial"/>
                <a:cs typeface="Arial"/>
                <a:sym typeface="Arial"/>
              </a:rPr>
              <a:t>.</a:t>
            </a:r>
            <a:endParaRPr b="1" dirty="0">
              <a:latin typeface="Arial"/>
              <a:ea typeface="Arial"/>
              <a:cs typeface="Arial"/>
              <a:sym typeface="Arial"/>
            </a:endParaRPr>
          </a:p>
          <a:p>
            <a:pPr marL="0" lvl="0" indent="0" algn="l" rtl="0">
              <a:lnSpc>
                <a:spcPct val="100000"/>
              </a:lnSpc>
              <a:spcBef>
                <a:spcPct val="0"/>
              </a:spcBef>
              <a:spcAft>
                <a:spcPct val="0"/>
              </a:spcAft>
              <a:buNone/>
            </a:pPr>
            <a:endParaRPr b="1" dirty="0">
              <a:latin typeface="Arial"/>
              <a:ea typeface="Arial"/>
              <a:cs typeface="Arial"/>
              <a:sym typeface="Arial"/>
            </a:endParaRPr>
          </a:p>
          <a:p>
            <a:pPr marL="0" lvl="0" indent="0" algn="l" rtl="0">
              <a:lnSpc>
                <a:spcPct val="100000"/>
              </a:lnSpc>
              <a:spcBef>
                <a:spcPct val="0"/>
              </a:spcBef>
              <a:spcAft>
                <a:spcPct val="0"/>
              </a:spcAft>
              <a:buNone/>
              <a:defRPr b="0" i="0"/>
            </a:pPr>
            <a:r>
              <a:rPr lang="1106" b="1" dirty="0">
                <a:latin typeface="Arial"/>
                <a:ea typeface="Arial"/>
                <a:cs typeface="Arial"/>
                <a:sym typeface="Arial"/>
              </a:rPr>
              <a:t>Gofynnwch i'r grŵp feddwl am rywbeth yr hoffent ei gyflawni yn eu bywydau eu hunain (yn y gwaith neu yn eu bywydau personol).</a:t>
            </a:r>
            <a:r>
              <a:rPr lang="1106" b="0" dirty="0">
                <a:latin typeface="Arial"/>
                <a:ea typeface="Arial"/>
                <a:cs typeface="Arial"/>
                <a:sym typeface="Arial"/>
              </a:rPr>
              <a:t> </a:t>
            </a:r>
            <a:r>
              <a:rPr lang="1106" b="1" dirty="0">
                <a:latin typeface="Arial"/>
                <a:ea typeface="Arial"/>
                <a:cs typeface="Arial"/>
                <a:sym typeface="Arial"/>
              </a:rPr>
              <a:t>E.e. yfed mwy o ddŵr/teithio mwy/gweld y teulu/mynd i'r gampfa/gorffen gweithio ar amser ac ati a meddwl am y ffactorau o ran Gallu, Cyfle a Chymhelliant a allai olygu bod hyn yn digwydd neu ddim yn mynd yn dda.</a:t>
            </a:r>
            <a:r>
              <a:rPr lang="1106" b="0" dirty="0">
                <a:latin typeface="Arial"/>
                <a:ea typeface="Arial"/>
                <a:cs typeface="Arial"/>
                <a:sym typeface="Arial"/>
              </a:rPr>
              <a:t> </a:t>
            </a:r>
            <a:endParaRPr b="1" dirty="0">
              <a:latin typeface="Arial"/>
              <a:ea typeface="Arial"/>
              <a:cs typeface="Arial"/>
              <a:sym typeface="Arial"/>
            </a:endParaRPr>
          </a:p>
          <a:p>
            <a:pPr marL="0" lvl="0" indent="0" algn="l" rtl="0">
              <a:lnSpc>
                <a:spcPct val="100000"/>
              </a:lnSpc>
              <a:spcBef>
                <a:spcPct val="0"/>
              </a:spcBef>
              <a:spcAft>
                <a:spcPct val="0"/>
              </a:spcAft>
              <a:buNone/>
              <a:defRPr b="0" i="0"/>
            </a:pPr>
            <a:r>
              <a:rPr lang="1106" b="1" dirty="0">
                <a:latin typeface="Arial"/>
                <a:ea typeface="Arial"/>
                <a:cs typeface="Arial"/>
                <a:sym typeface="Arial"/>
              </a:rPr>
              <a:t>Os ydynt yn llwyddo, beth sy'n rhoi'r Gallu, y Cyfle a'r Chymhelliant sydd eu hangen iddynt?</a:t>
            </a:r>
            <a:r>
              <a:rPr lang="1106" b="0" dirty="0">
                <a:latin typeface="Arial"/>
                <a:ea typeface="Arial"/>
                <a:cs typeface="Arial"/>
                <a:sym typeface="Arial"/>
              </a:rPr>
              <a:t> </a:t>
            </a:r>
            <a:r>
              <a:rPr lang="1106" b="1" dirty="0">
                <a:latin typeface="Arial"/>
                <a:ea typeface="Arial"/>
                <a:cs typeface="Arial"/>
                <a:sym typeface="Arial"/>
              </a:rPr>
              <a:t>Os nad ydynt yn llwyddo, pa ran(nau) sy'n eu dal yn ôl?</a:t>
            </a:r>
            <a:r>
              <a:rPr lang="1106" b="0" dirty="0">
                <a:latin typeface="Arial"/>
                <a:ea typeface="Arial"/>
                <a:cs typeface="Arial"/>
                <a:sym typeface="Arial"/>
              </a:rPr>
              <a:t> </a:t>
            </a:r>
            <a:endParaRPr b="1" dirty="0">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823" name="Google Shape;823;p5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AFF4E0A3-9FF3-472F-84C1-555F5B27A20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05ba553e1b_2_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205ba553e1b_2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Arial"/>
              <a:buNone/>
              <a:defRPr b="0" i="0"/>
            </a:pPr>
            <a:br>
              <a:rPr lang="1106" b="1" i="1" u="sng" dirty="0"/>
            </a:br>
            <a:r>
              <a:rPr lang="1106" b="1" i="1" u="sng" dirty="0"/>
              <a:t>TUA</a:t>
            </a:r>
            <a:r>
              <a:rPr lang="en-GB" b="1" i="1" u="sng" dirty="0"/>
              <a:t>:</a:t>
            </a:r>
            <a:r>
              <a:rPr lang="1106" b="1" i="1" u="sng" dirty="0"/>
              <a:t> 12 munud</a:t>
            </a:r>
            <a:endParaRPr lang="en-GB" b="1" i="1" u="sng" dirty="0"/>
          </a:p>
          <a:p>
            <a:pPr marL="0" marR="0" lvl="0" indent="0" algn="l" rtl="0">
              <a:lnSpc>
                <a:spcPct val="100000"/>
              </a:lnSpc>
              <a:spcBef>
                <a:spcPct val="0"/>
              </a:spcBef>
              <a:spcAft>
                <a:spcPct val="0"/>
              </a:spcAft>
              <a:buClr>
                <a:schemeClr val="dk1"/>
              </a:buClr>
              <a:buSzPts val="1200"/>
              <a:buFont typeface="Arial"/>
              <a:buNone/>
              <a:defRPr b="0" i="0"/>
            </a:pPr>
            <a:endParaRPr lang="en-GB" b="1" i="1" u="sng" dirty="0"/>
          </a:p>
          <a:p>
            <a:pPr marL="0" marR="0" lvl="0" indent="0" algn="l" defTabSz="914400" rtl="0" eaLnBrk="1" fontAlgn="auto" latinLnBrk="0" hangingPunct="1">
              <a:lnSpc>
                <a:spcPct val="100000"/>
              </a:lnSpc>
              <a:spcBef>
                <a:spcPct val="0"/>
              </a:spcBef>
              <a:spcAft>
                <a:spcPct val="0"/>
              </a:spcAft>
              <a:buClr>
                <a:schemeClr val="dk1"/>
              </a:buClr>
              <a:buSzPts val="1200"/>
              <a:buFont typeface="Arial"/>
              <a:buNone/>
              <a:tabLst/>
              <a:defRPr b="0" i="0"/>
            </a:pPr>
            <a:r>
              <a:rPr lang="cy-GB" b="1" dirty="0">
                <a:effectLst/>
                <a:latin typeface="Segoe UI Web (West European)"/>
              </a:rPr>
              <a:t>SLEID DEWISOL - Gall grynhoi os yw'n rhedeg allan o amser- OND dolen i ddogfen ar waelod y sleid.</a:t>
            </a:r>
          </a:p>
          <a:p>
            <a:pPr marL="0" marR="0" lvl="0" indent="0" algn="l" rtl="0">
              <a:lnSpc>
                <a:spcPct val="100000"/>
              </a:lnSpc>
              <a:spcBef>
                <a:spcPct val="0"/>
              </a:spcBef>
              <a:spcAft>
                <a:spcPct val="0"/>
              </a:spcAft>
              <a:buClr>
                <a:schemeClr val="dk1"/>
              </a:buClr>
              <a:buSzPts val="1200"/>
              <a:buFont typeface="Arial"/>
              <a:buNone/>
              <a:defRPr b="0" i="0"/>
            </a:pPr>
            <a:endParaRPr dirty="0"/>
          </a:p>
          <a:p>
            <a:pPr marL="0" marR="0" lvl="0" indent="0" algn="l" rtl="0">
              <a:lnSpc>
                <a:spcPct val="100000"/>
              </a:lnSpc>
              <a:spcBef>
                <a:spcPct val="0"/>
              </a:spcBef>
              <a:spcAft>
                <a:spcPct val="0"/>
              </a:spcAft>
              <a:buClr>
                <a:schemeClr val="dk1"/>
              </a:buClr>
              <a:buSzPts val="1200"/>
              <a:buFont typeface="Arial"/>
              <a:buNone/>
            </a:pPr>
            <a:endParaRPr sz="1200" b="1" i="1" u="sng"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b="1" dirty="0">
                <a:latin typeface="Arial"/>
                <a:ea typeface="Arial"/>
                <a:cs typeface="Arial"/>
                <a:sym typeface="Arial"/>
              </a:rPr>
              <a:t>Ewch drwy EAST gan roi enghreifftiau.</a:t>
            </a:r>
            <a:r>
              <a:rPr lang="1106" b="0" dirty="0">
                <a:latin typeface="Arial"/>
                <a:ea typeface="Arial"/>
                <a:cs typeface="Arial"/>
                <a:sym typeface="Arial"/>
              </a:rPr>
              <a:t> Er enghraifft, wrth awgrymu y dylai teuluoedd ganu i'w plant:</a:t>
            </a:r>
            <a:endParaRPr b="0" dirty="0">
              <a:latin typeface="Arial"/>
              <a:ea typeface="Arial"/>
              <a:cs typeface="Arial"/>
              <a:sym typeface="Arial"/>
            </a:endParaRPr>
          </a:p>
          <a:p>
            <a:pPr marL="0" lvl="0" indent="0" algn="l" rtl="0">
              <a:lnSpc>
                <a:spcPct val="100000"/>
              </a:lnSpc>
              <a:spcBef>
                <a:spcPct val="0"/>
              </a:spcBef>
              <a:spcAft>
                <a:spcPct val="0"/>
              </a:spcAft>
              <a:buSzPts val="1400"/>
              <a:buNone/>
            </a:pPr>
            <a:endParaRPr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b="1" dirty="0">
                <a:latin typeface="Arial"/>
                <a:ea typeface="Arial"/>
                <a:cs typeface="Arial"/>
                <a:sym typeface="Arial"/>
              </a:rPr>
              <a:t>Hawdd: </a:t>
            </a:r>
            <a:r>
              <a:rPr lang="1106" b="0" dirty="0">
                <a:latin typeface="Arial"/>
                <a:ea typeface="Arial"/>
                <a:cs typeface="Arial"/>
                <a:sym typeface="Arial"/>
              </a:rPr>
              <a:t>rhannwch y neges yn hytrach na dolen gyffredinol i Siarad Gyda Fi. Awgrymwch gân benodol i'r teulu. Symleiddiwch y neges. Mae gwaith y Tîm Deall Ymddygiad wedi dod i'r casgliad ei bod yn arbennig o effeithiol dangos nod mwy, e.e. gellir rhannu ‘canu mwy’ yn nodau llai fel ‘canwch Dau Gi Bach pan fydd e'n cael bath heno’... </a:t>
            </a:r>
            <a:endParaRPr dirty="0">
              <a:latin typeface="Arial"/>
              <a:ea typeface="Arial"/>
              <a:cs typeface="Arial"/>
              <a:sym typeface="Arial"/>
            </a:endParaRPr>
          </a:p>
          <a:p>
            <a:pPr marL="0" lvl="0" indent="0" algn="l" rtl="0">
              <a:lnSpc>
                <a:spcPct val="100000"/>
              </a:lnSpc>
              <a:spcBef>
                <a:spcPct val="0"/>
              </a:spcBef>
              <a:spcAft>
                <a:spcPct val="0"/>
              </a:spcAft>
              <a:buSzPts val="1400"/>
              <a:buNone/>
            </a:pPr>
            <a:endParaRPr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b="1" dirty="0">
                <a:latin typeface="Arial"/>
                <a:ea typeface="Arial"/>
                <a:cs typeface="Arial"/>
                <a:sym typeface="Arial"/>
              </a:rPr>
              <a:t>Atyniadol:</a:t>
            </a:r>
            <a:r>
              <a:rPr lang="1106" b="0" dirty="0">
                <a:latin typeface="Arial"/>
                <a:ea typeface="Arial"/>
                <a:cs typeface="Arial"/>
                <a:sym typeface="Arial"/>
              </a:rPr>
              <a:t> defnyddiwch adnoddau brand Siarad Gyda Fi sydd wedi'u dylunio mewn ffordd liwgar/atyniadol. Gwnewch nhw'n bersonol drwy gynnwys enwau. Mae gwaith ymchwil yn awgrymu y byddwn yn fwy tebygol o gael ein denu at rywbeth os byddwn yn credu bod yr adnoddau'n gyfyngedig, felly dylid rhoi gwybod bod Siarad Gyda Fi ar gyfer Cymru yn unig. </a:t>
            </a:r>
            <a:endParaRPr dirty="0">
              <a:latin typeface="Arial"/>
              <a:ea typeface="Arial"/>
              <a:cs typeface="Arial"/>
              <a:sym typeface="Arial"/>
            </a:endParaRPr>
          </a:p>
          <a:p>
            <a:pPr marL="0" lvl="0" indent="0" algn="l" rtl="0">
              <a:lnSpc>
                <a:spcPct val="100000"/>
              </a:lnSpc>
              <a:spcBef>
                <a:spcPct val="0"/>
              </a:spcBef>
              <a:spcAft>
                <a:spcPct val="0"/>
              </a:spcAft>
              <a:buSzPts val="1400"/>
              <a:buNone/>
            </a:pPr>
            <a:endParaRPr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b="1" dirty="0">
                <a:latin typeface="Arial"/>
                <a:ea typeface="Arial"/>
                <a:cs typeface="Arial"/>
                <a:sym typeface="Arial"/>
              </a:rPr>
              <a:t>Cymdeithasol: </a:t>
            </a:r>
            <a:r>
              <a:rPr lang="1106" b="0" dirty="0">
                <a:latin typeface="Arial"/>
                <a:ea typeface="Arial"/>
                <a:cs typeface="Arial"/>
                <a:sym typeface="Arial"/>
              </a:rPr>
              <a:t>nodwch ei fod yn ymddygiad cyffredin, er enghraifft ‘bydd llawer o rieni'n canu i'w plant, oes gennych chi ddiddordeb yn hynny?’ defnyddiwch grwpiau lle bo rhai ar gael fel bod rhieni'n defnyddio rhwydwaith, anogwch rieni i ymrwymo i rywun arall a'u hatgoffa eu bod wedi cytuno yn hytrach na diolch iddynt am gytuno. </a:t>
            </a:r>
            <a:endParaRPr dirty="0">
              <a:latin typeface="Arial"/>
              <a:ea typeface="Arial"/>
              <a:cs typeface="Arial"/>
              <a:sym typeface="Arial"/>
            </a:endParaRPr>
          </a:p>
          <a:p>
            <a:pPr marL="0" lvl="0" indent="0" algn="l" rtl="0">
              <a:lnSpc>
                <a:spcPct val="100000"/>
              </a:lnSpc>
              <a:spcBef>
                <a:spcPct val="0"/>
              </a:spcBef>
              <a:spcAft>
                <a:spcPct val="0"/>
              </a:spcAft>
              <a:buSzPts val="1400"/>
              <a:buNone/>
            </a:pPr>
            <a:endParaRPr b="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b="1" dirty="0">
                <a:latin typeface="Arial"/>
                <a:ea typeface="Arial"/>
                <a:cs typeface="Arial"/>
                <a:sym typeface="Arial"/>
              </a:rPr>
              <a:t>Amserol: </a:t>
            </a:r>
            <a:r>
              <a:rPr lang="1106" b="0" dirty="0">
                <a:latin typeface="Arial"/>
                <a:ea typeface="Arial"/>
                <a:cs typeface="Arial"/>
                <a:sym typeface="Arial"/>
              </a:rPr>
              <a:t>soniwch am y manteision a gânt ar unwaith, a gofynnwch iddynt ysgrifennu eu cynllun. Helpwch rieni i adnabod rhwystr ac yna wneud cynllun i'w oresgyn. Er enghraifft, ‘Rwy'n tueddu i anghofio darllen llyfr amser gwely’, a'r cynllun posibl fyddai ‘rwy'n mynd i roi llyfrau yn y drôr pyjamas’. </a:t>
            </a:r>
            <a:endParaRPr dirty="0">
              <a:latin typeface="Arial"/>
              <a:ea typeface="Arial"/>
              <a:cs typeface="Arial"/>
              <a:sym typeface="Arial"/>
            </a:endParaRPr>
          </a:p>
        </p:txBody>
      </p:sp>
      <p:sp>
        <p:nvSpPr>
          <p:cNvPr id="845" name="Google Shape;845;g205ba553e1b_2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50ABBC9A-4808-482D-A8DE-1A0CD9F9D65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br>
              <a:rPr lang="1106" b="1" i="1" u="sng" dirty="0"/>
            </a:br>
            <a:r>
              <a:rPr lang="1106" b="1" i="1" u="sng" dirty="0"/>
              <a:t>TUA</a:t>
            </a:r>
            <a:r>
              <a:rPr lang="en-GB" b="1" i="1" u="sng" dirty="0"/>
              <a:t>:</a:t>
            </a:r>
            <a:r>
              <a:rPr lang="1106" b="1" i="1" u="sng" dirty="0"/>
              <a:t> 10 munud</a:t>
            </a: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200" dirty="0">
                <a:latin typeface="Arial"/>
                <a:ea typeface="Arial"/>
                <a:cs typeface="Arial"/>
                <a:sym typeface="Arial"/>
              </a:rPr>
              <a:t>Beth yw'r rhwystrau posibl i deuluoedd?</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200" dirty="0">
                <a:latin typeface="Arial"/>
                <a:ea typeface="Arial"/>
                <a:cs typeface="Arial"/>
                <a:sym typeface="Arial"/>
              </a:rPr>
              <a:t>Sut y gellir goresgyn y rhwystrau hyn?</a:t>
            </a:r>
            <a:endParaRPr lang="en-GB"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endParaRPr lang="en-GB" sz="1200" dirty="0">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200"/>
              <a:buFont typeface="Arial"/>
              <a:buNone/>
              <a:tabLst/>
              <a:defRPr b="0" i="0"/>
            </a:pPr>
            <a:r>
              <a:rPr lang="en-GB" sz="1800" dirty="0" err="1">
                <a:effectLst/>
                <a:latin typeface="Segoe UI" panose="020B0502040204020203" pitchFamily="34" charset="0"/>
              </a:rPr>
              <a:t>Os</a:t>
            </a:r>
            <a:r>
              <a:rPr lang="en-GB" sz="1800" dirty="0">
                <a:effectLst/>
                <a:latin typeface="Segoe UI" panose="020B0502040204020203" pitchFamily="34" charset="0"/>
              </a:rPr>
              <a:t> </a:t>
            </a:r>
            <a:r>
              <a:rPr lang="en-GB" sz="1800" dirty="0" err="1">
                <a:effectLst/>
                <a:latin typeface="Segoe UI" panose="020B0502040204020203" pitchFamily="34" charset="0"/>
              </a:rPr>
              <a:t>oes</a:t>
            </a:r>
            <a:r>
              <a:rPr lang="en-GB" sz="1800" dirty="0">
                <a:effectLst/>
                <a:latin typeface="Segoe UI" panose="020B0502040204020203" pitchFamily="34" charset="0"/>
              </a:rPr>
              <a:t> </a:t>
            </a:r>
            <a:r>
              <a:rPr lang="en-GB" sz="1800" dirty="0" err="1">
                <a:effectLst/>
                <a:latin typeface="Segoe UI" panose="020B0502040204020203" pitchFamily="34" charset="0"/>
              </a:rPr>
              <a:t>amser</a:t>
            </a:r>
            <a:r>
              <a:rPr lang="en-GB" sz="1800" dirty="0">
                <a:effectLst/>
                <a:latin typeface="Segoe UI" panose="020B0502040204020203" pitchFamily="34" charset="0"/>
              </a:rPr>
              <a:t> ar </a:t>
            </a:r>
            <a:r>
              <a:rPr lang="en-GB" sz="1800" dirty="0" err="1">
                <a:effectLst/>
                <a:latin typeface="Segoe UI" panose="020B0502040204020203" pitchFamily="34" charset="0"/>
              </a:rPr>
              <a:t>gael</a:t>
            </a:r>
            <a:r>
              <a:rPr lang="en-GB" sz="1800" dirty="0">
                <a:effectLst/>
                <a:latin typeface="Segoe UI" panose="020B0502040204020203" pitchFamily="34" charset="0"/>
              </a:rPr>
              <a:t> - </a:t>
            </a:r>
            <a:r>
              <a:rPr lang="en-GB" sz="1800" dirty="0" err="1">
                <a:effectLst/>
                <a:latin typeface="Segoe UI" panose="020B0502040204020203" pitchFamily="34" charset="0"/>
              </a:rPr>
              <a:t>gwnewch</a:t>
            </a:r>
            <a:r>
              <a:rPr lang="en-GB" sz="1800" dirty="0">
                <a:effectLst/>
                <a:latin typeface="Segoe UI" panose="020B0502040204020203" pitchFamily="34" charset="0"/>
              </a:rPr>
              <a:t> y </a:t>
            </a:r>
            <a:r>
              <a:rPr lang="en-GB" sz="1800" dirty="0" err="1">
                <a:effectLst/>
                <a:latin typeface="Segoe UI" panose="020B0502040204020203" pitchFamily="34" charset="0"/>
              </a:rPr>
              <a:t>neges</a:t>
            </a:r>
            <a:r>
              <a:rPr lang="en-GB" sz="1800" dirty="0">
                <a:effectLst/>
                <a:latin typeface="Segoe UI" panose="020B0502040204020203" pitchFamily="34" charset="0"/>
              </a:rPr>
              <a:t> EAST.</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b="1" dirty="0"/>
          </a:p>
        </p:txBody>
      </p:sp>
      <p:sp>
        <p:nvSpPr>
          <p:cNvPr id="855" name="Google Shape;855;p5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6C21CA9A-DEDB-478E-96D6-92A0276CCED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9: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ct val="0"/>
              </a:spcBef>
              <a:spcAft>
                <a:spcPct val="0"/>
              </a:spcAft>
              <a:buClr>
                <a:srgbClr val="FF00FF"/>
              </a:buClr>
              <a:buSzPts val="1800"/>
              <a:buFont typeface="Arial"/>
              <a:buNone/>
              <a:defRPr b="0" i="0"/>
            </a:pPr>
            <a:br>
              <a:rPr lang="1106" sz="1800" b="1" i="1" u="sng" dirty="0">
                <a:solidFill>
                  <a:srgbClr val="FF00FF"/>
                </a:solidFill>
                <a:latin typeface="Arial"/>
                <a:ea typeface="Arial"/>
                <a:cs typeface="Arial"/>
                <a:sym typeface="Arial"/>
              </a:rPr>
            </a:br>
            <a:endParaRPr sz="1200" dirty="0">
              <a:latin typeface="Arial"/>
              <a:ea typeface="Arial"/>
              <a:cs typeface="Arial"/>
              <a:sym typeface="Arial"/>
            </a:endParaRPr>
          </a:p>
        </p:txBody>
      </p:sp>
      <p:sp>
        <p:nvSpPr>
          <p:cNvPr id="869" name="Google Shape;869;p5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EB43249B-0338-4AA2-9EE5-5943E97BDA4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2 funud</a:t>
            </a:r>
            <a:endParaRPr dirty="0"/>
          </a:p>
          <a:p>
            <a:pPr marL="0" marR="0" lvl="0" indent="0" algn="l" rtl="0">
              <a:lnSpc>
                <a:spcPct val="100000"/>
              </a:lnSpc>
              <a:spcBef>
                <a:spcPct val="0"/>
              </a:spcBef>
              <a:spcAft>
                <a:spcPct val="0"/>
              </a:spcAft>
              <a:buClr>
                <a:schemeClr val="dk1"/>
              </a:buClr>
              <a:buSzPts val="1200"/>
              <a:buFont typeface="Calibri"/>
              <a:buNone/>
            </a:pPr>
            <a:endParaRPr b="1" i="1" u="sng" dirty="0"/>
          </a:p>
          <a:p>
            <a:pPr marL="0" marR="0" lvl="0" indent="0" algn="l" rtl="0">
              <a:lnSpc>
                <a:spcPct val="100000"/>
              </a:lnSpc>
              <a:spcBef>
                <a:spcPct val="0"/>
              </a:spcBef>
              <a:spcAft>
                <a:spcPct val="0"/>
              </a:spcAft>
              <a:buClr>
                <a:schemeClr val="dk1"/>
              </a:buClr>
              <a:buSzPts val="1200"/>
              <a:buFont typeface="Calibri"/>
              <a:buNone/>
              <a:defRPr b="0" i="0"/>
            </a:pPr>
            <a:r>
              <a:rPr lang="1106" b="1" i="0" u="none" dirty="0"/>
              <a:t>Esboniwch yn glir y cysylltiadau rhwng y derminoleg a ddefnyddir yn Rhaglen Plant Iach Cymru/Lefelau Gofal Cymru a'r derminoleg cyffredin / grŵp / teilwra / arbenigol o'r triongl</a:t>
            </a:r>
            <a:r>
              <a:rPr lang="en-GB" b="1" i="0" u="none" dirty="0"/>
              <a:t>.</a:t>
            </a:r>
            <a:endParaRPr dirty="0"/>
          </a:p>
          <a:p>
            <a:pPr marL="0" marR="0" lvl="0" indent="0" algn="l" rtl="0">
              <a:lnSpc>
                <a:spcPct val="100000"/>
              </a:lnSpc>
              <a:spcBef>
                <a:spcPct val="0"/>
              </a:spcBef>
              <a:spcAft>
                <a:spcPct val="0"/>
              </a:spcAft>
              <a:buClr>
                <a:schemeClr val="dk1"/>
              </a:buClr>
              <a:buSzPts val="1200"/>
              <a:buFont typeface="Calibri"/>
              <a:buNone/>
            </a:pPr>
            <a:endParaRPr sz="1200" b="1" dirty="0">
              <a:highlight>
                <a:srgbClr val="FFFF00"/>
              </a:highlight>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sz="1200" b="1" dirty="0">
              <a:highlight>
                <a:srgbClr val="FFFF00"/>
              </a:highlight>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143" name="Google Shape;143;p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fld id="{807DA1B7-DFC6-47C1-A532-742DFC4EAF6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6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6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80000"/>
              </a:lnSpc>
              <a:spcBef>
                <a:spcPct val="0"/>
              </a:spcBef>
              <a:spcAft>
                <a:spcPct val="0"/>
              </a:spcAft>
              <a:buClr>
                <a:schemeClr val="dk1"/>
              </a:buClr>
              <a:buSzPts val="1200"/>
              <a:buFont typeface="Calibri"/>
              <a:buNone/>
              <a:defRPr b="0" i="0"/>
            </a:pPr>
            <a:endParaRPr sz="1020" b="1" dirty="0"/>
          </a:p>
          <a:p>
            <a:pPr marL="0" marR="0" lvl="0" indent="0" algn="l" rtl="0">
              <a:lnSpc>
                <a:spcPct val="80000"/>
              </a:lnSpc>
              <a:spcBef>
                <a:spcPct val="0"/>
              </a:spcBef>
              <a:spcAft>
                <a:spcPct val="0"/>
              </a:spcAft>
              <a:buClr>
                <a:schemeClr val="dk1"/>
              </a:buClr>
              <a:buSzPts val="1200"/>
              <a:buFont typeface="Calibri"/>
              <a:buNone/>
              <a:defRPr b="0" i="0"/>
            </a:pPr>
            <a:r>
              <a:rPr lang="1106" sz="1020" b="1" i="1" u="sng" dirty="0"/>
              <a:t>TUA</a:t>
            </a:r>
            <a:r>
              <a:rPr lang="en-GB" sz="1020" b="1" i="1" u="sng" dirty="0"/>
              <a:t>:</a:t>
            </a:r>
            <a:r>
              <a:rPr lang="1106" sz="1020" b="1" i="1" u="sng" dirty="0"/>
              <a:t> 5 munud</a:t>
            </a:r>
            <a:endParaRPr sz="1020" dirty="0">
              <a:latin typeface="Arial"/>
              <a:ea typeface="Arial"/>
              <a:cs typeface="Arial"/>
              <a:sym typeface="Arial"/>
            </a:endParaRPr>
          </a:p>
          <a:p>
            <a:pPr marL="0" lvl="0" indent="0" algn="l" rtl="0">
              <a:lnSpc>
                <a:spcPct val="80000"/>
              </a:lnSpc>
              <a:spcBef>
                <a:spcPct val="0"/>
              </a:spcBef>
              <a:spcAft>
                <a:spcPct val="0"/>
              </a:spcAft>
              <a:buSzPts val="1400"/>
              <a:buNone/>
            </a:pPr>
            <a:endParaRPr sz="1020" dirty="0"/>
          </a:p>
          <a:p>
            <a:pPr marL="0" lvl="0" indent="0" algn="l" rtl="0">
              <a:lnSpc>
                <a:spcPct val="80000"/>
              </a:lnSpc>
              <a:spcBef>
                <a:spcPct val="0"/>
              </a:spcBef>
              <a:spcAft>
                <a:spcPct val="0"/>
              </a:spcAft>
              <a:buSzPts val="1400"/>
              <a:buNone/>
              <a:defRPr b="0" i="0"/>
            </a:pPr>
            <a:r>
              <a:rPr lang="1106" sz="1020" dirty="0"/>
              <a:t>Bydd plant yn cael diagnosis o Anhwylder Datblygu Iaith gan therapydd lleferydd ac iaith (nid oes gan bob plentyn sydd ag anghenion lleferydd, iaith a chyfathrebu Anhwylder Datblygu Iaith) os bydd y canlynol yn wir: </a:t>
            </a:r>
            <a:endParaRPr dirty="0"/>
          </a:p>
          <a:p>
            <a:pPr marL="0" lvl="0" indent="0" algn="l" rtl="0">
              <a:lnSpc>
                <a:spcPct val="80000"/>
              </a:lnSpc>
              <a:spcBef>
                <a:spcPct val="0"/>
              </a:spcBef>
              <a:spcAft>
                <a:spcPct val="0"/>
              </a:spcAft>
              <a:buSzPts val="1400"/>
              <a:buNone/>
            </a:pPr>
            <a:endParaRPr sz="1020" dirty="0"/>
          </a:p>
          <a:p>
            <a:pPr marL="228600" lvl="0" indent="-228600" algn="l" rtl="0">
              <a:lnSpc>
                <a:spcPct val="80000"/>
              </a:lnSpc>
              <a:spcBef>
                <a:spcPct val="0"/>
              </a:spcBef>
              <a:spcAft>
                <a:spcPct val="0"/>
              </a:spcAft>
              <a:buClr>
                <a:schemeClr val="dk1"/>
              </a:buClr>
              <a:buSzPts val="1200"/>
              <a:buFont typeface="Calibri"/>
              <a:buAutoNum type="arabicPeriod"/>
              <a:defRPr b="0" i="0"/>
            </a:pPr>
            <a:r>
              <a:rPr lang="1106" sz="1020" dirty="0"/>
              <a:t>Mae eu hanghenion cyfathrebu yn peri rhwystr rhag dysgu mewn bywyd pob dydd</a:t>
            </a:r>
            <a:endParaRPr sz="1020" dirty="0"/>
          </a:p>
          <a:p>
            <a:pPr marL="228600" lvl="0" indent="-228600" algn="l" rtl="0">
              <a:lnSpc>
                <a:spcPct val="80000"/>
              </a:lnSpc>
              <a:spcBef>
                <a:spcPct val="0"/>
              </a:spcBef>
              <a:spcAft>
                <a:spcPct val="0"/>
              </a:spcAft>
              <a:buClr>
                <a:schemeClr val="dk1"/>
              </a:buClr>
              <a:buSzPts val="1200"/>
              <a:buFont typeface="Calibri"/>
              <a:buAutoNum type="arabicPeriod"/>
              <a:defRPr b="0" i="0"/>
            </a:pPr>
            <a:r>
              <a:rPr lang="1106" sz="1020" dirty="0"/>
              <a:t>Mae eu hanghenion yn hirdymor ac yn barhaus, h.y. y tu hwnt i 5 oed. Bydd llawer o blant sydd ag oedi mewn datblygiad yn dal i fyny os cânt y cymorth cywir - ni fydd y plant hyn yn dal i fyny a bydd angen eu hatgyfeirio</a:t>
            </a:r>
            <a:endParaRPr sz="1020" dirty="0"/>
          </a:p>
          <a:p>
            <a:pPr marL="228600" lvl="0" indent="-228600" algn="l" rtl="0">
              <a:lnSpc>
                <a:spcPct val="80000"/>
              </a:lnSpc>
              <a:spcBef>
                <a:spcPct val="0"/>
              </a:spcBef>
              <a:spcAft>
                <a:spcPct val="0"/>
              </a:spcAft>
              <a:buClr>
                <a:schemeClr val="dk1"/>
              </a:buClr>
              <a:buSzPts val="1200"/>
              <a:buFont typeface="Calibri"/>
              <a:buAutoNum type="arabicPeriod"/>
              <a:defRPr b="0" i="0"/>
            </a:pPr>
            <a:r>
              <a:rPr lang="1106" sz="1020" dirty="0"/>
              <a:t>Mae eu hanawsterau ond yn gysylltiedig â lleferydd, iaith a chyfathrebu yn unig, ac nid ag unrhyw anhawster arall, e.e. anhawster dysgu, anaf i'r ymennydd, anhwylder cromosomau neu anhwylder yn y sbectrwm awtistig</a:t>
            </a:r>
            <a:endParaRPr sz="1020" dirty="0"/>
          </a:p>
          <a:p>
            <a:pPr marL="0" lvl="0" indent="0" algn="l" rtl="0">
              <a:lnSpc>
                <a:spcPct val="80000"/>
              </a:lnSpc>
              <a:spcBef>
                <a:spcPct val="0"/>
              </a:spcBef>
              <a:spcAft>
                <a:spcPct val="0"/>
              </a:spcAft>
              <a:buClr>
                <a:schemeClr val="dk1"/>
              </a:buClr>
              <a:buSzPts val="1200"/>
              <a:buFont typeface="Calibri"/>
              <a:buNone/>
              <a:defRPr b="0" i="0"/>
            </a:pPr>
            <a:r>
              <a:rPr lang="1106" sz="1020" dirty="0"/>
              <a:t>Plant ag Anhwylder Datblygu Iaith yw'r plant ag ADY a gaiff eu tangofnodi fwyaf a'u cefnogi leiaf mewn ysgolion</a:t>
            </a:r>
            <a:r>
              <a:rPr lang="en-GB" sz="1020" dirty="0"/>
              <a:t>.</a:t>
            </a:r>
            <a:endParaRPr dirty="0"/>
          </a:p>
          <a:p>
            <a:pPr marL="0" lvl="0" indent="0" algn="l" rtl="0">
              <a:lnSpc>
                <a:spcPct val="80000"/>
              </a:lnSpc>
              <a:spcBef>
                <a:spcPct val="0"/>
              </a:spcBef>
              <a:spcAft>
                <a:spcPct val="0"/>
              </a:spcAft>
              <a:buClr>
                <a:schemeClr val="dk1"/>
              </a:buClr>
              <a:buSzPts val="1200"/>
              <a:buFont typeface="Calibri"/>
              <a:buNone/>
            </a:pPr>
            <a:endParaRPr sz="1020" dirty="0"/>
          </a:p>
          <a:p>
            <a:pPr marL="0" lvl="0" indent="0" algn="l" rtl="0">
              <a:lnSpc>
                <a:spcPct val="87000"/>
              </a:lnSpc>
              <a:spcBef>
                <a:spcPct val="0"/>
              </a:spcBef>
              <a:spcAft>
                <a:spcPct val="0"/>
              </a:spcAft>
              <a:buSzPts val="1400"/>
              <a:buFont typeface="Noto Sans Symbols"/>
              <a:buNone/>
              <a:defRPr b="0" i="0"/>
            </a:pPr>
            <a:r>
              <a:rPr lang="1106" sz="1530" u="none" dirty="0">
                <a:solidFill>
                  <a:srgbClr val="0563C1"/>
                </a:solidFill>
                <a:latin typeface="Calibri"/>
                <a:ea typeface="Calibri"/>
                <a:cs typeface="Calibri"/>
                <a:sym typeface="Calibri"/>
              </a:rPr>
              <a:t>Mae gan 4.8% o blant ysgol yng Nghymru anghenion lleferydd, iaith a chyfathrebu</a:t>
            </a:r>
            <a:r>
              <a:rPr lang="1106" sz="1530" u="none" dirty="0">
                <a:latin typeface="Calibri"/>
                <a:ea typeface="Calibri"/>
                <a:cs typeface="Calibri"/>
                <a:sym typeface="Calibri"/>
              </a:rPr>
              <a:t> (Llywodraeth Cymru, 2022)</a:t>
            </a:r>
            <a:endParaRPr dirty="0"/>
          </a:p>
          <a:p>
            <a:pPr marL="0" lvl="0" indent="0" algn="l" rtl="0">
              <a:lnSpc>
                <a:spcPct val="87000"/>
              </a:lnSpc>
              <a:spcBef>
                <a:spcPct val="0"/>
              </a:spcBef>
              <a:spcAft>
                <a:spcPct val="0"/>
              </a:spcAft>
              <a:buSzPts val="1400"/>
              <a:buFont typeface="Noto Sans Symbols"/>
              <a:buNone/>
              <a:defRPr b="0" i="0"/>
            </a:pPr>
            <a:r>
              <a:rPr lang="1106" sz="1530" dirty="0">
                <a:latin typeface="Calibri"/>
                <a:ea typeface="Calibri"/>
                <a:cs typeface="Calibri"/>
                <a:sym typeface="Calibri"/>
              </a:rPr>
              <a:t>Anghenion lleferydd, iaith a chyfathrebu yw'r math mwyaf cyffredin o ADY yng Nghymru. Mae gan 30% o blant sydd ag ADY anghenion lleferydd, iaith a chyfathrebu (Llywodraeth Cymru, </a:t>
            </a:r>
            <a:r>
              <a:rPr lang="1106" sz="1530" u="sng" dirty="0">
                <a:solidFill>
                  <a:srgbClr val="0563C1"/>
                </a:solidFill>
                <a:latin typeface="Calibri"/>
                <a:ea typeface="Calibri"/>
                <a:cs typeface="Calibri"/>
                <a:sym typeface="Calibri"/>
              </a:rPr>
              <a:t>2022</a:t>
            </a:r>
            <a:r>
              <a:rPr lang="1106" sz="1530" dirty="0">
                <a:latin typeface="Calibri"/>
                <a:ea typeface="Calibri"/>
                <a:cs typeface="Calibri"/>
                <a:sym typeface="Calibri"/>
              </a:rPr>
              <a:t>)</a:t>
            </a:r>
            <a:endParaRPr sz="1530" dirty="0">
              <a:latin typeface="Calibri"/>
              <a:ea typeface="Calibri"/>
              <a:cs typeface="Calibri"/>
              <a:sym typeface="Calibri"/>
            </a:endParaRPr>
          </a:p>
          <a:p>
            <a:pPr marL="0" marR="0" lvl="0" indent="0" algn="l" defTabSz="914400" rtl="0" eaLnBrk="1" fontAlgn="auto" latinLnBrk="0" hangingPunct="1">
              <a:lnSpc>
                <a:spcPct val="87000"/>
              </a:lnSpc>
              <a:spcBef>
                <a:spcPct val="0"/>
              </a:spcBef>
              <a:spcAft>
                <a:spcPct val="0"/>
              </a:spcAft>
              <a:buClrTx/>
              <a:buSzPts val="1400"/>
              <a:buFont typeface="Noto Sans Symbols"/>
              <a:buNone/>
              <a:tabLst/>
              <a:defRPr b="0" i="0"/>
            </a:pPr>
            <a:r>
              <a:rPr lang="1106" sz="1530" dirty="0">
                <a:latin typeface="Calibri"/>
                <a:ea typeface="Calibri"/>
                <a:cs typeface="Calibri"/>
                <a:sym typeface="Calibri"/>
              </a:rPr>
              <a:t>Cafodd plant o gefndiroedd llai breintiedig a gollodd y cyfle i gael </a:t>
            </a:r>
            <a:r>
              <a:rPr lang="en-GB" sz="2400" b="0" i="0" dirty="0" err="1">
                <a:solidFill>
                  <a:srgbClr val="27A1B4"/>
                </a:solidFill>
                <a:effectLst/>
                <a:latin typeface="effra"/>
              </a:rPr>
              <a:t>Chwarae</a:t>
            </a:r>
            <a:r>
              <a:rPr lang="en-GB" sz="2400" b="0" i="0" dirty="0">
                <a:solidFill>
                  <a:srgbClr val="27A1B4"/>
                </a:solidFill>
                <a:effectLst/>
                <a:latin typeface="effra"/>
              </a:rPr>
              <a:t>, </a:t>
            </a:r>
            <a:r>
              <a:rPr lang="en-GB" sz="2400" b="0" i="0" dirty="0" err="1">
                <a:solidFill>
                  <a:srgbClr val="27A1B4"/>
                </a:solidFill>
                <a:effectLst/>
                <a:latin typeface="effra"/>
              </a:rPr>
              <a:t>Dysgu</a:t>
            </a:r>
            <a:r>
              <a:rPr lang="en-GB" sz="2400" b="0" i="0" dirty="0">
                <a:solidFill>
                  <a:srgbClr val="27A1B4"/>
                </a:solidFill>
                <a:effectLst/>
                <a:latin typeface="effra"/>
              </a:rPr>
              <a:t> a </a:t>
            </a:r>
            <a:r>
              <a:rPr lang="en-GB" sz="2400" b="0" i="0" dirty="0" err="1">
                <a:solidFill>
                  <a:srgbClr val="27A1B4"/>
                </a:solidFill>
                <a:effectLst/>
                <a:latin typeface="effra"/>
              </a:rPr>
              <a:t>Gofal</a:t>
            </a:r>
            <a:r>
              <a:rPr lang="en-GB" sz="2400" b="0" i="0" dirty="0">
                <a:solidFill>
                  <a:srgbClr val="27A1B4"/>
                </a:solidFill>
                <a:effectLst/>
                <a:latin typeface="effra"/>
              </a:rPr>
              <a:t> </a:t>
            </a:r>
            <a:r>
              <a:rPr lang="en-GB" sz="2400" b="0" i="0" dirty="0" err="1">
                <a:solidFill>
                  <a:srgbClr val="27A1B4"/>
                </a:solidFill>
                <a:effectLst/>
                <a:latin typeface="effra"/>
              </a:rPr>
              <a:t>Plentyndod</a:t>
            </a:r>
            <a:r>
              <a:rPr lang="en-GB" sz="2400" b="0" i="0" dirty="0">
                <a:solidFill>
                  <a:srgbClr val="27A1B4"/>
                </a:solidFill>
                <a:effectLst/>
                <a:latin typeface="effra"/>
              </a:rPr>
              <a:t> </a:t>
            </a:r>
            <a:r>
              <a:rPr lang="en-GB" sz="2400" b="0" i="0" dirty="0" err="1">
                <a:solidFill>
                  <a:srgbClr val="27A1B4"/>
                </a:solidFill>
                <a:effectLst/>
                <a:latin typeface="effra"/>
              </a:rPr>
              <a:t>Cynnar</a:t>
            </a:r>
            <a:r>
              <a:rPr lang="en-GB" sz="2400" b="0" i="0" dirty="0">
                <a:solidFill>
                  <a:srgbClr val="27A1B4"/>
                </a:solidFill>
                <a:effectLst/>
                <a:latin typeface="effra"/>
              </a:rPr>
              <a:t> (ECPLC) </a:t>
            </a:r>
            <a:r>
              <a:rPr lang="1106" sz="1530" dirty="0">
                <a:latin typeface="Calibri"/>
                <a:ea typeface="Calibri"/>
                <a:cs typeface="Calibri"/>
                <a:sym typeface="Calibri"/>
              </a:rPr>
              <a:t>eu rhoi dan anfantais anghymesur yn sgil cadw pellter cymdeithasol</a:t>
            </a:r>
            <a:endParaRPr sz="1530" dirty="0">
              <a:latin typeface="Calibri"/>
              <a:ea typeface="Calibri"/>
              <a:cs typeface="Calibri"/>
              <a:sym typeface="Calibri"/>
            </a:endParaRPr>
          </a:p>
          <a:p>
            <a:pPr marL="0" lvl="0" indent="0" algn="l" rtl="0">
              <a:lnSpc>
                <a:spcPct val="87000"/>
              </a:lnSpc>
              <a:spcBef>
                <a:spcPct val="0"/>
              </a:spcBef>
              <a:spcAft>
                <a:spcPct val="0"/>
              </a:spcAft>
              <a:buSzPts val="1400"/>
              <a:buFont typeface="Noto Sans Symbols"/>
              <a:buNone/>
              <a:defRPr b="0" i="0"/>
            </a:pPr>
            <a:r>
              <a:rPr lang="1106" sz="1530" dirty="0">
                <a:latin typeface="Calibri"/>
                <a:ea typeface="Calibri"/>
                <a:cs typeface="Calibri"/>
                <a:sym typeface="Calibri"/>
              </a:rPr>
              <a:t>Gwnaeth plant o gefndiroedd tlotach ddioddef mwy o </a:t>
            </a:r>
            <a:r>
              <a:rPr lang="1106" sz="1530" dirty="0">
                <a:highlight>
                  <a:srgbClr val="FFFF00"/>
                </a:highlight>
                <a:latin typeface="Calibri"/>
                <a:ea typeface="Calibri"/>
                <a:cs typeface="Calibri"/>
                <a:sym typeface="Calibri"/>
              </a:rPr>
              <a:t>effeithiau cyfnodau'r cyfyngiadau symud o ran eu datblygiad lleferydd, iaith a chyfathrebu</a:t>
            </a:r>
            <a:r>
              <a:rPr lang="en-GB" sz="1530" dirty="0">
                <a:highlight>
                  <a:srgbClr val="FFFF00"/>
                </a:highlight>
                <a:latin typeface="Calibri"/>
                <a:ea typeface="Calibri"/>
                <a:cs typeface="Calibri"/>
                <a:sym typeface="Calibri"/>
              </a:rPr>
              <a:t>.</a:t>
            </a:r>
            <a:r>
              <a:rPr lang="1106" sz="1530" dirty="0">
                <a:highlight>
                  <a:srgbClr val="FFFF00"/>
                </a:highlight>
                <a:latin typeface="Calibri"/>
                <a:ea typeface="Calibri"/>
                <a:cs typeface="Calibri"/>
                <a:sym typeface="Calibri"/>
              </a:rPr>
              <a:t> </a:t>
            </a:r>
            <a:endParaRPr lang="en-GB" sz="1530" dirty="0">
              <a:highlight>
                <a:srgbClr val="FFFF00"/>
              </a:highlight>
              <a:latin typeface="Calibri"/>
              <a:ea typeface="Calibri"/>
              <a:cs typeface="Calibri"/>
              <a:sym typeface="Calibri"/>
            </a:endParaRPr>
          </a:p>
          <a:p>
            <a:pPr marL="0" lvl="0" indent="0" algn="l" rtl="0">
              <a:lnSpc>
                <a:spcPct val="87000"/>
              </a:lnSpc>
              <a:spcBef>
                <a:spcPct val="0"/>
              </a:spcBef>
              <a:spcAft>
                <a:spcPct val="0"/>
              </a:spcAft>
              <a:buSzPts val="1400"/>
              <a:buFont typeface="Noto Sans Symbols"/>
              <a:buNone/>
              <a:defRPr b="0" i="0"/>
            </a:pPr>
            <a:endParaRPr lang="en-GB" sz="1530" dirty="0">
              <a:highlight>
                <a:srgbClr val="FFFF00"/>
              </a:highlight>
              <a:latin typeface="Calibri"/>
              <a:ea typeface="Calibri"/>
              <a:cs typeface="Calibri"/>
              <a:sym typeface="Calibri"/>
            </a:endParaRPr>
          </a:p>
          <a:p>
            <a:r>
              <a:rPr lang="en-GB" sz="1800" dirty="0">
                <a:effectLst/>
                <a:latin typeface="Segoe UI" panose="020B0502040204020203" pitchFamily="34" charset="0"/>
              </a:rPr>
              <a:t>Felly </a:t>
            </a:r>
            <a:r>
              <a:rPr lang="en-GB" sz="1800" dirty="0" err="1">
                <a:effectLst/>
                <a:latin typeface="Segoe UI" panose="020B0502040204020203" pitchFamily="34" charset="0"/>
              </a:rPr>
              <a:t>sut</a:t>
            </a:r>
            <a:r>
              <a:rPr lang="en-GB" sz="1800" dirty="0">
                <a:effectLst/>
                <a:latin typeface="Segoe UI" panose="020B0502040204020203" pitchFamily="34" charset="0"/>
              </a:rPr>
              <a:t> </a:t>
            </a:r>
            <a:r>
              <a:rPr lang="en-GB" sz="1800" dirty="0" err="1">
                <a:effectLst/>
                <a:latin typeface="Segoe UI" panose="020B0502040204020203" pitchFamily="34" charset="0"/>
              </a:rPr>
              <a:t>ydym</a:t>
            </a:r>
            <a:r>
              <a:rPr lang="en-GB" sz="1800" dirty="0">
                <a:effectLst/>
                <a:latin typeface="Segoe UI" panose="020B0502040204020203" pitchFamily="34" charset="0"/>
              </a:rPr>
              <a:t> </a:t>
            </a:r>
            <a:r>
              <a:rPr lang="en-GB" sz="1800" dirty="0" err="1">
                <a:effectLst/>
                <a:latin typeface="Segoe UI" panose="020B0502040204020203" pitchFamily="34" charset="0"/>
              </a:rPr>
              <a:t>yn</a:t>
            </a:r>
            <a:r>
              <a:rPr lang="en-GB" sz="1800" dirty="0">
                <a:effectLst/>
                <a:latin typeface="Segoe UI" panose="020B0502040204020203" pitchFamily="34" charset="0"/>
              </a:rPr>
              <a:t> nodi </a:t>
            </a:r>
            <a:r>
              <a:rPr lang="en-GB" sz="1800" dirty="0" err="1">
                <a:effectLst/>
                <a:latin typeface="Segoe UI" panose="020B0502040204020203" pitchFamily="34" charset="0"/>
              </a:rPr>
              <a:t>Anghenion</a:t>
            </a:r>
            <a:r>
              <a:rPr lang="en-GB" sz="1800" dirty="0">
                <a:effectLst/>
                <a:latin typeface="Segoe UI" panose="020B0502040204020203" pitchFamily="34" charset="0"/>
              </a:rPr>
              <a:t> </a:t>
            </a:r>
            <a:r>
              <a:rPr lang="en-GB" sz="1800" dirty="0" err="1">
                <a:effectLst/>
                <a:latin typeface="Segoe UI" panose="020B0502040204020203" pitchFamily="34" charset="0"/>
              </a:rPr>
              <a:t>lleferydd</a:t>
            </a:r>
            <a:r>
              <a:rPr lang="en-GB" sz="1800" dirty="0">
                <a:effectLst/>
                <a:latin typeface="Segoe UI" panose="020B0502040204020203" pitchFamily="34" charset="0"/>
              </a:rPr>
              <a:t>, </a:t>
            </a:r>
            <a:r>
              <a:rPr lang="en-GB" sz="1800" dirty="0" err="1">
                <a:effectLst/>
                <a:latin typeface="Segoe UI" panose="020B0502040204020203" pitchFamily="34" charset="0"/>
              </a:rPr>
              <a:t>iaith</a:t>
            </a:r>
            <a:r>
              <a:rPr lang="en-GB" sz="1800" dirty="0">
                <a:effectLst/>
                <a:latin typeface="Segoe UI" panose="020B0502040204020203" pitchFamily="34" charset="0"/>
              </a:rPr>
              <a:t> a </a:t>
            </a:r>
            <a:r>
              <a:rPr lang="en-GB" sz="1800" dirty="0" err="1">
                <a:effectLst/>
                <a:latin typeface="Segoe UI" panose="020B0502040204020203" pitchFamily="34" charset="0"/>
              </a:rPr>
              <a:t>chyfathrebu</a:t>
            </a:r>
            <a:r>
              <a:rPr lang="en-GB" sz="1800" dirty="0">
                <a:effectLst/>
                <a:latin typeface="Segoe UI" panose="020B0502040204020203" pitchFamily="34" charset="0"/>
              </a:rPr>
              <a:t> (SLCN) a </a:t>
            </a:r>
            <a:r>
              <a:rPr lang="en-GB" sz="1800" dirty="0" err="1">
                <a:effectLst/>
                <a:latin typeface="Segoe UI" panose="020B0502040204020203" pitchFamily="34" charset="0"/>
              </a:rPr>
              <a:t>allai</a:t>
            </a:r>
            <a:r>
              <a:rPr lang="en-GB" sz="1800" dirty="0">
                <a:effectLst/>
                <a:latin typeface="Segoe UI" panose="020B0502040204020203" pitchFamily="34" charset="0"/>
              </a:rPr>
              <a:t> </a:t>
            </a:r>
            <a:r>
              <a:rPr lang="en-GB" sz="1800" dirty="0" err="1">
                <a:effectLst/>
                <a:latin typeface="Segoe UI" panose="020B0502040204020203" pitchFamily="34" charset="0"/>
              </a:rPr>
              <a:t>ddatrys</a:t>
            </a:r>
            <a:r>
              <a:rPr lang="en-GB" sz="1800" dirty="0">
                <a:effectLst/>
                <a:latin typeface="Segoe UI" panose="020B0502040204020203" pitchFamily="34" charset="0"/>
              </a:rPr>
              <a:t> </a:t>
            </a:r>
            <a:r>
              <a:rPr lang="en-GB" sz="1800" dirty="0" err="1">
                <a:effectLst/>
                <a:latin typeface="Segoe UI" panose="020B0502040204020203" pitchFamily="34" charset="0"/>
              </a:rPr>
              <a:t>o'i</a:t>
            </a:r>
            <a:r>
              <a:rPr lang="en-GB" sz="1800" dirty="0">
                <a:effectLst/>
                <a:latin typeface="Segoe UI" panose="020B0502040204020203" pitchFamily="34" charset="0"/>
              </a:rPr>
              <a:t> </a:t>
            </a:r>
            <a:r>
              <a:rPr lang="en-GB" sz="1800" dirty="0" err="1">
                <a:effectLst/>
                <a:latin typeface="Segoe UI" panose="020B0502040204020203" pitchFamily="34" charset="0"/>
              </a:rPr>
              <a:t>gymharu</a:t>
            </a:r>
            <a:r>
              <a:rPr lang="en-GB" sz="1800" dirty="0">
                <a:effectLst/>
                <a:latin typeface="Segoe UI" panose="020B0502040204020203" pitchFamily="34" charset="0"/>
              </a:rPr>
              <a:t> â SLCN a </a:t>
            </a:r>
            <a:r>
              <a:rPr lang="en-GB" sz="1800" dirty="0" err="1">
                <a:effectLst/>
                <a:latin typeface="Segoe UI" panose="020B0502040204020203" pitchFamily="34" charset="0"/>
              </a:rPr>
              <a:t>allai</a:t>
            </a:r>
            <a:r>
              <a:rPr lang="en-GB" sz="1800" dirty="0">
                <a:effectLst/>
                <a:latin typeface="Segoe UI" panose="020B0502040204020203" pitchFamily="34" charset="0"/>
              </a:rPr>
              <a:t> </a:t>
            </a:r>
            <a:r>
              <a:rPr lang="en-GB" sz="1800" dirty="0" err="1">
                <a:effectLst/>
                <a:latin typeface="Segoe UI" panose="020B0502040204020203" pitchFamily="34" charset="0"/>
              </a:rPr>
              <a:t>fod</a:t>
            </a:r>
            <a:r>
              <a:rPr lang="en-GB" sz="1800" dirty="0">
                <a:effectLst/>
                <a:latin typeface="Segoe UI" panose="020B0502040204020203" pitchFamily="34" charset="0"/>
              </a:rPr>
              <a:t> </a:t>
            </a:r>
            <a:r>
              <a:rPr lang="en-GB" sz="1800" dirty="0" err="1">
                <a:effectLst/>
                <a:latin typeface="Segoe UI" panose="020B0502040204020203" pitchFamily="34" charset="0"/>
              </a:rPr>
              <a:t>yn</a:t>
            </a:r>
            <a:r>
              <a:rPr lang="en-GB" sz="1800" dirty="0">
                <a:effectLst/>
                <a:latin typeface="Segoe UI" panose="020B0502040204020203" pitchFamily="34" charset="0"/>
              </a:rPr>
              <a:t> </a:t>
            </a:r>
            <a:r>
              <a:rPr lang="en-GB" sz="1800" dirty="0" err="1">
                <a:effectLst/>
                <a:latin typeface="Segoe UI" panose="020B0502040204020203" pitchFamily="34" charset="0"/>
              </a:rPr>
              <a:t>barhaus</a:t>
            </a:r>
            <a:r>
              <a:rPr lang="en-GB" sz="1800" dirty="0">
                <a:effectLst/>
                <a:latin typeface="Segoe UI" panose="020B0502040204020203" pitchFamily="34" charset="0"/>
              </a:rPr>
              <a:t>? </a:t>
            </a:r>
            <a:r>
              <a:rPr lang="en-GB" sz="1800" dirty="0" err="1">
                <a:effectLst/>
                <a:latin typeface="Segoe UI" panose="020B0502040204020203" pitchFamily="34" charset="0"/>
              </a:rPr>
              <a:t>Byddwn</a:t>
            </a:r>
            <a:r>
              <a:rPr lang="en-GB" sz="1800" dirty="0">
                <a:effectLst/>
                <a:latin typeface="Segoe UI" panose="020B0502040204020203" pitchFamily="34" charset="0"/>
              </a:rPr>
              <a:t> </a:t>
            </a:r>
            <a:r>
              <a:rPr lang="en-GB" sz="1800" dirty="0" err="1">
                <a:effectLst/>
                <a:latin typeface="Segoe UI" panose="020B0502040204020203" pitchFamily="34" charset="0"/>
              </a:rPr>
              <a:t>yn</a:t>
            </a:r>
            <a:r>
              <a:rPr lang="en-GB" sz="1800" dirty="0">
                <a:effectLst/>
                <a:latin typeface="Segoe UI" panose="020B0502040204020203" pitchFamily="34" charset="0"/>
              </a:rPr>
              <a:t> </a:t>
            </a:r>
            <a:r>
              <a:rPr lang="en-GB" sz="1800" dirty="0" err="1">
                <a:effectLst/>
                <a:latin typeface="Segoe UI" panose="020B0502040204020203" pitchFamily="34" charset="0"/>
              </a:rPr>
              <a:t>siarad</a:t>
            </a:r>
            <a:r>
              <a:rPr lang="en-GB" sz="1800" dirty="0">
                <a:effectLst/>
                <a:latin typeface="Segoe UI" panose="020B0502040204020203" pitchFamily="34" charset="0"/>
              </a:rPr>
              <a:t> </a:t>
            </a:r>
            <a:r>
              <a:rPr lang="en-GB" sz="1800" dirty="0" err="1">
                <a:effectLst/>
                <a:latin typeface="Segoe UI" panose="020B0502040204020203" pitchFamily="34" charset="0"/>
              </a:rPr>
              <a:t>mwy</a:t>
            </a:r>
            <a:r>
              <a:rPr lang="en-GB" sz="1800" dirty="0">
                <a:effectLst/>
                <a:latin typeface="Segoe UI" panose="020B0502040204020203" pitchFamily="34" charset="0"/>
              </a:rPr>
              <a:t> am </a:t>
            </a:r>
            <a:r>
              <a:rPr lang="en-GB" sz="1800" dirty="0" err="1">
                <a:effectLst/>
                <a:latin typeface="Segoe UI" panose="020B0502040204020203" pitchFamily="34" charset="0"/>
              </a:rPr>
              <a:t>hyn</a:t>
            </a:r>
            <a:r>
              <a:rPr lang="en-GB" sz="1800" dirty="0">
                <a:effectLst/>
                <a:latin typeface="Segoe UI" panose="020B0502040204020203" pitchFamily="34" charset="0"/>
              </a:rPr>
              <a:t> </a:t>
            </a:r>
            <a:r>
              <a:rPr lang="en-GB" sz="1800" dirty="0" err="1">
                <a:effectLst/>
                <a:latin typeface="Segoe UI" panose="020B0502040204020203" pitchFamily="34" charset="0"/>
              </a:rPr>
              <a:t>nawr</a:t>
            </a:r>
            <a:r>
              <a:rPr lang="en-GB" sz="1800" dirty="0">
                <a:effectLst/>
                <a:latin typeface="Segoe UI" panose="020B0502040204020203" pitchFamily="34" charset="0"/>
              </a:rPr>
              <a:t>.</a:t>
            </a:r>
            <a:endParaRPr lang="en-GB" sz="1800" dirty="0">
              <a:effectLst/>
              <a:latin typeface="Arial" panose="020B0604020202020204" pitchFamily="34" charset="0"/>
            </a:endParaRPr>
          </a:p>
          <a:p>
            <a:pPr marL="0" lvl="0" indent="0" algn="l" rtl="0">
              <a:lnSpc>
                <a:spcPct val="87000"/>
              </a:lnSpc>
              <a:spcBef>
                <a:spcPct val="0"/>
              </a:spcBef>
              <a:spcAft>
                <a:spcPct val="0"/>
              </a:spcAft>
              <a:buSzPts val="1400"/>
              <a:buFont typeface="Noto Sans Symbols"/>
              <a:buNone/>
              <a:defRPr b="0" i="0"/>
            </a:pPr>
            <a:endParaRPr sz="1530" dirty="0">
              <a:highlight>
                <a:srgbClr val="FFFF00"/>
              </a:highlight>
              <a:latin typeface="Calibri"/>
              <a:ea typeface="Calibri"/>
              <a:cs typeface="Calibri"/>
              <a:sym typeface="Calibri"/>
            </a:endParaRPr>
          </a:p>
          <a:p>
            <a:pPr marL="0" lvl="0" indent="0" algn="l" rtl="0">
              <a:lnSpc>
                <a:spcPct val="80000"/>
              </a:lnSpc>
              <a:spcBef>
                <a:spcPts val="800"/>
              </a:spcBef>
              <a:spcAft>
                <a:spcPct val="0"/>
              </a:spcAft>
              <a:buClr>
                <a:schemeClr val="dk1"/>
              </a:buClr>
              <a:buSzPts val="1200"/>
              <a:buFont typeface="Calibri"/>
              <a:buNone/>
            </a:pPr>
            <a:endParaRPr sz="1020" b="0" dirty="0"/>
          </a:p>
        </p:txBody>
      </p:sp>
      <p:sp>
        <p:nvSpPr>
          <p:cNvPr id="879" name="Google Shape;879;p6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CD7B119D-8A24-4A54-9017-54BD947F2970}"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6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6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10 munud</a:t>
            </a:r>
            <a:endParaRPr dirty="0"/>
          </a:p>
          <a:p>
            <a:pPr marL="0" marR="0" lvl="0" indent="0" algn="l" rtl="0">
              <a:lnSpc>
                <a:spcPct val="100000"/>
              </a:lnSpc>
              <a:spcBef>
                <a:spcPct val="0"/>
              </a:spcBef>
              <a:spcAft>
                <a:spcPct val="0"/>
              </a:spcAft>
              <a:buClr>
                <a:schemeClr val="dk1"/>
              </a:buClr>
              <a:buSzPts val="1200"/>
              <a:buFont typeface="Calibri"/>
              <a:buNone/>
            </a:pPr>
            <a:endParaRPr sz="1200" b="1" i="1" u="sng" dirty="0">
              <a:latin typeface="Arial"/>
              <a:ea typeface="Arial"/>
              <a:cs typeface="Arial"/>
              <a:sym typeface="Arial"/>
            </a:endParaRPr>
          </a:p>
          <a:p>
            <a:pPr marL="285750" lvl="0" indent="-285750" algn="l" rtl="0">
              <a:lnSpc>
                <a:spcPct val="100000"/>
              </a:lnSpc>
              <a:spcBef>
                <a:spcPct val="0"/>
              </a:spcBef>
              <a:spcAft>
                <a:spcPct val="0"/>
              </a:spcAft>
              <a:buClr>
                <a:schemeClr val="lt1"/>
              </a:buClr>
              <a:buSzPts val="1200"/>
              <a:buFont typeface="Arial"/>
              <a:buChar char="•"/>
              <a:defRPr b="0" i="0"/>
            </a:pPr>
            <a:r>
              <a:rPr lang="1106" sz="1200" dirty="0">
                <a:solidFill>
                  <a:schemeClr val="lt1"/>
                </a:solidFill>
                <a:latin typeface="Arial"/>
                <a:ea typeface="Arial"/>
                <a:cs typeface="Arial"/>
                <a:sym typeface="Arial"/>
              </a:rPr>
              <a:t>Cafodd y fanyleb ar gyfer y pecyn lleferydd, iaith a chyfathrebu ei llunio ar y cyd â grŵp llywio gweithredol a strategol, gan gynnwys arweinwyr ymwelwyr iechyd o wasanaethau a Llywodraeth Cymru. Hefyd, caiff y pecyn ei hun ei lunio ar y cyd ag ymarferwyr a theuluoedd o bob cwr o Gymru. Caiff ei dreialu, ei fireinio a'i werthuso dros y tair blynedd rhwng 2022 a 2025, a'i roi ar waith ar raddfa lawn o 2025 ymlaen.</a:t>
            </a:r>
            <a:endParaRPr dirty="0"/>
          </a:p>
          <a:p>
            <a:pPr marL="285750" lvl="0" indent="-209550" algn="l" rtl="0">
              <a:lnSpc>
                <a:spcPct val="100000"/>
              </a:lnSpc>
              <a:spcBef>
                <a:spcPct val="0"/>
              </a:spcBef>
              <a:spcAft>
                <a:spcPct val="0"/>
              </a:spcAft>
              <a:buClr>
                <a:schemeClr val="dk1"/>
              </a:buClr>
              <a:buSzPts val="1200"/>
              <a:buFont typeface="Arial"/>
              <a:buNone/>
            </a:pPr>
            <a:endParaRPr sz="1200" dirty="0">
              <a:solidFill>
                <a:schemeClr val="lt1"/>
              </a:solidFill>
              <a:latin typeface="Arial"/>
              <a:ea typeface="Arial"/>
              <a:cs typeface="Arial"/>
              <a:sym typeface="Arial"/>
            </a:endParaRPr>
          </a:p>
          <a:p>
            <a:pPr marL="285750" lvl="0" indent="-285750" algn="l" rtl="0">
              <a:lnSpc>
                <a:spcPct val="100000"/>
              </a:lnSpc>
              <a:spcBef>
                <a:spcPct val="0"/>
              </a:spcBef>
              <a:spcAft>
                <a:spcPct val="0"/>
              </a:spcAft>
              <a:buClr>
                <a:schemeClr val="lt1"/>
              </a:buClr>
              <a:buSzPts val="1200"/>
              <a:buFont typeface="Arial"/>
              <a:buChar char="•"/>
              <a:defRPr b="0" i="0"/>
            </a:pPr>
            <a:r>
              <a:rPr lang="1106" sz="1200" dirty="0">
                <a:solidFill>
                  <a:schemeClr val="lt1"/>
                </a:solidFill>
                <a:latin typeface="Arial"/>
                <a:ea typeface="Arial"/>
                <a:cs typeface="Arial"/>
                <a:sym typeface="Arial"/>
              </a:rPr>
              <a:t>Yn y cyfamser, dylai'r argymhellion o'r adolygiad ac, yn benodol, y ffaith y dylid ystyried ffactorau risg ochr yn ochr â sgiliau cyflwyno, gael eu defnyddio er mwyn helpu i wneud penderfyniadau clinigol. </a:t>
            </a:r>
            <a:endParaRPr dirty="0"/>
          </a:p>
          <a:p>
            <a:pPr marL="0" marR="0" lvl="0" indent="0" algn="l" rtl="0">
              <a:lnSpc>
                <a:spcPct val="100000"/>
              </a:lnSpc>
              <a:spcBef>
                <a:spcPct val="0"/>
              </a:spcBef>
              <a:spcAft>
                <a:spcPct val="0"/>
              </a:spcAft>
              <a:buClr>
                <a:schemeClr val="dk1"/>
              </a:buClr>
              <a:buSzPts val="1200"/>
              <a:buFont typeface="Calibri"/>
              <a:buNone/>
            </a:pPr>
            <a:endParaRPr sz="1200" dirty="0">
              <a:latin typeface="Arial"/>
              <a:ea typeface="Arial"/>
              <a:cs typeface="Arial"/>
              <a:sym typeface="Arial"/>
            </a:endParaRPr>
          </a:p>
        </p:txBody>
      </p:sp>
      <p:sp>
        <p:nvSpPr>
          <p:cNvPr id="951" name="Google Shape;951;p6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420E2238-94B4-4078-A1B1-8297B04F3A2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61: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6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5 munud</a:t>
            </a:r>
            <a:endParaRPr lang="en-GB" b="1" i="1" u="sng" dirty="0"/>
          </a:p>
          <a:p>
            <a:pPr marL="0" marR="0" lvl="0" indent="0" algn="l" rtl="0">
              <a:lnSpc>
                <a:spcPct val="100000"/>
              </a:lnSpc>
              <a:spcBef>
                <a:spcPct val="0"/>
              </a:spcBef>
              <a:spcAft>
                <a:spcPct val="0"/>
              </a:spcAft>
              <a:buClr>
                <a:schemeClr val="dk1"/>
              </a:buClr>
              <a:buSzPts val="1200"/>
              <a:buFont typeface="Arial"/>
              <a:buNone/>
              <a:defRPr b="0" i="0"/>
            </a:pPr>
            <a:endParaRPr b="1" i="1" u="sng" dirty="0"/>
          </a:p>
          <a:p>
            <a:pPr marL="0" marR="0" lvl="0" indent="0" algn="l" rtl="0">
              <a:lnSpc>
                <a:spcPct val="100000"/>
              </a:lnSpc>
              <a:spcBef>
                <a:spcPct val="0"/>
              </a:spcBef>
              <a:spcAft>
                <a:spcPct val="0"/>
              </a:spcAft>
              <a:buClr>
                <a:schemeClr val="dk1"/>
              </a:buClr>
              <a:buSzPts val="1200"/>
              <a:buFont typeface="Arial"/>
              <a:buNone/>
              <a:defRPr b="0" i="0"/>
            </a:pPr>
            <a:r>
              <a:rPr lang="1106" b="1" dirty="0"/>
              <a:t>Dylai adroddiad yr Adolygiad o Sgrinio Iaith Gynnar yng Nghymru (</a:t>
            </a:r>
            <a:r>
              <a:rPr lang="1106" u="sng" dirty="0">
                <a:solidFill>
                  <a:schemeClr val="hlink"/>
                </a:solidFill>
                <a:hlinkClick r:id="rId3"/>
              </a:rPr>
              <a:t>Adolygiad o Sgrinio Iaith Gynnar Yn Addas ar gyfer Plant yng Nghymru o Enedigaeth hyd at 5 Mlwydd Oed (llyw.cymru)</a:t>
            </a:r>
            <a:r>
              <a:rPr lang="1106" b="1" dirty="0"/>
              <a:t>) fod ar agor gan yr hyfforddwr er mwyn cyfeirio ato os bydd cwestiynau'n codi </a:t>
            </a:r>
            <a:r>
              <a:rPr lang="1106" b="0" dirty="0"/>
              <a:t>– </a:t>
            </a:r>
            <a:r>
              <a:rPr lang="1106" b="1" dirty="0"/>
              <a:t>dylid cyfeirio'n ôl at y gweithgaredd ar adnabod anghenion lleferydd, iaith a chyfathrebu e.e. nid yw WellComm yn ystyried ffactorau risg a ffactorau amddiffynnol</a:t>
            </a:r>
            <a:r>
              <a:rPr lang="en-GB" b="1" dirty="0"/>
              <a:t>.</a:t>
            </a:r>
            <a:endParaRPr b="1" dirty="0"/>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p:txBody>
      </p:sp>
      <p:sp>
        <p:nvSpPr>
          <p:cNvPr id="890" name="Google Shape;890;p6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7FEEEC19-5119-4C1D-9022-252CE4C7737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62: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6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5 munud</a:t>
            </a:r>
            <a:endParaRPr sz="1200" dirty="0">
              <a:latin typeface="Arial"/>
              <a:ea typeface="Arial"/>
              <a:cs typeface="Arial"/>
              <a:sym typeface="Arial"/>
            </a:endParaRPr>
          </a:p>
          <a:p>
            <a:pPr marL="171450" marR="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p:txBody>
      </p:sp>
      <p:sp>
        <p:nvSpPr>
          <p:cNvPr id="900" name="Google Shape;900;p6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6C6330C7-FFB1-4C6D-BAE0-0003D47743B6}"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3: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6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5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910" name="Google Shape;910;p6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B3E90775-27F6-4112-8867-A293FC9D3F5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4: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6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ct val="0"/>
              </a:spcBef>
              <a:spcAft>
                <a:spcPct val="0"/>
              </a:spcAft>
              <a:buClr>
                <a:schemeClr val="dk1"/>
              </a:buClr>
              <a:buSzPts val="1200"/>
              <a:buFont typeface="Arial"/>
              <a:buNone/>
              <a:defRPr b="0" i="0"/>
            </a:pPr>
            <a:endParaRPr sz="1110" b="1" dirty="0"/>
          </a:p>
          <a:p>
            <a:pPr marL="0" marR="0" lvl="0" indent="0" algn="l" rtl="0">
              <a:lnSpc>
                <a:spcPct val="100000"/>
              </a:lnSpc>
              <a:spcBef>
                <a:spcPct val="0"/>
              </a:spcBef>
              <a:spcAft>
                <a:spcPct val="0"/>
              </a:spcAft>
              <a:buClr>
                <a:schemeClr val="dk1"/>
              </a:buClr>
              <a:buSzPts val="1200"/>
              <a:buFont typeface="Arial"/>
              <a:buNone/>
              <a:defRPr b="0" i="0"/>
            </a:pPr>
            <a:r>
              <a:rPr lang="1106" sz="1110" b="1" i="1" u="sng" dirty="0"/>
              <a:t>TUA</a:t>
            </a:r>
            <a:r>
              <a:rPr lang="en-GB" sz="1110" b="1" i="1" u="sng" dirty="0"/>
              <a:t>:</a:t>
            </a:r>
            <a:r>
              <a:rPr lang="1106" sz="1110" b="1" i="1" u="sng" dirty="0"/>
              <a:t> 5 munud</a:t>
            </a:r>
            <a:endParaRPr sz="111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pPr>
            <a:endParaRPr sz="111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110" dirty="0">
                <a:latin typeface="Arial"/>
                <a:ea typeface="Arial"/>
                <a:cs typeface="Arial"/>
                <a:sym typeface="Arial"/>
              </a:rPr>
              <a:t>Dyma'r arwyddion y byddai angen eu hadolygu a'u hasesu ymhellach</a:t>
            </a:r>
            <a:endParaRPr sz="1110" dirty="0"/>
          </a:p>
          <a:p>
            <a:pPr marL="0" lvl="0" indent="0" algn="l" rtl="0">
              <a:lnSpc>
                <a:spcPct val="100000"/>
              </a:lnSpc>
              <a:spcBef>
                <a:spcPct val="0"/>
              </a:spcBef>
              <a:spcAft>
                <a:spcPct val="0"/>
              </a:spcAft>
              <a:buClr>
                <a:schemeClr val="dk1"/>
              </a:buClr>
              <a:buSzPts val="1200"/>
              <a:buFont typeface="Arial"/>
              <a:buNone/>
              <a:defRPr b="0" i="0"/>
            </a:pPr>
            <a:r>
              <a:rPr lang="1106" sz="1110" dirty="0">
                <a:latin typeface="Arial"/>
                <a:ea typeface="Arial"/>
                <a:cs typeface="Arial"/>
                <a:sym typeface="Arial"/>
              </a:rPr>
              <a:t>Dylid asesu yn ôl y cerrig milltir datblygiadol arferol  </a:t>
            </a:r>
            <a:endParaRPr sz="1110" dirty="0"/>
          </a:p>
          <a:p>
            <a:pPr marL="171450" marR="0" lvl="0" indent="-171450" algn="l" rtl="0">
              <a:lnSpc>
                <a:spcPct val="100000"/>
              </a:lnSpc>
              <a:spcBef>
                <a:spcPts val="360"/>
              </a:spcBef>
              <a:spcAft>
                <a:spcPct val="0"/>
              </a:spcAft>
              <a:buClr>
                <a:schemeClr val="dk1"/>
              </a:buClr>
              <a:buSzPts val="1200"/>
              <a:buFont typeface="Arial"/>
              <a:buChar char="•"/>
              <a:defRPr b="0" i="0"/>
            </a:pPr>
            <a:r>
              <a:rPr lang="1106" sz="1110" dirty="0">
                <a:latin typeface="Arial"/>
                <a:ea typeface="Arial"/>
                <a:cs typeface="Arial"/>
                <a:sym typeface="Arial"/>
              </a:rPr>
              <a:t>Maent yn arwyddion y gall plentyn wynebu risg o anghenion lleferydd, iaith a chyfathrebu parhaus/tymor hwy</a:t>
            </a:r>
            <a:endParaRPr sz="1110" dirty="0"/>
          </a:p>
          <a:p>
            <a:pPr marL="171450" lvl="0" indent="-171450" algn="l" rtl="0">
              <a:lnSpc>
                <a:spcPct val="100000"/>
              </a:lnSpc>
              <a:spcBef>
                <a:spcPct val="0"/>
              </a:spcBef>
              <a:spcAft>
                <a:spcPct val="0"/>
              </a:spcAft>
              <a:buClr>
                <a:schemeClr val="dk1"/>
              </a:buClr>
              <a:buSzPts val="1200"/>
              <a:buFont typeface="Arial"/>
              <a:buChar char="•"/>
              <a:defRPr b="0" i="0"/>
            </a:pPr>
            <a:r>
              <a:rPr lang="1106" sz="1110" dirty="0">
                <a:latin typeface="Arial"/>
                <a:ea typeface="Arial"/>
                <a:cs typeface="Arial"/>
                <a:sym typeface="Arial"/>
              </a:rPr>
              <a:t>Os byddwch yn pryderu am unrhyw rai o'r meysydd hyn, mae'n bwysig gweithio gyda'r teulu; dilyn llwybrau lleol ar gyfer cyfeirio at wasanaethau perthnasol a/neu atgyfeirio ar gyfer asesiad gan therapydd lleferydd ac iaith </a:t>
            </a:r>
            <a:endParaRPr sz="1110" dirty="0"/>
          </a:p>
          <a:p>
            <a:pPr marL="171450" lvl="0" indent="-171450" algn="l" rtl="0">
              <a:lnSpc>
                <a:spcPct val="100000"/>
              </a:lnSpc>
              <a:spcBef>
                <a:spcPct val="0"/>
              </a:spcBef>
              <a:spcAft>
                <a:spcPct val="0"/>
              </a:spcAft>
              <a:buClr>
                <a:schemeClr val="dk1"/>
              </a:buClr>
              <a:buSzPts val="1200"/>
              <a:buFont typeface="Arial"/>
              <a:buChar char="•"/>
              <a:defRPr b="0" i="0"/>
            </a:pPr>
            <a:r>
              <a:rPr lang="1106" sz="1110" dirty="0">
                <a:latin typeface="Arial"/>
                <a:ea typeface="Arial"/>
                <a:cs typeface="Arial"/>
                <a:sym typeface="Arial"/>
              </a:rPr>
              <a:t>Os byddwch yn adnabod yr arwyddion hyn ochr yn ochr â'r ffactorau risg ar y sleid blaenorol, bydd yr angen i ymyrryd yn gynnar yn fwy</a:t>
            </a:r>
            <a:r>
              <a:rPr lang="en-GB" sz="1110" dirty="0">
                <a:latin typeface="Arial"/>
                <a:ea typeface="Arial"/>
                <a:cs typeface="Arial"/>
                <a:sym typeface="Arial"/>
              </a:rPr>
              <a:t>.</a:t>
            </a:r>
            <a:r>
              <a:rPr lang="1106" sz="1110" dirty="0">
                <a:latin typeface="Arial"/>
                <a:ea typeface="Arial"/>
                <a:cs typeface="Arial"/>
                <a:sym typeface="Arial"/>
              </a:rPr>
              <a:t> </a:t>
            </a:r>
            <a:endParaRPr sz="1110" dirty="0"/>
          </a:p>
          <a:p>
            <a:pPr marL="0" lvl="0" indent="0" algn="l" rtl="0">
              <a:lnSpc>
                <a:spcPct val="100000"/>
              </a:lnSpc>
              <a:spcBef>
                <a:spcPct val="0"/>
              </a:spcBef>
              <a:spcAft>
                <a:spcPct val="0"/>
              </a:spcAft>
              <a:buSzPts val="1400"/>
              <a:buNone/>
            </a:pPr>
            <a:endParaRPr sz="1110" dirty="0"/>
          </a:p>
          <a:p>
            <a:pPr marL="0" marR="0" lvl="0" indent="0" algn="l" rtl="0">
              <a:lnSpc>
                <a:spcPct val="100000"/>
              </a:lnSpc>
              <a:spcBef>
                <a:spcPct val="0"/>
              </a:spcBef>
              <a:spcAft>
                <a:spcPct val="0"/>
              </a:spcAft>
              <a:buClr>
                <a:schemeClr val="dk1"/>
              </a:buClr>
              <a:buSzPts val="1200"/>
              <a:buFont typeface="Arial"/>
              <a:buNone/>
              <a:defRPr b="0" i="0"/>
            </a:pPr>
            <a:r>
              <a:rPr lang="1106" sz="1110" b="1" dirty="0">
                <a:latin typeface="Arial"/>
                <a:ea typeface="Arial"/>
                <a:cs typeface="Arial"/>
                <a:sym typeface="Arial"/>
              </a:rPr>
              <a:t>Sut y byddech yn codi/trafod y rhain gyda theuluoedd?</a:t>
            </a:r>
            <a:r>
              <a:rPr lang="1106" sz="1110" b="0" dirty="0">
                <a:latin typeface="Arial"/>
                <a:ea typeface="Arial"/>
                <a:cs typeface="Arial"/>
                <a:sym typeface="Arial"/>
              </a:rPr>
              <a:t> </a:t>
            </a:r>
            <a:r>
              <a:rPr lang="1106" sz="1110" b="1" dirty="0">
                <a:latin typeface="Arial"/>
                <a:ea typeface="Arial"/>
                <a:cs typeface="Arial"/>
                <a:sym typeface="Arial"/>
              </a:rPr>
              <a:t>DS: cydbwysedd rhwng creu pryder yn ddiangen a chodi ymwybyddiaeth o'r hyn y byddem yn disgwyl ei weld.</a:t>
            </a:r>
            <a:endParaRPr sz="1110" dirty="0"/>
          </a:p>
          <a:p>
            <a:pPr marL="0" lvl="0" indent="0" algn="l" rtl="0">
              <a:lnSpc>
                <a:spcPct val="100000"/>
              </a:lnSpc>
              <a:spcBef>
                <a:spcPct val="0"/>
              </a:spcBef>
              <a:spcAft>
                <a:spcPct val="0"/>
              </a:spcAft>
              <a:buSzPts val="1400"/>
              <a:buNone/>
            </a:pPr>
            <a:endParaRPr sz="1110" dirty="0"/>
          </a:p>
          <a:p>
            <a:pPr marL="0" lvl="0" indent="0" algn="l" rtl="0">
              <a:lnSpc>
                <a:spcPct val="100000"/>
              </a:lnSpc>
              <a:spcBef>
                <a:spcPct val="0"/>
              </a:spcBef>
              <a:spcAft>
                <a:spcPct val="0"/>
              </a:spcAft>
              <a:buSzPts val="1400"/>
              <a:buNone/>
              <a:defRPr b="0" i="0"/>
            </a:pPr>
            <a:r>
              <a:rPr lang="1106" sz="1110" dirty="0">
                <a:highlight>
                  <a:srgbClr val="FFFF00"/>
                </a:highlight>
              </a:rPr>
              <a:t>Tudalen 77 o'r Adolygiad o Sgrinio Iaith Gynnar yng Nghymru: </a:t>
            </a:r>
            <a:r>
              <a:rPr lang="1106" sz="1110" i="1" dirty="0">
                <a:highlight>
                  <a:srgbClr val="FFFF00"/>
                </a:highlight>
              </a:rPr>
              <a:t>Er bod y berthynas rhwng pwyntio a datblygiad iaith yn amlwg o 12 mis oed, roedd y dystiolaeth gryfaf o'r cyfnod pan oedd plant rhwng 15 ac 20 mis oed.</a:t>
            </a:r>
            <a:r>
              <a:rPr lang="1106" sz="1110" dirty="0">
                <a:highlight>
                  <a:srgbClr val="FFFF00"/>
                </a:highlight>
              </a:rPr>
              <a:t> </a:t>
            </a:r>
            <a:r>
              <a:rPr lang="1106" sz="1110" i="1" dirty="0">
                <a:highlight>
                  <a:srgbClr val="FFFF00"/>
                </a:highlight>
              </a:rPr>
              <a:t>Felly, gellir defnyddio sgrinio p’un a yw plant yn pwyntio ar yr oedran hwn fel marciwr clinigol posibl
ar gyfer anawsterau iaith.</a:t>
            </a:r>
            <a:endParaRPr sz="1110" i="1" dirty="0">
              <a:highlight>
                <a:srgbClr val="FFFF00"/>
              </a:highlight>
            </a:endParaRPr>
          </a:p>
        </p:txBody>
      </p:sp>
      <p:sp>
        <p:nvSpPr>
          <p:cNvPr id="919" name="Google Shape;919;p6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72897DED-9F7A-4AAE-8D03-018E418DF55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bd6c07d2b2_0_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1bd6c07d2b2_0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10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Pam y gallai anghenion lleferydd, iaith a chyfathrebu fod yn bwysig i blant a'u teuluoedd? Beth yw eu heffaith arnynt?</a:t>
            </a:r>
            <a:endParaRPr dirty="0"/>
          </a:p>
          <a:p>
            <a:pPr marL="0" lvl="0" indent="0" algn="l" rtl="0">
              <a:lnSpc>
                <a:spcPct val="100000"/>
              </a:lnSpc>
              <a:spcBef>
                <a:spcPct val="0"/>
              </a:spcBef>
              <a:spcAft>
                <a:spcPct val="0"/>
              </a:spcAft>
              <a:buSzPts val="1400"/>
              <a:buNone/>
              <a:defRPr b="0" i="0"/>
            </a:pPr>
            <a:r>
              <a:rPr lang="1106" dirty="0"/>
              <a:t>Meddyliwch am gyfathrebu i bwrpas: a yw'r plentyn yn gallu sicrhau bod pobl yn ei ddeall yn ddigon da er mwyn i'w anghenion gael eu diwallu? A fydd yn mynd yn rhwystredig pan na fydd pobl yn ei ddeall? A yw'n fodlon ei fyd am fod gweddill y teulu'n gwybod yn reddfol beth sydd ei angen arno, ac yn diwallu'r anghenion hynny heb fod angen i'r plentyn gyfathrebu?</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Beth yw'r cysylltiad rhwng hyn a'r model COM-B? </a:t>
            </a:r>
            <a:endParaRPr dirty="0"/>
          </a:p>
        </p:txBody>
      </p:sp>
      <p:sp>
        <p:nvSpPr>
          <p:cNvPr id="929" name="Google Shape;929;g1bd6c07d2b2_0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1DBFC6F6-37E8-4CFB-B4FF-F99669032D9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69: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6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Calibri"/>
              <a:buNone/>
              <a:defRPr b="0" i="0"/>
            </a:pPr>
            <a:endParaRPr lang="en-GB" b="1" i="1" u="sng"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10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sz="1200" dirty="0"/>
          </a:p>
          <a:p>
            <a:pPr marL="0" lvl="0" indent="0" algn="l" rtl="0">
              <a:lnSpc>
                <a:spcPct val="100000"/>
              </a:lnSpc>
              <a:spcBef>
                <a:spcPct val="0"/>
              </a:spcBef>
              <a:spcAft>
                <a:spcPct val="0"/>
              </a:spcAft>
              <a:buSzPts val="1400"/>
              <a:buNone/>
              <a:defRPr b="0" i="0"/>
            </a:pPr>
            <a:r>
              <a:rPr lang="1106" sz="1200" dirty="0"/>
              <a:t>Ychwanegwch eich llwybrau lleol at y sleid hwn</a:t>
            </a:r>
            <a:r>
              <a:rPr lang="en-GB" sz="1200" dirty="0"/>
              <a:t>.</a:t>
            </a:r>
            <a:r>
              <a:rPr lang="1106" sz="1200" dirty="0"/>
              <a:t> </a:t>
            </a:r>
            <a:endParaRPr dirty="0"/>
          </a:p>
          <a:p>
            <a:pPr marL="0" lvl="0" indent="0" algn="l" rtl="0">
              <a:lnSpc>
                <a:spcPct val="100000"/>
              </a:lnSpc>
              <a:spcBef>
                <a:spcPct val="0"/>
              </a:spcBef>
              <a:spcAft>
                <a:spcPct val="0"/>
              </a:spcAft>
              <a:buSzPts val="1400"/>
              <a:buNone/>
            </a:pPr>
            <a:endParaRPr sz="1200" dirty="0"/>
          </a:p>
        </p:txBody>
      </p:sp>
      <p:sp>
        <p:nvSpPr>
          <p:cNvPr id="974" name="Google Shape;974;p6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E949CDFC-EC1D-4822-9171-0966D194B6C6}"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6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457200" marR="0" lvl="0" indent="0" algn="l" rtl="0">
              <a:lnSpc>
                <a:spcPct val="60000"/>
              </a:lnSpc>
              <a:spcBef>
                <a:spcPct val="0"/>
              </a:spcBef>
              <a:spcAft>
                <a:spcPct val="0"/>
              </a:spcAft>
              <a:buSzPts val="1400"/>
              <a:buNone/>
              <a:defRPr b="0" i="0"/>
            </a:pPr>
            <a:endParaRPr lang="en-GB" sz="686" b="1" i="0" u="none" dirty="0"/>
          </a:p>
          <a:p>
            <a:pPr marL="0" marR="0" lvl="0" indent="0" algn="l" defTabSz="914400" rtl="0" eaLnBrk="1" fontAlgn="auto" latinLnBrk="0" hangingPunct="1">
              <a:lnSpc>
                <a:spcPct val="60000"/>
              </a:lnSpc>
              <a:spcBef>
                <a:spcPct val="0"/>
              </a:spcBef>
              <a:spcAft>
                <a:spcPct val="0"/>
              </a:spcAft>
              <a:buClr>
                <a:schemeClr val="dk1"/>
              </a:buClr>
              <a:buSzPts val="480"/>
              <a:buFont typeface="Arial"/>
              <a:buNone/>
              <a:tabLst/>
              <a:defRPr/>
            </a:pPr>
            <a:r>
              <a:rPr lang="1106" sz="800" b="1" dirty="0"/>
              <a:t>DS: yr hyfforddwr i ystyried rôl cymysgedd sgiliau wrth wneud penderfyniadau – </a:t>
            </a:r>
            <a:r>
              <a:rPr lang="1106" sz="800" b="0" dirty="0"/>
              <a:t>dylid sicrhau eu bod yn mynd yn ôl at yr ymwelydd iechyd ar gyfer y ‘camau nesaf’</a:t>
            </a:r>
            <a:r>
              <a:rPr lang="en-GB" sz="800" b="0" dirty="0"/>
              <a:t>.</a:t>
            </a:r>
            <a:endParaRPr lang="en-GB" sz="800" b="0" i="0" u="none" dirty="0"/>
          </a:p>
          <a:p>
            <a:pPr marL="0" marR="0" lvl="0" indent="0" algn="l" rtl="0">
              <a:lnSpc>
                <a:spcPct val="60000"/>
              </a:lnSpc>
              <a:spcBef>
                <a:spcPct val="0"/>
              </a:spcBef>
              <a:spcAft>
                <a:spcPct val="0"/>
              </a:spcAft>
              <a:buClr>
                <a:schemeClr val="dk1"/>
              </a:buClr>
              <a:buSzPts val="480"/>
              <a:buFont typeface="Arial"/>
              <a:buNone/>
            </a:pPr>
            <a:endParaRPr lang="en-GB" sz="686" b="1" i="1" u="sng" dirty="0"/>
          </a:p>
          <a:p>
            <a:pPr marL="0" marR="0" lvl="0" indent="0" algn="l" defTabSz="914400" rtl="0" eaLnBrk="1" fontAlgn="auto" latinLnBrk="0" hangingPunct="1">
              <a:lnSpc>
                <a:spcPct val="60000"/>
              </a:lnSpc>
              <a:spcBef>
                <a:spcPct val="0"/>
              </a:spcBef>
              <a:spcAft>
                <a:spcPct val="0"/>
              </a:spcAft>
              <a:buClr>
                <a:schemeClr val="dk1"/>
              </a:buClr>
              <a:buSzPts val="480"/>
              <a:buFont typeface="Arial"/>
              <a:buNone/>
              <a:tabLst/>
              <a:defRPr/>
            </a:pPr>
            <a:r>
              <a:rPr lang="en-GB" sz="686" b="1" i="1" u="sng" dirty="0"/>
              <a:t>TUA: 30 </a:t>
            </a:r>
            <a:r>
              <a:rPr lang="en-GB" sz="686" b="1" i="1" u="sng" dirty="0" err="1"/>
              <a:t>munud</a:t>
            </a:r>
            <a:r>
              <a:rPr lang="en-GB" sz="686" b="1" i="1" u="sng" dirty="0"/>
              <a:t> </a:t>
            </a:r>
            <a:r>
              <a:rPr lang="en-GB" sz="686" b="1" i="1" u="none" dirty="0"/>
              <a:t>– 2 </a:t>
            </a:r>
            <a:r>
              <a:rPr lang="en-GB" sz="686" b="1" i="1" u="none" dirty="0" err="1"/>
              <a:t>funud</a:t>
            </a:r>
            <a:r>
              <a:rPr lang="en-GB" sz="686" b="1" i="1" u="none" dirty="0"/>
              <a:t> </a:t>
            </a:r>
            <a:r>
              <a:rPr lang="en-GB" sz="686" b="1" i="1" u="none" dirty="0" err="1"/>
              <a:t>i</a:t>
            </a:r>
            <a:r>
              <a:rPr lang="en-GB" sz="686" b="1" i="1" u="none" dirty="0"/>
              <a:t> </a:t>
            </a:r>
            <a:r>
              <a:rPr lang="en-GB" sz="686" b="1" i="1" u="none" dirty="0" err="1"/>
              <a:t>gyflwyno'r</a:t>
            </a:r>
            <a:r>
              <a:rPr lang="en-GB" sz="686" b="1" i="1" u="none" dirty="0"/>
              <a:t> </a:t>
            </a:r>
            <a:r>
              <a:rPr lang="en-GB" sz="686" b="1" i="1" u="none" dirty="0" err="1"/>
              <a:t>gweithgaredd</a:t>
            </a:r>
            <a:r>
              <a:rPr lang="en-GB" sz="686" b="1" i="1" u="none" dirty="0"/>
              <a:t> / 15 </a:t>
            </a:r>
            <a:r>
              <a:rPr lang="en-GB" sz="686" b="1" i="1" u="none" dirty="0" err="1"/>
              <a:t>munud</a:t>
            </a:r>
            <a:r>
              <a:rPr lang="en-GB" sz="686" b="1" i="1" u="none" dirty="0"/>
              <a:t> </a:t>
            </a:r>
            <a:r>
              <a:rPr lang="en-GB" sz="686" b="1" i="1" u="none" dirty="0" err="1"/>
              <a:t>i</a:t>
            </a:r>
            <a:r>
              <a:rPr lang="en-GB" sz="686" b="1" i="1" u="none" dirty="0"/>
              <a:t> </a:t>
            </a:r>
            <a:r>
              <a:rPr lang="en-GB" sz="686" b="1" i="1" u="none" dirty="0" err="1"/>
              <a:t>drafod</a:t>
            </a:r>
            <a:r>
              <a:rPr lang="en-GB" sz="686" b="1" i="1" u="none" dirty="0"/>
              <a:t> / 2 </a:t>
            </a:r>
            <a:r>
              <a:rPr lang="en-GB" sz="686" b="1" i="1" u="none" dirty="0" err="1"/>
              <a:t>funud</a:t>
            </a:r>
            <a:r>
              <a:rPr lang="en-GB" sz="686" b="1" i="1" u="none" dirty="0"/>
              <a:t> </a:t>
            </a:r>
            <a:r>
              <a:rPr lang="en-GB" sz="686" b="1" i="1" u="none" dirty="0" err="1"/>
              <a:t>fesul</a:t>
            </a:r>
            <a:r>
              <a:rPr lang="en-GB" sz="686" b="1" i="1" u="none" dirty="0"/>
              <a:t> </a:t>
            </a:r>
            <a:r>
              <a:rPr lang="en-GB" sz="686" b="1" i="1" u="none" dirty="0" err="1"/>
              <a:t>grŵp</a:t>
            </a:r>
            <a:r>
              <a:rPr lang="en-GB" sz="686" b="1" i="1" u="none" dirty="0"/>
              <a:t> </a:t>
            </a:r>
            <a:r>
              <a:rPr lang="en-GB" sz="686" b="1" i="1" u="none" dirty="0" err="1"/>
              <a:t>i</a:t>
            </a:r>
            <a:r>
              <a:rPr lang="en-GB" sz="686" b="1" i="1" u="none" dirty="0"/>
              <a:t> </a:t>
            </a:r>
            <a:r>
              <a:rPr lang="en-GB" sz="686" b="1" i="1" u="none" dirty="0" err="1"/>
              <a:t>adrodd</a:t>
            </a:r>
            <a:r>
              <a:rPr lang="en-GB" sz="686" b="1" i="1" u="none" dirty="0"/>
              <a:t> </a:t>
            </a:r>
            <a:r>
              <a:rPr lang="en-GB" sz="686" b="1" i="1" u="none" dirty="0" err="1"/>
              <a:t>yn</a:t>
            </a:r>
            <a:r>
              <a:rPr lang="en-GB" sz="686" b="1" i="1" u="none" dirty="0"/>
              <a:t> </a:t>
            </a:r>
            <a:r>
              <a:rPr lang="en-GB" sz="686" b="1" i="1" u="none" dirty="0" err="1"/>
              <a:t>ôl</a:t>
            </a:r>
            <a:r>
              <a:rPr lang="en-GB" sz="686" b="1" i="1" u="none" dirty="0"/>
              <a:t>.</a:t>
            </a:r>
            <a:r>
              <a:rPr lang="en-GB" sz="686" b="0" i="0" u="none" dirty="0"/>
              <a:t> </a:t>
            </a:r>
            <a:r>
              <a:rPr lang="en-GB" sz="686" b="1" i="1" u="none" dirty="0" err="1"/>
              <a:t>Dylid</a:t>
            </a:r>
            <a:r>
              <a:rPr lang="en-GB" sz="686" b="1" i="1" u="none" dirty="0"/>
              <a:t> </a:t>
            </a:r>
            <a:r>
              <a:rPr lang="en-GB" sz="686" b="1" i="1" u="none" dirty="0" err="1"/>
              <a:t>annog</a:t>
            </a:r>
            <a:r>
              <a:rPr lang="en-GB" sz="686" b="1" i="1" u="none" dirty="0"/>
              <a:t> y </a:t>
            </a:r>
            <a:r>
              <a:rPr lang="en-GB" sz="686" b="1" i="1" u="none" dirty="0" err="1"/>
              <a:t>grwpiau</a:t>
            </a:r>
            <a:r>
              <a:rPr lang="en-GB" sz="686" b="1" i="1" u="none" dirty="0"/>
              <a:t> </a:t>
            </a:r>
            <a:r>
              <a:rPr lang="en-GB" sz="686" b="1" i="1" u="none" dirty="0" err="1"/>
              <a:t>i</a:t>
            </a:r>
            <a:r>
              <a:rPr lang="en-GB" sz="686" b="1" i="1" u="none" dirty="0"/>
              <a:t> </a:t>
            </a:r>
            <a:r>
              <a:rPr lang="en-GB" sz="686" b="1" i="1" u="none" dirty="0" err="1"/>
              <a:t>fynd</a:t>
            </a:r>
            <a:r>
              <a:rPr lang="en-GB" sz="686" b="1" i="1" u="none" dirty="0"/>
              <a:t> </a:t>
            </a:r>
            <a:r>
              <a:rPr lang="en-GB" sz="686" b="1" i="1" u="none" dirty="0" err="1"/>
              <a:t>drwy'r</a:t>
            </a:r>
            <a:r>
              <a:rPr lang="en-GB" sz="686" b="1" i="1" u="none" dirty="0"/>
              <a:t> </a:t>
            </a:r>
            <a:r>
              <a:rPr lang="en-GB" sz="686" b="1" i="1" u="none" dirty="0" err="1"/>
              <a:t>cwestiynau</a:t>
            </a:r>
            <a:r>
              <a:rPr lang="en-GB" sz="686" b="1" i="1" u="none" dirty="0"/>
              <a:t> </a:t>
            </a:r>
            <a:r>
              <a:rPr lang="en-GB" sz="686" b="1" i="1" u="none" dirty="0" err="1"/>
              <a:t>wrth</a:t>
            </a:r>
            <a:r>
              <a:rPr lang="en-GB" sz="686" b="1" i="1" u="none" dirty="0"/>
              <a:t> </a:t>
            </a:r>
            <a:r>
              <a:rPr lang="en-GB" sz="686" b="1" i="1" u="none" dirty="0" err="1"/>
              <a:t>iddynt</a:t>
            </a:r>
            <a:r>
              <a:rPr lang="en-GB" sz="686" b="1" i="1" u="none" dirty="0"/>
              <a:t> </a:t>
            </a:r>
            <a:r>
              <a:rPr lang="en-GB" sz="686" b="1" i="1" u="none" dirty="0" err="1"/>
              <a:t>fynd</a:t>
            </a:r>
            <a:r>
              <a:rPr lang="en-GB" sz="686" b="1" i="1" u="none" dirty="0"/>
              <a:t> </a:t>
            </a:r>
            <a:r>
              <a:rPr lang="en-GB" sz="686" b="1" i="1" u="none" dirty="0" err="1"/>
              <a:t>yn</a:t>
            </a:r>
            <a:r>
              <a:rPr lang="en-GB" sz="686" b="1" i="1" u="none" dirty="0"/>
              <a:t> </a:t>
            </a:r>
            <a:r>
              <a:rPr lang="en-GB" sz="686" b="1" i="1" u="none" dirty="0" err="1"/>
              <a:t>eu</a:t>
            </a:r>
            <a:r>
              <a:rPr lang="en-GB" sz="686" b="1" i="1" u="none" dirty="0"/>
              <a:t> </a:t>
            </a:r>
            <a:r>
              <a:rPr lang="en-GB" sz="686" b="1" i="1" u="none" dirty="0" err="1"/>
              <a:t>blaenau</a:t>
            </a:r>
            <a:r>
              <a:rPr lang="en-GB" sz="686" b="1" i="1" u="none" dirty="0"/>
              <a:t>.</a:t>
            </a:r>
            <a:endParaRPr lang="en-GB" sz="1190" u="none" dirty="0"/>
          </a:p>
          <a:p>
            <a:pPr marL="0" marR="0" lvl="0" indent="0" algn="l" rtl="0">
              <a:lnSpc>
                <a:spcPct val="60000"/>
              </a:lnSpc>
              <a:spcBef>
                <a:spcPct val="0"/>
              </a:spcBef>
              <a:spcAft>
                <a:spcPct val="0"/>
              </a:spcAft>
              <a:buClr>
                <a:schemeClr val="dk1"/>
              </a:buClr>
              <a:buSzPts val="480"/>
              <a:buFont typeface="Arial"/>
              <a:buNone/>
            </a:pPr>
            <a:endParaRPr lang="en-GB" sz="686" b="1" i="1" u="sng" dirty="0"/>
          </a:p>
          <a:p>
            <a:pPr marL="0" lvl="0" indent="0" algn="l" rtl="0">
              <a:lnSpc>
                <a:spcPct val="60000"/>
              </a:lnSpc>
              <a:spcBef>
                <a:spcPct val="0"/>
              </a:spcBef>
              <a:spcAft>
                <a:spcPct val="0"/>
              </a:spcAft>
              <a:buClr>
                <a:schemeClr val="lt1"/>
              </a:buClr>
              <a:buSzPts val="480"/>
              <a:buFont typeface="Arial"/>
              <a:buNone/>
              <a:defRPr b="0" i="0"/>
            </a:pPr>
            <a:r>
              <a:rPr lang="1106" sz="686" b="1" dirty="0"/>
              <a:t>Wyneb yn wyneb: </a:t>
            </a:r>
            <a:r>
              <a:rPr lang="1106" sz="686" b="0" dirty="0"/>
              <a:t>rhannwch yn 5 grŵp. Bydd pob grŵp yn cael senario a bydd angen i bob un ohonynt enwebu ysgrifennydd a llefarydd ac yna bydd ganddynt 2 funud yr un i adrodd yn ôl ar y diwedd.</a:t>
            </a:r>
            <a:endParaRPr sz="1190" dirty="0"/>
          </a:p>
          <a:p>
            <a:pPr marL="0" lvl="0" indent="0" algn="l" rtl="0">
              <a:lnSpc>
                <a:spcPct val="60000"/>
              </a:lnSpc>
              <a:spcBef>
                <a:spcPct val="0"/>
              </a:spcBef>
              <a:spcAft>
                <a:spcPct val="0"/>
              </a:spcAft>
              <a:buSzPts val="1400"/>
              <a:buNone/>
            </a:pPr>
            <a:endParaRPr sz="686" dirty="0"/>
          </a:p>
          <a:p>
            <a:pPr marL="0" marR="0" lvl="0" indent="0" algn="l" rtl="0">
              <a:lnSpc>
                <a:spcPct val="60000"/>
              </a:lnSpc>
              <a:spcBef>
                <a:spcPct val="0"/>
              </a:spcBef>
              <a:spcAft>
                <a:spcPct val="0"/>
              </a:spcAft>
              <a:buClr>
                <a:schemeClr val="lt1"/>
              </a:buClr>
              <a:buSzPts val="480"/>
              <a:buFont typeface="Arial"/>
              <a:buNone/>
              <a:defRPr b="0" i="0"/>
            </a:pPr>
            <a:r>
              <a:rPr lang="1106" sz="686" b="1" dirty="0"/>
              <a:t>Rhithwir</a:t>
            </a:r>
            <a:r>
              <a:rPr lang="1106" sz="686" b="0" dirty="0"/>
              <a:t>: 5 ystafell drafod, senarios yn y blwch sgwrsio, un person i rannu sgrin sy'n dangos y ffactorau risg/ffactorau amddiffynnol a bydd angen i'r grŵp enwebu ysgrifennydd a llefarydd. Bydd gan bob grŵp 2 funud i adrodd yn ôl ar y diwedd.</a:t>
            </a:r>
            <a:endParaRPr sz="1190" dirty="0"/>
          </a:p>
          <a:p>
            <a:pPr marL="0" lvl="0" indent="0" algn="l" rtl="0">
              <a:lnSpc>
                <a:spcPct val="60000"/>
              </a:lnSpc>
              <a:spcBef>
                <a:spcPct val="0"/>
              </a:spcBef>
              <a:spcAft>
                <a:spcPct val="0"/>
              </a:spcAft>
              <a:buClr>
                <a:schemeClr val="dk1"/>
              </a:buClr>
              <a:buSzPts val="480"/>
              <a:buFont typeface="Arial"/>
              <a:buNone/>
            </a:pPr>
            <a:endParaRPr sz="686" dirty="0"/>
          </a:p>
          <a:p>
            <a:pPr marL="0" marR="0" lvl="0" indent="0" algn="l" rtl="0">
              <a:lnSpc>
                <a:spcPct val="60000"/>
              </a:lnSpc>
              <a:spcBef>
                <a:spcPct val="0"/>
              </a:spcBef>
              <a:spcAft>
                <a:spcPct val="0"/>
              </a:spcAft>
              <a:buClr>
                <a:schemeClr val="dk1"/>
              </a:buClr>
              <a:buSzPts val="480"/>
              <a:buFont typeface="Arial"/>
              <a:buNone/>
            </a:pPr>
            <a:endParaRPr sz="686" b="1" i="1" u="sng" dirty="0"/>
          </a:p>
          <a:p>
            <a:pPr marL="0" marR="0" lvl="0" indent="0" algn="l" rtl="0">
              <a:lnSpc>
                <a:spcPct val="60000"/>
              </a:lnSpc>
              <a:spcBef>
                <a:spcPct val="0"/>
              </a:spcBef>
              <a:spcAft>
                <a:spcPct val="0"/>
              </a:spcAft>
              <a:buClr>
                <a:schemeClr val="dk1"/>
              </a:buClr>
              <a:buSzPts val="480"/>
              <a:buFont typeface="Arial"/>
              <a:buNone/>
              <a:defRPr b="0" i="0"/>
            </a:pPr>
            <a:r>
              <a:rPr lang="1106" sz="686" b="1" i="1" u="sng" dirty="0"/>
              <a:t>DS: dylai'r hyfforddwr ddarparu 1. senarios wedi'u lamineiddio a 2. tablau ffactorau risg/ffactorau amddiffynnol (sleidiau 59-62) yn unigol ar gyfer hyfforddiant wyneb yn wyneb.</a:t>
            </a:r>
            <a:r>
              <a:rPr lang="1106" sz="686" b="0" i="0" u="none" dirty="0"/>
              <a:t> </a:t>
            </a:r>
            <a:r>
              <a:rPr lang="1106" sz="686" b="1" i="1" u="sng" dirty="0"/>
              <a:t>Mewn sesiwn rithwir, dylai'r hyfforddwr roi'r senarios yn y blwch sgwrsio a dyrannu un senario i bob ystafell drafod</a:t>
            </a:r>
            <a:endParaRPr sz="1190" dirty="0"/>
          </a:p>
          <a:p>
            <a:pPr marL="171450" marR="0" lvl="0" indent="-140970" algn="l" rtl="0">
              <a:lnSpc>
                <a:spcPct val="60000"/>
              </a:lnSpc>
              <a:spcBef>
                <a:spcPct val="0"/>
              </a:spcBef>
              <a:spcAft>
                <a:spcPct val="0"/>
              </a:spcAft>
              <a:buClr>
                <a:schemeClr val="dk1"/>
              </a:buClr>
              <a:buSzPts val="480"/>
              <a:buFont typeface="Arial"/>
              <a:buNone/>
            </a:pPr>
            <a:endParaRPr sz="686" b="1" i="1" u="sng" dirty="0">
              <a:latin typeface="Arial"/>
              <a:ea typeface="Arial"/>
              <a:cs typeface="Arial"/>
              <a:sym typeface="Arial"/>
            </a:endParaRPr>
          </a:p>
          <a:p>
            <a:pPr marL="342900" lvl="0" indent="-342900" algn="l" rtl="0">
              <a:lnSpc>
                <a:spcPct val="67000"/>
              </a:lnSpc>
              <a:spcBef>
                <a:spcPct val="0"/>
              </a:spcBef>
              <a:spcAft>
                <a:spcPct val="0"/>
              </a:spcAft>
              <a:buClr>
                <a:schemeClr val="dk1"/>
              </a:buClr>
              <a:buSzPts val="1220"/>
              <a:buFont typeface="Calibri"/>
              <a:buAutoNum type="arabicPeriod"/>
              <a:defRPr b="0" i="0"/>
            </a:pPr>
            <a:r>
              <a:rPr lang="1106" sz="854" dirty="0">
                <a:latin typeface="Calibri"/>
                <a:ea typeface="Calibri"/>
                <a:cs typeface="Calibri"/>
                <a:sym typeface="Calibri"/>
              </a:rPr>
              <a:t>Rydych chi'n ymweld â chartref ar gyfer cyswllt 27 mis. Ar ôl cyrraedd yn y bore, rydych chi'n gweld bod y teledu ymlaen yn yr ystafell fyw, a bod y plentyn, sef J, yn gwylio wrth gael ei photel. Mae yna hefyd blentyn iau sy'n eistedd ac yn gafael mewn doli. Rydych chi'n gofyn i'r fam gyflwyno'r plant, ac mae'n esbonio bod J yn peri pryder iddi ar hyn o bryd – mae'n cael pyliau o dymer ddrwg ac nid yw'n cysgu'n dda yn y nos. Mae ei deiet yn gyfyngedig. Mae wedi dechrau siarad mwy yn ddiweddar. Dywed y fam nad yw'r plentyn blwydd oed yn drafferth o gwbl a'i bod yn hawdd gofalu amdani. Rydych chi'n sylwi bod y plant yn eistedd yn dawel neu'n mynd i nôl teganau o'r blwch teganau eu hunain. Daw'r fam â photel a thost iddynt yn ystod eich ymweliad.</a:t>
            </a:r>
            <a:endParaRPr sz="1190" dirty="0"/>
          </a:p>
          <a:p>
            <a:pPr marL="342900" lvl="0" indent="-342900" algn="l" rtl="0">
              <a:lnSpc>
                <a:spcPct val="67000"/>
              </a:lnSpc>
              <a:spcBef>
                <a:spcPct val="0"/>
              </a:spcBef>
              <a:spcAft>
                <a:spcPct val="0"/>
              </a:spcAft>
              <a:buClr>
                <a:schemeClr val="dk1"/>
              </a:buClr>
              <a:buSzPts val="1220"/>
              <a:buFont typeface="Calibri"/>
              <a:buAutoNum type="arabicPeriod"/>
              <a:defRPr b="0" i="0"/>
            </a:pPr>
            <a:r>
              <a:rPr lang="1106" sz="854" dirty="0">
                <a:latin typeface="Calibri"/>
                <a:ea typeface="Calibri"/>
                <a:cs typeface="Calibri"/>
                <a:sym typeface="Calibri"/>
              </a:rPr>
              <a:t>Rydych chi'n ymweld â theulu i weld bachgen 3.5 oed, sef E, ac rydych chi'n adnabod ei enw ers i chi weithio gyda brawd neu chwaer hŷn ychydig flynyddoedd yn ôl. Mae'n deulu mawr a'r plentyn rydych chi wedi dod i'w weld yw'r ieuengaf o chwech. Mae'r tŷ yn brysur ac yn anhrefnus iawn. Mae un o'r plant hŷn wedi cael diagnosis o anhwylder yn y sbectrwm awtistig ac mae'r fam yn brysur iawn. Wrth i chi sgwrsio â'r fam, mae'n dweud bod E yn dweud ambell air weithiau, ond nid yw'n poeni o gwbl. Ni wnaeth y fam siarad nes oedd hi'n 4 oed ac mae'n teimlo'n hyderus mai'r cyfan sydd ei angen ar E yw amser i ddal i fyny.</a:t>
            </a:r>
            <a:endParaRPr sz="1190" dirty="0"/>
          </a:p>
          <a:p>
            <a:pPr marL="342900" lvl="0" indent="-342900" algn="l" rtl="0">
              <a:lnSpc>
                <a:spcPct val="67000"/>
              </a:lnSpc>
              <a:spcBef>
                <a:spcPct val="0"/>
              </a:spcBef>
              <a:spcAft>
                <a:spcPct val="0"/>
              </a:spcAft>
              <a:buClr>
                <a:schemeClr val="dk1"/>
              </a:buClr>
              <a:buSzPts val="1220"/>
              <a:buFont typeface="Calibri"/>
              <a:buAutoNum type="arabicPeriod"/>
              <a:defRPr b="0" i="0"/>
            </a:pPr>
            <a:r>
              <a:rPr lang="1106" sz="854" dirty="0">
                <a:latin typeface="Calibri"/>
                <a:ea typeface="Calibri"/>
                <a:cs typeface="Calibri"/>
                <a:sym typeface="Calibri"/>
              </a:rPr>
              <a:t>Rydych chi'n ymweld â theulu ar ôl i riant ffonio am ei bod yn pryderu'n fawr am sgiliau siarad ei phlentyn. Ar ôl i chi gyrraedd, mae'r fam yn dweud wrthych chi fod ei phlentyn 20 mis oed, sef C, yn gwneud camgymeriadau wrth siarad ac nad yw'n glir bob amser. Mae'r fam yn pryderu'n fawr ac mae wedi gwneud rhywfaint o waith ymchwil ar-lein sydd wedi dweud wrthi fod angen i C gael therapi lleferydd ar unwaith. Mae'r fam wedi dechrau defnyddio cardiau fflach a gofyn i C ailadrodd y geiriau ar ei hôl hi, ond mae am gael mwy o help.</a:t>
            </a:r>
            <a:endParaRPr sz="1190" dirty="0"/>
          </a:p>
          <a:p>
            <a:pPr marL="342900" lvl="0" indent="-342900" algn="l" rtl="0">
              <a:lnSpc>
                <a:spcPct val="67000"/>
              </a:lnSpc>
              <a:spcBef>
                <a:spcPct val="0"/>
              </a:spcBef>
              <a:spcAft>
                <a:spcPct val="0"/>
              </a:spcAft>
              <a:buClr>
                <a:schemeClr val="dk1"/>
              </a:buClr>
              <a:buSzPts val="1220"/>
              <a:buFont typeface="Calibri"/>
              <a:buAutoNum type="arabicPeriod"/>
              <a:defRPr b="0" i="0"/>
            </a:pPr>
            <a:r>
              <a:rPr lang="1106" sz="854" dirty="0">
                <a:latin typeface="Calibri"/>
                <a:ea typeface="Calibri"/>
                <a:cs typeface="Calibri"/>
                <a:sym typeface="Calibri"/>
              </a:rPr>
              <a:t>Rydych chi'n ymweld â chartref i weld gefeilliaid 27 mis oed, bachgen a merch. Maen nhw'n cael gofal Dechrau'n Deg 5 bore yr wythnos. Mae'r tad yn esbonio bod y ferch, sef P, yn hyderus iawn ac yn siarad ar ran ei gefell, sef S, sy'n fwy tawel. Ar y cyfan, nid oes gwir angen i S gyfathrebu rhyw lawer gartref oherwydd hyn. Mae'r tad yn dweud bod y ddau ohonynt yn mwynhau gwylio cartwnau ar eu llechen a sblasio dŵr y tu allan, ond nid yw'n rhy hoff o hyn am ei fod yn gwneud llanast. Maen nhw wedi dechrau cario eu dinosoriaid o gwmpas a gwneud iddynt ruo. Dywed y tad eu bod yn gallu cyfrif i 10 a'u bod yn adnabod rhai lliwiau. Mae'n dangos hyn i chi drwy nôl blociau a dweud wrth y gefeilliaid am ddod i adeiladu. Mae'n gofyn ‘beth yw hwn’, ‘pa liw yw hwn?’, ‘sawl un?’ ond mae'r gefeilliaid yn rhy brysur yn dal eu tedi allan i'w ddangos i chi ac yn gwenu. Esbonia'r tad fod ganddynt hefyd fabi 9 mis oed sy'n cysgu i fyny'r grisiau.</a:t>
            </a:r>
            <a:endParaRPr sz="1190" dirty="0"/>
          </a:p>
          <a:p>
            <a:pPr marL="342900" lvl="0" indent="-342900" algn="l" rtl="0">
              <a:lnSpc>
                <a:spcPct val="67000"/>
              </a:lnSpc>
              <a:spcBef>
                <a:spcPct val="0"/>
              </a:spcBef>
              <a:spcAft>
                <a:spcPct val="0"/>
              </a:spcAft>
              <a:buClr>
                <a:schemeClr val="dk1"/>
              </a:buClr>
              <a:buSzPts val="1220"/>
              <a:buFont typeface="Calibri"/>
              <a:buAutoNum type="arabicPeriod"/>
              <a:defRPr b="0" i="0"/>
            </a:pPr>
            <a:r>
              <a:rPr lang="1106" sz="854" dirty="0">
                <a:latin typeface="Calibri"/>
                <a:ea typeface="Calibri"/>
                <a:cs typeface="Calibri"/>
                <a:sym typeface="Calibri"/>
              </a:rPr>
              <a:t>Rydych chi'n ymweld â chartref teulu sydd â bachgen 3 oed, sef M. Mae ganddo chwaer hŷn sy'n 10 oed. Nid yw M yn mynychu lleoliad gofal plant, ac mae'r fam gartref gydag ef amser llawn. Wrdw yw iaith gyntaf y ddau riant, a dyma'r unig iaith sy'n cael ei siarad gartref. Mae gan y tad ddigon o Saesneg, fwy neu lai, i esbonio nad yw ei fab yn siarad eto. Nid yw'n poeni ac mae'n disgrifio M fel ‘babi’. Pan ewch i lawr ar y llawr i chwarae gydag ef, mae'n edrych arnoch chi gan wenu, ac yn pwyntio i ddangos ei hoff dedi. Nid yw'n dilyn unrhyw rai o'ch cyfarwyddiadau, e.e. ‘rho tedi i Dadi’. Nid yw'n dweud yr un gair ond mae'n cyffroi ar ôl i chi ailadrodd ‘ar eich marciau, barod, ewch!’ ambell waith wrth i chi chwarae â char ar drac. </a:t>
            </a:r>
            <a:endParaRPr sz="1190" dirty="0"/>
          </a:p>
          <a:p>
            <a:pPr marL="0" lvl="0" indent="0" algn="l" rtl="0">
              <a:lnSpc>
                <a:spcPct val="60000"/>
              </a:lnSpc>
              <a:spcBef>
                <a:spcPts val="800"/>
              </a:spcBef>
              <a:spcAft>
                <a:spcPct val="0"/>
              </a:spcAft>
              <a:buClr>
                <a:schemeClr val="dk1"/>
              </a:buClr>
              <a:buSzPts val="480"/>
              <a:buFont typeface="Arial"/>
              <a:buNone/>
            </a:pPr>
            <a:endParaRPr sz="686" dirty="0"/>
          </a:p>
        </p:txBody>
      </p:sp>
      <p:sp>
        <p:nvSpPr>
          <p:cNvPr id="961" name="Google Shape;961;p6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fld id="{5D48E554-1DB9-4C8B-BE0A-D11944A86E9C}"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t>68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66: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6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15 munud</a:t>
            </a:r>
            <a:endParaRPr sz="1200" dirty="0">
              <a:latin typeface="Arial"/>
              <a:ea typeface="Arial"/>
              <a:cs typeface="Arial"/>
              <a:sym typeface="Arial"/>
            </a:endParaRPr>
          </a:p>
          <a:p>
            <a:pPr marL="171450" lvl="0" indent="-9525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Clr>
                <a:schemeClr val="dk1"/>
              </a:buClr>
              <a:buSzPts val="1200"/>
              <a:buFont typeface="Arial"/>
              <a:buNone/>
              <a:defRPr b="0" i="0"/>
            </a:pPr>
            <a:r>
              <a:rPr lang="1106" sz="1200" dirty="0">
                <a:latin typeface="Arial"/>
                <a:ea typeface="Arial"/>
                <a:cs typeface="Arial"/>
                <a:sym typeface="Arial"/>
              </a:rPr>
              <a:t>Edrychwch eto ar y cwestiynau a ofynnwyd yn gynharach a gofynnwch i bob cyfranogwr </a:t>
            </a:r>
            <a:r>
              <a:rPr lang="1106" sz="1200" b="1" dirty="0">
                <a:latin typeface="Arial"/>
                <a:ea typeface="Arial"/>
                <a:cs typeface="Arial"/>
                <a:sym typeface="Arial"/>
              </a:rPr>
              <a:t>ymrwymo i wneud un newid</a:t>
            </a:r>
            <a:r>
              <a:rPr lang="1106" sz="1200" dirty="0">
                <a:latin typeface="Arial"/>
                <a:ea typeface="Arial"/>
                <a:cs typeface="Arial"/>
                <a:sym typeface="Arial"/>
              </a:rPr>
              <a:t> o ganlyniad i'r hyfforddiant </a:t>
            </a:r>
            <a:r>
              <a:rPr lang="en-GB" sz="1200" dirty="0">
                <a:latin typeface="Arial"/>
                <a:ea typeface="Arial"/>
                <a:cs typeface="Arial"/>
                <a:sym typeface="Arial"/>
              </a:rPr>
              <a:t>h</a:t>
            </a:r>
            <a:r>
              <a:rPr lang="1106" sz="1200" dirty="0">
                <a:latin typeface="Arial"/>
                <a:ea typeface="Arial"/>
                <a:cs typeface="Arial"/>
                <a:sym typeface="Arial"/>
              </a:rPr>
              <a:t>eddiw</a:t>
            </a:r>
            <a:r>
              <a:rPr lang="en-GB" sz="1200" dirty="0">
                <a:latin typeface="Arial"/>
                <a:ea typeface="Arial"/>
                <a:cs typeface="Arial"/>
                <a:sym typeface="Arial"/>
              </a:rPr>
              <a:t>.</a:t>
            </a:r>
            <a:endParaRPr dirty="0"/>
          </a:p>
        </p:txBody>
      </p:sp>
      <p:sp>
        <p:nvSpPr>
          <p:cNvPr id="942" name="Google Shape;942;p6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fld id="{C487B523-B45F-4E8D-B516-30B6EA05A015}"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Calibri"/>
                <a:buNone/>
                <a:tabLst/>
                <a:defRPr b="0" i="0"/>
              </a:pPr>
              <a:t>69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highlight>
                <a:schemeClr val="lt1"/>
              </a:highlight>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Arial"/>
              <a:buNone/>
              <a:defRPr b="0" i="0"/>
            </a:pPr>
            <a:r>
              <a:rPr lang="1106" sz="1200" b="1" i="1" u="sng" dirty="0">
                <a:highlight>
                  <a:srgbClr val="FFFF00"/>
                </a:highlight>
                <a:latin typeface="Arial"/>
                <a:ea typeface="Arial"/>
                <a:cs typeface="Arial"/>
                <a:sym typeface="Arial"/>
              </a:rPr>
              <a:t>Parhad…</a:t>
            </a:r>
            <a:endParaRPr dirty="0"/>
          </a:p>
          <a:p>
            <a:pPr marL="0" marR="0" lvl="0" indent="0" algn="l" rtl="0">
              <a:lnSpc>
                <a:spcPct val="100000"/>
              </a:lnSpc>
              <a:spcBef>
                <a:spcPct val="0"/>
              </a:spcBef>
              <a:spcAft>
                <a:spcPct val="0"/>
              </a:spcAft>
              <a:buClr>
                <a:schemeClr val="dk1"/>
              </a:buClr>
              <a:buSzPts val="1200"/>
              <a:buFont typeface="Calibri"/>
              <a:buNone/>
            </a:pPr>
            <a:endParaRPr sz="1200" b="1" dirty="0">
              <a:highlight>
                <a:srgbClr val="FFFF00"/>
              </a:highlight>
              <a:latin typeface="Arial"/>
              <a:ea typeface="Arial"/>
              <a:cs typeface="Arial"/>
              <a:sym typeface="Arial"/>
            </a:endParaRPr>
          </a:p>
          <a:p>
            <a:pPr marL="0" marR="0" lvl="0" indent="0" algn="l" rtl="0">
              <a:lnSpc>
                <a:spcPct val="100000"/>
              </a:lnSpc>
              <a:spcBef>
                <a:spcPct val="0"/>
              </a:spcBef>
              <a:spcAft>
                <a:spcPct val="0"/>
              </a:spcAft>
              <a:buClr>
                <a:schemeClr val="dk1"/>
              </a:buClr>
              <a:buSzPts val="1200"/>
              <a:buFont typeface="Arial"/>
              <a:buNone/>
              <a:defRPr b="0" i="0"/>
            </a:pPr>
            <a:r>
              <a:rPr lang="1106" sz="1200" b="1" dirty="0">
                <a:highlight>
                  <a:srgbClr val="FFFF00"/>
                </a:highlight>
                <a:latin typeface="Arial"/>
                <a:ea typeface="Arial"/>
                <a:cs typeface="Arial"/>
                <a:sym typeface="Arial"/>
              </a:rPr>
              <a:t>Lleferydd, iaith a chyfathrebu fel edefyn drwy holl gysylltiadau Rhaglen Plant Iach Cymru:</a:t>
            </a:r>
            <a:r>
              <a:rPr lang="1106" sz="1200" b="0" dirty="0">
                <a:highlight>
                  <a:srgbClr val="FFFF00"/>
                </a:highlight>
                <a:latin typeface="Arial"/>
                <a:ea typeface="Arial"/>
                <a:cs typeface="Arial"/>
                <a:sym typeface="Arial"/>
              </a:rPr>
              <a:t> Mae'r Cyswllt Gwasanaeth Ymwelydd Iechyd ar ôl 15 mis yn cynnwys ffocws penodol ar ddatblygiad sgiliau lleferydd ac iaith, ond mae'n bwysig nodi y dylid ystyried lleferydd, iaith a chyfathrebu gyda phob plentyn ym mhob cyswllt. Mae'r fframwaith sicrhau ansawdd yn nodi y dylai'r ymweliad 15 mis asesu a hybu datblygiad sgiliau lleferydd ac iaith y plentyn.</a:t>
            </a: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dirty="0"/>
          </a:p>
          <a:p>
            <a:pPr marL="0" marR="0" lvl="0" indent="0" algn="l" rtl="0">
              <a:lnSpc>
                <a:spcPct val="100000"/>
              </a:lnSpc>
              <a:spcBef>
                <a:spcPct val="0"/>
              </a:spcBef>
              <a:spcAft>
                <a:spcPct val="0"/>
              </a:spcAft>
              <a:buClr>
                <a:schemeClr val="dk1"/>
              </a:buClr>
              <a:buSzPts val="1200"/>
              <a:buFont typeface="Calibri"/>
              <a:buNone/>
            </a:pPr>
            <a:endParaRPr sz="1200" b="1" dirty="0">
              <a:highlight>
                <a:srgbClr val="FFFF00"/>
              </a:highlight>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155" name="Google Shape;155;p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fld id="{96E84533-C4D2-40EF-B339-2B3F1E1B1F41}"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77: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7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5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latin typeface="Arial"/>
              <a:ea typeface="Arial"/>
              <a:cs typeface="Arial"/>
              <a:sym typeface="Arial"/>
            </a:endParaRPr>
          </a:p>
        </p:txBody>
      </p:sp>
      <p:sp>
        <p:nvSpPr>
          <p:cNvPr id="1173" name="Google Shape;1173;p7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50CBF2BE-9B80-4E94-AC86-5949EE739872}"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7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7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3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p:txBody>
      </p:sp>
      <p:sp>
        <p:nvSpPr>
          <p:cNvPr id="1185" name="Google Shape;1185;p7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20B5DF37-30CD-44BB-A666-29BF25FF17E8}"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79: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7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defRPr b="0" i="0"/>
            </a:pPr>
            <a:endParaRPr b="1" dirty="0"/>
          </a:p>
          <a:p>
            <a:pPr marL="0" marR="0" lvl="0" indent="0" algn="l" rtl="0">
              <a:lnSpc>
                <a:spcPct val="100000"/>
              </a:lnSpc>
              <a:spcBef>
                <a:spcPct val="0"/>
              </a:spcBef>
              <a:spcAft>
                <a:spcPct val="0"/>
              </a:spcAft>
              <a:buClr>
                <a:schemeClr val="dk1"/>
              </a:buClr>
              <a:buSzPts val="1200"/>
              <a:buFont typeface="Calibri"/>
              <a:buNone/>
              <a:defRPr b="0" i="0"/>
            </a:pPr>
            <a:r>
              <a:rPr lang="1106" b="1" i="1" u="sng" dirty="0"/>
              <a:t>TUA</a:t>
            </a:r>
            <a:r>
              <a:rPr lang="en-GB" b="1" i="1" u="sng" dirty="0"/>
              <a:t>:</a:t>
            </a:r>
            <a:r>
              <a:rPr lang="1106" b="1" i="1" u="sng" dirty="0"/>
              <a:t> 15 munud</a:t>
            </a:r>
            <a:endParaRPr sz="1200" dirty="0">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Pawb i lenwi'r ffurflen werthuso ar ôl y sesiwn</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b="1" dirty="0"/>
          </a:p>
        </p:txBody>
      </p:sp>
      <p:sp>
        <p:nvSpPr>
          <p:cNvPr id="1194" name="Google Shape;1194;p7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2B8FBB64-A44F-4C44-A691-FFCBBD4FF6B9}"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8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8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i="0" u="none" dirty="0"/>
          </a:p>
        </p:txBody>
      </p:sp>
      <p:sp>
        <p:nvSpPr>
          <p:cNvPr id="1205" name="Google Shape;1205;p80: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fld id="{BF6F785C-B424-489A-BF62-3D974598479E}"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b="0" i="0"/>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chemeClr val="dk1"/>
              </a:buClr>
              <a:buSzPts val="1200"/>
              <a:buFont typeface="Arial"/>
              <a:buNone/>
              <a:defRPr b="0" i="0"/>
            </a:pPr>
            <a:endParaRPr b="1" dirty="0"/>
          </a:p>
          <a:p>
            <a:pPr marL="0" marR="0" lvl="0" indent="0" algn="l" rtl="0">
              <a:lnSpc>
                <a:spcPct val="100000"/>
              </a:lnSpc>
              <a:spcBef>
                <a:spcPct val="0"/>
              </a:spcBef>
              <a:spcAft>
                <a:spcPct val="0"/>
              </a:spcAft>
              <a:buClr>
                <a:schemeClr val="dk1"/>
              </a:buClr>
              <a:buSzPts val="1200"/>
              <a:buFont typeface="Arial"/>
              <a:buNone/>
              <a:defRPr b="0" i="0"/>
            </a:pPr>
            <a:r>
              <a:rPr lang="1106" b="1" i="1" u="sng" dirty="0"/>
              <a:t>TUA</a:t>
            </a:r>
            <a:r>
              <a:rPr lang="en-GB" b="1" i="1" u="sng" dirty="0"/>
              <a:t>:</a:t>
            </a:r>
            <a:r>
              <a:rPr lang="1106" b="1" i="1" u="sng" dirty="0"/>
              <a:t> 1 munud</a:t>
            </a:r>
            <a:endParaRPr dirty="0"/>
          </a:p>
          <a:p>
            <a:pPr marL="0" lvl="0" indent="0" algn="l" rtl="0">
              <a:lnSpc>
                <a:spcPct val="100000"/>
              </a:lnSpc>
              <a:spcBef>
                <a:spcPct val="0"/>
              </a:spcBef>
              <a:spcAft>
                <a:spcPct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1200" dirty="0"/>
              <a:t>Nod yr hyfforddiant fydd helpu teuluoedd i hybu lleferydd, iaith a chyfathrebu ar lefelau cyffredin, grŵp a theilwra yn y cartref yn hytrach na chanolbwyntio ar uwchgyfeirio at wasanaethau arbenigol. </a:t>
            </a:r>
            <a:endParaRPr dirty="0"/>
          </a:p>
          <a:p>
            <a:pPr marL="0" lvl="0" indent="0" algn="l" rtl="0">
              <a:lnSpc>
                <a:spcPct val="100000"/>
              </a:lnSpc>
              <a:spcBef>
                <a:spcPct val="0"/>
              </a:spcBef>
              <a:spcAft>
                <a:spcPct val="0"/>
              </a:spcAft>
              <a:buSzPts val="1400"/>
              <a:buNone/>
            </a:pPr>
            <a:endParaRPr sz="1200" dirty="0"/>
          </a:p>
          <a:p>
            <a:pPr marL="0" lvl="0" indent="0" algn="l" rtl="0">
              <a:lnSpc>
                <a:spcPct val="100000"/>
              </a:lnSpc>
              <a:spcBef>
                <a:spcPct val="0"/>
              </a:spcBef>
              <a:spcAft>
                <a:spcPct val="0"/>
              </a:spcAft>
              <a:buSzPts val="1400"/>
              <a:buNone/>
              <a:defRPr b="0" i="0"/>
            </a:pPr>
            <a:r>
              <a:rPr lang="1106" sz="1200" dirty="0"/>
              <a:t>Mae'r hyfforddiant yn canolbwyntio ar sicrhau bod teuluoedd yn cael y cymorth cywir gan yr unigolyn cywir, yn y lle cywir ac ar yr adeg gywir. </a:t>
            </a:r>
            <a:endParaRPr dirty="0"/>
          </a:p>
        </p:txBody>
      </p:sp>
      <p:sp>
        <p:nvSpPr>
          <p:cNvPr id="169" name="Google Shape;169;p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fld id="{4590E0D8-8087-4CFF-963F-580DB524427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4038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defRPr b="0" i="0"/>
            </a:pPr>
            <a:br>
              <a:rPr lang="1106" b="1" dirty="0"/>
            </a:br>
            <a:r>
              <a:rPr lang="1106" b="1" i="1" u="sng" dirty="0"/>
              <a:t>TUA</a:t>
            </a:r>
            <a:r>
              <a:rPr lang="en-GB" b="1" i="1" u="sng" dirty="0"/>
              <a:t>:</a:t>
            </a:r>
            <a:r>
              <a:rPr lang="1106" b="1" i="1" u="sng" dirty="0"/>
              <a:t> 1 munud</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dirty="0"/>
              <a:t>Cydnabod gwybodaeth a phrofiad o fewn rolau pawb. </a:t>
            </a: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defRPr b="0" i="0"/>
            </a:pPr>
            <a:r>
              <a:rPr lang="1106" b="0" dirty="0"/>
              <a:t>Mae'r hyfforddiant hwn yn gyfle i fyfyrio ar y ffordd rydym yn cefnogi lleferydd, iaith a chyfathrebu ar hyn o bryd, a chodi ymwybyddiaeth o'r gwaith ymchwil/adnoddau diweddaraf.</a:t>
            </a:r>
            <a:endParaRPr dirty="0"/>
          </a:p>
        </p:txBody>
      </p:sp>
      <p:sp>
        <p:nvSpPr>
          <p:cNvPr id="209" name="Google Shape;209;p1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fld id="{22298CA2-7754-49AA-A6BD-F910F0FD8A73}"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BDCF-F09D-143A-D7E5-83BABCEED7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291253-15C2-E597-B042-C407900C9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42F009-B210-5739-9732-B0865F8981EC}"/>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5" name="Footer Placeholder 4">
            <a:extLst>
              <a:ext uri="{FF2B5EF4-FFF2-40B4-BE49-F238E27FC236}">
                <a16:creationId xmlns:a16="http://schemas.microsoft.com/office/drawing/2014/main" id="{99DA8DE2-34A7-1EFC-FCD2-0E483D0D6D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B11432-C883-3951-8DDF-BBB2F098A8B4}"/>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35329892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13E3-C8FC-3B17-DE48-A85631B21A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727DB5-4C81-DC06-0D98-11820738E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23023-23E5-9A8E-62FA-669FD9DC9D3E}"/>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5" name="Footer Placeholder 4">
            <a:extLst>
              <a:ext uri="{FF2B5EF4-FFF2-40B4-BE49-F238E27FC236}">
                <a16:creationId xmlns:a16="http://schemas.microsoft.com/office/drawing/2014/main" id="{D94FA262-4ECE-1033-8916-68536B322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97192B-B5A2-B07A-B496-1886A2C1C097}"/>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310757555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32F86-0CEB-EDEA-A001-5D865AA99D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3EDE85-17B8-5289-7BA5-90484D2DA6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4413D1-F307-BC3B-5912-D83C11829B70}"/>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5" name="Footer Placeholder 4">
            <a:extLst>
              <a:ext uri="{FF2B5EF4-FFF2-40B4-BE49-F238E27FC236}">
                <a16:creationId xmlns:a16="http://schemas.microsoft.com/office/drawing/2014/main" id="{3FD7DB19-0163-92E2-78C2-BFC7AC1F46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800F31-0F99-0824-B122-99D72FA65A75}"/>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42072335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6"/>
        <p:cNvGrpSpPr/>
        <p:nvPr/>
      </p:nvGrpSpPr>
      <p:grpSpPr>
        <a:xfrm>
          <a:off x="0" y="0"/>
          <a:ext cx="0" cy="0"/>
          <a:chOff x="0" y="0"/>
          <a:chExt cx="0" cy="0"/>
        </a:xfrm>
      </p:grpSpPr>
      <p:sp>
        <p:nvSpPr>
          <p:cNvPr id="17" name="Google Shape;17;p82"/>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8" name="Google Shape;18;p82"/>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9" name="Google Shape;19;p82"/>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16805117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
        <p:cNvGrpSpPr/>
        <p:nvPr/>
      </p:nvGrpSpPr>
      <p:grpSpPr>
        <a:xfrm>
          <a:off x="0" y="0"/>
          <a:ext cx="0" cy="0"/>
          <a:chOff x="0" y="0"/>
          <a:chExt cx="0" cy="0"/>
        </a:xfrm>
      </p:grpSpPr>
      <p:sp>
        <p:nvSpPr>
          <p:cNvPr id="21" name="Google Shape;21;p83"/>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22" name="Google Shape;22;p83"/>
          <p:cNvSpPr txBox="1">
            <a:spLocks noGrp="1"/>
          </p:cNvSpPr>
          <p:nvPr>
            <p:ph type="body" idx="1"/>
          </p:nvPr>
        </p:nvSpPr>
        <p:spPr>
          <a:xfrm>
            <a:off x="609917"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ct val="0"/>
              </a:spcBef>
              <a:spcAft>
                <a:spcPct val="0"/>
              </a:spcAft>
              <a:buSzPts val="1400"/>
              <a:buNone/>
              <a:defRPr/>
            </a:lvl1pPr>
            <a:lvl2pPr marL="914400" lvl="1" indent="-228600" algn="l">
              <a:lnSpc>
                <a:spcPct val="100000"/>
              </a:lnSpc>
              <a:spcBef>
                <a:spcPct val="0"/>
              </a:spcBef>
              <a:spcAft>
                <a:spcPct val="0"/>
              </a:spcAft>
              <a:buSzPts val="1400"/>
              <a:buNone/>
              <a:defRPr/>
            </a:lvl2pPr>
            <a:lvl3pPr marL="1371600" lvl="2" indent="-228600" algn="l">
              <a:lnSpc>
                <a:spcPct val="100000"/>
              </a:lnSpc>
              <a:spcBef>
                <a:spcPct val="0"/>
              </a:spcBef>
              <a:spcAft>
                <a:spcPct val="0"/>
              </a:spcAft>
              <a:buSzPts val="1400"/>
              <a:buNone/>
              <a:defRPr/>
            </a:lvl3pPr>
            <a:lvl4pPr marL="1828800" lvl="3" indent="-228600" algn="l">
              <a:lnSpc>
                <a:spcPct val="100000"/>
              </a:lnSpc>
              <a:spcBef>
                <a:spcPct val="0"/>
              </a:spcBef>
              <a:spcAft>
                <a:spcPct val="0"/>
              </a:spcAft>
              <a:buSzPts val="1400"/>
              <a:buNone/>
              <a:defRPr/>
            </a:lvl4pPr>
            <a:lvl5pPr marL="2286000" lvl="4" indent="-228600" algn="l">
              <a:lnSpc>
                <a:spcPct val="100000"/>
              </a:lnSpc>
              <a:spcBef>
                <a:spcPct val="0"/>
              </a:spcBef>
              <a:spcAft>
                <a:spcPct val="0"/>
              </a:spcAft>
              <a:buSzPts val="1400"/>
              <a:buNone/>
              <a:defRPr/>
            </a:lvl5pPr>
            <a:lvl6pPr marL="2743200" lvl="5" indent="-228600" algn="l">
              <a:lnSpc>
                <a:spcPct val="100000"/>
              </a:lnSpc>
              <a:spcBef>
                <a:spcPct val="0"/>
              </a:spcBef>
              <a:spcAft>
                <a:spcPct val="0"/>
              </a:spcAft>
              <a:buSzPts val="1400"/>
              <a:buNone/>
              <a:defRPr/>
            </a:lvl6pPr>
            <a:lvl7pPr marL="3200400" lvl="6" indent="-228600" algn="l">
              <a:lnSpc>
                <a:spcPct val="100000"/>
              </a:lnSpc>
              <a:spcBef>
                <a:spcPct val="0"/>
              </a:spcBef>
              <a:spcAft>
                <a:spcPct val="0"/>
              </a:spcAft>
              <a:buSzPts val="1400"/>
              <a:buNone/>
              <a:defRPr/>
            </a:lvl7pPr>
            <a:lvl8pPr marL="3657600" lvl="7" indent="-228600" algn="l">
              <a:lnSpc>
                <a:spcPct val="100000"/>
              </a:lnSpc>
              <a:spcBef>
                <a:spcPct val="0"/>
              </a:spcBef>
              <a:spcAft>
                <a:spcPct val="0"/>
              </a:spcAft>
              <a:buSzPts val="1400"/>
              <a:buNone/>
              <a:defRPr/>
            </a:lvl8pPr>
            <a:lvl9pPr marL="4114800" lvl="8" indent="-228600" algn="l">
              <a:lnSpc>
                <a:spcPct val="100000"/>
              </a:lnSpc>
              <a:spcBef>
                <a:spcPct val="0"/>
              </a:spcBef>
              <a:spcAft>
                <a:spcPct val="0"/>
              </a:spcAft>
              <a:buSzPts val="1400"/>
              <a:buNone/>
              <a:defRPr/>
            </a:lvl9pPr>
          </a:lstStyle>
          <a:p>
            <a:endParaRPr/>
          </a:p>
        </p:txBody>
      </p:sp>
      <p:sp>
        <p:nvSpPr>
          <p:cNvPr id="23" name="Google Shape;23;p83"/>
          <p:cNvSpPr txBox="1">
            <a:spLocks noGrp="1"/>
          </p:cNvSpPr>
          <p:nvPr>
            <p:ph type="body" idx="2"/>
          </p:nvPr>
        </p:nvSpPr>
        <p:spPr>
          <a:xfrm>
            <a:off x="6282150"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ct val="0"/>
              </a:spcBef>
              <a:spcAft>
                <a:spcPct val="0"/>
              </a:spcAft>
              <a:buSzPts val="1400"/>
              <a:buNone/>
              <a:defRPr/>
            </a:lvl1pPr>
            <a:lvl2pPr marL="914400" lvl="1" indent="-228600" algn="l">
              <a:lnSpc>
                <a:spcPct val="100000"/>
              </a:lnSpc>
              <a:spcBef>
                <a:spcPct val="0"/>
              </a:spcBef>
              <a:spcAft>
                <a:spcPct val="0"/>
              </a:spcAft>
              <a:buSzPts val="1400"/>
              <a:buNone/>
              <a:defRPr/>
            </a:lvl2pPr>
            <a:lvl3pPr marL="1371600" lvl="2" indent="-228600" algn="l">
              <a:lnSpc>
                <a:spcPct val="100000"/>
              </a:lnSpc>
              <a:spcBef>
                <a:spcPct val="0"/>
              </a:spcBef>
              <a:spcAft>
                <a:spcPct val="0"/>
              </a:spcAft>
              <a:buSzPts val="1400"/>
              <a:buNone/>
              <a:defRPr/>
            </a:lvl3pPr>
            <a:lvl4pPr marL="1828800" lvl="3" indent="-228600" algn="l">
              <a:lnSpc>
                <a:spcPct val="100000"/>
              </a:lnSpc>
              <a:spcBef>
                <a:spcPct val="0"/>
              </a:spcBef>
              <a:spcAft>
                <a:spcPct val="0"/>
              </a:spcAft>
              <a:buSzPts val="1400"/>
              <a:buNone/>
              <a:defRPr/>
            </a:lvl4pPr>
            <a:lvl5pPr marL="2286000" lvl="4" indent="-228600" algn="l">
              <a:lnSpc>
                <a:spcPct val="100000"/>
              </a:lnSpc>
              <a:spcBef>
                <a:spcPct val="0"/>
              </a:spcBef>
              <a:spcAft>
                <a:spcPct val="0"/>
              </a:spcAft>
              <a:buSzPts val="1400"/>
              <a:buNone/>
              <a:defRPr/>
            </a:lvl5pPr>
            <a:lvl6pPr marL="2743200" lvl="5" indent="-228600" algn="l">
              <a:lnSpc>
                <a:spcPct val="100000"/>
              </a:lnSpc>
              <a:spcBef>
                <a:spcPct val="0"/>
              </a:spcBef>
              <a:spcAft>
                <a:spcPct val="0"/>
              </a:spcAft>
              <a:buSzPts val="1400"/>
              <a:buNone/>
              <a:defRPr/>
            </a:lvl6pPr>
            <a:lvl7pPr marL="3200400" lvl="6" indent="-228600" algn="l">
              <a:lnSpc>
                <a:spcPct val="100000"/>
              </a:lnSpc>
              <a:spcBef>
                <a:spcPct val="0"/>
              </a:spcBef>
              <a:spcAft>
                <a:spcPct val="0"/>
              </a:spcAft>
              <a:buSzPts val="1400"/>
              <a:buNone/>
              <a:defRPr/>
            </a:lvl7pPr>
            <a:lvl8pPr marL="3657600" lvl="7" indent="-228600" algn="l">
              <a:lnSpc>
                <a:spcPct val="100000"/>
              </a:lnSpc>
              <a:spcBef>
                <a:spcPct val="0"/>
              </a:spcBef>
              <a:spcAft>
                <a:spcPct val="0"/>
              </a:spcAft>
              <a:buSzPts val="1400"/>
              <a:buNone/>
              <a:defRPr/>
            </a:lvl8pPr>
            <a:lvl9pPr marL="4114800" lvl="8" indent="-228600" algn="l">
              <a:lnSpc>
                <a:spcPct val="100000"/>
              </a:lnSpc>
              <a:spcBef>
                <a:spcPct val="0"/>
              </a:spcBef>
              <a:spcAft>
                <a:spcPct val="0"/>
              </a:spcAft>
              <a:buSzPts val="1400"/>
              <a:buNone/>
              <a:defRPr/>
            </a:lvl9pPr>
          </a:lstStyle>
          <a:p>
            <a:endParaRPr/>
          </a:p>
        </p:txBody>
      </p:sp>
      <p:sp>
        <p:nvSpPr>
          <p:cNvPr id="24" name="Google Shape;24;p83"/>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25" name="Google Shape;25;p83"/>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26" name="Google Shape;26;p83"/>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41420571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84"/>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29" name="Google Shape;29;p84"/>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ct val="0"/>
              </a:spcBef>
              <a:spcAft>
                <a:spcPct val="0"/>
              </a:spcAft>
              <a:buSzPts val="1400"/>
              <a:buNone/>
              <a:defRPr/>
            </a:lvl1pPr>
            <a:lvl2pPr marL="914400" lvl="1" indent="-228600" algn="l">
              <a:lnSpc>
                <a:spcPct val="100000"/>
              </a:lnSpc>
              <a:spcBef>
                <a:spcPct val="0"/>
              </a:spcBef>
              <a:spcAft>
                <a:spcPct val="0"/>
              </a:spcAft>
              <a:buSzPts val="1400"/>
              <a:buNone/>
              <a:defRPr/>
            </a:lvl2pPr>
            <a:lvl3pPr marL="1371600" lvl="2" indent="-228600" algn="l">
              <a:lnSpc>
                <a:spcPct val="100000"/>
              </a:lnSpc>
              <a:spcBef>
                <a:spcPct val="0"/>
              </a:spcBef>
              <a:spcAft>
                <a:spcPct val="0"/>
              </a:spcAft>
              <a:buSzPts val="1400"/>
              <a:buNone/>
              <a:defRPr/>
            </a:lvl3pPr>
            <a:lvl4pPr marL="1828800" lvl="3" indent="-228600" algn="l">
              <a:lnSpc>
                <a:spcPct val="100000"/>
              </a:lnSpc>
              <a:spcBef>
                <a:spcPct val="0"/>
              </a:spcBef>
              <a:spcAft>
                <a:spcPct val="0"/>
              </a:spcAft>
              <a:buSzPts val="1400"/>
              <a:buNone/>
              <a:defRPr/>
            </a:lvl4pPr>
            <a:lvl5pPr marL="2286000" lvl="4" indent="-228600" algn="l">
              <a:lnSpc>
                <a:spcPct val="100000"/>
              </a:lnSpc>
              <a:spcBef>
                <a:spcPct val="0"/>
              </a:spcBef>
              <a:spcAft>
                <a:spcPct val="0"/>
              </a:spcAft>
              <a:buSzPts val="1400"/>
              <a:buNone/>
              <a:defRPr/>
            </a:lvl5pPr>
            <a:lvl6pPr marL="2743200" lvl="5" indent="-228600" algn="l">
              <a:lnSpc>
                <a:spcPct val="100000"/>
              </a:lnSpc>
              <a:spcBef>
                <a:spcPct val="0"/>
              </a:spcBef>
              <a:spcAft>
                <a:spcPct val="0"/>
              </a:spcAft>
              <a:buSzPts val="1400"/>
              <a:buNone/>
              <a:defRPr/>
            </a:lvl6pPr>
            <a:lvl7pPr marL="3200400" lvl="6" indent="-228600" algn="l">
              <a:lnSpc>
                <a:spcPct val="100000"/>
              </a:lnSpc>
              <a:spcBef>
                <a:spcPct val="0"/>
              </a:spcBef>
              <a:spcAft>
                <a:spcPct val="0"/>
              </a:spcAft>
              <a:buSzPts val="1400"/>
              <a:buNone/>
              <a:defRPr/>
            </a:lvl7pPr>
            <a:lvl8pPr marL="3657600" lvl="7" indent="-228600" algn="l">
              <a:lnSpc>
                <a:spcPct val="100000"/>
              </a:lnSpc>
              <a:spcBef>
                <a:spcPct val="0"/>
              </a:spcBef>
              <a:spcAft>
                <a:spcPct val="0"/>
              </a:spcAft>
              <a:buSzPts val="1400"/>
              <a:buNone/>
              <a:defRPr/>
            </a:lvl8pPr>
            <a:lvl9pPr marL="4114800" lvl="8" indent="-228600" algn="l">
              <a:lnSpc>
                <a:spcPct val="100000"/>
              </a:lnSpc>
              <a:spcBef>
                <a:spcPct val="0"/>
              </a:spcBef>
              <a:spcAft>
                <a:spcPct val="0"/>
              </a:spcAft>
              <a:buSzPts val="1400"/>
              <a:buNone/>
              <a:defRPr/>
            </a:lvl9pPr>
          </a:lstStyle>
          <a:p>
            <a:endParaRPr/>
          </a:p>
        </p:txBody>
      </p:sp>
      <p:sp>
        <p:nvSpPr>
          <p:cNvPr id="30" name="Google Shape;30;p84"/>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31" name="Google Shape;31;p84"/>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32" name="Google Shape;32;p84"/>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13638580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85"/>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35" name="Google Shape;35;p85"/>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36" name="Google Shape;36;p85"/>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37" name="Google Shape;37;p85"/>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302618965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type="title">
  <p:cSld name="3_Title Slide">
    <p:spTree>
      <p:nvGrpSpPr>
        <p:cNvPr id="1" name="Shape 38"/>
        <p:cNvGrpSpPr/>
        <p:nvPr/>
      </p:nvGrpSpPr>
      <p:grpSpPr>
        <a:xfrm>
          <a:off x="0" y="0"/>
          <a:ext cx="0" cy="0"/>
          <a:chOff x="0" y="0"/>
          <a:chExt cx="0" cy="0"/>
        </a:xfrm>
      </p:grpSpPr>
      <p:sp>
        <p:nvSpPr>
          <p:cNvPr id="39" name="Google Shape;39;p86"/>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spAutoFit/>
          </a:bodyPr>
          <a:lstStyle>
            <a:lvl1pPr lvl="0" algn="ctr">
              <a:lnSpc>
                <a:spcPct val="100000"/>
              </a:lnSpc>
              <a:spcBef>
                <a:spcPct val="0"/>
              </a:spcBef>
              <a:spcAft>
                <a:spcPct val="0"/>
              </a:spcAft>
              <a:buSzPts val="1400"/>
              <a:buNone/>
              <a:defRPr sz="6000"/>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0" name="Google Shape;40;p86"/>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2400"/>
              <a:buFont typeface="Arial"/>
              <a:buNone/>
              <a:defRPr sz="2400"/>
            </a:lvl1pPr>
            <a:lvl2pPr lvl="1" algn="ctr">
              <a:lnSpc>
                <a:spcPct val="100000"/>
              </a:lnSpc>
              <a:spcBef>
                <a:spcPct val="0"/>
              </a:spcBef>
              <a:spcAft>
                <a:spcPct val="0"/>
              </a:spcAft>
              <a:buSzPts val="2000"/>
              <a:buFont typeface="Calibri"/>
              <a:buNone/>
              <a:defRPr sz="2000"/>
            </a:lvl2pPr>
            <a:lvl3pPr lvl="2" algn="ctr">
              <a:lnSpc>
                <a:spcPct val="100000"/>
              </a:lnSpc>
              <a:spcBef>
                <a:spcPct val="0"/>
              </a:spcBef>
              <a:spcAft>
                <a:spcPct val="0"/>
              </a:spcAft>
              <a:buSzPts val="1800"/>
              <a:buFont typeface="Calibri"/>
              <a:buNone/>
              <a:defRPr sz="1800"/>
            </a:lvl3pPr>
            <a:lvl4pPr lvl="3" algn="ctr">
              <a:lnSpc>
                <a:spcPct val="100000"/>
              </a:lnSpc>
              <a:spcBef>
                <a:spcPct val="0"/>
              </a:spcBef>
              <a:spcAft>
                <a:spcPct val="0"/>
              </a:spcAft>
              <a:buSzPts val="1600"/>
              <a:buFont typeface="Calibri"/>
              <a:buNone/>
              <a:defRPr sz="1600"/>
            </a:lvl4pPr>
            <a:lvl5pPr lvl="4" algn="ctr">
              <a:lnSpc>
                <a:spcPct val="100000"/>
              </a:lnSpc>
              <a:spcBef>
                <a:spcPct val="0"/>
              </a:spcBef>
              <a:spcAft>
                <a:spcPct val="0"/>
              </a:spcAft>
              <a:buSzPts val="1600"/>
              <a:buFont typeface="Calibri"/>
              <a:buNone/>
              <a:defRPr sz="1600"/>
            </a:lvl5pPr>
            <a:lvl6pPr lvl="5" algn="ctr">
              <a:lnSpc>
                <a:spcPct val="100000"/>
              </a:lnSpc>
              <a:spcBef>
                <a:spcPct val="0"/>
              </a:spcBef>
              <a:spcAft>
                <a:spcPct val="0"/>
              </a:spcAft>
              <a:buSzPts val="1600"/>
              <a:buFont typeface="Calibri"/>
              <a:buNone/>
              <a:defRPr sz="1600"/>
            </a:lvl6pPr>
            <a:lvl7pPr lvl="6" algn="ctr">
              <a:lnSpc>
                <a:spcPct val="100000"/>
              </a:lnSpc>
              <a:spcBef>
                <a:spcPct val="0"/>
              </a:spcBef>
              <a:spcAft>
                <a:spcPct val="0"/>
              </a:spcAft>
              <a:buSzPts val="1600"/>
              <a:buFont typeface="Calibri"/>
              <a:buNone/>
              <a:defRPr sz="1600"/>
            </a:lvl7pPr>
            <a:lvl8pPr lvl="7" algn="ctr">
              <a:lnSpc>
                <a:spcPct val="100000"/>
              </a:lnSpc>
              <a:spcBef>
                <a:spcPct val="0"/>
              </a:spcBef>
              <a:spcAft>
                <a:spcPct val="0"/>
              </a:spcAft>
              <a:buSzPts val="1600"/>
              <a:buFont typeface="Calibri"/>
              <a:buNone/>
              <a:defRPr sz="1600"/>
            </a:lvl8pPr>
            <a:lvl9pPr lvl="8" algn="ctr">
              <a:lnSpc>
                <a:spcPct val="100000"/>
              </a:lnSpc>
              <a:spcBef>
                <a:spcPct val="0"/>
              </a:spcBef>
              <a:spcAft>
                <a:spcPct val="0"/>
              </a:spcAft>
              <a:buSzPts val="1600"/>
              <a:buFont typeface="Calibri"/>
              <a:buNone/>
              <a:defRPr sz="1600"/>
            </a:lvl9pPr>
          </a:lstStyle>
          <a:p>
            <a:endParaRPr/>
          </a:p>
        </p:txBody>
      </p:sp>
      <p:sp>
        <p:nvSpPr>
          <p:cNvPr id="41" name="Google Shape;41;p86"/>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2" name="Google Shape;42;p86"/>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3" name="Google Shape;43;p86"/>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27330548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87"/>
          <p:cNvSpPr txBox="1">
            <a:spLocks noGrp="1"/>
          </p:cNvSpPr>
          <p:nvPr>
            <p:ph type="ctrTitle"/>
          </p:nvPr>
        </p:nvSpPr>
        <p:spPr>
          <a:xfrm>
            <a:off x="914876" y="2125980"/>
            <a:ext cx="10368598" cy="144018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6" name="Google Shape;46;p87"/>
          <p:cNvSpPr txBox="1">
            <a:spLocks noGrp="1"/>
          </p:cNvSpPr>
          <p:nvPr>
            <p:ph type="subTitle" idx="1"/>
          </p:nvPr>
        </p:nvSpPr>
        <p:spPr>
          <a:xfrm>
            <a:off x="1829752" y="3840480"/>
            <a:ext cx="8538845" cy="17145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7" name="Google Shape;47;p87"/>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8" name="Google Shape;48;p87"/>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ct val="0"/>
              </a:spcBef>
              <a:spcAft>
                <a:spcPct val="0"/>
              </a:spcAft>
              <a:buSzPts val="1400"/>
              <a:buNone/>
              <a:defRPr>
                <a:solidFill>
                  <a:srgbClr val="888888"/>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49" name="Google Shape;49;p87"/>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4845884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0"/>
        <p:cNvGrpSpPr/>
        <p:nvPr/>
      </p:nvGrpSpPr>
      <p:grpSpPr>
        <a:xfrm>
          <a:off x="0" y="0"/>
          <a:ext cx="0" cy="0"/>
          <a:chOff x="0" y="0"/>
          <a:chExt cx="0" cy="0"/>
        </a:xfrm>
      </p:grpSpPr>
      <p:sp>
        <p:nvSpPr>
          <p:cNvPr id="51" name="Google Shape;51;p88"/>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88"/>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88"/>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ct val="0"/>
              </a:spcBef>
              <a:spcAft>
                <a:spcPct val="0"/>
              </a:spcAft>
              <a:buSzPts val="1400"/>
              <a:buNone/>
              <a:defRPr sz="4500">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54" name="Google Shape;54;p88"/>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Clr>
                <a:schemeClr val="lt1"/>
              </a:buClr>
              <a:buSzPts val="2000"/>
              <a:buFont typeface="Arial"/>
              <a:buNone/>
              <a:defRPr sz="2000" b="0" i="0">
                <a:solidFill>
                  <a:schemeClr val="lt1"/>
                </a:solidFill>
              </a:defRPr>
            </a:lvl1pPr>
            <a:lvl2pPr lvl="1" algn="ctr">
              <a:lnSpc>
                <a:spcPct val="100000"/>
              </a:lnSpc>
              <a:spcBef>
                <a:spcPct val="0"/>
              </a:spcBef>
              <a:spcAft>
                <a:spcPct val="0"/>
              </a:spcAft>
              <a:buClr>
                <a:srgbClr val="888888"/>
              </a:buClr>
              <a:buSzPts val="1800"/>
              <a:buFont typeface="Calibri"/>
              <a:buNone/>
              <a:defRPr>
                <a:solidFill>
                  <a:srgbClr val="888888"/>
                </a:solidFill>
              </a:defRPr>
            </a:lvl2pPr>
            <a:lvl3pPr lvl="2" algn="ctr">
              <a:lnSpc>
                <a:spcPct val="100000"/>
              </a:lnSpc>
              <a:spcBef>
                <a:spcPct val="0"/>
              </a:spcBef>
              <a:spcAft>
                <a:spcPct val="0"/>
              </a:spcAft>
              <a:buClr>
                <a:srgbClr val="888888"/>
              </a:buClr>
              <a:buSzPts val="1800"/>
              <a:buFont typeface="Calibri"/>
              <a:buNone/>
              <a:defRPr>
                <a:solidFill>
                  <a:srgbClr val="888888"/>
                </a:solidFill>
              </a:defRPr>
            </a:lvl3pPr>
            <a:lvl4pPr lvl="3" algn="ctr">
              <a:lnSpc>
                <a:spcPct val="100000"/>
              </a:lnSpc>
              <a:spcBef>
                <a:spcPct val="0"/>
              </a:spcBef>
              <a:spcAft>
                <a:spcPct val="0"/>
              </a:spcAft>
              <a:buClr>
                <a:srgbClr val="888888"/>
              </a:buClr>
              <a:buSzPts val="1800"/>
              <a:buFont typeface="Calibri"/>
              <a:buNone/>
              <a:defRPr>
                <a:solidFill>
                  <a:srgbClr val="888888"/>
                </a:solidFill>
              </a:defRPr>
            </a:lvl4pPr>
            <a:lvl5pPr lvl="4" algn="ctr">
              <a:lnSpc>
                <a:spcPct val="100000"/>
              </a:lnSpc>
              <a:spcBef>
                <a:spcPct val="0"/>
              </a:spcBef>
              <a:spcAft>
                <a:spcPct val="0"/>
              </a:spcAft>
              <a:buClr>
                <a:srgbClr val="888888"/>
              </a:buClr>
              <a:buSzPts val="1800"/>
              <a:buFont typeface="Calibri"/>
              <a:buNone/>
              <a:defRPr>
                <a:solidFill>
                  <a:srgbClr val="888888"/>
                </a:solidFill>
              </a:defRPr>
            </a:lvl5pPr>
            <a:lvl6pPr lvl="5" algn="ctr">
              <a:lnSpc>
                <a:spcPct val="100000"/>
              </a:lnSpc>
              <a:spcBef>
                <a:spcPct val="0"/>
              </a:spcBef>
              <a:spcAft>
                <a:spcPct val="0"/>
              </a:spcAft>
              <a:buClr>
                <a:srgbClr val="888888"/>
              </a:buClr>
              <a:buSzPts val="1800"/>
              <a:buFont typeface="Calibri"/>
              <a:buNone/>
              <a:defRPr>
                <a:solidFill>
                  <a:srgbClr val="888888"/>
                </a:solidFill>
              </a:defRPr>
            </a:lvl6pPr>
            <a:lvl7pPr lvl="6" algn="ctr">
              <a:lnSpc>
                <a:spcPct val="100000"/>
              </a:lnSpc>
              <a:spcBef>
                <a:spcPct val="0"/>
              </a:spcBef>
              <a:spcAft>
                <a:spcPct val="0"/>
              </a:spcAft>
              <a:buClr>
                <a:srgbClr val="888888"/>
              </a:buClr>
              <a:buSzPts val="1800"/>
              <a:buFont typeface="Calibri"/>
              <a:buNone/>
              <a:defRPr>
                <a:solidFill>
                  <a:srgbClr val="888888"/>
                </a:solidFill>
              </a:defRPr>
            </a:lvl7pPr>
            <a:lvl8pPr lvl="7" algn="ctr">
              <a:lnSpc>
                <a:spcPct val="100000"/>
              </a:lnSpc>
              <a:spcBef>
                <a:spcPct val="0"/>
              </a:spcBef>
              <a:spcAft>
                <a:spcPct val="0"/>
              </a:spcAft>
              <a:buClr>
                <a:srgbClr val="888888"/>
              </a:buClr>
              <a:buSzPts val="1800"/>
              <a:buFont typeface="Calibri"/>
              <a:buNone/>
              <a:defRPr>
                <a:solidFill>
                  <a:srgbClr val="888888"/>
                </a:solidFill>
              </a:defRPr>
            </a:lvl8pPr>
            <a:lvl9pPr lvl="8" algn="ctr">
              <a:lnSpc>
                <a:spcPct val="100000"/>
              </a:lnSpc>
              <a:spcBef>
                <a:spcPct val="0"/>
              </a:spcBef>
              <a:spcAft>
                <a:spcPct val="0"/>
              </a:spcAft>
              <a:buClr>
                <a:srgbClr val="888888"/>
              </a:buClr>
              <a:buSzPts val="1800"/>
              <a:buFont typeface="Calibri"/>
              <a:buNone/>
              <a:defRPr>
                <a:solidFill>
                  <a:srgbClr val="888888"/>
                </a:solidFill>
              </a:defRPr>
            </a:lvl9pPr>
          </a:lstStyle>
          <a:p>
            <a:endParaRPr/>
          </a:p>
        </p:txBody>
      </p:sp>
      <p:pic>
        <p:nvPicPr>
          <p:cNvPr id="55" name="Google Shape;55;p88" descr="\\colhpafil004\Colindale_Data\HQ Group and LARS\Group Data\Design\Branding and logos\PHE logos with strapline\Small without Old French text\PHE small logo for A4.jpg"/>
          <p:cNvPicPr preferRelativeResize="0"/>
          <p:nvPr/>
        </p:nvPicPr>
        <p:blipFill>
          <a:blip r:embed="rId2">
            <a:alphaModFix/>
          </a:blip>
          <a:stretch>
            <a:fillRect/>
          </a:stretch>
        </p:blipFill>
        <p:spPr>
          <a:xfrm>
            <a:off x="0" y="0"/>
            <a:ext cx="4898813" cy="1812290"/>
          </a:xfrm>
          <a:prstGeom prst="rect">
            <a:avLst/>
          </a:prstGeom>
          <a:noFill/>
          <a:ln>
            <a:noFill/>
          </a:ln>
        </p:spPr>
      </p:pic>
    </p:spTree>
    <p:extLst>
      <p:ext uri="{BB962C8B-B14F-4D97-AF65-F5344CB8AC3E}">
        <p14:creationId xmlns:p14="http://schemas.microsoft.com/office/powerpoint/2010/main" val="12777663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6"/>
        <p:cNvGrpSpPr/>
        <p:nvPr/>
      </p:nvGrpSpPr>
      <p:grpSpPr>
        <a:xfrm>
          <a:off x="0" y="0"/>
          <a:ext cx="0" cy="0"/>
          <a:chOff x="0" y="0"/>
          <a:chExt cx="0" cy="0"/>
        </a:xfrm>
      </p:grpSpPr>
      <p:sp>
        <p:nvSpPr>
          <p:cNvPr id="57" name="Google Shape;57;p89"/>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89"/>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89"/>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ct val="0"/>
              </a:spcBef>
              <a:spcAft>
                <a:spcPct val="0"/>
              </a:spcAft>
              <a:buSzPts val="1400"/>
              <a:buNone/>
              <a:defRPr sz="4500">
                <a:solidFill>
                  <a:schemeClr val="lt1"/>
                </a:solidFill>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60" name="Google Shape;60;p89"/>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Clr>
                <a:schemeClr val="lt1"/>
              </a:buClr>
              <a:buSzPts val="2000"/>
              <a:buFont typeface="Arial"/>
              <a:buNone/>
              <a:defRPr sz="2000" b="0" i="0">
                <a:solidFill>
                  <a:schemeClr val="lt1"/>
                </a:solidFill>
              </a:defRPr>
            </a:lvl1pPr>
            <a:lvl2pPr lvl="1" algn="ctr">
              <a:lnSpc>
                <a:spcPct val="100000"/>
              </a:lnSpc>
              <a:spcBef>
                <a:spcPct val="0"/>
              </a:spcBef>
              <a:spcAft>
                <a:spcPct val="0"/>
              </a:spcAft>
              <a:buClr>
                <a:srgbClr val="888888"/>
              </a:buClr>
              <a:buSzPts val="1800"/>
              <a:buFont typeface="Calibri"/>
              <a:buNone/>
              <a:defRPr>
                <a:solidFill>
                  <a:srgbClr val="888888"/>
                </a:solidFill>
              </a:defRPr>
            </a:lvl2pPr>
            <a:lvl3pPr lvl="2" algn="ctr">
              <a:lnSpc>
                <a:spcPct val="100000"/>
              </a:lnSpc>
              <a:spcBef>
                <a:spcPct val="0"/>
              </a:spcBef>
              <a:spcAft>
                <a:spcPct val="0"/>
              </a:spcAft>
              <a:buClr>
                <a:srgbClr val="888888"/>
              </a:buClr>
              <a:buSzPts val="1800"/>
              <a:buFont typeface="Calibri"/>
              <a:buNone/>
              <a:defRPr>
                <a:solidFill>
                  <a:srgbClr val="888888"/>
                </a:solidFill>
              </a:defRPr>
            </a:lvl3pPr>
            <a:lvl4pPr lvl="3" algn="ctr">
              <a:lnSpc>
                <a:spcPct val="100000"/>
              </a:lnSpc>
              <a:spcBef>
                <a:spcPct val="0"/>
              </a:spcBef>
              <a:spcAft>
                <a:spcPct val="0"/>
              </a:spcAft>
              <a:buClr>
                <a:srgbClr val="888888"/>
              </a:buClr>
              <a:buSzPts val="1800"/>
              <a:buFont typeface="Calibri"/>
              <a:buNone/>
              <a:defRPr>
                <a:solidFill>
                  <a:srgbClr val="888888"/>
                </a:solidFill>
              </a:defRPr>
            </a:lvl4pPr>
            <a:lvl5pPr lvl="4" algn="ctr">
              <a:lnSpc>
                <a:spcPct val="100000"/>
              </a:lnSpc>
              <a:spcBef>
                <a:spcPct val="0"/>
              </a:spcBef>
              <a:spcAft>
                <a:spcPct val="0"/>
              </a:spcAft>
              <a:buClr>
                <a:srgbClr val="888888"/>
              </a:buClr>
              <a:buSzPts val="1800"/>
              <a:buFont typeface="Calibri"/>
              <a:buNone/>
              <a:defRPr>
                <a:solidFill>
                  <a:srgbClr val="888888"/>
                </a:solidFill>
              </a:defRPr>
            </a:lvl5pPr>
            <a:lvl6pPr lvl="5" algn="ctr">
              <a:lnSpc>
                <a:spcPct val="100000"/>
              </a:lnSpc>
              <a:spcBef>
                <a:spcPct val="0"/>
              </a:spcBef>
              <a:spcAft>
                <a:spcPct val="0"/>
              </a:spcAft>
              <a:buClr>
                <a:srgbClr val="888888"/>
              </a:buClr>
              <a:buSzPts val="1800"/>
              <a:buFont typeface="Calibri"/>
              <a:buNone/>
              <a:defRPr>
                <a:solidFill>
                  <a:srgbClr val="888888"/>
                </a:solidFill>
              </a:defRPr>
            </a:lvl6pPr>
            <a:lvl7pPr lvl="6" algn="ctr">
              <a:lnSpc>
                <a:spcPct val="100000"/>
              </a:lnSpc>
              <a:spcBef>
                <a:spcPct val="0"/>
              </a:spcBef>
              <a:spcAft>
                <a:spcPct val="0"/>
              </a:spcAft>
              <a:buClr>
                <a:srgbClr val="888888"/>
              </a:buClr>
              <a:buSzPts val="1800"/>
              <a:buFont typeface="Calibri"/>
              <a:buNone/>
              <a:defRPr>
                <a:solidFill>
                  <a:srgbClr val="888888"/>
                </a:solidFill>
              </a:defRPr>
            </a:lvl7pPr>
            <a:lvl8pPr lvl="7" algn="ctr">
              <a:lnSpc>
                <a:spcPct val="100000"/>
              </a:lnSpc>
              <a:spcBef>
                <a:spcPct val="0"/>
              </a:spcBef>
              <a:spcAft>
                <a:spcPct val="0"/>
              </a:spcAft>
              <a:buClr>
                <a:srgbClr val="888888"/>
              </a:buClr>
              <a:buSzPts val="1800"/>
              <a:buFont typeface="Calibri"/>
              <a:buNone/>
              <a:defRPr>
                <a:solidFill>
                  <a:srgbClr val="888888"/>
                </a:solidFill>
              </a:defRPr>
            </a:lvl8pPr>
            <a:lvl9pPr lvl="8" algn="ctr">
              <a:lnSpc>
                <a:spcPct val="100000"/>
              </a:lnSpc>
              <a:spcBef>
                <a:spcPct val="0"/>
              </a:spcBef>
              <a:spcAft>
                <a:spcPct val="0"/>
              </a:spcAft>
              <a:buClr>
                <a:srgbClr val="888888"/>
              </a:buClr>
              <a:buSzPts val="1800"/>
              <a:buFont typeface="Calibri"/>
              <a:buNone/>
              <a:defRPr>
                <a:solidFill>
                  <a:srgbClr val="888888"/>
                </a:solidFill>
              </a:defRPr>
            </a:lvl9pPr>
          </a:lstStyle>
          <a:p>
            <a:endParaRPr/>
          </a:p>
        </p:txBody>
      </p:sp>
      <p:pic>
        <p:nvPicPr>
          <p:cNvPr id="61" name="Google Shape;61;p89" descr="\\colhpafil004\Colindale_Data\HQ Group and LARS\Group Data\Design\Branding and logos\PHE logos with strapline\Small without Old French text\PHE small logo for A4.jpg"/>
          <p:cNvPicPr preferRelativeResize="0"/>
          <p:nvPr/>
        </p:nvPicPr>
        <p:blipFill>
          <a:blip r:embed="rId2">
            <a:alphaModFix/>
          </a:blip>
          <a:stretch>
            <a:fillRect/>
          </a:stretch>
        </p:blipFill>
        <p:spPr>
          <a:xfrm>
            <a:off x="0" y="0"/>
            <a:ext cx="4898813" cy="1812290"/>
          </a:xfrm>
          <a:prstGeom prst="rect">
            <a:avLst/>
          </a:prstGeom>
          <a:noFill/>
          <a:ln>
            <a:noFill/>
          </a:ln>
        </p:spPr>
      </p:pic>
    </p:spTree>
    <p:extLst>
      <p:ext uri="{BB962C8B-B14F-4D97-AF65-F5344CB8AC3E}">
        <p14:creationId xmlns:p14="http://schemas.microsoft.com/office/powerpoint/2010/main" val="39214089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D1AA-3184-86AD-2427-A81F5B56EC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FF1C48-CCE2-6019-4ADD-8981CCA061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E1838B-7718-9EC4-DFE8-8B8A84576282}"/>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5" name="Footer Placeholder 4">
            <a:extLst>
              <a:ext uri="{FF2B5EF4-FFF2-40B4-BE49-F238E27FC236}">
                <a16:creationId xmlns:a16="http://schemas.microsoft.com/office/drawing/2014/main" id="{AF0E1D03-EFBC-BAA9-A7B8-68EE191635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7B2698-04EF-C420-6E4A-68CFA772D07C}"/>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69575806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6"/>
        <p:cNvGrpSpPr/>
        <p:nvPr/>
      </p:nvGrpSpPr>
      <p:grpSpPr>
        <a:xfrm>
          <a:off x="0" y="0"/>
          <a:ext cx="0" cy="0"/>
          <a:chOff x="0" y="0"/>
          <a:chExt cx="0" cy="0"/>
        </a:xfrm>
      </p:grpSpPr>
      <p:sp>
        <p:nvSpPr>
          <p:cNvPr id="17" name="Google Shape;17;p82"/>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2"/>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2"/>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21315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
        <p:cNvGrpSpPr/>
        <p:nvPr/>
      </p:nvGrpSpPr>
      <p:grpSpPr>
        <a:xfrm>
          <a:off x="0" y="0"/>
          <a:ext cx="0" cy="0"/>
          <a:chOff x="0" y="0"/>
          <a:chExt cx="0" cy="0"/>
        </a:xfrm>
      </p:grpSpPr>
      <p:sp>
        <p:nvSpPr>
          <p:cNvPr id="21" name="Google Shape;21;p83"/>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3"/>
          <p:cNvSpPr txBox="1">
            <a:spLocks noGrp="1"/>
          </p:cNvSpPr>
          <p:nvPr>
            <p:ph type="body" idx="1"/>
          </p:nvPr>
        </p:nvSpPr>
        <p:spPr>
          <a:xfrm>
            <a:off x="609917"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3" name="Google Shape;23;p83"/>
          <p:cNvSpPr txBox="1">
            <a:spLocks noGrp="1"/>
          </p:cNvSpPr>
          <p:nvPr>
            <p:ph type="body" idx="2"/>
          </p:nvPr>
        </p:nvSpPr>
        <p:spPr>
          <a:xfrm>
            <a:off x="6282150"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83"/>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3"/>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3"/>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6023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85"/>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5"/>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5"/>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5"/>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853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87"/>
          <p:cNvSpPr txBox="1">
            <a:spLocks noGrp="1"/>
          </p:cNvSpPr>
          <p:nvPr>
            <p:ph type="ctrTitle"/>
          </p:nvPr>
        </p:nvSpPr>
        <p:spPr>
          <a:xfrm>
            <a:off x="914876" y="2125980"/>
            <a:ext cx="10368598" cy="144018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7"/>
          <p:cNvSpPr txBox="1">
            <a:spLocks noGrp="1"/>
          </p:cNvSpPr>
          <p:nvPr>
            <p:ph type="subTitle" idx="1"/>
          </p:nvPr>
        </p:nvSpPr>
        <p:spPr>
          <a:xfrm>
            <a:off x="1829752" y="3840480"/>
            <a:ext cx="8538845"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7"/>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7"/>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7"/>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20854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0"/>
        <p:cNvGrpSpPr/>
        <p:nvPr/>
      </p:nvGrpSpPr>
      <p:grpSpPr>
        <a:xfrm>
          <a:off x="0" y="0"/>
          <a:ext cx="0" cy="0"/>
          <a:chOff x="0" y="0"/>
          <a:chExt cx="0" cy="0"/>
        </a:xfrm>
      </p:grpSpPr>
      <p:sp>
        <p:nvSpPr>
          <p:cNvPr id="51" name="Google Shape;51;p88"/>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88"/>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88"/>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8"/>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defRPr>
            </a:lvl1pPr>
            <a:lvl2pPr lvl="1" algn="ctr">
              <a:lnSpc>
                <a:spcPct val="100000"/>
              </a:lnSpc>
              <a:spcBef>
                <a:spcPts val="0"/>
              </a:spcBef>
              <a:spcAft>
                <a:spcPts val="0"/>
              </a:spcAft>
              <a:buClr>
                <a:srgbClr val="888888"/>
              </a:buClr>
              <a:buSzPts val="1800"/>
              <a:buFont typeface="Calibri"/>
              <a:buNone/>
              <a:defRPr>
                <a:solidFill>
                  <a:srgbClr val="888888"/>
                </a:solidFill>
              </a:defRPr>
            </a:lvl2pPr>
            <a:lvl3pPr lvl="2" algn="ctr">
              <a:lnSpc>
                <a:spcPct val="100000"/>
              </a:lnSpc>
              <a:spcBef>
                <a:spcPts val="0"/>
              </a:spcBef>
              <a:spcAft>
                <a:spcPts val="0"/>
              </a:spcAft>
              <a:buClr>
                <a:srgbClr val="888888"/>
              </a:buClr>
              <a:buSzPts val="1800"/>
              <a:buFont typeface="Calibri"/>
              <a:buNone/>
              <a:defRPr>
                <a:solidFill>
                  <a:srgbClr val="888888"/>
                </a:solidFill>
              </a:defRPr>
            </a:lvl3pPr>
            <a:lvl4pPr lvl="3" algn="ctr">
              <a:lnSpc>
                <a:spcPct val="100000"/>
              </a:lnSpc>
              <a:spcBef>
                <a:spcPts val="0"/>
              </a:spcBef>
              <a:spcAft>
                <a:spcPts val="0"/>
              </a:spcAft>
              <a:buClr>
                <a:srgbClr val="888888"/>
              </a:buClr>
              <a:buSzPts val="1800"/>
              <a:buFont typeface="Calibri"/>
              <a:buNone/>
              <a:defRPr>
                <a:solidFill>
                  <a:srgbClr val="888888"/>
                </a:solidFill>
              </a:defRPr>
            </a:lvl4pPr>
            <a:lvl5pPr lvl="4" algn="ctr">
              <a:lnSpc>
                <a:spcPct val="100000"/>
              </a:lnSpc>
              <a:spcBef>
                <a:spcPts val="0"/>
              </a:spcBef>
              <a:spcAft>
                <a:spcPts val="0"/>
              </a:spcAft>
              <a:buClr>
                <a:srgbClr val="888888"/>
              </a:buClr>
              <a:buSzPts val="1800"/>
              <a:buFont typeface="Calibri"/>
              <a:buNone/>
              <a:defRPr>
                <a:solidFill>
                  <a:srgbClr val="888888"/>
                </a:solidFill>
              </a:defRPr>
            </a:lvl5pPr>
            <a:lvl6pPr lvl="5" algn="ctr">
              <a:lnSpc>
                <a:spcPct val="100000"/>
              </a:lnSpc>
              <a:spcBef>
                <a:spcPts val="0"/>
              </a:spcBef>
              <a:spcAft>
                <a:spcPts val="0"/>
              </a:spcAft>
              <a:buClr>
                <a:srgbClr val="888888"/>
              </a:buClr>
              <a:buSzPts val="1800"/>
              <a:buFont typeface="Calibri"/>
              <a:buNone/>
              <a:defRPr>
                <a:solidFill>
                  <a:srgbClr val="888888"/>
                </a:solidFill>
              </a:defRPr>
            </a:lvl6pPr>
            <a:lvl7pPr lvl="6" algn="ctr">
              <a:lnSpc>
                <a:spcPct val="100000"/>
              </a:lnSpc>
              <a:spcBef>
                <a:spcPts val="0"/>
              </a:spcBef>
              <a:spcAft>
                <a:spcPts val="0"/>
              </a:spcAft>
              <a:buClr>
                <a:srgbClr val="888888"/>
              </a:buClr>
              <a:buSzPts val="1800"/>
              <a:buFont typeface="Calibri"/>
              <a:buNone/>
              <a:defRPr>
                <a:solidFill>
                  <a:srgbClr val="888888"/>
                </a:solidFill>
              </a:defRPr>
            </a:lvl7pPr>
            <a:lvl8pPr lvl="7" algn="ctr">
              <a:lnSpc>
                <a:spcPct val="100000"/>
              </a:lnSpc>
              <a:spcBef>
                <a:spcPts val="0"/>
              </a:spcBef>
              <a:spcAft>
                <a:spcPts val="0"/>
              </a:spcAft>
              <a:buClr>
                <a:srgbClr val="888888"/>
              </a:buClr>
              <a:buSzPts val="1800"/>
              <a:buFont typeface="Calibri"/>
              <a:buNone/>
              <a:defRPr>
                <a:solidFill>
                  <a:srgbClr val="888888"/>
                </a:solidFill>
              </a:defRPr>
            </a:lvl8pPr>
            <a:lvl9pPr lvl="8" algn="ctr">
              <a:lnSpc>
                <a:spcPct val="100000"/>
              </a:lnSpc>
              <a:spcBef>
                <a:spcPts val="0"/>
              </a:spcBef>
              <a:spcAft>
                <a:spcPts val="0"/>
              </a:spcAft>
              <a:buClr>
                <a:srgbClr val="888888"/>
              </a:buClr>
              <a:buSzPts val="1800"/>
              <a:buFont typeface="Calibri"/>
              <a:buNone/>
              <a:defRPr>
                <a:solidFill>
                  <a:srgbClr val="888888"/>
                </a:solidFill>
              </a:defRPr>
            </a:lvl9pPr>
          </a:lstStyle>
          <a:p>
            <a:endParaRPr/>
          </a:p>
        </p:txBody>
      </p:sp>
      <p:pic>
        <p:nvPicPr>
          <p:cNvPr id="55" name="Google Shape;55;p88" descr="\\colhpafil004\Colindale_Data\HQ Group and LARS\Group Data\Design\Branding and logos\PHE logos with strapline\Small without Old French text\PHE small logo for A4.jpg"/>
          <p:cNvPicPr preferRelativeResize="0"/>
          <p:nvPr/>
        </p:nvPicPr>
        <p:blipFill rotWithShape="1">
          <a:blip r:embed="rId2">
            <a:alphaModFix/>
          </a:blip>
          <a:srcRect/>
          <a:stretch/>
        </p:blipFill>
        <p:spPr>
          <a:xfrm>
            <a:off x="0" y="0"/>
            <a:ext cx="4898813" cy="1812290"/>
          </a:xfrm>
          <a:prstGeom prst="rect">
            <a:avLst/>
          </a:prstGeom>
          <a:noFill/>
          <a:ln>
            <a:noFill/>
          </a:ln>
        </p:spPr>
      </p:pic>
    </p:spTree>
    <p:extLst>
      <p:ext uri="{BB962C8B-B14F-4D97-AF65-F5344CB8AC3E}">
        <p14:creationId xmlns:p14="http://schemas.microsoft.com/office/powerpoint/2010/main" val="1583684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6"/>
        <p:cNvGrpSpPr/>
        <p:nvPr/>
      </p:nvGrpSpPr>
      <p:grpSpPr>
        <a:xfrm>
          <a:off x="0" y="0"/>
          <a:ext cx="0" cy="0"/>
          <a:chOff x="0" y="0"/>
          <a:chExt cx="0" cy="0"/>
        </a:xfrm>
      </p:grpSpPr>
      <p:sp>
        <p:nvSpPr>
          <p:cNvPr id="57" name="Google Shape;57;p89"/>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89"/>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89"/>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9"/>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defRPr>
            </a:lvl1pPr>
            <a:lvl2pPr lvl="1" algn="ctr">
              <a:lnSpc>
                <a:spcPct val="100000"/>
              </a:lnSpc>
              <a:spcBef>
                <a:spcPts val="0"/>
              </a:spcBef>
              <a:spcAft>
                <a:spcPts val="0"/>
              </a:spcAft>
              <a:buClr>
                <a:srgbClr val="888888"/>
              </a:buClr>
              <a:buSzPts val="1800"/>
              <a:buFont typeface="Calibri"/>
              <a:buNone/>
              <a:defRPr>
                <a:solidFill>
                  <a:srgbClr val="888888"/>
                </a:solidFill>
              </a:defRPr>
            </a:lvl2pPr>
            <a:lvl3pPr lvl="2" algn="ctr">
              <a:lnSpc>
                <a:spcPct val="100000"/>
              </a:lnSpc>
              <a:spcBef>
                <a:spcPts val="0"/>
              </a:spcBef>
              <a:spcAft>
                <a:spcPts val="0"/>
              </a:spcAft>
              <a:buClr>
                <a:srgbClr val="888888"/>
              </a:buClr>
              <a:buSzPts val="1800"/>
              <a:buFont typeface="Calibri"/>
              <a:buNone/>
              <a:defRPr>
                <a:solidFill>
                  <a:srgbClr val="888888"/>
                </a:solidFill>
              </a:defRPr>
            </a:lvl3pPr>
            <a:lvl4pPr lvl="3" algn="ctr">
              <a:lnSpc>
                <a:spcPct val="100000"/>
              </a:lnSpc>
              <a:spcBef>
                <a:spcPts val="0"/>
              </a:spcBef>
              <a:spcAft>
                <a:spcPts val="0"/>
              </a:spcAft>
              <a:buClr>
                <a:srgbClr val="888888"/>
              </a:buClr>
              <a:buSzPts val="1800"/>
              <a:buFont typeface="Calibri"/>
              <a:buNone/>
              <a:defRPr>
                <a:solidFill>
                  <a:srgbClr val="888888"/>
                </a:solidFill>
              </a:defRPr>
            </a:lvl4pPr>
            <a:lvl5pPr lvl="4" algn="ctr">
              <a:lnSpc>
                <a:spcPct val="100000"/>
              </a:lnSpc>
              <a:spcBef>
                <a:spcPts val="0"/>
              </a:spcBef>
              <a:spcAft>
                <a:spcPts val="0"/>
              </a:spcAft>
              <a:buClr>
                <a:srgbClr val="888888"/>
              </a:buClr>
              <a:buSzPts val="1800"/>
              <a:buFont typeface="Calibri"/>
              <a:buNone/>
              <a:defRPr>
                <a:solidFill>
                  <a:srgbClr val="888888"/>
                </a:solidFill>
              </a:defRPr>
            </a:lvl5pPr>
            <a:lvl6pPr lvl="5" algn="ctr">
              <a:lnSpc>
                <a:spcPct val="100000"/>
              </a:lnSpc>
              <a:spcBef>
                <a:spcPts val="0"/>
              </a:spcBef>
              <a:spcAft>
                <a:spcPts val="0"/>
              </a:spcAft>
              <a:buClr>
                <a:srgbClr val="888888"/>
              </a:buClr>
              <a:buSzPts val="1800"/>
              <a:buFont typeface="Calibri"/>
              <a:buNone/>
              <a:defRPr>
                <a:solidFill>
                  <a:srgbClr val="888888"/>
                </a:solidFill>
              </a:defRPr>
            </a:lvl6pPr>
            <a:lvl7pPr lvl="6" algn="ctr">
              <a:lnSpc>
                <a:spcPct val="100000"/>
              </a:lnSpc>
              <a:spcBef>
                <a:spcPts val="0"/>
              </a:spcBef>
              <a:spcAft>
                <a:spcPts val="0"/>
              </a:spcAft>
              <a:buClr>
                <a:srgbClr val="888888"/>
              </a:buClr>
              <a:buSzPts val="1800"/>
              <a:buFont typeface="Calibri"/>
              <a:buNone/>
              <a:defRPr>
                <a:solidFill>
                  <a:srgbClr val="888888"/>
                </a:solidFill>
              </a:defRPr>
            </a:lvl7pPr>
            <a:lvl8pPr lvl="7" algn="ctr">
              <a:lnSpc>
                <a:spcPct val="100000"/>
              </a:lnSpc>
              <a:spcBef>
                <a:spcPts val="0"/>
              </a:spcBef>
              <a:spcAft>
                <a:spcPts val="0"/>
              </a:spcAft>
              <a:buClr>
                <a:srgbClr val="888888"/>
              </a:buClr>
              <a:buSzPts val="1800"/>
              <a:buFont typeface="Calibri"/>
              <a:buNone/>
              <a:defRPr>
                <a:solidFill>
                  <a:srgbClr val="888888"/>
                </a:solidFill>
              </a:defRPr>
            </a:lvl8pPr>
            <a:lvl9pPr lvl="8" algn="ctr">
              <a:lnSpc>
                <a:spcPct val="100000"/>
              </a:lnSpc>
              <a:spcBef>
                <a:spcPts val="0"/>
              </a:spcBef>
              <a:spcAft>
                <a:spcPts val="0"/>
              </a:spcAft>
              <a:buClr>
                <a:srgbClr val="888888"/>
              </a:buClr>
              <a:buSzPts val="1800"/>
              <a:buFont typeface="Calibri"/>
              <a:buNone/>
              <a:defRPr>
                <a:solidFill>
                  <a:srgbClr val="888888"/>
                </a:solidFill>
              </a:defRPr>
            </a:lvl9pPr>
          </a:lstStyle>
          <a:p>
            <a:endParaRPr/>
          </a:p>
        </p:txBody>
      </p:sp>
      <p:pic>
        <p:nvPicPr>
          <p:cNvPr id="61" name="Google Shape;61;p89" descr="\\colhpafil004\Colindale_Data\HQ Group and LARS\Group Data\Design\Branding and logos\PHE logos with strapline\Small without Old French text\PHE small logo for A4.jpg"/>
          <p:cNvPicPr preferRelativeResize="0"/>
          <p:nvPr/>
        </p:nvPicPr>
        <p:blipFill rotWithShape="1">
          <a:blip r:embed="rId2">
            <a:alphaModFix/>
          </a:blip>
          <a:srcRect/>
          <a:stretch/>
        </p:blipFill>
        <p:spPr>
          <a:xfrm>
            <a:off x="0" y="0"/>
            <a:ext cx="4898813" cy="1812290"/>
          </a:xfrm>
          <a:prstGeom prst="rect">
            <a:avLst/>
          </a:prstGeom>
          <a:noFill/>
          <a:ln>
            <a:noFill/>
          </a:ln>
        </p:spPr>
      </p:pic>
    </p:spTree>
    <p:extLst>
      <p:ext uri="{BB962C8B-B14F-4D97-AF65-F5344CB8AC3E}">
        <p14:creationId xmlns:p14="http://schemas.microsoft.com/office/powerpoint/2010/main" val="1282172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6"/>
        <p:cNvGrpSpPr/>
        <p:nvPr/>
      </p:nvGrpSpPr>
      <p:grpSpPr>
        <a:xfrm>
          <a:off x="0" y="0"/>
          <a:ext cx="0" cy="0"/>
          <a:chOff x="0" y="0"/>
          <a:chExt cx="0" cy="0"/>
        </a:xfrm>
      </p:grpSpPr>
      <p:sp>
        <p:nvSpPr>
          <p:cNvPr id="17" name="Google Shape;17;p82"/>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2"/>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2"/>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2795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
        <p:cNvGrpSpPr/>
        <p:nvPr/>
      </p:nvGrpSpPr>
      <p:grpSpPr>
        <a:xfrm>
          <a:off x="0" y="0"/>
          <a:ext cx="0" cy="0"/>
          <a:chOff x="0" y="0"/>
          <a:chExt cx="0" cy="0"/>
        </a:xfrm>
      </p:grpSpPr>
      <p:sp>
        <p:nvSpPr>
          <p:cNvPr id="21" name="Google Shape;21;p83"/>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3"/>
          <p:cNvSpPr txBox="1">
            <a:spLocks noGrp="1"/>
          </p:cNvSpPr>
          <p:nvPr>
            <p:ph type="body" idx="1"/>
          </p:nvPr>
        </p:nvSpPr>
        <p:spPr>
          <a:xfrm>
            <a:off x="609917"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3" name="Google Shape;23;p83"/>
          <p:cNvSpPr txBox="1">
            <a:spLocks noGrp="1"/>
          </p:cNvSpPr>
          <p:nvPr>
            <p:ph type="body" idx="2"/>
          </p:nvPr>
        </p:nvSpPr>
        <p:spPr>
          <a:xfrm>
            <a:off x="6282150"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83"/>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3"/>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3"/>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2862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84"/>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4"/>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84"/>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4"/>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4"/>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6317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85"/>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5"/>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5"/>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5"/>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06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65E4-E58B-BE0A-1668-7C4AA95D8D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0B3C59-1A9E-E36F-B7A0-84D533D89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8A0E6F-F480-B508-DBEE-CB223945365E}"/>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5" name="Footer Placeholder 4">
            <a:extLst>
              <a:ext uri="{FF2B5EF4-FFF2-40B4-BE49-F238E27FC236}">
                <a16:creationId xmlns:a16="http://schemas.microsoft.com/office/drawing/2014/main" id="{F02FDAB1-9075-EAA0-3CB0-0C8699D7F4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E224C-055F-A85D-5016-46AA7835E526}"/>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70849571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87"/>
          <p:cNvSpPr txBox="1">
            <a:spLocks noGrp="1"/>
          </p:cNvSpPr>
          <p:nvPr>
            <p:ph type="ctrTitle"/>
          </p:nvPr>
        </p:nvSpPr>
        <p:spPr>
          <a:xfrm>
            <a:off x="914876" y="2125980"/>
            <a:ext cx="10368598" cy="144018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7"/>
          <p:cNvSpPr txBox="1">
            <a:spLocks noGrp="1"/>
          </p:cNvSpPr>
          <p:nvPr>
            <p:ph type="subTitle" idx="1"/>
          </p:nvPr>
        </p:nvSpPr>
        <p:spPr>
          <a:xfrm>
            <a:off x="1829752" y="3840480"/>
            <a:ext cx="8538845"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7"/>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7"/>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7"/>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08366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0"/>
        <p:cNvGrpSpPr/>
        <p:nvPr/>
      </p:nvGrpSpPr>
      <p:grpSpPr>
        <a:xfrm>
          <a:off x="0" y="0"/>
          <a:ext cx="0" cy="0"/>
          <a:chOff x="0" y="0"/>
          <a:chExt cx="0" cy="0"/>
        </a:xfrm>
      </p:grpSpPr>
      <p:sp>
        <p:nvSpPr>
          <p:cNvPr id="51" name="Google Shape;51;p88"/>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88"/>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88"/>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8"/>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defRPr>
            </a:lvl1pPr>
            <a:lvl2pPr lvl="1" algn="ctr">
              <a:lnSpc>
                <a:spcPct val="100000"/>
              </a:lnSpc>
              <a:spcBef>
                <a:spcPts val="0"/>
              </a:spcBef>
              <a:spcAft>
                <a:spcPts val="0"/>
              </a:spcAft>
              <a:buClr>
                <a:srgbClr val="888888"/>
              </a:buClr>
              <a:buSzPts val="1800"/>
              <a:buFont typeface="Calibri"/>
              <a:buNone/>
              <a:defRPr>
                <a:solidFill>
                  <a:srgbClr val="888888"/>
                </a:solidFill>
              </a:defRPr>
            </a:lvl2pPr>
            <a:lvl3pPr lvl="2" algn="ctr">
              <a:lnSpc>
                <a:spcPct val="100000"/>
              </a:lnSpc>
              <a:spcBef>
                <a:spcPts val="0"/>
              </a:spcBef>
              <a:spcAft>
                <a:spcPts val="0"/>
              </a:spcAft>
              <a:buClr>
                <a:srgbClr val="888888"/>
              </a:buClr>
              <a:buSzPts val="1800"/>
              <a:buFont typeface="Calibri"/>
              <a:buNone/>
              <a:defRPr>
                <a:solidFill>
                  <a:srgbClr val="888888"/>
                </a:solidFill>
              </a:defRPr>
            </a:lvl3pPr>
            <a:lvl4pPr lvl="3" algn="ctr">
              <a:lnSpc>
                <a:spcPct val="100000"/>
              </a:lnSpc>
              <a:spcBef>
                <a:spcPts val="0"/>
              </a:spcBef>
              <a:spcAft>
                <a:spcPts val="0"/>
              </a:spcAft>
              <a:buClr>
                <a:srgbClr val="888888"/>
              </a:buClr>
              <a:buSzPts val="1800"/>
              <a:buFont typeface="Calibri"/>
              <a:buNone/>
              <a:defRPr>
                <a:solidFill>
                  <a:srgbClr val="888888"/>
                </a:solidFill>
              </a:defRPr>
            </a:lvl4pPr>
            <a:lvl5pPr lvl="4" algn="ctr">
              <a:lnSpc>
                <a:spcPct val="100000"/>
              </a:lnSpc>
              <a:spcBef>
                <a:spcPts val="0"/>
              </a:spcBef>
              <a:spcAft>
                <a:spcPts val="0"/>
              </a:spcAft>
              <a:buClr>
                <a:srgbClr val="888888"/>
              </a:buClr>
              <a:buSzPts val="1800"/>
              <a:buFont typeface="Calibri"/>
              <a:buNone/>
              <a:defRPr>
                <a:solidFill>
                  <a:srgbClr val="888888"/>
                </a:solidFill>
              </a:defRPr>
            </a:lvl5pPr>
            <a:lvl6pPr lvl="5" algn="ctr">
              <a:lnSpc>
                <a:spcPct val="100000"/>
              </a:lnSpc>
              <a:spcBef>
                <a:spcPts val="0"/>
              </a:spcBef>
              <a:spcAft>
                <a:spcPts val="0"/>
              </a:spcAft>
              <a:buClr>
                <a:srgbClr val="888888"/>
              </a:buClr>
              <a:buSzPts val="1800"/>
              <a:buFont typeface="Calibri"/>
              <a:buNone/>
              <a:defRPr>
                <a:solidFill>
                  <a:srgbClr val="888888"/>
                </a:solidFill>
              </a:defRPr>
            </a:lvl6pPr>
            <a:lvl7pPr lvl="6" algn="ctr">
              <a:lnSpc>
                <a:spcPct val="100000"/>
              </a:lnSpc>
              <a:spcBef>
                <a:spcPts val="0"/>
              </a:spcBef>
              <a:spcAft>
                <a:spcPts val="0"/>
              </a:spcAft>
              <a:buClr>
                <a:srgbClr val="888888"/>
              </a:buClr>
              <a:buSzPts val="1800"/>
              <a:buFont typeface="Calibri"/>
              <a:buNone/>
              <a:defRPr>
                <a:solidFill>
                  <a:srgbClr val="888888"/>
                </a:solidFill>
              </a:defRPr>
            </a:lvl7pPr>
            <a:lvl8pPr lvl="7" algn="ctr">
              <a:lnSpc>
                <a:spcPct val="100000"/>
              </a:lnSpc>
              <a:spcBef>
                <a:spcPts val="0"/>
              </a:spcBef>
              <a:spcAft>
                <a:spcPts val="0"/>
              </a:spcAft>
              <a:buClr>
                <a:srgbClr val="888888"/>
              </a:buClr>
              <a:buSzPts val="1800"/>
              <a:buFont typeface="Calibri"/>
              <a:buNone/>
              <a:defRPr>
                <a:solidFill>
                  <a:srgbClr val="888888"/>
                </a:solidFill>
              </a:defRPr>
            </a:lvl8pPr>
            <a:lvl9pPr lvl="8" algn="ctr">
              <a:lnSpc>
                <a:spcPct val="100000"/>
              </a:lnSpc>
              <a:spcBef>
                <a:spcPts val="0"/>
              </a:spcBef>
              <a:spcAft>
                <a:spcPts val="0"/>
              </a:spcAft>
              <a:buClr>
                <a:srgbClr val="888888"/>
              </a:buClr>
              <a:buSzPts val="1800"/>
              <a:buFont typeface="Calibri"/>
              <a:buNone/>
              <a:defRPr>
                <a:solidFill>
                  <a:srgbClr val="888888"/>
                </a:solidFill>
              </a:defRPr>
            </a:lvl9pPr>
          </a:lstStyle>
          <a:p>
            <a:endParaRPr/>
          </a:p>
        </p:txBody>
      </p:sp>
      <p:pic>
        <p:nvPicPr>
          <p:cNvPr id="55" name="Google Shape;55;p88" descr="\\colhpafil004\Colindale_Data\HQ Group and LARS\Group Data\Design\Branding and logos\PHE logos with strapline\Small without Old French text\PHE small logo for A4.jpg"/>
          <p:cNvPicPr preferRelativeResize="0"/>
          <p:nvPr/>
        </p:nvPicPr>
        <p:blipFill rotWithShape="1">
          <a:blip r:embed="rId2">
            <a:alphaModFix/>
          </a:blip>
          <a:srcRect/>
          <a:stretch/>
        </p:blipFill>
        <p:spPr>
          <a:xfrm>
            <a:off x="0" y="0"/>
            <a:ext cx="4898813" cy="1812290"/>
          </a:xfrm>
          <a:prstGeom prst="rect">
            <a:avLst/>
          </a:prstGeom>
          <a:noFill/>
          <a:ln>
            <a:noFill/>
          </a:ln>
        </p:spPr>
      </p:pic>
    </p:spTree>
    <p:extLst>
      <p:ext uri="{BB962C8B-B14F-4D97-AF65-F5344CB8AC3E}">
        <p14:creationId xmlns:p14="http://schemas.microsoft.com/office/powerpoint/2010/main" val="1419105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6"/>
        <p:cNvGrpSpPr/>
        <p:nvPr/>
      </p:nvGrpSpPr>
      <p:grpSpPr>
        <a:xfrm>
          <a:off x="0" y="0"/>
          <a:ext cx="0" cy="0"/>
          <a:chOff x="0" y="0"/>
          <a:chExt cx="0" cy="0"/>
        </a:xfrm>
      </p:grpSpPr>
      <p:sp>
        <p:nvSpPr>
          <p:cNvPr id="57" name="Google Shape;57;p89"/>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89"/>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89"/>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9"/>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defRPr>
            </a:lvl1pPr>
            <a:lvl2pPr lvl="1" algn="ctr">
              <a:lnSpc>
                <a:spcPct val="100000"/>
              </a:lnSpc>
              <a:spcBef>
                <a:spcPts val="0"/>
              </a:spcBef>
              <a:spcAft>
                <a:spcPts val="0"/>
              </a:spcAft>
              <a:buClr>
                <a:srgbClr val="888888"/>
              </a:buClr>
              <a:buSzPts val="1800"/>
              <a:buFont typeface="Calibri"/>
              <a:buNone/>
              <a:defRPr>
                <a:solidFill>
                  <a:srgbClr val="888888"/>
                </a:solidFill>
              </a:defRPr>
            </a:lvl2pPr>
            <a:lvl3pPr lvl="2" algn="ctr">
              <a:lnSpc>
                <a:spcPct val="100000"/>
              </a:lnSpc>
              <a:spcBef>
                <a:spcPts val="0"/>
              </a:spcBef>
              <a:spcAft>
                <a:spcPts val="0"/>
              </a:spcAft>
              <a:buClr>
                <a:srgbClr val="888888"/>
              </a:buClr>
              <a:buSzPts val="1800"/>
              <a:buFont typeface="Calibri"/>
              <a:buNone/>
              <a:defRPr>
                <a:solidFill>
                  <a:srgbClr val="888888"/>
                </a:solidFill>
              </a:defRPr>
            </a:lvl3pPr>
            <a:lvl4pPr lvl="3" algn="ctr">
              <a:lnSpc>
                <a:spcPct val="100000"/>
              </a:lnSpc>
              <a:spcBef>
                <a:spcPts val="0"/>
              </a:spcBef>
              <a:spcAft>
                <a:spcPts val="0"/>
              </a:spcAft>
              <a:buClr>
                <a:srgbClr val="888888"/>
              </a:buClr>
              <a:buSzPts val="1800"/>
              <a:buFont typeface="Calibri"/>
              <a:buNone/>
              <a:defRPr>
                <a:solidFill>
                  <a:srgbClr val="888888"/>
                </a:solidFill>
              </a:defRPr>
            </a:lvl4pPr>
            <a:lvl5pPr lvl="4" algn="ctr">
              <a:lnSpc>
                <a:spcPct val="100000"/>
              </a:lnSpc>
              <a:spcBef>
                <a:spcPts val="0"/>
              </a:spcBef>
              <a:spcAft>
                <a:spcPts val="0"/>
              </a:spcAft>
              <a:buClr>
                <a:srgbClr val="888888"/>
              </a:buClr>
              <a:buSzPts val="1800"/>
              <a:buFont typeface="Calibri"/>
              <a:buNone/>
              <a:defRPr>
                <a:solidFill>
                  <a:srgbClr val="888888"/>
                </a:solidFill>
              </a:defRPr>
            </a:lvl5pPr>
            <a:lvl6pPr lvl="5" algn="ctr">
              <a:lnSpc>
                <a:spcPct val="100000"/>
              </a:lnSpc>
              <a:spcBef>
                <a:spcPts val="0"/>
              </a:spcBef>
              <a:spcAft>
                <a:spcPts val="0"/>
              </a:spcAft>
              <a:buClr>
                <a:srgbClr val="888888"/>
              </a:buClr>
              <a:buSzPts val="1800"/>
              <a:buFont typeface="Calibri"/>
              <a:buNone/>
              <a:defRPr>
                <a:solidFill>
                  <a:srgbClr val="888888"/>
                </a:solidFill>
              </a:defRPr>
            </a:lvl6pPr>
            <a:lvl7pPr lvl="6" algn="ctr">
              <a:lnSpc>
                <a:spcPct val="100000"/>
              </a:lnSpc>
              <a:spcBef>
                <a:spcPts val="0"/>
              </a:spcBef>
              <a:spcAft>
                <a:spcPts val="0"/>
              </a:spcAft>
              <a:buClr>
                <a:srgbClr val="888888"/>
              </a:buClr>
              <a:buSzPts val="1800"/>
              <a:buFont typeface="Calibri"/>
              <a:buNone/>
              <a:defRPr>
                <a:solidFill>
                  <a:srgbClr val="888888"/>
                </a:solidFill>
              </a:defRPr>
            </a:lvl7pPr>
            <a:lvl8pPr lvl="7" algn="ctr">
              <a:lnSpc>
                <a:spcPct val="100000"/>
              </a:lnSpc>
              <a:spcBef>
                <a:spcPts val="0"/>
              </a:spcBef>
              <a:spcAft>
                <a:spcPts val="0"/>
              </a:spcAft>
              <a:buClr>
                <a:srgbClr val="888888"/>
              </a:buClr>
              <a:buSzPts val="1800"/>
              <a:buFont typeface="Calibri"/>
              <a:buNone/>
              <a:defRPr>
                <a:solidFill>
                  <a:srgbClr val="888888"/>
                </a:solidFill>
              </a:defRPr>
            </a:lvl8pPr>
            <a:lvl9pPr lvl="8" algn="ctr">
              <a:lnSpc>
                <a:spcPct val="100000"/>
              </a:lnSpc>
              <a:spcBef>
                <a:spcPts val="0"/>
              </a:spcBef>
              <a:spcAft>
                <a:spcPts val="0"/>
              </a:spcAft>
              <a:buClr>
                <a:srgbClr val="888888"/>
              </a:buClr>
              <a:buSzPts val="1800"/>
              <a:buFont typeface="Calibri"/>
              <a:buNone/>
              <a:defRPr>
                <a:solidFill>
                  <a:srgbClr val="888888"/>
                </a:solidFill>
              </a:defRPr>
            </a:lvl9pPr>
          </a:lstStyle>
          <a:p>
            <a:endParaRPr/>
          </a:p>
        </p:txBody>
      </p:sp>
      <p:pic>
        <p:nvPicPr>
          <p:cNvPr id="61" name="Google Shape;61;p89" descr="\\colhpafil004\Colindale_Data\HQ Group and LARS\Group Data\Design\Branding and logos\PHE logos with strapline\Small without Old French text\PHE small logo for A4.jpg"/>
          <p:cNvPicPr preferRelativeResize="0"/>
          <p:nvPr/>
        </p:nvPicPr>
        <p:blipFill rotWithShape="1">
          <a:blip r:embed="rId2">
            <a:alphaModFix/>
          </a:blip>
          <a:srcRect/>
          <a:stretch/>
        </p:blipFill>
        <p:spPr>
          <a:xfrm>
            <a:off x="0" y="0"/>
            <a:ext cx="4898813" cy="1812290"/>
          </a:xfrm>
          <a:prstGeom prst="rect">
            <a:avLst/>
          </a:prstGeom>
          <a:noFill/>
          <a:ln>
            <a:noFill/>
          </a:ln>
        </p:spPr>
      </p:pic>
    </p:spTree>
    <p:extLst>
      <p:ext uri="{BB962C8B-B14F-4D97-AF65-F5344CB8AC3E}">
        <p14:creationId xmlns:p14="http://schemas.microsoft.com/office/powerpoint/2010/main" val="50911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01F-083D-C133-1382-E6648A1EF8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1A50F-73B4-CA9A-2D84-18DCEB9C5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9FA924-A195-028C-FAE4-FC9F84A595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D10299F-67BC-BD05-E46B-3FCD687FE48E}"/>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6" name="Footer Placeholder 5">
            <a:extLst>
              <a:ext uri="{FF2B5EF4-FFF2-40B4-BE49-F238E27FC236}">
                <a16:creationId xmlns:a16="http://schemas.microsoft.com/office/drawing/2014/main" id="{7F53AC1C-69EC-3D00-AB38-3D0F474296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D52774-C63A-2AE1-036F-FD0FDF18D0D0}"/>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83065920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6917-5AC4-1291-D20F-BF30F58211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9771C6-8668-0A20-5FCD-299CE0DBF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4FD076-A4D2-E529-CAAF-EA89C9A1BE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F348C6-D95E-C38D-500E-B4B5168FE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D6391F-4A7F-BA85-1D4A-2A9454AF0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9C0B02-2FA1-7715-5C6A-E80DD4749BB3}"/>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8" name="Footer Placeholder 7">
            <a:extLst>
              <a:ext uri="{FF2B5EF4-FFF2-40B4-BE49-F238E27FC236}">
                <a16:creationId xmlns:a16="http://schemas.microsoft.com/office/drawing/2014/main" id="{A9080490-4A43-AB81-B26F-F2FEBE192B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E0E89D-E565-B04A-5978-68C0327203D2}"/>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21319784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1D7A2-DA58-3EB9-832A-C1CD77374F1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811AC4-1F7F-4B7F-6E0A-4C8B5F246041}"/>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4" name="Footer Placeholder 3">
            <a:extLst>
              <a:ext uri="{FF2B5EF4-FFF2-40B4-BE49-F238E27FC236}">
                <a16:creationId xmlns:a16="http://schemas.microsoft.com/office/drawing/2014/main" id="{1B2C28C3-DD4E-FE6E-8354-7379B0E677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4539D6-E0EC-6DDD-9928-BF585E8B2C1B}"/>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1797151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D1AD9-6140-8451-2A37-A34B1C9A3F2D}"/>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3" name="Footer Placeholder 2">
            <a:extLst>
              <a:ext uri="{FF2B5EF4-FFF2-40B4-BE49-F238E27FC236}">
                <a16:creationId xmlns:a16="http://schemas.microsoft.com/office/drawing/2014/main" id="{D1EC0A9D-A352-4205-A0E2-43AA055F54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3F2A7B-ABA5-66E4-7939-4DB7E35B2DA1}"/>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40813106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ED3D-0486-09E1-130F-7541D7476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2D21C5-2112-B1D4-8500-4E40D575F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BC67CC-EE69-32B8-FCAD-AE68E3E28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699C0-3E96-0025-C18E-4C1BF4804902}"/>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6" name="Footer Placeholder 5">
            <a:extLst>
              <a:ext uri="{FF2B5EF4-FFF2-40B4-BE49-F238E27FC236}">
                <a16:creationId xmlns:a16="http://schemas.microsoft.com/office/drawing/2014/main" id="{3D5EA928-9A10-8E41-413B-9725B0030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A06672-B363-3BAB-54E6-B20702F2B534}"/>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37303408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2C7E-B74A-6B55-07D2-824B61EB52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66A7F21-8F2A-92E7-0AB3-7F50165D72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CB9B6A-D670-261B-315E-6648D594E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7CE60-63E3-3C66-61BF-E47322215987}"/>
              </a:ext>
            </a:extLst>
          </p:cNvPr>
          <p:cNvSpPr>
            <a:spLocks noGrp="1"/>
          </p:cNvSpPr>
          <p:nvPr>
            <p:ph type="dt" sz="half" idx="10"/>
          </p:nvPr>
        </p:nvSpPr>
        <p:spPr/>
        <p:txBody>
          <a:bodyPr/>
          <a:lstStyle/>
          <a:p>
            <a:fld id="{80E91B0C-28C8-473B-852E-7E814E7DBF2C}" type="datetimeFigureOut">
              <a:rPr lang="en-GB" smtClean="0"/>
              <a:t>06/02/2024</a:t>
            </a:fld>
            <a:endParaRPr lang="en-GB"/>
          </a:p>
        </p:txBody>
      </p:sp>
      <p:sp>
        <p:nvSpPr>
          <p:cNvPr id="6" name="Footer Placeholder 5">
            <a:extLst>
              <a:ext uri="{FF2B5EF4-FFF2-40B4-BE49-F238E27FC236}">
                <a16:creationId xmlns:a16="http://schemas.microsoft.com/office/drawing/2014/main" id="{5DCE5868-03BF-C8A4-F17E-85C5D95981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E2CD7D-DD49-2DFE-CC40-AAF49B489218}"/>
              </a:ext>
            </a:extLst>
          </p:cNvPr>
          <p:cNvSpPr>
            <a:spLocks noGrp="1"/>
          </p:cNvSpPr>
          <p:nvPr>
            <p:ph type="sldNum" sz="quarter" idx="12"/>
          </p:nvPr>
        </p:nvSpPr>
        <p:spPr/>
        <p:txBody>
          <a:bodyPr/>
          <a:lstStyle/>
          <a:p>
            <a:fld id="{72E9BE95-055C-46EC-A320-23A2E0E823AC}" type="slidenum">
              <a:rPr lang="en-GB" smtClean="0"/>
              <a:t>‹#›</a:t>
            </a:fld>
            <a:endParaRPr lang="en-GB"/>
          </a:p>
        </p:txBody>
      </p:sp>
    </p:spTree>
    <p:extLst>
      <p:ext uri="{BB962C8B-B14F-4D97-AF65-F5344CB8AC3E}">
        <p14:creationId xmlns:p14="http://schemas.microsoft.com/office/powerpoint/2010/main" val="30462096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61BC3-9F10-EE2F-1230-D4B3CECA9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ABE114-98C4-91BE-70C6-D7565F026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C3558-9814-9ED0-CFA0-EF10C83FDE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91B0C-28C8-473B-852E-7E814E7DBF2C}" type="datetimeFigureOut">
              <a:rPr lang="en-GB" smtClean="0"/>
              <a:t>06/02/2024</a:t>
            </a:fld>
            <a:endParaRPr lang="en-GB"/>
          </a:p>
        </p:txBody>
      </p:sp>
      <p:sp>
        <p:nvSpPr>
          <p:cNvPr id="5" name="Footer Placeholder 4">
            <a:extLst>
              <a:ext uri="{FF2B5EF4-FFF2-40B4-BE49-F238E27FC236}">
                <a16:creationId xmlns:a16="http://schemas.microsoft.com/office/drawing/2014/main" id="{A4CBE011-44D0-4527-47AC-633D268FF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BC3098-0D62-4930-4403-132922D3A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9BE95-055C-46EC-A320-23A2E0E823AC}" type="slidenum">
              <a:rPr lang="en-GB" smtClean="0"/>
              <a:t>‹#›</a:t>
            </a:fld>
            <a:endParaRPr lang="en-GB"/>
          </a:p>
        </p:txBody>
      </p:sp>
    </p:spTree>
    <p:extLst>
      <p:ext uri="{BB962C8B-B14F-4D97-AF65-F5344CB8AC3E}">
        <p14:creationId xmlns:p14="http://schemas.microsoft.com/office/powerpoint/2010/main" val="2335655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1"/>
          <p:cNvSpPr/>
          <p:nvPr/>
        </p:nvSpPr>
        <p:spPr>
          <a:xfrm>
            <a:off x="0" y="6400800"/>
            <a:ext cx="12193270" cy="457200"/>
          </a:xfrm>
          <a:custGeom>
            <a:avLst/>
            <a:gdLst/>
            <a:ahLst/>
            <a:cxnLst/>
            <a:rect l="l" t="t" r="r" b="b"/>
            <a:pathLst>
              <a:path w="12193270" h="457200" extrusionOk="0">
                <a:moveTo>
                  <a:pt x="0" y="0"/>
                </a:moveTo>
                <a:lnTo>
                  <a:pt x="0" y="457200"/>
                </a:lnTo>
                <a:lnTo>
                  <a:pt x="12193206" y="457200"/>
                </a:lnTo>
                <a:lnTo>
                  <a:pt x="12193206" y="223189"/>
                </a:lnTo>
                <a:lnTo>
                  <a:pt x="0" y="0"/>
                </a:lnTo>
                <a:close/>
              </a:path>
            </a:pathLst>
          </a:custGeom>
          <a:solidFill>
            <a:srgbClr val="DFF2F7"/>
          </a:solid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p81"/>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marR="0" lvl="0" algn="l" rtl="0">
              <a:lnSpc>
                <a:spcPct val="100000"/>
              </a:lnSpc>
              <a:spcBef>
                <a:spcPct val="0"/>
              </a:spcBef>
              <a:spcAft>
                <a:spcPct val="0"/>
              </a:spcAft>
              <a:buClr>
                <a:srgbClr val="000000"/>
              </a:buClr>
              <a:buSzPts val="1400"/>
              <a:buFont typeface="Arial"/>
              <a:buNone/>
              <a:defRPr sz="1800" b="1"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1"/>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81"/>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marR="0" lvl="0" algn="ctr" rtl="0">
              <a:lnSpc>
                <a:spcPct val="100000"/>
              </a:lnSpc>
              <a:spcBef>
                <a:spcPct val="0"/>
              </a:spcBef>
              <a:spcAft>
                <a:spcPct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1"/>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marR="0" lvl="0" algn="l" rtl="0">
              <a:lnSpc>
                <a:spcPct val="100000"/>
              </a:lnSpc>
              <a:spcBef>
                <a:spcPct val="0"/>
              </a:spcBef>
              <a:spcAft>
                <a:spcPct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1"/>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ct val="0"/>
              </a:spcBef>
              <a:spcAft>
                <a:spcPct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xmlns:p14="http://schemas.microsoft.com/office/powerpoint/2010/main" val="10856861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1"/>
          <p:cNvSpPr/>
          <p:nvPr/>
        </p:nvSpPr>
        <p:spPr>
          <a:xfrm>
            <a:off x="0" y="6400800"/>
            <a:ext cx="12193270" cy="457200"/>
          </a:xfrm>
          <a:custGeom>
            <a:avLst/>
            <a:gdLst/>
            <a:ahLst/>
            <a:cxnLst/>
            <a:rect l="l" t="t" r="r" b="b"/>
            <a:pathLst>
              <a:path w="12193270" h="457200" extrusionOk="0">
                <a:moveTo>
                  <a:pt x="0" y="0"/>
                </a:moveTo>
                <a:lnTo>
                  <a:pt x="0" y="457200"/>
                </a:lnTo>
                <a:lnTo>
                  <a:pt x="12193206" y="457200"/>
                </a:lnTo>
                <a:lnTo>
                  <a:pt x="12193206" y="223189"/>
                </a:lnTo>
                <a:lnTo>
                  <a:pt x="0" y="0"/>
                </a:lnTo>
                <a:close/>
              </a:path>
            </a:pathLst>
          </a:custGeom>
          <a:solidFill>
            <a:srgbClr val="DFF2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p81"/>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1"/>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81"/>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1"/>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1"/>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24685014"/>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5"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1"/>
          <p:cNvSpPr/>
          <p:nvPr/>
        </p:nvSpPr>
        <p:spPr>
          <a:xfrm>
            <a:off x="0" y="6400800"/>
            <a:ext cx="12193270" cy="457200"/>
          </a:xfrm>
          <a:custGeom>
            <a:avLst/>
            <a:gdLst/>
            <a:ahLst/>
            <a:cxnLst/>
            <a:rect l="l" t="t" r="r" b="b"/>
            <a:pathLst>
              <a:path w="12193270" h="457200" extrusionOk="0">
                <a:moveTo>
                  <a:pt x="0" y="0"/>
                </a:moveTo>
                <a:lnTo>
                  <a:pt x="0" y="457200"/>
                </a:lnTo>
                <a:lnTo>
                  <a:pt x="12193206" y="457200"/>
                </a:lnTo>
                <a:lnTo>
                  <a:pt x="12193206" y="223189"/>
                </a:lnTo>
                <a:lnTo>
                  <a:pt x="0" y="0"/>
                </a:lnTo>
                <a:close/>
              </a:path>
            </a:pathLst>
          </a:custGeom>
          <a:solidFill>
            <a:srgbClr val="DFF2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p81"/>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1"/>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81"/>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1"/>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1"/>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05312729"/>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eif.org.uk/files/pdf/language-child-wellbeing-indicator.pdf" TargetMode="External"/><Relationship Id="rId7" Type="http://schemas.openxmlformats.org/officeDocument/2006/relationships/hyperlink" Target="https://www.llyw.cymru/sites/default/files/publications/2022-03/trosolwg-or-rhaglen-plant-iach-cymru.pdf"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hyperlink" Target="https://www.llyw.cymru/sites/default/files/publications/2021-09/cymru-iachach-ein-cynllun-iechyd-a-gofal-cymdeithasol.pdf"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llyw.cymru/sites/default/files/publications/2022-11/taflen-ffeithiau-ymwybyddiaeth-o-ffonoleg.pdf"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6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www.llyw.cymru/siarad-gyda-fi"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hyperlink" Target="https://gov.wales/learning-talk-stages-speech-and-language-developmen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lyw.cymru/sites/default/files/publications/2021-11/siarad-gyda-fi-poster-10-tip.pdf"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hyperlink" Target="https://www.llyw.cymru/sites/default/files/publications/2022-06/10-tip-i-fy-helpu-i-ddysgu-siarad.pdf?_ga=2.32015608.73024041.1677857692-1139048036.1655817178&amp;_gl=1*134qnv8*_ga*MTEzOTA0ODAzNi4xNjU1ODE3MTc4*_ga_L1471V4N02*MTY3Nzg1Nzk1NS45LjEuMTY3Nzg1OTE0Mi4wLjAuMA.." TargetMode="External"/><Relationship Id="rId4" Type="http://schemas.openxmlformats.org/officeDocument/2006/relationships/hyperlink" Target="https://youtu.be/vIhUEvEXDO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hyperlink" Target="https://youtu.be/-zqU4GFBhsA"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hyperlink" Target="http://www.llyw.cymru/siarad-gyda-fi-canllawiau-ymarferwy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hyperlink" Target="https://youtu.be/k9mzKK1zjl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hyperlink" Target="https://youtu.be/jBR0bMcCVS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hyperlink" Target="https://youtu.be/PVaZolMYa2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hyperlink" Target="https://youtu.be/YuRGHWwi-M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hyperlink" Target="https://youtu.be/6qVRjPuaa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hyperlink" Target="https://youtu.be/H9cEu0NmWew"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hyperlink" Target="https://youtu.be/U0mX60HnkHA"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hyperlink" Target="https://youtu.be/nWyM8NBAWo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aISXCw0Pi94"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78.jpeg"/><Relationship Id="rId4" Type="http://schemas.openxmlformats.org/officeDocument/2006/relationships/hyperlink" Target="http://www.youtube.com/watch?v=aISXCw0Pi9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hyperlink" Target="https://www.bi.team/wp-content/uploads/2015/07/BIT-Publication-EAST_FA_WEB.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s://www.llyw.cymru/sites/default/files/pdf-versions/2022/8/2/1659427837/adolygiad-o-sgrinio-iaith-gynnar-yn-addas-ar-gyfer-plant-yng-nghymru-o-enedigaeth-hyd-5-mlwydd-oed.pdf"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hyperlink" Target="https://www.llyw.cymru/sites/default/files/pdf-versions/2022/8/2/1659427837/adolygiad-o-sgrinio-iaith-gynnar-yn-addas-ar-gyfer-plant-yng-nghymru-o-enedigaeth-hyd-5-mlwydd-oed.pdf"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llyw.cymru/siarad-gyda-fi" TargetMode="External"/><Relationship Id="rId7"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hyperlink" Target="https://speechandlanguage.org.uk/17-million-young-futures/" TargetMode="External"/><Relationship Id="rId5" Type="http://schemas.openxmlformats.org/officeDocument/2006/relationships/hyperlink" Target="https://www.nhs.uk/start4life/baby/learning-to-talk/3-to-5-years/" TargetMode="External"/><Relationship Id="rId4" Type="http://schemas.openxmlformats.org/officeDocument/2006/relationships/hyperlink" Target="https://www.bbc.co.uk/tiny-happy-people" TargetMode="External"/><Relationship Id="rId9" Type="http://schemas.openxmlformats.org/officeDocument/2006/relationships/image" Target="../media/image93.png"/></Relationships>
</file>

<file path=ppt/slides/_rels/slide71.xml.rels><?xml version="1.0" encoding="UTF-8" standalone="yes"?>
<Relationships xmlns="http://schemas.openxmlformats.org/package/2006/relationships"><Relationship Id="rId8" Type="http://schemas.openxmlformats.org/officeDocument/2006/relationships/hyperlink" Target="https://www.elklan.co.uk/Learners/ELearningSessions/ISLC/register" TargetMode="External"/><Relationship Id="rId13" Type="http://schemas.openxmlformats.org/officeDocument/2006/relationships/hyperlink" Target="https://www.gov.wales/talk-me-guidance-practitioners" TargetMode="External"/><Relationship Id="rId3" Type="http://schemas.openxmlformats.org/officeDocument/2006/relationships/hyperlink" Target="https://www.llyw.cymru/siarad-gyda-fi" TargetMode="External"/><Relationship Id="rId7" Type="http://schemas.openxmlformats.org/officeDocument/2006/relationships/hyperlink" Target="https://www.exchangewales.org/slc-training-resources/" TargetMode="External"/><Relationship Id="rId12" Type="http://schemas.openxmlformats.org/officeDocument/2006/relationships/hyperlink" Target="http://www.llyw.cymru/siarad-gyda-fi-canllawiau-ymarferwyr" TargetMode="External"/><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hyperlink" Target="https://www.exchangewales.org/talk-with-me-speech-language-and-communication-slc/" TargetMode="External"/><Relationship Id="rId11" Type="http://schemas.openxmlformats.org/officeDocument/2006/relationships/hyperlink" Target="https://www.llyw.cymru/sites/default/files/publications/2023-01/taflen-ffeithiau-byddardod.pdf" TargetMode="External"/><Relationship Id="rId5" Type="http://schemas.openxmlformats.org/officeDocument/2006/relationships/hyperlink" Target="https://www.llyw.cymru/siarad-gyda-fi-canllawiau-ymarferwyr" TargetMode="External"/><Relationship Id="rId10" Type="http://schemas.openxmlformats.org/officeDocument/2006/relationships/hyperlink" Target="https://www.llyw.cymru/sites/default/files/publications/2022-11/taflen-ffeithiau-ymwybyddiaeth-o-ffonoleg.pdf" TargetMode="External"/><Relationship Id="rId4" Type="http://schemas.openxmlformats.org/officeDocument/2006/relationships/hyperlink" Target="https://gov.wales/talk-me-guidance-practitioners" TargetMode="External"/><Relationship Id="rId9" Type="http://schemas.openxmlformats.org/officeDocument/2006/relationships/hyperlink" Target="https://www.llyw.cymru/sites/default/files/publications/2022-09/taflen-ffeithiau-ar-atal-dweud.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66"/>
        <p:cNvGrpSpPr/>
        <p:nvPr/>
      </p:nvGrpSpPr>
      <p:grpSpPr>
        <a:xfrm>
          <a:off x="0" y="0"/>
          <a:ext cx="0" cy="0"/>
          <a:chOff x="0" y="0"/>
          <a:chExt cx="0" cy="0"/>
        </a:xfrm>
      </p:grpSpPr>
      <p:pic>
        <p:nvPicPr>
          <p:cNvPr id="67" name="Google Shape;67;p1"/>
          <p:cNvPicPr preferRelativeResize="0"/>
          <p:nvPr/>
        </p:nvPicPr>
        <p:blipFill>
          <a:blip r:embed="rId3">
            <a:alphaModFix/>
          </a:blip>
          <a:stretch>
            <a:fillRect/>
          </a:stretch>
        </p:blipFill>
        <p:spPr>
          <a:xfrm>
            <a:off x="10294378" y="0"/>
            <a:ext cx="1350264" cy="1678825"/>
          </a:xfrm>
          <a:prstGeom prst="rect">
            <a:avLst/>
          </a:prstGeom>
          <a:noFill/>
          <a:ln>
            <a:noFill/>
          </a:ln>
        </p:spPr>
      </p:pic>
      <p:pic>
        <p:nvPicPr>
          <p:cNvPr id="68" name="Google Shape;68;p1"/>
          <p:cNvPicPr preferRelativeResize="0"/>
          <p:nvPr/>
        </p:nvPicPr>
        <p:blipFill>
          <a:blip r:embed="rId4">
            <a:alphaModFix/>
          </a:blip>
          <a:stretch>
            <a:fillRect/>
          </a:stretch>
        </p:blipFill>
        <p:spPr>
          <a:xfrm>
            <a:off x="7162800" y="477232"/>
            <a:ext cx="2750763" cy="872236"/>
          </a:xfrm>
          <a:prstGeom prst="rect">
            <a:avLst/>
          </a:prstGeom>
          <a:noFill/>
          <a:ln>
            <a:noFill/>
          </a:ln>
        </p:spPr>
      </p:pic>
      <p:pic>
        <p:nvPicPr>
          <p:cNvPr id="69" name="Google Shape;69;p1" descr="A picture containing icon&#10;&#10;Description automatically generated"/>
          <p:cNvPicPr preferRelativeResize="0"/>
          <p:nvPr/>
        </p:nvPicPr>
        <p:blipFill>
          <a:blip r:embed="rId5">
            <a:alphaModFix/>
          </a:blip>
          <a:stretch>
            <a:fillRect/>
          </a:stretch>
        </p:blipFill>
        <p:spPr>
          <a:xfrm>
            <a:off x="456019" y="381000"/>
            <a:ext cx="2576842" cy="2576842"/>
          </a:xfrm>
          <a:prstGeom prst="rect">
            <a:avLst/>
          </a:prstGeom>
          <a:noFill/>
          <a:ln>
            <a:noFill/>
          </a:ln>
        </p:spPr>
      </p:pic>
      <p:sp>
        <p:nvSpPr>
          <p:cNvPr id="70" name="Google Shape;70;p1"/>
          <p:cNvSpPr txBox="1"/>
          <p:nvPr/>
        </p:nvSpPr>
        <p:spPr>
          <a:xfrm>
            <a:off x="-12198" y="2723657"/>
            <a:ext cx="12216395" cy="161701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5000"/>
              <a:buFont typeface="Arial"/>
              <a:buNone/>
              <a:defRPr b="0" i="0"/>
            </a:pPr>
            <a:r>
              <a:rPr kumimoji="0" lang="1106" sz="5000" b="1" i="0" u="none" strike="noStrike" kern="0" cap="none" spc="0" normalizeH="0" baseline="0" noProof="0">
                <a:ln>
                  <a:noFill/>
                </a:ln>
                <a:solidFill>
                  <a:srgbClr val="FFFFFF"/>
                </a:solidFill>
                <a:effectLst/>
                <a:uLnTx/>
                <a:uFillTx/>
                <a:latin typeface="Rockwell"/>
                <a:ea typeface="Rockwell"/>
                <a:cs typeface="Rockwell"/>
                <a:sym typeface="Rockwell"/>
              </a:rPr>
              <a:t>Siarad Gyda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5000"/>
              <a:buFont typeface="Arial"/>
              <a:buNone/>
              <a:defRPr b="0" i="0"/>
            </a:pPr>
            <a:r>
              <a:rPr kumimoji="0" lang="1106" sz="5000" b="1" i="0" u="none" strike="noStrike" kern="0" cap="none" spc="0" normalizeH="0" baseline="0" noProof="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71;p1"/>
          <p:cNvSpPr txBox="1"/>
          <p:nvPr/>
        </p:nvSpPr>
        <p:spPr>
          <a:xfrm>
            <a:off x="-12198" y="3816264"/>
            <a:ext cx="12216395" cy="10678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3200"/>
              <a:buFont typeface="Arial"/>
              <a:buNone/>
              <a:defRPr b="0" i="0"/>
            </a:pP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Hyfforddiant</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Lleferydd</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Iaith a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Chyfathrebu</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3200"/>
              <a:buFont typeface="Arial"/>
              <a:buNone/>
              <a:defRPr b="0" i="0"/>
            </a:pP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ar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gyfer</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gweithlu</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Cymysgedd</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Sgiliau</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3200" b="1" i="0" u="none" strike="noStrike" kern="0" cap="none" spc="0" normalizeH="0" baseline="0" noProof="0" dirty="0" err="1">
                <a:ln>
                  <a:noFill/>
                </a:ln>
                <a:solidFill>
                  <a:srgbClr val="FFFFFF"/>
                </a:solidFill>
                <a:effectLst/>
                <a:uLnTx/>
                <a:uFillTx/>
                <a:latin typeface="Arial"/>
                <a:ea typeface="Arial"/>
                <a:cs typeface="Arial"/>
                <a:sym typeface="Arial"/>
              </a:rPr>
              <a:t>Ymwelwyr</a:t>
            </a:r>
            <a:r>
              <a:rPr kumimoji="0" lang="en-GB" sz="3200" b="1" i="0" u="none" strike="noStrike" kern="0" cap="none" spc="0" normalizeH="0" baseline="0" noProof="0" dirty="0">
                <a:ln>
                  <a:noFill/>
                </a:ln>
                <a:solidFill>
                  <a:srgbClr val="FFFFFF"/>
                </a:solidFill>
                <a:effectLst/>
                <a:uLnTx/>
                <a:uFillTx/>
                <a:latin typeface="Arial"/>
                <a:ea typeface="Arial"/>
                <a:cs typeface="Arial"/>
                <a:sym typeface="Arial"/>
              </a:rPr>
              <a:t> Iechyd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2" name="Google Shape;72;p1"/>
          <p:cNvSpPr txBox="1">
            <a:spLocks noGrp="1"/>
          </p:cNvSpPr>
          <p:nvPr>
            <p:ph type="ftr" idx="11"/>
          </p:nvPr>
        </p:nvSpPr>
        <p:spPr>
          <a:xfrm>
            <a:off x="680466" y="5867401"/>
            <a:ext cx="10678668" cy="82378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800" b="0" i="0" u="none" strike="noStrike" kern="0" cap="none" spc="0" normalizeH="0" baseline="0" noProof="0">
                <a:ln>
                  <a:noFill/>
                </a:ln>
                <a:solidFill>
                  <a:srgbClr val="F2F2F2"/>
                </a:solidFill>
                <a:effectLst/>
                <a:uLnTx/>
                <a:uFillTx/>
                <a:latin typeface="Rockwell"/>
                <a:ea typeface="Rockwell"/>
                <a:cs typeface="Rockwell"/>
                <a:sym typeface="Rockwell"/>
              </a:rPr>
              <a:t>Cafodd yr hyfforddiant hwn ei addasu o gynnwys a ddatblygwyd gan y Sefydliad Ymwelwyr Iechyd, Public Health England ac Adran Addysg Llywodraeth y DU</a:t>
            </a:r>
            <a:endParaRPr kumimoji="0" sz="1800" b="0" i="0" u="none" strike="noStrike" kern="0" cap="none" spc="0" normalizeH="0" baseline="0" noProof="0">
              <a:ln>
                <a:noFill/>
              </a:ln>
              <a:solidFill>
                <a:srgbClr val="F2F2F2"/>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defRPr/>
            </a:pPr>
            <a:endParaRPr kumimoji="0" sz="1800" b="0" i="0" u="none" strike="noStrike" kern="0" cap="none" spc="0" normalizeH="0" baseline="0" noProof="0">
              <a:ln>
                <a:noFill/>
              </a:ln>
              <a:solidFill>
                <a:srgbClr val="F2F2F2"/>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3FF353EF-8AA6-722F-9BEB-2021C441EA5B}"/>
              </a:ext>
            </a:extLst>
          </p:cNvPr>
          <p:cNvSpPr txBox="1"/>
          <p:nvPr/>
        </p:nvSpPr>
        <p:spPr>
          <a:xfrm>
            <a:off x="5246202" y="5296981"/>
            <a:ext cx="6112932" cy="369332"/>
          </a:xfrm>
          <a:prstGeom prst="rect">
            <a:avLst/>
          </a:prstGeom>
          <a:noFill/>
        </p:spPr>
        <p:txBody>
          <a:bodyPr wrap="square">
            <a:spAutoFit/>
          </a:bodyPr>
          <a:lstStyle/>
          <a:p>
            <a:r>
              <a:rPr lang="en-GB" dirty="0" err="1">
                <a:solidFill>
                  <a:schemeClr val="bg1"/>
                </a:solidFill>
              </a:rPr>
              <a:t>Fersiwn</a:t>
            </a:r>
            <a:r>
              <a:rPr lang="en-GB" dirty="0">
                <a:solidFill>
                  <a:schemeClr val="bg1"/>
                </a:solidFill>
              </a:rPr>
              <a:t> 2 - 2024</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235"/>
        <p:cNvGrpSpPr/>
        <p:nvPr/>
      </p:nvGrpSpPr>
      <p:grpSpPr>
        <a:xfrm>
          <a:off x="0" y="0"/>
          <a:ext cx="0" cy="0"/>
          <a:chOff x="0" y="0"/>
          <a:chExt cx="0" cy="0"/>
        </a:xfrm>
      </p:grpSpPr>
      <p:grpSp>
        <p:nvGrpSpPr>
          <p:cNvPr id="236" name="Google Shape;236;p11"/>
          <p:cNvGrpSpPr/>
          <p:nvPr/>
        </p:nvGrpSpPr>
        <p:grpSpPr>
          <a:xfrm>
            <a:off x="1981200" y="1856534"/>
            <a:ext cx="9662593" cy="4313873"/>
            <a:chOff x="0" y="1791"/>
            <a:chExt cx="9662593" cy="4313873"/>
          </a:xfrm>
        </p:grpSpPr>
        <p:sp>
          <p:nvSpPr>
            <p:cNvPr id="237" name="Google Shape;237;p11"/>
            <p:cNvSpPr/>
            <p:nvPr/>
          </p:nvSpPr>
          <p:spPr>
            <a:xfrm>
              <a:off x="0" y="179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11"/>
            <p:cNvSpPr/>
            <p:nvPr/>
          </p:nvSpPr>
          <p:spPr>
            <a:xfrm>
              <a:off x="274725" y="206133"/>
              <a:ext cx="499501" cy="49950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 name="Google Shape;239;p11"/>
            <p:cNvSpPr/>
            <p:nvPr/>
          </p:nvSpPr>
          <p:spPr>
            <a:xfrm>
              <a:off x="1048952" y="1791"/>
              <a:ext cx="8613641" cy="90818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 name="Google Shape;240;p11"/>
            <p:cNvSpPr txBox="1"/>
            <p:nvPr/>
          </p:nvSpPr>
          <p:spPr>
            <a:xfrm>
              <a:off x="1048952" y="1791"/>
              <a:ext cx="8613641" cy="908183"/>
            </a:xfrm>
            <a:prstGeom prst="rect">
              <a:avLst/>
            </a:prstGeom>
            <a:noFill/>
            <a:ln>
              <a:noFill/>
            </a:ln>
          </p:spPr>
          <p:txBody>
            <a:bodyPr spcFirstLastPara="1" wrap="square" lIns="96100" tIns="96100" rIns="96100" bIns="96100"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Arial"/>
                  <a:ea typeface="Arial"/>
                  <a:cs typeface="Arial"/>
                  <a:sym typeface="Arial"/>
                </a:rPr>
                <a:t>Bydd gan Weithlu'r Gwasanaeth Ymwelwyr Iechyd arbenigedd a chyfleoedd i hybu datblygiad lleferydd, iaith a chyfathrebu ym </a:t>
              </a:r>
              <a:r>
                <a:rPr kumimoji="0" lang="1106" sz="1800" b="1" i="0" u="none" strike="noStrike" kern="0" cap="none" spc="0" normalizeH="0" baseline="0" noProof="0">
                  <a:ln>
                    <a:noFill/>
                  </a:ln>
                  <a:solidFill>
                    <a:srgbClr val="000000"/>
                  </a:solidFill>
                  <a:effectLst/>
                  <a:uLnTx/>
                  <a:uFillTx/>
                  <a:latin typeface="Arial"/>
                  <a:ea typeface="Arial"/>
                  <a:cs typeface="Arial"/>
                  <a:sym typeface="Arial"/>
                </a:rPr>
                <a:t>mhob</a:t>
              </a:r>
              <a:r>
                <a:rPr kumimoji="0" lang="1106" sz="1800" b="0" i="0" u="none" strike="noStrike" kern="0" cap="none" spc="0" normalizeH="0" baseline="0" noProof="0">
                  <a:ln>
                    <a:noFill/>
                  </a:ln>
                  <a:solidFill>
                    <a:srgbClr val="000000"/>
                  </a:solidFill>
                  <a:effectLst/>
                  <a:uLnTx/>
                  <a:uFillTx/>
                  <a:latin typeface="Arial"/>
                  <a:ea typeface="Arial"/>
                  <a:cs typeface="Arial"/>
                  <a:sym typeface="Arial"/>
                </a:rPr>
                <a:t> teulu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 name="Google Shape;241;p11"/>
            <p:cNvSpPr/>
            <p:nvPr/>
          </p:nvSpPr>
          <p:spPr>
            <a:xfrm>
              <a:off x="0" y="113702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 name="Google Shape;242;p11"/>
            <p:cNvSpPr/>
            <p:nvPr/>
          </p:nvSpPr>
          <p:spPr>
            <a:xfrm>
              <a:off x="274725" y="1341363"/>
              <a:ext cx="499501" cy="499501"/>
            </a:xfrm>
            <a:prstGeom prst="rect">
              <a:avLst/>
            </a:prstGeom>
            <a:blipFill rotWithShape="1">
              <a:blip r:embed="rId4">
                <a:alphaModFix/>
              </a:blip>
              <a:stretch>
                <a:fillRect l="-3995" r="-3995"/>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 name="Google Shape;243;p11"/>
            <p:cNvSpPr/>
            <p:nvPr/>
          </p:nvSpPr>
          <p:spPr>
            <a:xfrm>
              <a:off x="1048952" y="1137021"/>
              <a:ext cx="8613641" cy="90818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 name="Google Shape;244;p11"/>
            <p:cNvSpPr txBox="1"/>
            <p:nvPr/>
          </p:nvSpPr>
          <p:spPr>
            <a:xfrm>
              <a:off x="1048952" y="1137021"/>
              <a:ext cx="8613641" cy="908183"/>
            </a:xfrm>
            <a:prstGeom prst="rect">
              <a:avLst/>
            </a:prstGeom>
            <a:noFill/>
            <a:ln>
              <a:noFill/>
            </a:ln>
          </p:spPr>
          <p:txBody>
            <a:bodyPr spcFirstLastPara="1" wrap="square" lIns="96100" tIns="96100" rIns="96100" bIns="96100"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Arial"/>
                  <a:ea typeface="Arial"/>
                  <a:cs typeface="Arial"/>
                  <a:sym typeface="Arial"/>
                </a:rPr>
                <a:t>Mae Cynllun Cyflawni Siarad Gyda Fi yn canolbwyntio ar leferydd, iaith a chyfathrebu fel ‘edefyn aur’ dros amser: rhaid ystyried yr unigolyn cywir, yn y lle cywir, ar yr adeg gywir</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 name="Google Shape;245;p11"/>
            <p:cNvSpPr/>
            <p:nvPr/>
          </p:nvSpPr>
          <p:spPr>
            <a:xfrm>
              <a:off x="0" y="227225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 name="Google Shape;246;p11"/>
            <p:cNvSpPr/>
            <p:nvPr/>
          </p:nvSpPr>
          <p:spPr>
            <a:xfrm>
              <a:off x="274725" y="2476592"/>
              <a:ext cx="499501" cy="49950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11"/>
            <p:cNvSpPr/>
            <p:nvPr/>
          </p:nvSpPr>
          <p:spPr>
            <a:xfrm>
              <a:off x="1048952" y="2272251"/>
              <a:ext cx="8613641" cy="90818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11"/>
            <p:cNvSpPr txBox="1"/>
            <p:nvPr/>
          </p:nvSpPr>
          <p:spPr>
            <a:xfrm>
              <a:off x="1048952" y="2272251"/>
              <a:ext cx="8613641" cy="908183"/>
            </a:xfrm>
            <a:prstGeom prst="rect">
              <a:avLst/>
            </a:prstGeom>
            <a:noFill/>
            <a:ln>
              <a:noFill/>
            </a:ln>
          </p:spPr>
          <p:txBody>
            <a:bodyPr spcFirstLastPara="1" wrap="square" lIns="96100" tIns="96100" rIns="96100" bIns="96100"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Arial"/>
                  <a:ea typeface="Arial"/>
                  <a:cs typeface="Arial"/>
                  <a:sym typeface="Arial"/>
                </a:rPr>
                <a:t>Gall timau ymwelwyr iechyd gynnig ymyriadau amserol drwy gydberthnasau sefydledig â theuluoedd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11"/>
            <p:cNvSpPr/>
            <p:nvPr/>
          </p:nvSpPr>
          <p:spPr>
            <a:xfrm>
              <a:off x="0" y="340748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 name="Google Shape;250;p11"/>
            <p:cNvSpPr/>
            <p:nvPr/>
          </p:nvSpPr>
          <p:spPr>
            <a:xfrm>
              <a:off x="274725" y="3611822"/>
              <a:ext cx="499501" cy="499501"/>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 name="Google Shape;251;p11"/>
            <p:cNvSpPr/>
            <p:nvPr/>
          </p:nvSpPr>
          <p:spPr>
            <a:xfrm>
              <a:off x="1048952" y="3407481"/>
              <a:ext cx="8613641" cy="90818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 name="Google Shape;252;p11"/>
            <p:cNvSpPr txBox="1"/>
            <p:nvPr/>
          </p:nvSpPr>
          <p:spPr>
            <a:xfrm>
              <a:off x="1048952" y="3407481"/>
              <a:ext cx="8613641" cy="908183"/>
            </a:xfrm>
            <a:prstGeom prst="rect">
              <a:avLst/>
            </a:prstGeom>
            <a:noFill/>
            <a:ln>
              <a:noFill/>
            </a:ln>
          </p:spPr>
          <p:txBody>
            <a:bodyPr spcFirstLastPara="1" wrap="square" lIns="96100" tIns="96100" rIns="96100" bIns="96100"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Arial"/>
                  <a:ea typeface="Arial"/>
                  <a:cs typeface="Arial"/>
                  <a:sym typeface="Arial"/>
                </a:rPr>
                <a:t>Mae timau ymwelwyr iechyd yn gweithio yn y cartref a gallant ei hybu fel yr amgylchedd dysgu pwysicaf</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3" name="Google Shape;253;p11"/>
          <p:cNvSpPr txBox="1">
            <a:spLocks noGrp="1"/>
          </p:cNvSpPr>
          <p:nvPr>
            <p:ph type="ftr" idx="11"/>
          </p:nvPr>
        </p:nvSpPr>
        <p:spPr>
          <a:xfrm>
            <a:off x="64477" y="6520933"/>
            <a:ext cx="4743333"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4" name="Google Shape;254;p11"/>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5" name="Google Shape;255;p11"/>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Pam Ymweliadau Iechyd?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260"/>
        <p:cNvGrpSpPr/>
        <p:nvPr/>
      </p:nvGrpSpPr>
      <p:grpSpPr>
        <a:xfrm>
          <a:off x="0" y="0"/>
          <a:ext cx="0" cy="0"/>
          <a:chOff x="0" y="0"/>
          <a:chExt cx="0" cy="0"/>
        </a:xfrm>
      </p:grpSpPr>
      <p:sp>
        <p:nvSpPr>
          <p:cNvPr id="261" name="Google Shape;261;p12"/>
          <p:cNvSpPr txBox="1">
            <a:spLocks noGrp="1"/>
          </p:cNvSpPr>
          <p:nvPr>
            <p:ph type="body" idx="1"/>
          </p:nvPr>
        </p:nvSpPr>
        <p:spPr>
          <a:xfrm>
            <a:off x="3094085" y="610730"/>
            <a:ext cx="7831600" cy="3356153"/>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2000" b="1" dirty="0">
                <a:solidFill>
                  <a:schemeClr val="lt1"/>
                </a:solidFill>
                <a:latin typeface="Rockwell"/>
                <a:ea typeface="Rockwell"/>
                <a:cs typeface="Rockwell"/>
                <a:sym typeface="Rockwell"/>
              </a:rPr>
              <a:t>Dylech ystyried:</a:t>
            </a:r>
            <a:endParaRPr dirty="0"/>
          </a:p>
          <a:p>
            <a:pPr marL="0" lvl="0" indent="0" algn="l" rtl="0">
              <a:lnSpc>
                <a:spcPct val="100000"/>
              </a:lnSpc>
              <a:spcBef>
                <a:spcPct val="0"/>
              </a:spcBef>
              <a:spcAft>
                <a:spcPct val="0"/>
              </a:spcAft>
              <a:buSzPts val="1400"/>
              <a:buNone/>
            </a:pPr>
            <a:endParaRPr sz="2000" dirty="0">
              <a:solidFill>
                <a:schemeClr val="lt1"/>
              </a:solidFill>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Sut rydych chi'n adnabod anghenion lleferydd, iaith a chyfathrebu ar hyn o bryd?</a:t>
            </a:r>
            <a:endParaRPr dirty="0"/>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Pa bwyntiau cyswllt sydd fwyaf allweddol ar gyfer hyn? Sut rydych chi'n sicrhau y caiff lleferydd, iaith a chyfathrebu eu hystyried ym mhob cyswllt?</a:t>
            </a:r>
            <a:endParaRPr dirty="0"/>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Beth fyddwch chi'n ceisio sylwi arno wrth wrando ar y rhiant?</a:t>
            </a:r>
            <a:endParaRPr dirty="0"/>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Ar y plentyn?</a:t>
            </a:r>
            <a:endParaRPr dirty="0"/>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Ar hyn o bryd, sut rydych chi'n penderfynu beth i'w wneud nesaf?</a:t>
            </a:r>
            <a:endParaRPr dirty="0"/>
          </a:p>
          <a:p>
            <a:pPr marL="285750" lvl="0" indent="-158750" algn="l" rtl="0">
              <a:lnSpc>
                <a:spcPct val="100000"/>
              </a:lnSpc>
              <a:spcBef>
                <a:spcPct val="0"/>
              </a:spcBef>
              <a:spcAft>
                <a:spcPct val="0"/>
              </a:spcAft>
              <a:buSzPts val="2000"/>
              <a:buFont typeface="Arial"/>
              <a:buNone/>
            </a:pPr>
            <a:endParaRPr sz="2000" dirty="0">
              <a:solidFill>
                <a:schemeClr val="lt1"/>
              </a:solidFill>
            </a:endParaRPr>
          </a:p>
        </p:txBody>
      </p:sp>
      <p:sp>
        <p:nvSpPr>
          <p:cNvPr id="262" name="Google Shape;262;p12"/>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888888"/>
              </a:buClr>
              <a:buSzPts val="1200"/>
              <a:buFont typeface="Rockwel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3" name="Google Shape;263;p12"/>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p12"/>
          <p:cNvSpPr txBox="1"/>
          <p:nvPr/>
        </p:nvSpPr>
        <p:spPr>
          <a:xfrm>
            <a:off x="457200" y="274320"/>
            <a:ext cx="2030400" cy="1402080"/>
          </a:xfrm>
          <a:prstGeom prst="rect">
            <a:avLst/>
          </a:prstGeom>
          <a:noFill/>
          <a:ln>
            <a:noFill/>
          </a:ln>
        </p:spPr>
        <p:txBody>
          <a:bodyPr spcFirstLastPara="1" wrap="square" lIns="0" tIns="0" rIns="0" bIns="0" anchor="t" anchorCtr="0">
            <a:normAutofit lnSpcReduction="10000"/>
          </a:bodyPr>
          <a:lstStyle/>
          <a:p>
            <a:pPr marL="0" marR="0" lvl="0" indent="0" algn="ctr" defTabSz="914400" rtl="0" eaLnBrk="1" fontAlgn="auto" latinLnBrk="0" hangingPunct="1">
              <a:lnSpc>
                <a:spcPct val="100000"/>
              </a:lnSpc>
              <a:spcBef>
                <a:spcPct val="0"/>
              </a:spcBef>
              <a:spcAft>
                <a:spcPct val="0"/>
              </a:spcAft>
              <a:buClr>
                <a:srgbClr val="7F7F7F"/>
              </a:buClr>
              <a:buSzPts val="2000"/>
              <a:buFont typeface="Rockwel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Gweithgaredd: Adnabod</a:t>
            </a:r>
            <a:r>
              <a:rPr kumimoji="0" lang="1106" sz="2000" b="0"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7F7F7F"/>
              </a:buClr>
              <a:buSzPts val="2000"/>
              <a:buFont typeface="Rockwel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anghenion lleferydd, iaith a chyfathrebu</a:t>
            </a:r>
            <a:r>
              <a:rPr kumimoji="0" lang="1106" sz="2000" b="0"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pic>
        <p:nvPicPr>
          <p:cNvPr id="265" name="Google Shape;265;p12"/>
          <p:cNvPicPr preferRelativeResize="0"/>
          <p:nvPr/>
        </p:nvPicPr>
        <p:blipFill>
          <a:blip r:embed="rId3">
            <a:alphaModFix/>
          </a:blip>
          <a:srcRect l="49212" t="30386" r="9308" b="14696"/>
          <a:stretch>
            <a:fillRect/>
          </a:stretch>
        </p:blipFill>
        <p:spPr>
          <a:xfrm>
            <a:off x="4724401" y="3966884"/>
            <a:ext cx="7315200" cy="2547356"/>
          </a:xfrm>
          <a:prstGeom prst="rect">
            <a:avLst/>
          </a:prstGeom>
          <a:noFill/>
          <a:ln>
            <a:noFill/>
          </a:ln>
        </p:spPr>
      </p:pic>
      <p:sp>
        <p:nvSpPr>
          <p:cNvPr id="266" name="Google Shape;266;p12"/>
          <p:cNvSpPr txBox="1"/>
          <p:nvPr/>
        </p:nvSpPr>
        <p:spPr>
          <a:xfrm>
            <a:off x="5549152" y="4383741"/>
            <a:ext cx="5783822"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FFFFFF"/>
              </a:buClr>
              <a:buSzPts val="1800"/>
              <a:buFont typeface="Rockwel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Trafod gyda rhieni/gofalwyr beth yw eu safbwyntiau ac unrhyw bryderon sydd ganddynt ynglŷn â sgiliau lleferydd, iaith a chyfathrebu eu plentyn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FFFFFF"/>
              </a:buClr>
              <a:buSzPts val="1800"/>
              <a:buFont typeface="Rockwel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(Fframwaith sicrhau ansawdd Rhaglen Plant Iach Cymru,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271"/>
        <p:cNvGrpSpPr/>
        <p:nvPr/>
      </p:nvGrpSpPr>
      <p:grpSpPr>
        <a:xfrm>
          <a:off x="0" y="0"/>
          <a:ext cx="0" cy="0"/>
          <a:chOff x="0" y="0"/>
          <a:chExt cx="0" cy="0"/>
        </a:xfrm>
      </p:grpSpPr>
      <p:grpSp>
        <p:nvGrpSpPr>
          <p:cNvPr id="272" name="Google Shape;272;p13"/>
          <p:cNvGrpSpPr/>
          <p:nvPr/>
        </p:nvGrpSpPr>
        <p:grpSpPr>
          <a:xfrm>
            <a:off x="457200" y="2057400"/>
            <a:ext cx="11277600" cy="4267200"/>
            <a:chOff x="457200" y="2173677"/>
            <a:chExt cx="11277600" cy="4267200"/>
          </a:xfrm>
        </p:grpSpPr>
        <p:sp>
          <p:nvSpPr>
            <p:cNvPr id="273" name="Google Shape;273;p13"/>
            <p:cNvSpPr/>
            <p:nvPr/>
          </p:nvSpPr>
          <p:spPr>
            <a:xfrm>
              <a:off x="457200" y="21736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86325" tIns="86325" rIns="86325" bIns="8632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1. 	Bydd angen yr offer canlynol arnoch: papur gwag, peniau / pensiliau / creonau o </a:t>
              </a:r>
              <a:r>
                <a:rPr kumimoji="0" lang="1106" sz="1800" b="0" i="0" u="none" strike="noStrike" kern="0" cap="none" spc="0" normalizeH="0" baseline="0" noProof="0">
                  <a:ln>
                    <a:noFill/>
                  </a:ln>
                  <a:solidFill>
                    <a:srgbClr val="FAB823"/>
                  </a:solidFill>
                  <a:effectLst/>
                  <a:uLnTx/>
                  <a:uFillTx/>
                  <a:latin typeface="Arial"/>
                  <a:ea typeface="Arial"/>
                  <a:cs typeface="Arial"/>
                  <a:sym typeface="Arial"/>
                </a:rPr>
                <a:t>3</a:t>
              </a:r>
              <a:r>
                <a:rPr kumimoji="0" lang="1106" sz="1800" b="0" i="0" u="none" strike="noStrike" kern="0" cap="none" spc="0" normalizeH="0" baseline="0" noProof="0">
                  <a:ln>
                    <a:noFill/>
                  </a:ln>
                  <a:solidFill>
                    <a:srgbClr val="7F7F7F"/>
                  </a:solidFill>
                  <a:effectLst/>
                  <a:uLnTx/>
                  <a:uFillTx/>
                  <a:latin typeface="Arial"/>
                  <a:ea typeface="Arial"/>
                  <a:cs typeface="Arial"/>
                  <a:sym typeface="Arial"/>
                </a:rPr>
                <a:t> </a:t>
              </a:r>
              <a:r>
                <a:rPr kumimoji="0" lang="1106" sz="1800" b="0" i="0" u="none" strike="noStrike" kern="0" cap="none" spc="0" normalizeH="0" baseline="0" noProof="0">
                  <a:ln>
                    <a:noFill/>
                  </a:ln>
                  <a:solidFill>
                    <a:srgbClr val="009098"/>
                  </a:solidFill>
                  <a:effectLst/>
                  <a:uLnTx/>
                  <a:uFillTx/>
                  <a:latin typeface="Arial"/>
                  <a:ea typeface="Arial"/>
                  <a:cs typeface="Arial"/>
                  <a:sym typeface="Arial"/>
                </a:rPr>
                <a:t>lliw</a:t>
              </a:r>
              <a:r>
                <a:rPr kumimoji="0" lang="1106" sz="1800" b="0" i="0" u="none" strike="noStrike" kern="0" cap="none" spc="0" normalizeH="0" baseline="0" noProof="0">
                  <a:ln>
                    <a:noFill/>
                  </a:ln>
                  <a:solidFill>
                    <a:srgbClr val="7F7F7F"/>
                  </a:solidFill>
                  <a:effectLst/>
                  <a:uLnTx/>
                  <a:uFillTx/>
                  <a:latin typeface="Arial"/>
                  <a:ea typeface="Arial"/>
                  <a:cs typeface="Arial"/>
                  <a:sym typeface="Arial"/>
                </a:rPr>
                <a:t> </a:t>
              </a:r>
              <a:r>
                <a:rPr kumimoji="0" lang="1106" sz="1800" b="0" i="0" u="none" strike="noStrike" kern="0" cap="none" spc="0" normalizeH="0" baseline="0" noProof="0">
                  <a:ln>
                    <a:noFill/>
                  </a:ln>
                  <a:solidFill>
                    <a:srgbClr val="7E3F99"/>
                  </a:solidFill>
                  <a:effectLst/>
                  <a:uLnTx/>
                  <a:uFillTx/>
                  <a:latin typeface="Arial"/>
                  <a:ea typeface="Arial"/>
                  <a:cs typeface="Arial"/>
                  <a:sym typeface="Arial"/>
                </a:rPr>
                <a:t>gwahanol</a:t>
              </a:r>
              <a:r>
                <a:rPr kumimoji="0" lang="1106" sz="1800" b="0" i="0" u="none" strike="noStrike" kern="0" cap="none" spc="0" normalizeH="0" baseline="0" noProof="0">
                  <a:ln>
                    <a:noFill/>
                  </a:ln>
                  <a:solidFill>
                    <a:srgbClr val="7F7F7F"/>
                  </a:solidFill>
                  <a:effectLst/>
                  <a:uLnTx/>
                  <a:uFillTx/>
                  <a:latin typeface="Arial"/>
                  <a:ea typeface="Arial"/>
                  <a:cs typeface="Arial"/>
                  <a:sym typeface="Arial"/>
                </a:rPr>
                <a:t> </a:t>
              </a: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74" name="Google Shape;274;p13"/>
            <p:cNvSpPr/>
            <p:nvPr/>
          </p:nvSpPr>
          <p:spPr>
            <a:xfrm>
              <a:off x="457200" y="26308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dirty="0">
                  <a:ln>
                    <a:noFill/>
                  </a:ln>
                  <a:solidFill>
                    <a:srgbClr val="7F7F7F"/>
                  </a:solidFill>
                  <a:effectLst/>
                  <a:uLnTx/>
                  <a:uFillTx/>
                  <a:latin typeface="Arial"/>
                  <a:ea typeface="Arial"/>
                  <a:cs typeface="Arial"/>
                  <a:sym typeface="Arial"/>
                </a:rPr>
                <a:t>2.</a:t>
              </a:r>
              <a:r>
                <a:rPr kumimoji="0" lang="en-GB" sz="1400" b="0" i="0" u="none" strike="noStrike" kern="0" cap="none" spc="0" normalizeH="0" baseline="0" noProof="0" dirty="0">
                  <a:ln>
                    <a:noFill/>
                  </a:ln>
                  <a:solidFill>
                    <a:srgbClr val="7F7F7F"/>
                  </a:solidFill>
                  <a:effectLst/>
                  <a:uLnTx/>
                  <a:uFillTx/>
                  <a:latin typeface="Arial"/>
                  <a:ea typeface="Arial"/>
                  <a:cs typeface="Arial"/>
                  <a:sym typeface="Arial"/>
                </a:rPr>
                <a:t>	</a:t>
              </a:r>
              <a:r>
                <a:rPr kumimoji="0" lang="1106" sz="1400" b="0" i="0" u="none" strike="noStrike" kern="0" cap="none" spc="0" normalizeH="0" baseline="0" noProof="0" dirty="0">
                  <a:ln>
                    <a:noFill/>
                  </a:ln>
                  <a:solidFill>
                    <a:srgbClr val="7F7F7F"/>
                  </a:solidFill>
                  <a:effectLst/>
                  <a:uLnTx/>
                  <a:uFillTx/>
                  <a:latin typeface="Arial"/>
                  <a:ea typeface="Arial"/>
                  <a:cs typeface="Arial"/>
                  <a:sym typeface="Arial"/>
                </a:rPr>
                <a:t>Eisteddwch gefngefn â'ch partner neu rhowch rwystr rhyngoch. Os ydych chi ar-lein, diffoddwch eich camerâu.</a:t>
              </a:r>
              <a:endParaRPr kumimoji="0" sz="1400" b="0" i="0" u="none" strike="noStrike" kern="0" cap="none" spc="0" normalizeH="0" baseline="0" noProof="0" dirty="0">
                <a:ln>
                  <a:noFill/>
                </a:ln>
                <a:solidFill>
                  <a:srgbClr val="7F7F7F"/>
                </a:solidFill>
                <a:effectLst/>
                <a:uLnTx/>
                <a:uFillTx/>
                <a:latin typeface="Arial"/>
                <a:ea typeface="Arial"/>
                <a:cs typeface="Arial"/>
                <a:sym typeface="Arial"/>
              </a:endParaRPr>
            </a:p>
          </p:txBody>
        </p:sp>
        <p:sp>
          <p:nvSpPr>
            <p:cNvPr id="275" name="Google Shape;275;p13"/>
            <p:cNvSpPr/>
            <p:nvPr/>
          </p:nvSpPr>
          <p:spPr>
            <a:xfrm>
              <a:off x="457200" y="30880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3. 	Penderfynwch pwy fydd yr ‘hyfforddwr’ yn gyntaf. Y person arall fyd y ‘gwrandäwr’. Byddwch yn y naill rôl a'r llall am 5 munud.</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76" name="Google Shape;276;p13"/>
            <p:cNvSpPr/>
            <p:nvPr/>
          </p:nvSpPr>
          <p:spPr>
            <a:xfrm>
              <a:off x="457200" y="3538677"/>
              <a:ext cx="11277600" cy="54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501650" marR="0" lvl="0" indent="-501650" algn="l" defTabSz="914400" rtl="0" eaLnBrk="1" fontAlgn="auto" latinLnBrk="0" hangingPunct="1">
                <a:lnSpc>
                  <a:spcPct val="90000"/>
                </a:lnSpc>
                <a:spcBef>
                  <a:spcPct val="0"/>
                </a:spcBef>
                <a:spcAft>
                  <a:spcPct val="0"/>
                </a:spcAft>
                <a:buClr>
                  <a:srgbClr val="7F7F7F"/>
                </a:buClr>
                <a:buSzPts val="1400"/>
                <a:buFont typeface="Arial"/>
                <a:buAutoNum type="arabicPeriod" startAt="4"/>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Bydd yr hyfforddwr yn dechrau tynnu llun syml, ac yn disgrifio'r hyn y mae'n ei wneud fel cyfarwyddyd wrth dynnu llun.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	e.e. ‘tynna siâp cylch mawr yng nghanol y dudalen’.</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77" name="Google Shape;277;p13"/>
            <p:cNvSpPr/>
            <p:nvPr/>
          </p:nvSpPr>
          <p:spPr>
            <a:xfrm>
              <a:off x="457200" y="41398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5. 	Bydd y gwrandäwr yn dilyn y cyfarwyddiadau ac yn tynnu llun heb edrych ar lun yr hyfforddwr.</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78" name="Google Shape;278;p13"/>
            <p:cNvSpPr/>
            <p:nvPr/>
          </p:nvSpPr>
          <p:spPr>
            <a:xfrm>
              <a:off x="457200" y="4605477"/>
              <a:ext cx="11277600" cy="54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501650" marR="0" lvl="0" indent="-501650" algn="l" defTabSz="914400" rtl="0" eaLnBrk="1" fontAlgn="auto" latinLnBrk="0" hangingPunct="1">
                <a:lnSpc>
                  <a:spcPct val="90000"/>
                </a:lnSpc>
                <a:spcBef>
                  <a:spcPct val="0"/>
                </a:spcBef>
                <a:spcAft>
                  <a:spcPct val="0"/>
                </a:spcAft>
                <a:buClr>
                  <a:srgbClr val="7F7F7F"/>
                </a:buClr>
                <a:buSzPts val="1400"/>
                <a:buFont typeface="Arial"/>
                <a:buAutoNum type="arabicPeriod" startAt="6"/>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Parhewch nes bydd y lluniau wedi'u cwblhau.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	</a:t>
              </a:r>
              <a:r>
                <a:rPr kumimoji="0" lang="1106" sz="2000" b="0" i="0" u="sng" strike="noStrike" kern="0" cap="none" spc="0" normalizeH="0" baseline="0" noProof="0">
                  <a:ln>
                    <a:noFill/>
                  </a:ln>
                  <a:solidFill>
                    <a:srgbClr val="7F7F7F"/>
                  </a:solidFill>
                  <a:effectLst/>
                  <a:uLnTx/>
                  <a:uFillTx/>
                  <a:latin typeface="Arial"/>
                  <a:ea typeface="Arial"/>
                  <a:cs typeface="Arial"/>
                  <a:sym typeface="Arial"/>
                </a:rPr>
                <a:t>Ni</a:t>
              </a: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 chaiff y ‘gwrandäwr’ ofyn cwestiynau ac ni chaiff yr ‘hyfforddwr’ roi cliwiau, e.e. drwy wneud ystumiau.</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79" name="Google Shape;279;p13"/>
            <p:cNvSpPr/>
            <p:nvPr/>
          </p:nvSpPr>
          <p:spPr>
            <a:xfrm>
              <a:off x="457200" y="5221677"/>
              <a:ext cx="11277600" cy="36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7. 	Cymharwch y lluniau – pa mor debyg ydyn nhw? </a:t>
              </a:r>
              <a:endParaRPr kumimoji="0" sz="20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80" name="Google Shape;280;p13"/>
            <p:cNvSpPr/>
            <p:nvPr/>
          </p:nvSpPr>
          <p:spPr>
            <a:xfrm>
              <a:off x="457200" y="5643887"/>
              <a:ext cx="11277600" cy="36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8. 	Cyfnewidiwch              rolau ac ailadroddwch y broses.</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281" name="Google Shape;281;p13"/>
            <p:cNvSpPr/>
            <p:nvPr/>
          </p:nvSpPr>
          <p:spPr>
            <a:xfrm>
              <a:off x="457200" y="6080877"/>
              <a:ext cx="11277600" cy="36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defTabSz="914400" rtl="0" eaLnBrk="1" fontAlgn="auto" latinLnBrk="0" hangingPunct="1">
                <a:lnSpc>
                  <a:spcPct val="90000"/>
                </a:lnSpc>
                <a:spcBef>
                  <a:spcPct val="0"/>
                </a:spcBef>
                <a:spcAft>
                  <a:spcPct val="0"/>
                </a:spcAft>
                <a:buClr>
                  <a:srgbClr val="7F7F7F"/>
                </a:buClr>
                <a:buSzPts val="1400"/>
                <a:buFont typeface="Arial"/>
                <a:buNone/>
                <a:tabLst/>
                <a:defRPr b="0" i="0"/>
              </a:pPr>
              <a:r>
                <a:rPr kumimoji="0" lang="1106" sz="1400" b="0" i="0" u="none" strike="noStrike" kern="0" cap="none" spc="0" normalizeH="0" baseline="0" noProof="0">
                  <a:ln>
                    <a:noFill/>
                  </a:ln>
                  <a:solidFill>
                    <a:srgbClr val="7F7F7F"/>
                  </a:solidFill>
                  <a:effectLst/>
                  <a:uLnTx/>
                  <a:uFillTx/>
                  <a:latin typeface="Arial"/>
                  <a:ea typeface="Arial"/>
                  <a:cs typeface="Arial"/>
                  <a:sym typeface="Arial"/>
                </a:rPr>
                <a:t>9. 	Trafodwch sut roedd y gweithgaredd hwn yn teimlo.</a:t>
              </a:r>
              <a:endParaRPr kumimoji="0" sz="1400" b="0" i="0" u="none" strike="noStrike" kern="0" cap="none" spc="0" normalizeH="0" baseline="0" noProof="0">
                <a:ln>
                  <a:noFill/>
                </a:ln>
                <a:solidFill>
                  <a:srgbClr val="7F7F7F"/>
                </a:solidFill>
                <a:effectLst/>
                <a:uLnTx/>
                <a:uFillTx/>
                <a:latin typeface="Arial"/>
                <a:ea typeface="Arial"/>
                <a:cs typeface="Arial"/>
                <a:sym typeface="Arial"/>
              </a:endParaRPr>
            </a:p>
          </p:txBody>
        </p:sp>
      </p:grpSp>
      <p:sp>
        <p:nvSpPr>
          <p:cNvPr id="282" name="Google Shape;282;p13"/>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3" name="Google Shape;283;p13"/>
          <p:cNvSpPr txBox="1"/>
          <p:nvPr/>
        </p:nvSpPr>
        <p:spPr>
          <a:xfrm>
            <a:off x="457199"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a:ln>
                  <a:noFill/>
                </a:ln>
                <a:solidFill>
                  <a:srgbClr val="7F7F7F"/>
                </a:solidFill>
                <a:effectLst/>
                <a:uLnTx/>
                <a:uFillTx/>
                <a:latin typeface="Rockwell"/>
                <a:ea typeface="Rockwell"/>
                <a:cs typeface="Rockwell"/>
                <a:sym typeface="Rockwell"/>
              </a:rPr>
              <a:t>Gweithgaredd – Gêm Rwystr</a:t>
            </a:r>
            <a:r>
              <a:rPr kumimoji="0" lang="1106" sz="1800" b="0"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18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sp>
        <p:nvSpPr>
          <p:cNvPr id="284" name="Google Shape;284;p13"/>
          <p:cNvSpPr txBox="1">
            <a:spLocks noGrp="1"/>
          </p:cNvSpPr>
          <p:nvPr>
            <p:ph type="ftr" idx="11"/>
          </p:nvPr>
        </p:nvSpPr>
        <p:spPr>
          <a:xfrm>
            <a:off x="64477" y="6520934"/>
            <a:ext cx="485219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86" name="Google Shape;286;p13"/>
          <p:cNvPicPr preferRelativeResize="0"/>
          <p:nvPr/>
        </p:nvPicPr>
        <p:blipFill>
          <a:blip r:embed="rId3">
            <a:alphaModFix/>
          </a:blip>
          <a:stretch>
            <a:fillRect/>
          </a:stretch>
        </p:blipFill>
        <p:spPr>
          <a:xfrm>
            <a:off x="5555612" y="5941297"/>
            <a:ext cx="761999" cy="381000"/>
          </a:xfrm>
          <a:prstGeom prst="rect">
            <a:avLst/>
          </a:prstGeom>
          <a:noFill/>
          <a:ln>
            <a:noFill/>
          </a:ln>
          <a:effectLst>
            <a:outerShdw blurRad="127000" sx="93985" sy="93985" algn="ctr" rotWithShape="0">
              <a:schemeClr val="lt1"/>
            </a:outerShdw>
          </a:effectLst>
        </p:spPr>
      </p:pic>
      <p:sp>
        <p:nvSpPr>
          <p:cNvPr id="287" name="Google Shape;287;p13"/>
          <p:cNvSpPr txBox="1"/>
          <p:nvPr/>
        </p:nvSpPr>
        <p:spPr>
          <a:xfrm>
            <a:off x="2618967" y="5379597"/>
            <a:ext cx="529841" cy="5796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3200"/>
              <a:buFont typeface="Arial"/>
              <a:buNone/>
              <a:tabLst/>
              <a:defRPr b="0" i="0"/>
            </a:pPr>
            <a:r>
              <a:rPr kumimoji="0" lang="1106" sz="3200" b="0" i="0" u="none" strike="noStrike" kern="0" cap="none" spc="0" normalizeH="0" baseline="0" noProof="0" dirty="0">
                <a:ln>
                  <a:noFill/>
                </a:ln>
                <a:solidFill>
                  <a:srgbClr val="FAB823"/>
                </a:solidFill>
                <a:effectLst/>
                <a:uLnTx/>
                <a:uFillTx/>
                <a:latin typeface="Arial"/>
                <a:ea typeface="Arial"/>
                <a:cs typeface="Arial"/>
                <a:sym typeface="Arial"/>
              </a:rPr>
              <a:t>⇄</a:t>
            </a:r>
            <a:endParaRPr kumimoji="0" sz="3200" b="0" i="0" u="none" strike="noStrike" kern="0" cap="none" spc="0" normalizeH="0" baseline="0" noProof="0" dirty="0">
              <a:ln>
                <a:noFill/>
              </a:ln>
              <a:solidFill>
                <a:srgbClr val="FAB823"/>
              </a:solidFill>
              <a:effectLst/>
              <a:uLnTx/>
              <a:uFillTx/>
              <a:latin typeface="Calibri"/>
              <a:ea typeface="Calibri"/>
              <a:cs typeface="Calibri"/>
              <a:sym typeface="Calibri"/>
            </a:endParaRPr>
          </a:p>
        </p:txBody>
      </p:sp>
      <p:sp>
        <p:nvSpPr>
          <p:cNvPr id="288" name="Google Shape;288;p13"/>
          <p:cNvSpPr txBox="1"/>
          <p:nvPr/>
        </p:nvSpPr>
        <p:spPr>
          <a:xfrm>
            <a:off x="5310575" y="5012258"/>
            <a:ext cx="44114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89" name="Google Shape;289;p13"/>
          <p:cNvPicPr preferRelativeResize="0"/>
          <p:nvPr/>
        </p:nvPicPr>
        <p:blipFill>
          <a:blip r:embed="rId4">
            <a:alphaModFix/>
          </a:blip>
          <a:stretch>
            <a:fillRect/>
          </a:stretch>
        </p:blipFill>
        <p:spPr>
          <a:xfrm>
            <a:off x="2618967" y="320517"/>
            <a:ext cx="1743148" cy="1340883"/>
          </a:xfrm>
          <a:prstGeom prst="rect">
            <a:avLst/>
          </a:prstGeom>
          <a:noFill/>
          <a:ln>
            <a:noFill/>
          </a:ln>
        </p:spPr>
      </p:pic>
      <p:pic>
        <p:nvPicPr>
          <p:cNvPr id="290" name="Google Shape;290;p13"/>
          <p:cNvPicPr preferRelativeResize="0"/>
          <p:nvPr/>
        </p:nvPicPr>
        <p:blipFill>
          <a:blip r:embed="rId5">
            <a:alphaModFix/>
          </a:blip>
          <a:stretch>
            <a:fillRect/>
          </a:stretch>
        </p:blipFill>
        <p:spPr>
          <a:xfrm>
            <a:off x="4574463" y="320517"/>
            <a:ext cx="1743148" cy="1340883"/>
          </a:xfrm>
          <a:prstGeom prst="rect">
            <a:avLst/>
          </a:prstGeom>
          <a:noFill/>
          <a:ln>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295"/>
        <p:cNvGrpSpPr/>
        <p:nvPr/>
      </p:nvGrpSpPr>
      <p:grpSpPr>
        <a:xfrm>
          <a:off x="0" y="0"/>
          <a:ext cx="0" cy="0"/>
          <a:chOff x="0" y="0"/>
          <a:chExt cx="0" cy="0"/>
        </a:xfrm>
      </p:grpSpPr>
      <p:sp>
        <p:nvSpPr>
          <p:cNvPr id="296" name="Google Shape;296;p14"/>
          <p:cNvSpPr txBox="1"/>
          <p:nvPr/>
        </p:nvSpPr>
        <p:spPr>
          <a:xfrm>
            <a:off x="2816965" y="2646189"/>
            <a:ext cx="100811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298;p14"/>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9" name="Google Shape;299;p14"/>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dirty="0">
                <a:ln>
                  <a:noFill/>
                </a:ln>
                <a:solidFill>
                  <a:srgbClr val="FFFFFF"/>
                </a:solidFill>
                <a:effectLst/>
                <a:uLnTx/>
                <a:uFillTx/>
                <a:latin typeface="Rockwell"/>
                <a:ea typeface="Rockwell"/>
                <a:cs typeface="Rockwell"/>
                <a:sym typeface="Rockwell"/>
              </a:rPr>
              <a:t>Pam mae lleferydd, iaith a chyfathrebu yn bwysig?</a:t>
            </a:r>
            <a:endParaRPr kumimoji="0" sz="20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
        <p:nvSpPr>
          <p:cNvPr id="300" name="Google Shape;300;p14"/>
          <p:cNvSpPr txBox="1">
            <a:spLocks noGrp="1"/>
          </p:cNvSpPr>
          <p:nvPr>
            <p:ph type="ftr" idx="11"/>
          </p:nvPr>
        </p:nvSpPr>
        <p:spPr>
          <a:xfrm>
            <a:off x="64477" y="6520934"/>
            <a:ext cx="517876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4BBDD3BC-8AA0-212E-F7D1-2DB8BF2D6D12}"/>
              </a:ext>
            </a:extLst>
          </p:cNvPr>
          <p:cNvPicPr>
            <a:picLocks noChangeAspect="1"/>
          </p:cNvPicPr>
          <p:nvPr/>
        </p:nvPicPr>
        <p:blipFill>
          <a:blip r:embed="rId3"/>
          <a:stretch>
            <a:fillRect/>
          </a:stretch>
        </p:blipFill>
        <p:spPr>
          <a:xfrm>
            <a:off x="2653861" y="838200"/>
            <a:ext cx="9312842" cy="5272314"/>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304"/>
        <p:cNvGrpSpPr/>
        <p:nvPr/>
      </p:nvGrpSpPr>
      <p:grpSpPr>
        <a:xfrm>
          <a:off x="0" y="0"/>
          <a:ext cx="0" cy="0"/>
          <a:chOff x="0" y="0"/>
          <a:chExt cx="0" cy="0"/>
        </a:xfrm>
      </p:grpSpPr>
      <p:sp>
        <p:nvSpPr>
          <p:cNvPr id="306" name="Google Shape;306;p15"/>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7" name="Google Shape;307;p15"/>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Pam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mae</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lleferydd</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iaith</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chyfathrebu</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yn</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bwysig</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a:t>
            </a:r>
          </a:p>
        </p:txBody>
      </p:sp>
      <p:sp>
        <p:nvSpPr>
          <p:cNvPr id="308" name="Google Shape;308;p15"/>
          <p:cNvSpPr txBox="1">
            <a:spLocks noGrp="1"/>
          </p:cNvSpPr>
          <p:nvPr>
            <p:ph type="ftr" idx="11"/>
          </p:nvPr>
        </p:nvSpPr>
        <p:spPr>
          <a:xfrm>
            <a:off x="64477" y="6520934"/>
            <a:ext cx="5023571"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0" cap="none" spc="0" normalizeH="0" baseline="0" noProof="0">
                <a:ln>
                  <a:noFill/>
                </a:ln>
                <a:solidFill>
                  <a:srgbClr val="888888"/>
                </a:solidFill>
                <a:effectLst/>
                <a:uLnTx/>
                <a:uFillTx/>
                <a:latin typeface="Rockwell"/>
                <a:ea typeface="Rockwell"/>
                <a:cs typeface="Rockwell"/>
                <a:sym typeface="Rockwell"/>
              </a:rPr>
              <a:t>Talk with Me Speech, Language and Communication Training</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3EF9C2B-AEBF-DF5B-FEB6-C09CB16DC723}"/>
              </a:ext>
            </a:extLst>
          </p:cNvPr>
          <p:cNvPicPr>
            <a:picLocks noChangeAspect="1"/>
          </p:cNvPicPr>
          <p:nvPr/>
        </p:nvPicPr>
        <p:blipFill>
          <a:blip r:embed="rId3"/>
          <a:stretch>
            <a:fillRect/>
          </a:stretch>
        </p:blipFill>
        <p:spPr>
          <a:xfrm>
            <a:off x="2764971" y="728696"/>
            <a:ext cx="9207952" cy="51641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312"/>
        <p:cNvGrpSpPr/>
        <p:nvPr/>
      </p:nvGrpSpPr>
      <p:grpSpPr>
        <a:xfrm>
          <a:off x="0" y="0"/>
          <a:ext cx="0" cy="0"/>
          <a:chOff x="0" y="0"/>
          <a:chExt cx="0" cy="0"/>
        </a:xfrm>
      </p:grpSpPr>
      <p:sp>
        <p:nvSpPr>
          <p:cNvPr id="314" name="Google Shape;314;p16"/>
          <p:cNvSpPr/>
          <p:nvPr/>
        </p:nvSpPr>
        <p:spPr>
          <a:xfrm>
            <a:off x="457200" y="1270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16"/>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Pam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mae</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lleferydd</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iaith</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chyfathrebu</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yn</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en-GB" sz="2000" b="1" i="0" u="none" strike="noStrike" kern="0" cap="none" spc="0" normalizeH="0" baseline="0" noProof="0" dirty="0" err="1">
                <a:ln>
                  <a:noFill/>
                </a:ln>
                <a:solidFill>
                  <a:srgbClr val="FFFFFF"/>
                </a:solidFill>
                <a:effectLst/>
                <a:uLnTx/>
                <a:uFillTx/>
                <a:latin typeface="Rockwell"/>
                <a:ea typeface="Rockwell"/>
                <a:cs typeface="Rockwell"/>
                <a:sym typeface="Rockwell"/>
              </a:rPr>
              <a:t>bwysig</a:t>
            </a:r>
            <a:r>
              <a:rPr kumimoji="0" lang="en-GB" sz="2000" b="1" i="0" u="none" strike="noStrike" kern="0" cap="none" spc="0" normalizeH="0" baseline="0" noProof="0" dirty="0">
                <a:ln>
                  <a:noFill/>
                </a:ln>
                <a:solidFill>
                  <a:srgbClr val="FFFFFF"/>
                </a:solidFill>
                <a:effectLst/>
                <a:uLnTx/>
                <a:uFillTx/>
                <a:latin typeface="Rockwell"/>
                <a:ea typeface="Rockwell"/>
                <a:cs typeface="Rockwell"/>
                <a:sym typeface="Rockwell"/>
              </a:rPr>
              <a:t>?</a:t>
            </a:r>
          </a:p>
        </p:txBody>
      </p:sp>
      <p:sp>
        <p:nvSpPr>
          <p:cNvPr id="316" name="Google Shape;316;p16"/>
          <p:cNvSpPr txBox="1">
            <a:spLocks noGrp="1"/>
          </p:cNvSpPr>
          <p:nvPr>
            <p:ph type="ftr" idx="11"/>
          </p:nvPr>
        </p:nvSpPr>
        <p:spPr>
          <a:xfrm>
            <a:off x="64477" y="6520933"/>
            <a:ext cx="4951143"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0" cap="none" spc="0" normalizeH="0" baseline="0" noProof="0">
                <a:ln>
                  <a:noFill/>
                </a:ln>
                <a:solidFill>
                  <a:srgbClr val="888888"/>
                </a:solidFill>
                <a:effectLst/>
                <a:uLnTx/>
                <a:uFillTx/>
                <a:latin typeface="Rockwell"/>
                <a:ea typeface="Rockwell"/>
                <a:cs typeface="Rockwell"/>
                <a:sym typeface="Rockwell"/>
              </a:rPr>
              <a:t>Talk with Me Speech, Language and Communication Training</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5F984EC0-7142-DDB7-D853-3803EB42739D}"/>
              </a:ext>
            </a:extLst>
          </p:cNvPr>
          <p:cNvPicPr>
            <a:picLocks noChangeAspect="1"/>
          </p:cNvPicPr>
          <p:nvPr/>
        </p:nvPicPr>
        <p:blipFill>
          <a:blip r:embed="rId3"/>
          <a:stretch>
            <a:fillRect/>
          </a:stretch>
        </p:blipFill>
        <p:spPr>
          <a:xfrm>
            <a:off x="2658326" y="850900"/>
            <a:ext cx="9301445" cy="51794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345"/>
        <p:cNvGrpSpPr/>
        <p:nvPr/>
      </p:nvGrpSpPr>
      <p:grpSpPr>
        <a:xfrm>
          <a:off x="0" y="0"/>
          <a:ext cx="0" cy="0"/>
          <a:chOff x="0" y="0"/>
          <a:chExt cx="0" cy="0"/>
        </a:xfrm>
      </p:grpSpPr>
      <p:pic>
        <p:nvPicPr>
          <p:cNvPr id="346" name="Google Shape;346;p20">
            <a:hlinkClick r:id="rId3"/>
          </p:cNvPr>
          <p:cNvPicPr preferRelativeResize="0"/>
          <p:nvPr/>
        </p:nvPicPr>
        <p:blipFill>
          <a:blip r:embed="rId4">
            <a:alphaModFix/>
          </a:blip>
          <a:stretch>
            <a:fillRect/>
          </a:stretch>
        </p:blipFill>
        <p:spPr>
          <a:xfrm>
            <a:off x="5131468" y="1996624"/>
            <a:ext cx="2404177" cy="3364267"/>
          </a:xfrm>
          <a:prstGeom prst="rect">
            <a:avLst/>
          </a:prstGeom>
          <a:noFill/>
          <a:ln>
            <a:noFill/>
          </a:ln>
        </p:spPr>
      </p:pic>
      <p:sp>
        <p:nvSpPr>
          <p:cNvPr id="347" name="Google Shape;347;p20"/>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8" name="Google Shape;348;p20"/>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Cyd-destun Polisi yng Nghymru</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349" name="Google Shape;349;p20"/>
          <p:cNvSpPr txBox="1">
            <a:spLocks noGrp="1"/>
          </p:cNvSpPr>
          <p:nvPr>
            <p:ph type="ftr" idx="11"/>
          </p:nvPr>
        </p:nvSpPr>
        <p:spPr>
          <a:xfrm>
            <a:off x="64477" y="6520933"/>
            <a:ext cx="4924764"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3" name="Picture 2">
            <a:hlinkClick r:id="rId5"/>
            <a:extLst>
              <a:ext uri="{FF2B5EF4-FFF2-40B4-BE49-F238E27FC236}">
                <a16:creationId xmlns:a16="http://schemas.microsoft.com/office/drawing/2014/main" id="{8D648FB8-6D58-E316-1D8B-68954CD1C7A7}"/>
              </a:ext>
            </a:extLst>
          </p:cNvPr>
          <p:cNvPicPr>
            <a:picLocks noChangeAspect="1"/>
          </p:cNvPicPr>
          <p:nvPr/>
        </p:nvPicPr>
        <p:blipFill>
          <a:blip r:embed="rId6"/>
          <a:stretch>
            <a:fillRect/>
          </a:stretch>
        </p:blipFill>
        <p:spPr>
          <a:xfrm>
            <a:off x="1069310" y="2070538"/>
            <a:ext cx="2471559" cy="3364297"/>
          </a:xfrm>
          <a:prstGeom prst="rect">
            <a:avLst/>
          </a:prstGeom>
        </p:spPr>
      </p:pic>
      <p:pic>
        <p:nvPicPr>
          <p:cNvPr id="5" name="Picture 4">
            <a:hlinkClick r:id="rId7"/>
            <a:extLst>
              <a:ext uri="{FF2B5EF4-FFF2-40B4-BE49-F238E27FC236}">
                <a16:creationId xmlns:a16="http://schemas.microsoft.com/office/drawing/2014/main" id="{8D8D0208-E451-3615-B8FA-4092E9C0BDF7}"/>
              </a:ext>
            </a:extLst>
          </p:cNvPr>
          <p:cNvPicPr>
            <a:picLocks noChangeAspect="1"/>
          </p:cNvPicPr>
          <p:nvPr/>
        </p:nvPicPr>
        <p:blipFill>
          <a:blip r:embed="rId8"/>
          <a:stretch>
            <a:fillRect/>
          </a:stretch>
        </p:blipFill>
        <p:spPr>
          <a:xfrm>
            <a:off x="8807076" y="2070538"/>
            <a:ext cx="2315614" cy="3209291"/>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356"/>
        <p:cNvGrpSpPr/>
        <p:nvPr/>
      </p:nvGrpSpPr>
      <p:grpSpPr>
        <a:xfrm>
          <a:off x="0" y="0"/>
          <a:ext cx="0" cy="0"/>
          <a:chOff x="0" y="0"/>
          <a:chExt cx="0" cy="0"/>
        </a:xfrm>
      </p:grpSpPr>
      <p:sp>
        <p:nvSpPr>
          <p:cNvPr id="357" name="Google Shape;357;p21"/>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8" name="Google Shape;358;p21"/>
          <p:cNvSpPr txBox="1"/>
          <p:nvPr/>
        </p:nvSpPr>
        <p:spPr>
          <a:xfrm>
            <a:off x="457200" y="332656"/>
            <a:ext cx="2030399" cy="1343744"/>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FFFFFF"/>
              </a:buClr>
              <a:buSzPts val="2000"/>
              <a:buFont typeface="Rockwel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Egwyl</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59" name="Google Shape;359;p21"/>
          <p:cNvPicPr preferRelativeResize="0"/>
          <p:nvPr/>
        </p:nvPicPr>
        <p:blipFill>
          <a:blip r:embed="rId3">
            <a:alphaModFix/>
          </a:blip>
          <a:stretch>
            <a:fillRect/>
          </a:stretch>
        </p:blipFill>
        <p:spPr>
          <a:xfrm>
            <a:off x="4785471" y="1772598"/>
            <a:ext cx="2621057" cy="2447763"/>
          </a:xfrm>
          <a:prstGeom prst="rect">
            <a:avLst/>
          </a:prstGeom>
          <a:noFill/>
          <a:ln>
            <a:noFill/>
          </a:ln>
        </p:spPr>
      </p:pic>
      <p:sp>
        <p:nvSpPr>
          <p:cNvPr id="360" name="Google Shape;360;p21"/>
          <p:cNvSpPr txBox="1"/>
          <p:nvPr/>
        </p:nvSpPr>
        <p:spPr>
          <a:xfrm>
            <a:off x="4117723" y="4653450"/>
            <a:ext cx="393407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7F7F7F"/>
              </a:buClr>
              <a:buSzPts val="1800"/>
              <a:buFont typeface="Arial"/>
              <a:buNone/>
              <a:tabLst/>
              <a:defRPr b="0" i="0"/>
            </a:pPr>
            <a:r>
              <a:rPr kumimoji="0" lang="1106" sz="1800" b="1" i="0" u="none" strike="noStrike" kern="0" cap="none" spc="0" normalizeH="0" baseline="0" noProof="0" dirty="0">
                <a:ln>
                  <a:noFill/>
                </a:ln>
                <a:solidFill>
                  <a:srgbClr val="7F7F7F"/>
                </a:solidFill>
                <a:effectLst/>
                <a:uLnTx/>
                <a:uFillTx/>
                <a:latin typeface="Arial"/>
                <a:ea typeface="Arial"/>
                <a:cs typeface="Arial"/>
                <a:sym typeface="Arial"/>
              </a:rPr>
              <a:t>Fe welwn ni chi mewn 15 munud</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1" name="Google Shape;361;p21"/>
          <p:cNvSpPr txBox="1"/>
          <p:nvPr/>
        </p:nvSpPr>
        <p:spPr>
          <a:xfrm>
            <a:off x="5715125" y="4278868"/>
            <a:ext cx="76174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7F7F7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62;p21"/>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888888"/>
              </a:buClr>
              <a:buSzPts val="1200"/>
              <a:buFont typeface="Rockwel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9397"/>
        </a:solidFill>
        <a:effectLst/>
      </p:bgPr>
    </p:bg>
    <p:spTree>
      <p:nvGrpSpPr>
        <p:cNvPr id="1" name="Shape 367"/>
        <p:cNvGrpSpPr/>
        <p:nvPr/>
      </p:nvGrpSpPr>
      <p:grpSpPr>
        <a:xfrm>
          <a:off x="0" y="0"/>
          <a:ext cx="0" cy="0"/>
          <a:chOff x="0" y="0"/>
          <a:chExt cx="0" cy="0"/>
        </a:xfrm>
      </p:grpSpPr>
      <p:sp>
        <p:nvSpPr>
          <p:cNvPr id="368" name="Google Shape;368;p22"/>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9" name="Google Shape;369;p22"/>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Mae Lleferydd, Iaith a Chyfathrebu yn Fusnes i Bawb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22"/>
          <p:cNvSpPr txBox="1">
            <a:spLocks noGrp="1"/>
          </p:cNvSpPr>
          <p:nvPr>
            <p:ph type="ftr" idx="11"/>
          </p:nvPr>
        </p:nvSpPr>
        <p:spPr>
          <a:xfrm>
            <a:off x="64477" y="6520933"/>
            <a:ext cx="4915692"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371" name="Google Shape;371;p22"/>
          <p:cNvPicPr preferRelativeResize="0"/>
          <p:nvPr/>
        </p:nvPicPr>
        <p:blipFill>
          <a:blip r:embed="rId3">
            <a:alphaModFix/>
          </a:blip>
          <a:srcRect l="49212" t="30386" r="9308" b="14696"/>
          <a:stretch>
            <a:fillRect/>
          </a:stretch>
        </p:blipFill>
        <p:spPr>
          <a:xfrm rot="10800000">
            <a:off x="228598" y="3564686"/>
            <a:ext cx="6400802" cy="2912314"/>
          </a:xfrm>
          <a:prstGeom prst="rect">
            <a:avLst/>
          </a:prstGeom>
          <a:noFill/>
          <a:ln>
            <a:noFill/>
          </a:ln>
        </p:spPr>
      </p:pic>
      <p:sp>
        <p:nvSpPr>
          <p:cNvPr id="372" name="Google Shape;372;p22"/>
          <p:cNvSpPr txBox="1"/>
          <p:nvPr/>
        </p:nvSpPr>
        <p:spPr>
          <a:xfrm>
            <a:off x="909291" y="4309408"/>
            <a:ext cx="5115616" cy="17542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Dylid trafod gyda rhieni/gofalwyr ysgogiadau priodol er mwyn galluogi eu plant i wireddu eu potensial yn llawn yn eu datblygiad cymdeithasol, chwarae ac iaith, yn y cartref a'r tu allan iddo (</a:t>
            </a:r>
            <a:r>
              <a:rPr kumimoji="0" lang="1106" b="0" i="0" u="sng" strike="noStrike" kern="0" cap="none" spc="0" normalizeH="0" baseline="0" noProof="0" dirty="0">
                <a:ln>
                  <a:noFill/>
                </a:ln>
                <a:solidFill>
                  <a:srgbClr val="FFFFFF"/>
                </a:solidFill>
                <a:effectLst/>
                <a:uLnTx/>
                <a:uFillTx/>
                <a:latin typeface="Rockwell"/>
                <a:ea typeface="Rockwell"/>
                <a:cs typeface="Rockwell"/>
                <a:sym typeface="Rockwell"/>
              </a:rPr>
              <a:t>Fframwaith sicrhau ansawdd</a:t>
            </a: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 Rhaglen Plant Iach Cymru, 2022)</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73" name="Google Shape;373;p22"/>
          <p:cNvPicPr preferRelativeResize="0"/>
          <p:nvPr/>
        </p:nvPicPr>
        <p:blipFill>
          <a:blip r:embed="rId4">
            <a:alphaModFix/>
          </a:blip>
          <a:stretch>
            <a:fillRect/>
          </a:stretch>
        </p:blipFill>
        <p:spPr>
          <a:xfrm rot="152049" flipH="1">
            <a:off x="-509029" y="1480119"/>
            <a:ext cx="7648305" cy="2957610"/>
          </a:xfrm>
          <a:prstGeom prst="rect">
            <a:avLst/>
          </a:prstGeom>
          <a:noFill/>
          <a:ln>
            <a:noFill/>
          </a:ln>
        </p:spPr>
      </p:pic>
      <p:sp>
        <p:nvSpPr>
          <p:cNvPr id="374" name="Google Shape;374;p22"/>
          <p:cNvSpPr txBox="1"/>
          <p:nvPr/>
        </p:nvSpPr>
        <p:spPr>
          <a:xfrm>
            <a:off x="602665" y="1893084"/>
            <a:ext cx="5226613" cy="227750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Dylid cydweithio â thîm</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amlddisgyblaethol gyda chynllun gofal er mwyn</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rhoi cymorth dwys ar gyfer anghenion lleferydd, iaith</a:t>
            </a:r>
            <a:r>
              <a:rPr lang="en-GB" sz="1200" kern="0" dirty="0">
                <a:solidFill>
                  <a:srgbClr val="000000"/>
                </a:solidFill>
                <a:latin typeface="Arial"/>
                <a:ea typeface="Rockwell"/>
                <a:cs typeface="Arial"/>
                <a:sym typeface="Arial"/>
              </a:rPr>
              <a:t> </a:t>
            </a: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a chyfathrebu (</a:t>
            </a:r>
            <a:r>
              <a:rPr kumimoji="0" lang="1106" b="0" i="0" u="sng" strike="noStrike" kern="0" cap="none" spc="0" normalizeH="0" baseline="0" noProof="0" dirty="0">
                <a:ln>
                  <a:noFill/>
                </a:ln>
                <a:solidFill>
                  <a:srgbClr val="FFFFFF"/>
                </a:solidFill>
                <a:effectLst/>
                <a:uLnTx/>
                <a:uFillTx/>
                <a:latin typeface="Rockwell"/>
                <a:ea typeface="Rockwell"/>
                <a:cs typeface="Rockwell"/>
                <a:sym typeface="Rockwell"/>
              </a:rPr>
              <a:t>Fframwaith sicrhau ansawdd</a:t>
            </a:r>
            <a:r>
              <a:rPr kumimoji="0" lang="1106" b="0" i="0" u="none" strike="noStrike" kern="0" cap="none" spc="0" normalizeH="0" baseline="0" noProof="0" dirty="0">
                <a:ln>
                  <a:noFill/>
                </a:ln>
                <a:solidFill>
                  <a:srgbClr val="FFFFFF"/>
                </a:solidFill>
                <a:effectLst/>
                <a:uLnTx/>
                <a:uFillTx/>
                <a:latin typeface="Rockwell"/>
                <a:ea typeface="Rockwell"/>
                <a:cs typeface="Rockwell"/>
                <a:sym typeface="Rockwell"/>
              </a:rPr>
              <a:t> Rhaglen Plant Iach Cymru, 2022, Lefel ddwys)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D6029074-8706-DC81-128B-8C863A5BC313}"/>
              </a:ext>
            </a:extLst>
          </p:cNvPr>
          <p:cNvPicPr>
            <a:picLocks noChangeAspect="1"/>
          </p:cNvPicPr>
          <p:nvPr/>
        </p:nvPicPr>
        <p:blipFill>
          <a:blip r:embed="rId5"/>
          <a:stretch>
            <a:fillRect/>
          </a:stretch>
        </p:blipFill>
        <p:spPr>
          <a:xfrm>
            <a:off x="6497076" y="524598"/>
            <a:ext cx="5539096" cy="5539096"/>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390"/>
        <p:cNvGrpSpPr/>
        <p:nvPr/>
      </p:nvGrpSpPr>
      <p:grpSpPr>
        <a:xfrm>
          <a:off x="0" y="0"/>
          <a:ext cx="0" cy="0"/>
          <a:chOff x="0" y="0"/>
          <a:chExt cx="0" cy="0"/>
        </a:xfrm>
      </p:grpSpPr>
      <p:sp>
        <p:nvSpPr>
          <p:cNvPr id="391" name="Google Shape;391;p24"/>
          <p:cNvSpPr txBox="1">
            <a:spLocks noGrp="1"/>
          </p:cNvSpPr>
          <p:nvPr>
            <p:ph type="body" idx="1"/>
          </p:nvPr>
        </p:nvSpPr>
        <p:spPr>
          <a:xfrm>
            <a:off x="2514600" y="1981200"/>
            <a:ext cx="9238648" cy="3966363"/>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2800" dirty="0">
                <a:solidFill>
                  <a:srgbClr val="7F7F7F"/>
                </a:solidFill>
                <a:latin typeface="Arial"/>
                <a:ea typeface="Arial"/>
                <a:cs typeface="Arial"/>
                <a:sym typeface="Arial"/>
              </a:rPr>
              <a:t>Roedd </a:t>
            </a:r>
            <a:r>
              <a:rPr lang="1106" sz="3200" b="1" dirty="0">
                <a:solidFill>
                  <a:srgbClr val="51C4CE"/>
                </a:solidFill>
                <a:latin typeface="Rockwell"/>
                <a:ea typeface="Rockwell"/>
                <a:cs typeface="Rockwell"/>
                <a:sym typeface="Rockwell"/>
              </a:rPr>
              <a:t>amgylchedd cyfathrebu'r</a:t>
            </a:r>
            <a:r>
              <a:rPr lang="1106" sz="2800" b="0" dirty="0">
                <a:solidFill>
                  <a:srgbClr val="51C4CE"/>
                </a:solidFill>
                <a:latin typeface="Arial"/>
                <a:ea typeface="Arial"/>
                <a:cs typeface="Arial"/>
                <a:sym typeface="Arial"/>
              </a:rPr>
              <a:t> plentyn yn </a:t>
            </a:r>
            <a:r>
              <a:rPr lang="1106" sz="2800" b="1" dirty="0">
                <a:solidFill>
                  <a:srgbClr val="7F7F7F"/>
                </a:solidFill>
                <a:latin typeface="Arial"/>
                <a:ea typeface="Arial"/>
                <a:cs typeface="Arial"/>
                <a:sym typeface="Arial"/>
              </a:rPr>
              <a:t>rhagfynegydd</a:t>
            </a:r>
            <a:r>
              <a:rPr lang="1106" sz="2800" dirty="0">
                <a:solidFill>
                  <a:srgbClr val="7F7F7F"/>
                </a:solidFill>
                <a:latin typeface="Arial"/>
                <a:ea typeface="Arial"/>
                <a:cs typeface="Arial"/>
                <a:sym typeface="Arial"/>
              </a:rPr>
              <a:t> </a:t>
            </a:r>
            <a:r>
              <a:rPr lang="1106" sz="3200" b="0" dirty="0">
                <a:solidFill>
                  <a:srgbClr val="009098"/>
                </a:solidFill>
                <a:latin typeface="Rockwell"/>
                <a:ea typeface="Rockwell"/>
                <a:cs typeface="Rockwell"/>
                <a:sym typeface="Rockwell"/>
              </a:rPr>
              <a:t>pwysicach</a:t>
            </a:r>
            <a:r>
              <a:rPr lang="1106" sz="2800" dirty="0">
                <a:solidFill>
                  <a:schemeClr val="lt1"/>
                </a:solidFill>
                <a:latin typeface="Arial"/>
                <a:ea typeface="Arial"/>
                <a:cs typeface="Arial"/>
                <a:sym typeface="Arial"/>
              </a:rPr>
              <a:t> </a:t>
            </a:r>
            <a:r>
              <a:rPr lang="1106" sz="2800" dirty="0">
                <a:solidFill>
                  <a:srgbClr val="7F7F7F"/>
                </a:solidFill>
                <a:latin typeface="Arial"/>
                <a:ea typeface="Arial"/>
                <a:cs typeface="Arial"/>
                <a:sym typeface="Arial"/>
              </a:rPr>
              <a:t>ar gyfer datblygiad iaith yn 2 oed, a sgoriau ‘llinell sylfaen’ ar adeg dechrau'r ysgol yn 4 oed na chefndir economaidd-gymdeithasol </a:t>
            </a:r>
            <a:endParaRPr dirty="0"/>
          </a:p>
          <a:p>
            <a:pPr marL="0" lvl="0" indent="0" algn="l" rtl="0">
              <a:lnSpc>
                <a:spcPct val="100000"/>
              </a:lnSpc>
              <a:spcBef>
                <a:spcPct val="0"/>
              </a:spcBef>
              <a:spcAft>
                <a:spcPct val="0"/>
              </a:spcAft>
              <a:buSzPts val="1400"/>
              <a:buNone/>
            </a:pPr>
            <a:endParaRPr sz="2800" dirty="0">
              <a:solidFill>
                <a:srgbClr val="7F7F7F"/>
              </a:solidFill>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2800" dirty="0">
                <a:solidFill>
                  <a:srgbClr val="7F7F7F"/>
                </a:solidFill>
                <a:latin typeface="Rockwell"/>
                <a:ea typeface="Rockwell"/>
                <a:cs typeface="Rockwell"/>
                <a:sym typeface="Rockwell"/>
              </a:rPr>
              <a:t>(Roulstone </a:t>
            </a:r>
            <a:r>
              <a:rPr lang="1106" sz="2800" i="1" dirty="0">
                <a:solidFill>
                  <a:srgbClr val="7F7F7F"/>
                </a:solidFill>
                <a:latin typeface="Rockwell"/>
                <a:ea typeface="Rockwell"/>
                <a:cs typeface="Rockwell"/>
                <a:sym typeface="Rockwell"/>
              </a:rPr>
              <a:t>et al</a:t>
            </a:r>
            <a:r>
              <a:rPr lang="1106" sz="2800" dirty="0">
                <a:solidFill>
                  <a:srgbClr val="7F7F7F"/>
                </a:solidFill>
                <a:latin typeface="Rockwell"/>
                <a:ea typeface="Rockwell"/>
                <a:cs typeface="Rockwell"/>
                <a:sym typeface="Rockwell"/>
              </a:rPr>
              <a:t>., 2011)</a:t>
            </a:r>
            <a:endParaRPr dirty="0"/>
          </a:p>
          <a:p>
            <a:pPr marL="0" lvl="0" indent="0" algn="just" rtl="0">
              <a:lnSpc>
                <a:spcPct val="100000"/>
              </a:lnSpc>
              <a:spcBef>
                <a:spcPct val="0"/>
              </a:spcBef>
              <a:spcAft>
                <a:spcPct val="0"/>
              </a:spcAft>
              <a:buSzPts val="1400"/>
              <a:buNone/>
            </a:pPr>
            <a:endParaRPr sz="1200" b="0" i="0" dirty="0">
              <a:solidFill>
                <a:srgbClr val="1A1A1A"/>
              </a:solidFill>
              <a:latin typeface="verdana"/>
              <a:ea typeface="verdana"/>
              <a:cs typeface="verdana"/>
              <a:sym typeface="verdana"/>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392" name="Google Shape;392;p24"/>
          <p:cNvSpPr txBox="1">
            <a:spLocks noGrp="1"/>
          </p:cNvSpPr>
          <p:nvPr>
            <p:ph type="ftr" idx="11"/>
          </p:nvPr>
        </p:nvSpPr>
        <p:spPr>
          <a:xfrm>
            <a:off x="64477" y="6520934"/>
            <a:ext cx="466924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93" name="Google Shape;393;p24"/>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4" name="Google Shape;394;p24"/>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Pwysigrwydd Amgylchedd Dysgu'r Cartref</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7"/>
        <p:cNvGrpSpPr/>
        <p:nvPr/>
      </p:nvGrpSpPr>
      <p:grpSpPr>
        <a:xfrm>
          <a:off x="0" y="0"/>
          <a:ext cx="0" cy="0"/>
          <a:chOff x="0" y="0"/>
          <a:chExt cx="0" cy="0"/>
        </a:xfrm>
      </p:grpSpPr>
      <p:sp>
        <p:nvSpPr>
          <p:cNvPr id="78" name="Google Shape;78;p2"/>
          <p:cNvSpPr/>
          <p:nvPr/>
        </p:nvSpPr>
        <p:spPr>
          <a:xfrm>
            <a:off x="342900" y="5745867"/>
            <a:ext cx="115062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8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79;p2"/>
          <p:cNvSpPr txBox="1">
            <a:spLocks noGrp="1"/>
          </p:cNvSpPr>
          <p:nvPr>
            <p:ph type="ftr" idx="11"/>
          </p:nvPr>
        </p:nvSpPr>
        <p:spPr>
          <a:xfrm>
            <a:off x="64477" y="6520934"/>
            <a:ext cx="5088052"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2"/>
          <p:cNvSpPr txBox="1"/>
          <p:nvPr/>
        </p:nvSpPr>
        <p:spPr>
          <a:xfrm>
            <a:off x="9635358" y="1912862"/>
            <a:ext cx="18366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81;p2"/>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82;p2"/>
          <p:cNvSpPr txBox="1"/>
          <p:nvPr/>
        </p:nvSpPr>
        <p:spPr>
          <a:xfrm>
            <a:off x="457200" y="332656"/>
            <a:ext cx="2030399" cy="1343744"/>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Amserlen</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3" name="Google Shape;83;p2"/>
          <p:cNvPicPr preferRelativeResize="0"/>
          <p:nvPr/>
        </p:nvPicPr>
        <p:blipFill>
          <a:blip r:embed="rId3">
            <a:alphaModFix/>
          </a:blip>
          <a:stretch>
            <a:fillRect/>
          </a:stretch>
        </p:blipFill>
        <p:spPr>
          <a:xfrm>
            <a:off x="5961700" y="2514600"/>
            <a:ext cx="2235351" cy="2235351"/>
          </a:xfrm>
          <a:prstGeom prst="rect">
            <a:avLst/>
          </a:prstGeom>
          <a:noFill/>
          <a:ln>
            <a:noFill/>
          </a:ln>
          <a:effectLst>
            <a:outerShdw sx="1000" sy="1000" algn="ctr" rotWithShape="0">
              <a:schemeClr val="lt1"/>
            </a:outerShdw>
          </a:effectLst>
        </p:spPr>
      </p:pic>
      <p:pic>
        <p:nvPicPr>
          <p:cNvPr id="84" name="Google Shape;84;p2"/>
          <p:cNvPicPr preferRelativeResize="0"/>
          <p:nvPr/>
        </p:nvPicPr>
        <p:blipFill>
          <a:blip r:embed="rId4">
            <a:alphaModFix/>
          </a:blip>
          <a:stretch>
            <a:fillRect/>
          </a:stretch>
        </p:blipFill>
        <p:spPr>
          <a:xfrm>
            <a:off x="8075343" y="2806816"/>
            <a:ext cx="1513632" cy="1521015"/>
          </a:xfrm>
          <a:prstGeom prst="rect">
            <a:avLst/>
          </a:prstGeom>
          <a:noFill/>
          <a:ln>
            <a:noFill/>
          </a:ln>
        </p:spPr>
      </p:pic>
      <p:pic>
        <p:nvPicPr>
          <p:cNvPr id="85" name="Google Shape;85;p2"/>
          <p:cNvPicPr preferRelativeResize="0"/>
          <p:nvPr/>
        </p:nvPicPr>
        <p:blipFill>
          <a:blip r:embed="rId5">
            <a:alphaModFix/>
          </a:blip>
          <a:stretch>
            <a:fillRect/>
          </a:stretch>
        </p:blipFill>
        <p:spPr>
          <a:xfrm>
            <a:off x="2326511" y="2946804"/>
            <a:ext cx="1362585" cy="1384996"/>
          </a:xfrm>
          <a:prstGeom prst="rect">
            <a:avLst/>
          </a:prstGeom>
          <a:noFill/>
          <a:ln>
            <a:noFill/>
          </a:ln>
        </p:spPr>
      </p:pic>
      <p:pic>
        <p:nvPicPr>
          <p:cNvPr id="86" name="Google Shape;86;p2"/>
          <p:cNvPicPr preferRelativeResize="0"/>
          <p:nvPr/>
        </p:nvPicPr>
        <p:blipFill>
          <a:blip r:embed="rId6">
            <a:alphaModFix/>
          </a:blip>
          <a:stretch>
            <a:fillRect/>
          </a:stretch>
        </p:blipFill>
        <p:spPr>
          <a:xfrm>
            <a:off x="4313143" y="2936721"/>
            <a:ext cx="1489596" cy="1391110"/>
          </a:xfrm>
          <a:prstGeom prst="rect">
            <a:avLst/>
          </a:prstGeom>
          <a:noFill/>
          <a:ln>
            <a:noFill/>
          </a:ln>
        </p:spPr>
      </p:pic>
      <p:sp>
        <p:nvSpPr>
          <p:cNvPr id="87" name="Google Shape;87;p2"/>
          <p:cNvSpPr txBox="1"/>
          <p:nvPr/>
        </p:nvSpPr>
        <p:spPr>
          <a:xfrm>
            <a:off x="2414925" y="4612450"/>
            <a:ext cx="1162722" cy="3660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1" i="0" u="none" strike="noStrike" kern="0" cap="none" spc="0" normalizeH="0" baseline="0" noProof="0">
                <a:ln>
                  <a:noFill/>
                </a:ln>
                <a:solidFill>
                  <a:srgbClr val="7F7F7F"/>
                </a:solidFill>
                <a:effectLst/>
                <a:uLnTx/>
                <a:uFillTx/>
                <a:latin typeface="Arial"/>
                <a:ea typeface="Arial"/>
                <a:cs typeface="Arial"/>
                <a:sym typeface="Arial"/>
              </a:rPr>
              <a:t>09:00am</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2"/>
          <p:cNvSpPr txBox="1"/>
          <p:nvPr/>
        </p:nvSpPr>
        <p:spPr>
          <a:xfrm>
            <a:off x="3029437" y="1941069"/>
            <a:ext cx="6133128" cy="45761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defRPr b="0" i="0"/>
            </a:pPr>
            <a:r>
              <a:rPr kumimoji="0" lang="1106" sz="2400" b="1" i="0" u="none" strike="noStrike" kern="0" cap="none" spc="0" normalizeH="0" baseline="0" noProof="0">
                <a:ln>
                  <a:noFill/>
                </a:ln>
                <a:solidFill>
                  <a:srgbClr val="7F7F7F"/>
                </a:solidFill>
                <a:effectLst/>
                <a:uLnTx/>
                <a:uFillTx/>
                <a:latin typeface="Arial"/>
                <a:ea typeface="Arial"/>
                <a:cs typeface="Arial"/>
                <a:sym typeface="Arial"/>
              </a:rPr>
              <a:t>Amserlen ar gyfer y diwrnod: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2"/>
          <p:cNvSpPr txBox="1"/>
          <p:nvPr/>
        </p:nvSpPr>
        <p:spPr>
          <a:xfrm>
            <a:off x="4287775" y="4565275"/>
            <a:ext cx="1620837" cy="6406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1" i="0" u="none" strike="noStrike" kern="0" cap="none" spc="0" normalizeH="0" baseline="0" noProof="0">
                <a:ln>
                  <a:noFill/>
                </a:ln>
                <a:solidFill>
                  <a:srgbClr val="7F7F7F"/>
                </a:solidFill>
                <a:effectLst/>
                <a:uLnTx/>
                <a:uFillTx/>
                <a:latin typeface="Arial"/>
                <a:ea typeface="Arial"/>
                <a:cs typeface="Arial"/>
                <a:sym typeface="Arial"/>
              </a:rPr>
              <a:t>Tua 10:30am</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2"/>
          <p:cNvSpPr txBox="1"/>
          <p:nvPr/>
        </p:nvSpPr>
        <p:spPr>
          <a:xfrm>
            <a:off x="6273125" y="4565275"/>
            <a:ext cx="1778051" cy="6406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1" i="0" u="none" strike="noStrike" kern="0" cap="none" spc="0" normalizeH="0" baseline="0" noProof="0" dirty="0">
                <a:ln>
                  <a:noFill/>
                </a:ln>
                <a:solidFill>
                  <a:srgbClr val="7F7F7F"/>
                </a:solidFill>
                <a:effectLst/>
                <a:uLnTx/>
                <a:uFillTx/>
                <a:latin typeface="Arial"/>
                <a:ea typeface="Arial"/>
                <a:cs typeface="Arial"/>
                <a:sym typeface="Arial"/>
              </a:rPr>
              <a:t>Tua 12:30pm </a:t>
            </a:r>
            <a:endParaRPr kumimoji="0" sz="1800" b="1" i="0" u="none" strike="noStrike" kern="0" cap="none" spc="0" normalizeH="0" baseline="0" noProof="0" dirty="0">
              <a:ln>
                <a:noFill/>
              </a:ln>
              <a:solidFill>
                <a:srgbClr val="7F7F7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1" i="0" u="none" strike="noStrike" kern="0" cap="none" spc="0" normalizeH="0" baseline="0" noProof="0" dirty="0">
              <a:ln>
                <a:noFill/>
              </a:ln>
              <a:solidFill>
                <a:srgbClr val="7F7F7F"/>
              </a:solidFill>
              <a:effectLst/>
              <a:uLnTx/>
              <a:uFillTx/>
              <a:latin typeface="Arial"/>
              <a:ea typeface="Arial"/>
              <a:cs typeface="Arial"/>
              <a:sym typeface="Arial"/>
            </a:endParaRPr>
          </a:p>
        </p:txBody>
      </p:sp>
      <p:sp>
        <p:nvSpPr>
          <p:cNvPr id="91" name="Google Shape;91;p2"/>
          <p:cNvSpPr txBox="1"/>
          <p:nvPr/>
        </p:nvSpPr>
        <p:spPr>
          <a:xfrm>
            <a:off x="8451278" y="4565275"/>
            <a:ext cx="1778051" cy="3660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1" i="0" u="none" strike="noStrike" kern="0" cap="none" spc="0" normalizeH="0" baseline="0" noProof="0">
                <a:ln>
                  <a:noFill/>
                </a:ln>
                <a:solidFill>
                  <a:srgbClr val="7F7F7F"/>
                </a:solidFill>
                <a:effectLst/>
                <a:uLnTx/>
                <a:uFillTx/>
                <a:latin typeface="Arial"/>
                <a:ea typeface="Arial"/>
                <a:cs typeface="Arial"/>
                <a:sym typeface="Arial"/>
              </a:rPr>
              <a:t>Tua 4:30pm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399"/>
        <p:cNvGrpSpPr/>
        <p:nvPr/>
      </p:nvGrpSpPr>
      <p:grpSpPr>
        <a:xfrm>
          <a:off x="0" y="0"/>
          <a:ext cx="0" cy="0"/>
          <a:chOff x="0" y="0"/>
          <a:chExt cx="0" cy="0"/>
        </a:xfrm>
      </p:grpSpPr>
      <p:sp>
        <p:nvSpPr>
          <p:cNvPr id="400" name="Google Shape;400;p25"/>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01" name="Google Shape;401;p25"/>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2" name="Google Shape;402;p25"/>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Pwysigrwydd Amgylchedd Dysgu'r Cartref</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graphicFrame>
        <p:nvGraphicFramePr>
          <p:cNvPr id="403" name="Google Shape;403;p25"/>
          <p:cNvGraphicFramePr>
            <a:graphicFrameLocks noGrp="1"/>
          </p:cNvGraphicFramePr>
          <p:nvPr>
            <p:extLst>
              <p:ext uri="{D42A27DB-BD31-4B8C-83A1-F6EECF244321}">
                <p14:modId xmlns:p14="http://schemas.microsoft.com/office/powerpoint/2010/main" val="2982802423"/>
              </p:ext>
            </p:extLst>
          </p:nvPr>
        </p:nvGraphicFramePr>
        <p:xfrm>
          <a:off x="2717800" y="1264548"/>
          <a:ext cx="9016998" cy="5047347"/>
        </p:xfrm>
        <a:graphic>
          <a:graphicData uri="http://schemas.openxmlformats.org/drawingml/2006/table">
            <a:tbl>
              <a:tblPr firstRow="1" bandRow="1">
                <a:noFill/>
              </a:tblPr>
              <a:tblGrid>
                <a:gridCol w="1071691">
                  <a:extLst>
                    <a:ext uri="{9D8B030D-6E8A-4147-A177-3AD203B41FA5}">
                      <a16:colId xmlns:a16="http://schemas.microsoft.com/office/drawing/2014/main" val="20000"/>
                    </a:ext>
                  </a:extLst>
                </a:gridCol>
                <a:gridCol w="1071691">
                  <a:extLst>
                    <a:ext uri="{9D8B030D-6E8A-4147-A177-3AD203B41FA5}">
                      <a16:colId xmlns:a16="http://schemas.microsoft.com/office/drawing/2014/main" val="20001"/>
                    </a:ext>
                  </a:extLst>
                </a:gridCol>
                <a:gridCol w="1071691">
                  <a:extLst>
                    <a:ext uri="{9D8B030D-6E8A-4147-A177-3AD203B41FA5}">
                      <a16:colId xmlns:a16="http://schemas.microsoft.com/office/drawing/2014/main" val="20002"/>
                    </a:ext>
                  </a:extLst>
                </a:gridCol>
                <a:gridCol w="1071691">
                  <a:extLst>
                    <a:ext uri="{9D8B030D-6E8A-4147-A177-3AD203B41FA5}">
                      <a16:colId xmlns:a16="http://schemas.microsoft.com/office/drawing/2014/main" val="20003"/>
                    </a:ext>
                  </a:extLst>
                </a:gridCol>
                <a:gridCol w="1349065">
                  <a:extLst>
                    <a:ext uri="{9D8B030D-6E8A-4147-A177-3AD203B41FA5}">
                      <a16:colId xmlns:a16="http://schemas.microsoft.com/office/drawing/2014/main" val="20004"/>
                    </a:ext>
                  </a:extLst>
                </a:gridCol>
                <a:gridCol w="1016052">
                  <a:extLst>
                    <a:ext uri="{9D8B030D-6E8A-4147-A177-3AD203B41FA5}">
                      <a16:colId xmlns:a16="http://schemas.microsoft.com/office/drawing/2014/main" val="20005"/>
                    </a:ext>
                  </a:extLst>
                </a:gridCol>
                <a:gridCol w="1256475">
                  <a:extLst>
                    <a:ext uri="{9D8B030D-6E8A-4147-A177-3AD203B41FA5}">
                      <a16:colId xmlns:a16="http://schemas.microsoft.com/office/drawing/2014/main" val="20006"/>
                    </a:ext>
                  </a:extLst>
                </a:gridCol>
                <a:gridCol w="1108642">
                  <a:extLst>
                    <a:ext uri="{9D8B030D-6E8A-4147-A177-3AD203B41FA5}">
                      <a16:colId xmlns:a16="http://schemas.microsoft.com/office/drawing/2014/main" val="20007"/>
                    </a:ext>
                  </a:extLst>
                </a:gridCol>
              </a:tblGrid>
              <a:tr h="310688">
                <a:tc>
                  <a:txBody>
                    <a:bodyPr/>
                    <a:lstStyle/>
                    <a:p>
                      <a:pPr marL="0" marR="0" lvl="0" indent="0" algn="ctr" rtl="0">
                        <a:lnSpc>
                          <a:spcPct val="100000"/>
                        </a:lnSpc>
                        <a:spcBef>
                          <a:spcPct val="0"/>
                        </a:spcBef>
                        <a:spcAft>
                          <a:spcPct val="0"/>
                        </a:spcAft>
                        <a:buClr>
                          <a:srgbClr val="000000"/>
                        </a:buClr>
                        <a:buSzPts val="1400"/>
                        <a:buFont typeface="Arial"/>
                        <a:buNone/>
                      </a:pPr>
                      <a:endParaRPr sz="1400" u="none" strike="noStrike" cap="none">
                        <a:solidFill>
                          <a:srgbClr val="7F7F7F"/>
                        </a:solidFill>
                        <a:latin typeface="Rockwell"/>
                        <a:ea typeface="Rockwell"/>
                        <a:cs typeface="Rockwell"/>
                        <a:sym typeface="Rockwell"/>
                      </a:endParaRPr>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Llun</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Maw</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Mer</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Iau</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Gwe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Sad</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Sul</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07:00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08:00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35084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09:00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35084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10:00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r h="35084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11:00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5"/>
                  </a:ext>
                </a:extLst>
              </a:tr>
              <a:tr h="35084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12:00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Meithrinfa</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6"/>
                  </a:ext>
                </a:extLst>
              </a:tr>
              <a:tr h="537075">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13:00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chemeClr val="lt1"/>
                          </a:solidFill>
                          <a:latin typeface="Arial"/>
                          <a:ea typeface="Arial"/>
                          <a:cs typeface="Arial"/>
                          <a:sym typeface="Arial"/>
                        </a:rPr>
                        <a:t>Ymweliad Proffesiynol</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7"/>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14:00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8"/>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15:00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9"/>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16:00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0"/>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17:00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1"/>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18:00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2"/>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19:00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3"/>
                  </a:ext>
                </a:extLst>
              </a:tr>
              <a:tr h="310688">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solidFill>
                            <a:srgbClr val="7F7F7F"/>
                          </a:solidFill>
                          <a:latin typeface="Rockwell"/>
                          <a:ea typeface="Rockwell"/>
                          <a:cs typeface="Rockwell"/>
                          <a:sym typeface="Rockwell"/>
                        </a:rPr>
                        <a:t>20:00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a:latin typeface="Arial"/>
                          <a:ea typeface="Arial"/>
                          <a:cs typeface="Arial"/>
                          <a:sym typeface="Arial"/>
                        </a:rPr>
                        <a:t>Cartref</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ct val="0"/>
                        </a:spcBef>
                        <a:spcAft>
                          <a:spcPct val="0"/>
                        </a:spcAft>
                        <a:buClr>
                          <a:srgbClr val="000000"/>
                        </a:buClr>
                        <a:buSzPts val="1400"/>
                        <a:buFont typeface="Arial"/>
                        <a:buNone/>
                        <a:defRPr b="0" i="0"/>
                      </a:pPr>
                      <a:r>
                        <a:rPr lang="1106" sz="1400" u="none" strike="noStrike" cap="none" dirty="0">
                          <a:latin typeface="Arial"/>
                          <a:ea typeface="Arial"/>
                          <a:cs typeface="Arial"/>
                          <a:sym typeface="Arial"/>
                        </a:rPr>
                        <a:t>Cartref</a:t>
                      </a:r>
                      <a:endParaRPr sz="1400" u="none" strike="noStrike" cap="none" dirty="0"/>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4"/>
                  </a:ext>
                </a:extLst>
              </a:tr>
            </a:tbl>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08"/>
        <p:cNvGrpSpPr/>
        <p:nvPr/>
      </p:nvGrpSpPr>
      <p:grpSpPr>
        <a:xfrm>
          <a:off x="0" y="0"/>
          <a:ext cx="0" cy="0"/>
          <a:chOff x="0" y="0"/>
          <a:chExt cx="0" cy="0"/>
        </a:xfrm>
      </p:grpSpPr>
      <p:sp>
        <p:nvSpPr>
          <p:cNvPr id="409" name="Google Shape;409;p26"/>
          <p:cNvSpPr txBox="1">
            <a:spLocks noGrp="1"/>
          </p:cNvSpPr>
          <p:nvPr>
            <p:ph type="body" idx="1"/>
          </p:nvPr>
        </p:nvSpPr>
        <p:spPr>
          <a:xfrm>
            <a:off x="2571750" y="2667000"/>
            <a:ext cx="4379734" cy="2105223"/>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4000" b="1">
                <a:solidFill>
                  <a:schemeClr val="lt1"/>
                </a:solidFill>
                <a:latin typeface="Rockwell"/>
                <a:ea typeface="Rockwell"/>
                <a:cs typeface="Rockwell"/>
                <a:sym typeface="Rockwell"/>
              </a:rPr>
              <a:t>Ll</a:t>
            </a:r>
            <a:r>
              <a:rPr lang="1106" sz="3200" b="1">
                <a:solidFill>
                  <a:schemeClr val="lt1"/>
                </a:solidFill>
                <a:latin typeface="Arial"/>
                <a:ea typeface="Arial"/>
                <a:cs typeface="Arial"/>
                <a:sym typeface="Arial"/>
              </a:rPr>
              <a:t> - Lleferydd</a:t>
            </a:r>
            <a:endParaRPr/>
          </a:p>
          <a:p>
            <a:pPr marL="0" lvl="0" indent="0" algn="l" rtl="0">
              <a:lnSpc>
                <a:spcPct val="100000"/>
              </a:lnSpc>
              <a:spcBef>
                <a:spcPct val="0"/>
              </a:spcBef>
              <a:spcAft>
                <a:spcPct val="0"/>
              </a:spcAft>
              <a:buSzPts val="1400"/>
              <a:buNone/>
              <a:defRPr b="0" i="0"/>
            </a:pPr>
            <a:r>
              <a:rPr lang="1106" sz="4000" b="1">
                <a:solidFill>
                  <a:schemeClr val="lt1"/>
                </a:solidFill>
                <a:latin typeface="Rockwell"/>
                <a:ea typeface="Rockwell"/>
                <a:cs typeface="Rockwell"/>
                <a:sym typeface="Rockwell"/>
              </a:rPr>
              <a:t>I</a:t>
            </a:r>
            <a:r>
              <a:rPr lang="1106" sz="3200" b="1">
                <a:solidFill>
                  <a:schemeClr val="lt1"/>
                </a:solidFill>
                <a:latin typeface="Arial"/>
                <a:ea typeface="Arial"/>
                <a:cs typeface="Arial"/>
                <a:sym typeface="Arial"/>
              </a:rPr>
              <a:t> - Iaith</a:t>
            </a:r>
            <a:endParaRPr/>
          </a:p>
          <a:p>
            <a:pPr marL="0" lvl="0" indent="0" algn="l" rtl="0">
              <a:lnSpc>
                <a:spcPct val="100000"/>
              </a:lnSpc>
              <a:spcBef>
                <a:spcPct val="0"/>
              </a:spcBef>
              <a:spcAft>
                <a:spcPct val="0"/>
              </a:spcAft>
              <a:buSzPts val="1400"/>
              <a:buNone/>
              <a:defRPr b="0" i="0"/>
            </a:pPr>
            <a:r>
              <a:rPr lang="1106" sz="4000" b="1">
                <a:solidFill>
                  <a:schemeClr val="lt1"/>
                </a:solidFill>
                <a:latin typeface="Rockwell"/>
                <a:ea typeface="Rockwell"/>
                <a:cs typeface="Rockwell"/>
                <a:sym typeface="Rockwell"/>
              </a:rPr>
              <a:t>C</a:t>
            </a:r>
            <a:r>
              <a:rPr lang="1106" sz="3200" b="1">
                <a:solidFill>
                  <a:schemeClr val="lt1"/>
                </a:solidFill>
                <a:latin typeface="Arial"/>
                <a:ea typeface="Arial"/>
                <a:cs typeface="Arial"/>
                <a:sym typeface="Arial"/>
              </a:rPr>
              <a:t> - Cyfathrebu</a:t>
            </a:r>
            <a:endParaRPr/>
          </a:p>
          <a:p>
            <a:pPr marL="0" lvl="0" indent="0" algn="l" rtl="0">
              <a:lnSpc>
                <a:spcPct val="100000"/>
              </a:lnSpc>
              <a:spcBef>
                <a:spcPct val="0"/>
              </a:spcBef>
              <a:spcAft>
                <a:spcPct val="0"/>
              </a:spcAft>
              <a:buSzPts val="1400"/>
              <a:buNone/>
            </a:pPr>
            <a:endParaRPr/>
          </a:p>
        </p:txBody>
      </p:sp>
      <p:sp>
        <p:nvSpPr>
          <p:cNvPr id="410" name="Google Shape;410;p26"/>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11" name="Google Shape;411;p26"/>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2" name="Google Shape;412;p2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Diffiniadau o </a:t>
            </a:r>
            <a:r>
              <a:rPr kumimoji="0" lang="1106" sz="1800" b="0" i="0" u="none" strike="noStrike" kern="0" cap="none" spc="0" normalizeH="0" baseline="0" noProof="0">
                <a:ln>
                  <a:noFill/>
                </a:ln>
                <a:solidFill>
                  <a:srgbClr val="7F7F7F"/>
                </a:solidFill>
                <a:effectLst/>
                <a:uLnTx/>
                <a:uFillTx/>
                <a:latin typeface="Rockwell"/>
                <a:ea typeface="Rockwell"/>
                <a:cs typeface="Rockwell"/>
                <a:sym typeface="Rockwell"/>
              </a:rPr>
              <a:t>Leferydd, Iaith a Chyfathrebu</a:t>
            </a:r>
            <a:endParaRPr kumimoji="0" sz="18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pic>
        <p:nvPicPr>
          <p:cNvPr id="413" name="Google Shape;413;p26"/>
          <p:cNvPicPr preferRelativeResize="0"/>
          <p:nvPr/>
        </p:nvPicPr>
        <p:blipFill>
          <a:blip r:embed="rId3">
            <a:alphaModFix/>
          </a:blip>
          <a:stretch>
            <a:fillRect/>
          </a:stretch>
        </p:blipFill>
        <p:spPr>
          <a:xfrm>
            <a:off x="8915400" y="342900"/>
            <a:ext cx="2323443" cy="3086100"/>
          </a:xfrm>
          <a:prstGeom prst="rect">
            <a:avLst/>
          </a:prstGeom>
          <a:noFill/>
          <a:ln>
            <a:noFill/>
          </a:ln>
        </p:spPr>
      </p:pic>
      <p:pic>
        <p:nvPicPr>
          <p:cNvPr id="414" name="Google Shape;414;p26"/>
          <p:cNvPicPr preferRelativeResize="0"/>
          <p:nvPr/>
        </p:nvPicPr>
        <p:blipFill>
          <a:blip r:embed="rId4">
            <a:alphaModFix/>
          </a:blip>
          <a:stretch>
            <a:fillRect/>
          </a:stretch>
        </p:blipFill>
        <p:spPr>
          <a:xfrm flipH="1">
            <a:off x="6709869" y="1109807"/>
            <a:ext cx="2667000" cy="2991065"/>
          </a:xfrm>
          <a:prstGeom prst="rect">
            <a:avLst/>
          </a:prstGeom>
          <a:noFill/>
          <a:ln>
            <a:noFill/>
          </a:ln>
        </p:spPr>
      </p:pic>
      <p:pic>
        <p:nvPicPr>
          <p:cNvPr id="415" name="Google Shape;415;p26"/>
          <p:cNvPicPr preferRelativeResize="0"/>
          <p:nvPr/>
        </p:nvPicPr>
        <p:blipFill>
          <a:blip r:embed="rId5">
            <a:alphaModFix/>
          </a:blip>
          <a:stretch>
            <a:fillRect/>
          </a:stretch>
        </p:blipFill>
        <p:spPr>
          <a:xfrm>
            <a:off x="9872539" y="1651000"/>
            <a:ext cx="1879194" cy="2775591"/>
          </a:xfrm>
          <a:prstGeom prst="rect">
            <a:avLst/>
          </a:prstGeom>
          <a:noFill/>
          <a:ln>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420"/>
        <p:cNvGrpSpPr/>
        <p:nvPr/>
      </p:nvGrpSpPr>
      <p:grpSpPr>
        <a:xfrm>
          <a:off x="0" y="0"/>
          <a:ext cx="0" cy="0"/>
          <a:chOff x="0" y="0"/>
          <a:chExt cx="0" cy="0"/>
        </a:xfrm>
      </p:grpSpPr>
      <p:sp>
        <p:nvSpPr>
          <p:cNvPr id="421" name="Google Shape;421;p27"/>
          <p:cNvSpPr txBox="1">
            <a:spLocks noGrp="1"/>
          </p:cNvSpPr>
          <p:nvPr>
            <p:ph type="body" idx="1"/>
          </p:nvPr>
        </p:nvSpPr>
        <p:spPr>
          <a:xfrm>
            <a:off x="1012749" y="1786853"/>
            <a:ext cx="10166502" cy="1231106"/>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2000" dirty="0">
                <a:solidFill>
                  <a:srgbClr val="7F7F7F"/>
                </a:solidFill>
                <a:latin typeface="Arial"/>
                <a:ea typeface="Arial"/>
                <a:cs typeface="Arial"/>
                <a:sym typeface="Arial"/>
              </a:rPr>
              <a:t>Mae sgiliau lleferydd, iaith a chyfathrebu yn sgiliau bywyd hanfodol. Maent yn gysylltiedig â datblygiad cymdeithasol ac emosiynol, dysgu, ymddygiad, ac iechyd meddwl. </a:t>
            </a:r>
            <a:endParaRPr dirty="0"/>
          </a:p>
          <a:p>
            <a:pPr marL="0" lvl="0" indent="0" algn="l" rtl="0">
              <a:lnSpc>
                <a:spcPct val="100000"/>
              </a:lnSpc>
              <a:spcBef>
                <a:spcPct val="0"/>
              </a:spcBef>
              <a:spcAft>
                <a:spcPct val="0"/>
              </a:spcAft>
              <a:buSzPts val="1400"/>
              <a:buNone/>
            </a:pPr>
            <a:endParaRPr sz="2000" dirty="0">
              <a:solidFill>
                <a:srgbClr val="7F7F7F"/>
              </a:solidFill>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2000" dirty="0">
                <a:solidFill>
                  <a:srgbClr val="7F7F7F"/>
                </a:solidFill>
                <a:latin typeface="Arial"/>
                <a:ea typeface="Arial"/>
                <a:cs typeface="Arial"/>
                <a:sym typeface="Arial"/>
              </a:rPr>
              <a:t>Felly, mae lleferydd, iaith a chyfathrebu yn ddangosydd sylfaenol ar gyfer llesiant plant.</a:t>
            </a:r>
            <a:endParaRPr dirty="0"/>
          </a:p>
        </p:txBody>
      </p:sp>
      <p:sp>
        <p:nvSpPr>
          <p:cNvPr id="422" name="Google Shape;422;p27"/>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423" name="Google Shape;423;p27"/>
          <p:cNvPicPr preferRelativeResize="0"/>
          <p:nvPr/>
        </p:nvPicPr>
        <p:blipFill>
          <a:blip r:embed="rId3">
            <a:alphaModFix/>
          </a:blip>
          <a:stretch>
            <a:fillRect/>
          </a:stretch>
        </p:blipFill>
        <p:spPr>
          <a:xfrm>
            <a:off x="986089" y="3118060"/>
            <a:ext cx="2971084" cy="1485542"/>
          </a:xfrm>
          <a:prstGeom prst="rect">
            <a:avLst/>
          </a:prstGeom>
          <a:noFill/>
          <a:ln>
            <a:noFill/>
          </a:ln>
        </p:spPr>
      </p:pic>
      <p:sp>
        <p:nvSpPr>
          <p:cNvPr id="424" name="Google Shape;424;p27"/>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5" name="Google Shape;425;p27"/>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800"/>
              <a:buFont typeface="Arial"/>
              <a:buNone/>
              <a:tabLst/>
              <a:defRPr b="0" i="0"/>
            </a:pPr>
            <a:r>
              <a:rPr kumimoji="0" lang="1106" sz="2400" b="1" i="0" u="none" strike="noStrike" kern="0" cap="none" spc="0" normalizeH="0" baseline="0" noProof="0" dirty="0">
                <a:ln>
                  <a:noFill/>
                </a:ln>
                <a:solidFill>
                  <a:srgbClr val="FFFFFF"/>
                </a:solidFill>
                <a:effectLst/>
                <a:uLnTx/>
                <a:uFillTx/>
                <a:latin typeface="Rockwell"/>
                <a:ea typeface="Rockwell"/>
                <a:cs typeface="Rockwell"/>
                <a:sym typeface="Rockwell"/>
              </a:rPr>
              <a:t>Lleferydd, Iaith a Chyfathrebu</a:t>
            </a:r>
            <a:endParaRPr kumimoji="0" sz="24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426" name="Google Shape;426;p27"/>
          <p:cNvPicPr preferRelativeResize="0"/>
          <p:nvPr/>
        </p:nvPicPr>
        <p:blipFill>
          <a:blip r:embed="rId4">
            <a:alphaModFix/>
          </a:blip>
          <a:stretch>
            <a:fillRect/>
          </a:stretch>
        </p:blipFill>
        <p:spPr>
          <a:xfrm>
            <a:off x="4657067" y="3128245"/>
            <a:ext cx="2758398" cy="1379199"/>
          </a:xfrm>
          <a:prstGeom prst="rect">
            <a:avLst/>
          </a:prstGeom>
          <a:noFill/>
          <a:ln>
            <a:noFill/>
          </a:ln>
        </p:spPr>
      </p:pic>
      <p:pic>
        <p:nvPicPr>
          <p:cNvPr id="427" name="Google Shape;427;p27"/>
          <p:cNvPicPr preferRelativeResize="0"/>
          <p:nvPr/>
        </p:nvPicPr>
        <p:blipFill>
          <a:blip r:embed="rId5">
            <a:alphaModFix/>
          </a:blip>
          <a:stretch>
            <a:fillRect/>
          </a:stretch>
        </p:blipFill>
        <p:spPr>
          <a:xfrm>
            <a:off x="8378346" y="2831415"/>
            <a:ext cx="1809547" cy="1772187"/>
          </a:xfrm>
          <a:prstGeom prst="rect">
            <a:avLst/>
          </a:prstGeom>
          <a:noFill/>
          <a:ln>
            <a:noFill/>
          </a:ln>
        </p:spPr>
      </p:pic>
      <p:sp>
        <p:nvSpPr>
          <p:cNvPr id="428" name="Google Shape;428;p27"/>
          <p:cNvSpPr txBox="1"/>
          <p:nvPr/>
        </p:nvSpPr>
        <p:spPr>
          <a:xfrm>
            <a:off x="5722133" y="4517221"/>
            <a:ext cx="1809547" cy="5186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2800"/>
              <a:buFont typeface="Arial"/>
              <a:buNone/>
              <a:tabLst/>
              <a:defRPr b="0" i="0"/>
            </a:pPr>
            <a:r>
              <a:rPr kumimoji="0" lang="1106" sz="2800" b="0" i="0" u="none" strike="noStrike" kern="0" cap="none" spc="0" normalizeH="0" baseline="0" noProof="0" dirty="0">
                <a:ln>
                  <a:noFill/>
                </a:ln>
                <a:solidFill>
                  <a:srgbClr val="7F7F7F"/>
                </a:solidFill>
                <a:effectLst/>
                <a:uLnTx/>
                <a:uFillTx/>
                <a:latin typeface="Rockwell"/>
                <a:ea typeface="Rockwell"/>
                <a:cs typeface="Rockwell"/>
                <a:sym typeface="Rockwell"/>
              </a:rPr>
              <a:t>Iaith</a:t>
            </a:r>
            <a:endParaRPr kumimoji="0" sz="2800" b="0" i="0" u="none" strike="noStrike" kern="0" cap="none" spc="0" normalizeH="0" baseline="0" noProof="0" dirty="0">
              <a:ln>
                <a:noFill/>
              </a:ln>
              <a:solidFill>
                <a:srgbClr val="7F7F7F"/>
              </a:solidFill>
              <a:effectLst/>
              <a:uLnTx/>
              <a:uFillTx/>
              <a:latin typeface="Calibri"/>
              <a:ea typeface="Calibri"/>
              <a:cs typeface="Calibri"/>
              <a:sym typeface="Calibri"/>
            </a:endParaRPr>
          </a:p>
        </p:txBody>
      </p:sp>
      <p:sp>
        <p:nvSpPr>
          <p:cNvPr id="429" name="Google Shape;429;p27"/>
          <p:cNvSpPr txBox="1"/>
          <p:nvPr/>
        </p:nvSpPr>
        <p:spPr>
          <a:xfrm>
            <a:off x="8345045" y="4507444"/>
            <a:ext cx="2800359" cy="5186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2800"/>
              <a:buFont typeface="Arial"/>
              <a:buNone/>
              <a:tabLst/>
              <a:defRPr b="0" i="0"/>
            </a:pPr>
            <a:r>
              <a:rPr kumimoji="0" lang="1106" sz="2800" b="0" i="0" u="none" strike="noStrike" kern="0" cap="none" spc="0" normalizeH="0" baseline="0" noProof="0" dirty="0">
                <a:ln>
                  <a:noFill/>
                </a:ln>
                <a:solidFill>
                  <a:srgbClr val="7F7F7F"/>
                </a:solidFill>
                <a:effectLst/>
                <a:uLnTx/>
                <a:uFillTx/>
                <a:latin typeface="Rockwell"/>
                <a:ea typeface="Rockwell"/>
                <a:cs typeface="Rockwell"/>
                <a:sym typeface="Rockwell"/>
              </a:rPr>
              <a:t>Cyfathrebu</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0" name="Google Shape;430;p27"/>
          <p:cNvSpPr txBox="1"/>
          <p:nvPr/>
        </p:nvSpPr>
        <p:spPr>
          <a:xfrm>
            <a:off x="1582826" y="4512965"/>
            <a:ext cx="18095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2800"/>
              <a:buFont typeface="Arial"/>
              <a:buNone/>
              <a:tabLst/>
              <a:defRPr b="0" i="0"/>
            </a:pPr>
            <a:r>
              <a:rPr kumimoji="0" lang="1106" sz="2800" b="0" i="0" u="none" strike="noStrike" kern="0" cap="none" spc="0" normalizeH="0" baseline="0" noProof="0" dirty="0">
                <a:ln>
                  <a:noFill/>
                </a:ln>
                <a:solidFill>
                  <a:srgbClr val="7F7F7F"/>
                </a:solidFill>
                <a:effectLst/>
                <a:uLnTx/>
                <a:uFillTx/>
                <a:latin typeface="Rockwell"/>
                <a:ea typeface="Rockwell"/>
                <a:cs typeface="Rockwell"/>
                <a:sym typeface="Rockwell"/>
              </a:rPr>
              <a:t>Lleferydd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44BAA0B8-E0A8-9669-789E-D2023547A647}"/>
              </a:ext>
            </a:extLst>
          </p:cNvPr>
          <p:cNvSpPr txBox="1"/>
          <p:nvPr/>
        </p:nvSpPr>
        <p:spPr>
          <a:xfrm>
            <a:off x="1245294" y="5041938"/>
            <a:ext cx="2711879" cy="1200329"/>
          </a:xfrm>
          <a:prstGeom prst="rect">
            <a:avLst/>
          </a:prstGeom>
          <a:noFill/>
        </p:spPr>
        <p:txBody>
          <a:bodyPr wrap="square">
            <a:spAutoFit/>
          </a:bodyPr>
          <a:lstStyle/>
          <a:p>
            <a:r>
              <a:rPr lang="1106" sz="1800" b="0" i="0" u="none" strike="noStrike" dirty="0">
                <a:solidFill>
                  <a:schemeClr val="dk1"/>
                </a:solidFill>
                <a:latin typeface="Arial"/>
                <a:ea typeface="Arial"/>
                <a:cs typeface="Arial"/>
                <a:sym typeface="Arial"/>
              </a:rPr>
              <a:t>y ffordd rydym yn ynganu seiniau a'r ffordd y mae'r seiniau hyn yn cyfuno i ffurfio geiriau</a:t>
            </a:r>
            <a:endParaRPr lang="en-GB" dirty="0"/>
          </a:p>
        </p:txBody>
      </p:sp>
      <p:sp>
        <p:nvSpPr>
          <p:cNvPr id="5" name="TextBox 4">
            <a:extLst>
              <a:ext uri="{FF2B5EF4-FFF2-40B4-BE49-F238E27FC236}">
                <a16:creationId xmlns:a16="http://schemas.microsoft.com/office/drawing/2014/main" id="{3885565C-9B1B-4E3C-2033-8A8621C629B3}"/>
              </a:ext>
            </a:extLst>
          </p:cNvPr>
          <p:cNvSpPr txBox="1"/>
          <p:nvPr/>
        </p:nvSpPr>
        <p:spPr>
          <a:xfrm>
            <a:off x="4945804" y="5054729"/>
            <a:ext cx="2589597" cy="923330"/>
          </a:xfrm>
          <a:prstGeom prst="rect">
            <a:avLst/>
          </a:prstGeom>
          <a:noFill/>
        </p:spPr>
        <p:txBody>
          <a:bodyPr wrap="square">
            <a:spAutoFit/>
          </a:bodyPr>
          <a:lstStyle/>
          <a:p>
            <a:r>
              <a:rPr lang="1106" sz="1800" b="0" i="0" u="none" strike="noStrike" dirty="0">
                <a:solidFill>
                  <a:schemeClr val="dk1"/>
                </a:solidFill>
                <a:latin typeface="Arial"/>
                <a:ea typeface="Arial"/>
                <a:cs typeface="Arial"/>
                <a:sym typeface="Arial"/>
              </a:rPr>
              <a:t>y geiriau a'r brawddegau rydym yn eu deall a'u defnyddio</a:t>
            </a:r>
            <a:endParaRPr lang="en-GB" dirty="0"/>
          </a:p>
        </p:txBody>
      </p:sp>
      <p:sp>
        <p:nvSpPr>
          <p:cNvPr id="7" name="TextBox 6">
            <a:extLst>
              <a:ext uri="{FF2B5EF4-FFF2-40B4-BE49-F238E27FC236}">
                <a16:creationId xmlns:a16="http://schemas.microsoft.com/office/drawing/2014/main" id="{58F70EA4-E3B3-C976-FDD7-339746C9AAF9}"/>
              </a:ext>
            </a:extLst>
          </p:cNvPr>
          <p:cNvSpPr txBox="1"/>
          <p:nvPr/>
        </p:nvSpPr>
        <p:spPr>
          <a:xfrm>
            <a:off x="8234829" y="5054729"/>
            <a:ext cx="2589597" cy="923330"/>
          </a:xfrm>
          <a:prstGeom prst="rect">
            <a:avLst/>
          </a:prstGeom>
          <a:noFill/>
        </p:spPr>
        <p:txBody>
          <a:bodyPr wrap="square">
            <a:spAutoFit/>
          </a:bodyPr>
          <a:lstStyle/>
          <a:p>
            <a:r>
              <a:rPr lang="1106" sz="1800" b="0" i="0" u="none" strike="noStrike" dirty="0">
                <a:solidFill>
                  <a:schemeClr val="dk1"/>
                </a:solidFill>
                <a:latin typeface="Arial"/>
                <a:ea typeface="Arial"/>
                <a:cs typeface="Arial"/>
                <a:sym typeface="Arial"/>
              </a:rPr>
              <a:t>y ffordd rydym yn defnyddio iaith i ryngweithio â phobl</a:t>
            </a:r>
            <a:endParaRPr lang="en-GB"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435"/>
        <p:cNvGrpSpPr/>
        <p:nvPr/>
      </p:nvGrpSpPr>
      <p:grpSpPr>
        <a:xfrm>
          <a:off x="0" y="0"/>
          <a:ext cx="0" cy="0"/>
          <a:chOff x="0" y="0"/>
          <a:chExt cx="0" cy="0"/>
        </a:xfrm>
      </p:grpSpPr>
      <p:grpSp>
        <p:nvGrpSpPr>
          <p:cNvPr id="436" name="Google Shape;436;p28"/>
          <p:cNvGrpSpPr/>
          <p:nvPr/>
        </p:nvGrpSpPr>
        <p:grpSpPr>
          <a:xfrm>
            <a:off x="2938378" y="457200"/>
            <a:ext cx="6567619" cy="5719173"/>
            <a:chOff x="42778" y="-69649"/>
            <a:chExt cx="6567619" cy="5719173"/>
          </a:xfrm>
        </p:grpSpPr>
        <p:sp>
          <p:nvSpPr>
            <p:cNvPr id="437" name="Google Shape;437;p28"/>
            <p:cNvSpPr/>
            <p:nvPr/>
          </p:nvSpPr>
          <p:spPr>
            <a:xfrm>
              <a:off x="1462493" y="-69649"/>
              <a:ext cx="2277745" cy="1347470"/>
            </a:xfrm>
            <a:custGeom>
              <a:avLst/>
              <a:gdLst/>
              <a:ahLst/>
              <a:cxnLst/>
              <a:rect l="l" t="t" r="r" b="b"/>
              <a:pathLst>
                <a:path w="2277745" h="1347470" extrusionOk="0">
                  <a:moveTo>
                    <a:pt x="0" y="224536"/>
                  </a:moveTo>
                  <a:cubicBezTo>
                    <a:pt x="0" y="100457"/>
                    <a:pt x="100584" y="0"/>
                    <a:pt x="224536" y="0"/>
                  </a:cubicBezTo>
                  <a:lnTo>
                    <a:pt x="2053209" y="0"/>
                  </a:lnTo>
                  <a:cubicBezTo>
                    <a:pt x="2177161" y="0"/>
                    <a:pt x="2277745" y="100457"/>
                    <a:pt x="2277745" y="224536"/>
                  </a:cubicBezTo>
                  <a:lnTo>
                    <a:pt x="2277745" y="1122807"/>
                  </a:lnTo>
                  <a:cubicBezTo>
                    <a:pt x="2277745" y="1246886"/>
                    <a:pt x="2177161" y="1347470"/>
                    <a:pt x="2053209" y="1347470"/>
                  </a:cubicBezTo>
                  <a:lnTo>
                    <a:pt x="224536" y="1347470"/>
                  </a:lnTo>
                  <a:cubicBezTo>
                    <a:pt x="100584" y="1347470"/>
                    <a:pt x="0" y="1246886"/>
                    <a:pt x="0" y="1122807"/>
                  </a:cubicBezTo>
                  <a:close/>
                </a:path>
              </a:pathLst>
            </a:custGeom>
            <a:solidFill>
              <a:schemeClr val="lt1"/>
            </a:solidFill>
            <a:ln w="57150" cap="flat" cmpd="sng">
              <a:solidFill>
                <a:srgbClr val="00909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8" name="Google Shape;438;p28"/>
            <p:cNvSpPr/>
            <p:nvPr/>
          </p:nvSpPr>
          <p:spPr>
            <a:xfrm>
              <a:off x="2157082" y="28117"/>
              <a:ext cx="1297318" cy="19332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dirty="0">
                  <a:ln>
                    <a:noFill/>
                  </a:ln>
                  <a:solidFill>
                    <a:srgbClr val="000000"/>
                  </a:solidFill>
                  <a:effectLst/>
                  <a:uLnTx/>
                  <a:uFillTx/>
                  <a:latin typeface="Rockwell"/>
                  <a:ea typeface="Rockwell"/>
                  <a:cs typeface="Rockwell"/>
                  <a:sym typeface="Rockwell"/>
                </a:rPr>
                <a:t>Lleferydd</a:t>
              </a:r>
              <a:endParaRPr kumimoji="0" sz="1800" b="0" i="0" u="none" strike="noStrike" kern="0" cap="none" spc="0" normalizeH="0" baseline="0" noProof="0" dirty="0">
                <a:ln>
                  <a:noFill/>
                </a:ln>
                <a:solidFill>
                  <a:srgbClr val="000000"/>
                </a:solidFill>
                <a:effectLst/>
                <a:uLnTx/>
                <a:uFillTx/>
                <a:latin typeface="Rockwell"/>
                <a:ea typeface="Rockwell"/>
                <a:cs typeface="Rockwell"/>
                <a:sym typeface="Rockwell"/>
              </a:endParaRPr>
            </a:p>
          </p:txBody>
        </p:sp>
        <p:sp>
          <p:nvSpPr>
            <p:cNvPr id="439" name="Google Shape;439;p28"/>
            <p:cNvSpPr/>
            <p:nvPr/>
          </p:nvSpPr>
          <p:spPr>
            <a:xfrm>
              <a:off x="1497336" y="345494"/>
              <a:ext cx="2277745" cy="88876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200"/>
                <a:buFont typeface="Arial"/>
                <a:buNone/>
                <a:tabLst/>
                <a:defRPr b="0" i="0"/>
              </a:pPr>
              <a:r>
                <a:rPr kumimoji="0" lang="1106" sz="1200" b="0" i="0" u="none" strike="noStrike" kern="0" cap="none" spc="0" normalizeH="0" baseline="0" noProof="0" dirty="0">
                  <a:ln>
                    <a:noFill/>
                  </a:ln>
                  <a:solidFill>
                    <a:srgbClr val="000000"/>
                  </a:solidFill>
                  <a:effectLst/>
                  <a:uLnTx/>
                  <a:uFillTx/>
                  <a:latin typeface="Arial"/>
                  <a:ea typeface="Arial"/>
                  <a:cs typeface="Arial"/>
                  <a:sym typeface="Arial"/>
                </a:rPr>
                <a:t>Y seiniau unigol rydych chi'n eu defnyddio e.e. “c” “s” “b”.</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200"/>
                <a:buFont typeface="Arial"/>
                <a:buNone/>
                <a:tabLst/>
                <a:defRPr b="0" i="0"/>
              </a:pPr>
              <a:r>
                <a:rPr kumimoji="0" lang="1106" sz="1200" b="0" i="0" u="none" strike="noStrike" kern="0" cap="none" spc="0" normalizeH="0" baseline="0" noProof="0" dirty="0">
                  <a:ln>
                    <a:noFill/>
                  </a:ln>
                  <a:solidFill>
                    <a:srgbClr val="000000"/>
                  </a:solidFill>
                  <a:effectLst/>
                  <a:uLnTx/>
                  <a:uFillTx/>
                  <a:latin typeface="Arial"/>
                  <a:ea typeface="Arial"/>
                  <a:cs typeface="Arial"/>
                  <a:sym typeface="Arial"/>
                </a:rPr>
                <a:t>Gyda'i gilydd, mae seiniau'n gwneud gair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200"/>
                <a:buFont typeface="Arial"/>
                <a:buNone/>
                <a:tabLst/>
                <a:defRPr b="0" i="0"/>
              </a:pPr>
              <a:r>
                <a:rPr kumimoji="0" lang="1106" sz="1200" b="0" i="0" u="none" strike="noStrike" kern="0" cap="none" spc="0" normalizeH="0" baseline="0" noProof="0" dirty="0">
                  <a:ln>
                    <a:noFill/>
                  </a:ln>
                  <a:solidFill>
                    <a:srgbClr val="000000"/>
                  </a:solidFill>
                  <a:effectLst/>
                  <a:uLnTx/>
                  <a:uFillTx/>
                  <a:latin typeface="Arial"/>
                  <a:ea typeface="Arial"/>
                  <a:cs typeface="Arial"/>
                  <a:sym typeface="Arial"/>
                </a:rPr>
                <a:t>e.e. c + a + th = cath</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0" name="Google Shape;440;p28"/>
            <p:cNvSpPr/>
            <p:nvPr/>
          </p:nvSpPr>
          <p:spPr>
            <a:xfrm>
              <a:off x="5431837" y="316"/>
              <a:ext cx="1178560" cy="5518786"/>
            </a:xfrm>
            <a:custGeom>
              <a:avLst/>
              <a:gdLst/>
              <a:ahLst/>
              <a:cxnLst/>
              <a:rect l="l" t="t" r="r" b="b"/>
              <a:pathLst>
                <a:path w="1178560" h="5518786" extrusionOk="0">
                  <a:moveTo>
                    <a:pt x="0" y="196469"/>
                  </a:moveTo>
                  <a:cubicBezTo>
                    <a:pt x="0" y="88012"/>
                    <a:pt x="87884" y="0"/>
                    <a:pt x="196469" y="0"/>
                  </a:cubicBezTo>
                  <a:lnTo>
                    <a:pt x="982091" y="0"/>
                  </a:lnTo>
                  <a:cubicBezTo>
                    <a:pt x="1090676" y="0"/>
                    <a:pt x="1178560" y="88012"/>
                    <a:pt x="1178560" y="196469"/>
                  </a:cubicBezTo>
                  <a:lnTo>
                    <a:pt x="1178560" y="5322444"/>
                  </a:lnTo>
                  <a:cubicBezTo>
                    <a:pt x="1178560" y="5430902"/>
                    <a:pt x="1090676" y="5518786"/>
                    <a:pt x="982091" y="5518786"/>
                  </a:cubicBezTo>
                  <a:lnTo>
                    <a:pt x="196469" y="5518786"/>
                  </a:lnTo>
                  <a:cubicBezTo>
                    <a:pt x="87884" y="5518786"/>
                    <a:pt x="0" y="5430902"/>
                    <a:pt x="0" y="5322444"/>
                  </a:cubicBezTo>
                  <a:close/>
                </a:path>
              </a:pathLst>
            </a:custGeom>
            <a:solidFill>
              <a:schemeClr val="lt1"/>
            </a:solidFill>
            <a:ln w="57150" cap="flat" cmpd="sng">
              <a:solidFill>
                <a:srgbClr val="7E3F99"/>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 name="Google Shape;441;p28"/>
            <p:cNvSpPr/>
            <p:nvPr/>
          </p:nvSpPr>
          <p:spPr>
            <a:xfrm rot="5399998">
              <a:off x="5855557" y="2152732"/>
              <a:ext cx="95873" cy="206453"/>
            </a:xfrm>
            <a:prstGeom prst="rect">
              <a:avLst/>
            </a:pr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200"/>
                <a:buFont typeface="Arial"/>
                <a:buNone/>
                <a:tabLst/>
                <a:defRPr b="0" i="0"/>
              </a:pPr>
              <a:r>
                <a:rPr kumimoji="0" lang="1106" sz="1200" b="1" i="0" u="none" strike="noStrike" kern="0" cap="none" spc="0" normalizeH="0" baseline="0" noProof="0">
                  <a:ln>
                    <a:noFill/>
                  </a:ln>
                  <a:solidFill>
                    <a:srgbClr val="000000"/>
                  </a:solidFill>
                  <a:effectLst/>
                  <a:uLnTx/>
                  <a:uFillTx/>
                  <a:latin typeface="Calibri"/>
                  <a:ea typeface="Calibri"/>
                  <a:cs typeface="Calibri"/>
                  <a:sym typeface="Calibri"/>
                </a:rPr>
                <a:t>S</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442;p28"/>
            <p:cNvSpPr/>
            <p:nvPr/>
          </p:nvSpPr>
          <p:spPr>
            <a:xfrm rot="5399998">
              <a:off x="4414803" y="2613531"/>
              <a:ext cx="3729375" cy="395016"/>
            </a:xfrm>
            <a:prstGeom prst="rect">
              <a:avLst/>
            </a:pr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dirty="0">
                  <a:ln>
                    <a:noFill/>
                  </a:ln>
                  <a:solidFill>
                    <a:srgbClr val="000000"/>
                  </a:solidFill>
                  <a:effectLst/>
                  <a:uLnTx/>
                  <a:uFillTx/>
                  <a:latin typeface="Rockwell"/>
                  <a:ea typeface="Rockwell"/>
                  <a:cs typeface="Rockwell"/>
                  <a:sym typeface="Rockwell"/>
                </a:rPr>
                <a:t>Rhyngweithio Cymdeithasol</a:t>
              </a:r>
              <a:endParaRPr kumimoji="0" sz="1800" b="0" i="0" u="none" strike="noStrike" kern="0" cap="none" spc="0" normalizeH="0" baseline="0" noProof="0" dirty="0">
                <a:ln>
                  <a:noFill/>
                </a:ln>
                <a:solidFill>
                  <a:srgbClr val="000000"/>
                </a:solidFill>
                <a:effectLst/>
                <a:uLnTx/>
                <a:uFillTx/>
                <a:latin typeface="Rockwell"/>
                <a:ea typeface="Rockwell"/>
                <a:cs typeface="Rockwell"/>
                <a:sym typeface="Rockwell"/>
              </a:endParaRPr>
            </a:p>
          </p:txBody>
        </p:sp>
        <p:sp>
          <p:nvSpPr>
            <p:cNvPr id="443" name="Google Shape;443;p28"/>
            <p:cNvSpPr/>
            <p:nvPr/>
          </p:nvSpPr>
          <p:spPr>
            <a:xfrm rot="5399998">
              <a:off x="5880589" y="3229552"/>
              <a:ext cx="45808" cy="206453"/>
            </a:xfrm>
            <a:prstGeom prst="rect">
              <a:avLst/>
            </a:pr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200"/>
                <a:buFont typeface="Arial"/>
                <a:buNone/>
                <a:tabLst/>
                <a:defRPr b="0" i="0"/>
              </a:pPr>
              <a:r>
                <a:rPr kumimoji="0" lang="1106" sz="1200" b="1"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4" name="Google Shape;444;p28"/>
            <p:cNvSpPr/>
            <p:nvPr/>
          </p:nvSpPr>
          <p:spPr>
            <a:xfrm rot="5399998">
              <a:off x="5690089" y="2679388"/>
              <a:ext cx="45808" cy="206452"/>
            </a:xfrm>
            <a:prstGeom prst="rect">
              <a:avLst/>
            </a:pr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200"/>
                <a:buFont typeface="Arial"/>
                <a:buNone/>
                <a:tabLst/>
                <a:defRPr b="0" i="0"/>
              </a:pPr>
              <a:r>
                <a:rPr kumimoji="0" lang="1106" sz="1200" b="1"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5" name="Google Shape;445;p28"/>
            <p:cNvSpPr/>
            <p:nvPr/>
          </p:nvSpPr>
          <p:spPr>
            <a:xfrm rot="5399998">
              <a:off x="3279923" y="2616920"/>
              <a:ext cx="5017684" cy="518793"/>
            </a:xfrm>
            <a:prstGeom prst="rect">
              <a:avLst/>
            </a:pr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a:ln>
                    <a:noFill/>
                  </a:ln>
                  <a:solidFill>
                    <a:srgbClr val="000000"/>
                  </a:solidFill>
                  <a:effectLst/>
                  <a:uLnTx/>
                  <a:uFillTx/>
                  <a:latin typeface="Arial"/>
                  <a:ea typeface="Arial"/>
                  <a:cs typeface="Arial"/>
                  <a:sym typeface="Arial"/>
                </a:rPr>
                <a:t>Y sgiliau y bydd eu hangen arnom wrth gyfathrebu â phobl, e.e. cymryd tro, cyswllt llygad a dangos diddordeb mewn pobl eraill.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7000"/>
                </a:lnSpc>
                <a:spcBef>
                  <a:spcPts val="800"/>
                </a:spcBef>
                <a:spcAft>
                  <a:spcPct val="0"/>
                </a:spcAft>
                <a:buClr>
                  <a:srgbClr val="000000"/>
                </a:buClr>
                <a:buSzPts val="1200"/>
                <a:buFont typeface="Arial"/>
                <a:buNone/>
                <a:tabLst/>
                <a:defRPr b="0" i="0"/>
              </a:pPr>
              <a:r>
                <a:rPr kumimoji="0" lang="1106" sz="12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6" name="Google Shape;446;p28"/>
            <p:cNvSpPr/>
            <p:nvPr/>
          </p:nvSpPr>
          <p:spPr>
            <a:xfrm>
              <a:off x="1061318" y="1441720"/>
              <a:ext cx="2999740" cy="1347470"/>
            </a:xfrm>
            <a:custGeom>
              <a:avLst/>
              <a:gdLst/>
              <a:ahLst/>
              <a:cxnLst/>
              <a:rect l="l" t="t" r="r" b="b"/>
              <a:pathLst>
                <a:path w="2999740" h="1347470" extrusionOk="0">
                  <a:moveTo>
                    <a:pt x="0" y="224663"/>
                  </a:moveTo>
                  <a:cubicBezTo>
                    <a:pt x="0" y="100584"/>
                    <a:pt x="100584" y="0"/>
                    <a:pt x="224536" y="0"/>
                  </a:cubicBezTo>
                  <a:lnTo>
                    <a:pt x="2775204" y="0"/>
                  </a:lnTo>
                  <a:cubicBezTo>
                    <a:pt x="2899156" y="0"/>
                    <a:pt x="2999740" y="100584"/>
                    <a:pt x="2999740" y="224663"/>
                  </a:cubicBezTo>
                  <a:lnTo>
                    <a:pt x="2999740" y="1122934"/>
                  </a:lnTo>
                  <a:cubicBezTo>
                    <a:pt x="2999740" y="1247013"/>
                    <a:pt x="2899156" y="1347470"/>
                    <a:pt x="2775204" y="1347470"/>
                  </a:cubicBezTo>
                  <a:lnTo>
                    <a:pt x="224536" y="1347470"/>
                  </a:lnTo>
                  <a:cubicBezTo>
                    <a:pt x="100584" y="1347470"/>
                    <a:pt x="0" y="1247013"/>
                    <a:pt x="0" y="1122934"/>
                  </a:cubicBezTo>
                  <a:close/>
                </a:path>
              </a:pathLst>
            </a:custGeom>
            <a:solidFill>
              <a:schemeClr val="lt1"/>
            </a:solidFill>
            <a:ln w="57150" cap="flat" cmpd="sng">
              <a:solidFill>
                <a:srgbClr val="51C4CE"/>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7" name="Google Shape;447;p28"/>
            <p:cNvSpPr/>
            <p:nvPr/>
          </p:nvSpPr>
          <p:spPr>
            <a:xfrm>
              <a:off x="1306593" y="1517605"/>
              <a:ext cx="2659231" cy="20645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600"/>
                <a:buFont typeface="Arial"/>
                <a:buNone/>
                <a:tabLst/>
                <a:defRPr b="0" i="0"/>
              </a:pPr>
              <a:r>
                <a:rPr kumimoji="0" lang="1106" sz="1600" b="1" i="0" u="none" strike="noStrike" kern="0" cap="none" spc="0" normalizeH="0" baseline="0" noProof="0">
                  <a:ln>
                    <a:noFill/>
                  </a:ln>
                  <a:solidFill>
                    <a:srgbClr val="000000"/>
                  </a:solidFill>
                  <a:effectLst/>
                  <a:uLnTx/>
                  <a:uFillTx/>
                  <a:latin typeface="Rockwell"/>
                  <a:ea typeface="Rockwell"/>
                  <a:cs typeface="Rockwell"/>
                  <a:sym typeface="Rockwell"/>
                </a:rPr>
                <a:t>Defnyddio Iaith / Siarad</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p:txBody>
        </p:sp>
        <p:sp>
          <p:nvSpPr>
            <p:cNvPr id="448" name="Google Shape;448;p28"/>
            <p:cNvSpPr/>
            <p:nvPr/>
          </p:nvSpPr>
          <p:spPr>
            <a:xfrm>
              <a:off x="1306593" y="1930597"/>
              <a:ext cx="2659231" cy="64338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200"/>
                <a:buFont typeface="Arial"/>
                <a:buNone/>
                <a:tabLst/>
                <a:defRPr b="0" i="0"/>
              </a:pPr>
              <a:r>
                <a:rPr kumimoji="0" lang="1106" sz="1200" b="0" i="0" u="none" strike="noStrike" kern="0" cap="none" spc="0" normalizeH="0" baseline="0" noProof="0">
                  <a:ln>
                    <a:noFill/>
                  </a:ln>
                  <a:solidFill>
                    <a:srgbClr val="000000"/>
                  </a:solidFill>
                  <a:effectLst/>
                  <a:uLnTx/>
                  <a:uFillTx/>
                  <a:latin typeface="Arial"/>
                  <a:ea typeface="Arial"/>
                  <a:cs typeface="Arial"/>
                  <a:sym typeface="Arial"/>
                </a:rPr>
                <a:t>Defnyddio geiriau a brawddegau ar lafar, hyd yn oed os nad yw'r seiniau'n gywir, e.e. ‘nana’ yn lle ‘banana’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7000"/>
                </a:lnSpc>
                <a:spcBef>
                  <a:spcPts val="800"/>
                </a:spcBef>
                <a:spcAft>
                  <a:spcPct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9" name="Google Shape;449;p28"/>
            <p:cNvSpPr/>
            <p:nvPr/>
          </p:nvSpPr>
          <p:spPr>
            <a:xfrm>
              <a:off x="711377" y="2830528"/>
              <a:ext cx="3866515" cy="1347470"/>
            </a:xfrm>
            <a:custGeom>
              <a:avLst/>
              <a:gdLst/>
              <a:ahLst/>
              <a:cxnLst/>
              <a:rect l="l" t="t" r="r" b="b"/>
              <a:pathLst>
                <a:path w="3866515" h="1347470" extrusionOk="0">
                  <a:moveTo>
                    <a:pt x="0" y="224536"/>
                  </a:moveTo>
                  <a:cubicBezTo>
                    <a:pt x="0" y="100584"/>
                    <a:pt x="100584" y="0"/>
                    <a:pt x="224536" y="0"/>
                  </a:cubicBezTo>
                  <a:lnTo>
                    <a:pt x="3641979" y="0"/>
                  </a:lnTo>
                  <a:cubicBezTo>
                    <a:pt x="3765931" y="0"/>
                    <a:pt x="3866515" y="100584"/>
                    <a:pt x="3866515" y="224536"/>
                  </a:cubicBezTo>
                  <a:lnTo>
                    <a:pt x="3866515" y="1122934"/>
                  </a:lnTo>
                  <a:cubicBezTo>
                    <a:pt x="3866515" y="1246886"/>
                    <a:pt x="3765931" y="1347470"/>
                    <a:pt x="3641979" y="1347470"/>
                  </a:cubicBezTo>
                  <a:lnTo>
                    <a:pt x="224536" y="1347470"/>
                  </a:lnTo>
                  <a:cubicBezTo>
                    <a:pt x="100584" y="1347470"/>
                    <a:pt x="0" y="1246886"/>
                    <a:pt x="0" y="1122934"/>
                  </a:cubicBezTo>
                  <a:close/>
                </a:path>
              </a:pathLst>
            </a:custGeom>
            <a:solidFill>
              <a:schemeClr val="lt1"/>
            </a:solidFill>
            <a:ln w="57150" cap="flat" cmpd="sng">
              <a:solidFill>
                <a:srgbClr val="FAB823"/>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0" name="Google Shape;450;p28"/>
            <p:cNvSpPr/>
            <p:nvPr/>
          </p:nvSpPr>
          <p:spPr>
            <a:xfrm>
              <a:off x="879699" y="2979869"/>
              <a:ext cx="3580335" cy="20645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600"/>
                <a:buFont typeface="Arial"/>
                <a:buNone/>
                <a:tabLst/>
                <a:defRPr b="0" i="0"/>
              </a:pPr>
              <a:r>
                <a:rPr kumimoji="0" lang="1106" sz="1600" b="1" i="0" u="none" strike="noStrike" kern="0" cap="none" spc="0" normalizeH="0" baseline="0" noProof="0">
                  <a:ln>
                    <a:noFill/>
                  </a:ln>
                  <a:solidFill>
                    <a:srgbClr val="000000"/>
                  </a:solidFill>
                  <a:effectLst/>
                  <a:uLnTx/>
                  <a:uFillTx/>
                  <a:latin typeface="Rockwell"/>
                  <a:ea typeface="Rockwell"/>
                  <a:cs typeface="Rockwell"/>
                  <a:sym typeface="Rockwell"/>
                </a:rPr>
                <a:t>Deall Iaith Lafar</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p:txBody>
        </p:sp>
        <p:sp>
          <p:nvSpPr>
            <p:cNvPr id="451" name="Google Shape;451;p28"/>
            <p:cNvSpPr/>
            <p:nvPr/>
          </p:nvSpPr>
          <p:spPr>
            <a:xfrm>
              <a:off x="1268799" y="3379625"/>
              <a:ext cx="2685097" cy="554347"/>
            </a:xfrm>
            <a:prstGeom prst="rect">
              <a:avLst/>
            </a:pr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a:ln>
                    <a:noFill/>
                  </a:ln>
                  <a:solidFill>
                    <a:srgbClr val="000000"/>
                  </a:solidFill>
                  <a:effectLst/>
                  <a:uLnTx/>
                  <a:uFillTx/>
                  <a:latin typeface="Arial"/>
                  <a:ea typeface="Arial"/>
                  <a:cs typeface="Arial"/>
                  <a:sym typeface="Arial"/>
                </a:rPr>
                <a:t>Deall ystyr geiriau a brawddegau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28"/>
            <p:cNvSpPr/>
            <p:nvPr/>
          </p:nvSpPr>
          <p:spPr>
            <a:xfrm>
              <a:off x="42778" y="4302054"/>
              <a:ext cx="2761970" cy="1347470"/>
            </a:xfrm>
            <a:custGeom>
              <a:avLst/>
              <a:gdLst/>
              <a:ahLst/>
              <a:cxnLst/>
              <a:rect l="l" t="t" r="r" b="b"/>
              <a:pathLst>
                <a:path w="2518410" h="1347470" extrusionOk="0">
                  <a:moveTo>
                    <a:pt x="0" y="224536"/>
                  </a:moveTo>
                  <a:cubicBezTo>
                    <a:pt x="0" y="100584"/>
                    <a:pt x="100546" y="0"/>
                    <a:pt x="224587" y="0"/>
                  </a:cubicBezTo>
                  <a:lnTo>
                    <a:pt x="2293874" y="0"/>
                  </a:lnTo>
                  <a:cubicBezTo>
                    <a:pt x="2417826" y="0"/>
                    <a:pt x="2518410" y="100584"/>
                    <a:pt x="2518410" y="224536"/>
                  </a:cubicBezTo>
                  <a:lnTo>
                    <a:pt x="2518410" y="1122934"/>
                  </a:lnTo>
                  <a:cubicBezTo>
                    <a:pt x="2518410" y="1246886"/>
                    <a:pt x="2417826" y="1347470"/>
                    <a:pt x="2293874" y="1347470"/>
                  </a:cubicBezTo>
                  <a:lnTo>
                    <a:pt x="224587" y="1347470"/>
                  </a:lnTo>
                  <a:cubicBezTo>
                    <a:pt x="100546" y="1347470"/>
                    <a:pt x="0" y="1246886"/>
                    <a:pt x="0" y="1122934"/>
                  </a:cubicBezTo>
                  <a:close/>
                </a:path>
              </a:pathLst>
            </a:custGeom>
            <a:solidFill>
              <a:schemeClr val="lt1"/>
            </a:solidFill>
            <a:ln w="57150" cap="flat" cmpd="sng">
              <a:solidFill>
                <a:srgbClr val="CB4D1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3" name="Google Shape;453;p28"/>
            <p:cNvSpPr/>
            <p:nvPr/>
          </p:nvSpPr>
          <p:spPr>
            <a:xfrm>
              <a:off x="170849" y="4469273"/>
              <a:ext cx="2351901" cy="20645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600"/>
                <a:buFont typeface="Arial"/>
                <a:buNone/>
                <a:tabLst/>
                <a:defRPr b="0" i="0"/>
              </a:pPr>
              <a:r>
                <a:rPr kumimoji="0" lang="1106" sz="1600" b="1" i="0" u="none" strike="noStrike" kern="0" cap="none" spc="0" normalizeH="0" baseline="0" noProof="0">
                  <a:ln>
                    <a:noFill/>
                  </a:ln>
                  <a:solidFill>
                    <a:srgbClr val="000000"/>
                  </a:solidFill>
                  <a:effectLst/>
                  <a:uLnTx/>
                  <a:uFillTx/>
                  <a:latin typeface="Rockwell"/>
                  <a:ea typeface="Rockwell"/>
                  <a:cs typeface="Rockwell"/>
                  <a:sym typeface="Rockwell"/>
                </a:rPr>
                <a:t>Talu Sylw a Gwrando</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p:txBody>
        </p:sp>
        <p:sp>
          <p:nvSpPr>
            <p:cNvPr id="454" name="Google Shape;454;p28"/>
            <p:cNvSpPr/>
            <p:nvPr/>
          </p:nvSpPr>
          <p:spPr>
            <a:xfrm>
              <a:off x="210458" y="4833979"/>
              <a:ext cx="2594289" cy="55118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dirty="0">
                  <a:ln>
                    <a:noFill/>
                  </a:ln>
                  <a:solidFill>
                    <a:srgbClr val="000000"/>
                  </a:solidFill>
                  <a:effectLst/>
                  <a:uLnTx/>
                  <a:uFillTx/>
                  <a:latin typeface="Arial"/>
                  <a:ea typeface="Arial"/>
                  <a:cs typeface="Arial"/>
                  <a:sym typeface="Arial"/>
                </a:rPr>
                <a:t>Canolbwyntio ar weithgareddau iaith neu chwarae a gwrando ar eiriau llafar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7000"/>
                </a:lnSpc>
                <a:spcBef>
                  <a:spcPts val="800"/>
                </a:spcBef>
                <a:spcAft>
                  <a:spcPct val="0"/>
                </a:spcAft>
                <a:buClr>
                  <a:srgbClr val="000000"/>
                </a:buClr>
                <a:buSzPts val="1050"/>
                <a:buFont typeface="Arial"/>
                <a:buNone/>
                <a:tabLst/>
                <a:defRPr b="0" i="0"/>
              </a:pPr>
              <a:r>
                <a:rPr kumimoji="0" lang="1106" sz="105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800"/>
                </a:spcBef>
                <a:spcAft>
                  <a:spcPct val="0"/>
                </a:spcAft>
                <a:buClr>
                  <a:srgbClr val="000000"/>
                </a:buClr>
                <a:buSzPts val="1050"/>
                <a:buFont typeface="Arial"/>
                <a:buNone/>
                <a:tabLst/>
                <a:defRPr/>
              </a:pPr>
              <a:endParaRPr kumimoji="0" sz="105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800"/>
                </a:spcBef>
                <a:spcAft>
                  <a:spcPct val="0"/>
                </a:spcAft>
                <a:buClr>
                  <a:srgbClr val="000000"/>
                </a:buClr>
                <a:buSzPts val="1100"/>
                <a:buFont typeface="Arial"/>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55" name="Google Shape;455;p28"/>
            <p:cNvSpPr/>
            <p:nvPr/>
          </p:nvSpPr>
          <p:spPr>
            <a:xfrm>
              <a:off x="2907725" y="4297188"/>
              <a:ext cx="2280551" cy="1347470"/>
            </a:xfrm>
            <a:custGeom>
              <a:avLst/>
              <a:gdLst/>
              <a:ahLst/>
              <a:cxnLst/>
              <a:rect l="l" t="t" r="r" b="b"/>
              <a:pathLst>
                <a:path w="2518410" h="1347470" extrusionOk="0">
                  <a:moveTo>
                    <a:pt x="0" y="224536"/>
                  </a:moveTo>
                  <a:cubicBezTo>
                    <a:pt x="0" y="100584"/>
                    <a:pt x="100584" y="0"/>
                    <a:pt x="224536" y="0"/>
                  </a:cubicBezTo>
                  <a:lnTo>
                    <a:pt x="2293874" y="0"/>
                  </a:lnTo>
                  <a:cubicBezTo>
                    <a:pt x="2417826" y="0"/>
                    <a:pt x="2518410" y="100584"/>
                    <a:pt x="2518410" y="224536"/>
                  </a:cubicBezTo>
                  <a:lnTo>
                    <a:pt x="2518410" y="1122934"/>
                  </a:lnTo>
                  <a:cubicBezTo>
                    <a:pt x="2518410" y="1246886"/>
                    <a:pt x="2417826" y="1347470"/>
                    <a:pt x="2293874" y="1347470"/>
                  </a:cubicBezTo>
                  <a:lnTo>
                    <a:pt x="224536" y="1347470"/>
                  </a:lnTo>
                  <a:cubicBezTo>
                    <a:pt x="100584" y="1347470"/>
                    <a:pt x="0" y="1246886"/>
                    <a:pt x="0" y="1122934"/>
                  </a:cubicBezTo>
                  <a:close/>
                </a:path>
              </a:pathLst>
            </a:custGeom>
            <a:solidFill>
              <a:schemeClr val="lt1"/>
            </a:solidFill>
            <a:ln w="57150" cap="flat" cmpd="sng">
              <a:solidFill>
                <a:srgbClr val="00909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6" name="Google Shape;456;p28"/>
            <p:cNvSpPr/>
            <p:nvPr/>
          </p:nvSpPr>
          <p:spPr>
            <a:xfrm>
              <a:off x="3654477" y="4452731"/>
              <a:ext cx="1215126" cy="262058"/>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dirty="0">
                  <a:ln>
                    <a:noFill/>
                  </a:ln>
                  <a:solidFill>
                    <a:srgbClr val="000000"/>
                  </a:solidFill>
                  <a:effectLst/>
                  <a:uLnTx/>
                  <a:uFillTx/>
                  <a:latin typeface="Rockwell"/>
                  <a:ea typeface="Rockwell"/>
                  <a:cs typeface="Rockwell"/>
                  <a:sym typeface="Rockwell"/>
                </a:rPr>
                <a:t>Chwarae</a:t>
              </a:r>
              <a:r>
                <a:rPr kumimoji="0" lang="1106" sz="12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57" name="Google Shape;457;p28"/>
            <p:cNvSpPr/>
            <p:nvPr/>
          </p:nvSpPr>
          <p:spPr>
            <a:xfrm>
              <a:off x="3055218" y="4833979"/>
              <a:ext cx="2030081" cy="38143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7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dirty="0">
                  <a:ln>
                    <a:noFill/>
                  </a:ln>
                  <a:solidFill>
                    <a:srgbClr val="000000"/>
                  </a:solidFill>
                  <a:effectLst/>
                  <a:uLnTx/>
                  <a:uFillTx/>
                  <a:latin typeface="Arial"/>
                  <a:ea typeface="Arial"/>
                  <a:cs typeface="Arial"/>
                  <a:sym typeface="Arial"/>
                </a:rPr>
                <a:t>Archwilio teganau a'r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7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dirty="0">
                  <a:ln>
                    <a:noFill/>
                  </a:ln>
                  <a:solidFill>
                    <a:srgbClr val="000000"/>
                  </a:solidFill>
                  <a:effectLst/>
                  <a:uLnTx/>
                  <a:uFillTx/>
                  <a:latin typeface="Arial"/>
                  <a:ea typeface="Arial"/>
                  <a:cs typeface="Arial"/>
                  <a:sym typeface="Arial"/>
                </a:rPr>
                <a:t>byd o'u cwmpas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7000"/>
                </a:lnSpc>
                <a:spcBef>
                  <a:spcPct val="0"/>
                </a:spcBef>
                <a:spcAft>
                  <a:spcPct val="0"/>
                </a:spcAft>
                <a:buClr>
                  <a:srgbClr val="000000"/>
                </a:buClr>
                <a:buSzPts val="1100"/>
                <a:buFont typeface="Arial"/>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458" name="Google Shape;458;p28"/>
          <p:cNvSpPr txBox="1">
            <a:spLocks noGrp="1"/>
          </p:cNvSpPr>
          <p:nvPr>
            <p:ph type="title"/>
          </p:nvPr>
        </p:nvSpPr>
        <p:spPr>
          <a:xfrm>
            <a:off x="457200" y="274320"/>
            <a:ext cx="2030400" cy="1402080"/>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ct val="0"/>
              </a:spcBef>
              <a:spcAft>
                <a:spcPct val="0"/>
              </a:spcAft>
              <a:buSzPts val="1400"/>
              <a:buNone/>
              <a:defRPr b="0" i="0"/>
            </a:pPr>
            <a:r>
              <a:rPr lang="1106" sz="2800" b="1">
                <a:solidFill>
                  <a:schemeClr val="lt1"/>
                </a:solidFill>
                <a:latin typeface="Rockwell"/>
                <a:ea typeface="Rockwell"/>
                <a:cs typeface="Rockwell"/>
                <a:sym typeface="Rockwell"/>
              </a:rPr>
              <a:t>Lleferydd, Iaith a Chyfathrebu</a:t>
            </a:r>
            <a:endParaRPr sz="2800">
              <a:solidFill>
                <a:schemeClr val="lt1"/>
              </a:solidFill>
              <a:latin typeface="Rockwell"/>
              <a:ea typeface="Rockwell"/>
              <a:cs typeface="Rockwell"/>
              <a:sym typeface="Rockwell"/>
            </a:endParaRPr>
          </a:p>
        </p:txBody>
      </p:sp>
      <p:sp>
        <p:nvSpPr>
          <p:cNvPr id="459" name="Google Shape;459;p28"/>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60" name="Google Shape;460;p28"/>
          <p:cNvSpPr/>
          <p:nvPr/>
        </p:nvSpPr>
        <p:spPr>
          <a:xfrm>
            <a:off x="533400" y="-4176"/>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1" name="Google Shape;461;p28"/>
          <p:cNvSpPr txBox="1"/>
          <p:nvPr/>
        </p:nvSpPr>
        <p:spPr>
          <a:xfrm>
            <a:off x="609600" y="4267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800"/>
              <a:buFont typeface="Arial"/>
              <a:buNone/>
              <a:tabLst/>
              <a:defRPr b="0" i="0"/>
            </a:pPr>
            <a:r>
              <a:rPr kumimoji="0" lang="1106" sz="2400" b="1" i="0" u="none" strike="noStrike" kern="0" cap="none" spc="0" normalizeH="0" baseline="0" noProof="0" dirty="0">
                <a:ln>
                  <a:noFill/>
                </a:ln>
                <a:solidFill>
                  <a:srgbClr val="FFFFFF"/>
                </a:solidFill>
                <a:effectLst/>
                <a:uLnTx/>
                <a:uFillTx/>
                <a:latin typeface="Rockwell"/>
                <a:ea typeface="Rockwell"/>
                <a:cs typeface="Rockwell"/>
                <a:sym typeface="Rockwell"/>
              </a:rPr>
              <a:t>Lleferydd, Iaith a Chyfathrebu</a:t>
            </a:r>
            <a:endParaRPr kumimoji="0" sz="24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66"/>
        <p:cNvGrpSpPr/>
        <p:nvPr/>
      </p:nvGrpSpPr>
      <p:grpSpPr>
        <a:xfrm>
          <a:off x="0" y="0"/>
          <a:ext cx="0" cy="0"/>
          <a:chOff x="0" y="0"/>
          <a:chExt cx="0" cy="0"/>
        </a:xfrm>
      </p:grpSpPr>
      <p:sp>
        <p:nvSpPr>
          <p:cNvPr id="467" name="Google Shape;467;p29"/>
          <p:cNvSpPr txBox="1">
            <a:spLocks noGrp="1"/>
          </p:cNvSpPr>
          <p:nvPr>
            <p:ph type="body" idx="1"/>
          </p:nvPr>
        </p:nvSpPr>
        <p:spPr>
          <a:xfrm>
            <a:off x="2887060" y="383738"/>
            <a:ext cx="8553217" cy="854293"/>
          </a:xfrm>
          <a:prstGeom prst="rect">
            <a:avLst/>
          </a:prstGeom>
          <a:noFill/>
          <a:ln>
            <a:noFill/>
          </a:ln>
        </p:spPr>
        <p:txBody>
          <a:bodyPr spcFirstLastPara="1" wrap="square" lIns="0" tIns="0" rIns="0" bIns="0" anchor="t" anchorCtr="0">
            <a:spAutoFit/>
          </a:bodyPr>
          <a:lstStyle/>
          <a:p>
            <a:pPr marL="0" lvl="0" indent="0" algn="just" rtl="0">
              <a:lnSpc>
                <a:spcPct val="100000"/>
              </a:lnSpc>
              <a:spcBef>
                <a:spcPct val="0"/>
              </a:spcBef>
              <a:spcAft>
                <a:spcPct val="0"/>
              </a:spcAft>
              <a:buSzPts val="1400"/>
              <a:buNone/>
              <a:defRPr b="0" i="0"/>
            </a:pPr>
            <a:r>
              <a:rPr lang="1106" sz="2800" b="1">
                <a:solidFill>
                  <a:schemeClr val="lt1"/>
                </a:solidFill>
                <a:latin typeface="Rockwell"/>
                <a:ea typeface="Rockwell"/>
                <a:cs typeface="Rockwell"/>
                <a:sym typeface="Rockwell"/>
              </a:rPr>
              <a:t>Sgiliau talu sylw a gwrando yw sylfeini</a:t>
            </a:r>
            <a:r>
              <a:rPr lang="1106" sz="2800" b="0">
                <a:solidFill>
                  <a:schemeClr val="lt1"/>
                </a:solidFill>
                <a:latin typeface="Rockwell"/>
                <a:ea typeface="Rockwell"/>
                <a:cs typeface="Rockwell"/>
                <a:sym typeface="Rockwell"/>
              </a:rPr>
              <a:t> </a:t>
            </a:r>
            <a:endParaRPr/>
          </a:p>
          <a:p>
            <a:pPr marL="0" lvl="0" indent="0" algn="just" rtl="0">
              <a:lnSpc>
                <a:spcPct val="100000"/>
              </a:lnSpc>
              <a:spcBef>
                <a:spcPct val="0"/>
              </a:spcBef>
              <a:spcAft>
                <a:spcPct val="0"/>
              </a:spcAft>
              <a:buSzPts val="1400"/>
              <a:buNone/>
              <a:defRPr b="0" i="0"/>
            </a:pPr>
            <a:r>
              <a:rPr lang="1106" sz="2800" b="1">
                <a:solidFill>
                  <a:schemeClr val="lt1"/>
                </a:solidFill>
                <a:latin typeface="Rockwell"/>
                <a:ea typeface="Rockwell"/>
                <a:cs typeface="Rockwell"/>
                <a:sym typeface="Rockwell"/>
              </a:rPr>
              <a:t>lleferydd, iaith a chyfathrebu.</a:t>
            </a:r>
            <a:endParaRPr/>
          </a:p>
        </p:txBody>
      </p:sp>
      <p:sp>
        <p:nvSpPr>
          <p:cNvPr id="468" name="Google Shape;468;p29"/>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70" name="Google Shape;470;p29"/>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1" name="Google Shape;471;p29"/>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Talu Sylw a Gwrando</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472" name="Google Shape;472;p29"/>
          <p:cNvSpPr txBox="1"/>
          <p:nvPr/>
        </p:nvSpPr>
        <p:spPr>
          <a:xfrm>
            <a:off x="166731" y="1763094"/>
            <a:ext cx="3668192" cy="479010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ct val="0"/>
              </a:spcBef>
              <a:spcAft>
                <a:spcPct val="0"/>
              </a:spcAft>
              <a:buClr>
                <a:srgbClr val="000000"/>
              </a:buClr>
              <a:buSzTx/>
              <a:buFont typeface="Arial"/>
              <a:buNone/>
              <a:tabLst/>
              <a:defRPr b="0" i="0"/>
            </a:pPr>
            <a:r>
              <a:rPr kumimoji="0" lang="1106" sz="2400" b="0" i="0" u="none" strike="noStrike" kern="0" cap="none" spc="0" normalizeH="0" baseline="0" noProof="0" dirty="0">
                <a:ln>
                  <a:noFill/>
                </a:ln>
                <a:solidFill>
                  <a:srgbClr val="FFFFFF"/>
                </a:solidFill>
                <a:effectLst/>
                <a:uLnTx/>
                <a:uFillTx/>
                <a:latin typeface="Arial"/>
                <a:ea typeface="Arial"/>
                <a:cs typeface="Arial"/>
                <a:sym typeface="Arial"/>
              </a:rPr>
              <a:t>Mae angen i blant ddatblygu'r sgiliau hanfodol hyn er mwyn: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914400" rtl="0" eaLnBrk="1" fontAlgn="auto" latinLnBrk="0" hangingPunct="1">
              <a:lnSpc>
                <a:spcPct val="100000"/>
              </a:lnSpc>
              <a:spcBef>
                <a:spcPct val="0"/>
              </a:spcBef>
              <a:spcAft>
                <a:spcPct val="0"/>
              </a:spcAft>
              <a:buClr>
                <a:srgbClr val="000000"/>
              </a:buClr>
              <a:buSzTx/>
              <a:buFont typeface="Arial"/>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a:p>
            <a:pPr marL="342900" marR="0" lvl="0" indent="-342900" defTabSz="914400" rtl="0" eaLnBrk="1" fontAlgn="auto" latinLnBrk="0" hangingPunct="1">
              <a:lnSpc>
                <a:spcPct val="100000"/>
              </a:lnSpc>
              <a:spcBef>
                <a:spcPct val="0"/>
              </a:spcBef>
              <a:spcAft>
                <a:spcPct val="0"/>
              </a:spcAft>
              <a:buClr>
                <a:srgbClr val="FFFFFF"/>
              </a:buClr>
              <a:buSzPts val="2400"/>
              <a:buFont typeface="Arial"/>
              <a:buChar char="•"/>
              <a:tabLst/>
              <a:defRPr b="0" i="0"/>
            </a:pPr>
            <a:r>
              <a:rPr kumimoji="0" lang="1106" sz="2400" b="0" i="0" u="none" strike="noStrike" kern="0" cap="none" spc="0" normalizeH="0" baseline="0" noProof="0" dirty="0">
                <a:ln>
                  <a:noFill/>
                </a:ln>
                <a:solidFill>
                  <a:srgbClr val="FFFFFF"/>
                </a:solidFill>
                <a:effectLst/>
                <a:uLnTx/>
                <a:uFillTx/>
                <a:latin typeface="Arial"/>
                <a:ea typeface="Arial"/>
                <a:cs typeface="Arial"/>
                <a:sym typeface="Arial"/>
              </a:rPr>
              <a:t>Deall y byd o'u cwmpas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defTabSz="914400" rtl="0" eaLnBrk="1" fontAlgn="auto" latinLnBrk="0" hangingPunct="1">
              <a:lnSpc>
                <a:spcPct val="100000"/>
              </a:lnSpc>
              <a:spcBef>
                <a:spcPct val="0"/>
              </a:spcBef>
              <a:spcAft>
                <a:spcPct val="0"/>
              </a:spcAft>
              <a:buClr>
                <a:srgbClr val="FFFFFF"/>
              </a:buClr>
              <a:buSzPts val="2400"/>
              <a:buFont typeface="Arial"/>
              <a:buChar char="•"/>
              <a:tabLst/>
              <a:defRPr b="0" i="0"/>
            </a:pPr>
            <a:r>
              <a:rPr kumimoji="0" lang="1106" sz="2400" b="0" i="0" u="none" strike="noStrike" kern="0" cap="none" spc="0" normalizeH="0" baseline="0" noProof="0" dirty="0">
                <a:ln>
                  <a:noFill/>
                </a:ln>
                <a:solidFill>
                  <a:srgbClr val="FFFFFF"/>
                </a:solidFill>
                <a:effectLst/>
                <a:uLnTx/>
                <a:uFillTx/>
                <a:latin typeface="Arial"/>
                <a:ea typeface="Arial"/>
                <a:cs typeface="Arial"/>
                <a:sym typeface="Arial"/>
              </a:rPr>
              <a:t>Datblygu sgiliau cymdeithasol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defTabSz="914400" rtl="0" eaLnBrk="1" fontAlgn="auto" latinLnBrk="0" hangingPunct="1">
              <a:lnSpc>
                <a:spcPct val="100000"/>
              </a:lnSpc>
              <a:spcBef>
                <a:spcPct val="0"/>
              </a:spcBef>
              <a:spcAft>
                <a:spcPct val="0"/>
              </a:spcAft>
              <a:buClr>
                <a:srgbClr val="FFFFFF"/>
              </a:buClr>
              <a:buSzPts val="2400"/>
              <a:buFont typeface="Arial"/>
              <a:buChar char="•"/>
              <a:tabLst/>
              <a:defRPr b="0" i="0"/>
            </a:pPr>
            <a:r>
              <a:rPr kumimoji="0" lang="1106" sz="2400" b="0" i="0" u="none" strike="noStrike" kern="0" cap="none" spc="0" normalizeH="0" baseline="0" noProof="0" dirty="0">
                <a:ln>
                  <a:noFill/>
                </a:ln>
                <a:solidFill>
                  <a:srgbClr val="FFFFFF"/>
                </a:solidFill>
                <a:effectLst/>
                <a:uLnTx/>
                <a:uFillTx/>
                <a:latin typeface="Arial"/>
                <a:ea typeface="Arial"/>
                <a:cs typeface="Arial"/>
                <a:sym typeface="Arial"/>
              </a:rPr>
              <a:t>Deall arferion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defTabSz="914400" rtl="0" eaLnBrk="1" fontAlgn="auto" latinLnBrk="0" hangingPunct="1">
              <a:lnSpc>
                <a:spcPct val="100000"/>
              </a:lnSpc>
              <a:spcBef>
                <a:spcPct val="0"/>
              </a:spcBef>
              <a:spcAft>
                <a:spcPct val="0"/>
              </a:spcAft>
              <a:buClr>
                <a:srgbClr val="FFFFFF"/>
              </a:buClr>
              <a:buSzPts val="2400"/>
              <a:buFont typeface="Arial"/>
              <a:buChar char="•"/>
              <a:tabLst/>
              <a:defRPr b="0" i="0"/>
            </a:pPr>
            <a:r>
              <a:rPr kumimoji="0" lang="1106" sz="2400" b="0" i="0" u="none" strike="noStrike" kern="0" cap="none" spc="0" normalizeH="0" baseline="0" noProof="0" dirty="0">
                <a:ln>
                  <a:noFill/>
                </a:ln>
                <a:solidFill>
                  <a:srgbClr val="FFFFFF"/>
                </a:solidFill>
                <a:effectLst/>
                <a:uLnTx/>
                <a:uFillTx/>
                <a:latin typeface="Arial"/>
                <a:ea typeface="Arial"/>
                <a:cs typeface="Arial"/>
                <a:sym typeface="Arial"/>
              </a:rPr>
              <a:t>Dysgu geiriau newydd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defTabSz="914400" rtl="0" eaLnBrk="1" fontAlgn="auto" latinLnBrk="0" hangingPunct="1">
              <a:lnSpc>
                <a:spcPct val="100000"/>
              </a:lnSpc>
              <a:spcBef>
                <a:spcPct val="0"/>
              </a:spcBef>
              <a:spcAft>
                <a:spcPct val="0"/>
              </a:spcAft>
              <a:buClr>
                <a:srgbClr val="FFFFFF"/>
              </a:buClr>
              <a:buSzPts val="2400"/>
              <a:buFont typeface="Arial"/>
              <a:buChar char="•"/>
              <a:tabLst/>
              <a:defRPr b="0" i="0"/>
            </a:pPr>
            <a:r>
              <a:rPr kumimoji="0" lang="1106" sz="2400" b="0" i="0" u="none" strike="noStrike" kern="0" cap="none" spc="0" normalizeH="0" baseline="0" noProof="0" dirty="0">
                <a:ln>
                  <a:noFill/>
                </a:ln>
                <a:solidFill>
                  <a:srgbClr val="FFFFFF"/>
                </a:solidFill>
                <a:effectLst/>
                <a:uLnTx/>
                <a:uFillTx/>
                <a:latin typeface="Arial"/>
                <a:ea typeface="Arial"/>
                <a:cs typeface="Arial"/>
                <a:sym typeface="Arial"/>
              </a:rPr>
              <a:t>Datblygu seiniau lleferydd. </a:t>
            </a: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defTabSz="914400" rtl="0" eaLnBrk="1" fontAlgn="auto" latinLnBrk="0" hangingPunct="1">
              <a:lnSpc>
                <a:spcPct val="100000"/>
              </a:lnSpc>
              <a:spcBef>
                <a:spcPct val="0"/>
              </a:spcBef>
              <a:spcAft>
                <a:spcPct val="0"/>
              </a:spcAft>
              <a:buClr>
                <a:srgbClr val="000000"/>
              </a:buClr>
              <a:buSzPts val="2000"/>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1C5BE7F9-69BC-E48D-5F1F-98C20B4EFF0B}"/>
              </a:ext>
            </a:extLst>
          </p:cNvPr>
          <p:cNvPicPr>
            <a:picLocks noChangeAspect="1"/>
          </p:cNvPicPr>
          <p:nvPr/>
        </p:nvPicPr>
        <p:blipFill>
          <a:blip r:embed="rId3"/>
          <a:stretch>
            <a:fillRect/>
          </a:stretch>
        </p:blipFill>
        <p:spPr>
          <a:xfrm>
            <a:off x="3834923" y="1398586"/>
            <a:ext cx="7166906" cy="4523879"/>
          </a:xfrm>
          <a:prstGeom prst="rect">
            <a:avLst/>
          </a:prstGeom>
        </p:spPr>
      </p:pic>
      <p:sp>
        <p:nvSpPr>
          <p:cNvPr id="6" name="TextBox 5">
            <a:extLst>
              <a:ext uri="{FF2B5EF4-FFF2-40B4-BE49-F238E27FC236}">
                <a16:creationId xmlns:a16="http://schemas.microsoft.com/office/drawing/2014/main" id="{1E76F4F4-1FCF-F14F-88F7-B8DC6207E699}"/>
              </a:ext>
            </a:extLst>
          </p:cNvPr>
          <p:cNvSpPr txBox="1"/>
          <p:nvPr/>
        </p:nvSpPr>
        <p:spPr>
          <a:xfrm>
            <a:off x="4553857" y="5922465"/>
            <a:ext cx="6117770" cy="369332"/>
          </a:xfrm>
          <a:prstGeom prst="rect">
            <a:avLst/>
          </a:prstGeom>
          <a:noFill/>
        </p:spPr>
        <p:txBody>
          <a:bodyPr wrap="square">
            <a:spAutoFit/>
          </a:bodyPr>
          <a:lstStyle/>
          <a:p>
            <a:pPr marL="0" lvl="0" indent="0" algn="l" rtl="0">
              <a:lnSpc>
                <a:spcPct val="100000"/>
              </a:lnSpc>
              <a:spcBef>
                <a:spcPts val="600"/>
              </a:spcBef>
              <a:spcAft>
                <a:spcPct val="0"/>
              </a:spcAft>
              <a:buClr>
                <a:schemeClr val="dk1"/>
              </a:buClr>
              <a:buSzPts val="1200"/>
              <a:buFont typeface="Arial"/>
              <a:buNone/>
            </a:pPr>
            <a:r>
              <a:rPr lang="en-GB" sz="1800" dirty="0">
                <a:latin typeface="Arial"/>
                <a:ea typeface="Arial"/>
                <a:cs typeface="Arial"/>
                <a:sym typeface="Arial"/>
              </a:rPr>
              <a:t>www.llyw.cymru/lleferydd-iaith-chyfathrebu-canllaw</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77"/>
        <p:cNvGrpSpPr/>
        <p:nvPr/>
      </p:nvGrpSpPr>
      <p:grpSpPr>
        <a:xfrm>
          <a:off x="0" y="0"/>
          <a:ext cx="0" cy="0"/>
          <a:chOff x="0" y="0"/>
          <a:chExt cx="0" cy="0"/>
        </a:xfrm>
      </p:grpSpPr>
      <p:pic>
        <p:nvPicPr>
          <p:cNvPr id="478" name="Google Shape;478;p30"/>
          <p:cNvPicPr preferRelativeResize="0"/>
          <p:nvPr/>
        </p:nvPicPr>
        <p:blipFill>
          <a:blip r:embed="rId3">
            <a:alphaModFix/>
          </a:blip>
          <a:stretch>
            <a:fillRect/>
          </a:stretch>
        </p:blipFill>
        <p:spPr>
          <a:xfrm>
            <a:off x="-308750" y="1016000"/>
            <a:ext cx="4236100" cy="5372100"/>
          </a:xfrm>
          <a:prstGeom prst="rect">
            <a:avLst/>
          </a:prstGeom>
          <a:noFill/>
          <a:ln>
            <a:noFill/>
          </a:ln>
        </p:spPr>
      </p:pic>
      <p:sp>
        <p:nvSpPr>
          <p:cNvPr id="479" name="Google Shape;479;p30"/>
          <p:cNvSpPr txBox="1">
            <a:spLocks noGrp="1"/>
          </p:cNvSpPr>
          <p:nvPr>
            <p:ph type="body" idx="1"/>
          </p:nvPr>
        </p:nvSpPr>
        <p:spPr>
          <a:xfrm>
            <a:off x="175111" y="5243900"/>
            <a:ext cx="11565454" cy="1231106"/>
          </a:xfrm>
          <a:prstGeom prst="rect">
            <a:avLst/>
          </a:prstGeom>
          <a:noFill/>
          <a:ln>
            <a:noFill/>
          </a:ln>
        </p:spPr>
        <p:txBody>
          <a:bodyPr spcFirstLastPara="1" wrap="square" lIns="0" tIns="0" rIns="0" bIns="0" anchor="t" anchorCtr="0">
            <a:spAutoFit/>
          </a:bodyPr>
          <a:lstStyle/>
          <a:p>
            <a:pPr marL="0" lvl="0" indent="0" algn="ctr"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Chwarae yw'r ffordd y bydd plant yn gwneud synnwyr o'r byd, ac mae'n hollbwysig er mwyn cefnogi datblygiad yr ymennydd yn ystod y blynyddoedd cynnar. Drwy chwarae, bydd plant yn datblygu eu sgiliau lleferydd, iaith a chyfathrebu ac yn dysgu sut i'w defnyddio.  Chwarae yw'r cyd-destun hollbwysig ar gyfer dysgu am sgiliau cymdeithasol. </a:t>
            </a:r>
            <a:endParaRPr sz="1600" dirty="0"/>
          </a:p>
        </p:txBody>
      </p:sp>
      <p:sp>
        <p:nvSpPr>
          <p:cNvPr id="480" name="Google Shape;480;p30"/>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2" name="Google Shape;482;p30"/>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3" name="Google Shape;483;p30"/>
          <p:cNvSpPr txBox="1"/>
          <p:nvPr/>
        </p:nvSpPr>
        <p:spPr>
          <a:xfrm>
            <a:off x="457200" y="274320"/>
            <a:ext cx="1383632" cy="1402080"/>
          </a:xfrm>
          <a:prstGeom prst="rect">
            <a:avLst/>
          </a:prstGeom>
          <a:noFill/>
          <a:ln>
            <a:noFill/>
          </a:ln>
        </p:spPr>
        <p:txBody>
          <a:bodyPr spcFirstLastPara="1" wrap="square" lIns="0" tIns="0" rIns="0" bIns="0" anchor="t" anchorCtr="0">
            <a:norm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84" name="Google Shape;484;p30"/>
          <p:cNvSpPr txBox="1"/>
          <p:nvPr/>
        </p:nvSpPr>
        <p:spPr>
          <a:xfrm>
            <a:off x="199626" y="2187870"/>
            <a:ext cx="3321634" cy="28374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Dylid rhoi gwybod i rieni/gofalwyr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am bwysigrwydd chwarae, darllen ac ysgogiadau i ddatblygiad ymennydd a datblygiad cymdeithasol parhaus eu babi (</a:t>
            </a:r>
            <a:r>
              <a:rPr kumimoji="0" lang="1106" sz="1800" b="0" i="0" u="sng" strike="noStrike" kern="0" cap="none" spc="0" normalizeH="0" baseline="0" noProof="0" dirty="0">
                <a:ln>
                  <a:noFill/>
                </a:ln>
                <a:solidFill>
                  <a:srgbClr val="FFFFFF"/>
                </a:solidFill>
                <a:effectLst/>
                <a:uLnTx/>
                <a:uFillTx/>
                <a:latin typeface="Rockwell"/>
                <a:ea typeface="Rockwell"/>
                <a:cs typeface="Rockwell"/>
                <a:sym typeface="Rockwell"/>
              </a:rPr>
              <a:t>Fframwaith sicrhau ansawdd</a:t>
            </a: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 Rhaglen Plant Iach Cymru,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85" name="Google Shape;485;p30"/>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Chwarae</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4" name="Picture 3">
            <a:extLst>
              <a:ext uri="{FF2B5EF4-FFF2-40B4-BE49-F238E27FC236}">
                <a16:creationId xmlns:a16="http://schemas.microsoft.com/office/drawing/2014/main" id="{B687EB01-5853-68A6-13E3-AA33CE9D213C}"/>
              </a:ext>
            </a:extLst>
          </p:cNvPr>
          <p:cNvPicPr>
            <a:picLocks noChangeAspect="1"/>
          </p:cNvPicPr>
          <p:nvPr/>
        </p:nvPicPr>
        <p:blipFill>
          <a:blip r:embed="rId4"/>
          <a:stretch>
            <a:fillRect/>
          </a:stretch>
        </p:blipFill>
        <p:spPr>
          <a:xfrm>
            <a:off x="3927350" y="113306"/>
            <a:ext cx="7914190" cy="5043688"/>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90"/>
        <p:cNvGrpSpPr/>
        <p:nvPr/>
      </p:nvGrpSpPr>
      <p:grpSpPr>
        <a:xfrm>
          <a:off x="0" y="0"/>
          <a:ext cx="0" cy="0"/>
          <a:chOff x="0" y="0"/>
          <a:chExt cx="0" cy="0"/>
        </a:xfrm>
      </p:grpSpPr>
      <p:pic>
        <p:nvPicPr>
          <p:cNvPr id="491" name="Google Shape;491;p31"/>
          <p:cNvPicPr preferRelativeResize="0"/>
          <p:nvPr/>
        </p:nvPicPr>
        <p:blipFill>
          <a:blip r:embed="rId3">
            <a:alphaModFix/>
          </a:blip>
          <a:stretch>
            <a:fillRect/>
          </a:stretch>
        </p:blipFill>
        <p:spPr>
          <a:xfrm>
            <a:off x="9144000" y="450424"/>
            <a:ext cx="2767719" cy="3714137"/>
          </a:xfrm>
          <a:prstGeom prst="rect">
            <a:avLst/>
          </a:prstGeom>
          <a:noFill/>
          <a:ln>
            <a:noFill/>
          </a:ln>
        </p:spPr>
      </p:pic>
      <p:sp>
        <p:nvSpPr>
          <p:cNvPr id="492" name="Google Shape;492;p31"/>
          <p:cNvSpPr txBox="1">
            <a:spLocks noGrp="1"/>
          </p:cNvSpPr>
          <p:nvPr>
            <p:ph type="title"/>
          </p:nvPr>
        </p:nvSpPr>
        <p:spPr>
          <a:xfrm>
            <a:off x="609917" y="274320"/>
            <a:ext cx="11000484" cy="274594"/>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b="1"/>
              <a:t>Ystumiau</a:t>
            </a:r>
            <a:endParaRPr/>
          </a:p>
        </p:txBody>
      </p:sp>
      <p:sp>
        <p:nvSpPr>
          <p:cNvPr id="494" name="Google Shape;494;p31"/>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5" name="Google Shape;495;p31"/>
          <p:cNvSpPr txBox="1"/>
          <p:nvPr/>
        </p:nvSpPr>
        <p:spPr>
          <a:xfrm>
            <a:off x="2882900" y="5980449"/>
            <a:ext cx="11288878" cy="8542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dirty="0">
                <a:ln>
                  <a:noFill/>
                </a:ln>
                <a:solidFill>
                  <a:srgbClr val="FFFFFF"/>
                </a:solidFill>
                <a:effectLst/>
                <a:uLnTx/>
                <a:uFillTx/>
                <a:latin typeface="Rockwell"/>
                <a:ea typeface="Rockwell"/>
                <a:cs typeface="Rockwell"/>
                <a:sym typeface="Rockwell"/>
              </a:rPr>
              <a:t>Cafodd cynnwys y sleid hwn ei ddarparu gan yr Athro Anna Theakston, Canolfan LuCiD, Prifysgol Manceinion</a:t>
            </a:r>
            <a:endParaRPr kumimoji="0" sz="1400" b="0" i="1" u="none" strike="noStrike" kern="0" cap="none" spc="0" normalizeH="0" baseline="0" noProof="0" dirty="0">
              <a:ln>
                <a:noFill/>
              </a:ln>
              <a:solidFill>
                <a:srgbClr val="FFFFFF"/>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dirty="0">
              <a:ln>
                <a:noFill/>
              </a:ln>
              <a:solidFill>
                <a:srgbClr val="24242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96" name="Google Shape;496;p31"/>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7" name="Google Shape;497;p31"/>
          <p:cNvSpPr txBox="1"/>
          <p:nvPr/>
        </p:nvSpPr>
        <p:spPr>
          <a:xfrm>
            <a:off x="457200" y="274320"/>
            <a:ext cx="1383632" cy="1402080"/>
          </a:xfrm>
          <a:prstGeom prst="rect">
            <a:avLst/>
          </a:prstGeom>
          <a:noFill/>
          <a:ln>
            <a:noFill/>
          </a:ln>
        </p:spPr>
        <p:txBody>
          <a:bodyPr spcFirstLastPara="1" wrap="square" lIns="0" tIns="0" rIns="0" bIns="0" anchor="t" anchorCtr="0">
            <a:norm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8" name="Google Shape;498;p31"/>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Ystumiau</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5" name="Text Placeholder 4">
            <a:extLst>
              <a:ext uri="{FF2B5EF4-FFF2-40B4-BE49-F238E27FC236}">
                <a16:creationId xmlns:a16="http://schemas.microsoft.com/office/drawing/2014/main" id="{4DF96A76-D742-DA36-9B96-0746CF6777E6}"/>
              </a:ext>
            </a:extLst>
          </p:cNvPr>
          <p:cNvSpPr txBox="1">
            <a:spLocks noGrp="1"/>
          </p:cNvSpPr>
          <p:nvPr>
            <p:ph type="body" idx="1"/>
          </p:nvPr>
        </p:nvSpPr>
        <p:spPr>
          <a:xfrm>
            <a:off x="259260" y="1706880"/>
            <a:ext cx="9210561" cy="5816977"/>
          </a:xfrm>
          <a:prstGeom prst="rect">
            <a:avLst/>
          </a:prstGeom>
          <a:noFill/>
        </p:spPr>
        <p:txBody>
          <a:bodyPr wrap="square">
            <a:spAutoFit/>
          </a:bodyPr>
          <a:lstStyle/>
          <a:p>
            <a:r>
              <a:rPr lang="cy-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 tua 9 mis oed ymlaen, bydd babanod yn dechrau cyfathrebu'n fwriadol gan ddefnyddio ystumiau.</a:t>
            </a:r>
          </a:p>
          <a:p>
            <a:endParaRPr lang="cy-GB" b="1" dirty="0">
              <a:solidFill>
                <a:schemeClr val="bg1"/>
              </a:solidFill>
              <a:latin typeface="Arial" panose="020B0604020202020204" pitchFamily="34" charset="0"/>
              <a:cs typeface="Arial" panose="020B0604020202020204" pitchFamily="34" charset="0"/>
            </a:endParaRPr>
          </a:p>
          <a:p>
            <a:r>
              <a:rPr lang="cy-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Ystumiau ‘dangos’ (pan fyddant yn dal gwrthrychau i fyny i'w dangos i oedolyn) fydd yn datblygu gyntaf, cyn pwyntio, ond mae'n </a:t>
            </a:r>
            <a:r>
              <a:rPr lang="cy-GB" sz="18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hawdd peidio â sylwi arnynt </a:t>
            </a:r>
            <a:r>
              <a:rPr lang="cy-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cy-GB" sz="1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Boundy</a:t>
            </a:r>
            <a:r>
              <a:rPr lang="cy-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cy-GB" sz="1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et</a:t>
            </a:r>
            <a:r>
              <a:rPr lang="cy-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cy-GB" sz="1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al</a:t>
            </a:r>
            <a:r>
              <a:rPr lang="cy-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2016)</a:t>
            </a:r>
          </a:p>
          <a:p>
            <a:endParaRPr lang="cy-GB"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cy-GB" sz="1800" b="1" dirty="0">
                <a:solidFill>
                  <a:schemeClr val="bg1"/>
                </a:solidFill>
                <a:effectLst/>
                <a:ea typeface="Calibri" panose="020F0502020204030204" pitchFamily="34" charset="0"/>
                <a:cs typeface="Times New Roman" panose="02020603050405020304" pitchFamily="18" charset="0"/>
              </a:rPr>
              <a:t>Mae pa mor aml y bydd babanod yn defnyddio ystumiau yn bwysig – </a:t>
            </a:r>
            <a:r>
              <a:rPr lang="cy-GB" sz="1800" b="1" dirty="0">
                <a:solidFill>
                  <a:srgbClr val="7030A0"/>
                </a:solidFill>
                <a:effectLst/>
                <a:ea typeface="Calibri" panose="020F0502020204030204" pitchFamily="34" charset="0"/>
                <a:cs typeface="Times New Roman" panose="02020603050405020304" pitchFamily="18" charset="0"/>
              </a:rPr>
              <a:t>bydd babanod sy'n defnyddio mwy o ystumiau yn datblygu geirfaoedd mwy </a:t>
            </a:r>
            <a:r>
              <a:rPr lang="cy-GB" sz="1800" b="1" dirty="0">
                <a:solidFill>
                  <a:schemeClr val="bg1"/>
                </a:solidFill>
                <a:effectLst/>
                <a:ea typeface="Calibri" panose="020F0502020204030204" pitchFamily="34" charset="0"/>
                <a:cs typeface="Times New Roman" panose="02020603050405020304" pitchFamily="18" charset="0"/>
              </a:rPr>
              <a:t>yn nes ymlaen.</a:t>
            </a:r>
          </a:p>
          <a:p>
            <a:endParaRPr lang="cy-GB" b="1" dirty="0">
              <a:solidFill>
                <a:schemeClr val="bg1"/>
              </a:solidFill>
              <a:ea typeface="Calibri" panose="020F0502020204030204" pitchFamily="34" charset="0"/>
              <a:cs typeface="Times New Roman" panose="02020603050405020304" pitchFamily="18" charset="0"/>
            </a:endParaRPr>
          </a:p>
          <a:p>
            <a:r>
              <a:rPr lang="cy-GB" sz="1800" b="1" dirty="0">
                <a:solidFill>
                  <a:schemeClr val="bg1"/>
                </a:solidFill>
                <a:effectLst/>
                <a:ea typeface="Calibri" panose="020F0502020204030204" pitchFamily="34" charset="0"/>
                <a:cs typeface="Times New Roman" panose="02020603050405020304" pitchFamily="18" charset="0"/>
              </a:rPr>
              <a:t>Bydd babanod sy'n </a:t>
            </a:r>
            <a:r>
              <a:rPr lang="cy-GB" sz="1800" b="1" dirty="0">
                <a:solidFill>
                  <a:srgbClr val="7030A0"/>
                </a:solidFill>
                <a:effectLst/>
                <a:ea typeface="Calibri" panose="020F0502020204030204" pitchFamily="34" charset="0"/>
                <a:cs typeface="Times New Roman" panose="02020603050405020304" pitchFamily="18" charset="0"/>
              </a:rPr>
              <a:t>defnyddio llawer o ystumiau ‘dangos’ </a:t>
            </a:r>
            <a:r>
              <a:rPr lang="cy-GB" sz="1800" b="1" dirty="0">
                <a:solidFill>
                  <a:schemeClr val="bg1"/>
                </a:solidFill>
                <a:effectLst/>
                <a:ea typeface="Calibri" panose="020F0502020204030204" pitchFamily="34" charset="0"/>
                <a:cs typeface="Times New Roman" panose="02020603050405020304" pitchFamily="18" charset="0"/>
              </a:rPr>
              <a:t>yn defnyddio llawer o ystumiau pwyntio yn nes ymlaen...</a:t>
            </a:r>
          </a:p>
          <a:p>
            <a:endParaRPr lang="cy-GB" b="1" dirty="0">
              <a:solidFill>
                <a:schemeClr val="bg1"/>
              </a:solidFill>
              <a:ea typeface="Calibri" panose="020F0502020204030204" pitchFamily="34" charset="0"/>
              <a:cs typeface="Times New Roman" panose="02020603050405020304" pitchFamily="18" charset="0"/>
            </a:endParaRPr>
          </a:p>
          <a:p>
            <a:r>
              <a:rPr lang="cy-GB" sz="1800" b="1" dirty="0">
                <a:solidFill>
                  <a:schemeClr val="bg1"/>
                </a:solidFill>
                <a:effectLst/>
                <a:ea typeface="Calibri" panose="020F0502020204030204" pitchFamily="34" charset="0"/>
                <a:cs typeface="Times New Roman" panose="02020603050405020304" pitchFamily="18" charset="0"/>
              </a:rPr>
              <a:t>...ac </a:t>
            </a:r>
            <a:r>
              <a:rPr lang="cy-GB" sz="1800" b="1" u="sng" dirty="0">
                <a:solidFill>
                  <a:srgbClr val="7030A0"/>
                </a:solidFill>
                <a:effectLst/>
                <a:ea typeface="Calibri" panose="020F0502020204030204" pitchFamily="34" charset="0"/>
                <a:cs typeface="Times New Roman" panose="02020603050405020304" pitchFamily="18" charset="0"/>
              </a:rPr>
              <a:t>mae pwyntio'n arwain at sgiliau iaith yn ddiweddarach</a:t>
            </a:r>
            <a:r>
              <a:rPr lang="cy-GB" sz="1800" b="1" dirty="0">
                <a:solidFill>
                  <a:srgbClr val="7030A0"/>
                </a:solidFill>
                <a:effectLst/>
                <a:ea typeface="Calibri" panose="020F0502020204030204" pitchFamily="34" charset="0"/>
                <a:cs typeface="Times New Roman" panose="02020603050405020304" pitchFamily="18" charset="0"/>
              </a:rPr>
              <a:t>!</a:t>
            </a:r>
          </a:p>
          <a:p>
            <a:endParaRPr lang="cy-GB" b="1" dirty="0">
              <a:solidFill>
                <a:schemeClr val="bg1"/>
              </a:solidFill>
              <a:ea typeface="Calibri" panose="020F0502020204030204" pitchFamily="34" charset="0"/>
              <a:cs typeface="Times New Roman" panose="02020603050405020304" pitchFamily="18" charset="0"/>
            </a:endParaRPr>
          </a:p>
          <a:p>
            <a:endParaRPr lang="cy-GB" sz="1800" b="1" dirty="0">
              <a:solidFill>
                <a:schemeClr val="bg1"/>
              </a:solidFill>
              <a:effectLst/>
              <a:ea typeface="Calibri" panose="020F0502020204030204" pitchFamily="34" charset="0"/>
              <a:cs typeface="Times New Roman" panose="02020603050405020304" pitchFamily="18" charset="0"/>
            </a:endParaRPr>
          </a:p>
          <a:p>
            <a:endParaRPr lang="cy-GB" b="1" dirty="0">
              <a:solidFill>
                <a:schemeClr val="bg1"/>
              </a:solidFill>
              <a:ea typeface="Calibri" panose="020F0502020204030204" pitchFamily="34" charset="0"/>
              <a:cs typeface="Times New Roman" panose="02020603050405020304" pitchFamily="18" charset="0"/>
            </a:endParaRPr>
          </a:p>
          <a:p>
            <a:endParaRPr lang="cy-GB" sz="1800" b="1" dirty="0">
              <a:solidFill>
                <a:schemeClr val="bg1"/>
              </a:solidFill>
              <a:effectLst/>
              <a:ea typeface="Calibri" panose="020F0502020204030204" pitchFamily="34" charset="0"/>
              <a:cs typeface="Arial" panose="020B0604020202020204" pitchFamily="34" charset="0"/>
            </a:endParaRPr>
          </a:p>
          <a:p>
            <a:endParaRPr lang="cy-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03"/>
        <p:cNvGrpSpPr/>
        <p:nvPr/>
      </p:nvGrpSpPr>
      <p:grpSpPr>
        <a:xfrm>
          <a:off x="0" y="0"/>
          <a:ext cx="0" cy="0"/>
          <a:chOff x="0" y="0"/>
          <a:chExt cx="0" cy="0"/>
        </a:xfrm>
      </p:grpSpPr>
      <p:sp>
        <p:nvSpPr>
          <p:cNvPr id="504" name="Google Shape;504;p32"/>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5" name="Google Shape;505;p32"/>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Ystumiau</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511" name="Google Shape;511;p32"/>
          <p:cNvPicPr preferRelativeResize="0"/>
          <p:nvPr/>
        </p:nvPicPr>
        <p:blipFill>
          <a:blip r:embed="rId3">
            <a:alphaModFix/>
          </a:blip>
          <a:stretch>
            <a:fillRect/>
          </a:stretch>
        </p:blipFill>
        <p:spPr>
          <a:xfrm>
            <a:off x="8647134" y="386443"/>
            <a:ext cx="2859065" cy="2859065"/>
          </a:xfrm>
          <a:prstGeom prst="rect">
            <a:avLst/>
          </a:prstGeom>
          <a:noFill/>
          <a:ln>
            <a:noFill/>
          </a:ln>
        </p:spPr>
      </p:pic>
      <p:sp>
        <p:nvSpPr>
          <p:cNvPr id="512" name="Google Shape;512;p32"/>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87C92CEF-5592-20F6-9A86-381A624D7815}"/>
              </a:ext>
            </a:extLst>
          </p:cNvPr>
          <p:cNvPicPr>
            <a:picLocks noChangeAspect="1"/>
          </p:cNvPicPr>
          <p:nvPr/>
        </p:nvPicPr>
        <p:blipFill>
          <a:blip r:embed="rId4"/>
          <a:stretch>
            <a:fillRect/>
          </a:stretch>
        </p:blipFill>
        <p:spPr>
          <a:xfrm>
            <a:off x="2769187" y="370677"/>
            <a:ext cx="2868811" cy="2868811"/>
          </a:xfrm>
          <a:prstGeom prst="rect">
            <a:avLst/>
          </a:prstGeom>
        </p:spPr>
      </p:pic>
      <p:pic>
        <p:nvPicPr>
          <p:cNvPr id="3" name="Picture 2">
            <a:extLst>
              <a:ext uri="{FF2B5EF4-FFF2-40B4-BE49-F238E27FC236}">
                <a16:creationId xmlns:a16="http://schemas.microsoft.com/office/drawing/2014/main" id="{DCC7AFC1-10A5-9714-FA3E-16CBBFAEA926}"/>
              </a:ext>
            </a:extLst>
          </p:cNvPr>
          <p:cNvPicPr>
            <a:picLocks noChangeAspect="1"/>
          </p:cNvPicPr>
          <p:nvPr/>
        </p:nvPicPr>
        <p:blipFill>
          <a:blip r:embed="rId5"/>
          <a:stretch>
            <a:fillRect/>
          </a:stretch>
        </p:blipFill>
        <p:spPr>
          <a:xfrm>
            <a:off x="5719034" y="366392"/>
            <a:ext cx="2849273" cy="2849273"/>
          </a:xfrm>
          <a:prstGeom prst="rect">
            <a:avLst/>
          </a:prstGeom>
        </p:spPr>
      </p:pic>
      <p:pic>
        <p:nvPicPr>
          <p:cNvPr id="4" name="Picture 3">
            <a:extLst>
              <a:ext uri="{FF2B5EF4-FFF2-40B4-BE49-F238E27FC236}">
                <a16:creationId xmlns:a16="http://schemas.microsoft.com/office/drawing/2014/main" id="{BBBBE5DD-A8EB-D202-7E79-3104149662C6}"/>
              </a:ext>
            </a:extLst>
          </p:cNvPr>
          <p:cNvPicPr>
            <a:picLocks noChangeAspect="1"/>
          </p:cNvPicPr>
          <p:nvPr/>
        </p:nvPicPr>
        <p:blipFill>
          <a:blip r:embed="rId6"/>
          <a:stretch>
            <a:fillRect/>
          </a:stretch>
        </p:blipFill>
        <p:spPr>
          <a:xfrm>
            <a:off x="2758475" y="3303387"/>
            <a:ext cx="2868812" cy="2868812"/>
          </a:xfrm>
          <a:prstGeom prst="rect">
            <a:avLst/>
          </a:prstGeom>
        </p:spPr>
      </p:pic>
      <p:pic>
        <p:nvPicPr>
          <p:cNvPr id="5" name="Picture 4">
            <a:extLst>
              <a:ext uri="{FF2B5EF4-FFF2-40B4-BE49-F238E27FC236}">
                <a16:creationId xmlns:a16="http://schemas.microsoft.com/office/drawing/2014/main" id="{AF412103-0631-CDBB-DDD5-70D77DF64D0C}"/>
              </a:ext>
            </a:extLst>
          </p:cNvPr>
          <p:cNvPicPr>
            <a:picLocks noChangeAspect="1"/>
          </p:cNvPicPr>
          <p:nvPr/>
        </p:nvPicPr>
        <p:blipFill>
          <a:blip r:embed="rId7"/>
          <a:stretch>
            <a:fillRect/>
          </a:stretch>
        </p:blipFill>
        <p:spPr>
          <a:xfrm>
            <a:off x="5719034" y="3322926"/>
            <a:ext cx="2849273" cy="2849273"/>
          </a:xfrm>
          <a:prstGeom prst="rect">
            <a:avLst/>
          </a:prstGeom>
        </p:spPr>
      </p:pic>
      <p:pic>
        <p:nvPicPr>
          <p:cNvPr id="6" name="Picture 5">
            <a:extLst>
              <a:ext uri="{FF2B5EF4-FFF2-40B4-BE49-F238E27FC236}">
                <a16:creationId xmlns:a16="http://schemas.microsoft.com/office/drawing/2014/main" id="{536E4592-DC7E-2563-69CB-4C2868FD353B}"/>
              </a:ext>
            </a:extLst>
          </p:cNvPr>
          <p:cNvPicPr>
            <a:picLocks noChangeAspect="1"/>
          </p:cNvPicPr>
          <p:nvPr/>
        </p:nvPicPr>
        <p:blipFill>
          <a:blip r:embed="rId8"/>
          <a:stretch>
            <a:fillRect/>
          </a:stretch>
        </p:blipFill>
        <p:spPr>
          <a:xfrm>
            <a:off x="8642260" y="3303387"/>
            <a:ext cx="2868812" cy="2868812"/>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17"/>
        <p:cNvGrpSpPr/>
        <p:nvPr/>
      </p:nvGrpSpPr>
      <p:grpSpPr>
        <a:xfrm>
          <a:off x="0" y="0"/>
          <a:ext cx="0" cy="0"/>
          <a:chOff x="0" y="0"/>
          <a:chExt cx="0" cy="0"/>
        </a:xfrm>
      </p:grpSpPr>
      <p:sp>
        <p:nvSpPr>
          <p:cNvPr id="518" name="Google Shape;518;p33"/>
          <p:cNvSpPr txBox="1">
            <a:spLocks noGrp="1"/>
          </p:cNvSpPr>
          <p:nvPr>
            <p:ph type="body" idx="1"/>
          </p:nvPr>
        </p:nvSpPr>
        <p:spPr>
          <a:xfrm>
            <a:off x="241098" y="1925200"/>
            <a:ext cx="3057105" cy="3295131"/>
          </a:xfrm>
          <a:prstGeom prst="rect">
            <a:avLst/>
          </a:prstGeom>
          <a:noFill/>
          <a:ln>
            <a:noFill/>
          </a:ln>
        </p:spPr>
        <p:txBody>
          <a:bodyPr spcFirstLastPara="1" wrap="square" lIns="0" tIns="0" rIns="0" bIns="0" anchor="t" anchorCtr="0">
            <a:spAutoFit/>
          </a:bodyPr>
          <a:lstStyle/>
          <a:p>
            <a:pPr marL="0" lvl="0" indent="0" algn="just" rtl="0">
              <a:lnSpc>
                <a:spcPct val="100000"/>
              </a:lnSpc>
              <a:spcBef>
                <a:spcPct val="0"/>
              </a:spcBef>
              <a:spcAft>
                <a:spcPct val="0"/>
              </a:spcAft>
              <a:buNone/>
              <a:defRPr b="0" i="0"/>
            </a:pPr>
            <a:r>
              <a:rPr lang="1106" sz="2000">
                <a:solidFill>
                  <a:schemeClr val="lt1"/>
                </a:solidFill>
                <a:latin typeface="Arial"/>
                <a:ea typeface="Arial"/>
                <a:cs typeface="Arial"/>
                <a:sym typeface="Arial"/>
              </a:rPr>
              <a:t>Mae deall iaith yn hanfodol er mwyn i blant </a:t>
            </a:r>
            <a:r>
              <a:rPr lang="1106" sz="2000" b="1">
                <a:solidFill>
                  <a:schemeClr val="lt1"/>
                </a:solidFill>
                <a:latin typeface="Arial"/>
                <a:ea typeface="Arial"/>
                <a:cs typeface="Arial"/>
                <a:sym typeface="Arial"/>
              </a:rPr>
              <a:t>wneud synnwyr o'r byd</a:t>
            </a:r>
            <a:r>
              <a:rPr lang="1106" sz="2000">
                <a:solidFill>
                  <a:schemeClr val="lt1"/>
                </a:solidFill>
                <a:latin typeface="Arial"/>
                <a:ea typeface="Arial"/>
                <a:cs typeface="Arial"/>
                <a:sym typeface="Arial"/>
              </a:rPr>
              <a:t>.  Mae hyn yn cynnwys deall y canlynol:</a:t>
            </a:r>
            <a:endParaRPr sz="2000">
              <a:solidFill>
                <a:schemeClr val="lt1"/>
              </a:solidFil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Geiriau</a:t>
            </a:r>
            <a:endParaRPr sz="2000">
              <a:solidFill>
                <a:schemeClr val="lt1"/>
              </a:solidFil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Brawddegau </a:t>
            </a:r>
            <a:endParaRPr sz="2000">
              <a:solidFill>
                <a:schemeClr val="lt1"/>
              </a:solidFil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Cyfathrebu dieiriau  </a:t>
            </a:r>
            <a:endParaRPr/>
          </a:p>
          <a:p>
            <a:pPr marL="0" lvl="0" indent="0" algn="just" rtl="0">
              <a:lnSpc>
                <a:spcPct val="100000"/>
              </a:lnSpc>
              <a:spcBef>
                <a:spcPct val="0"/>
              </a:spcBef>
              <a:spcAft>
                <a:spcPct val="0"/>
              </a:spcAft>
              <a:buSzPts val="1400"/>
              <a:buNone/>
            </a:pPr>
            <a:endParaRPr sz="2000">
              <a:solidFill>
                <a:schemeClr val="lt1"/>
              </a:solidFill>
              <a:latin typeface="Arial"/>
              <a:ea typeface="Arial"/>
              <a:cs typeface="Arial"/>
              <a:sym typeface="Arial"/>
            </a:endParaRPr>
          </a:p>
          <a:p>
            <a:pPr marL="0" lvl="0" indent="0" algn="just"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endParaRPr/>
          </a:p>
        </p:txBody>
      </p:sp>
      <p:sp>
        <p:nvSpPr>
          <p:cNvPr id="519" name="Google Shape;519;p33"/>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1" name="Google Shape;521;p33"/>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2" name="Google Shape;522;p33"/>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Dealltwriaeth</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523" name="Google Shape;523;p33"/>
          <p:cNvSpPr txBox="1"/>
          <p:nvPr/>
        </p:nvSpPr>
        <p:spPr>
          <a:xfrm>
            <a:off x="374963" y="5448000"/>
            <a:ext cx="12085874" cy="793242"/>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ct val="0"/>
              </a:spcBef>
              <a:spcAft>
                <a:spcPct val="0"/>
              </a:spcAft>
              <a:buClr>
                <a:srgbClr val="000000"/>
              </a:buClr>
              <a:buSzTx/>
              <a:buFont typeface="Arial"/>
              <a:buNone/>
              <a:tabLst/>
              <a:defRPr b="0" i="0"/>
            </a:pPr>
            <a:r>
              <a:rPr kumimoji="0" lang="1106" sz="2000" b="0" i="0" u="none" strike="noStrike" kern="0" cap="none" spc="0" normalizeH="0" baseline="0" noProof="0" dirty="0">
                <a:ln>
                  <a:noFill/>
                </a:ln>
                <a:solidFill>
                  <a:srgbClr val="FFFFFF"/>
                </a:solidFill>
                <a:effectLst/>
                <a:uLnTx/>
                <a:uFillTx/>
                <a:latin typeface="Arial"/>
                <a:cs typeface="Arial"/>
                <a:sym typeface="Arial"/>
              </a:rPr>
              <a:t>Bydd </a:t>
            </a:r>
            <a:r>
              <a:rPr kumimoji="0" lang="en-GB" sz="2000" b="0" i="0" u="none" strike="noStrike" kern="0" cap="none" spc="0" normalizeH="0" baseline="0" noProof="0" dirty="0">
                <a:ln>
                  <a:noFill/>
                </a:ln>
                <a:solidFill>
                  <a:srgbClr val="FFFFFF"/>
                </a:solidFill>
                <a:effectLst/>
                <a:uLnTx/>
                <a:uFillTx/>
                <a:latin typeface="Arial"/>
                <a:cs typeface="Arial"/>
                <a:sym typeface="Arial"/>
              </a:rPr>
              <a:t>y </a:t>
            </a:r>
            <a:r>
              <a:rPr kumimoji="0" lang="en-GB" sz="2000" b="0" i="0" u="none" strike="noStrike" kern="0" cap="none" spc="0" normalizeH="0" baseline="0" noProof="0" dirty="0" err="1">
                <a:ln>
                  <a:noFill/>
                </a:ln>
                <a:solidFill>
                  <a:srgbClr val="FFFFFF"/>
                </a:solidFill>
                <a:effectLst/>
                <a:uLnTx/>
                <a:uFillTx/>
                <a:latin typeface="Arial"/>
                <a:cs typeface="Arial"/>
                <a:sym typeface="Arial"/>
              </a:rPr>
              <a:t>rhan</a:t>
            </a:r>
            <a:r>
              <a:rPr kumimoji="0" lang="en-GB" sz="2000" b="0" i="0" u="none" strike="noStrike" kern="0" cap="none" spc="0" normalizeH="0" baseline="0" noProof="0" dirty="0">
                <a:ln>
                  <a:noFill/>
                </a:ln>
                <a:solidFill>
                  <a:srgbClr val="FFFFFF"/>
                </a:solidFill>
                <a:effectLst/>
                <a:uLnTx/>
                <a:uFillTx/>
                <a:latin typeface="Arial"/>
                <a:cs typeface="Arial"/>
                <a:sym typeface="Arial"/>
              </a:rPr>
              <a:t> </a:t>
            </a:r>
            <a:r>
              <a:rPr kumimoji="0" lang="en-GB" sz="2000" b="0" i="0" u="none" strike="noStrike" kern="0" cap="none" spc="0" normalizeH="0" baseline="0" noProof="0" dirty="0" err="1">
                <a:ln>
                  <a:noFill/>
                </a:ln>
                <a:solidFill>
                  <a:srgbClr val="FFFFFF"/>
                </a:solidFill>
                <a:effectLst/>
                <a:uLnTx/>
                <a:uFillTx/>
                <a:latin typeface="Arial"/>
                <a:cs typeface="Arial"/>
                <a:sym typeface="Arial"/>
              </a:rPr>
              <a:t>fwyaf</a:t>
            </a:r>
            <a:r>
              <a:rPr kumimoji="0" lang="en-GB" sz="2000" b="0" i="0" u="none" strike="noStrike" kern="0" cap="none" spc="0" normalizeH="0" baseline="0" noProof="0" dirty="0">
                <a:ln>
                  <a:noFill/>
                </a:ln>
                <a:solidFill>
                  <a:srgbClr val="FFFFFF"/>
                </a:solidFill>
                <a:effectLst/>
                <a:uLnTx/>
                <a:uFillTx/>
                <a:latin typeface="Arial"/>
                <a:cs typeface="Arial"/>
                <a:sym typeface="Arial"/>
              </a:rPr>
              <a:t> o b</a:t>
            </a:r>
            <a:r>
              <a:rPr kumimoji="0" lang="1106" sz="2000" b="0" i="0" u="none" strike="noStrike" kern="0" cap="none" spc="0" normalizeH="0" baseline="0" noProof="0" dirty="0">
                <a:ln>
                  <a:noFill/>
                </a:ln>
                <a:solidFill>
                  <a:srgbClr val="FFFFFF"/>
                </a:solidFill>
                <a:effectLst/>
                <a:uLnTx/>
                <a:uFillTx/>
                <a:latin typeface="Arial"/>
                <a:cs typeface="Arial"/>
                <a:sym typeface="Arial"/>
              </a:rPr>
              <a:t>lant yn dysgu sut i ddatblygu dealltwriaeth o eiriau a brawddegau mewn camau:</a:t>
            </a:r>
            <a:endParaRPr kumimoji="0"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00000"/>
              </a:lnSpc>
              <a:spcBef>
                <a:spcPct val="0"/>
              </a:spcBef>
              <a:spcAft>
                <a:spcPct val="0"/>
              </a:spcAft>
              <a:buClr>
                <a:srgbClr val="000000"/>
              </a:buClr>
              <a:buSzTx/>
              <a:buFont typeface="Arial"/>
              <a:buNone/>
              <a:tabLst/>
              <a:defRPr b="0" i="0"/>
            </a:pPr>
            <a:r>
              <a:rPr kumimoji="0" lang="1106" sz="2000" b="0" i="0" u="none" strike="noStrike" kern="0" cap="none" spc="0" normalizeH="0" baseline="0" noProof="0" dirty="0">
                <a:ln>
                  <a:noFill/>
                </a:ln>
                <a:solidFill>
                  <a:srgbClr val="FFFFFF"/>
                </a:solidFill>
                <a:effectLst/>
                <a:uLnTx/>
                <a:uFillTx/>
                <a:latin typeface="Arial"/>
                <a:cs typeface="Arial"/>
                <a:sym typeface="Arial"/>
              </a:rPr>
              <a:t>Un gair → nifer o eiriau unigol → brawddegau byr → brawddegau hwy a mwy cymhleth.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91C387AA-A76D-7587-BE0B-843BDA51DEEE}"/>
              </a:ext>
            </a:extLst>
          </p:cNvPr>
          <p:cNvPicPr>
            <a:picLocks noChangeAspect="1"/>
          </p:cNvPicPr>
          <p:nvPr/>
        </p:nvPicPr>
        <p:blipFill>
          <a:blip r:embed="rId3"/>
          <a:stretch>
            <a:fillRect/>
          </a:stretch>
        </p:blipFill>
        <p:spPr>
          <a:xfrm>
            <a:off x="3657600" y="254253"/>
            <a:ext cx="8077200" cy="5051696"/>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528"/>
        <p:cNvGrpSpPr/>
        <p:nvPr/>
      </p:nvGrpSpPr>
      <p:grpSpPr>
        <a:xfrm>
          <a:off x="0" y="0"/>
          <a:ext cx="0" cy="0"/>
          <a:chOff x="0" y="0"/>
          <a:chExt cx="0" cy="0"/>
        </a:xfrm>
      </p:grpSpPr>
      <p:sp>
        <p:nvSpPr>
          <p:cNvPr id="529" name="Google Shape;529;p34"/>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0" name="Google Shape;530;p34"/>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Gweithgaredd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Dealltwriaeth</a:t>
            </a:r>
            <a:r>
              <a:rPr kumimoji="0" lang="1106" sz="2000" b="0"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pic>
        <p:nvPicPr>
          <p:cNvPr id="531" name="Google Shape;531;p34"/>
          <p:cNvPicPr preferRelativeResize="0"/>
          <p:nvPr/>
        </p:nvPicPr>
        <p:blipFill>
          <a:blip r:embed="rId3">
            <a:alphaModFix/>
          </a:blip>
          <a:stretch>
            <a:fillRect/>
          </a:stretch>
        </p:blipFill>
        <p:spPr>
          <a:xfrm>
            <a:off x="2857500" y="898979"/>
            <a:ext cx="6477000" cy="5937250"/>
          </a:xfrm>
          <a:prstGeom prst="rect">
            <a:avLst/>
          </a:prstGeom>
          <a:noFill/>
          <a:ln>
            <a:noFill/>
          </a:ln>
        </p:spPr>
      </p:pic>
      <p:sp>
        <p:nvSpPr>
          <p:cNvPr id="532" name="Google Shape;532;p34"/>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6"/>
        <p:cNvGrpSpPr/>
        <p:nvPr/>
      </p:nvGrpSpPr>
      <p:grpSpPr>
        <a:xfrm>
          <a:off x="0" y="0"/>
          <a:ext cx="0" cy="0"/>
          <a:chOff x="0" y="0"/>
          <a:chExt cx="0" cy="0"/>
        </a:xfrm>
      </p:grpSpPr>
      <p:sp>
        <p:nvSpPr>
          <p:cNvPr id="97" name="Google Shape;97;p3"/>
          <p:cNvSpPr/>
          <p:nvPr/>
        </p:nvSpPr>
        <p:spPr>
          <a:xfrm>
            <a:off x="457200"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oogle Shape;98;p3"/>
          <p:cNvGrpSpPr/>
          <p:nvPr/>
        </p:nvGrpSpPr>
        <p:grpSpPr>
          <a:xfrm>
            <a:off x="1909199" y="2581410"/>
            <a:ext cx="8145001" cy="2160000"/>
            <a:chOff x="461399" y="1438410"/>
            <a:chExt cx="8145001" cy="2160000"/>
          </a:xfrm>
        </p:grpSpPr>
        <p:sp>
          <p:nvSpPr>
            <p:cNvPr id="99" name="Google Shape;99;p3"/>
            <p:cNvSpPr/>
            <p:nvPr/>
          </p:nvSpPr>
          <p:spPr>
            <a:xfrm>
              <a:off x="812399"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3"/>
            <p:cNvSpPr/>
            <p:nvPr/>
          </p:nvSpPr>
          <p:spPr>
            <a:xfrm>
              <a:off x="1046399" y="1672410"/>
              <a:ext cx="630000" cy="630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3"/>
            <p:cNvSpPr/>
            <p:nvPr/>
          </p:nvSpPr>
          <p:spPr>
            <a:xfrm>
              <a:off x="461399"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3"/>
            <p:cNvSpPr txBox="1"/>
            <p:nvPr/>
          </p:nvSpPr>
          <p:spPr>
            <a:xfrm>
              <a:off x="461399" y="2878410"/>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E0F2F8"/>
                </a:buClr>
                <a:buSzPts val="1500"/>
                <a:buFont typeface="Arial"/>
                <a:buNone/>
                <a:defRPr b="0" i="0"/>
              </a:pPr>
              <a:r>
                <a:rPr kumimoji="0" lang="1106" sz="1500" b="1" i="0" u="none" strike="noStrike" kern="0" cap="none" spc="0" normalizeH="0" baseline="0" noProof="0">
                  <a:ln>
                    <a:noFill/>
                  </a:ln>
                  <a:solidFill>
                    <a:srgbClr val="E0F2F8"/>
                  </a:solidFill>
                  <a:effectLst/>
                  <a:uLnTx/>
                  <a:uFillTx/>
                  <a:latin typeface="Arial"/>
                  <a:ea typeface="Arial"/>
                  <a:cs typeface="Arial"/>
                  <a:sym typeface="Arial"/>
                </a:rPr>
                <a:t>DIFFODDWCH EICH MICROFFON</a:t>
              </a:r>
              <a:endParaRPr kumimoji="0" sz="1500" b="1" i="0" u="none" strike="noStrike" kern="0" cap="none" spc="0" normalizeH="0" baseline="0" noProof="0">
                <a:ln>
                  <a:noFill/>
                </a:ln>
                <a:solidFill>
                  <a:srgbClr val="E0F2F8"/>
                </a:solidFill>
                <a:effectLst/>
                <a:uLnTx/>
                <a:uFillTx/>
                <a:latin typeface="Arial"/>
                <a:ea typeface="Arial"/>
                <a:cs typeface="Arial"/>
                <a:sym typeface="Arial"/>
              </a:endParaRPr>
            </a:p>
          </p:txBody>
        </p:sp>
        <p:sp>
          <p:nvSpPr>
            <p:cNvPr id="103" name="Google Shape;103;p3"/>
            <p:cNvSpPr/>
            <p:nvPr/>
          </p:nvSpPr>
          <p:spPr>
            <a:xfrm>
              <a:off x="2927400"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04;p3"/>
            <p:cNvSpPr/>
            <p:nvPr/>
          </p:nvSpPr>
          <p:spPr>
            <a:xfrm>
              <a:off x="3161400" y="1672410"/>
              <a:ext cx="630000" cy="630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5;p3"/>
            <p:cNvSpPr/>
            <p:nvPr/>
          </p:nvSpPr>
          <p:spPr>
            <a:xfrm>
              <a:off x="2576400"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106;p3"/>
            <p:cNvSpPr txBox="1"/>
            <p:nvPr/>
          </p:nvSpPr>
          <p:spPr>
            <a:xfrm>
              <a:off x="2576400" y="2878410"/>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E0F2F8"/>
                </a:buClr>
                <a:buSzPts val="1500"/>
                <a:buFont typeface="Arial"/>
                <a:buNone/>
                <a:defRPr b="0" i="0"/>
              </a:pPr>
              <a:r>
                <a:rPr kumimoji="0" lang="1106" sz="1500" b="1" i="0" u="none" strike="noStrike" kern="0" cap="none" spc="0" normalizeH="0" baseline="0" noProof="0">
                  <a:ln>
                    <a:noFill/>
                  </a:ln>
                  <a:solidFill>
                    <a:srgbClr val="E0F2F8"/>
                  </a:solidFill>
                  <a:effectLst/>
                  <a:uLnTx/>
                  <a:uFillTx/>
                  <a:latin typeface="Arial"/>
                  <a:ea typeface="Arial"/>
                  <a:cs typeface="Arial"/>
                  <a:sym typeface="Arial"/>
                </a:rPr>
                <a:t>DEFNYDDIWCH Y CYFLEUSTER ‘CODI LLAW’</a:t>
              </a:r>
              <a:endParaRPr kumimoji="0" sz="1500" b="1" i="0" u="none" strike="noStrike" kern="0" cap="none" spc="0" normalizeH="0" baseline="0" noProof="0">
                <a:ln>
                  <a:noFill/>
                </a:ln>
                <a:solidFill>
                  <a:srgbClr val="E0F2F8"/>
                </a:solidFill>
                <a:effectLst/>
                <a:uLnTx/>
                <a:uFillTx/>
                <a:latin typeface="Arial"/>
                <a:ea typeface="Arial"/>
                <a:cs typeface="Arial"/>
                <a:sym typeface="Arial"/>
              </a:endParaRPr>
            </a:p>
          </p:txBody>
        </p:sp>
        <p:sp>
          <p:nvSpPr>
            <p:cNvPr id="107" name="Google Shape;107;p3"/>
            <p:cNvSpPr/>
            <p:nvPr/>
          </p:nvSpPr>
          <p:spPr>
            <a:xfrm>
              <a:off x="5042400"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3"/>
            <p:cNvSpPr/>
            <p:nvPr/>
          </p:nvSpPr>
          <p:spPr>
            <a:xfrm>
              <a:off x="5276400" y="1672410"/>
              <a:ext cx="630000" cy="630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3"/>
            <p:cNvSpPr/>
            <p:nvPr/>
          </p:nvSpPr>
          <p:spPr>
            <a:xfrm>
              <a:off x="4691400"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3"/>
            <p:cNvSpPr txBox="1"/>
            <p:nvPr/>
          </p:nvSpPr>
          <p:spPr>
            <a:xfrm>
              <a:off x="4691400" y="2878410"/>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E0F2F8"/>
                </a:buClr>
                <a:buSzPts val="1500"/>
                <a:buFont typeface="Arial"/>
                <a:buNone/>
                <a:defRPr b="0" i="0"/>
              </a:pPr>
              <a:r>
                <a:rPr kumimoji="0" lang="1106" sz="1500" b="1" i="0" u="none" strike="noStrike" kern="0" cap="none" spc="0" normalizeH="0" baseline="0" noProof="0">
                  <a:ln>
                    <a:noFill/>
                  </a:ln>
                  <a:solidFill>
                    <a:srgbClr val="E0F2F8"/>
                  </a:solidFill>
                  <a:effectLst/>
                  <a:uLnTx/>
                  <a:uFillTx/>
                  <a:latin typeface="Arial"/>
                  <a:ea typeface="Arial"/>
                  <a:cs typeface="Arial"/>
                  <a:sym typeface="Arial"/>
                </a:rPr>
                <a:t>DEFNYDDIWCH Y BLWCH SGWRSIO I OFYN CWESTIYNAU</a:t>
              </a:r>
              <a:endParaRPr kumimoji="0" sz="1500" b="1" i="0" u="none" strike="noStrike" kern="0" cap="none" spc="0" normalizeH="0" baseline="0" noProof="0">
                <a:ln>
                  <a:noFill/>
                </a:ln>
                <a:solidFill>
                  <a:srgbClr val="E0F2F8"/>
                </a:solidFill>
                <a:effectLst/>
                <a:uLnTx/>
                <a:uFillTx/>
                <a:latin typeface="Arial"/>
                <a:ea typeface="Arial"/>
                <a:cs typeface="Arial"/>
                <a:sym typeface="Arial"/>
              </a:endParaRPr>
            </a:p>
          </p:txBody>
        </p:sp>
        <p:sp>
          <p:nvSpPr>
            <p:cNvPr id="111" name="Google Shape;111;p3"/>
            <p:cNvSpPr/>
            <p:nvPr/>
          </p:nvSpPr>
          <p:spPr>
            <a:xfrm>
              <a:off x="7157400"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3"/>
            <p:cNvSpPr/>
            <p:nvPr/>
          </p:nvSpPr>
          <p:spPr>
            <a:xfrm>
              <a:off x="7391400" y="1672410"/>
              <a:ext cx="630000" cy="6300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p3"/>
            <p:cNvSpPr/>
            <p:nvPr/>
          </p:nvSpPr>
          <p:spPr>
            <a:xfrm>
              <a:off x="6806400"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3"/>
            <p:cNvSpPr txBox="1"/>
            <p:nvPr/>
          </p:nvSpPr>
          <p:spPr>
            <a:xfrm>
              <a:off x="6806400" y="2878410"/>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E0F2F8"/>
                </a:buClr>
                <a:buSzPts val="1500"/>
                <a:buFont typeface="Arial"/>
                <a:buNone/>
                <a:defRPr b="0" i="0"/>
              </a:pPr>
              <a:r>
                <a:rPr kumimoji="0" lang="1106" sz="1500" b="1" i="0" u="none" strike="noStrike" kern="0" cap="none" spc="0" normalizeH="0" baseline="0" noProof="0">
                  <a:ln>
                    <a:noFill/>
                  </a:ln>
                  <a:solidFill>
                    <a:srgbClr val="E0F2F8"/>
                  </a:solidFill>
                  <a:effectLst/>
                  <a:uLnTx/>
                  <a:uFillTx/>
                  <a:latin typeface="Arial"/>
                  <a:ea typeface="Arial"/>
                  <a:cs typeface="Arial"/>
                  <a:sym typeface="Arial"/>
                </a:rPr>
                <a:t>CAMERA YMLAEN</a:t>
              </a:r>
              <a:endParaRPr kumimoji="0" sz="1500" b="1" i="0" u="none" strike="noStrike" kern="0" cap="none" spc="0" normalizeH="0" baseline="0" noProof="0">
                <a:ln>
                  <a:noFill/>
                </a:ln>
                <a:solidFill>
                  <a:srgbClr val="E0F2F8"/>
                </a:solidFill>
                <a:effectLst/>
                <a:uLnTx/>
                <a:uFillTx/>
                <a:latin typeface="Arial"/>
                <a:ea typeface="Arial"/>
                <a:cs typeface="Arial"/>
                <a:sym typeface="Arial"/>
              </a:endParaRPr>
            </a:p>
          </p:txBody>
        </p:sp>
      </p:grpSp>
      <p:sp>
        <p:nvSpPr>
          <p:cNvPr id="115" name="Google Shape;115;p3"/>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Sesiwn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Rithwir</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3"/>
          <p:cNvSpPr txBox="1">
            <a:spLocks noGrp="1"/>
          </p:cNvSpPr>
          <p:nvPr>
            <p:ph type="ftr" idx="11"/>
          </p:nvPr>
        </p:nvSpPr>
        <p:spPr>
          <a:xfrm>
            <a:off x="64477" y="6520934"/>
            <a:ext cx="496105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7" name="Google Shape;117;p3"/>
          <p:cNvSpPr/>
          <p:nvPr/>
        </p:nvSpPr>
        <p:spPr>
          <a:xfrm>
            <a:off x="9372600" y="332656"/>
            <a:ext cx="2362200" cy="2362200"/>
          </a:xfrm>
          <a:prstGeom prst="ellipse">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18;p3"/>
          <p:cNvSpPr txBox="1"/>
          <p:nvPr/>
        </p:nvSpPr>
        <p:spPr>
          <a:xfrm>
            <a:off x="10016100" y="1616911"/>
            <a:ext cx="1571777"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400" b="0" i="0" u="none" strike="noStrike" kern="0" cap="none" spc="0" normalizeH="0" baseline="0" noProof="0" dirty="0">
                <a:ln>
                  <a:noFill/>
                </a:ln>
                <a:solidFill>
                  <a:srgbClr val="FFFFFF"/>
                </a:solidFill>
                <a:effectLst/>
                <a:uLnTx/>
                <a:uFillTx/>
                <a:latin typeface="Arial"/>
                <a:ea typeface="Arial"/>
                <a:cs typeface="Arial"/>
                <a:sym typeface="Arial"/>
              </a:rPr>
              <a:t>**Cuddiwch y sleid hwn mewn sesiwn wyneb yn wyneb</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9" name="Google Shape;119;p3"/>
          <p:cNvPicPr preferRelativeResize="0"/>
          <p:nvPr/>
        </p:nvPicPr>
        <p:blipFill>
          <a:blip r:embed="rId7">
            <a:alphaModFix/>
          </a:blip>
          <a:stretch>
            <a:fillRect/>
          </a:stretch>
        </p:blipFill>
        <p:spPr>
          <a:xfrm>
            <a:off x="9898117" y="588913"/>
            <a:ext cx="1311166" cy="1318789"/>
          </a:xfrm>
          <a:prstGeom prst="rect">
            <a:avLst/>
          </a:prstGeom>
          <a:noFill/>
          <a:ln>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37"/>
        <p:cNvGrpSpPr/>
        <p:nvPr/>
      </p:nvGrpSpPr>
      <p:grpSpPr>
        <a:xfrm>
          <a:off x="0" y="0"/>
          <a:ext cx="0" cy="0"/>
          <a:chOff x="0" y="0"/>
          <a:chExt cx="0" cy="0"/>
        </a:xfrm>
      </p:grpSpPr>
      <p:sp>
        <p:nvSpPr>
          <p:cNvPr id="538" name="Google Shape;538;p35"/>
          <p:cNvSpPr txBox="1">
            <a:spLocks noGrp="1"/>
          </p:cNvSpPr>
          <p:nvPr>
            <p:ph type="body" idx="1"/>
          </p:nvPr>
        </p:nvSpPr>
        <p:spPr>
          <a:xfrm>
            <a:off x="72436" y="1822825"/>
            <a:ext cx="3769527" cy="4515551"/>
          </a:xfrm>
          <a:prstGeom prst="rect">
            <a:avLst/>
          </a:prstGeom>
          <a:noFill/>
          <a:ln>
            <a:noFill/>
          </a:ln>
        </p:spPr>
        <p:txBody>
          <a:bodyPr spcFirstLastPara="1" wrap="square" lIns="0" tIns="0" rIns="0" bIns="0" anchor="t" anchorCtr="0">
            <a:spAutoFit/>
          </a:bodyPr>
          <a:lstStyle/>
          <a:p>
            <a:pPr marL="0" lvl="0" indent="0" algn="just" rtl="0">
              <a:lnSpc>
                <a:spcPct val="100000"/>
              </a:lnSpc>
              <a:spcBef>
                <a:spcPct val="0"/>
              </a:spcBef>
              <a:spcAft>
                <a:spcPct val="0"/>
              </a:spcAft>
              <a:buSzPts val="1400"/>
              <a:buNone/>
              <a:defRPr b="0" i="0"/>
            </a:pPr>
            <a:r>
              <a:rPr lang="1106" sz="2000" i="0" u="none" strike="noStrike">
                <a:solidFill>
                  <a:schemeClr val="lt1"/>
                </a:solidFill>
                <a:latin typeface="Arial"/>
                <a:ea typeface="Arial"/>
                <a:cs typeface="Arial"/>
                <a:sym typeface="Arial"/>
              </a:rPr>
              <a:t>Ystyr defnyddio iaith lafar (iaith fynegiannol) yw'r gallu i ddwyn geiriau a gwybodaeth i gof a defnyddio iaith, iaith y corff ac ystumiau yn briodol mewn sefyllfaoedd penodol, e.e. er mwyn: </a:t>
            </a:r>
            <a:endParaRPr sz="2000" i="0" u="none" strike="noStrike">
              <a:solidFill>
                <a:schemeClr val="lt1"/>
              </a:solidFill>
              <a:latin typeface="Arial"/>
              <a:ea typeface="Arial"/>
              <a:cs typeface="Arial"/>
              <a:sym typeface="Aria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Labelu/enwi gwrthrychau </a:t>
            </a:r>
            <a:endParaRPr sz="2000" i="0" u="none" strike="noStrike">
              <a:solidFill>
                <a:schemeClr val="lt1"/>
              </a:solidFill>
              <a:latin typeface="Arial"/>
              <a:ea typeface="Arial"/>
              <a:cs typeface="Arial"/>
              <a:sym typeface="Aria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Disgrifio gweithredoedd a digwyddiadau</a:t>
            </a:r>
            <a:endParaRPr sz="2000">
              <a:solidFill>
                <a:schemeClr val="lt1"/>
              </a:solidFil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Gofyn ac ateb cwestiynau</a:t>
            </a:r>
            <a:endParaRPr sz="2000">
              <a:solidFill>
                <a:schemeClr val="lt1"/>
              </a:solidFill>
            </a:endParaRPr>
          </a:p>
          <a:p>
            <a:pPr marL="457200" lvl="0" indent="-355600" algn="just" rtl="0">
              <a:lnSpc>
                <a:spcPct val="100000"/>
              </a:lnSpc>
              <a:spcBef>
                <a:spcPct val="0"/>
              </a:spcBef>
              <a:spcAft>
                <a:spcPct val="0"/>
              </a:spcAft>
              <a:buClr>
                <a:schemeClr val="lt1"/>
              </a:buClr>
              <a:buSzPts val="2000"/>
              <a:buFont typeface="Arial"/>
              <a:buChar char="-"/>
              <a:defRPr b="0" i="0"/>
            </a:pPr>
            <a:r>
              <a:rPr lang="1106" sz="2000">
                <a:solidFill>
                  <a:schemeClr val="lt1"/>
                </a:solidFill>
              </a:rPr>
              <a:t>Ailadrodd stori. </a:t>
            </a:r>
            <a:endParaRPr/>
          </a:p>
          <a:p>
            <a:pPr marL="0" lvl="0" indent="0" algn="just" rtl="0">
              <a:lnSpc>
                <a:spcPct val="100000"/>
              </a:lnSpc>
              <a:spcBef>
                <a:spcPct val="0"/>
              </a:spcBef>
              <a:spcAft>
                <a:spcPct val="0"/>
              </a:spcAft>
              <a:buSzPts val="1400"/>
              <a:buNone/>
            </a:pPr>
            <a:endParaRPr sz="2000" b="0">
              <a:solidFill>
                <a:schemeClr val="lt1"/>
              </a:solidFill>
              <a:latin typeface="Arial"/>
              <a:ea typeface="Arial"/>
              <a:cs typeface="Arial"/>
              <a:sym typeface="Arial"/>
            </a:endParaRPr>
          </a:p>
          <a:p>
            <a:pPr marL="0" lvl="0" indent="0" algn="just"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endParaRPr/>
          </a:p>
        </p:txBody>
      </p:sp>
      <p:sp>
        <p:nvSpPr>
          <p:cNvPr id="539" name="Google Shape;539;p35"/>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1" name="Google Shape;541;p35"/>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2" name="Google Shape;542;p35"/>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Defnyddio iaith</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543" name="Google Shape;543;p35"/>
          <p:cNvSpPr txBox="1"/>
          <p:nvPr/>
        </p:nvSpPr>
        <p:spPr>
          <a:xfrm>
            <a:off x="798759" y="5691559"/>
            <a:ext cx="10993082" cy="793242"/>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ct val="0"/>
              </a:spcBef>
              <a:spcAft>
                <a:spcPct val="0"/>
              </a:spcAft>
              <a:buClr>
                <a:srgbClr val="000000"/>
              </a:buClr>
              <a:buSzTx/>
              <a:buFont typeface="Arial"/>
              <a:buNone/>
              <a:tabLst/>
              <a:defRPr b="0" i="0"/>
            </a:pPr>
            <a:r>
              <a:rPr kumimoji="0" lang="1106" sz="2000" b="0" i="0" u="none" strike="noStrike" kern="0" cap="none" spc="0" normalizeH="0" baseline="0" noProof="0" dirty="0">
                <a:ln>
                  <a:noFill/>
                </a:ln>
                <a:solidFill>
                  <a:srgbClr val="FFFFFF"/>
                </a:solidFill>
                <a:effectLst/>
                <a:uLnTx/>
                <a:uFillTx/>
                <a:latin typeface="Arial"/>
                <a:cs typeface="Arial"/>
                <a:sym typeface="Arial"/>
              </a:rPr>
              <a:t>Mae geirfa dda yn hanfodol er mwyn i blant fynegi eu meddyliau, eu hanghenion a'r hyn sydd ei eisiau arnynt.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5BF60460-591D-6ED2-764A-750C335FF99E}"/>
              </a:ext>
            </a:extLst>
          </p:cNvPr>
          <p:cNvPicPr>
            <a:picLocks noChangeAspect="1"/>
          </p:cNvPicPr>
          <p:nvPr/>
        </p:nvPicPr>
        <p:blipFill>
          <a:blip r:embed="rId3"/>
          <a:stretch>
            <a:fillRect/>
          </a:stretch>
        </p:blipFill>
        <p:spPr>
          <a:xfrm>
            <a:off x="4045032" y="581382"/>
            <a:ext cx="7942852" cy="4947340"/>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48"/>
        <p:cNvGrpSpPr/>
        <p:nvPr/>
      </p:nvGrpSpPr>
      <p:grpSpPr>
        <a:xfrm>
          <a:off x="0" y="0"/>
          <a:ext cx="0" cy="0"/>
          <a:chOff x="0" y="0"/>
          <a:chExt cx="0" cy="0"/>
        </a:xfrm>
      </p:grpSpPr>
      <p:sp>
        <p:nvSpPr>
          <p:cNvPr id="549" name="Google Shape;549;p36"/>
          <p:cNvSpPr txBox="1">
            <a:spLocks noGrp="1"/>
          </p:cNvSpPr>
          <p:nvPr>
            <p:ph type="title"/>
          </p:nvPr>
        </p:nvSpPr>
        <p:spPr>
          <a:xfrm>
            <a:off x="609917" y="274320"/>
            <a:ext cx="11000484" cy="274594"/>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b="1"/>
              <a:t>Lleferydd</a:t>
            </a:r>
            <a:endParaRPr/>
          </a:p>
        </p:txBody>
      </p:sp>
      <p:sp>
        <p:nvSpPr>
          <p:cNvPr id="550" name="Google Shape;550;p36"/>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52" name="Google Shape;552;p36"/>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3" name="Google Shape;553;p36"/>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Lleferydd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36"/>
          <p:cNvSpPr txBox="1"/>
          <p:nvPr/>
        </p:nvSpPr>
        <p:spPr>
          <a:xfrm>
            <a:off x="177274" y="1735411"/>
            <a:ext cx="2475073" cy="433244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dirty="0">
                <a:ln>
                  <a:noFill/>
                </a:ln>
                <a:solidFill>
                  <a:srgbClr val="000000"/>
                </a:solidFill>
                <a:effectLst/>
                <a:uLnTx/>
                <a:uFillTx/>
                <a:latin typeface="Arial"/>
                <a:ea typeface="Arial"/>
                <a:cs typeface="Arial"/>
                <a:sym typeface="Arial"/>
              </a:rPr>
              <a:t>Mae lleferydd yn cyfeirio at allu ynganu seiniau lleferydd er mwyn i bobl eraill eich deall.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ct val="0"/>
              </a:spcBef>
              <a:spcAft>
                <a:spcPct val="0"/>
              </a:spcAft>
              <a:buClr>
                <a:srgbClr val="000000"/>
              </a:buClr>
              <a:buSzPts val="2000"/>
              <a:buFont typeface="Arial"/>
              <a:buNone/>
              <a:tabLst/>
              <a:defRPr/>
            </a:pP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dirty="0">
                <a:ln>
                  <a:noFill/>
                </a:ln>
                <a:solidFill>
                  <a:srgbClr val="000000"/>
                </a:solidFill>
                <a:effectLst/>
                <a:uLnTx/>
                <a:uFillTx/>
                <a:latin typeface="Arial"/>
                <a:ea typeface="Arial"/>
                <a:cs typeface="Arial"/>
                <a:sym typeface="Arial"/>
              </a:rPr>
              <a:t>Pan fyddwn yn gwrando ar blentyn yn siarad, gallwn ystyried pa mor glir yw'r geiriau.  Nid yw lleferydd yn golygu'r un peth â siarad.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5" name="Google Shape;555;p36"/>
          <p:cNvSpPr txBox="1"/>
          <p:nvPr/>
        </p:nvSpPr>
        <p:spPr>
          <a:xfrm>
            <a:off x="457200" y="6067717"/>
            <a:ext cx="7746769" cy="457627"/>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ct val="0"/>
              </a:spcBef>
              <a:spcAft>
                <a:spcPct val="0"/>
              </a:spcAft>
              <a:buClr>
                <a:srgbClr val="000000"/>
              </a:buClr>
              <a:buSzTx/>
              <a:buFont typeface="Arial"/>
              <a:buNone/>
              <a:tabLst/>
              <a:defRPr b="0" i="0"/>
            </a:pP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Siarad</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gyda</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fi: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taflen</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ffeithiau</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ymwybyddiaeth</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o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ffonoleg</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fersiwn</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Gymraeg</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 (</a:t>
            </a:r>
            <a:r>
              <a:rPr kumimoji="0" lang="en-GB" sz="1100" b="0" i="0" u="sng" strike="noStrike" kern="0" cap="none" spc="0" normalizeH="0" baseline="0" noProof="0" dirty="0" err="1">
                <a:ln>
                  <a:noFill/>
                </a:ln>
                <a:solidFill>
                  <a:srgbClr val="82368C"/>
                </a:solidFill>
                <a:effectLst/>
                <a:uLnTx/>
                <a:uFillTx/>
                <a:latin typeface="Arial"/>
                <a:cs typeface="Arial"/>
                <a:sym typeface="Arial"/>
                <a:hlinkClick r:id="rId3"/>
              </a:rPr>
              <a:t>llyw.cymru</a:t>
            </a:r>
            <a:r>
              <a:rPr kumimoji="0" lang="en-GB" sz="1100" b="0" i="0" u="sng" strike="noStrike" kern="0" cap="none" spc="0" normalizeH="0" baseline="0" noProof="0" dirty="0">
                <a:ln>
                  <a:noFill/>
                </a:ln>
                <a:solidFill>
                  <a:srgbClr val="82368C"/>
                </a:solidFill>
                <a:effectLst/>
                <a:uLnTx/>
                <a:uFillTx/>
                <a:latin typeface="Arial"/>
                <a:cs typeface="Arial"/>
                <a:sym typeface="Arial"/>
                <a:hlinkClick r:id="rId3"/>
              </a:rPr>
              <a:t>)</a:t>
            </a:r>
            <a:r>
              <a:rPr kumimoji="0" lang="1106"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764DEBB1-3590-2E24-623E-81935F9E8FD3}"/>
              </a:ext>
            </a:extLst>
          </p:cNvPr>
          <p:cNvPicPr>
            <a:picLocks noChangeAspect="1"/>
          </p:cNvPicPr>
          <p:nvPr/>
        </p:nvPicPr>
        <p:blipFill>
          <a:blip r:embed="rId4"/>
          <a:stretch>
            <a:fillRect/>
          </a:stretch>
        </p:blipFill>
        <p:spPr>
          <a:xfrm>
            <a:off x="2805064" y="211591"/>
            <a:ext cx="8992258" cy="5709737"/>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60"/>
        <p:cNvGrpSpPr/>
        <p:nvPr/>
      </p:nvGrpSpPr>
      <p:grpSpPr>
        <a:xfrm>
          <a:off x="0" y="0"/>
          <a:ext cx="0" cy="0"/>
          <a:chOff x="0" y="0"/>
          <a:chExt cx="0" cy="0"/>
        </a:xfrm>
      </p:grpSpPr>
      <p:sp>
        <p:nvSpPr>
          <p:cNvPr id="561" name="Google Shape;561;p37"/>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37"/>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Lleferydd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563" name="Google Shape;563;p37"/>
          <p:cNvGraphicFramePr>
            <a:graphicFrameLocks noGrp="1"/>
          </p:cNvGraphicFramePr>
          <p:nvPr>
            <p:extLst>
              <p:ext uri="{D42A27DB-BD31-4B8C-83A1-F6EECF244321}">
                <p14:modId xmlns:p14="http://schemas.microsoft.com/office/powerpoint/2010/main" val="3977452468"/>
              </p:ext>
            </p:extLst>
          </p:nvPr>
        </p:nvGraphicFramePr>
        <p:xfrm>
          <a:off x="2667000" y="1758043"/>
          <a:ext cx="9067800" cy="4031000"/>
        </p:xfrm>
        <a:graphic>
          <a:graphicData uri="http://schemas.openxmlformats.org/drawingml/2006/table">
            <a:tbl>
              <a:tblPr firstRow="1" bandRow="1">
                <a:tableStyleId>{5C22544A-7EE6-4342-B048-85BDC9FD1C3A}</a:tableStyleId>
              </a:tblPr>
              <a:tblGrid>
                <a:gridCol w="4533900">
                  <a:extLst>
                    <a:ext uri="{9D8B030D-6E8A-4147-A177-3AD203B41FA5}">
                      <a16:colId xmlns:a16="http://schemas.microsoft.com/office/drawing/2014/main" val="20000"/>
                    </a:ext>
                  </a:extLst>
                </a:gridCol>
                <a:gridCol w="4533900">
                  <a:extLst>
                    <a:ext uri="{9D8B030D-6E8A-4147-A177-3AD203B41FA5}">
                      <a16:colId xmlns:a16="http://schemas.microsoft.com/office/drawing/2014/main" val="20001"/>
                    </a:ext>
                  </a:extLst>
                </a:gridCol>
              </a:tblGrid>
              <a:tr h="1278350">
                <a:tc gridSpan="2">
                  <a:txBody>
                    <a:bodyPr/>
                    <a:lstStyle/>
                    <a:p>
                      <a:pPr marL="0" marR="0" lvl="0" indent="0" algn="ctr" rtl="0">
                        <a:lnSpc>
                          <a:spcPct val="100000"/>
                        </a:lnSpc>
                        <a:spcBef>
                          <a:spcPct val="0"/>
                        </a:spcBef>
                        <a:spcAft>
                          <a:spcPct val="0"/>
                        </a:spcAft>
                        <a:buClr>
                          <a:schemeClr val="lt1"/>
                        </a:buClr>
                        <a:buSzPts val="2400"/>
                        <a:buFont typeface="Rockwell"/>
                        <a:buNone/>
                        <a:defRPr b="0" i="0"/>
                      </a:pPr>
                      <a:r>
                        <a:rPr lang="1106" sz="2400" b="1" u="none" strike="noStrike" cap="none" dirty="0">
                          <a:solidFill>
                            <a:schemeClr val="lt1"/>
                          </a:solidFill>
                          <a:sym typeface="Rockwell"/>
                        </a:rPr>
                        <a:t>Mae astudiaeth ddiweddar (</a:t>
                      </a:r>
                      <a:r>
                        <a:rPr lang="1106" sz="1800" b="1" u="none" strike="noStrike" cap="none" dirty="0">
                          <a:solidFill>
                            <a:schemeClr val="lt1"/>
                          </a:solidFill>
                          <a:sym typeface="Calibri"/>
                        </a:rPr>
                        <a:t>Hustad, Mahr, Natke a Rathouz 2021) </a:t>
                      </a:r>
                      <a:r>
                        <a:rPr lang="1106" sz="2400" b="1" u="none" strike="noStrike" cap="none" dirty="0">
                          <a:solidFill>
                            <a:schemeClr val="lt1"/>
                          </a:solidFill>
                          <a:sym typeface="Calibri"/>
                        </a:rPr>
                        <a:t>o eglurdeb nodweddiadol yn awgrymu bod plant rhwng:</a:t>
                      </a:r>
                      <a:endParaRPr sz="2400" u="none" strike="noStrike" cap="none" dirty="0"/>
                    </a:p>
                  </a:txBody>
                  <a:tcPr marL="91450" marR="91450" marT="45725" marB="45725" anchor="ctr"/>
                </a:tc>
                <a:tc hMerge="1">
                  <a:txBody>
                    <a:bodyPr/>
                    <a:lstStyle/>
                    <a:p>
                      <a:endParaRPr lang="en-US"/>
                    </a:p>
                  </a:txBody>
                  <a:tcPr/>
                </a:tc>
                <a:extLst>
                  <a:ext uri="{0D108BD9-81ED-4DB2-BD59-A6C34878D82A}">
                    <a16:rowId xmlns:a16="http://schemas.microsoft.com/office/drawing/2014/main" val="10000"/>
                  </a:ext>
                </a:extLst>
              </a:tr>
              <a:tr h="917550">
                <a:tc>
                  <a:txBody>
                    <a:bodyPr/>
                    <a:lstStyle/>
                    <a:p>
                      <a:pPr marL="0" marR="0" lvl="0" indent="0" algn="l" rtl="0">
                        <a:lnSpc>
                          <a:spcPct val="100000"/>
                        </a:lnSpc>
                        <a:spcBef>
                          <a:spcPct val="0"/>
                        </a:spcBef>
                        <a:spcAft>
                          <a:spcPct val="0"/>
                        </a:spcAft>
                        <a:buClr>
                          <a:srgbClr val="7E3F99"/>
                        </a:buClr>
                        <a:buSzPts val="2400"/>
                        <a:buFont typeface="Rockwell"/>
                        <a:buNone/>
                        <a:defRPr b="0" i="0"/>
                      </a:pPr>
                      <a:r>
                        <a:rPr lang="1106" sz="2400" b="1" u="none" strike="noStrike" cap="none" dirty="0">
                          <a:solidFill>
                            <a:srgbClr val="7E3F99"/>
                          </a:solidFill>
                          <a:sym typeface="Rockwell"/>
                        </a:rPr>
                        <a:t>2 flwydd 10 mis</a:t>
                      </a:r>
                      <a:r>
                        <a:rPr lang="1106" sz="2400" b="0" u="none" strike="noStrike" cap="none" dirty="0">
                          <a:solidFill>
                            <a:srgbClr val="7E3F99"/>
                          </a:solidFill>
                          <a:sym typeface="Rockwell"/>
                        </a:rPr>
                        <a:t> </a:t>
                      </a:r>
                      <a:endParaRPr sz="1400" u="none" strike="noStrike" cap="none" dirty="0"/>
                    </a:p>
                    <a:p>
                      <a:pPr marL="0" marR="0" lvl="0" indent="0" algn="l" rtl="0">
                        <a:lnSpc>
                          <a:spcPct val="100000"/>
                        </a:lnSpc>
                        <a:spcBef>
                          <a:spcPct val="0"/>
                        </a:spcBef>
                        <a:spcAft>
                          <a:spcPct val="0"/>
                        </a:spcAft>
                        <a:buClr>
                          <a:srgbClr val="7E3F99"/>
                        </a:buClr>
                        <a:buSzPts val="2400"/>
                        <a:buFont typeface="Rockwell"/>
                        <a:buNone/>
                        <a:defRPr b="0" i="0"/>
                      </a:pPr>
                      <a:r>
                        <a:rPr lang="1106" sz="2400" b="1" u="none" strike="noStrike" cap="none" dirty="0">
                          <a:solidFill>
                            <a:srgbClr val="7E3F99"/>
                          </a:solidFill>
                          <a:sym typeface="Rockwell"/>
                        </a:rPr>
                        <a:t>a 3 blwydd 10 mis oed</a:t>
                      </a:r>
                      <a:endParaRPr sz="1400" u="none" strike="noStrike" cap="none" dirty="0"/>
                    </a:p>
                  </a:txBody>
                  <a:tcPr marL="91450" marR="91450" marT="45725" marB="45725" anchor="ctr"/>
                </a:tc>
                <a:tc>
                  <a:txBody>
                    <a:bodyPr/>
                    <a:lstStyle/>
                    <a:p>
                      <a:pPr marL="0" marR="0" lvl="0" indent="0" algn="l" rtl="0">
                        <a:lnSpc>
                          <a:spcPct val="100000"/>
                        </a:lnSpc>
                        <a:spcBef>
                          <a:spcPct val="0"/>
                        </a:spcBef>
                        <a:spcAft>
                          <a:spcPct val="0"/>
                        </a:spcAft>
                        <a:buClr>
                          <a:srgbClr val="7F7F7F"/>
                        </a:buClr>
                        <a:buSzPts val="2000"/>
                        <a:buFont typeface="Arial"/>
                        <a:buNone/>
                        <a:defRPr b="0" i="0"/>
                      </a:pPr>
                      <a:r>
                        <a:rPr lang="1106" sz="2000" u="none" strike="noStrike" cap="none">
                          <a:solidFill>
                            <a:srgbClr val="7F7F7F"/>
                          </a:solidFill>
                          <a:sym typeface="Arial"/>
                        </a:rPr>
                        <a:t>yn cael eu deall </a:t>
                      </a:r>
                      <a:r>
                        <a:rPr lang="1106" sz="2000" b="1" u="none" strike="noStrike" cap="none">
                          <a:solidFill>
                            <a:srgbClr val="7E3F99"/>
                          </a:solidFill>
                          <a:sym typeface="Rockwell"/>
                        </a:rPr>
                        <a:t>50% </a:t>
                      </a:r>
                      <a:r>
                        <a:rPr lang="1106" sz="2000" u="none" strike="noStrike" cap="none">
                          <a:solidFill>
                            <a:srgbClr val="7F7F7F"/>
                          </a:solidFill>
                          <a:sym typeface="Arial"/>
                        </a:rPr>
                        <a:t>o'r amser gan oedolion anghyfarwydd</a:t>
                      </a:r>
                      <a:endParaRPr sz="1400" u="none" strike="noStrike" cap="none"/>
                    </a:p>
                  </a:txBody>
                  <a:tcPr marL="91450" marR="91450" marT="45725" marB="45725" anchor="ctr"/>
                </a:tc>
                <a:extLst>
                  <a:ext uri="{0D108BD9-81ED-4DB2-BD59-A6C34878D82A}">
                    <a16:rowId xmlns:a16="http://schemas.microsoft.com/office/drawing/2014/main" val="10001"/>
                  </a:ext>
                </a:extLst>
              </a:tr>
              <a:tr h="917550">
                <a:tc>
                  <a:txBody>
                    <a:bodyPr/>
                    <a:lstStyle/>
                    <a:p>
                      <a:pPr marL="0" marR="0" lvl="0" indent="0" algn="l" rtl="0">
                        <a:lnSpc>
                          <a:spcPct val="100000"/>
                        </a:lnSpc>
                        <a:spcBef>
                          <a:spcPct val="0"/>
                        </a:spcBef>
                        <a:spcAft>
                          <a:spcPct val="0"/>
                        </a:spcAft>
                        <a:buClr>
                          <a:srgbClr val="7E3F99"/>
                        </a:buClr>
                        <a:buSzPts val="2400"/>
                        <a:buFont typeface="Rockwell"/>
                        <a:buNone/>
                        <a:defRPr b="0" i="0"/>
                      </a:pPr>
                      <a:r>
                        <a:rPr lang="1106" sz="2400" b="1" u="none" strike="noStrike" cap="none">
                          <a:solidFill>
                            <a:srgbClr val="7E3F99"/>
                          </a:solidFill>
                          <a:sym typeface="Rockwell"/>
                        </a:rPr>
                        <a:t>3 blwydd 10 mis</a:t>
                      </a:r>
                      <a:r>
                        <a:rPr lang="1106" sz="2400" b="0" u="none" strike="noStrike" cap="none">
                          <a:solidFill>
                            <a:srgbClr val="7E3F99"/>
                          </a:solidFill>
                          <a:sym typeface="Rockwell"/>
                        </a:rPr>
                        <a:t> </a:t>
                      </a:r>
                      <a:endParaRPr sz="1400" u="none" strike="noStrike" cap="none"/>
                    </a:p>
                    <a:p>
                      <a:pPr marL="0" marR="0" lvl="0" indent="0" algn="l" rtl="0">
                        <a:lnSpc>
                          <a:spcPct val="100000"/>
                        </a:lnSpc>
                        <a:spcBef>
                          <a:spcPct val="0"/>
                        </a:spcBef>
                        <a:spcAft>
                          <a:spcPct val="0"/>
                        </a:spcAft>
                        <a:buClr>
                          <a:srgbClr val="7E3F99"/>
                        </a:buClr>
                        <a:buSzPts val="2400"/>
                        <a:buFont typeface="Rockwell"/>
                        <a:buNone/>
                        <a:defRPr b="0" i="0"/>
                      </a:pPr>
                      <a:r>
                        <a:rPr lang="1106" sz="2400" b="1" u="none" strike="noStrike" cap="none">
                          <a:solidFill>
                            <a:srgbClr val="7E3F99"/>
                          </a:solidFill>
                          <a:sym typeface="Rockwell"/>
                        </a:rPr>
                        <a:t>a 5 mlwydd 1 mis oed</a:t>
                      </a:r>
                      <a:endParaRPr sz="1400" u="none" strike="noStrike" cap="none"/>
                    </a:p>
                  </a:txBody>
                  <a:tcPr marL="91450" marR="91450" marT="45725" marB="45725" anchor="ctr"/>
                </a:tc>
                <a:tc>
                  <a:txBody>
                    <a:bodyPr/>
                    <a:lstStyle/>
                    <a:p>
                      <a:pPr marL="0" marR="0" lvl="0" indent="0" algn="l" rtl="0">
                        <a:lnSpc>
                          <a:spcPct val="100000"/>
                        </a:lnSpc>
                        <a:spcBef>
                          <a:spcPct val="0"/>
                        </a:spcBef>
                        <a:spcAft>
                          <a:spcPct val="0"/>
                        </a:spcAft>
                        <a:buClr>
                          <a:srgbClr val="7F7F7F"/>
                        </a:buClr>
                        <a:buSzPts val="2000"/>
                        <a:buFont typeface="Arial"/>
                        <a:buNone/>
                        <a:defRPr b="0" i="0"/>
                      </a:pPr>
                      <a:r>
                        <a:rPr lang="1106" sz="2000" u="none" strike="noStrike" cap="none">
                          <a:solidFill>
                            <a:srgbClr val="7F7F7F"/>
                          </a:solidFill>
                          <a:sym typeface="Arial"/>
                        </a:rPr>
                        <a:t>yn cael eu deall </a:t>
                      </a:r>
                      <a:r>
                        <a:rPr lang="1106" sz="2000" b="1" u="none" strike="noStrike" cap="none">
                          <a:solidFill>
                            <a:srgbClr val="7E3F99"/>
                          </a:solidFill>
                          <a:sym typeface="Rockwell"/>
                        </a:rPr>
                        <a:t>75% </a:t>
                      </a:r>
                      <a:r>
                        <a:rPr lang="1106" sz="2000" u="none" strike="noStrike" cap="none">
                          <a:solidFill>
                            <a:srgbClr val="7F7F7F"/>
                          </a:solidFill>
                          <a:sym typeface="Arial"/>
                        </a:rPr>
                        <a:t>o'r amser gan oedolion anghyfarwydd</a:t>
                      </a:r>
                      <a:endParaRPr sz="1400" u="none" strike="noStrike" cap="none"/>
                    </a:p>
                  </a:txBody>
                  <a:tcPr marL="91450" marR="91450" marT="45725" marB="45725" anchor="ctr"/>
                </a:tc>
                <a:extLst>
                  <a:ext uri="{0D108BD9-81ED-4DB2-BD59-A6C34878D82A}">
                    <a16:rowId xmlns:a16="http://schemas.microsoft.com/office/drawing/2014/main" val="10002"/>
                  </a:ext>
                </a:extLst>
              </a:tr>
              <a:tr h="917550">
                <a:tc>
                  <a:txBody>
                    <a:bodyPr/>
                    <a:lstStyle/>
                    <a:p>
                      <a:pPr marL="0" marR="0" lvl="0" indent="0" algn="l" rtl="0">
                        <a:lnSpc>
                          <a:spcPct val="100000"/>
                        </a:lnSpc>
                        <a:spcBef>
                          <a:spcPct val="0"/>
                        </a:spcBef>
                        <a:spcAft>
                          <a:spcPct val="0"/>
                        </a:spcAft>
                        <a:buClr>
                          <a:srgbClr val="000000"/>
                        </a:buClr>
                        <a:buSzPts val="2400"/>
                        <a:buFont typeface="Arial"/>
                        <a:buNone/>
                        <a:defRPr b="0" i="0"/>
                      </a:pPr>
                      <a:r>
                        <a:rPr lang="1106" sz="2400" b="1" u="none" strike="noStrike" cap="none">
                          <a:solidFill>
                            <a:srgbClr val="7E3F99"/>
                          </a:solidFill>
                          <a:sym typeface="Rockwell"/>
                        </a:rPr>
                        <a:t>5 mlwydd 2 fis</a:t>
                      </a:r>
                      <a:r>
                        <a:rPr lang="1106" sz="2400" b="0" u="none" strike="noStrike" cap="none">
                          <a:solidFill>
                            <a:srgbClr val="7E3F99"/>
                          </a:solidFill>
                          <a:sym typeface="Rockwell"/>
                        </a:rPr>
                        <a:t> </a:t>
                      </a:r>
                      <a:endParaRPr sz="1400" u="none" strike="noStrike" cap="none"/>
                    </a:p>
                    <a:p>
                      <a:pPr marL="0" marR="0" lvl="0" indent="0" algn="l" rtl="0">
                        <a:lnSpc>
                          <a:spcPct val="100000"/>
                        </a:lnSpc>
                        <a:spcBef>
                          <a:spcPct val="0"/>
                        </a:spcBef>
                        <a:spcAft>
                          <a:spcPct val="0"/>
                        </a:spcAft>
                        <a:buClr>
                          <a:srgbClr val="000000"/>
                        </a:buClr>
                        <a:buSzPts val="2400"/>
                        <a:buFont typeface="Arial"/>
                        <a:buNone/>
                        <a:defRPr b="0" i="0"/>
                      </a:pPr>
                      <a:r>
                        <a:rPr lang="1106" sz="2400" b="1" u="none" strike="noStrike" cap="none">
                          <a:solidFill>
                            <a:srgbClr val="7E3F99"/>
                          </a:solidFill>
                          <a:sym typeface="Rockwell"/>
                        </a:rPr>
                        <a:t>a 7 mlwydd 3 mis oed</a:t>
                      </a:r>
                      <a:endParaRPr sz="1400" u="none" strike="noStrike" cap="none"/>
                    </a:p>
                  </a:txBody>
                  <a:tcPr marL="91450" marR="91450" marT="45725" marB="45725" anchor="ctr"/>
                </a:tc>
                <a:tc>
                  <a:txBody>
                    <a:bodyPr/>
                    <a:lstStyle/>
                    <a:p>
                      <a:pPr marL="0" marR="0" lvl="0" indent="0" algn="l" rtl="0">
                        <a:lnSpc>
                          <a:spcPct val="100000"/>
                        </a:lnSpc>
                        <a:spcBef>
                          <a:spcPct val="0"/>
                        </a:spcBef>
                        <a:spcAft>
                          <a:spcPct val="0"/>
                        </a:spcAft>
                        <a:buClr>
                          <a:srgbClr val="7F7F7F"/>
                        </a:buClr>
                        <a:buSzPts val="2000"/>
                        <a:buFont typeface="Arial"/>
                        <a:buNone/>
                        <a:defRPr b="0" i="0"/>
                      </a:pPr>
                      <a:r>
                        <a:rPr lang="1106" sz="2000" u="none" strike="noStrike" cap="none" dirty="0">
                          <a:solidFill>
                            <a:srgbClr val="7F7F7F"/>
                          </a:solidFill>
                          <a:sym typeface="Arial"/>
                        </a:rPr>
                        <a:t>yn cael eu deall </a:t>
                      </a:r>
                      <a:r>
                        <a:rPr lang="1106" sz="2000" b="1" u="none" strike="noStrike" cap="none" dirty="0">
                          <a:solidFill>
                            <a:srgbClr val="7E3F99"/>
                          </a:solidFill>
                          <a:sym typeface="Rockwell"/>
                        </a:rPr>
                        <a:t>90% </a:t>
                      </a:r>
                      <a:r>
                        <a:rPr lang="1106" sz="2000" u="none" strike="noStrike" cap="none" dirty="0">
                          <a:solidFill>
                            <a:srgbClr val="7F7F7F"/>
                          </a:solidFill>
                          <a:sym typeface="Arial"/>
                        </a:rPr>
                        <a:t>o'r amser gan oedolion anghyfarwydd </a:t>
                      </a:r>
                      <a:endParaRPr sz="1400" u="none" strike="noStrike" cap="none" dirty="0"/>
                    </a:p>
                  </a:txBody>
                  <a:tcPr marL="91450" marR="91450" marT="45725" marB="45725" anchor="ctr"/>
                </a:tc>
                <a:extLst>
                  <a:ext uri="{0D108BD9-81ED-4DB2-BD59-A6C34878D82A}">
                    <a16:rowId xmlns:a16="http://schemas.microsoft.com/office/drawing/2014/main" val="10003"/>
                  </a:ext>
                </a:extLst>
              </a:tr>
            </a:tbl>
          </a:graphicData>
        </a:graphic>
      </p:graphicFrame>
      <p:sp>
        <p:nvSpPr>
          <p:cNvPr id="564" name="Google Shape;564;p37"/>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69"/>
        <p:cNvGrpSpPr/>
        <p:nvPr/>
      </p:nvGrpSpPr>
      <p:grpSpPr>
        <a:xfrm>
          <a:off x="0" y="0"/>
          <a:ext cx="0" cy="0"/>
          <a:chOff x="0" y="0"/>
          <a:chExt cx="0" cy="0"/>
        </a:xfrm>
      </p:grpSpPr>
      <p:pic>
        <p:nvPicPr>
          <p:cNvPr id="570" name="Google Shape;570;p38"/>
          <p:cNvPicPr preferRelativeResize="0"/>
          <p:nvPr/>
        </p:nvPicPr>
        <p:blipFill>
          <a:blip r:embed="rId3">
            <a:alphaModFix/>
          </a:blip>
          <a:stretch>
            <a:fillRect/>
          </a:stretch>
        </p:blipFill>
        <p:spPr>
          <a:xfrm>
            <a:off x="30770" y="381000"/>
            <a:ext cx="12085030" cy="5679964"/>
          </a:xfrm>
          <a:prstGeom prst="rect">
            <a:avLst/>
          </a:prstGeom>
          <a:noFill/>
          <a:ln>
            <a:noFill/>
          </a:ln>
        </p:spPr>
      </p:pic>
      <p:sp>
        <p:nvSpPr>
          <p:cNvPr id="571" name="Google Shape;571;p38"/>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60"/>
        <p:cNvGrpSpPr/>
        <p:nvPr/>
      </p:nvGrpSpPr>
      <p:grpSpPr>
        <a:xfrm>
          <a:off x="0" y="0"/>
          <a:ext cx="0" cy="0"/>
          <a:chOff x="0" y="0"/>
          <a:chExt cx="0" cy="0"/>
        </a:xfrm>
      </p:grpSpPr>
      <p:sp>
        <p:nvSpPr>
          <p:cNvPr id="561" name="Google Shape;561;p37"/>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37"/>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000" b="1" dirty="0" err="1">
                <a:latin typeface="+mn-lt"/>
                <a:cs typeface="Calibri Light"/>
              </a:rPr>
              <a:t>Gweithgaredd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4" name="Google Shape;564;p3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en-GB" sz="1200" b="1" i="0" u="none" strike="noStrike" kern="0" cap="none" spc="0" normalizeH="0" baseline="0" noProof="0" dirty="0" err="1">
                <a:ln>
                  <a:noFill/>
                </a:ln>
                <a:solidFill>
                  <a:srgbClr val="888888"/>
                </a:solidFill>
                <a:effectLst/>
                <a:uLnTx/>
                <a:uFillTx/>
                <a:latin typeface="Rockwell"/>
                <a:ea typeface="Rockwell"/>
                <a:cs typeface="Rockwell"/>
                <a:sym typeface="Rockwell"/>
              </a:rPr>
              <a:t>Hyfforddiant</a:t>
            </a:r>
            <a:r>
              <a:rPr kumimoji="0" lang="en-GB" sz="1200" b="1" i="0" u="none" strike="noStrike" kern="0" cap="none" spc="0" normalizeH="0" baseline="0" noProof="0" dirty="0">
                <a:ln>
                  <a:noFill/>
                </a:ln>
                <a:solidFill>
                  <a:srgbClr val="888888"/>
                </a:solidFill>
                <a:effectLst/>
                <a:uLnTx/>
                <a:uFillTx/>
                <a:latin typeface="Rockwell"/>
                <a:ea typeface="Rockwell"/>
                <a:cs typeface="Rockwell"/>
                <a:sym typeface="Rockwell"/>
              </a:rPr>
              <a:t> </a:t>
            </a:r>
            <a:r>
              <a:rPr kumimoji="0" lang="en-GB" sz="1200" b="1" i="0" u="none" strike="noStrike" kern="0" cap="none" spc="0" normalizeH="0" baseline="0" noProof="0" dirty="0" err="1">
                <a:ln>
                  <a:noFill/>
                </a:ln>
                <a:solidFill>
                  <a:srgbClr val="888888"/>
                </a:solidFill>
                <a:effectLst/>
                <a:uLnTx/>
                <a:uFillTx/>
                <a:latin typeface="Rockwell"/>
                <a:ea typeface="Rockwell"/>
                <a:cs typeface="Rockwell"/>
                <a:sym typeface="Rockwell"/>
              </a:rPr>
              <a:t>Lleferydd</a:t>
            </a:r>
            <a:r>
              <a:rPr kumimoji="0" lang="en-GB" sz="1200" b="1" i="0" u="none" strike="noStrike" kern="0" cap="none" spc="0" normalizeH="0" baseline="0" noProof="0" dirty="0">
                <a:ln>
                  <a:noFill/>
                </a:ln>
                <a:solidFill>
                  <a:srgbClr val="888888"/>
                </a:solidFill>
                <a:effectLst/>
                <a:uLnTx/>
                <a:uFillTx/>
                <a:latin typeface="Rockwell"/>
                <a:ea typeface="Rockwell"/>
                <a:cs typeface="Rockwell"/>
                <a:sym typeface="Rockwell"/>
              </a:rPr>
              <a:t>, Iaith a </a:t>
            </a:r>
            <a:r>
              <a:rPr kumimoji="0" lang="en-GB" sz="1200" b="1" i="0" u="none" strike="noStrike" kern="0" cap="none" spc="0" normalizeH="0" baseline="0" noProof="0" dirty="0" err="1">
                <a:ln>
                  <a:noFill/>
                </a:ln>
                <a:solidFill>
                  <a:srgbClr val="888888"/>
                </a:solidFill>
                <a:effectLst/>
                <a:uLnTx/>
                <a:uFillTx/>
                <a:latin typeface="Rockwell"/>
                <a:ea typeface="Rockwell"/>
                <a:cs typeface="Rockwell"/>
                <a:sym typeface="Rockwell"/>
              </a:rPr>
              <a:t>Chyfathrebu</a:t>
            </a:r>
            <a:r>
              <a:rPr kumimoji="0" lang="en-GB" sz="1200" b="1" i="0" u="none" strike="noStrike" kern="0" cap="none" spc="0" normalizeH="0" baseline="0" noProof="0" dirty="0">
                <a:ln>
                  <a:noFill/>
                </a:ln>
                <a:solidFill>
                  <a:srgbClr val="888888"/>
                </a:solidFill>
                <a:effectLst/>
                <a:uLnTx/>
                <a:uFillTx/>
                <a:latin typeface="Rockwell"/>
                <a:ea typeface="Rockwell"/>
                <a:cs typeface="Rockwell"/>
                <a:sym typeface="Rockwell"/>
              </a:rPr>
              <a:t> Siarad Gyda Fi</a:t>
            </a:r>
            <a:endParaRPr kumimoji="0" lang="en-GB" sz="18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5" name="Google Shape;703;p47">
            <a:extLst>
              <a:ext uri="{FF2B5EF4-FFF2-40B4-BE49-F238E27FC236}">
                <a16:creationId xmlns:a16="http://schemas.microsoft.com/office/drawing/2014/main" id="{AA7A9961-8A44-F46C-1354-55A881AEAB4B}"/>
              </a:ext>
            </a:extLst>
          </p:cNvPr>
          <p:cNvSpPr txBox="1">
            <a:spLocks noGrp="1"/>
          </p:cNvSpPr>
          <p:nvPr>
            <p:ph type="body" idx="1"/>
          </p:nvPr>
        </p:nvSpPr>
        <p:spPr>
          <a:xfrm>
            <a:off x="2647749" y="1290722"/>
            <a:ext cx="7298267" cy="4276555"/>
          </a:xfrm>
          <a:prstGeom prst="rect">
            <a:avLst/>
          </a:prstGeom>
          <a:solidFill>
            <a:srgbClr val="FAB823"/>
          </a:solidFill>
          <a:ln>
            <a:noFill/>
          </a:ln>
        </p:spPr>
        <p:txBody>
          <a:bodyPr spcFirstLastPara="1" wrap="square" lIns="0" tIns="0" rIns="0" bIns="0" anchor="t" anchorCtr="0">
            <a:spAutoFit/>
          </a:bodyPr>
          <a:lstStyle/>
          <a:p>
            <a:pPr marL="542925" lvl="0" indent="-396875" algn="l" rtl="0">
              <a:lnSpc>
                <a:spcPct val="100000"/>
              </a:lnSpc>
              <a:spcBef>
                <a:spcPts val="0"/>
              </a:spcBef>
              <a:spcAft>
                <a:spcPts val="0"/>
              </a:spcAft>
              <a:buSzPts val="100"/>
              <a:buFont typeface="Arial"/>
              <a:buNone/>
            </a:pPr>
            <a:endParaRPr dirty="0">
              <a:solidFill>
                <a:schemeClr val="lt1"/>
              </a:solidFill>
              <a:latin typeface="Arial"/>
              <a:ea typeface="Arial"/>
              <a:cs typeface="Arial"/>
              <a:sym typeface="Arial"/>
            </a:endParaRPr>
          </a:p>
          <a:p>
            <a:pPr marL="0" indent="0" fontAlgn="base">
              <a:lnSpc>
                <a:spcPct val="85000"/>
              </a:lnSpc>
              <a:spcBef>
                <a:spcPct val="0"/>
              </a:spcBef>
              <a:spcAft>
                <a:spcPts val="600"/>
              </a:spcAft>
              <a:buClrTx/>
              <a:buSzTx/>
              <a:defRPr/>
            </a:pPr>
            <a:r>
              <a:rPr lang="en-GB" sz="1800" b="1" dirty="0" err="1"/>
              <a:t>Aeth</a:t>
            </a:r>
            <a:r>
              <a:rPr lang="en-GB" sz="1800" b="1" dirty="0"/>
              <a:t> Sam ar y swing </a:t>
            </a:r>
            <a:r>
              <a:rPr lang="en-GB" sz="1800" b="1" dirty="0" err="1"/>
              <a:t>a’r</a:t>
            </a:r>
            <a:r>
              <a:rPr lang="en-GB" sz="1800" b="1" dirty="0"/>
              <a:t> </a:t>
            </a:r>
            <a:r>
              <a:rPr lang="en-GB" sz="1800" b="1" dirty="0" err="1"/>
              <a:t>sleid</a:t>
            </a:r>
            <a:r>
              <a:rPr lang="en-GB" sz="1800" b="1" dirty="0"/>
              <a:t> </a:t>
            </a:r>
            <a:r>
              <a:rPr lang="en-GB" sz="1800" b="1" dirty="0" err="1"/>
              <a:t>yn</a:t>
            </a:r>
            <a:r>
              <a:rPr lang="en-GB" sz="1800" b="1" dirty="0"/>
              <a:t> y parc</a:t>
            </a:r>
            <a:r>
              <a:rPr lang="en-GB" sz="1800" dirty="0"/>
              <a:t>. </a:t>
            </a:r>
            <a:endParaRPr lang="en-GB" sz="1800" dirty="0">
              <a:cs typeface="Calibri" panose="020F0502020204030204"/>
            </a:endParaRPr>
          </a:p>
          <a:p>
            <a:pPr marL="0" indent="0" fontAlgn="base">
              <a:lnSpc>
                <a:spcPct val="85000"/>
              </a:lnSpc>
              <a:spcBef>
                <a:spcPct val="0"/>
              </a:spcBef>
              <a:spcAft>
                <a:spcPts val="600"/>
              </a:spcAft>
              <a:buClrTx/>
              <a:buSzTx/>
              <a:defRPr/>
            </a:pPr>
            <a:r>
              <a:rPr lang="en-US" altLang="en-US" dirty="0">
                <a:solidFill>
                  <a:schemeClr val="tx1">
                    <a:lumMod val="85000"/>
                    <a:lumOff val="15000"/>
                  </a:schemeClr>
                </a:solidFill>
                <a:latin typeface="+mn-lt"/>
              </a:rPr>
              <a:t>    (</a:t>
            </a:r>
            <a:r>
              <a:rPr lang="en-GB" sz="1800" dirty="0" err="1"/>
              <a:t>Dywedwch</a:t>
            </a:r>
            <a:r>
              <a:rPr lang="en-GB" sz="1800" dirty="0"/>
              <a:t> y </a:t>
            </a:r>
            <a:r>
              <a:rPr lang="en-GB" sz="1800" dirty="0" err="1"/>
              <a:t>frawddeg</a:t>
            </a:r>
            <a:r>
              <a:rPr lang="en-GB" sz="1800" dirty="0"/>
              <a:t> </a:t>
            </a:r>
            <a:r>
              <a:rPr lang="en-GB" sz="1800" dirty="0" err="1"/>
              <a:t>yma</a:t>
            </a:r>
            <a:r>
              <a:rPr lang="en-GB" sz="1800" dirty="0"/>
              <a:t>, </a:t>
            </a:r>
            <a:r>
              <a:rPr lang="en-GB" sz="1800" dirty="0" err="1"/>
              <a:t>ond</a:t>
            </a:r>
            <a:r>
              <a:rPr lang="en-GB" sz="1800" dirty="0"/>
              <a:t> </a:t>
            </a:r>
            <a:r>
              <a:rPr lang="en-GB" sz="1800" dirty="0" err="1"/>
              <a:t>rhaid</a:t>
            </a:r>
            <a:r>
              <a:rPr lang="en-GB" sz="1800" dirty="0"/>
              <a:t> </a:t>
            </a:r>
            <a:r>
              <a:rPr lang="en-GB" sz="1800" dirty="0" err="1"/>
              <a:t>fethu</a:t>
            </a:r>
            <a:r>
              <a:rPr lang="en-GB" sz="1800" dirty="0"/>
              <a:t> y </a:t>
            </a:r>
            <a:r>
              <a:rPr lang="en-GB" sz="1800" dirty="0" err="1"/>
              <a:t>s</a:t>
            </a:r>
            <a:r>
              <a:rPr lang="en-GB" sz="1800" dirty="0" err="1">
                <a:latin typeface="Arial" panose="020B0604020202020204" pitchFamily="34" charset="0"/>
                <a:cs typeface="Arial" panose="020B0604020202020204" pitchFamily="34" charset="0"/>
              </a:rPr>
              <a:t>ŵ</a:t>
            </a:r>
            <a:r>
              <a:rPr lang="en-GB" sz="1800" dirty="0" err="1"/>
              <a:t>n</a:t>
            </a:r>
            <a:r>
              <a:rPr lang="en-GB" sz="1800" dirty="0"/>
              <a:t> ‘s’ ar </a:t>
            </a:r>
            <a:r>
              <a:rPr lang="en-GB" sz="1800" dirty="0" err="1"/>
              <a:t>ddechrau</a:t>
            </a:r>
            <a:r>
              <a:rPr lang="en-GB" sz="1800" dirty="0"/>
              <a:t> </a:t>
            </a:r>
            <a:r>
              <a:rPr lang="en-GB" sz="1800" dirty="0" err="1"/>
              <a:t>geiriau</a:t>
            </a:r>
            <a:r>
              <a:rPr lang="en-GB" sz="1800" dirty="0"/>
              <a:t>)</a:t>
            </a:r>
          </a:p>
          <a:p>
            <a:pPr marL="0" indent="0" fontAlgn="base">
              <a:lnSpc>
                <a:spcPct val="85000"/>
              </a:lnSpc>
              <a:spcBef>
                <a:spcPct val="0"/>
              </a:spcBef>
              <a:spcAft>
                <a:spcPts val="600"/>
              </a:spcAft>
              <a:buClrTx/>
              <a:buSzTx/>
              <a:defRPr/>
            </a:pPr>
            <a:endParaRPr lang="en-GB" b="1" dirty="0">
              <a:cs typeface="Calibri" panose="020F0502020204030204"/>
            </a:endParaRPr>
          </a:p>
          <a:p>
            <a:pPr marL="0" indent="0" fontAlgn="base">
              <a:lnSpc>
                <a:spcPct val="85000"/>
              </a:lnSpc>
              <a:spcBef>
                <a:spcPct val="0"/>
              </a:spcBef>
              <a:spcAft>
                <a:spcPts val="600"/>
              </a:spcAft>
              <a:buClrTx/>
              <a:buSzTx/>
              <a:defRPr/>
            </a:pPr>
            <a:r>
              <a:rPr lang="it-IT" sz="1800" b="1" dirty="0">
                <a:cs typeface="Calibri" panose="020F0502020204030204"/>
              </a:rPr>
              <a:t>Mi welais ffarmwr, tri ci a pedwar cath ar y fferm. </a:t>
            </a:r>
            <a:endParaRPr lang="en-GB" sz="1800" b="1" dirty="0">
              <a:cs typeface="Calibri" panose="020F0502020204030204"/>
            </a:endParaRPr>
          </a:p>
          <a:p>
            <a:pPr fontAlgn="base">
              <a:lnSpc>
                <a:spcPct val="85000"/>
              </a:lnSpc>
              <a:spcBef>
                <a:spcPct val="0"/>
              </a:spcBef>
              <a:spcAft>
                <a:spcPts val="600"/>
              </a:spcAft>
              <a:defRPr/>
            </a:pPr>
            <a:r>
              <a:rPr kumimoji="0" lang="en-US" altLang="en-US" b="0" i="0" u="none" strike="noStrike" cap="none" spc="0" normalizeH="0" baseline="0" noProof="0" dirty="0">
                <a:ln>
                  <a:noFill/>
                </a:ln>
                <a:solidFill>
                  <a:schemeClr val="tx1">
                    <a:lumMod val="85000"/>
                    <a:lumOff val="15000"/>
                  </a:schemeClr>
                </a:solidFill>
                <a:effectLst/>
                <a:uLnTx/>
                <a:uFillTx/>
                <a:latin typeface="+mn-lt"/>
              </a:rPr>
              <a:t>(</a:t>
            </a:r>
            <a:r>
              <a:rPr lang="en-GB" sz="1800" dirty="0" err="1"/>
              <a:t>Dywedwch</a:t>
            </a:r>
            <a:r>
              <a:rPr lang="en-GB" sz="1800" dirty="0"/>
              <a:t> y </a:t>
            </a:r>
            <a:r>
              <a:rPr lang="en-GB" sz="1800" dirty="0" err="1"/>
              <a:t>frawddeg</a:t>
            </a:r>
            <a:r>
              <a:rPr lang="en-GB" sz="1800" dirty="0"/>
              <a:t> </a:t>
            </a:r>
            <a:r>
              <a:rPr lang="en-GB" sz="1800" dirty="0" err="1"/>
              <a:t>yma</a:t>
            </a:r>
            <a:r>
              <a:rPr lang="en-GB" sz="1800" dirty="0"/>
              <a:t>, </a:t>
            </a:r>
            <a:r>
              <a:rPr lang="en-GB" sz="1800" dirty="0" err="1"/>
              <a:t>ond</a:t>
            </a:r>
            <a:r>
              <a:rPr lang="en-GB" sz="1800" dirty="0"/>
              <a:t> </a:t>
            </a:r>
            <a:r>
              <a:rPr lang="en-GB" sz="1800" dirty="0" err="1"/>
              <a:t>rhaid</a:t>
            </a:r>
            <a:r>
              <a:rPr lang="en-GB" sz="1800" dirty="0"/>
              <a:t> </a:t>
            </a:r>
            <a:r>
              <a:rPr lang="en-GB" sz="1800" dirty="0" err="1"/>
              <a:t>newid</a:t>
            </a:r>
            <a:r>
              <a:rPr lang="en-GB" sz="1800" dirty="0"/>
              <a:t> ‘ff’ → ‘b’ a ‘c’ → ‘t’)</a:t>
            </a:r>
            <a:endParaRPr lang="en-US" dirty="0">
              <a:solidFill>
                <a:schemeClr val="tx1">
                  <a:lumMod val="85000"/>
                  <a:lumOff val="15000"/>
                </a:schemeClr>
              </a:solidFill>
              <a:latin typeface="+mn-lt"/>
            </a:endParaRPr>
          </a:p>
          <a:p>
            <a:pPr fontAlgn="base">
              <a:lnSpc>
                <a:spcPct val="85000"/>
              </a:lnSpc>
              <a:spcBef>
                <a:spcPct val="0"/>
              </a:spcBef>
              <a:spcAft>
                <a:spcPts val="600"/>
              </a:spcAft>
              <a:buNone/>
              <a:defRPr/>
            </a:pPr>
            <a:endParaRPr lang="en-US" altLang="en-US" dirty="0">
              <a:solidFill>
                <a:schemeClr val="tx1">
                  <a:lumMod val="85000"/>
                  <a:lumOff val="15000"/>
                </a:schemeClr>
              </a:solidFill>
              <a:latin typeface="+mn-lt"/>
            </a:endParaRPr>
          </a:p>
          <a:p>
            <a:pPr marL="0" indent="0" fontAlgn="base">
              <a:lnSpc>
                <a:spcPct val="85000"/>
              </a:lnSpc>
              <a:spcBef>
                <a:spcPct val="0"/>
              </a:spcBef>
              <a:spcAft>
                <a:spcPts val="600"/>
              </a:spcAft>
              <a:buClrTx/>
              <a:buSzTx/>
              <a:defRPr/>
            </a:pPr>
            <a:r>
              <a:rPr lang="en-GB" sz="1800" b="1" dirty="0" err="1"/>
              <a:t>Gwelodd</a:t>
            </a:r>
            <a:r>
              <a:rPr lang="en-GB" sz="1800" b="1" dirty="0"/>
              <a:t> </a:t>
            </a:r>
            <a:r>
              <a:rPr lang="en-GB" sz="1800" b="1" dirty="0" err="1"/>
              <a:t>nhw</a:t>
            </a:r>
            <a:r>
              <a:rPr lang="en-GB" sz="1800" b="1" dirty="0"/>
              <a:t> saith </a:t>
            </a:r>
            <a:r>
              <a:rPr lang="en-GB" sz="1800" b="1" dirty="0" err="1"/>
              <a:t>geneth</a:t>
            </a:r>
            <a:r>
              <a:rPr lang="en-GB" sz="1800" b="1" dirty="0"/>
              <a:t> </a:t>
            </a:r>
            <a:r>
              <a:rPr lang="en-GB" sz="1800" b="1" dirty="0" err="1"/>
              <a:t>yn</a:t>
            </a:r>
            <a:r>
              <a:rPr lang="en-GB" sz="1800" b="1" dirty="0"/>
              <a:t> </a:t>
            </a:r>
            <a:r>
              <a:rPr lang="en-GB" sz="1800" b="1" dirty="0" err="1"/>
              <a:t>chwarae</a:t>
            </a:r>
            <a:r>
              <a:rPr lang="en-GB" sz="1800" b="1" dirty="0"/>
              <a:t> </a:t>
            </a:r>
            <a:r>
              <a:rPr lang="en-GB" sz="1800" b="1" dirty="0" err="1"/>
              <a:t>yn</a:t>
            </a:r>
            <a:r>
              <a:rPr lang="en-GB" sz="1800" b="1" dirty="0"/>
              <a:t> y </a:t>
            </a:r>
            <a:r>
              <a:rPr lang="en-GB" sz="1800" b="1" dirty="0" err="1"/>
              <a:t>gwair</a:t>
            </a:r>
            <a:r>
              <a:rPr lang="en-GB" sz="1800" b="1" dirty="0"/>
              <a:t>.</a:t>
            </a:r>
            <a:endParaRPr lang="en-GB" sz="1800" b="1" dirty="0">
              <a:cs typeface="Calibri" panose="020F0502020204030204"/>
            </a:endParaRPr>
          </a:p>
          <a:p>
            <a:pPr marL="0" indent="0" fontAlgn="base">
              <a:lnSpc>
                <a:spcPct val="85000"/>
              </a:lnSpc>
              <a:spcBef>
                <a:spcPct val="0"/>
              </a:spcBef>
              <a:spcAft>
                <a:spcPts val="600"/>
              </a:spcAft>
              <a:buClrTx/>
              <a:buSzTx/>
              <a:defRPr/>
            </a:pPr>
            <a:r>
              <a:rPr lang="en-GB" sz="1800" dirty="0"/>
              <a:t>     (</a:t>
            </a:r>
            <a:r>
              <a:rPr lang="en-GB" sz="1800" dirty="0" err="1"/>
              <a:t>Dywedwch</a:t>
            </a:r>
            <a:r>
              <a:rPr lang="en-GB" sz="1800" dirty="0"/>
              <a:t> y </a:t>
            </a:r>
            <a:r>
              <a:rPr lang="en-GB" sz="1800" dirty="0" err="1"/>
              <a:t>frawddeg</a:t>
            </a:r>
            <a:r>
              <a:rPr lang="en-GB" sz="1800" dirty="0"/>
              <a:t> </a:t>
            </a:r>
            <a:r>
              <a:rPr lang="en-GB" sz="1800" dirty="0" err="1"/>
              <a:t>yma</a:t>
            </a:r>
            <a:r>
              <a:rPr lang="en-GB" sz="1800" dirty="0"/>
              <a:t>, </a:t>
            </a:r>
            <a:r>
              <a:rPr lang="en-GB" sz="1800" dirty="0" err="1"/>
              <a:t>ond</a:t>
            </a:r>
            <a:r>
              <a:rPr lang="en-GB" sz="1800" dirty="0"/>
              <a:t> </a:t>
            </a:r>
            <a:r>
              <a:rPr lang="en-GB" sz="1800" dirty="0" err="1"/>
              <a:t>rhaid</a:t>
            </a:r>
            <a:r>
              <a:rPr lang="en-GB" sz="1800" dirty="0"/>
              <a:t> </a:t>
            </a:r>
            <a:r>
              <a:rPr lang="en-GB" sz="1800" dirty="0" err="1"/>
              <a:t>newid</a:t>
            </a:r>
            <a:r>
              <a:rPr lang="en-GB" sz="1800" dirty="0"/>
              <a:t> ‘s’→ ’d’ a ‘g’→ ’d’)</a:t>
            </a:r>
          </a:p>
          <a:p>
            <a:pPr marL="0" indent="0" fontAlgn="base">
              <a:lnSpc>
                <a:spcPct val="85000"/>
              </a:lnSpc>
              <a:spcBef>
                <a:spcPct val="0"/>
              </a:spcBef>
              <a:spcAft>
                <a:spcPts val="600"/>
              </a:spcAft>
              <a:buClrTx/>
              <a:buSzTx/>
              <a:defRPr/>
            </a:pPr>
            <a:endParaRPr lang="en-US" altLang="en-US" dirty="0">
              <a:solidFill>
                <a:schemeClr val="tx1">
                  <a:lumMod val="85000"/>
                  <a:lumOff val="15000"/>
                </a:schemeClr>
              </a:solidFill>
              <a:latin typeface="+mn-lt"/>
              <a:cs typeface="Calibri Light"/>
            </a:endParaRPr>
          </a:p>
          <a:p>
            <a:pPr marL="0" indent="0" fontAlgn="base">
              <a:lnSpc>
                <a:spcPct val="85000"/>
              </a:lnSpc>
              <a:spcBef>
                <a:spcPct val="0"/>
              </a:spcBef>
              <a:spcAft>
                <a:spcPts val="600"/>
              </a:spcAft>
              <a:buClrTx/>
              <a:buSzTx/>
              <a:defRPr/>
            </a:pPr>
            <a:r>
              <a:rPr lang="en-GB" sz="1800" b="1" dirty="0" err="1">
                <a:cs typeface="Calibri" panose="020F0502020204030204"/>
              </a:rPr>
              <a:t>Rhoddodd</a:t>
            </a:r>
            <a:r>
              <a:rPr lang="en-GB" sz="1800" b="1" dirty="0">
                <a:cs typeface="Calibri" panose="020F0502020204030204"/>
              </a:rPr>
              <a:t> Dad </a:t>
            </a:r>
            <a:r>
              <a:rPr lang="en-GB" sz="1800" b="1" dirty="0" err="1">
                <a:cs typeface="Calibri" panose="020F0502020204030204"/>
              </a:rPr>
              <a:t>ei</a:t>
            </a:r>
            <a:r>
              <a:rPr lang="en-GB" sz="1800" b="1" dirty="0">
                <a:cs typeface="Calibri" panose="020F0502020204030204"/>
              </a:rPr>
              <a:t> fag </a:t>
            </a:r>
            <a:r>
              <a:rPr lang="en-GB" sz="1800" b="1" dirty="0" err="1">
                <a:cs typeface="Calibri" panose="020F0502020204030204"/>
              </a:rPr>
              <a:t>bwyd</a:t>
            </a:r>
            <a:r>
              <a:rPr lang="en-GB" sz="1800" b="1" dirty="0">
                <a:cs typeface="Calibri" panose="020F0502020204030204"/>
              </a:rPr>
              <a:t> </a:t>
            </a:r>
            <a:r>
              <a:rPr lang="en-GB" sz="1800" b="1" dirty="0" err="1">
                <a:cs typeface="Calibri" panose="020F0502020204030204"/>
              </a:rPr>
              <a:t>llwyd</a:t>
            </a:r>
            <a:r>
              <a:rPr lang="en-GB" sz="1800" b="1" dirty="0">
                <a:cs typeface="Calibri" panose="020F0502020204030204"/>
              </a:rPr>
              <a:t> </a:t>
            </a:r>
            <a:r>
              <a:rPr lang="en-GB" sz="1800" b="1" dirty="0" err="1">
                <a:cs typeface="Calibri" panose="020F0502020204030204"/>
              </a:rPr>
              <a:t>yn</a:t>
            </a:r>
            <a:r>
              <a:rPr lang="en-GB" sz="1800" b="1" dirty="0">
                <a:cs typeface="Calibri" panose="020F0502020204030204"/>
              </a:rPr>
              <a:t> y </a:t>
            </a:r>
            <a:r>
              <a:rPr lang="en-GB" sz="1800" b="1" dirty="0" err="1">
                <a:cs typeface="Calibri" panose="020F0502020204030204"/>
              </a:rPr>
              <a:t>sied</a:t>
            </a:r>
            <a:r>
              <a:rPr lang="en-GB" sz="1800" b="1" dirty="0">
                <a:cs typeface="Calibri" panose="020F0502020204030204"/>
              </a:rPr>
              <a:t>.</a:t>
            </a:r>
          </a:p>
          <a:p>
            <a:pPr marL="0" indent="0" fontAlgn="base">
              <a:lnSpc>
                <a:spcPct val="85000"/>
              </a:lnSpc>
              <a:spcBef>
                <a:spcPct val="0"/>
              </a:spcBef>
              <a:spcAft>
                <a:spcPts val="600"/>
              </a:spcAft>
              <a:buClrTx/>
              <a:buSzTx/>
              <a:defRPr/>
            </a:pPr>
            <a:r>
              <a:rPr lang="en-GB" sz="1800" dirty="0"/>
              <a:t>     (</a:t>
            </a:r>
            <a:r>
              <a:rPr lang="en-GB" sz="1800" dirty="0" err="1"/>
              <a:t>Dywedwch</a:t>
            </a:r>
            <a:r>
              <a:rPr lang="en-GB" sz="1800" dirty="0"/>
              <a:t> y </a:t>
            </a:r>
            <a:r>
              <a:rPr lang="en-GB" sz="1800" dirty="0" err="1"/>
              <a:t>frawddeg</a:t>
            </a:r>
            <a:r>
              <a:rPr lang="en-GB" sz="1800" dirty="0"/>
              <a:t> </a:t>
            </a:r>
            <a:r>
              <a:rPr lang="en-GB" sz="1800" dirty="0" err="1"/>
              <a:t>yma</a:t>
            </a:r>
            <a:r>
              <a:rPr lang="en-GB" sz="1800" dirty="0"/>
              <a:t>, </a:t>
            </a:r>
            <a:r>
              <a:rPr lang="en-GB" sz="1800" dirty="0" err="1"/>
              <a:t>ond</a:t>
            </a:r>
            <a:r>
              <a:rPr lang="en-GB" sz="1800" dirty="0"/>
              <a:t> </a:t>
            </a:r>
            <a:r>
              <a:rPr lang="en-GB" sz="1800" dirty="0" err="1"/>
              <a:t>rhaid</a:t>
            </a:r>
            <a:r>
              <a:rPr lang="en-GB" sz="1800" dirty="0"/>
              <a:t> </a:t>
            </a:r>
            <a:r>
              <a:rPr lang="en-GB" sz="1800" dirty="0" err="1"/>
              <a:t>fethu</a:t>
            </a:r>
            <a:r>
              <a:rPr lang="en-GB" sz="1800" dirty="0"/>
              <a:t> y </a:t>
            </a:r>
            <a:r>
              <a:rPr lang="en-GB" sz="1800" dirty="0" err="1"/>
              <a:t>synau</a:t>
            </a:r>
            <a:r>
              <a:rPr lang="en-GB" sz="1800" dirty="0"/>
              <a:t> ‘g’ a ‘d’ ar </a:t>
            </a:r>
            <a:r>
              <a:rPr lang="en-GB" sz="1800" dirty="0" err="1"/>
              <a:t>ddiwedd</a:t>
            </a:r>
            <a:r>
              <a:rPr lang="en-GB" sz="1800" dirty="0"/>
              <a:t> </a:t>
            </a:r>
            <a:r>
              <a:rPr lang="en-GB" sz="1800" dirty="0" err="1"/>
              <a:t>geiriau</a:t>
            </a:r>
            <a:r>
              <a:rPr lang="en-GB" sz="1800" dirty="0"/>
              <a:t>)</a:t>
            </a:r>
            <a:endParaRPr lang="en-US" altLang="en-US" dirty="0">
              <a:solidFill>
                <a:schemeClr val="tx1">
                  <a:lumMod val="85000"/>
                  <a:lumOff val="15000"/>
                </a:schemeClr>
              </a:solidFill>
              <a:latin typeface="+mn-lt"/>
              <a:cs typeface="Calibri Light"/>
            </a:endParaRPr>
          </a:p>
          <a:p>
            <a:pPr marL="542925" lvl="0" indent="-396875" algn="l" rtl="0">
              <a:lnSpc>
                <a:spcPct val="100000"/>
              </a:lnSpc>
              <a:spcBef>
                <a:spcPts val="600"/>
              </a:spcBef>
              <a:spcAft>
                <a:spcPts val="0"/>
              </a:spcAft>
              <a:buSzPts val="100"/>
              <a:buFont typeface="Arial"/>
              <a:buNone/>
            </a:pPr>
            <a:endParaRPr sz="100" dirty="0">
              <a:solidFill>
                <a:schemeClr val="lt1"/>
              </a:solidFill>
              <a:latin typeface="Arial"/>
              <a:ea typeface="Arial"/>
              <a:cs typeface="Arial"/>
              <a:sym typeface="Arial"/>
            </a:endParaRPr>
          </a:p>
        </p:txBody>
      </p:sp>
      <p:pic>
        <p:nvPicPr>
          <p:cNvPr id="8" name="Graphic 7" descr="Chat with solid fill">
            <a:extLst>
              <a:ext uri="{FF2B5EF4-FFF2-40B4-BE49-F238E27FC236}">
                <a16:creationId xmlns:a16="http://schemas.microsoft.com/office/drawing/2014/main" id="{CBA994D1-16C2-D0F9-953D-D90545BC81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41640" y="-461068"/>
            <a:ext cx="2872856" cy="2872856"/>
          </a:xfrm>
          <a:prstGeom prst="rect">
            <a:avLst/>
          </a:prstGeom>
        </p:spPr>
      </p:pic>
    </p:spTree>
    <p:extLst>
      <p:ext uri="{BB962C8B-B14F-4D97-AF65-F5344CB8AC3E}">
        <p14:creationId xmlns:p14="http://schemas.microsoft.com/office/powerpoint/2010/main" val="165012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76"/>
        <p:cNvGrpSpPr/>
        <p:nvPr/>
      </p:nvGrpSpPr>
      <p:grpSpPr>
        <a:xfrm>
          <a:off x="0" y="0"/>
          <a:ext cx="0" cy="0"/>
          <a:chOff x="0" y="0"/>
          <a:chExt cx="0" cy="0"/>
        </a:xfrm>
      </p:grpSpPr>
      <p:sp>
        <p:nvSpPr>
          <p:cNvPr id="577" name="Google Shape;577;p39"/>
          <p:cNvSpPr txBox="1">
            <a:spLocks noGrp="1"/>
          </p:cNvSpPr>
          <p:nvPr>
            <p:ph type="body" idx="1"/>
          </p:nvPr>
        </p:nvSpPr>
        <p:spPr>
          <a:xfrm>
            <a:off x="1899896" y="591024"/>
            <a:ext cx="9997286" cy="1495014"/>
          </a:xfrm>
          <a:prstGeom prst="rect">
            <a:avLst/>
          </a:prstGeom>
          <a:noFill/>
          <a:ln>
            <a:noFill/>
          </a:ln>
        </p:spPr>
        <p:txBody>
          <a:bodyPr spcFirstLastPara="1" wrap="square" lIns="0" tIns="0" rIns="0" bIns="0" anchor="t" anchorCtr="0">
            <a:spAutoFit/>
          </a:bodyPr>
          <a:lstStyle/>
          <a:p>
            <a:pPr marL="0" lvl="0" indent="0" algn="ctr" rtl="0">
              <a:lnSpc>
                <a:spcPct val="100000"/>
              </a:lnSpc>
              <a:spcBef>
                <a:spcPct val="0"/>
              </a:spcBef>
              <a:spcAft>
                <a:spcPct val="0"/>
              </a:spcAft>
              <a:buSzPts val="1400"/>
              <a:buNone/>
              <a:defRPr b="0" i="0"/>
            </a:pPr>
            <a:r>
              <a:rPr lang="1106" sz="2000" b="1">
                <a:solidFill>
                  <a:schemeClr val="lt1"/>
                </a:solidFill>
                <a:latin typeface="Arial"/>
                <a:ea typeface="Arial"/>
                <a:cs typeface="Arial"/>
                <a:sym typeface="Arial"/>
              </a:rPr>
              <a:t>Mae rhyngweithio'n cynnwys y gallu i chwarae</a:t>
            </a:r>
            <a:r>
              <a:rPr lang="1106" sz="2000" b="0">
                <a:solidFill>
                  <a:schemeClr val="lt1"/>
                </a:solidFill>
                <a:latin typeface="Arial"/>
                <a:ea typeface="Arial"/>
                <a:cs typeface="Arial"/>
                <a:sym typeface="Arial"/>
              </a:rPr>
              <a:t> </a:t>
            </a:r>
            <a:endParaRPr/>
          </a:p>
          <a:p>
            <a:pPr marL="0" lvl="0" indent="0" algn="ctr" rtl="0">
              <a:lnSpc>
                <a:spcPct val="100000"/>
              </a:lnSpc>
              <a:spcBef>
                <a:spcPct val="0"/>
              </a:spcBef>
              <a:spcAft>
                <a:spcPct val="0"/>
              </a:spcAft>
              <a:buSzPts val="1400"/>
              <a:buNone/>
              <a:defRPr b="0" i="0"/>
            </a:pPr>
            <a:r>
              <a:rPr lang="1106" sz="2000" b="1">
                <a:solidFill>
                  <a:schemeClr val="lt1"/>
                </a:solidFill>
                <a:latin typeface="Arial"/>
                <a:ea typeface="Arial"/>
                <a:cs typeface="Arial"/>
                <a:sym typeface="Arial"/>
              </a:rPr>
              <a:t>mewn ffordd gydweithredol â chyfoedion a chymryd tro.</a:t>
            </a:r>
            <a:r>
              <a:rPr lang="1106" sz="2000" b="0">
                <a:solidFill>
                  <a:schemeClr val="lt1"/>
                </a:solidFill>
                <a:latin typeface="Arial"/>
                <a:ea typeface="Arial"/>
                <a:cs typeface="Arial"/>
                <a:sym typeface="Arial"/>
              </a:rPr>
              <a:t>  </a:t>
            </a:r>
            <a:endParaRPr/>
          </a:p>
          <a:p>
            <a:pPr marL="0" lvl="0" indent="0" algn="ctr" rtl="0">
              <a:lnSpc>
                <a:spcPct val="100000"/>
              </a:lnSpc>
              <a:spcBef>
                <a:spcPct val="0"/>
              </a:spcBef>
              <a:spcAft>
                <a:spcPct val="0"/>
              </a:spcAft>
              <a:buSzPts val="1400"/>
              <a:buNone/>
            </a:pPr>
            <a:endParaRPr>
              <a:solidFill>
                <a:schemeClr val="lt1"/>
              </a:solidFill>
              <a:latin typeface="Arial"/>
              <a:ea typeface="Arial"/>
              <a:cs typeface="Arial"/>
              <a:sym typeface="Arial"/>
            </a:endParaRPr>
          </a:p>
          <a:p>
            <a:pPr marL="0" lvl="0" indent="0" algn="ctr" rtl="0">
              <a:lnSpc>
                <a:spcPct val="100000"/>
              </a:lnSpc>
              <a:spcBef>
                <a:spcPct val="0"/>
              </a:spcBef>
              <a:spcAft>
                <a:spcPct val="0"/>
              </a:spcAft>
              <a:buSzPts val="1400"/>
              <a:buNone/>
              <a:defRPr b="0" i="0"/>
            </a:pPr>
            <a:r>
              <a:rPr lang="1106" sz="2000" b="1">
                <a:solidFill>
                  <a:schemeClr val="lt1"/>
                </a:solidFill>
                <a:latin typeface="Arial"/>
                <a:ea typeface="Arial"/>
                <a:cs typeface="Arial"/>
                <a:sym typeface="Arial"/>
              </a:rPr>
              <a:t>Drwy chwarae a rhyngweithio, bydd plant yn dysgu sut i ddeall</a:t>
            </a:r>
            <a:r>
              <a:rPr lang="1106" sz="2000" b="0">
                <a:solidFill>
                  <a:schemeClr val="lt1"/>
                </a:solidFill>
                <a:latin typeface="Arial"/>
                <a:ea typeface="Arial"/>
                <a:cs typeface="Arial"/>
                <a:sym typeface="Arial"/>
              </a:rPr>
              <a:t> </a:t>
            </a:r>
            <a:endParaRPr/>
          </a:p>
          <a:p>
            <a:pPr marL="0" lvl="0" indent="0" algn="ctr" rtl="0">
              <a:lnSpc>
                <a:spcPct val="100000"/>
              </a:lnSpc>
              <a:spcBef>
                <a:spcPct val="0"/>
              </a:spcBef>
              <a:spcAft>
                <a:spcPct val="0"/>
              </a:spcAft>
              <a:buSzPts val="1400"/>
              <a:buNone/>
              <a:defRPr b="0" i="0"/>
            </a:pPr>
            <a:r>
              <a:rPr lang="1106" sz="2000" b="1">
                <a:solidFill>
                  <a:schemeClr val="lt1"/>
                </a:solidFill>
                <a:latin typeface="Arial"/>
                <a:ea typeface="Arial"/>
                <a:cs typeface="Arial"/>
                <a:sym typeface="Arial"/>
              </a:rPr>
              <a:t>a rheoli eu hemosiynau a datblygu eu sgiliau cymdeithasol.</a:t>
            </a:r>
            <a:endParaRPr/>
          </a:p>
        </p:txBody>
      </p:sp>
      <p:sp>
        <p:nvSpPr>
          <p:cNvPr id="578" name="Google Shape;578;p39"/>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dirty="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579" name="Google Shape;579;p39"/>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0" name="Google Shape;580;p39"/>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Rhyngweithio cymdeithasol</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581" name="Google Shape;581;p39"/>
          <p:cNvSpPr/>
          <p:nvPr/>
        </p:nvSpPr>
        <p:spPr>
          <a:xfrm>
            <a:off x="1219200" y="2402742"/>
            <a:ext cx="2667000" cy="2888494"/>
          </a:xfrm>
          <a:prstGeom prst="roundRect">
            <a:avLst>
              <a:gd name="adj" fmla="val 16667"/>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800"/>
              <a:buFont typeface="Arial"/>
              <a:buNone/>
              <a:tabLst/>
              <a:defRPr b="0" i="0"/>
            </a:pPr>
            <a:r>
              <a:rPr kumimoji="0" lang="1106" sz="2800" b="0" i="0" u="none" strike="noStrike" kern="0" cap="none" spc="0" normalizeH="0" baseline="0" noProof="0" dirty="0">
                <a:ln>
                  <a:noFill/>
                </a:ln>
                <a:solidFill>
                  <a:srgbClr val="FFFFFF"/>
                </a:solidFill>
                <a:effectLst/>
                <a:uLnTx/>
                <a:uFillTx/>
                <a:latin typeface="Arial"/>
                <a:ea typeface="Arial"/>
                <a:cs typeface="Arial"/>
                <a:sym typeface="Arial"/>
              </a:rPr>
              <a:t>Caiff fy rhyngweithio cymdeithasol ei gyfoethogi gan oedolion sy'n...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2" name="Google Shape;582;p39"/>
          <p:cNvSpPr/>
          <p:nvPr/>
        </p:nvSpPr>
        <p:spPr>
          <a:xfrm>
            <a:off x="4104925" y="2362200"/>
            <a:ext cx="7401274"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a:ln>
                  <a:noFill/>
                </a:ln>
                <a:solidFill>
                  <a:srgbClr val="7F7F7F"/>
                </a:solidFill>
                <a:effectLst/>
                <a:uLnTx/>
                <a:uFillTx/>
                <a:latin typeface="Arial"/>
                <a:ea typeface="Arial"/>
                <a:cs typeface="Arial"/>
                <a:sym typeface="Arial"/>
              </a:rPr>
              <a:t>Rhoi cyfleoedd i gymryd tro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3" name="Google Shape;583;p39"/>
          <p:cNvSpPr/>
          <p:nvPr/>
        </p:nvSpPr>
        <p:spPr>
          <a:xfrm>
            <a:off x="4104925" y="3007568"/>
            <a:ext cx="7401274"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200"/>
              <a:buFont typeface="Arial"/>
              <a:buNone/>
              <a:tabLst/>
              <a:defRPr b="0" i="0"/>
            </a:pPr>
            <a:r>
              <a:rPr kumimoji="0" lang="1106" sz="2200" b="0" i="0" u="none" strike="noStrike" kern="0" cap="none" spc="0" normalizeH="0" baseline="0" noProof="0">
                <a:ln>
                  <a:noFill/>
                </a:ln>
                <a:solidFill>
                  <a:srgbClr val="7F7F7F"/>
                </a:solidFill>
                <a:effectLst/>
                <a:uLnTx/>
                <a:uFillTx/>
                <a:latin typeface="Arial"/>
                <a:ea typeface="Arial"/>
                <a:cs typeface="Arial"/>
                <a:sym typeface="Arial"/>
              </a:rPr>
              <a:t>Dod i lawr i'r un lefel ac wyneb yn wyneb â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4" name="Google Shape;584;p39"/>
          <p:cNvSpPr/>
          <p:nvPr/>
        </p:nvSpPr>
        <p:spPr>
          <a:xfrm>
            <a:off x="4105225" y="3652936"/>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a:ln>
                  <a:noFill/>
                </a:ln>
                <a:solidFill>
                  <a:srgbClr val="7F7F7F"/>
                </a:solidFill>
                <a:effectLst/>
                <a:uLnTx/>
                <a:uFillTx/>
                <a:latin typeface="Arial"/>
                <a:ea typeface="Arial"/>
                <a:cs typeface="Arial"/>
                <a:sym typeface="Arial"/>
              </a:rPr>
              <a:t>Gadael i mi arwain wrth chwarae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5" name="Google Shape;585;p39"/>
          <p:cNvSpPr/>
          <p:nvPr/>
        </p:nvSpPr>
        <p:spPr>
          <a:xfrm>
            <a:off x="4101912" y="4298304"/>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a:ln>
                  <a:noFill/>
                </a:ln>
                <a:solidFill>
                  <a:srgbClr val="7F7F7F"/>
                </a:solidFill>
                <a:effectLst/>
                <a:uLnTx/>
                <a:uFillTx/>
                <a:latin typeface="Arial"/>
                <a:ea typeface="Arial"/>
                <a:cs typeface="Arial"/>
                <a:sym typeface="Arial"/>
              </a:rPr>
              <a:t>Aros i mi gyfathrebu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6" name="Google Shape;586;p39"/>
          <p:cNvSpPr/>
          <p:nvPr/>
        </p:nvSpPr>
        <p:spPr>
          <a:xfrm>
            <a:off x="4108538" y="4943672"/>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a:ln>
                  <a:noFill/>
                </a:ln>
                <a:solidFill>
                  <a:srgbClr val="7F7F7F"/>
                </a:solidFill>
                <a:effectLst/>
                <a:uLnTx/>
                <a:uFillTx/>
                <a:latin typeface="Arial"/>
                <a:ea typeface="Arial"/>
                <a:cs typeface="Arial"/>
                <a:sym typeface="Arial"/>
              </a:rPr>
              <a:t>Osgoi cwestiynau a defnyddio mwy o sylwadau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7" name="Google Shape;587;p39"/>
          <p:cNvSpPr/>
          <p:nvPr/>
        </p:nvSpPr>
        <p:spPr>
          <a:xfrm>
            <a:off x="4108538" y="5592939"/>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a:ln>
                  <a:noFill/>
                </a:ln>
                <a:solidFill>
                  <a:srgbClr val="7F7F7F"/>
                </a:solidFill>
                <a:effectLst/>
                <a:uLnTx/>
                <a:uFillTx/>
                <a:latin typeface="Arial"/>
                <a:ea typeface="Arial"/>
                <a:cs typeface="Arial"/>
                <a:sym typeface="Arial"/>
              </a:rPr>
              <a:t>Defnyddio brawddegau byr, syml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92"/>
        <p:cNvGrpSpPr/>
        <p:nvPr/>
      </p:nvGrpSpPr>
      <p:grpSpPr>
        <a:xfrm>
          <a:off x="0" y="0"/>
          <a:ext cx="0" cy="0"/>
          <a:chOff x="0" y="0"/>
          <a:chExt cx="0" cy="0"/>
        </a:xfrm>
      </p:grpSpPr>
      <p:sp>
        <p:nvSpPr>
          <p:cNvPr id="593" name="Google Shape;593;p40"/>
          <p:cNvSpPr txBox="1">
            <a:spLocks noGrp="1"/>
          </p:cNvSpPr>
          <p:nvPr>
            <p:ph type="body" idx="1"/>
          </p:nvPr>
        </p:nvSpPr>
        <p:spPr>
          <a:xfrm>
            <a:off x="493986" y="2057400"/>
            <a:ext cx="10742836" cy="3417174"/>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1600" b="1" i="1" dirty="0">
                <a:solidFill>
                  <a:schemeClr val="lt1"/>
                </a:solidFill>
                <a:latin typeface="Rockwell"/>
                <a:ea typeface="Rockwell"/>
                <a:cs typeface="Rockwell"/>
                <a:sym typeface="Rockwell"/>
              </a:rPr>
              <a:t>Ar gyfer pob cyfnod, gweler y siart oedrannau a chyfnodau yn</a:t>
            </a:r>
            <a:r>
              <a:rPr lang="1106" sz="1600" b="0" i="0" dirty="0">
                <a:solidFill>
                  <a:schemeClr val="lt1"/>
                </a:solidFill>
                <a:latin typeface="Rockwell"/>
                <a:ea typeface="Rockwell"/>
                <a:cs typeface="Rockwell"/>
                <a:sym typeface="Rockwell"/>
              </a:rPr>
              <a:t> </a:t>
            </a:r>
            <a:endParaRPr dirty="0"/>
          </a:p>
          <a:p>
            <a:pPr marL="0" lvl="0" indent="0" algn="l" rtl="0">
              <a:lnSpc>
                <a:spcPct val="100000"/>
              </a:lnSpc>
              <a:spcBef>
                <a:spcPct val="0"/>
              </a:spcBef>
              <a:spcAft>
                <a:spcPct val="0"/>
              </a:spcAft>
              <a:buSzPts val="1400"/>
              <a:buNone/>
            </a:pPr>
            <a:endParaRPr sz="1600" i="1" u="sng" dirty="0">
              <a:solidFill>
                <a:srgbClr val="FAB823"/>
              </a:solidFill>
              <a:latin typeface="Rockwell"/>
              <a:ea typeface="Rockwell"/>
              <a:cs typeface="Rockwell"/>
              <a:sym typeface="Rockwell"/>
            </a:endParaRPr>
          </a:p>
          <a:p>
            <a:pPr marL="0" lvl="0" indent="0" algn="l" rtl="0">
              <a:lnSpc>
                <a:spcPct val="100000"/>
              </a:lnSpc>
              <a:spcBef>
                <a:spcPct val="0"/>
              </a:spcBef>
              <a:spcAft>
                <a:spcPct val="0"/>
              </a:spcAft>
              <a:buSzPts val="1400"/>
              <a:buNone/>
              <a:defRPr b="0" i="0"/>
            </a:pPr>
            <a:r>
              <a:rPr lang="1106" sz="2000" i="1" u="sng" dirty="0">
                <a:solidFill>
                  <a:srgbClr val="E0F2F8"/>
                </a:solidFill>
                <a:latin typeface="Rockwell"/>
                <a:sym typeface="Rockwell"/>
                <a:hlinkClick r:id="rId3">
                  <a:extLst>
                    <a:ext uri="{A12FA001-AC4F-418D-AE19-62706E023703}">
                      <ahyp:hlinkClr xmlns:ahyp="http://schemas.microsoft.com/office/drawing/2018/hyperlinkcolor" val="tx"/>
                    </a:ext>
                  </a:extLst>
                </a:hlinkClick>
              </a:rPr>
              <a:t>www.</a:t>
            </a:r>
            <a:r>
              <a:rPr lang="en-GB" sz="2000" i="1" u="sng" dirty="0" err="1">
                <a:solidFill>
                  <a:srgbClr val="E0F2F8"/>
                </a:solidFill>
                <a:latin typeface="Rockwell"/>
                <a:sym typeface="Rockwell"/>
                <a:hlinkClick r:id="rId3">
                  <a:extLst>
                    <a:ext uri="{A12FA001-AC4F-418D-AE19-62706E023703}">
                      <ahyp:hlinkClr xmlns:ahyp="http://schemas.microsoft.com/office/drawing/2018/hyperlinkcolor" val="tx"/>
                    </a:ext>
                  </a:extLst>
                </a:hlinkClick>
              </a:rPr>
              <a:t>llyw</a:t>
            </a:r>
            <a:r>
              <a:rPr lang="1106" sz="2000" i="1" u="sng" dirty="0">
                <a:solidFill>
                  <a:srgbClr val="E0F2F8"/>
                </a:solidFill>
                <a:latin typeface="Rockwell"/>
                <a:sym typeface="Rockwell"/>
                <a:hlinkClick r:id="rId3">
                  <a:extLst>
                    <a:ext uri="{A12FA001-AC4F-418D-AE19-62706E023703}">
                      <ahyp:hlinkClr xmlns:ahyp="http://schemas.microsoft.com/office/drawing/2018/hyperlinkcolor" val="tx"/>
                    </a:ext>
                  </a:extLst>
                </a:hlinkClick>
              </a:rPr>
              <a:t>.</a:t>
            </a:r>
            <a:r>
              <a:rPr lang="en-GB" sz="2000" i="1" u="sng" dirty="0" err="1">
                <a:solidFill>
                  <a:srgbClr val="E0F2F8"/>
                </a:solidFill>
                <a:latin typeface="Rockwell"/>
                <a:sym typeface="Rockwell"/>
                <a:hlinkClick r:id="rId3">
                  <a:extLst>
                    <a:ext uri="{A12FA001-AC4F-418D-AE19-62706E023703}">
                      <ahyp:hlinkClr xmlns:ahyp="http://schemas.microsoft.com/office/drawing/2018/hyperlinkcolor" val="tx"/>
                    </a:ext>
                  </a:extLst>
                </a:hlinkClick>
              </a:rPr>
              <a:t>cymru</a:t>
            </a:r>
            <a:r>
              <a:rPr lang="1106" sz="2000" i="1" u="sng" dirty="0">
                <a:solidFill>
                  <a:srgbClr val="E0F2F8"/>
                </a:solidFill>
                <a:latin typeface="Rockwell"/>
                <a:sym typeface="Rockwell"/>
                <a:hlinkClick r:id="rId3">
                  <a:extLst>
                    <a:ext uri="{A12FA001-AC4F-418D-AE19-62706E023703}">
                      <ahyp:hlinkClr xmlns:ahyp="http://schemas.microsoft.com/office/drawing/2018/hyperlinkcolor" val="tx"/>
                    </a:ext>
                  </a:extLst>
                </a:hlinkClick>
              </a:rPr>
              <a:t>/</a:t>
            </a:r>
            <a:r>
              <a:rPr lang="en-GB" sz="2000" i="1" u="sng" dirty="0" err="1">
                <a:solidFill>
                  <a:srgbClr val="E0F2F8"/>
                </a:solidFill>
                <a:latin typeface="Rockwell"/>
                <a:sym typeface="Rockwell"/>
                <a:hlinkClick r:id="rId3">
                  <a:extLst>
                    <a:ext uri="{A12FA001-AC4F-418D-AE19-62706E023703}">
                      <ahyp:hlinkClr xmlns:ahyp="http://schemas.microsoft.com/office/drawing/2018/hyperlinkcolor" val="tx"/>
                    </a:ext>
                  </a:extLst>
                </a:hlinkClick>
              </a:rPr>
              <a:t>siarad</a:t>
            </a:r>
            <a:r>
              <a:rPr lang="1106" sz="2000" i="1" u="sng" dirty="0">
                <a:solidFill>
                  <a:srgbClr val="E0F2F8"/>
                </a:solidFill>
                <a:latin typeface="Rockwell"/>
                <a:sym typeface="Rockwell"/>
                <a:hlinkClick r:id="rId3">
                  <a:extLst>
                    <a:ext uri="{A12FA001-AC4F-418D-AE19-62706E023703}">
                      <ahyp:hlinkClr xmlns:ahyp="http://schemas.microsoft.com/office/drawing/2018/hyperlinkcolor" val="tx"/>
                    </a:ext>
                  </a:extLst>
                </a:hlinkClick>
              </a:rPr>
              <a:t>-</a:t>
            </a:r>
            <a:r>
              <a:rPr lang="en-GB" sz="2000" i="1" u="sng" dirty="0" err="1">
                <a:solidFill>
                  <a:srgbClr val="E0F2F8"/>
                </a:solidFill>
                <a:latin typeface="Rockwell"/>
                <a:sym typeface="Rockwell"/>
                <a:hlinkClick r:id="rId3">
                  <a:extLst>
                    <a:ext uri="{A12FA001-AC4F-418D-AE19-62706E023703}">
                      <ahyp:hlinkClr xmlns:ahyp="http://schemas.microsoft.com/office/drawing/2018/hyperlinkcolor" val="tx"/>
                    </a:ext>
                  </a:extLst>
                </a:hlinkClick>
              </a:rPr>
              <a:t>gyda</a:t>
            </a:r>
            <a:r>
              <a:rPr lang="1106" sz="2000" i="1" u="sng" dirty="0">
                <a:solidFill>
                  <a:srgbClr val="E0F2F8"/>
                </a:solidFill>
                <a:latin typeface="Rockwell"/>
                <a:sym typeface="Rockwell"/>
                <a:hlinkClick r:id="rId3">
                  <a:extLst>
                    <a:ext uri="{A12FA001-AC4F-418D-AE19-62706E023703}">
                      <ahyp:hlinkClr xmlns:ahyp="http://schemas.microsoft.com/office/drawing/2018/hyperlinkcolor" val="tx"/>
                    </a:ext>
                  </a:extLst>
                </a:hlinkClick>
              </a:rPr>
              <a:t>-</a:t>
            </a:r>
            <a:r>
              <a:rPr lang="en-GB" sz="2000" i="1" u="sng" dirty="0">
                <a:solidFill>
                  <a:srgbClr val="E0F2F8"/>
                </a:solidFill>
                <a:latin typeface="Rockwell"/>
                <a:sym typeface="Rockwell"/>
                <a:hlinkClick r:id="rId3">
                  <a:extLst>
                    <a:ext uri="{A12FA001-AC4F-418D-AE19-62706E023703}">
                      <ahyp:hlinkClr xmlns:ahyp="http://schemas.microsoft.com/office/drawing/2018/hyperlinkcolor" val="tx"/>
                    </a:ext>
                  </a:extLst>
                </a:hlinkClick>
              </a:rPr>
              <a:t>fi</a:t>
            </a:r>
            <a:endParaRPr sz="2000" i="1" u="sng" dirty="0">
              <a:solidFill>
                <a:srgbClr val="E0F2F8"/>
              </a:solidFill>
              <a:latin typeface="Rockwell"/>
              <a:sym typeface="Rockwell"/>
            </a:endParaRPr>
          </a:p>
          <a:p>
            <a:pPr marL="0" lvl="0" indent="0" algn="l" rtl="0">
              <a:lnSpc>
                <a:spcPct val="100000"/>
              </a:lnSpc>
              <a:spcBef>
                <a:spcPct val="0"/>
              </a:spcBef>
              <a:spcAft>
                <a:spcPct val="0"/>
              </a:spcAft>
              <a:buSzPts val="1400"/>
              <a:buNone/>
            </a:pPr>
            <a:endParaRPr sz="2000" i="1" dirty="0">
              <a:solidFill>
                <a:srgbClr val="E0F2F8"/>
              </a:solidFill>
              <a:latin typeface="Rockwell"/>
              <a:ea typeface="Rockwell"/>
              <a:cs typeface="Rockwell"/>
              <a:sym typeface="Rockwell"/>
            </a:endParaRPr>
          </a:p>
          <a:p>
            <a:pPr marL="0" lvl="0" indent="0" algn="l" rtl="0">
              <a:lnSpc>
                <a:spcPct val="100000"/>
              </a:lnSpc>
              <a:spcBef>
                <a:spcPct val="0"/>
              </a:spcBef>
              <a:spcAft>
                <a:spcPct val="0"/>
              </a:spcAft>
              <a:buSzPts val="1400"/>
              <a:buNone/>
              <a:defRPr b="0" i="0"/>
            </a:pPr>
            <a:r>
              <a:rPr lang="1106" sz="2000" i="1" u="sng" dirty="0">
                <a:solidFill>
                  <a:srgbClr val="E0F2F8"/>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https://www.llyw.cymru/dysgu-siarad-cyfnodau-datblygiad-iaith-lleferydd</a:t>
            </a:r>
            <a:r>
              <a:rPr lang="1106" sz="2000" i="0" u="none" dirty="0">
                <a:solidFill>
                  <a:srgbClr val="E0F2F8"/>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dirty="0"/>
          </a:p>
          <a:p>
            <a:pPr marL="0" lvl="0" indent="0" algn="l" rtl="0">
              <a:lnSpc>
                <a:spcPct val="100000"/>
              </a:lnSpc>
              <a:spcBef>
                <a:spcPct val="0"/>
              </a:spcBef>
              <a:spcAft>
                <a:spcPct val="0"/>
              </a:spcAft>
              <a:buSzPts val="1400"/>
              <a:buNone/>
            </a:pPr>
            <a:endParaRPr sz="1600" i="1" dirty="0">
              <a:solidFill>
                <a:srgbClr val="FAB823"/>
              </a:solidFill>
              <a:latin typeface="Arial"/>
              <a:ea typeface="Arial"/>
              <a:cs typeface="Arial"/>
              <a:sym typeface="Arial"/>
            </a:endParaRPr>
          </a:p>
          <a:p>
            <a:pPr marL="0" lvl="0" indent="0" algn="l" rtl="0">
              <a:lnSpc>
                <a:spcPct val="100000"/>
              </a:lnSpc>
              <a:spcBef>
                <a:spcPct val="0"/>
              </a:spcBef>
              <a:spcAft>
                <a:spcPct val="0"/>
              </a:spcAft>
              <a:buSzPts val="1400"/>
              <a:buNone/>
            </a:pPr>
            <a:endParaRPr sz="1600" i="1" dirty="0">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Bydd pob plentyn yn datblygu ar ei gyflymder ei hun, felly ni ddylid defnyddio'r normau hyn ar eu pen eu hunain, ac ni ddylid ystyried eu bod yn arwyddion rhybudd. </a:t>
            </a:r>
            <a:endParaRPr dirty="0"/>
          </a:p>
          <a:p>
            <a:pPr marL="0" lvl="0" indent="0" algn="l" rtl="0">
              <a:lnSpc>
                <a:spcPct val="100000"/>
              </a:lnSpc>
              <a:spcBef>
                <a:spcPct val="0"/>
              </a:spcBef>
              <a:spcAft>
                <a:spcPct val="0"/>
              </a:spcAft>
              <a:buSzPts val="1400"/>
              <a:buNone/>
            </a:pPr>
            <a:endParaRPr sz="2000" dirty="0">
              <a:solidFill>
                <a:schemeClr val="lt1"/>
              </a:solidFill>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Ystyriwch sut mae'r plentyn yn cyfathrebu i bwrpas a beth yw'r effaith ar y plentyn, e.e. a yw'n mynd yn rhwystredig am nad yw'n gallu cyfleu ei neges i oedolyn cyfarwydd? </a:t>
            </a:r>
            <a:endParaRPr dirty="0"/>
          </a:p>
        </p:txBody>
      </p:sp>
      <p:sp>
        <p:nvSpPr>
          <p:cNvPr id="594" name="Google Shape;594;p40"/>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95" name="Google Shape;595;p40"/>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6" name="Google Shape;596;p40"/>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Oedrannau a chyfnodau datblygiad iaith</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597" name="Google Shape;597;p40"/>
          <p:cNvPicPr preferRelativeResize="0"/>
          <p:nvPr/>
        </p:nvPicPr>
        <p:blipFill>
          <a:blip r:embed="rId5">
            <a:alphaModFix/>
          </a:blip>
          <a:srcRect l="49212" t="30386" r="9308" b="14696"/>
          <a:stretch>
            <a:fillRect/>
          </a:stretch>
        </p:blipFill>
        <p:spPr>
          <a:xfrm>
            <a:off x="7086599" y="23446"/>
            <a:ext cx="5100579" cy="2780439"/>
          </a:xfrm>
          <a:prstGeom prst="rect">
            <a:avLst/>
          </a:prstGeom>
          <a:noFill/>
          <a:ln>
            <a:noFill/>
          </a:ln>
        </p:spPr>
      </p:pic>
      <p:sp>
        <p:nvSpPr>
          <p:cNvPr id="598" name="Google Shape;598;p40"/>
          <p:cNvSpPr txBox="1"/>
          <p:nvPr/>
        </p:nvSpPr>
        <p:spPr>
          <a:xfrm>
            <a:off x="7634996" y="406839"/>
            <a:ext cx="4099804" cy="20136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Dylid trafod cynnydd babi o ran lleisio a lleferydd ac iaith yn unol â'i oedran a'i gyfnod gyda'i rieni/gofalwyr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(Fframwaith sicrhau ansawdd Rhaglen Plant Iach Cymru,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03"/>
        <p:cNvGrpSpPr/>
        <p:nvPr/>
      </p:nvGrpSpPr>
      <p:grpSpPr>
        <a:xfrm>
          <a:off x="0" y="0"/>
          <a:ext cx="0" cy="0"/>
          <a:chOff x="0" y="0"/>
          <a:chExt cx="0" cy="0"/>
        </a:xfrm>
      </p:grpSpPr>
      <p:sp>
        <p:nvSpPr>
          <p:cNvPr id="604" name="Google Shape;604;g1c96d8f5445_0_6"/>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g1c96d8f5445_0_6"/>
          <p:cNvSpPr txBox="1"/>
          <p:nvPr/>
        </p:nvSpPr>
        <p:spPr>
          <a:xfrm>
            <a:off x="457200" y="332656"/>
            <a:ext cx="2030400" cy="13437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Cinio</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g1c96d8f5445_0_6"/>
          <p:cNvSpPr txBox="1"/>
          <p:nvPr/>
        </p:nvSpPr>
        <p:spPr>
          <a:xfrm>
            <a:off x="3980246" y="4468804"/>
            <a:ext cx="452603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dirty="0">
                <a:ln>
                  <a:noFill/>
                </a:ln>
                <a:solidFill>
                  <a:srgbClr val="7F7F7F"/>
                </a:solidFill>
                <a:effectLst/>
                <a:uLnTx/>
                <a:uFillTx/>
                <a:latin typeface="Arial"/>
                <a:ea typeface="Arial"/>
                <a:cs typeface="Arial"/>
                <a:sym typeface="Arial"/>
              </a:rPr>
              <a:t>Fe welwn ni chi mewn 30 munud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07" name="Google Shape;607;g1c96d8f5445_0_6"/>
          <p:cNvSpPr txBox="1">
            <a:spLocks noGrp="1"/>
          </p:cNvSpPr>
          <p:nvPr>
            <p:ph type="ftr" idx="11"/>
          </p:nvPr>
        </p:nvSpPr>
        <p:spPr>
          <a:xfrm>
            <a:off x="64477" y="6525344"/>
            <a:ext cx="783153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608" name="Google Shape;608;g1c96d8f5445_0_6"/>
          <p:cNvPicPr preferRelativeResize="0"/>
          <p:nvPr/>
        </p:nvPicPr>
        <p:blipFill>
          <a:blip r:embed="rId3">
            <a:alphaModFix/>
          </a:blip>
          <a:stretch>
            <a:fillRect/>
          </a:stretch>
        </p:blipFill>
        <p:spPr>
          <a:xfrm>
            <a:off x="4340889" y="1597688"/>
            <a:ext cx="3630934" cy="3055762"/>
          </a:xfrm>
          <a:prstGeom prst="rect">
            <a:avLst/>
          </a:prstGeom>
          <a:noFill/>
          <a:ln>
            <a:noFill/>
          </a:ln>
          <a:effectLst>
            <a:outerShdw sx="1000" sy="1000" algn="ctr" rotWithShape="0">
              <a:schemeClr val="lt1"/>
            </a:outerShdw>
          </a:effec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13"/>
        <p:cNvGrpSpPr/>
        <p:nvPr/>
      </p:nvGrpSpPr>
      <p:grpSpPr>
        <a:xfrm>
          <a:off x="0" y="0"/>
          <a:ext cx="0" cy="0"/>
          <a:chOff x="0" y="0"/>
          <a:chExt cx="0" cy="0"/>
        </a:xfrm>
      </p:grpSpPr>
      <p:sp>
        <p:nvSpPr>
          <p:cNvPr id="615" name="Google Shape;615;p41"/>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6" name="Google Shape;616;p41"/>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Siarad Gyda Fi:</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Negeseuon Allweddol</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617" name="Google Shape;617;p41"/>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4" name="Picture 3">
            <a:hlinkClick r:id="rId3"/>
            <a:extLst>
              <a:ext uri="{FF2B5EF4-FFF2-40B4-BE49-F238E27FC236}">
                <a16:creationId xmlns:a16="http://schemas.microsoft.com/office/drawing/2014/main" id="{61602B91-0841-2750-F766-4E9634B17B4D}"/>
              </a:ext>
            </a:extLst>
          </p:cNvPr>
          <p:cNvPicPr>
            <a:picLocks noChangeAspect="1"/>
          </p:cNvPicPr>
          <p:nvPr/>
        </p:nvPicPr>
        <p:blipFill>
          <a:blip r:embed="rId4"/>
          <a:stretch>
            <a:fillRect/>
          </a:stretch>
        </p:blipFill>
        <p:spPr>
          <a:xfrm>
            <a:off x="2886896" y="274320"/>
            <a:ext cx="8458258" cy="5973218"/>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22"/>
        <p:cNvGrpSpPr/>
        <p:nvPr/>
      </p:nvGrpSpPr>
      <p:grpSpPr>
        <a:xfrm>
          <a:off x="0" y="0"/>
          <a:ext cx="0" cy="0"/>
          <a:chOff x="0" y="0"/>
          <a:chExt cx="0" cy="0"/>
        </a:xfrm>
      </p:grpSpPr>
      <p:pic>
        <p:nvPicPr>
          <p:cNvPr id="623" name="Google Shape;623;p42"/>
          <p:cNvPicPr preferRelativeResize="0"/>
          <p:nvPr/>
        </p:nvPicPr>
        <p:blipFill>
          <a:blip r:embed="rId3">
            <a:alphaModFix/>
          </a:blip>
          <a:stretch>
            <a:fillRect/>
          </a:stretch>
        </p:blipFill>
        <p:spPr>
          <a:xfrm>
            <a:off x="64477" y="2590800"/>
            <a:ext cx="6323761" cy="3657158"/>
          </a:xfrm>
          <a:prstGeom prst="rect">
            <a:avLst/>
          </a:prstGeom>
          <a:noFill/>
          <a:ln>
            <a:noFill/>
          </a:ln>
        </p:spPr>
      </p:pic>
      <p:sp>
        <p:nvSpPr>
          <p:cNvPr id="624" name="Google Shape;624;p42"/>
          <p:cNvSpPr txBox="1">
            <a:spLocks noGrp="1"/>
          </p:cNvSpPr>
          <p:nvPr>
            <p:ph type="body" idx="1"/>
          </p:nvPr>
        </p:nvSpPr>
        <p:spPr>
          <a:xfrm>
            <a:off x="457200" y="1759800"/>
            <a:ext cx="4733553" cy="823783"/>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#1 </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https://youtu.be/vIhUEvEXDOI</a:t>
            </a:r>
            <a:r>
              <a:rPr lang="1106" u="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a:p>
          <a:p>
            <a:pPr marL="0" lvl="0" indent="0" algn="l" rtl="0">
              <a:lnSpc>
                <a:spcPct val="100000"/>
              </a:lnSpc>
              <a:spcBef>
                <a:spcPct val="0"/>
              </a:spcBef>
              <a:spcAft>
                <a:spcPct val="0"/>
              </a:spcAft>
              <a:buSzPts val="1400"/>
              <a:buNone/>
            </a:pPr>
            <a:endParaRPr/>
          </a:p>
        </p:txBody>
      </p:sp>
      <p:sp>
        <p:nvSpPr>
          <p:cNvPr id="625" name="Google Shape;625;p42"/>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27" name="Google Shape;627;p42"/>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8" name="Google Shape;628;p42"/>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Dechreua siarad gyda fi cyn i fi gael fy ngeni</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629" name="Google Shape;629;p42"/>
          <p:cNvSpPr txBox="1"/>
          <p:nvPr/>
        </p:nvSpPr>
        <p:spPr>
          <a:xfrm>
            <a:off x="1204338" y="3175000"/>
            <a:ext cx="4326722" cy="22882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dirty="0">
                <a:ln>
                  <a:noFill/>
                </a:ln>
                <a:solidFill>
                  <a:srgbClr val="FFFFFF"/>
                </a:solidFill>
                <a:effectLst/>
                <a:uLnTx/>
                <a:uFillTx/>
                <a:latin typeface="Rockwell"/>
                <a:ea typeface="Rockwell"/>
                <a:cs typeface="Rockwell"/>
                <a:sym typeface="Rockwell"/>
              </a:rPr>
              <a:t>Babanod yn dawnsio?!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dirty="0">
                <a:ln>
                  <a:noFill/>
                </a:ln>
                <a:solidFill>
                  <a:srgbClr val="FFFFFF"/>
                </a:solidFill>
                <a:effectLst/>
                <a:uLnTx/>
                <a:uFillTx/>
                <a:latin typeface="Rockwell"/>
                <a:ea typeface="Rockwell"/>
                <a:cs typeface="Rockwell"/>
                <a:sym typeface="Rockwell"/>
              </a:rPr>
              <a:t>Mae cerddoriaeth yn cynyddu cyfradd curiad calon babi ac yn ei ysgogi i symud cyn ac ar ôl iddo gael ei eni (Bhamani, 2020)</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Text&#10;&#10;Description automatically generated with medium confidence">
            <a:hlinkClick r:id="rId5"/>
            <a:extLst>
              <a:ext uri="{FF2B5EF4-FFF2-40B4-BE49-F238E27FC236}">
                <a16:creationId xmlns:a16="http://schemas.microsoft.com/office/drawing/2014/main" id="{FA7D36B5-24B0-856F-3B68-EB649D74FDA0}"/>
              </a:ext>
            </a:extLst>
          </p:cNvPr>
          <p:cNvPicPr>
            <a:picLocks noChangeAspect="1"/>
          </p:cNvPicPr>
          <p:nvPr/>
        </p:nvPicPr>
        <p:blipFill rotWithShape="1">
          <a:blip r:embed="rId6">
            <a:extLst>
              <a:ext uri="{28A0092B-C50C-407E-A947-70E740481C1C}">
                <a14:useLocalDpi xmlns:a14="http://schemas.microsoft.com/office/drawing/2010/main" val="0"/>
              </a:ext>
            </a:extLst>
          </a:blip>
          <a:srcRect t="260" r="50000" b="1"/>
          <a:stretch/>
        </p:blipFill>
        <p:spPr>
          <a:xfrm>
            <a:off x="7457696" y="403658"/>
            <a:ext cx="4277104" cy="6050684"/>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24"/>
        <p:cNvGrpSpPr/>
        <p:nvPr/>
      </p:nvGrpSpPr>
      <p:grpSpPr>
        <a:xfrm>
          <a:off x="0" y="0"/>
          <a:ext cx="0" cy="0"/>
          <a:chOff x="0" y="0"/>
          <a:chExt cx="0" cy="0"/>
        </a:xfrm>
      </p:grpSpPr>
      <p:sp>
        <p:nvSpPr>
          <p:cNvPr id="125" name="Google Shape;125;p4"/>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26;p4"/>
          <p:cNvSpPr txBox="1"/>
          <p:nvPr/>
        </p:nvSpPr>
        <p:spPr>
          <a:xfrm>
            <a:off x="457200" y="304800"/>
            <a:ext cx="2030399" cy="1371599"/>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Siarad Gyda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Cynllun Cyflawni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p4"/>
          <p:cNvSpPr txBox="1">
            <a:spLocks noGrp="1"/>
          </p:cNvSpPr>
          <p:nvPr>
            <p:ph type="ftr" idx="11"/>
          </p:nvPr>
        </p:nvSpPr>
        <p:spPr>
          <a:xfrm>
            <a:off x="64477" y="6520933"/>
            <a:ext cx="5024551"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28" name="Google Shape;128;p4"/>
          <p:cNvPicPr preferRelativeResize="0"/>
          <p:nvPr/>
        </p:nvPicPr>
        <p:blipFill>
          <a:blip r:embed="rId3">
            <a:alphaModFix/>
          </a:blip>
          <a:stretch>
            <a:fillRect/>
          </a:stretch>
        </p:blipFill>
        <p:spPr>
          <a:xfrm>
            <a:off x="2667000" y="495364"/>
            <a:ext cx="3962400" cy="5600636"/>
          </a:xfrm>
          <a:prstGeom prst="rect">
            <a:avLst/>
          </a:prstGeom>
          <a:noFill/>
          <a:ln>
            <a:noFill/>
          </a:ln>
        </p:spPr>
      </p:pic>
      <p:sp>
        <p:nvSpPr>
          <p:cNvPr id="129" name="Google Shape;129;p4"/>
          <p:cNvSpPr txBox="1"/>
          <p:nvPr/>
        </p:nvSpPr>
        <p:spPr>
          <a:xfrm>
            <a:off x="6858000" y="6096000"/>
            <a:ext cx="295910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400" b="1" i="0" u="none" strike="noStrike" kern="0" cap="none" spc="0" normalizeH="0" baseline="0" noProof="0" dirty="0">
                <a:ln>
                  <a:noFill/>
                </a:ln>
                <a:solidFill>
                  <a:srgbClr val="FFFFFF"/>
                </a:solidFill>
                <a:effectLst/>
                <a:uLnTx/>
                <a:uFillTx/>
                <a:latin typeface="Rockwell"/>
                <a:ea typeface="Rockwell"/>
                <a:cs typeface="Rockwell"/>
                <a:sym typeface="Rockwell"/>
              </a:rPr>
              <a:t>Cynllun Cyflawni, Tudalen 24</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 name="Group 2">
            <a:extLst>
              <a:ext uri="{FF2B5EF4-FFF2-40B4-BE49-F238E27FC236}">
                <a16:creationId xmlns:a16="http://schemas.microsoft.com/office/drawing/2014/main" id="{1C105F74-B988-6974-06E5-857B9475F7E6}"/>
              </a:ext>
            </a:extLst>
          </p:cNvPr>
          <p:cNvGrpSpPr/>
          <p:nvPr/>
        </p:nvGrpSpPr>
        <p:grpSpPr>
          <a:xfrm>
            <a:off x="7081967" y="394611"/>
            <a:ext cx="4231829" cy="5701389"/>
            <a:chOff x="1227267" y="318544"/>
            <a:chExt cx="4231829" cy="5701389"/>
          </a:xfrm>
        </p:grpSpPr>
        <p:pic>
          <p:nvPicPr>
            <p:cNvPr id="4" name="Picture 3">
              <a:extLst>
                <a:ext uri="{FF2B5EF4-FFF2-40B4-BE49-F238E27FC236}">
                  <a16:creationId xmlns:a16="http://schemas.microsoft.com/office/drawing/2014/main" id="{9D1CDA68-D600-1181-5C9C-CFDC29BF7C1B}"/>
                </a:ext>
              </a:extLst>
            </p:cNvPr>
            <p:cNvPicPr>
              <a:picLocks noChangeAspect="1"/>
            </p:cNvPicPr>
            <p:nvPr/>
          </p:nvPicPr>
          <p:blipFill>
            <a:blip r:embed="rId4"/>
            <a:stretch>
              <a:fillRect/>
            </a:stretch>
          </p:blipFill>
          <p:spPr>
            <a:xfrm>
              <a:off x="1227267" y="318544"/>
              <a:ext cx="4150276" cy="5701389"/>
            </a:xfrm>
            <a:prstGeom prst="rect">
              <a:avLst/>
            </a:prstGeom>
          </p:spPr>
        </p:pic>
        <p:sp>
          <p:nvSpPr>
            <p:cNvPr id="5" name="Rectangle 4">
              <a:extLst>
                <a:ext uri="{FF2B5EF4-FFF2-40B4-BE49-F238E27FC236}">
                  <a16:creationId xmlns:a16="http://schemas.microsoft.com/office/drawing/2014/main" id="{535A6705-52E7-FE0B-D682-F47E0D1F0411}"/>
                </a:ext>
              </a:extLst>
            </p:cNvPr>
            <p:cNvSpPr/>
            <p:nvPr/>
          </p:nvSpPr>
          <p:spPr>
            <a:xfrm>
              <a:off x="1511300" y="4693920"/>
              <a:ext cx="1018540" cy="281940"/>
            </a:xfrm>
            <a:prstGeom prst="rect">
              <a:avLst/>
            </a:prstGeom>
            <a:noFill/>
            <a:ln cmpd="dbl">
              <a:solidFill>
                <a:srgbClr val="D7D8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D6DAD756-2C4F-8909-FD6C-C5D1C76C4CCC}"/>
                </a:ext>
              </a:extLst>
            </p:cNvPr>
            <p:cNvCxnSpPr>
              <a:cxnSpLocks/>
            </p:cNvCxnSpPr>
            <p:nvPr/>
          </p:nvCxnSpPr>
          <p:spPr>
            <a:xfrm flipV="1">
              <a:off x="1511300" y="3494567"/>
              <a:ext cx="1171938" cy="1199353"/>
            </a:xfrm>
            <a:prstGeom prst="line">
              <a:avLst/>
            </a:prstGeom>
            <a:ln w="25400">
              <a:solidFill>
                <a:srgbClr val="D7D88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590E26-175E-67BE-356F-83FA23435274}"/>
                </a:ext>
              </a:extLst>
            </p:cNvPr>
            <p:cNvCxnSpPr/>
            <p:nvPr/>
          </p:nvCxnSpPr>
          <p:spPr>
            <a:xfrm flipV="1">
              <a:off x="1511300" y="4409067"/>
              <a:ext cx="1171938" cy="566793"/>
            </a:xfrm>
            <a:prstGeom prst="line">
              <a:avLst/>
            </a:prstGeom>
            <a:ln w="25400">
              <a:solidFill>
                <a:srgbClr val="D7D88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73FE6B-5409-2CBF-1A6C-3C16D7D18BED}"/>
                </a:ext>
              </a:extLst>
            </p:cNvPr>
            <p:cNvCxnSpPr>
              <a:cxnSpLocks/>
            </p:cNvCxnSpPr>
            <p:nvPr/>
          </p:nvCxnSpPr>
          <p:spPr>
            <a:xfrm flipV="1">
              <a:off x="2529840" y="3514882"/>
              <a:ext cx="2929256" cy="1179038"/>
            </a:xfrm>
            <a:prstGeom prst="line">
              <a:avLst/>
            </a:prstGeom>
            <a:ln>
              <a:solidFill>
                <a:srgbClr val="D7D88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80C542-0F57-C207-9CA8-D782788EEBDA}"/>
                </a:ext>
              </a:extLst>
            </p:cNvPr>
            <p:cNvCxnSpPr>
              <a:cxnSpLocks/>
            </p:cNvCxnSpPr>
            <p:nvPr/>
          </p:nvCxnSpPr>
          <p:spPr>
            <a:xfrm flipV="1">
              <a:off x="2529840" y="4409067"/>
              <a:ext cx="2929256" cy="566793"/>
            </a:xfrm>
            <a:prstGeom prst="line">
              <a:avLst/>
            </a:prstGeom>
            <a:ln w="25400">
              <a:solidFill>
                <a:srgbClr val="D7D88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FD00ABB-14A0-E77C-C3B5-736648171FF3}"/>
                </a:ext>
              </a:extLst>
            </p:cNvPr>
            <p:cNvPicPr>
              <a:picLocks noChangeAspect="1"/>
            </p:cNvPicPr>
            <p:nvPr/>
          </p:nvPicPr>
          <p:blipFill>
            <a:blip r:embed="rId5"/>
            <a:stretch>
              <a:fillRect/>
            </a:stretch>
          </p:blipFill>
          <p:spPr>
            <a:xfrm>
              <a:off x="2683238" y="3514882"/>
              <a:ext cx="2775858" cy="894185"/>
            </a:xfrm>
            <a:prstGeom prst="rect">
              <a:avLst/>
            </a:prstGeom>
            <a:ln w="19050">
              <a:solidFill>
                <a:srgbClr val="D7D883"/>
              </a:solidFill>
            </a:ln>
          </p:spPr>
        </p:pic>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34"/>
        <p:cNvGrpSpPr/>
        <p:nvPr/>
      </p:nvGrpSpPr>
      <p:grpSpPr>
        <a:xfrm>
          <a:off x="0" y="0"/>
          <a:ext cx="0" cy="0"/>
          <a:chOff x="0" y="0"/>
          <a:chExt cx="0" cy="0"/>
        </a:xfrm>
      </p:grpSpPr>
      <p:pic>
        <p:nvPicPr>
          <p:cNvPr id="635" name="Google Shape;635;p43"/>
          <p:cNvPicPr preferRelativeResize="0"/>
          <p:nvPr/>
        </p:nvPicPr>
        <p:blipFill>
          <a:blip r:embed="rId3">
            <a:alphaModFix/>
          </a:blip>
          <a:stretch>
            <a:fillRect/>
          </a:stretch>
        </p:blipFill>
        <p:spPr>
          <a:xfrm flipH="1">
            <a:off x="61375" y="2590800"/>
            <a:ext cx="5958425" cy="4782973"/>
          </a:xfrm>
          <a:prstGeom prst="rect">
            <a:avLst/>
          </a:prstGeom>
          <a:noFill/>
          <a:ln>
            <a:noFill/>
          </a:ln>
        </p:spPr>
      </p:pic>
      <p:pic>
        <p:nvPicPr>
          <p:cNvPr id="636" name="Google Shape;636;p43"/>
          <p:cNvPicPr preferRelativeResize="0"/>
          <p:nvPr/>
        </p:nvPicPr>
        <p:blipFill>
          <a:blip r:embed="rId4">
            <a:alphaModFix/>
          </a:blip>
          <a:stretch>
            <a:fillRect/>
          </a:stretch>
        </p:blipFill>
        <p:spPr>
          <a:xfrm>
            <a:off x="3415532" y="-4410"/>
            <a:ext cx="4280668" cy="3357210"/>
          </a:xfrm>
          <a:prstGeom prst="rect">
            <a:avLst/>
          </a:prstGeom>
          <a:noFill/>
          <a:ln>
            <a:noFill/>
          </a:ln>
        </p:spPr>
      </p:pic>
      <p:sp>
        <p:nvSpPr>
          <p:cNvPr id="637" name="Google Shape;637;p43"/>
          <p:cNvSpPr/>
          <p:nvPr/>
        </p:nvSpPr>
        <p:spPr>
          <a:xfrm>
            <a:off x="381000" y="1627554"/>
            <a:ext cx="5191968" cy="6406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Rockwell"/>
                <a:ea typeface="Rockwell"/>
                <a:cs typeface="Rockwell"/>
                <a:sym typeface="Rockwell"/>
              </a:rPr>
              <a:t>Awgrym Defnyddiol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sng" strike="noStrike" kern="0" cap="none" spc="0" normalizeH="0" baseline="0" noProof="0">
                <a:ln>
                  <a:noFill/>
                </a:ln>
                <a:solidFill>
                  <a:srgbClr val="51C4CE"/>
                </a:solidFill>
                <a:effectLst/>
                <a:uLnTx/>
                <a:uFillTx/>
                <a:latin typeface="Rockwell"/>
                <a:ea typeface="Rockwell"/>
                <a:cs typeface="Rockwell"/>
                <a:sym typeface="Rockwell"/>
                <a:hlinkClick r:id="rId5">
                  <a:extLst>
                    <a:ext uri="{A12FA001-AC4F-418D-AE19-62706E023703}">
                      <ahyp:hlinkClr xmlns:ahyp="http://schemas.microsoft.com/office/drawing/2018/hyperlinkcolor" val="tx"/>
                    </a:ext>
                  </a:extLst>
                </a:hlinkClick>
              </a:rPr>
              <a:t>https://youtu.be/-zqU4GFBhsA</a:t>
            </a: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hlinkClick r:id="rId5">
                  <a:extLst>
                    <a:ext uri="{A12FA001-AC4F-418D-AE19-62706E023703}">
                      <ahyp:hlinkClr xmlns:ahyp="http://schemas.microsoft.com/office/drawing/2018/hyperlinkcolor" val="tx"/>
                    </a:ext>
                  </a:extLst>
                </a:hlinkClick>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43"/>
          <p:cNvSpPr/>
          <p:nvPr/>
        </p:nvSpPr>
        <p:spPr>
          <a:xfrm>
            <a:off x="3960773" y="605274"/>
            <a:ext cx="3258244" cy="19831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b="0" i="0"/>
            </a:pPr>
            <a:r>
              <a:rPr kumimoji="0" lang="1106" sz="2400" b="0" i="0" u="none" strike="noStrike" kern="0" cap="none" spc="0" normalizeH="0" baseline="0" noProof="0">
                <a:ln>
                  <a:noFill/>
                </a:ln>
                <a:solidFill>
                  <a:srgbClr val="FFFFFF"/>
                </a:solidFill>
                <a:effectLst/>
                <a:uLnTx/>
                <a:uFillTx/>
                <a:latin typeface="Rockwell"/>
                <a:ea typeface="Rockwell"/>
                <a:cs typeface="Rockwell"/>
                <a:sym typeface="Rockwell"/>
              </a:rPr>
              <a:t>Anogwch</a:t>
            </a:r>
            <a:r>
              <a:rPr kumimoji="0" lang="1106" sz="2000" b="0" i="0" u="none" strike="noStrike" kern="0" cap="none" spc="0" normalizeH="0" baseline="0" noProof="0">
                <a:ln>
                  <a:noFill/>
                </a:ln>
                <a:solidFill>
                  <a:srgbClr val="FFFFFF"/>
                </a:solidFill>
                <a:effectLst/>
                <a:uLnTx/>
                <a:uFillTx/>
                <a:latin typeface="Arial"/>
                <a:ea typeface="Arial"/>
                <a:cs typeface="Arial"/>
                <a:sym typeface="Arial"/>
              </a:rPr>
              <a:t> deuluoedd/gofalwyr i siarad â phlant ym mha iaith bynnag y maent fwyaf cyfforddus yn ei siarad eu hunain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43"/>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1" name="Google Shape;641;p43"/>
          <p:cNvSpPr txBox="1"/>
          <p:nvPr/>
        </p:nvSpPr>
        <p:spPr>
          <a:xfrm>
            <a:off x="457199" y="274320"/>
            <a:ext cx="2030399"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Galla i ddysgu ein hiaith a'n diwylliant gen ti</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642" name="Google Shape;642;p43"/>
          <p:cNvSpPr txBox="1"/>
          <p:nvPr/>
        </p:nvSpPr>
        <p:spPr>
          <a:xfrm>
            <a:off x="607276" y="3904785"/>
            <a:ext cx="4652848" cy="22272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Mae rhannu llyfrau yn iaith y cartref yn hybu llesiant yn ogystal â datblygiad iaith, oherwydd y rhyngweithio rhwng oedolion a phlant wrth rannu llyfrau ynghyd â chynnwys y llyfrau (He, 2019)</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a:pPr>
            <a:endParaRPr kumimoji="0" sz="20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643" name="Google Shape;643;p43"/>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6" name="Picture 5" descr="Text&#10;&#10;Description automatically generated with medium confidence">
            <a:extLst>
              <a:ext uri="{FF2B5EF4-FFF2-40B4-BE49-F238E27FC236}">
                <a16:creationId xmlns:a16="http://schemas.microsoft.com/office/drawing/2014/main" id="{B61E89E8-20BB-618D-7CE0-7C4793698014}"/>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7468814" y="403658"/>
            <a:ext cx="4265986" cy="6050684"/>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48"/>
        <p:cNvGrpSpPr/>
        <p:nvPr/>
      </p:nvGrpSpPr>
      <p:grpSpPr>
        <a:xfrm>
          <a:off x="0" y="0"/>
          <a:ext cx="0" cy="0"/>
          <a:chOff x="0" y="0"/>
          <a:chExt cx="0" cy="0"/>
        </a:xfrm>
      </p:grpSpPr>
      <p:grpSp>
        <p:nvGrpSpPr>
          <p:cNvPr id="649" name="Google Shape;649;p44"/>
          <p:cNvGrpSpPr/>
          <p:nvPr/>
        </p:nvGrpSpPr>
        <p:grpSpPr>
          <a:xfrm>
            <a:off x="1030987" y="1853047"/>
            <a:ext cx="10318227" cy="4142519"/>
            <a:chOff x="444516" y="938647"/>
            <a:chExt cx="10318227" cy="4142519"/>
          </a:xfrm>
        </p:grpSpPr>
        <p:sp>
          <p:nvSpPr>
            <p:cNvPr id="650" name="Google Shape;650;p44"/>
            <p:cNvSpPr/>
            <p:nvPr/>
          </p:nvSpPr>
          <p:spPr>
            <a:xfrm>
              <a:off x="444516" y="938647"/>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1" name="Google Shape;651;p44"/>
            <p:cNvSpPr txBox="1"/>
            <p:nvPr/>
          </p:nvSpPr>
          <p:spPr>
            <a:xfrm>
              <a:off x="444516" y="938647"/>
              <a:ext cx="3388602" cy="2033161"/>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tabLst/>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Mae dwyieithrwydd ac amlieithrwydd yn </a:t>
              </a:r>
              <a:r>
                <a:rPr kumimoji="0" lang="1106" sz="2000" b="1" i="0" u="none" strike="noStrike" kern="0" cap="none" spc="0" normalizeH="0" baseline="0" noProof="0">
                  <a:ln>
                    <a:noFill/>
                  </a:ln>
                  <a:solidFill>
                    <a:srgbClr val="82368C"/>
                  </a:solidFill>
                  <a:effectLst/>
                  <a:uLnTx/>
                  <a:uFillTx/>
                  <a:latin typeface="Rockwell"/>
                  <a:ea typeface="Rockwell"/>
                  <a:cs typeface="Rockwell"/>
                  <a:sym typeface="Rockwell"/>
                </a:rPr>
                <a:t>asedau</a:t>
              </a:r>
              <a:r>
                <a:rPr kumimoji="0" lang="1106" sz="1800" b="0" i="0" u="none" strike="noStrike" kern="0" cap="none" spc="0" normalizeH="0" baseline="0" noProof="0">
                  <a:ln>
                    <a:noFill/>
                  </a:ln>
                  <a:solidFill>
                    <a:srgbClr val="82368C"/>
                  </a:solidFill>
                  <a:effectLst/>
                  <a:uLnTx/>
                  <a:uFillTx/>
                  <a:latin typeface="Arial"/>
                  <a:ea typeface="Arial"/>
                  <a:cs typeface="Arial"/>
                  <a:sym typeface="Arial"/>
                </a:rPr>
                <a:t> </a:t>
              </a:r>
              <a:endParaRPr kumimoji="0" sz="1800" b="0" i="0" u="none" strike="noStrike" kern="0" cap="none" spc="0" normalizeH="0" baseline="0" noProof="0">
                <a:ln>
                  <a:noFill/>
                </a:ln>
                <a:solidFill>
                  <a:srgbClr val="82368C"/>
                </a:solidFill>
                <a:effectLst/>
                <a:uLnTx/>
                <a:uFillTx/>
                <a:latin typeface="Arial"/>
                <a:ea typeface="Arial"/>
                <a:cs typeface="Arial"/>
                <a:sym typeface="Arial"/>
              </a:endParaRPr>
            </a:p>
          </p:txBody>
        </p:sp>
        <p:sp>
          <p:nvSpPr>
            <p:cNvPr id="652" name="Google Shape;652;p44"/>
            <p:cNvSpPr/>
            <p:nvPr/>
          </p:nvSpPr>
          <p:spPr>
            <a:xfrm>
              <a:off x="3909329" y="938647"/>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3" name="Google Shape;653;p44"/>
            <p:cNvSpPr txBox="1"/>
            <p:nvPr/>
          </p:nvSpPr>
          <p:spPr>
            <a:xfrm>
              <a:off x="3909329" y="938647"/>
              <a:ext cx="3388602" cy="2033161"/>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Bydd plant sy'n dysgu iaith newydd yn aml yn mynd drwy </a:t>
              </a:r>
              <a:r>
                <a:rPr kumimoji="0" lang="1106" sz="2000" b="1" i="0" u="none" strike="noStrike" kern="0" cap="none" spc="0" normalizeH="0" baseline="0" noProof="0" dirty="0">
                  <a:ln>
                    <a:noFill/>
                  </a:ln>
                  <a:solidFill>
                    <a:srgbClr val="82368C"/>
                  </a:solidFill>
                  <a:effectLst/>
                  <a:uLnTx/>
                  <a:uFillTx/>
                  <a:latin typeface="Rockwell"/>
                  <a:ea typeface="Rockwell"/>
                  <a:cs typeface="Rockwell"/>
                  <a:sym typeface="Rockwell"/>
                </a:rPr>
                <a:t>gyfnod distaw </a:t>
              </a: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am tua dau neu dri mis yn yr amgylchedd lle y daw i gysylltiad â'r iaith newydd. Mae hyn yn rhan </a:t>
              </a:r>
              <a:r>
                <a:rPr kumimoji="0" lang="1106" sz="2000" b="1" i="0" u="none" strike="noStrike" kern="0" cap="none" spc="0" normalizeH="0" baseline="0" noProof="0" dirty="0">
                  <a:ln>
                    <a:noFill/>
                  </a:ln>
                  <a:solidFill>
                    <a:srgbClr val="82368C"/>
                  </a:solidFill>
                  <a:effectLst/>
                  <a:uLnTx/>
                  <a:uFillTx/>
                  <a:latin typeface="Rockwell"/>
                  <a:ea typeface="Rockwell"/>
                  <a:cs typeface="Rockwell"/>
                  <a:sym typeface="Rockwell"/>
                </a:rPr>
                <a:t>normal</a:t>
              </a: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 o ddatblygiad.  </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54" name="Google Shape;654;p44"/>
            <p:cNvSpPr/>
            <p:nvPr/>
          </p:nvSpPr>
          <p:spPr>
            <a:xfrm>
              <a:off x="7374141" y="938647"/>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44"/>
            <p:cNvSpPr txBox="1"/>
            <p:nvPr/>
          </p:nvSpPr>
          <p:spPr>
            <a:xfrm>
              <a:off x="7374141" y="938647"/>
              <a:ext cx="3388602" cy="2033161"/>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tabLst/>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Gall gymryd hyd at </a:t>
              </a:r>
              <a:r>
                <a:rPr kumimoji="0" lang="1106" sz="2000" b="1" i="0" u="none" strike="noStrike" kern="0" cap="none" spc="0" normalizeH="0" baseline="0" noProof="0">
                  <a:ln>
                    <a:noFill/>
                  </a:ln>
                  <a:solidFill>
                    <a:srgbClr val="82368C"/>
                  </a:solidFill>
                  <a:effectLst/>
                  <a:uLnTx/>
                  <a:uFillTx/>
                  <a:latin typeface="Rockwell"/>
                  <a:ea typeface="Rockwell"/>
                  <a:cs typeface="Rockwell"/>
                  <a:sym typeface="Rockwell"/>
                </a:rPr>
                <a:t>ddwy flynedd </a:t>
              </a: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 ar ôl i'r plentyn ddod i gysylltiad â'r iaith iddo ddatblygu Cymraeg neu Saesneg llafar</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6" name="Google Shape;656;p44"/>
            <p:cNvSpPr/>
            <p:nvPr/>
          </p:nvSpPr>
          <p:spPr>
            <a:xfrm>
              <a:off x="444516" y="3048005"/>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7" name="Google Shape;657;p44"/>
            <p:cNvSpPr txBox="1"/>
            <p:nvPr/>
          </p:nvSpPr>
          <p:spPr>
            <a:xfrm>
              <a:off x="444516" y="3048005"/>
              <a:ext cx="3388602" cy="2033161"/>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tabLst/>
                <a:defRPr b="0" i="0"/>
              </a:pPr>
              <a:r>
                <a:rPr kumimoji="0" lang="1106" sz="2000" b="1" i="0" u="none" strike="noStrike" kern="0" cap="none" spc="0" normalizeH="0" baseline="0" noProof="0">
                  <a:ln>
                    <a:noFill/>
                  </a:ln>
                  <a:solidFill>
                    <a:srgbClr val="82368C"/>
                  </a:solidFill>
                  <a:effectLst/>
                  <a:uLnTx/>
                  <a:uFillTx/>
                  <a:latin typeface="Rockwell"/>
                  <a:ea typeface="Rockwell"/>
                  <a:cs typeface="Rockwell"/>
                  <a:sym typeface="Rockwell"/>
                </a:rPr>
                <a:t>NID OES</a:t>
              </a:r>
              <a:r>
                <a:rPr kumimoji="0" lang="1106" sz="2000" b="0" i="0" u="none" strike="noStrike" kern="0" cap="none" spc="0" normalizeH="0" baseline="0" noProof="0">
                  <a:ln>
                    <a:noFill/>
                  </a:ln>
                  <a:solidFill>
                    <a:srgbClr val="82368C"/>
                  </a:solidFill>
                  <a:effectLst/>
                  <a:uLnTx/>
                  <a:uFillTx/>
                  <a:latin typeface="Rockwell"/>
                  <a:ea typeface="Rockwell"/>
                  <a:cs typeface="Rockwell"/>
                  <a:sym typeface="Rockwell"/>
                </a:rPr>
                <a:t> </a:t>
              </a:r>
              <a:r>
                <a:rPr kumimoji="0" lang="1106" sz="2000" b="1" i="0" u="none" strike="noStrike" kern="0" cap="none" spc="0" normalizeH="0" baseline="0" noProof="0">
                  <a:ln>
                    <a:noFill/>
                  </a:ln>
                  <a:solidFill>
                    <a:srgbClr val="82368C"/>
                  </a:solidFill>
                  <a:effectLst/>
                  <a:uLnTx/>
                  <a:uFillTx/>
                  <a:latin typeface="Rockwell"/>
                  <a:ea typeface="Rockwell"/>
                  <a:cs typeface="Rockwell"/>
                  <a:sym typeface="Rockwell"/>
                </a:rPr>
                <a:t>tystiolaeth </a:t>
              </a: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sy'n awgrymu y bydd dysgu Cymraeg neu Saesneg fel iaith ychwanegol yn achosi anghenion lleferydd, iaith a chyfathrebu</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8" name="Google Shape;658;p44"/>
            <p:cNvSpPr/>
            <p:nvPr/>
          </p:nvSpPr>
          <p:spPr>
            <a:xfrm>
              <a:off x="3909329" y="3048005"/>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9" name="Google Shape;659;p44"/>
            <p:cNvSpPr txBox="1"/>
            <p:nvPr/>
          </p:nvSpPr>
          <p:spPr>
            <a:xfrm>
              <a:off x="3909329" y="3048005"/>
              <a:ext cx="3388602" cy="2033161"/>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Bydd gan 10% o blant anghenion lleferydd, iaith a chyfathrebu hirdymor, ac mae plant y mae Cymraeg neu Saesneg yn iaith ychwanegol iddynt </a:t>
              </a:r>
              <a:r>
                <a:rPr kumimoji="0" lang="1106" b="1" i="0" u="none" strike="noStrike" kern="0" cap="none" spc="0" normalizeH="0" baseline="0" noProof="0" dirty="0">
                  <a:ln>
                    <a:noFill/>
                  </a:ln>
                  <a:solidFill>
                    <a:srgbClr val="82368C"/>
                  </a:solidFill>
                  <a:effectLst/>
                  <a:uLnTx/>
                  <a:uFillTx/>
                  <a:latin typeface="Rockwell"/>
                  <a:ea typeface="Rockwell"/>
                  <a:cs typeface="Rockwell"/>
                  <a:sym typeface="Rockwell"/>
                </a:rPr>
                <a:t>yr un mor debygol</a:t>
              </a:r>
              <a:r>
                <a:rPr kumimoji="0" lang="1106" b="0" i="0" u="none" strike="noStrike" kern="0" cap="none" spc="0" normalizeH="0" baseline="0" noProof="0" dirty="0">
                  <a:ln>
                    <a:noFill/>
                  </a:ln>
                  <a:solidFill>
                    <a:srgbClr val="82368C"/>
                  </a:solidFill>
                  <a:effectLst/>
                  <a:uLnTx/>
                  <a:uFillTx/>
                  <a:latin typeface="Rockwell"/>
                  <a:ea typeface="Rockwell"/>
                  <a:cs typeface="Rockwell"/>
                  <a:sym typeface="Rockwell"/>
                </a:rPr>
                <a:t> </a:t>
              </a: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o gael yr anghenion hyn â phlant y mae Cymraeg neu Saesneg yn iaith gyntaf iddynt. </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60" name="Google Shape;660;p44"/>
            <p:cNvSpPr/>
            <p:nvPr/>
          </p:nvSpPr>
          <p:spPr>
            <a:xfrm>
              <a:off x="7374141" y="3041356"/>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1" name="Google Shape;661;p44"/>
            <p:cNvSpPr txBox="1"/>
            <p:nvPr/>
          </p:nvSpPr>
          <p:spPr>
            <a:xfrm>
              <a:off x="7374141" y="3041356"/>
              <a:ext cx="3388602" cy="2033161"/>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Er ei bod yn bosibl y bydd gan y plentyn nifer cyfyngedig o eiriau ym mhob iaith y bydd yn ei dysgu, pan gaiff y cyfan ei adio at ei gilydd bydd ganddo'r </a:t>
              </a:r>
              <a:r>
                <a:rPr kumimoji="0" lang="1106" b="1" i="0" u="none" strike="noStrike" kern="0" cap="none" spc="0" normalizeH="0" baseline="0" noProof="0" dirty="0">
                  <a:ln>
                    <a:noFill/>
                  </a:ln>
                  <a:solidFill>
                    <a:srgbClr val="82368C"/>
                  </a:solidFill>
                  <a:effectLst/>
                  <a:uLnTx/>
                  <a:uFillTx/>
                  <a:latin typeface="Rockwell"/>
                  <a:ea typeface="Rockwell"/>
                  <a:cs typeface="Rockwell"/>
                  <a:sym typeface="Rockwell"/>
                </a:rPr>
                <a:t>nifer disgwyliedig</a:t>
              </a:r>
              <a:r>
                <a:rPr kumimoji="0" lang="1106" b="0" i="0" u="none" strike="noStrike" kern="0" cap="none" spc="0" normalizeH="0" baseline="0" noProof="0" dirty="0">
                  <a:ln>
                    <a:noFill/>
                  </a:ln>
                  <a:solidFill>
                    <a:srgbClr val="82368C"/>
                  </a:solidFill>
                  <a:effectLst/>
                  <a:uLnTx/>
                  <a:uFillTx/>
                  <a:latin typeface="Rockwell"/>
                  <a:ea typeface="Rockwell"/>
                  <a:cs typeface="Rockwell"/>
                  <a:sym typeface="Rockwell"/>
                </a:rPr>
                <a:t> </a:t>
              </a: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o eiriau ar gyfer ei gyfnod datblygiad fel arfer</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662" name="Google Shape;662;p44"/>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63" name="Google Shape;663;p44"/>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4" name="Google Shape;664;p44"/>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Cymraeg neu Saesneg fel iaith ychwanegol</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665" name="Google Shape;665;p44"/>
          <p:cNvPicPr preferRelativeResize="0"/>
          <p:nvPr/>
        </p:nvPicPr>
        <p:blipFill>
          <a:blip r:embed="rId3">
            <a:alphaModFix/>
          </a:blip>
          <a:stretch>
            <a:fillRect/>
          </a:stretch>
        </p:blipFill>
        <p:spPr>
          <a:xfrm>
            <a:off x="2299928" y="0"/>
            <a:ext cx="1814872" cy="1814872"/>
          </a:xfrm>
          <a:prstGeom prst="rect">
            <a:avLst/>
          </a:prstGeom>
          <a:noFill/>
          <a:ln>
            <a:noFill/>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70"/>
        <p:cNvGrpSpPr/>
        <p:nvPr/>
      </p:nvGrpSpPr>
      <p:grpSpPr>
        <a:xfrm>
          <a:off x="0" y="0"/>
          <a:ext cx="0" cy="0"/>
          <a:chOff x="0" y="0"/>
          <a:chExt cx="0" cy="0"/>
        </a:xfrm>
      </p:grpSpPr>
      <p:sp>
        <p:nvSpPr>
          <p:cNvPr id="671" name="Google Shape;671;p45"/>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2" name="Google Shape;672;p45"/>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dirty="0">
                <a:ln>
                  <a:noFill/>
                </a:ln>
                <a:solidFill>
                  <a:srgbClr val="FFFFFF"/>
                </a:solidFill>
                <a:effectLst/>
                <a:uLnTx/>
                <a:uFillTx/>
                <a:latin typeface="Rockwell"/>
                <a:ea typeface="Rockwell"/>
                <a:cs typeface="Rockwell"/>
                <a:sym typeface="Rockwell"/>
              </a:rPr>
              <a:t>Dwyieithrwydd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75" name="Google Shape;675;p45"/>
          <p:cNvSpPr txBox="1"/>
          <p:nvPr/>
        </p:nvSpPr>
        <p:spPr>
          <a:xfrm>
            <a:off x="4562263" y="1714330"/>
            <a:ext cx="7172537" cy="1200288"/>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600"/>
              <a:buFont typeface="Arial"/>
              <a:buNone/>
              <a:tabLst/>
              <a:defRPr b="0" i="0"/>
            </a:pPr>
            <a:r>
              <a:rPr kumimoji="0" lang="1106" b="0" i="0" u="none" strike="noStrike" kern="0" cap="none" spc="0" normalizeH="0" baseline="0" noProof="0" dirty="0">
                <a:ln>
                  <a:noFill/>
                </a:ln>
                <a:solidFill>
                  <a:srgbClr val="FFFFFF"/>
                </a:solidFill>
                <a:effectLst/>
                <a:uLnTx/>
                <a:uFillTx/>
                <a:latin typeface="Arial"/>
                <a:ea typeface="Arial"/>
                <a:cs typeface="Arial"/>
                <a:sym typeface="Arial"/>
              </a:rPr>
              <a:t>Bydd datblygiad iaith yn wahanol yn y Gymraeg o gymharu â'r Saesneg, gyda seiniau lleferydd unigol, trefn geiriau a gramadeg i gyd yn wahanol i'r Saesneg. Nid oes gennym dystiolaeth dda o normau disgwyliedig yn y Gymraeg eto.</a:t>
            </a:r>
            <a:endParaRPr kumimoji="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677" name="Google Shape;677;p45"/>
          <p:cNvPicPr preferRelativeResize="0"/>
          <p:nvPr/>
        </p:nvPicPr>
        <p:blipFill>
          <a:blip r:embed="rId3">
            <a:alphaModFix/>
          </a:blip>
          <a:stretch>
            <a:fillRect/>
          </a:stretch>
        </p:blipFill>
        <p:spPr>
          <a:xfrm>
            <a:off x="152400" y="2619359"/>
            <a:ext cx="4288705" cy="3552841"/>
          </a:xfrm>
          <a:prstGeom prst="rect">
            <a:avLst/>
          </a:prstGeom>
          <a:noFill/>
          <a:ln>
            <a:noFill/>
          </a:ln>
        </p:spPr>
      </p:pic>
      <p:sp>
        <p:nvSpPr>
          <p:cNvPr id="678" name="Google Shape;678;p45"/>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 name="Google Shape;687;p46">
            <a:extLst>
              <a:ext uri="{FF2B5EF4-FFF2-40B4-BE49-F238E27FC236}">
                <a16:creationId xmlns:a16="http://schemas.microsoft.com/office/drawing/2014/main" id="{11CBA4A6-F53A-BBCD-4A22-7948D83FC308}"/>
              </a:ext>
            </a:extLst>
          </p:cNvPr>
          <p:cNvSpPr txBox="1"/>
          <p:nvPr/>
        </p:nvSpPr>
        <p:spPr>
          <a:xfrm>
            <a:off x="4562263" y="3429000"/>
            <a:ext cx="7181841" cy="915274"/>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Mae ‘cyfnewid codau’, neu ddefnyddio geiriau o fwy nag un iaith yn yr un ymadrodd neu frawddeg, yn rhan normal o ddatblygiad iaith dwyieithog.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E9FDA994-B4DE-9D88-7CA5-2A147C1DED1F}"/>
              </a:ext>
            </a:extLst>
          </p:cNvPr>
          <p:cNvSpPr txBox="1"/>
          <p:nvPr/>
        </p:nvSpPr>
        <p:spPr>
          <a:xfrm>
            <a:off x="3027218" y="3105835"/>
            <a:ext cx="6109854" cy="369332"/>
          </a:xfrm>
          <a:prstGeom prst="rect">
            <a:avLst/>
          </a:prstGeom>
          <a:noFill/>
        </p:spPr>
        <p:txBody>
          <a:bodyPr wrap="square">
            <a:spAutoFit/>
          </a:bodyPr>
          <a:lstStyle/>
          <a:p>
            <a:pPr marL="742950" lvl="1" indent="-285750" algn="l" rtl="0">
              <a:lnSpc>
                <a:spcPct val="100000"/>
              </a:lnSpc>
              <a:spcBef>
                <a:spcPct val="0"/>
              </a:spcBef>
              <a:spcAft>
                <a:spcPct val="0"/>
              </a:spcAft>
              <a:buClr>
                <a:schemeClr val="dk1"/>
              </a:buClr>
              <a:buSzPts val="1200"/>
              <a:buFont typeface="Arial"/>
              <a:buChar char="•"/>
              <a:defRPr b="0" i="0"/>
            </a:pPr>
            <a:r>
              <a:rPr lang="en-GB" sz="1800" b="0" i="0" u="none" strike="noStrike" dirty="0">
                <a:solidFill>
                  <a:schemeClr val="dk1"/>
                </a:solidFill>
                <a:latin typeface="Arial"/>
                <a:ea typeface="Arial"/>
                <a:cs typeface="Arial"/>
                <a:sym typeface="Arial"/>
              </a:rPr>
              <a:t>.</a:t>
            </a:r>
            <a:endParaRPr lang="en-GB" dirty="0"/>
          </a:p>
        </p:txBody>
      </p:sp>
      <p:sp>
        <p:nvSpPr>
          <p:cNvPr id="5" name="Google Shape;687;p46">
            <a:extLst>
              <a:ext uri="{FF2B5EF4-FFF2-40B4-BE49-F238E27FC236}">
                <a16:creationId xmlns:a16="http://schemas.microsoft.com/office/drawing/2014/main" id="{DDB5AE4E-1C42-8F2A-C7BA-0D24CB68980D}"/>
              </a:ext>
            </a:extLst>
          </p:cNvPr>
          <p:cNvSpPr txBox="1"/>
          <p:nvPr/>
        </p:nvSpPr>
        <p:spPr>
          <a:xfrm>
            <a:off x="4562263" y="4801931"/>
            <a:ext cx="7181841" cy="646290"/>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lang="en-GB" kern="0" dirty="0">
                <a:solidFill>
                  <a:srgbClr val="FFFFFF"/>
                </a:solidFill>
                <a:latin typeface="Arial"/>
                <a:ea typeface="Arial"/>
                <a:cs typeface="Arial"/>
                <a:sym typeface="Arial"/>
              </a:rPr>
              <a:t>D</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ylid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annog</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rhieni</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i</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siarad</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gyda’u</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blant</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yn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yr</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iaith</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y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maen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yn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teimlo</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fwyaf</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cyfforddus</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yn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ei</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Siarad.</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83"/>
        <p:cNvGrpSpPr/>
        <p:nvPr/>
      </p:nvGrpSpPr>
      <p:grpSpPr>
        <a:xfrm>
          <a:off x="0" y="0"/>
          <a:ext cx="0" cy="0"/>
          <a:chOff x="0" y="0"/>
          <a:chExt cx="0" cy="0"/>
        </a:xfrm>
      </p:grpSpPr>
      <p:sp>
        <p:nvSpPr>
          <p:cNvPr id="684" name="Google Shape;684;p46"/>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5" name="Google Shape;685;p4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Dwyieithrwydd:</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sut i gefnogi mwy nag un iaith</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686" name="Google Shape;686;p46"/>
          <p:cNvSpPr txBox="1"/>
          <p:nvPr/>
        </p:nvSpPr>
        <p:spPr>
          <a:xfrm>
            <a:off x="4556550" y="1811984"/>
            <a:ext cx="7181841" cy="1617016"/>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500"/>
              <a:buFont typeface="Arial"/>
              <a:buNone/>
              <a:tabLst/>
              <a:defRPr/>
            </a:pPr>
            <a:endParaRPr kumimoji="0" sz="5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Un ffordd dda o gefnogi teuluoedd y mae Cymraeg neu Saesneg yn iaith ychwanegol iddynt yw annog rhieni i rannu straeon gan ddefnyddio llyfrau yn iaith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dewisol</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neu lyfr lluniau dieiriau. Bydd hyn yn eu galluogi i ddefnyddio eu hiaith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dewisol</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i greu straeon cyfoethog yn eu geiriau eu hunain.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500"/>
              <a:buFont typeface="Arial"/>
              <a:buNone/>
              <a:tabLst/>
              <a:defRPr/>
            </a:pPr>
            <a:endParaRPr kumimoji="0" sz="5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88" name="Google Shape;688;p46"/>
          <p:cNvSpPr txBox="1"/>
          <p:nvPr/>
        </p:nvSpPr>
        <p:spPr>
          <a:xfrm>
            <a:off x="4543358" y="3595828"/>
            <a:ext cx="7175993" cy="915274"/>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Os amheuir bod gan blentyn anghenion lleferydd, iaith a chyfathrebu, neu os bydd hynny wedi'i gadarnhau, dylai asesiadau ac ymyriadau fod yn iaith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dewisol</a:t>
            </a: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 gan ddefnyddio cyfieithydd.</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689" name="Google Shape;689;p46"/>
          <p:cNvPicPr preferRelativeResize="0"/>
          <p:nvPr/>
        </p:nvPicPr>
        <p:blipFill>
          <a:blip r:embed="rId3">
            <a:alphaModFix/>
          </a:blip>
          <a:stretch>
            <a:fillRect/>
          </a:stretch>
        </p:blipFill>
        <p:spPr>
          <a:xfrm>
            <a:off x="64477" y="2676925"/>
            <a:ext cx="4896575" cy="3733800"/>
          </a:xfrm>
          <a:prstGeom prst="rect">
            <a:avLst/>
          </a:prstGeom>
          <a:noFill/>
          <a:ln>
            <a:noFill/>
          </a:ln>
        </p:spPr>
      </p:pic>
      <p:sp>
        <p:nvSpPr>
          <p:cNvPr id="690" name="Google Shape;690;p46"/>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498E0448-7666-BFBE-85D2-51ED527E1DFD}"/>
              </a:ext>
            </a:extLst>
          </p:cNvPr>
          <p:cNvSpPr txBox="1"/>
          <p:nvPr/>
        </p:nvSpPr>
        <p:spPr>
          <a:xfrm>
            <a:off x="6549763" y="6095017"/>
            <a:ext cx="6112932" cy="646331"/>
          </a:xfrm>
          <a:prstGeom prst="rect">
            <a:avLst/>
          </a:prstGeom>
          <a:noFill/>
        </p:spPr>
        <p:txBody>
          <a:bodyPr wrap="square">
            <a:spAutoFit/>
          </a:bodyPr>
          <a:lstStyle/>
          <a:p>
            <a:endParaRPr lang="en-GB" dirty="0"/>
          </a:p>
          <a:p>
            <a:r>
              <a:rPr lang="en-GB" dirty="0">
                <a:hlinkClick r:id="rId4"/>
              </a:rPr>
              <a:t>Taflenni </a:t>
            </a:r>
            <a:r>
              <a:rPr lang="en-GB" dirty="0" err="1">
                <a:hlinkClick r:id="rId4"/>
              </a:rPr>
              <a:t>ffeithiau</a:t>
            </a:r>
            <a:r>
              <a:rPr lang="en-GB" dirty="0">
                <a:hlinkClick r:id="rId4"/>
              </a:rPr>
              <a:t> </a:t>
            </a:r>
            <a:r>
              <a:rPr lang="en-GB" dirty="0" err="1">
                <a:hlinkClick r:id="rId4"/>
              </a:rPr>
              <a:t>dwyieithrwydd</a:t>
            </a:r>
            <a:endParaRPr lang="en-GB" dirty="0"/>
          </a:p>
        </p:txBody>
      </p:sp>
      <p:sp>
        <p:nvSpPr>
          <p:cNvPr id="2" name="Google Shape;673;p45">
            <a:extLst>
              <a:ext uri="{FF2B5EF4-FFF2-40B4-BE49-F238E27FC236}">
                <a16:creationId xmlns:a16="http://schemas.microsoft.com/office/drawing/2014/main" id="{460BFAAD-1E76-04F3-722C-B689EF388FA8}"/>
              </a:ext>
            </a:extLst>
          </p:cNvPr>
          <p:cNvSpPr txBox="1"/>
          <p:nvPr/>
        </p:nvSpPr>
        <p:spPr>
          <a:xfrm>
            <a:off x="4569742" y="469245"/>
            <a:ext cx="7162801" cy="1112895"/>
          </a:xfrm>
          <a:prstGeom prst="rect">
            <a:avLst/>
          </a:prstGeom>
          <a:solidFill>
            <a:srgbClr val="51C4CE"/>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600"/>
              <a:buFont typeface="Arial"/>
              <a:buNone/>
              <a:tabLst/>
              <a:defRPr b="0" i="0"/>
            </a:pPr>
            <a:r>
              <a:rPr kumimoji="0" lang="1106" b="0" i="0" u="none" strike="noStrike" kern="0" cap="none" spc="0" normalizeH="0" baseline="0" noProof="0" dirty="0">
                <a:ln>
                  <a:noFill/>
                </a:ln>
                <a:solidFill>
                  <a:srgbClr val="FFFFFF"/>
                </a:solidFill>
                <a:effectLst/>
                <a:uLnTx/>
                <a:uFillTx/>
                <a:latin typeface="Arial"/>
                <a:ea typeface="Arial"/>
                <a:cs typeface="Arial"/>
                <a:sym typeface="Arial"/>
              </a:rPr>
              <a:t>Mae cefnogi plant sy'n caffael mwy nag un iaith yr un peth â chefnogi unrhyw blentyn sy'n dysgu siarad: cadwch bethau'n syml, ailadroddwch bethau, defnyddiwch bropiau gweledol ac, yn anad dim, byddwch yn ymatebol. </a:t>
            </a:r>
            <a:endParaRPr kumimoji="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Google Shape;688;p46">
            <a:extLst>
              <a:ext uri="{FF2B5EF4-FFF2-40B4-BE49-F238E27FC236}">
                <a16:creationId xmlns:a16="http://schemas.microsoft.com/office/drawing/2014/main" id="{3DD66C2C-6380-8754-7301-1A294EC77B68}"/>
              </a:ext>
            </a:extLst>
          </p:cNvPr>
          <p:cNvSpPr txBox="1"/>
          <p:nvPr/>
        </p:nvSpPr>
        <p:spPr>
          <a:xfrm>
            <a:off x="4556550" y="4875438"/>
            <a:ext cx="7175993" cy="646290"/>
          </a:xfrm>
          <a:prstGeom prst="rect">
            <a:avLst/>
          </a:prstGeom>
          <a:solidFill>
            <a:srgbClr val="51C4CE"/>
          </a:solidFill>
          <a:ln>
            <a:noFill/>
          </a:ln>
        </p:spPr>
        <p:txBody>
          <a:bodyPr spcFirstLastPara="1" wrap="square" lIns="91425" tIns="45700" rIns="91425" bIns="45700" anchor="ctr" anchorCtr="0">
            <a:spAutoFit/>
          </a:bodyPr>
          <a:lstStyle/>
          <a:p>
            <a:pPr algn="ct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Cofiwch</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dderbyn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chanmol</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cyfathrebu</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ym</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mha</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bynnag</a:t>
            </a:r>
            <a:endParaRPr kumimoji="0" lang="en-GB" sz="1800" b="0" i="0" u="none" strike="noStrike" kern="0" cap="none" spc="0" normalizeH="0" baseline="0" noProof="0" dirty="0">
              <a:ln>
                <a:noFill/>
              </a:ln>
              <a:solidFill>
                <a:srgbClr val="FFFFFF"/>
              </a:solidFill>
              <a:effectLst/>
              <a:uLnTx/>
              <a:uFillTx/>
              <a:latin typeface="Arial"/>
              <a:ea typeface="Arial"/>
              <a:cs typeface="Arial"/>
              <a:sym typeface="Arial"/>
            </a:endParaRPr>
          </a:p>
          <a:p>
            <a:pPr algn="ct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iaith</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mae'r</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plentyn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yn</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dewis</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ei</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GB" sz="1800" b="0" i="0" u="none" strike="noStrike" kern="0" cap="none" spc="0" normalizeH="0" baseline="0" noProof="0" dirty="0" err="1">
                <a:ln>
                  <a:noFill/>
                </a:ln>
                <a:solidFill>
                  <a:srgbClr val="FFFFFF"/>
                </a:solidFill>
                <a:effectLst/>
                <a:uLnTx/>
                <a:uFillTx/>
                <a:latin typeface="Arial"/>
                <a:ea typeface="Arial"/>
                <a:cs typeface="Arial"/>
                <a:sym typeface="Arial"/>
              </a:rPr>
              <a:t>defnyddio</a:t>
            </a: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695"/>
        <p:cNvGrpSpPr/>
        <p:nvPr/>
      </p:nvGrpSpPr>
      <p:grpSpPr>
        <a:xfrm>
          <a:off x="0" y="0"/>
          <a:ext cx="0" cy="0"/>
          <a:chOff x="0" y="0"/>
          <a:chExt cx="0" cy="0"/>
        </a:xfrm>
      </p:grpSpPr>
      <p:sp>
        <p:nvSpPr>
          <p:cNvPr id="697" name="Google Shape;697;p47"/>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98" name="Google Shape;698;p47"/>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9" name="Google Shape;699;p4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Gweithgaredd </a:t>
            </a:r>
            <a:endParaRPr kumimoji="0" sz="20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pic>
        <p:nvPicPr>
          <p:cNvPr id="700" name="Google Shape;700;p47"/>
          <p:cNvPicPr preferRelativeResize="0"/>
          <p:nvPr/>
        </p:nvPicPr>
        <p:blipFill>
          <a:blip r:embed="rId3">
            <a:alphaModFix/>
          </a:blip>
          <a:stretch>
            <a:fillRect/>
          </a:stretch>
        </p:blipFill>
        <p:spPr>
          <a:xfrm flipH="1">
            <a:off x="1040054" y="1589956"/>
            <a:ext cx="1782000" cy="1436309"/>
          </a:xfrm>
          <a:prstGeom prst="rect">
            <a:avLst/>
          </a:prstGeom>
          <a:noFill/>
          <a:ln>
            <a:noFill/>
          </a:ln>
        </p:spPr>
      </p:pic>
      <p:pic>
        <p:nvPicPr>
          <p:cNvPr id="701" name="Google Shape;701;p47"/>
          <p:cNvPicPr preferRelativeResize="0"/>
          <p:nvPr/>
        </p:nvPicPr>
        <p:blipFill>
          <a:blip r:embed="rId4">
            <a:alphaModFix/>
          </a:blip>
          <a:stretch>
            <a:fillRect/>
          </a:stretch>
        </p:blipFill>
        <p:spPr>
          <a:xfrm>
            <a:off x="408032" y="3185686"/>
            <a:ext cx="1884317" cy="2905723"/>
          </a:xfrm>
          <a:prstGeom prst="rect">
            <a:avLst/>
          </a:prstGeom>
          <a:noFill/>
          <a:ln>
            <a:noFill/>
          </a:ln>
        </p:spPr>
      </p:pic>
      <p:pic>
        <p:nvPicPr>
          <p:cNvPr id="702" name="Google Shape;702;p47"/>
          <p:cNvPicPr preferRelativeResize="0"/>
          <p:nvPr/>
        </p:nvPicPr>
        <p:blipFill>
          <a:blip r:embed="rId5">
            <a:alphaModFix/>
          </a:blip>
          <a:stretch>
            <a:fillRect/>
          </a:stretch>
        </p:blipFill>
        <p:spPr>
          <a:xfrm flipH="1">
            <a:off x="2590800" y="2570540"/>
            <a:ext cx="768255" cy="3511211"/>
          </a:xfrm>
          <a:prstGeom prst="rect">
            <a:avLst/>
          </a:prstGeom>
          <a:noFill/>
          <a:ln>
            <a:noFill/>
          </a:ln>
        </p:spPr>
      </p:pic>
      <p:sp>
        <p:nvSpPr>
          <p:cNvPr id="703" name="Google Shape;703;p47"/>
          <p:cNvSpPr txBox="1">
            <a:spLocks noGrp="1"/>
          </p:cNvSpPr>
          <p:nvPr>
            <p:ph type="body" idx="1"/>
          </p:nvPr>
        </p:nvSpPr>
        <p:spPr>
          <a:xfrm>
            <a:off x="4105809" y="1916107"/>
            <a:ext cx="7848602" cy="2539157"/>
          </a:xfrm>
          <a:prstGeom prst="rect">
            <a:avLst/>
          </a:prstGeom>
          <a:solidFill>
            <a:srgbClr val="FAB823"/>
          </a:solidFill>
          <a:ln>
            <a:noFill/>
          </a:ln>
        </p:spPr>
        <p:txBody>
          <a:bodyPr spcFirstLastPara="1" wrap="square" lIns="0" tIns="0" rIns="0" bIns="0" anchor="t" anchorCtr="0">
            <a:spAutoFit/>
          </a:bodyPr>
          <a:lstStyle/>
          <a:p>
            <a:pPr marL="542925" lvl="0" indent="-396875" algn="l" rtl="0">
              <a:lnSpc>
                <a:spcPct val="100000"/>
              </a:lnSpc>
              <a:spcBef>
                <a:spcPct val="0"/>
              </a:spcBef>
              <a:spcAft>
                <a:spcPct val="0"/>
              </a:spcAft>
              <a:buSzPts val="100"/>
              <a:buFont typeface="Arial"/>
              <a:buNone/>
            </a:pPr>
            <a:endParaRPr sz="100" dirty="0">
              <a:solidFill>
                <a:schemeClr val="lt1"/>
              </a:solidFill>
              <a:latin typeface="Arial"/>
              <a:ea typeface="Arial"/>
              <a:cs typeface="Arial"/>
              <a:sym typeface="Arial"/>
            </a:endParaRPr>
          </a:p>
          <a:p>
            <a:pPr marL="0" lvl="0" indent="0" algn="l" rtl="0">
              <a:lnSpc>
                <a:spcPct val="100000"/>
              </a:lnSpc>
              <a:spcBef>
                <a:spcPts val="1200"/>
              </a:spcBef>
              <a:spcAft>
                <a:spcPct val="0"/>
              </a:spcAft>
              <a:buNone/>
              <a:defRPr b="0" i="0"/>
            </a:pPr>
            <a:r>
              <a:rPr lang="1106" b="1" dirty="0">
                <a:solidFill>
                  <a:schemeClr val="lt1"/>
                </a:solidFill>
                <a:latin typeface="Arial"/>
                <a:ea typeface="Arial"/>
                <a:cs typeface="Arial"/>
                <a:sym typeface="Arial"/>
              </a:rPr>
              <a:t>Rhannwch yn barau a sgwrsiwch am rywbeth diddorol pan fydd:</a:t>
            </a:r>
            <a:endParaRPr b="1" dirty="0">
              <a:solidFill>
                <a:schemeClr val="lt1"/>
              </a:solidFill>
              <a:latin typeface="Arial"/>
              <a:ea typeface="Arial"/>
              <a:cs typeface="Arial"/>
              <a:sym typeface="Arial"/>
            </a:endParaRPr>
          </a:p>
          <a:p>
            <a:pPr marL="542925" lvl="0" indent="-403225" algn="l" rtl="0">
              <a:lnSpc>
                <a:spcPct val="100000"/>
              </a:lnSpc>
              <a:spcBef>
                <a:spcPts val="1200"/>
              </a:spcBef>
              <a:spcAft>
                <a:spcPct val="0"/>
              </a:spcAft>
              <a:buClr>
                <a:schemeClr val="lt1"/>
              </a:buClr>
              <a:buSzPts val="1800"/>
              <a:buFont typeface="Arial"/>
              <a:buAutoNum type="arabicPeriod"/>
              <a:defRPr b="0" i="0"/>
            </a:pPr>
            <a:r>
              <a:rPr lang="1106" b="1" dirty="0">
                <a:solidFill>
                  <a:schemeClr val="lt1"/>
                </a:solidFill>
              </a:rPr>
              <a:t>P1 yn eistedd ar gadair, a P2 yn sefyll y tu ôl i'r gadair</a:t>
            </a:r>
            <a:r>
              <a:rPr lang="1106" b="0" dirty="0">
                <a:solidFill>
                  <a:schemeClr val="lt1"/>
                </a:solidFill>
              </a:rPr>
              <a:t> </a:t>
            </a:r>
            <a:endParaRPr b="1" dirty="0">
              <a:solidFill>
                <a:schemeClr val="lt1"/>
              </a:solidFill>
            </a:endParaRPr>
          </a:p>
          <a:p>
            <a:pPr marL="542925" lvl="0" indent="-403225" algn="l" rtl="0">
              <a:lnSpc>
                <a:spcPct val="100000"/>
              </a:lnSpc>
              <a:spcBef>
                <a:spcPts val="1200"/>
              </a:spcBef>
              <a:spcAft>
                <a:spcPct val="0"/>
              </a:spcAft>
              <a:buClr>
                <a:schemeClr val="lt1"/>
              </a:buClr>
              <a:buSzPts val="1800"/>
              <a:buFont typeface="Arial"/>
              <a:buAutoNum type="arabicPeriod"/>
              <a:defRPr b="0" i="0"/>
            </a:pPr>
            <a:r>
              <a:rPr lang="1106" b="1" dirty="0">
                <a:solidFill>
                  <a:schemeClr val="lt1"/>
                </a:solidFill>
              </a:rPr>
              <a:t>P1 yn eistedd ar gadair, a P2 yn sefyll o flaen y gadair</a:t>
            </a:r>
            <a:r>
              <a:rPr lang="1106" b="0" dirty="0">
                <a:solidFill>
                  <a:schemeClr val="lt1"/>
                </a:solidFill>
              </a:rPr>
              <a:t> </a:t>
            </a:r>
            <a:endParaRPr b="1" dirty="0">
              <a:solidFill>
                <a:schemeClr val="lt1"/>
              </a:solidFill>
            </a:endParaRPr>
          </a:p>
          <a:p>
            <a:pPr marL="542925" lvl="0" indent="-403225" algn="l" rtl="0">
              <a:lnSpc>
                <a:spcPct val="100000"/>
              </a:lnSpc>
              <a:spcBef>
                <a:spcPts val="1200"/>
              </a:spcBef>
              <a:spcAft>
                <a:spcPct val="0"/>
              </a:spcAft>
              <a:buClr>
                <a:schemeClr val="lt1"/>
              </a:buClr>
              <a:buSzPts val="1800"/>
              <a:buFont typeface="Arial"/>
              <a:buAutoNum type="arabicPeriod"/>
              <a:defRPr b="0" i="0"/>
            </a:pPr>
            <a:r>
              <a:rPr lang="1106" b="1" dirty="0">
                <a:solidFill>
                  <a:schemeClr val="lt1"/>
                </a:solidFill>
              </a:rPr>
              <a:t>Y ddau ohonoch yn eistedd/sefyll yn wynebu eich gilydd</a:t>
            </a:r>
            <a:r>
              <a:rPr lang="1106" b="0" dirty="0">
                <a:solidFill>
                  <a:schemeClr val="lt1"/>
                </a:solidFill>
              </a:rPr>
              <a:t> </a:t>
            </a:r>
            <a:endParaRPr b="1" dirty="0">
              <a:solidFill>
                <a:schemeClr val="lt1"/>
              </a:solidFill>
            </a:endParaRPr>
          </a:p>
          <a:p>
            <a:pPr marL="0" lvl="0" indent="0" algn="l" rtl="0">
              <a:lnSpc>
                <a:spcPct val="100000"/>
              </a:lnSpc>
              <a:spcBef>
                <a:spcPts val="1200"/>
              </a:spcBef>
              <a:spcAft>
                <a:spcPct val="0"/>
              </a:spcAft>
              <a:buNone/>
              <a:defRPr b="0" i="0"/>
            </a:pPr>
            <a:r>
              <a:rPr lang="1106" b="1" dirty="0">
                <a:solidFill>
                  <a:schemeClr val="lt1"/>
                </a:solidFill>
                <a:latin typeface="Arial"/>
                <a:ea typeface="Arial"/>
                <a:cs typeface="Arial"/>
                <a:sym typeface="Arial"/>
              </a:rPr>
              <a:t>Trafodwch – sut roedd hyn yn teimlo i bob person?</a:t>
            </a:r>
            <a:r>
              <a:rPr lang="1106" b="0" dirty="0">
                <a:solidFill>
                  <a:schemeClr val="lt1"/>
                </a:solidFill>
                <a:latin typeface="Arial"/>
                <a:ea typeface="Arial"/>
                <a:cs typeface="Arial"/>
                <a:sym typeface="Arial"/>
              </a:rPr>
              <a:t> </a:t>
            </a:r>
            <a:r>
              <a:rPr lang="1106" b="1" dirty="0">
                <a:solidFill>
                  <a:schemeClr val="lt1"/>
                </a:solidFill>
                <a:latin typeface="Arial"/>
                <a:ea typeface="Arial"/>
                <a:cs typeface="Arial"/>
                <a:sym typeface="Arial"/>
              </a:rPr>
              <a:t>Beth yw'r goblygiadau i blant ac oedolion?</a:t>
            </a:r>
            <a:endParaRPr dirty="0"/>
          </a:p>
          <a:p>
            <a:pPr marL="542925" lvl="0" indent="-396875" algn="l" rtl="0">
              <a:lnSpc>
                <a:spcPct val="100000"/>
              </a:lnSpc>
              <a:spcBef>
                <a:spcPts val="600"/>
              </a:spcBef>
              <a:spcAft>
                <a:spcPct val="0"/>
              </a:spcAft>
              <a:buSzPts val="100"/>
              <a:buFont typeface="Arial"/>
              <a:buNone/>
            </a:pPr>
            <a:endParaRPr sz="100" dirty="0">
              <a:solidFill>
                <a:schemeClr val="lt1"/>
              </a:solidFill>
              <a:latin typeface="Arial"/>
              <a:ea typeface="Arial"/>
              <a:cs typeface="Arial"/>
              <a:sym typeface="Aria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08"/>
        <p:cNvGrpSpPr/>
        <p:nvPr/>
      </p:nvGrpSpPr>
      <p:grpSpPr>
        <a:xfrm>
          <a:off x="0" y="0"/>
          <a:ext cx="0" cy="0"/>
          <a:chOff x="0" y="0"/>
          <a:chExt cx="0" cy="0"/>
        </a:xfrm>
      </p:grpSpPr>
      <p:pic>
        <p:nvPicPr>
          <p:cNvPr id="709" name="Google Shape;709;p48"/>
          <p:cNvPicPr preferRelativeResize="0"/>
          <p:nvPr/>
        </p:nvPicPr>
        <p:blipFill>
          <a:blip r:embed="rId3">
            <a:alphaModFix/>
          </a:blip>
          <a:stretch>
            <a:fillRect/>
          </a:stretch>
        </p:blipFill>
        <p:spPr>
          <a:xfrm>
            <a:off x="76200" y="2235200"/>
            <a:ext cx="4994612" cy="4394200"/>
          </a:xfrm>
          <a:prstGeom prst="rect">
            <a:avLst/>
          </a:prstGeom>
          <a:noFill/>
          <a:ln>
            <a:noFill/>
          </a:ln>
        </p:spPr>
      </p:pic>
      <p:sp>
        <p:nvSpPr>
          <p:cNvPr id="710" name="Google Shape;710;p48"/>
          <p:cNvSpPr/>
          <p:nvPr/>
        </p:nvSpPr>
        <p:spPr>
          <a:xfrm>
            <a:off x="381000" y="1639669"/>
            <a:ext cx="6274116" cy="6406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Rockwell"/>
                <a:ea typeface="Rockwell"/>
                <a:cs typeface="Rockwell"/>
                <a:sym typeface="Rockwell"/>
              </a:rPr>
              <a:t>Awgrym Defnyddiol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sng" strike="noStrike" kern="0" cap="none" spc="0" normalizeH="0" baseline="0" noProof="0">
                <a:ln>
                  <a:noFill/>
                </a:ln>
                <a:solidFill>
                  <a:srgbClr val="51C4CE"/>
                </a:solidFill>
                <a:effectLst/>
                <a:uLnTx/>
                <a:uFillTx/>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https://youtu.be/k9mzKK1zjlE</a:t>
            </a: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2" name="Google Shape;712;p48"/>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3" name="Google Shape;713;p48"/>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Ein lle gorau yw wyneb yn wyneb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14" name="Google Shape;714;p48"/>
          <p:cNvSpPr txBox="1"/>
          <p:nvPr/>
        </p:nvSpPr>
        <p:spPr>
          <a:xfrm>
            <a:off x="994917" y="3114107"/>
            <a:ext cx="3356153" cy="2532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dirty="0">
                <a:ln>
                  <a:noFill/>
                </a:ln>
                <a:solidFill>
                  <a:srgbClr val="FFFFFF"/>
                </a:solidFill>
                <a:effectLst/>
                <a:uLnTx/>
                <a:uFillTx/>
                <a:latin typeface="Rockwell"/>
                <a:ea typeface="Rockwell"/>
                <a:cs typeface="Rockwell"/>
                <a:sym typeface="Rockwell"/>
              </a:rPr>
              <a:t>Mae ein sgiliau cymryd tro yn dibynnu'n drwm ar ystumiau a mynegiant wyneb – os na allwn weld a phrosesu symudiadau'r person arall, ni allwn ymateb yn effeithiol (Holler et al., 2018)</a:t>
            </a:r>
            <a:endParaRPr kumimoji="0" sz="2000" b="0"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
        <p:nvSpPr>
          <p:cNvPr id="715" name="Google Shape;715;p48"/>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6" name="Picture 5" descr="Timeline&#10;&#10;Description automatically generated">
            <a:extLst>
              <a:ext uri="{FF2B5EF4-FFF2-40B4-BE49-F238E27FC236}">
                <a16:creationId xmlns:a16="http://schemas.microsoft.com/office/drawing/2014/main" id="{B0820430-C869-D07B-92F8-4A88D3E40B58}"/>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7454132" y="393246"/>
            <a:ext cx="4280668" cy="6071508"/>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20"/>
        <p:cNvGrpSpPr/>
        <p:nvPr/>
      </p:nvGrpSpPr>
      <p:grpSpPr>
        <a:xfrm>
          <a:off x="0" y="0"/>
          <a:ext cx="0" cy="0"/>
          <a:chOff x="0" y="0"/>
          <a:chExt cx="0" cy="0"/>
        </a:xfrm>
      </p:grpSpPr>
      <p:pic>
        <p:nvPicPr>
          <p:cNvPr id="721" name="Google Shape;721;p49"/>
          <p:cNvPicPr preferRelativeResize="0"/>
          <p:nvPr/>
        </p:nvPicPr>
        <p:blipFill>
          <a:blip r:embed="rId3">
            <a:alphaModFix/>
          </a:blip>
          <a:stretch>
            <a:fillRect/>
          </a:stretch>
        </p:blipFill>
        <p:spPr>
          <a:xfrm flipH="1">
            <a:off x="-81643" y="2254794"/>
            <a:ext cx="5720443" cy="4831806"/>
          </a:xfrm>
          <a:prstGeom prst="rect">
            <a:avLst/>
          </a:prstGeom>
          <a:noFill/>
          <a:ln>
            <a:noFill/>
          </a:ln>
        </p:spPr>
      </p:pic>
      <p:sp>
        <p:nvSpPr>
          <p:cNvPr id="722" name="Google Shape;722;p49"/>
          <p:cNvSpPr txBox="1">
            <a:spLocks noGrp="1"/>
          </p:cNvSpPr>
          <p:nvPr>
            <p:ph type="body" idx="1"/>
          </p:nvPr>
        </p:nvSpPr>
        <p:spPr>
          <a:xfrm>
            <a:off x="457200" y="1676400"/>
            <a:ext cx="6642348" cy="549189"/>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#4 </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https://youtu.be/jBR0bMcCVSY</a:t>
            </a:r>
            <a:endParaRPr>
              <a:solidFill>
                <a:srgbClr val="51C4CE"/>
              </a:solidFill>
              <a:latin typeface="Rockwell"/>
              <a:ea typeface="Rockwell"/>
              <a:cs typeface="Rockwell"/>
              <a:sym typeface="Rockwell"/>
            </a:endParaRPr>
          </a:p>
        </p:txBody>
      </p:sp>
      <p:sp>
        <p:nvSpPr>
          <p:cNvPr id="723" name="Google Shape;723;p49"/>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25" name="Google Shape;725;p49"/>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6" name="Google Shape;726;p49"/>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Cana gân i fi unrhyw bryd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27" name="Google Shape;727;p49"/>
          <p:cNvSpPr txBox="1"/>
          <p:nvPr/>
        </p:nvSpPr>
        <p:spPr>
          <a:xfrm>
            <a:off x="788525" y="3395663"/>
            <a:ext cx="3785282" cy="22272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Mae strwythur cerddoriaeth a rhigymau yn ein helpu i segmentu geiriau (h.y. gwybod ble mae un gair yn gorffen a'r nesaf yn dechrau). Mae hyn yn hanfodol wrth ddysgu iaith </a:t>
            </a:r>
            <a:r>
              <a:rPr kumimoji="0" lang="1106" sz="2000" b="0" i="0" u="none" strike="noStrike" kern="0" cap="none" spc="0" normalizeH="0" baseline="0" noProof="0">
                <a:ln>
                  <a:noFill/>
                </a:ln>
                <a:solidFill>
                  <a:srgbClr val="FFFFFF"/>
                </a:solidFill>
                <a:effectLst/>
                <a:uLnTx/>
                <a:uFillTx/>
                <a:latin typeface="Calibri"/>
                <a:ea typeface="Calibri"/>
                <a:cs typeface="Calibri"/>
                <a:sym typeface="Calibri"/>
              </a:rPr>
              <a:t>(Schön et al., 2008)</a:t>
            </a:r>
            <a:endParaRPr kumimoji="0" sz="20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4" name="Picture 3" descr="Timeline&#10;&#10;Description automatically generated">
            <a:extLst>
              <a:ext uri="{FF2B5EF4-FFF2-40B4-BE49-F238E27FC236}">
                <a16:creationId xmlns:a16="http://schemas.microsoft.com/office/drawing/2014/main" id="{A6ED59EE-D02A-DF74-CDBD-844521A1E110}"/>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7475506" y="375067"/>
            <a:ext cx="4259294" cy="6041192"/>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32"/>
        <p:cNvGrpSpPr/>
        <p:nvPr/>
      </p:nvGrpSpPr>
      <p:grpSpPr>
        <a:xfrm>
          <a:off x="0" y="0"/>
          <a:ext cx="0" cy="0"/>
          <a:chOff x="0" y="0"/>
          <a:chExt cx="0" cy="0"/>
        </a:xfrm>
      </p:grpSpPr>
      <p:pic>
        <p:nvPicPr>
          <p:cNvPr id="733" name="Google Shape;733;p50"/>
          <p:cNvPicPr preferRelativeResize="0"/>
          <p:nvPr/>
        </p:nvPicPr>
        <p:blipFill>
          <a:blip r:embed="rId3">
            <a:alphaModFix/>
          </a:blip>
          <a:stretch>
            <a:fillRect/>
          </a:stretch>
        </p:blipFill>
        <p:spPr>
          <a:xfrm flipH="1">
            <a:off x="-133564" y="1752149"/>
            <a:ext cx="7048072" cy="4831531"/>
          </a:xfrm>
          <a:prstGeom prst="rect">
            <a:avLst/>
          </a:prstGeom>
          <a:noFill/>
          <a:ln>
            <a:noFill/>
          </a:ln>
        </p:spPr>
      </p:pic>
      <p:sp>
        <p:nvSpPr>
          <p:cNvPr id="734" name="Google Shape;734;p50"/>
          <p:cNvSpPr txBox="1">
            <a:spLocks noGrp="1"/>
          </p:cNvSpPr>
          <p:nvPr>
            <p:ph type="body" idx="1"/>
          </p:nvPr>
        </p:nvSpPr>
        <p:spPr>
          <a:xfrm>
            <a:off x="457200" y="1676400"/>
            <a:ext cx="6107881" cy="549189"/>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#5 </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https://youtu.be/PVaZolMYa2Y</a:t>
            </a:r>
            <a:r>
              <a:rPr lang="1106" u="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a:p>
        </p:txBody>
      </p:sp>
      <p:sp>
        <p:nvSpPr>
          <p:cNvPr id="735" name="Google Shape;735;p50"/>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7" name="Google Shape;737;p50"/>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8" name="Google Shape;738;p50"/>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Beth am siarad a chwarae bob dydd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39" name="Google Shape;739;p50"/>
          <p:cNvSpPr txBox="1"/>
          <p:nvPr/>
        </p:nvSpPr>
        <p:spPr>
          <a:xfrm>
            <a:off x="788170" y="2954375"/>
            <a:ext cx="5053830"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dirty="0">
                <a:ln>
                  <a:noFill/>
                </a:ln>
                <a:solidFill>
                  <a:srgbClr val="FFFFFF"/>
                </a:solidFill>
                <a:effectLst/>
                <a:uLnTx/>
                <a:uFillTx/>
                <a:latin typeface="Rockwell"/>
                <a:ea typeface="Rockwell"/>
                <a:cs typeface="Rockwell"/>
                <a:sym typeface="Rockwell"/>
              </a:rPr>
              <a:t>Pan fydd oedolion yn chwarae gyda phlant, byddant yn defnyddio iaith wahanol i'r hyn a ddefnyddir mewn mathau eraill o ryngweithio, felly bydd y plentyn yn clywed geiriau a syniadau newydd (Tamis-LeMonda a Schatz, 2019)</a:t>
            </a:r>
            <a:endParaRPr kumimoji="0" sz="2000" b="0"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4" name="Picture 3" descr="Timeline&#10;&#10;Description automatically generated">
            <a:extLst>
              <a:ext uri="{FF2B5EF4-FFF2-40B4-BE49-F238E27FC236}">
                <a16:creationId xmlns:a16="http://schemas.microsoft.com/office/drawing/2014/main" id="{8BF515D7-7220-D566-298D-C0B8243EBCC7}"/>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7475506" y="408404"/>
            <a:ext cx="4259294" cy="6041191"/>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44"/>
        <p:cNvGrpSpPr/>
        <p:nvPr/>
      </p:nvGrpSpPr>
      <p:grpSpPr>
        <a:xfrm>
          <a:off x="0" y="0"/>
          <a:ext cx="0" cy="0"/>
          <a:chOff x="0" y="0"/>
          <a:chExt cx="0" cy="0"/>
        </a:xfrm>
      </p:grpSpPr>
      <p:pic>
        <p:nvPicPr>
          <p:cNvPr id="745" name="Google Shape;745;p51"/>
          <p:cNvPicPr preferRelativeResize="0"/>
          <p:nvPr/>
        </p:nvPicPr>
        <p:blipFill>
          <a:blip r:embed="rId3">
            <a:alphaModFix/>
          </a:blip>
          <a:stretch>
            <a:fillRect/>
          </a:stretch>
        </p:blipFill>
        <p:spPr>
          <a:xfrm>
            <a:off x="16329" y="2514600"/>
            <a:ext cx="6629400" cy="3706428"/>
          </a:xfrm>
          <a:prstGeom prst="rect">
            <a:avLst/>
          </a:prstGeom>
          <a:noFill/>
          <a:ln>
            <a:noFill/>
          </a:ln>
        </p:spPr>
      </p:pic>
      <p:sp>
        <p:nvSpPr>
          <p:cNvPr id="746" name="Google Shape;746;p51"/>
          <p:cNvSpPr txBox="1">
            <a:spLocks noGrp="1"/>
          </p:cNvSpPr>
          <p:nvPr>
            <p:ph type="body" idx="1"/>
          </p:nvPr>
        </p:nvSpPr>
        <p:spPr>
          <a:xfrm>
            <a:off x="457200" y="1676400"/>
            <a:ext cx="11000484" cy="549189"/>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#6 </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https://youtu.be/YuRGHWwi-MU</a:t>
            </a:r>
            <a:r>
              <a:rPr lang="1106" u="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a:p>
        </p:txBody>
      </p:sp>
      <p:sp>
        <p:nvSpPr>
          <p:cNvPr id="747" name="Google Shape;747;p51"/>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9" name="Google Shape;749;p51"/>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51"/>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Beth am edrych ar lyfrau gyda’n gilydd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51" name="Google Shape;751;p51"/>
          <p:cNvSpPr txBox="1"/>
          <p:nvPr/>
        </p:nvSpPr>
        <p:spPr>
          <a:xfrm>
            <a:off x="1064514" y="3397984"/>
            <a:ext cx="4576572" cy="19221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Mae darllen llyfrau stori i blant yn manteisio i'r eithaf ar y mathau o brofiadau sy'n arwain at ddysgu iaith a gall hyd yn oed fod yn fwy pwerus na sgyrsiau llafar ar adegau (Dickinson et al 2012).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 name="Picture 3" descr="Timeline&#10;&#10;Description automatically generated">
            <a:extLst>
              <a:ext uri="{FF2B5EF4-FFF2-40B4-BE49-F238E27FC236}">
                <a16:creationId xmlns:a16="http://schemas.microsoft.com/office/drawing/2014/main" id="{7D2CD0B4-6863-41F3-CA6C-C8A885FBB2CC}"/>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7475506" y="408404"/>
            <a:ext cx="4259294" cy="6041192"/>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56"/>
        <p:cNvGrpSpPr/>
        <p:nvPr/>
      </p:nvGrpSpPr>
      <p:grpSpPr>
        <a:xfrm>
          <a:off x="0" y="0"/>
          <a:ext cx="0" cy="0"/>
          <a:chOff x="0" y="0"/>
          <a:chExt cx="0" cy="0"/>
        </a:xfrm>
      </p:grpSpPr>
      <p:pic>
        <p:nvPicPr>
          <p:cNvPr id="757" name="Google Shape;757;p52"/>
          <p:cNvPicPr preferRelativeResize="0"/>
          <p:nvPr/>
        </p:nvPicPr>
        <p:blipFill>
          <a:blip r:embed="rId3">
            <a:alphaModFix/>
          </a:blip>
          <a:stretch>
            <a:fillRect/>
          </a:stretch>
        </p:blipFill>
        <p:spPr>
          <a:xfrm flipH="1">
            <a:off x="-215758" y="1752148"/>
            <a:ext cx="6780837" cy="4831532"/>
          </a:xfrm>
          <a:prstGeom prst="rect">
            <a:avLst/>
          </a:prstGeom>
          <a:noFill/>
          <a:ln>
            <a:noFill/>
          </a:ln>
        </p:spPr>
      </p:pic>
      <p:sp>
        <p:nvSpPr>
          <p:cNvPr id="758" name="Google Shape;758;p52"/>
          <p:cNvSpPr txBox="1">
            <a:spLocks noGrp="1"/>
          </p:cNvSpPr>
          <p:nvPr>
            <p:ph type="body" idx="1"/>
          </p:nvPr>
        </p:nvSpPr>
        <p:spPr>
          <a:xfrm>
            <a:off x="457200" y="1676400"/>
            <a:ext cx="6107881" cy="549189"/>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#7 </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https://youtu.be/6qVRjPuaa58</a:t>
            </a:r>
            <a:r>
              <a:rPr lang="1106" u="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a:p>
        </p:txBody>
      </p:sp>
      <p:sp>
        <p:nvSpPr>
          <p:cNvPr id="759" name="Google Shape;759;p52"/>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61" name="Google Shape;761;p52"/>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2" name="Google Shape;762;p52"/>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Siarada gyda fi am beth y gallwn ni ei weld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63" name="Google Shape;763;p52"/>
          <p:cNvSpPr txBox="1"/>
          <p:nvPr/>
        </p:nvSpPr>
        <p:spPr>
          <a:xfrm>
            <a:off x="696176" y="3018003"/>
            <a:ext cx="4652848" cy="22882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Mae ‘siarad digwyddiadol’, neu siarad am yr hyn y mae'r plentyn yn canolbwyntio arno, yn helpu i ddatblygu geirfa. Gall ymyriadau fod yn effeithiol o ran cynyddu siarad digwyddiadol ymhlith rhieni ar draws y sbectrwm economaidd-gymdeithasol (McGillion et al, 2017)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2" name="Picture 1" descr="Text&#10;&#10;Description automatically generated">
            <a:extLst>
              <a:ext uri="{FF2B5EF4-FFF2-40B4-BE49-F238E27FC236}">
                <a16:creationId xmlns:a16="http://schemas.microsoft.com/office/drawing/2014/main" id="{A07F3736-5452-4F44-2463-4C2B581B8648}"/>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7475505" y="408404"/>
            <a:ext cx="4259295" cy="6041192"/>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135"/>
        <p:cNvGrpSpPr/>
        <p:nvPr/>
      </p:nvGrpSpPr>
      <p:grpSpPr>
        <a:xfrm>
          <a:off x="0" y="0"/>
          <a:ext cx="0" cy="0"/>
          <a:chOff x="0" y="0"/>
          <a:chExt cx="0" cy="0"/>
        </a:xfrm>
      </p:grpSpPr>
      <p:sp>
        <p:nvSpPr>
          <p:cNvPr id="136" name="Google Shape;136;p5"/>
          <p:cNvSpPr/>
          <p:nvPr/>
        </p:nvSpPr>
        <p:spPr>
          <a:xfrm>
            <a:off x="457199"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5"/>
          <p:cNvSpPr txBox="1"/>
          <p:nvPr/>
        </p:nvSpPr>
        <p:spPr>
          <a:xfrm>
            <a:off x="457200" y="304800"/>
            <a:ext cx="2030399" cy="1371599"/>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Siarad Gyda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Cynllun Cyflawni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5"/>
          <p:cNvSpPr txBox="1">
            <a:spLocks noGrp="1"/>
          </p:cNvSpPr>
          <p:nvPr>
            <p:ph type="ftr" idx="11"/>
          </p:nvPr>
        </p:nvSpPr>
        <p:spPr>
          <a:xfrm>
            <a:off x="64477" y="6520934"/>
            <a:ext cx="477961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5" name="Picture 4" descr="A picture containing diagram&#10;&#10;Description automatically generated">
            <a:extLst>
              <a:ext uri="{FF2B5EF4-FFF2-40B4-BE49-F238E27FC236}">
                <a16:creationId xmlns:a16="http://schemas.microsoft.com/office/drawing/2014/main" id="{5F140BC4-A19B-6945-A3AA-266499D2F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783" y="304800"/>
            <a:ext cx="6956433" cy="5887745"/>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68"/>
        <p:cNvGrpSpPr/>
        <p:nvPr/>
      </p:nvGrpSpPr>
      <p:grpSpPr>
        <a:xfrm>
          <a:off x="0" y="0"/>
          <a:ext cx="0" cy="0"/>
          <a:chOff x="0" y="0"/>
          <a:chExt cx="0" cy="0"/>
        </a:xfrm>
      </p:grpSpPr>
      <p:pic>
        <p:nvPicPr>
          <p:cNvPr id="769" name="Google Shape;769;p53"/>
          <p:cNvPicPr preferRelativeResize="0"/>
          <p:nvPr/>
        </p:nvPicPr>
        <p:blipFill>
          <a:blip r:embed="rId3">
            <a:alphaModFix/>
          </a:blip>
          <a:stretch>
            <a:fillRect/>
          </a:stretch>
        </p:blipFill>
        <p:spPr>
          <a:xfrm flipH="1">
            <a:off x="838200" y="1793996"/>
            <a:ext cx="5666286" cy="5673604"/>
          </a:xfrm>
          <a:prstGeom prst="rect">
            <a:avLst/>
          </a:prstGeom>
          <a:noFill/>
          <a:ln>
            <a:noFill/>
          </a:ln>
        </p:spPr>
      </p:pic>
      <p:sp>
        <p:nvSpPr>
          <p:cNvPr id="770" name="Google Shape;770;p53"/>
          <p:cNvSpPr txBox="1">
            <a:spLocks noGrp="1"/>
          </p:cNvSpPr>
          <p:nvPr>
            <p:ph type="body" idx="1"/>
          </p:nvPr>
        </p:nvSpPr>
        <p:spPr>
          <a:xfrm>
            <a:off x="457200" y="1678745"/>
            <a:ext cx="11000484" cy="549189"/>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#8</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https://youtu.be/H9cEu0NmWew</a:t>
            </a:r>
            <a:r>
              <a:rPr lang="1106" u="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a:p>
        </p:txBody>
      </p:sp>
      <p:sp>
        <p:nvSpPr>
          <p:cNvPr id="771" name="Google Shape;771;p53"/>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73" name="Google Shape;773;p53"/>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4" name="Google Shape;774;p53"/>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Beth am droi ‘amser sgrin’ yn ‘amser ti a fi’!</a:t>
            </a:r>
            <a:endParaRPr kumimoji="0" sz="2000" b="1" i="1"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75" name="Google Shape;775;p53"/>
          <p:cNvSpPr txBox="1"/>
          <p:nvPr/>
        </p:nvSpPr>
        <p:spPr>
          <a:xfrm>
            <a:off x="1582444" y="3087671"/>
            <a:ext cx="3878556" cy="25545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dirty="0">
                <a:ln>
                  <a:noFill/>
                </a:ln>
                <a:solidFill>
                  <a:srgbClr val="FFFFFF"/>
                </a:solidFill>
                <a:effectLst/>
                <a:uLnTx/>
                <a:uFillTx/>
                <a:latin typeface="Rockwell"/>
                <a:ea typeface="Rockwell"/>
                <a:cs typeface="Rockwell"/>
                <a:sym typeface="Rockwell"/>
              </a:rPr>
              <a:t>Bydd y graddau y bydd rhieni'n monitro amser sgrin eu plant ac yn cymryd rhan ynddo yn cael effaith bwysig ar b'un a gaiff amser sgrin effaith gadarnhaol neu negyddol ar ddatblygiad lleferydd, iaith a chyfathrebu (Karani et al, 2022)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 name="Picture 1" descr="Text&#10;&#10;Description automatically generated">
            <a:extLst>
              <a:ext uri="{FF2B5EF4-FFF2-40B4-BE49-F238E27FC236}">
                <a16:creationId xmlns:a16="http://schemas.microsoft.com/office/drawing/2014/main" id="{42983B0E-1437-14E5-479D-72EFD110A78C}"/>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7464391" y="400521"/>
            <a:ext cx="4270409" cy="6056958"/>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80"/>
        <p:cNvGrpSpPr/>
        <p:nvPr/>
      </p:nvGrpSpPr>
      <p:grpSpPr>
        <a:xfrm>
          <a:off x="0" y="0"/>
          <a:ext cx="0" cy="0"/>
          <a:chOff x="0" y="0"/>
          <a:chExt cx="0" cy="0"/>
        </a:xfrm>
      </p:grpSpPr>
      <p:pic>
        <p:nvPicPr>
          <p:cNvPr id="781" name="Google Shape;781;p54"/>
          <p:cNvPicPr preferRelativeResize="0"/>
          <p:nvPr/>
        </p:nvPicPr>
        <p:blipFill>
          <a:blip r:embed="rId3">
            <a:alphaModFix/>
          </a:blip>
          <a:stretch>
            <a:fillRect/>
          </a:stretch>
        </p:blipFill>
        <p:spPr>
          <a:xfrm>
            <a:off x="893852" y="2240880"/>
            <a:ext cx="5280917" cy="4211071"/>
          </a:xfrm>
          <a:prstGeom prst="rect">
            <a:avLst/>
          </a:prstGeom>
          <a:noFill/>
          <a:ln>
            <a:noFill/>
          </a:ln>
        </p:spPr>
      </p:pic>
      <p:sp>
        <p:nvSpPr>
          <p:cNvPr id="783" name="Google Shape;783;p54"/>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4" name="Google Shape;784;p54"/>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1" i="0" u="none" strike="noStrike" kern="0" cap="none" spc="0" normalizeH="0" baseline="0" noProof="0" dirty="0">
                <a:ln>
                  <a:noFill/>
                </a:ln>
                <a:solidFill>
                  <a:srgbClr val="FFFFFF"/>
                </a:solidFill>
                <a:effectLst/>
                <a:uLnTx/>
                <a:uFillTx/>
                <a:latin typeface="Rockwell"/>
                <a:ea typeface="Rockwell"/>
                <a:cs typeface="Rockwell"/>
                <a:sym typeface="Rockwell"/>
              </a:rPr>
              <a:t>Ychwanega air at beth rwyt ti wedi fy nghlywed i’n dweud</a:t>
            </a:r>
            <a:endParaRPr kumimoji="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
        <p:nvSpPr>
          <p:cNvPr id="785" name="Google Shape;785;p54"/>
          <p:cNvSpPr/>
          <p:nvPr/>
        </p:nvSpPr>
        <p:spPr>
          <a:xfrm>
            <a:off x="381000" y="1600200"/>
            <a:ext cx="3707199" cy="6406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000000"/>
                </a:solidFill>
                <a:effectLst/>
                <a:uLnTx/>
                <a:uFillTx/>
                <a:latin typeface="Rockwell"/>
                <a:ea typeface="Rockwell"/>
                <a:cs typeface="Rockwell"/>
                <a:sym typeface="Rockwell"/>
              </a:rPr>
              <a:t>Awgrym Defnyddiol #9 </a:t>
            </a:r>
            <a:endParaRPr kumimoji="0" sz="1800" b="0" i="0" u="none" strike="noStrike" kern="0" cap="none" spc="0" normalizeH="0" baseline="0" noProof="0">
              <a:ln>
                <a:noFill/>
              </a:ln>
              <a:solidFill>
                <a:srgbClr val="51C4CE"/>
              </a:solidFill>
              <a:effectLst/>
              <a:uLnTx/>
              <a:uFillTx/>
              <a:latin typeface="Rockwell"/>
              <a:ea typeface="Rockwell"/>
              <a:cs typeface="Rockwell"/>
              <a:sym typeface="Rockwel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sng" strike="noStrike" kern="0" cap="none" spc="0" normalizeH="0" baseline="0" noProof="0">
                <a:ln>
                  <a:noFill/>
                </a:ln>
                <a:solidFill>
                  <a:srgbClr val="51C4CE"/>
                </a:solidFill>
                <a:effectLst/>
                <a:uLnTx/>
                <a:uFillTx/>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https://youtu.be/U0mX60HnkHA</a:t>
            </a: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6" name="Google Shape;786;p54"/>
          <p:cNvSpPr txBox="1"/>
          <p:nvPr/>
        </p:nvSpPr>
        <p:spPr>
          <a:xfrm>
            <a:off x="1778426" y="3077266"/>
            <a:ext cx="3703600" cy="22272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a:pPr>
            <a:endParaRPr kumimoji="0" sz="2000" b="0" i="0" u="none" strike="noStrike" kern="0" cap="none" spc="0" normalizeH="0" baseline="0" noProof="0">
              <a:ln>
                <a:noFill/>
              </a:ln>
              <a:solidFill>
                <a:srgbClr val="FFFFFF"/>
              </a:solidFill>
              <a:effectLst/>
              <a:highlight>
                <a:srgbClr val="FF00FF"/>
              </a:highlight>
              <a:uLnTx/>
              <a:uFillTx/>
              <a:latin typeface="Rockwell"/>
              <a:ea typeface="Rockwell"/>
              <a:cs typeface="Rockwell"/>
              <a:sym typeface="Rockwel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Arweiniodd cyfraddau uwch o ymhelaethu gan y fam pan oedd y plentyn yn 24 mis oed at welliant mewn iaith rhwng 24 a 36 mis oed (Levickis et al 2014)</a:t>
            </a:r>
            <a:endParaRPr kumimoji="0" sz="20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87" name="Google Shape;787;p54"/>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 name="Picture 1" descr="Diagram, text&#10;&#10;Description automatically generated">
            <a:extLst>
              <a:ext uri="{FF2B5EF4-FFF2-40B4-BE49-F238E27FC236}">
                <a16:creationId xmlns:a16="http://schemas.microsoft.com/office/drawing/2014/main" id="{EBB0F8CB-8E1B-F3CB-CC3B-77C3CA7492D1}"/>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7464392" y="394996"/>
            <a:ext cx="4270408" cy="6056955"/>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92"/>
        <p:cNvGrpSpPr/>
        <p:nvPr/>
      </p:nvGrpSpPr>
      <p:grpSpPr>
        <a:xfrm>
          <a:off x="0" y="0"/>
          <a:ext cx="0" cy="0"/>
          <a:chOff x="0" y="0"/>
          <a:chExt cx="0" cy="0"/>
        </a:xfrm>
      </p:grpSpPr>
      <p:pic>
        <p:nvPicPr>
          <p:cNvPr id="793" name="Google Shape;793;p55"/>
          <p:cNvPicPr preferRelativeResize="0"/>
          <p:nvPr/>
        </p:nvPicPr>
        <p:blipFill>
          <a:blip r:embed="rId3">
            <a:alphaModFix/>
          </a:blip>
          <a:stretch>
            <a:fillRect/>
          </a:stretch>
        </p:blipFill>
        <p:spPr>
          <a:xfrm flipH="1">
            <a:off x="0" y="1530850"/>
            <a:ext cx="6842588" cy="5527496"/>
          </a:xfrm>
          <a:prstGeom prst="rect">
            <a:avLst/>
          </a:prstGeom>
          <a:noFill/>
          <a:ln>
            <a:noFill/>
          </a:ln>
        </p:spPr>
      </p:pic>
      <p:sp>
        <p:nvSpPr>
          <p:cNvPr id="794" name="Google Shape;794;p55"/>
          <p:cNvSpPr txBox="1">
            <a:spLocks noGrp="1"/>
          </p:cNvSpPr>
          <p:nvPr>
            <p:ph type="body" idx="1"/>
          </p:nvPr>
        </p:nvSpPr>
        <p:spPr>
          <a:xfrm>
            <a:off x="548122" y="1752600"/>
            <a:ext cx="11000468" cy="549189"/>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a:latin typeface="Rockwell"/>
                <a:ea typeface="Rockwell"/>
                <a:cs typeface="Rockwell"/>
                <a:sym typeface="Rockwell"/>
              </a:rPr>
              <a:t>Awgrym Defnyddiol #10</a:t>
            </a:r>
            <a:endParaRPr/>
          </a:p>
          <a:p>
            <a:pPr marL="0" lvl="0" indent="0" algn="l" rtl="0">
              <a:lnSpc>
                <a:spcPct val="100000"/>
              </a:lnSpc>
              <a:spcBef>
                <a:spcPct val="0"/>
              </a:spcBef>
              <a:spcAft>
                <a:spcPct val="0"/>
              </a:spcAft>
              <a:buSzPts val="1400"/>
              <a:buNone/>
              <a:defRPr b="0" i="0"/>
            </a:pPr>
            <a:r>
              <a:rPr lang="1106"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https://youtu.be/nWyM8NBAWok</a:t>
            </a:r>
            <a:r>
              <a:rPr lang="1106" u="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 </a:t>
            </a:r>
            <a:endParaRPr/>
          </a:p>
        </p:txBody>
      </p:sp>
      <p:sp>
        <p:nvSpPr>
          <p:cNvPr id="795" name="Google Shape;795;p55"/>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7" name="Google Shape;797;p55"/>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8" name="Google Shape;798;p55"/>
          <p:cNvSpPr txBox="1"/>
          <p:nvPr/>
        </p:nvSpPr>
        <p:spPr>
          <a:xfrm>
            <a:off x="457200" y="274320"/>
            <a:ext cx="2030400" cy="14022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Dwi wrth fy modd yn siarad gyda phawb!</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799" name="Google Shape;799;p55"/>
          <p:cNvSpPr txBox="1"/>
          <p:nvPr/>
        </p:nvSpPr>
        <p:spPr>
          <a:xfrm>
            <a:off x="1054101" y="2846385"/>
            <a:ext cx="4457700" cy="30623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700"/>
              <a:buFont typeface="Arial"/>
              <a:buNone/>
              <a:tabLst/>
              <a:defRPr b="0" i="0"/>
            </a:pPr>
            <a:r>
              <a:rPr kumimoji="0" lang="1106" sz="1700" b="0" i="0" u="none" strike="noStrike" kern="0" cap="none" spc="0" normalizeH="0" baseline="0" noProof="0" dirty="0">
                <a:ln>
                  <a:noFill/>
                </a:ln>
                <a:solidFill>
                  <a:srgbClr val="FFFFFF"/>
                </a:solidFill>
                <a:effectLst/>
                <a:uLnTx/>
                <a:uFillTx/>
                <a:latin typeface="Rockwell"/>
                <a:ea typeface="Rockwell"/>
                <a:cs typeface="Rockwell"/>
                <a:sym typeface="Rockwell"/>
              </a:rPr>
              <a:t>Mae cysylltiad arwyddocaol rhwng nifer mwy o </a:t>
            </a:r>
            <a:r>
              <a:rPr kumimoji="0" lang="1106" sz="1700" b="1" i="0" u="none" strike="noStrike" kern="0" cap="none" spc="0" normalizeH="0" baseline="0" noProof="0" dirty="0">
                <a:ln>
                  <a:noFill/>
                </a:ln>
                <a:solidFill>
                  <a:srgbClr val="FFFFFF"/>
                </a:solidFill>
                <a:effectLst/>
                <a:uLnTx/>
                <a:uFillTx/>
                <a:latin typeface="Rockwell"/>
                <a:ea typeface="Rockwell"/>
                <a:cs typeface="Rockwell"/>
                <a:sym typeface="Rockwell"/>
              </a:rPr>
              <a:t>wallau annodweddiadol</a:t>
            </a:r>
            <a:r>
              <a:rPr kumimoji="0" lang="1106" sz="1700" b="0" i="0" u="none" strike="noStrike" kern="0" cap="none" spc="0" normalizeH="0" baseline="0" noProof="0" dirty="0">
                <a:ln>
                  <a:noFill/>
                </a:ln>
                <a:solidFill>
                  <a:srgbClr val="FFFFFF"/>
                </a:solidFill>
                <a:effectLst/>
                <a:uLnTx/>
                <a:uFillTx/>
                <a:latin typeface="Rockwell"/>
                <a:ea typeface="Rockwell"/>
                <a:cs typeface="Rockwell"/>
                <a:sym typeface="Rockwell"/>
              </a:rPr>
              <a:t> a defnydd amlach o ddymi yn ystod y dydd – roedd</a:t>
            </a:r>
            <a:r>
              <a:rPr kumimoji="0" lang="1106" sz="1700" b="1" i="0" u="none" strike="noStrike" kern="0" cap="none" spc="0" normalizeH="0" baseline="0" noProof="0" dirty="0">
                <a:ln>
                  <a:noFill/>
                </a:ln>
                <a:solidFill>
                  <a:srgbClr val="FFFFFF"/>
                </a:solidFill>
                <a:effectLst/>
                <a:uLnTx/>
                <a:uFillTx/>
                <a:latin typeface="Rockwell"/>
                <a:ea typeface="Rockwell"/>
                <a:cs typeface="Rockwell"/>
                <a:sym typeface="Rockwell"/>
              </a:rPr>
              <a:t> pob awr ychwanegol </a:t>
            </a:r>
            <a:r>
              <a:rPr kumimoji="0" lang="1106" sz="1700" b="0" i="0" u="none" strike="noStrike" kern="0" cap="none" spc="0" normalizeH="0" baseline="0" noProof="0" dirty="0">
                <a:ln>
                  <a:noFill/>
                </a:ln>
                <a:solidFill>
                  <a:srgbClr val="FFFFFF"/>
                </a:solidFill>
                <a:effectLst/>
                <a:uLnTx/>
                <a:uFillTx/>
                <a:latin typeface="Rockwell"/>
                <a:ea typeface="Rockwell"/>
                <a:cs typeface="Rockwell"/>
                <a:sym typeface="Rockwell"/>
              </a:rPr>
              <a:t>o ddefnyddio dymi bob dydd yn cyfateb i gynnydd o tua </a:t>
            </a:r>
            <a:r>
              <a:rPr kumimoji="0" lang="1106" sz="1700" b="1" i="0" u="none" strike="noStrike" kern="0" cap="none" spc="0" normalizeH="0" baseline="0" noProof="0" dirty="0">
                <a:ln>
                  <a:noFill/>
                </a:ln>
                <a:solidFill>
                  <a:srgbClr val="FFFFFF"/>
                </a:solidFill>
                <a:effectLst/>
                <a:uLnTx/>
                <a:uFillTx/>
                <a:latin typeface="Rockwell"/>
                <a:ea typeface="Rockwell"/>
                <a:cs typeface="Rockwell"/>
                <a:sym typeface="Rockwell"/>
              </a:rPr>
              <a:t>7–15% </a:t>
            </a:r>
            <a:r>
              <a:rPr kumimoji="0" lang="1106" sz="1700" b="0" i="0" u="none" strike="noStrike" kern="0" cap="none" spc="0" normalizeH="0" baseline="0" noProof="0" dirty="0">
                <a:ln>
                  <a:noFill/>
                </a:ln>
                <a:solidFill>
                  <a:srgbClr val="FFFFFF"/>
                </a:solidFill>
                <a:effectLst/>
                <a:uLnTx/>
                <a:uFillTx/>
                <a:latin typeface="Rockwell"/>
                <a:ea typeface="Rockwell"/>
                <a:cs typeface="Rockwell"/>
                <a:sym typeface="Rockwell"/>
              </a:rPr>
              <a:t>mewn gwallau annodweddiadol, a lleihad o tua 3–9% mewn gwallau nodweddiadol (Strutt et al 2021)</a:t>
            </a:r>
            <a:endParaRPr kumimoji="0" sz="1700" b="0" i="0" u="none" strike="noStrike" kern="0" cap="none" spc="0" normalizeH="0" baseline="0" noProof="0" dirty="0">
              <a:ln>
                <a:noFill/>
              </a:ln>
              <a:solidFill>
                <a:srgbClr val="FFFFFF"/>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highlight>
                <a:srgbClr val="FF00FF"/>
              </a:highlight>
              <a:uLnTx/>
              <a:uFillTx/>
              <a:latin typeface="Rockwell"/>
              <a:ea typeface="Rockwell"/>
              <a:cs typeface="Rockwell"/>
              <a:sym typeface="Rockwell"/>
            </a:endParaRPr>
          </a:p>
          <a:p>
            <a:pPr marL="0" marR="0" lvl="0" indent="0" algn="l" defTabSz="914400" rtl="0" eaLnBrk="1" fontAlgn="auto" latinLnBrk="0" hangingPunct="1">
              <a:lnSpc>
                <a:spcPct val="100000"/>
              </a:lnSpc>
              <a:spcBef>
                <a:spcPct val="0"/>
              </a:spcBef>
              <a:spcAft>
                <a:spcPct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highlight>
                <a:srgbClr val="FF00FF"/>
              </a:highlight>
              <a:uLnTx/>
              <a:uFillTx/>
              <a:latin typeface="Rockwell"/>
              <a:ea typeface="Rockwell"/>
              <a:cs typeface="Rockwell"/>
              <a:sym typeface="Rockwell"/>
            </a:endParaRPr>
          </a:p>
        </p:txBody>
      </p:sp>
      <p:pic>
        <p:nvPicPr>
          <p:cNvPr id="2" name="Picture 1" descr="Diagram, text&#10;&#10;Description automatically generated">
            <a:extLst>
              <a:ext uri="{FF2B5EF4-FFF2-40B4-BE49-F238E27FC236}">
                <a16:creationId xmlns:a16="http://schemas.microsoft.com/office/drawing/2014/main" id="{E2761A32-85D8-6AF2-B82E-77283B60020B}"/>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7499659" y="406049"/>
            <a:ext cx="4262614" cy="6045902"/>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04"/>
        <p:cNvGrpSpPr/>
        <p:nvPr/>
      </p:nvGrpSpPr>
      <p:grpSpPr>
        <a:xfrm>
          <a:off x="0" y="0"/>
          <a:ext cx="0" cy="0"/>
          <a:chOff x="0" y="0"/>
          <a:chExt cx="0" cy="0"/>
        </a:xfrm>
      </p:grpSpPr>
      <p:sp>
        <p:nvSpPr>
          <p:cNvPr id="805" name="Google Shape;805;p56"/>
          <p:cNvSpPr txBox="1">
            <a:spLocks noGrp="1"/>
          </p:cNvSpPr>
          <p:nvPr>
            <p:ph type="body" idx="1"/>
          </p:nvPr>
        </p:nvSpPr>
        <p:spPr>
          <a:xfrm>
            <a:off x="500254" y="2514600"/>
            <a:ext cx="7200433" cy="2806964"/>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2400" dirty="0">
                <a:solidFill>
                  <a:schemeClr val="lt1"/>
                </a:solidFill>
                <a:latin typeface="Arial"/>
                <a:ea typeface="Arial"/>
                <a:cs typeface="Arial"/>
                <a:sym typeface="Arial"/>
              </a:rPr>
              <a:t>Yn gryno, mae'r holl negeseuon allweddol yn canolbwyntio ar </a:t>
            </a:r>
            <a:r>
              <a:rPr lang="1106" sz="2800" b="1" dirty="0">
                <a:solidFill>
                  <a:schemeClr val="accent2"/>
                </a:solidFill>
                <a:latin typeface="Rockwell"/>
                <a:ea typeface="Rockwell"/>
                <a:cs typeface="Rockwell"/>
                <a:sym typeface="Rockwell"/>
              </a:rPr>
              <a:t>wella rhyngweithiadau ymatebol</a:t>
            </a:r>
            <a:endParaRPr dirty="0"/>
          </a:p>
          <a:p>
            <a:pPr marL="0" lvl="0" indent="0" algn="l" rtl="0">
              <a:lnSpc>
                <a:spcPct val="100000"/>
              </a:lnSpc>
              <a:spcBef>
                <a:spcPct val="0"/>
              </a:spcBef>
              <a:spcAft>
                <a:spcPct val="0"/>
              </a:spcAft>
              <a:buSzPts val="1400"/>
              <a:buNone/>
              <a:defRPr b="0" i="0"/>
            </a:pPr>
            <a:r>
              <a:rPr lang="1106" sz="2400" dirty="0">
                <a:solidFill>
                  <a:schemeClr val="lt1"/>
                </a:solidFill>
                <a:latin typeface="Arial"/>
                <a:ea typeface="Arial"/>
                <a:cs typeface="Arial"/>
                <a:sym typeface="Arial"/>
              </a:rPr>
              <a:t>rhwng oedolyn a phlentyn, er mwyn cefnogi datblygiad lleferydd, iaith a chyfathrebu sy’n </a:t>
            </a:r>
            <a:br>
              <a:rPr lang="en-GB" sz="2400" dirty="0">
                <a:solidFill>
                  <a:schemeClr val="lt1"/>
                </a:solidFill>
                <a:latin typeface="Arial"/>
                <a:ea typeface="Arial"/>
                <a:cs typeface="Arial"/>
                <a:sym typeface="Arial"/>
              </a:rPr>
            </a:br>
            <a:r>
              <a:rPr lang="1106" sz="2800" b="1" dirty="0">
                <a:solidFill>
                  <a:schemeClr val="accent2"/>
                </a:solidFill>
                <a:latin typeface="Rockwell"/>
                <a:ea typeface="Rockwell"/>
                <a:cs typeface="Rockwell"/>
                <a:sym typeface="Rockwell"/>
              </a:rPr>
              <a:t>gwella llesiant</a:t>
            </a:r>
            <a:endParaRPr dirty="0"/>
          </a:p>
          <a:p>
            <a:pPr marL="0" lvl="0" indent="0" algn="l" rtl="0">
              <a:lnSpc>
                <a:spcPct val="100000"/>
              </a:lnSpc>
              <a:spcBef>
                <a:spcPct val="0"/>
              </a:spcBef>
              <a:spcAft>
                <a:spcPct val="0"/>
              </a:spcAft>
              <a:buSzPts val="1400"/>
              <a:buNone/>
              <a:defRPr b="0" i="0"/>
            </a:pPr>
            <a:r>
              <a:rPr lang="1106" sz="2400" dirty="0">
                <a:solidFill>
                  <a:schemeClr val="lt1"/>
                </a:solidFill>
                <a:latin typeface="Arial"/>
                <a:ea typeface="Arial"/>
                <a:cs typeface="Arial"/>
                <a:sym typeface="Arial"/>
              </a:rPr>
              <a:t>a deilliannau hirdymor. </a:t>
            </a:r>
            <a:endParaRPr sz="2400" dirty="0">
              <a:solidFill>
                <a:schemeClr val="lt1"/>
              </a:solidFill>
              <a:latin typeface="Arial"/>
              <a:ea typeface="Arial"/>
              <a:cs typeface="Arial"/>
              <a:sym typeface="Arial"/>
            </a:endParaRPr>
          </a:p>
        </p:txBody>
      </p:sp>
      <p:sp>
        <p:nvSpPr>
          <p:cNvPr id="806" name="Google Shape;806;p56"/>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7" name="Google Shape;807;p56"/>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8" name="Google Shape;808;p5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Y Berthynas Rhwng Rhiant a Phlentyn</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809" name="Google Shape;809;p56"/>
          <p:cNvPicPr preferRelativeResize="0"/>
          <p:nvPr/>
        </p:nvPicPr>
        <p:blipFill>
          <a:blip r:embed="rId3">
            <a:alphaModFix/>
          </a:blip>
          <a:stretch>
            <a:fillRect/>
          </a:stretch>
        </p:blipFill>
        <p:spPr>
          <a:xfrm>
            <a:off x="7686308" y="2514600"/>
            <a:ext cx="4015154" cy="3886200"/>
          </a:xfrm>
          <a:prstGeom prst="rect">
            <a:avLst/>
          </a:prstGeom>
          <a:noFill/>
          <a:ln>
            <a:noFill/>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04"/>
        <p:cNvGrpSpPr/>
        <p:nvPr/>
      </p:nvGrpSpPr>
      <p:grpSpPr>
        <a:xfrm>
          <a:off x="0" y="0"/>
          <a:ext cx="0" cy="0"/>
          <a:chOff x="0" y="0"/>
          <a:chExt cx="0" cy="0"/>
        </a:xfrm>
      </p:grpSpPr>
      <p:sp>
        <p:nvSpPr>
          <p:cNvPr id="805" name="Google Shape;805;p56"/>
          <p:cNvSpPr txBox="1">
            <a:spLocks noGrp="1"/>
          </p:cNvSpPr>
          <p:nvPr>
            <p:ph type="body" idx="1"/>
          </p:nvPr>
        </p:nvSpPr>
        <p:spPr>
          <a:xfrm>
            <a:off x="475343" y="1732668"/>
            <a:ext cx="11241314" cy="2585323"/>
          </a:xfrm>
          <a:prstGeom prst="rect">
            <a:avLst/>
          </a:prstGeom>
          <a:noFill/>
          <a:ln>
            <a:noFill/>
          </a:ln>
        </p:spPr>
        <p:txBody>
          <a:bodyPr spcFirstLastPara="1" wrap="square" lIns="0" tIns="0" rIns="0" bIns="0" anchor="t" anchorCtr="0">
            <a:spAutoFit/>
          </a:bodyPr>
          <a:lstStyle/>
          <a:p>
            <a:pPr marL="0" lvl="0" indent="0" algn="ctr" rtl="0">
              <a:lnSpc>
                <a:spcPct val="100000"/>
              </a:lnSpc>
              <a:spcBef>
                <a:spcPct val="0"/>
              </a:spcBef>
              <a:spcAft>
                <a:spcPct val="0"/>
              </a:spcAft>
              <a:buSzPts val="1400"/>
              <a:buNone/>
              <a:defRPr b="0" i="0"/>
            </a:pPr>
            <a:r>
              <a:rPr lang="en-GB" sz="2400" dirty="0" err="1">
                <a:solidFill>
                  <a:schemeClr val="bg1"/>
                </a:solidFill>
              </a:rPr>
              <a:t>Sgorio</a:t>
            </a:r>
            <a:r>
              <a:rPr lang="en-GB" sz="2400" dirty="0">
                <a:solidFill>
                  <a:schemeClr val="bg1"/>
                </a:solidFill>
              </a:rPr>
              <a:t> </a:t>
            </a:r>
            <a:r>
              <a:rPr lang="en-GB" sz="2400" dirty="0" err="1">
                <a:solidFill>
                  <a:schemeClr val="bg1"/>
                </a:solidFill>
              </a:rPr>
              <a:t>PaRRiS</a:t>
            </a:r>
            <a:endParaRPr lang="en-GB" sz="2400" dirty="0">
              <a:solidFill>
                <a:schemeClr val="bg1"/>
              </a:solidFill>
            </a:endParaRPr>
          </a:p>
          <a:p>
            <a:pPr marL="0" lvl="0" indent="0" algn="l" rtl="0">
              <a:lnSpc>
                <a:spcPct val="100000"/>
              </a:lnSpc>
              <a:spcBef>
                <a:spcPct val="0"/>
              </a:spcBef>
              <a:spcAft>
                <a:spcPct val="0"/>
              </a:spcAft>
              <a:buSzPts val="1400"/>
              <a:buNone/>
              <a:defRPr b="0" i="0"/>
            </a:pPr>
            <a:br>
              <a:rPr lang="en-GB" sz="2400" dirty="0">
                <a:solidFill>
                  <a:schemeClr val="bg1"/>
                </a:solidFill>
              </a:rPr>
            </a:br>
            <a:r>
              <a:rPr lang="en-GB" sz="2400" dirty="0" err="1">
                <a:solidFill>
                  <a:schemeClr val="bg1"/>
                </a:solidFill>
              </a:rPr>
              <a:t>Sgoriwch</a:t>
            </a:r>
            <a:r>
              <a:rPr lang="en-GB" sz="2400" dirty="0">
                <a:solidFill>
                  <a:schemeClr val="bg1"/>
                </a:solidFill>
              </a:rPr>
              <a:t> y </a:t>
            </a:r>
            <a:r>
              <a:rPr lang="en-GB" sz="2400" dirty="0" err="1">
                <a:solidFill>
                  <a:schemeClr val="bg1"/>
                </a:solidFill>
              </a:rPr>
              <a:t>pâr</a:t>
            </a:r>
            <a:r>
              <a:rPr lang="en-GB" sz="2400" dirty="0">
                <a:solidFill>
                  <a:schemeClr val="bg1"/>
                </a:solidFill>
              </a:rPr>
              <a:t> </a:t>
            </a:r>
            <a:r>
              <a:rPr lang="en-GB" sz="2400" dirty="0" err="1">
                <a:solidFill>
                  <a:schemeClr val="bg1"/>
                </a:solidFill>
              </a:rPr>
              <a:t>rhiant-plentyn</a:t>
            </a:r>
            <a:r>
              <a:rPr lang="en-GB" sz="2400" dirty="0">
                <a:solidFill>
                  <a:schemeClr val="bg1"/>
                </a:solidFill>
              </a:rPr>
              <a:t> a </a:t>
            </a:r>
            <a:r>
              <a:rPr lang="en-GB" sz="2400" dirty="0" err="1">
                <a:solidFill>
                  <a:schemeClr val="bg1"/>
                </a:solidFill>
              </a:rPr>
              <a:t>arsylwyd</a:t>
            </a:r>
            <a:r>
              <a:rPr lang="en-GB" sz="2400" dirty="0">
                <a:solidFill>
                  <a:schemeClr val="bg1"/>
                </a:solidFill>
              </a:rPr>
              <a:t> </a:t>
            </a:r>
            <a:r>
              <a:rPr lang="en-GB" sz="2400" dirty="0" err="1">
                <a:solidFill>
                  <a:schemeClr val="bg1"/>
                </a:solidFill>
              </a:rPr>
              <a:t>yn</a:t>
            </a:r>
            <a:r>
              <a:rPr lang="en-GB" sz="2400" dirty="0">
                <a:solidFill>
                  <a:schemeClr val="bg1"/>
                </a:solidFill>
              </a:rPr>
              <a:t> </a:t>
            </a:r>
            <a:r>
              <a:rPr lang="en-GB" sz="2400" dirty="0" err="1">
                <a:solidFill>
                  <a:schemeClr val="bg1"/>
                </a:solidFill>
              </a:rPr>
              <a:t>seiliedig</a:t>
            </a:r>
            <a:r>
              <a:rPr lang="en-GB" sz="2400" dirty="0">
                <a:solidFill>
                  <a:schemeClr val="bg1"/>
                </a:solidFill>
              </a:rPr>
              <a:t> ar </a:t>
            </a:r>
            <a:r>
              <a:rPr lang="en-GB" sz="2400" dirty="0" err="1">
                <a:solidFill>
                  <a:schemeClr val="bg1"/>
                </a:solidFill>
              </a:rPr>
              <a:t>raddfeydd</a:t>
            </a:r>
            <a:r>
              <a:rPr lang="en-GB" sz="2400" dirty="0">
                <a:solidFill>
                  <a:schemeClr val="bg1"/>
                </a:solidFill>
              </a:rPr>
              <a:t> </a:t>
            </a:r>
            <a:r>
              <a:rPr lang="en-GB" sz="2400" dirty="0" err="1">
                <a:solidFill>
                  <a:schemeClr val="bg1"/>
                </a:solidFill>
              </a:rPr>
              <a:t>ymatebolrwydd</a:t>
            </a:r>
            <a:r>
              <a:rPr lang="en-GB" sz="2400" dirty="0">
                <a:solidFill>
                  <a:schemeClr val="bg1"/>
                </a:solidFill>
              </a:rPr>
              <a:t> </a:t>
            </a:r>
            <a:r>
              <a:rPr lang="en-GB" sz="2400" dirty="0" err="1">
                <a:solidFill>
                  <a:schemeClr val="bg1"/>
                </a:solidFill>
              </a:rPr>
              <a:t>rhieni</a:t>
            </a:r>
            <a:r>
              <a:rPr lang="en-GB" sz="2400" dirty="0">
                <a:solidFill>
                  <a:schemeClr val="bg1"/>
                </a:solidFill>
              </a:rPr>
              <a:t> </a:t>
            </a:r>
            <a:r>
              <a:rPr lang="en-GB" sz="2400" dirty="0" err="1">
                <a:solidFill>
                  <a:schemeClr val="bg1"/>
                </a:solidFill>
              </a:rPr>
              <a:t>isod</a:t>
            </a:r>
            <a:r>
              <a:rPr lang="en-GB" sz="2400" dirty="0">
                <a:solidFill>
                  <a:schemeClr val="bg1"/>
                </a:solidFill>
              </a:rPr>
              <a:t> (</a:t>
            </a:r>
            <a:r>
              <a:rPr lang="en-GB" sz="2400" dirty="0" err="1">
                <a:solidFill>
                  <a:schemeClr val="bg1"/>
                </a:solidFill>
              </a:rPr>
              <a:t>cylchwch</a:t>
            </a:r>
            <a:r>
              <a:rPr lang="en-GB" sz="2400" dirty="0">
                <a:solidFill>
                  <a:schemeClr val="bg1"/>
                </a:solidFill>
              </a:rPr>
              <a:t> un </a:t>
            </a:r>
            <a:r>
              <a:rPr lang="en-GB" sz="2400" dirty="0" err="1">
                <a:solidFill>
                  <a:schemeClr val="bg1"/>
                </a:solidFill>
              </a:rPr>
              <a:t>yn</a:t>
            </a:r>
            <a:r>
              <a:rPr lang="en-GB" sz="2400" dirty="0">
                <a:solidFill>
                  <a:schemeClr val="bg1"/>
                </a:solidFill>
              </a:rPr>
              <a:t> </a:t>
            </a:r>
            <a:r>
              <a:rPr lang="en-GB" sz="2400" dirty="0" err="1">
                <a:solidFill>
                  <a:schemeClr val="bg1"/>
                </a:solidFill>
              </a:rPr>
              <a:t>unig</a:t>
            </a:r>
            <a:r>
              <a:rPr lang="en-GB" sz="2400" dirty="0">
                <a:solidFill>
                  <a:schemeClr val="bg1"/>
                </a:solidFill>
              </a:rPr>
              <a:t>):</a:t>
            </a:r>
          </a:p>
          <a:p>
            <a:pPr marL="0" lvl="0" indent="0" algn="l" rtl="0">
              <a:lnSpc>
                <a:spcPct val="100000"/>
              </a:lnSpc>
              <a:spcBef>
                <a:spcPct val="0"/>
              </a:spcBef>
              <a:spcAft>
                <a:spcPct val="0"/>
              </a:spcAft>
              <a:buSzPts val="1400"/>
              <a:buNone/>
              <a:defRPr b="0" i="0"/>
            </a:pPr>
            <a:br>
              <a:rPr lang="en-GB" sz="2400" dirty="0">
                <a:solidFill>
                  <a:schemeClr val="bg1"/>
                </a:solidFill>
              </a:rPr>
            </a:br>
            <a:r>
              <a:rPr lang="en-GB" sz="2400" dirty="0" err="1">
                <a:solidFill>
                  <a:schemeClr val="bg1"/>
                </a:solidFill>
              </a:rPr>
              <a:t>Isel</a:t>
            </a:r>
            <a:r>
              <a:rPr lang="en-GB" sz="2400" dirty="0">
                <a:solidFill>
                  <a:schemeClr val="bg1"/>
                </a:solidFill>
              </a:rPr>
              <a:t> </a:t>
            </a:r>
            <a:r>
              <a:rPr lang="en-GB" sz="2400" dirty="0" err="1">
                <a:solidFill>
                  <a:schemeClr val="bg1"/>
                </a:solidFill>
              </a:rPr>
              <a:t>Iawn</a:t>
            </a:r>
            <a:r>
              <a:rPr lang="en-GB" sz="2400" dirty="0">
                <a:solidFill>
                  <a:schemeClr val="bg1"/>
                </a:solidFill>
              </a:rPr>
              <a:t> 		</a:t>
            </a:r>
            <a:r>
              <a:rPr lang="en-GB" sz="2400" dirty="0" err="1">
                <a:solidFill>
                  <a:schemeClr val="bg1"/>
                </a:solidFill>
              </a:rPr>
              <a:t>Isel</a:t>
            </a:r>
            <a:r>
              <a:rPr lang="en-GB" sz="2400" dirty="0">
                <a:solidFill>
                  <a:schemeClr val="bg1"/>
                </a:solidFill>
              </a:rPr>
              <a:t> 		</a:t>
            </a:r>
            <a:r>
              <a:rPr lang="en-GB" sz="2400" dirty="0" err="1">
                <a:solidFill>
                  <a:schemeClr val="bg1"/>
                </a:solidFill>
              </a:rPr>
              <a:t>Cymedrol</a:t>
            </a:r>
            <a:r>
              <a:rPr lang="en-GB" sz="2400" dirty="0">
                <a:solidFill>
                  <a:schemeClr val="bg1"/>
                </a:solidFill>
              </a:rPr>
              <a:t> 		</a:t>
            </a:r>
            <a:r>
              <a:rPr lang="en-GB" sz="2400" dirty="0" err="1">
                <a:solidFill>
                  <a:schemeClr val="bg1"/>
                </a:solidFill>
              </a:rPr>
              <a:t>Uchel</a:t>
            </a:r>
            <a:r>
              <a:rPr lang="en-GB" sz="2400" dirty="0">
                <a:solidFill>
                  <a:schemeClr val="bg1"/>
                </a:solidFill>
              </a:rPr>
              <a:t> 		</a:t>
            </a:r>
            <a:r>
              <a:rPr lang="en-GB" sz="2400" dirty="0" err="1">
                <a:solidFill>
                  <a:schemeClr val="bg1"/>
                </a:solidFill>
              </a:rPr>
              <a:t>Uchel</a:t>
            </a:r>
            <a:r>
              <a:rPr lang="en-GB" sz="2400" dirty="0">
                <a:solidFill>
                  <a:schemeClr val="bg1"/>
                </a:solidFill>
              </a:rPr>
              <a:t> </a:t>
            </a:r>
            <a:r>
              <a:rPr lang="en-GB" sz="2400" dirty="0" err="1">
                <a:solidFill>
                  <a:schemeClr val="bg1"/>
                </a:solidFill>
              </a:rPr>
              <a:t>iawn</a:t>
            </a:r>
            <a:br>
              <a:rPr lang="en-GB" sz="2400" dirty="0">
                <a:solidFill>
                  <a:schemeClr val="bg1"/>
                </a:solidFill>
              </a:rPr>
            </a:br>
            <a:r>
              <a:rPr lang="en-GB" sz="2400" dirty="0">
                <a:solidFill>
                  <a:schemeClr val="bg1"/>
                </a:solidFill>
              </a:rPr>
              <a:t>1 			2 		3 			4 		5</a:t>
            </a:r>
            <a:endParaRPr sz="2400" dirty="0">
              <a:solidFill>
                <a:schemeClr val="bg1"/>
              </a:solidFill>
              <a:latin typeface="Arial"/>
              <a:ea typeface="Arial"/>
              <a:cs typeface="Arial"/>
              <a:sym typeface="Arial"/>
            </a:endParaRPr>
          </a:p>
        </p:txBody>
      </p:sp>
      <p:sp>
        <p:nvSpPr>
          <p:cNvPr id="806" name="Google Shape;806;p56"/>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7" name="Google Shape;807;p56"/>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8" name="Google Shape;808;p5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endParaRPr lang="en-GB" sz="2000" b="1" kern="0" dirty="0">
              <a:solidFill>
                <a:srgbClr val="FFFFFF"/>
              </a:solidFill>
              <a:latin typeface="Rockwell"/>
              <a:ea typeface="Rockwell"/>
              <a:cs typeface="Rockwell"/>
              <a:sym typeface="Rockwel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lang="en-GB" sz="2000" b="1" kern="0" dirty="0" err="1">
                <a:solidFill>
                  <a:srgbClr val="FFFFFF"/>
                </a:solidFill>
                <a:latin typeface="Rockwell"/>
                <a:ea typeface="Rockwell"/>
                <a:cs typeface="Rockwell"/>
                <a:sym typeface="Rockwell"/>
              </a:rPr>
              <a:t>PaRRiS</a:t>
            </a:r>
            <a:endParaRPr kumimoji="0" sz="20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
        <p:nvSpPr>
          <p:cNvPr id="4" name="TextBox 3">
            <a:extLst>
              <a:ext uri="{FF2B5EF4-FFF2-40B4-BE49-F238E27FC236}">
                <a16:creationId xmlns:a16="http://schemas.microsoft.com/office/drawing/2014/main" id="{36982DD5-99B4-4F03-B6CC-C4C550482ADD}"/>
              </a:ext>
            </a:extLst>
          </p:cNvPr>
          <p:cNvSpPr txBox="1"/>
          <p:nvPr/>
        </p:nvSpPr>
        <p:spPr>
          <a:xfrm>
            <a:off x="457200" y="6020186"/>
            <a:ext cx="8179600" cy="369332"/>
          </a:xfrm>
          <a:prstGeom prst="rect">
            <a:avLst/>
          </a:prstGeom>
          <a:noFill/>
        </p:spPr>
        <p:txBody>
          <a:bodyPr wrap="square">
            <a:spAutoFit/>
          </a:bodyPr>
          <a:lstStyle/>
          <a:p>
            <a:pPr marL="0" lvl="0" indent="0" algn="just" rtl="0">
              <a:lnSpc>
                <a:spcPct val="100000"/>
              </a:lnSpc>
              <a:spcBef>
                <a:spcPct val="0"/>
              </a:spcBef>
              <a:spcAft>
                <a:spcPct val="0"/>
              </a:spcAft>
              <a:buSzPts val="1400"/>
              <a:buNone/>
            </a:pPr>
            <a:r>
              <a:rPr lang="en-GB" sz="1800" dirty="0">
                <a:solidFill>
                  <a:schemeClr val="lt1"/>
                </a:solidFill>
                <a:latin typeface="Arial"/>
                <a:ea typeface="Arial"/>
                <a:cs typeface="Arial"/>
                <a:sym typeface="Arial"/>
              </a:rPr>
              <a:t>https://www.llyw.cymru/deilliannau-lleferydd-iaith-chyfathrebu-canllawiau</a:t>
            </a:r>
          </a:p>
        </p:txBody>
      </p:sp>
      <p:pic>
        <p:nvPicPr>
          <p:cNvPr id="5" name="Google Shape;531;p34">
            <a:extLst>
              <a:ext uri="{FF2B5EF4-FFF2-40B4-BE49-F238E27FC236}">
                <a16:creationId xmlns:a16="http://schemas.microsoft.com/office/drawing/2014/main" id="{51C4234B-3D96-1C73-4FDE-9F1CF617BF2D}"/>
              </a:ext>
            </a:extLst>
          </p:cNvPr>
          <p:cNvPicPr preferRelativeResize="0"/>
          <p:nvPr/>
        </p:nvPicPr>
        <p:blipFill>
          <a:blip r:embed="rId3">
            <a:alphaModFix/>
          </a:blip>
          <a:stretch>
            <a:fillRect/>
          </a:stretch>
        </p:blipFill>
        <p:spPr>
          <a:xfrm>
            <a:off x="9508366" y="0"/>
            <a:ext cx="2683634" cy="2238388"/>
          </a:xfrm>
          <a:prstGeom prst="rect">
            <a:avLst/>
          </a:prstGeom>
          <a:noFill/>
          <a:ln>
            <a:noFill/>
          </a:ln>
          <a:scene3d>
            <a:camera prst="orthographicFront">
              <a:rot lat="0" lon="10800000" rev="0"/>
            </a:camera>
            <a:lightRig rig="threePt" dir="t"/>
          </a:scene3d>
        </p:spPr>
      </p:pic>
      <p:sp>
        <p:nvSpPr>
          <p:cNvPr id="3" name="TextBox 2">
            <a:extLst>
              <a:ext uri="{FF2B5EF4-FFF2-40B4-BE49-F238E27FC236}">
                <a16:creationId xmlns:a16="http://schemas.microsoft.com/office/drawing/2014/main" id="{F4EEC9BA-12BB-7245-A0EB-4748E1477709}"/>
              </a:ext>
            </a:extLst>
          </p:cNvPr>
          <p:cNvSpPr txBox="1"/>
          <p:nvPr/>
        </p:nvSpPr>
        <p:spPr>
          <a:xfrm>
            <a:off x="64478" y="4374259"/>
            <a:ext cx="5546614" cy="1477328"/>
          </a:xfrm>
          <a:prstGeom prst="rect">
            <a:avLst/>
          </a:prstGeom>
          <a:noFill/>
        </p:spPr>
        <p:txBody>
          <a:bodyPr wrap="square">
            <a:spAutoFit/>
          </a:bodyPr>
          <a:lstStyle/>
          <a:p>
            <a:pPr algn="just"/>
            <a:r>
              <a:rPr lang="en-GB" dirty="0"/>
              <a:t>1 = </a:t>
            </a:r>
            <a:r>
              <a:rPr lang="en-GB" dirty="0" err="1"/>
              <a:t>isel</a:t>
            </a:r>
            <a:r>
              <a:rPr lang="en-GB" dirty="0"/>
              <a:t> </a:t>
            </a:r>
            <a:r>
              <a:rPr lang="en-GB" dirty="0" err="1"/>
              <a:t>iawn</a:t>
            </a:r>
            <a:r>
              <a:rPr lang="en-GB" dirty="0"/>
              <a:t>: </a:t>
            </a:r>
            <a:r>
              <a:rPr lang="en-GB" dirty="0" err="1"/>
              <a:t>Anaml</a:t>
            </a:r>
            <a:r>
              <a:rPr lang="en-GB" dirty="0"/>
              <a:t> y </a:t>
            </a:r>
            <a:r>
              <a:rPr lang="en-GB" dirty="0" err="1"/>
              <a:t>mae</a:t>
            </a:r>
            <a:r>
              <a:rPr lang="en-GB" dirty="0"/>
              <a:t> </a:t>
            </a:r>
            <a:r>
              <a:rPr lang="en-GB" dirty="0" err="1"/>
              <a:t>rhiant</a:t>
            </a:r>
            <a:r>
              <a:rPr lang="en-GB" dirty="0"/>
              <a:t> </a:t>
            </a:r>
            <a:r>
              <a:rPr lang="en-GB" dirty="0" err="1"/>
              <a:t>yn</a:t>
            </a:r>
            <a:r>
              <a:rPr lang="en-GB" dirty="0"/>
              <a:t> </a:t>
            </a:r>
            <a:r>
              <a:rPr lang="en-GB" dirty="0" err="1"/>
              <a:t>ymateb</a:t>
            </a:r>
            <a:r>
              <a:rPr lang="en-GB" dirty="0"/>
              <a:t> </a:t>
            </a:r>
            <a:r>
              <a:rPr lang="en-GB" dirty="0" err="1"/>
              <a:t>mewn</a:t>
            </a:r>
            <a:r>
              <a:rPr lang="en-GB" dirty="0"/>
              <a:t> </a:t>
            </a:r>
            <a:r>
              <a:rPr lang="en-GB" dirty="0" err="1"/>
              <a:t>ffordd</a:t>
            </a:r>
            <a:r>
              <a:rPr lang="en-GB" dirty="0"/>
              <a:t> </a:t>
            </a:r>
            <a:r>
              <a:rPr lang="en-GB" dirty="0" err="1"/>
              <a:t>ddatblygiadol</a:t>
            </a:r>
            <a:r>
              <a:rPr lang="en-GB" dirty="0"/>
              <a:t> </a:t>
            </a:r>
            <a:r>
              <a:rPr lang="en-GB" dirty="0" err="1"/>
              <a:t>briodol</a:t>
            </a:r>
            <a:r>
              <a:rPr lang="en-GB" dirty="0"/>
              <a:t> </a:t>
            </a:r>
            <a:r>
              <a:rPr lang="en-GB" dirty="0" err="1"/>
              <a:t>naill</a:t>
            </a:r>
            <a:r>
              <a:rPr lang="en-GB" dirty="0"/>
              <a:t> ai ar </a:t>
            </a:r>
            <a:r>
              <a:rPr lang="en-GB" dirty="0" err="1"/>
              <a:t>lafar</a:t>
            </a:r>
            <a:r>
              <a:rPr lang="en-GB" dirty="0"/>
              <a:t> </a:t>
            </a:r>
            <a:r>
              <a:rPr lang="en-GB" dirty="0" err="1"/>
              <a:t>neu’n</a:t>
            </a:r>
            <a:r>
              <a:rPr lang="en-GB" dirty="0"/>
              <a:t> </a:t>
            </a:r>
            <a:r>
              <a:rPr lang="en-GB" dirty="0" err="1"/>
              <a:t>ddi-eiriau</a:t>
            </a:r>
            <a:r>
              <a:rPr lang="en-GB" dirty="0"/>
              <a:t> </a:t>
            </a:r>
            <a:r>
              <a:rPr lang="en-GB" dirty="0" err="1"/>
              <a:t>i</a:t>
            </a:r>
            <a:r>
              <a:rPr lang="en-GB" dirty="0"/>
              <a:t> </a:t>
            </a:r>
            <a:r>
              <a:rPr lang="en-GB" dirty="0" err="1"/>
              <a:t>unrhyw</a:t>
            </a:r>
            <a:r>
              <a:rPr lang="en-GB" dirty="0"/>
              <a:t> un o </a:t>
            </a:r>
            <a:r>
              <a:rPr lang="en-GB" dirty="0" err="1"/>
              <a:t>ystumiau</a:t>
            </a:r>
            <a:r>
              <a:rPr lang="en-GB" dirty="0"/>
              <a:t> neu </a:t>
            </a:r>
            <a:r>
              <a:rPr lang="en-GB" dirty="0" err="1"/>
              <a:t>lafaroli’r</a:t>
            </a:r>
            <a:r>
              <a:rPr lang="en-GB" dirty="0"/>
              <a:t> </a:t>
            </a:r>
            <a:r>
              <a:rPr lang="en-GB" dirty="0" err="1"/>
              <a:t>plentyn</a:t>
            </a:r>
            <a:r>
              <a:rPr lang="en-GB" dirty="0"/>
              <a:t> AC </a:t>
            </a:r>
            <a:r>
              <a:rPr lang="en-GB" dirty="0" err="1"/>
              <a:t>mae'r</a:t>
            </a:r>
            <a:r>
              <a:rPr lang="en-GB" dirty="0"/>
              <a:t> </a:t>
            </a:r>
            <a:r>
              <a:rPr lang="en-GB" dirty="0" err="1"/>
              <a:t>rhiant</a:t>
            </a:r>
            <a:r>
              <a:rPr lang="en-GB" dirty="0"/>
              <a:t> </a:t>
            </a:r>
            <a:r>
              <a:rPr lang="en-GB" dirty="0" err="1"/>
              <a:t>yn</a:t>
            </a:r>
            <a:r>
              <a:rPr lang="en-GB" dirty="0"/>
              <a:t> </a:t>
            </a:r>
            <a:r>
              <a:rPr lang="en-GB" dirty="0" err="1"/>
              <a:t>ceisio</a:t>
            </a:r>
            <a:r>
              <a:rPr lang="en-GB" dirty="0"/>
              <a:t> </a:t>
            </a:r>
            <a:r>
              <a:rPr lang="en-GB" dirty="0" err="1"/>
              <a:t>ailgyfeirio</a:t>
            </a:r>
            <a:r>
              <a:rPr lang="en-GB" dirty="0"/>
              <a:t> </a:t>
            </a:r>
            <a:r>
              <a:rPr lang="en-GB" dirty="0" err="1"/>
              <a:t>ymddygiad</a:t>
            </a:r>
            <a:r>
              <a:rPr lang="en-GB" dirty="0"/>
              <a:t> y </a:t>
            </a:r>
            <a:r>
              <a:rPr lang="en-GB" dirty="0" err="1"/>
              <a:t>plentyn</a:t>
            </a:r>
            <a:r>
              <a:rPr lang="en-GB" dirty="0"/>
              <a:t>, </a:t>
            </a:r>
            <a:r>
              <a:rPr lang="en-GB" dirty="0" err="1"/>
              <a:t>yn</a:t>
            </a:r>
            <a:r>
              <a:rPr lang="en-GB" dirty="0"/>
              <a:t> </a:t>
            </a:r>
            <a:r>
              <a:rPr lang="en-GB" dirty="0" err="1"/>
              <a:t>hytrach</a:t>
            </a:r>
            <a:r>
              <a:rPr lang="en-GB" dirty="0"/>
              <a:t> </a:t>
            </a:r>
            <a:r>
              <a:rPr lang="en-GB" dirty="0" err="1"/>
              <a:t>na</a:t>
            </a:r>
            <a:r>
              <a:rPr lang="en-GB" dirty="0"/>
              <a:t> </a:t>
            </a:r>
            <a:r>
              <a:rPr lang="en-GB" dirty="0" err="1"/>
              <a:t>dilyn</a:t>
            </a:r>
            <a:r>
              <a:rPr lang="en-GB" dirty="0"/>
              <a:t> </a:t>
            </a:r>
            <a:r>
              <a:rPr lang="en-GB" dirty="0" err="1"/>
              <a:t>diddordeb</a:t>
            </a:r>
            <a:r>
              <a:rPr lang="en-GB" dirty="0"/>
              <a:t> y </a:t>
            </a:r>
            <a:r>
              <a:rPr lang="en-GB" dirty="0" err="1"/>
              <a:t>plentyn</a:t>
            </a:r>
            <a:endParaRPr lang="en-GB" dirty="0"/>
          </a:p>
        </p:txBody>
      </p:sp>
      <p:sp>
        <p:nvSpPr>
          <p:cNvPr id="7" name="TextBox 6">
            <a:extLst>
              <a:ext uri="{FF2B5EF4-FFF2-40B4-BE49-F238E27FC236}">
                <a16:creationId xmlns:a16="http://schemas.microsoft.com/office/drawing/2014/main" id="{02EFE290-6C8A-602C-E018-68509D578DCE}"/>
              </a:ext>
            </a:extLst>
          </p:cNvPr>
          <p:cNvSpPr txBox="1"/>
          <p:nvPr/>
        </p:nvSpPr>
        <p:spPr>
          <a:xfrm>
            <a:off x="7090160" y="4312641"/>
            <a:ext cx="5037363" cy="1754326"/>
          </a:xfrm>
          <a:prstGeom prst="rect">
            <a:avLst/>
          </a:prstGeom>
          <a:noFill/>
        </p:spPr>
        <p:txBody>
          <a:bodyPr wrap="square">
            <a:spAutoFit/>
          </a:bodyPr>
          <a:lstStyle/>
          <a:p>
            <a:pPr algn="just"/>
            <a:r>
              <a:rPr lang="en-GB" dirty="0"/>
              <a:t>5 = </a:t>
            </a:r>
            <a:r>
              <a:rPr lang="en-GB" dirty="0" err="1"/>
              <a:t>uchel</a:t>
            </a:r>
            <a:r>
              <a:rPr lang="en-GB" dirty="0"/>
              <a:t> </a:t>
            </a:r>
            <a:r>
              <a:rPr lang="en-GB" dirty="0" err="1"/>
              <a:t>iawn</a:t>
            </a:r>
            <a:r>
              <a:rPr lang="en-GB" dirty="0"/>
              <a:t> Mae </a:t>
            </a:r>
            <a:r>
              <a:rPr lang="en-GB" dirty="0" err="1"/>
              <a:t>rhiant</a:t>
            </a:r>
            <a:r>
              <a:rPr lang="en-GB" dirty="0"/>
              <a:t> </a:t>
            </a:r>
            <a:r>
              <a:rPr lang="en-GB" dirty="0" err="1"/>
              <a:t>yn</a:t>
            </a:r>
            <a:r>
              <a:rPr lang="en-GB" dirty="0"/>
              <a:t> </a:t>
            </a:r>
            <a:r>
              <a:rPr lang="en-GB" dirty="0" err="1"/>
              <a:t>aml</a:t>
            </a:r>
            <a:r>
              <a:rPr lang="en-GB" dirty="0"/>
              <a:t> </a:t>
            </a:r>
            <a:r>
              <a:rPr lang="en-GB" dirty="0" err="1"/>
              <a:t>yn</a:t>
            </a:r>
            <a:r>
              <a:rPr lang="en-GB" dirty="0"/>
              <a:t> </a:t>
            </a:r>
            <a:r>
              <a:rPr lang="en-GB" dirty="0" err="1"/>
              <a:t>ymateb</a:t>
            </a:r>
            <a:r>
              <a:rPr lang="en-GB" dirty="0"/>
              <a:t> </a:t>
            </a:r>
            <a:r>
              <a:rPr lang="en-GB" dirty="0" err="1"/>
              <a:t>mewn</a:t>
            </a:r>
            <a:r>
              <a:rPr lang="en-GB" dirty="0"/>
              <a:t> </a:t>
            </a:r>
            <a:r>
              <a:rPr lang="en-GB" dirty="0" err="1"/>
              <a:t>ffordd</a:t>
            </a:r>
            <a:r>
              <a:rPr lang="en-GB" dirty="0"/>
              <a:t> </a:t>
            </a:r>
            <a:r>
              <a:rPr lang="en-GB" dirty="0" err="1"/>
              <a:t>ddatblygiadol</a:t>
            </a:r>
            <a:r>
              <a:rPr lang="en-GB" dirty="0"/>
              <a:t> </a:t>
            </a:r>
            <a:r>
              <a:rPr lang="en-GB" dirty="0" err="1"/>
              <a:t>briodol</a:t>
            </a:r>
            <a:r>
              <a:rPr lang="en-GB" dirty="0"/>
              <a:t> </a:t>
            </a:r>
            <a:r>
              <a:rPr lang="en-GB" dirty="0" err="1"/>
              <a:t>naill</a:t>
            </a:r>
            <a:r>
              <a:rPr lang="en-GB" dirty="0"/>
              <a:t> ai ar </a:t>
            </a:r>
            <a:r>
              <a:rPr lang="en-GB" dirty="0" err="1"/>
              <a:t>lafar</a:t>
            </a:r>
            <a:r>
              <a:rPr lang="en-GB" dirty="0"/>
              <a:t> </a:t>
            </a:r>
            <a:r>
              <a:rPr lang="en-GB" dirty="0" err="1"/>
              <a:t>neu'n</a:t>
            </a:r>
            <a:r>
              <a:rPr lang="en-GB" dirty="0"/>
              <a:t> </a:t>
            </a:r>
            <a:r>
              <a:rPr lang="en-GB" dirty="0" err="1"/>
              <a:t>ddi-eiriau</a:t>
            </a:r>
            <a:r>
              <a:rPr lang="en-GB" dirty="0"/>
              <a:t> </a:t>
            </a:r>
            <a:r>
              <a:rPr lang="en-GB" dirty="0" err="1"/>
              <a:t>i</a:t>
            </a:r>
            <a:r>
              <a:rPr lang="en-GB" dirty="0"/>
              <a:t> </a:t>
            </a:r>
            <a:r>
              <a:rPr lang="en-GB" dirty="0" err="1"/>
              <a:t>ystumiau</a:t>
            </a:r>
            <a:r>
              <a:rPr lang="en-GB" dirty="0"/>
              <a:t> neu </a:t>
            </a:r>
            <a:r>
              <a:rPr lang="en-GB" dirty="0" err="1"/>
              <a:t>lafaroli’r</a:t>
            </a:r>
            <a:r>
              <a:rPr lang="en-GB" dirty="0"/>
              <a:t> </a:t>
            </a:r>
            <a:r>
              <a:rPr lang="en-GB" dirty="0" err="1"/>
              <a:t>Plentyn</a:t>
            </a:r>
            <a:r>
              <a:rPr lang="en-GB" dirty="0"/>
              <a:t> AC </a:t>
            </a:r>
            <a:r>
              <a:rPr lang="en-GB" dirty="0" err="1"/>
              <a:t>Anaml</a:t>
            </a:r>
            <a:r>
              <a:rPr lang="en-GB" dirty="0"/>
              <a:t> y </a:t>
            </a:r>
            <a:r>
              <a:rPr lang="en-GB" dirty="0" err="1"/>
              <a:t>bydd</a:t>
            </a:r>
            <a:r>
              <a:rPr lang="en-GB" dirty="0"/>
              <a:t> y </a:t>
            </a:r>
            <a:r>
              <a:rPr lang="en-GB" dirty="0" err="1"/>
              <a:t>rhiant</a:t>
            </a:r>
            <a:r>
              <a:rPr lang="en-GB" dirty="0"/>
              <a:t> </a:t>
            </a:r>
            <a:r>
              <a:rPr lang="en-GB" dirty="0" err="1"/>
              <a:t>yn</a:t>
            </a:r>
            <a:r>
              <a:rPr lang="en-GB" dirty="0"/>
              <a:t> </a:t>
            </a:r>
            <a:r>
              <a:rPr lang="en-GB" dirty="0" err="1"/>
              <a:t>ceisio</a:t>
            </a:r>
            <a:r>
              <a:rPr lang="en-GB" dirty="0"/>
              <a:t> </a:t>
            </a:r>
            <a:r>
              <a:rPr lang="en-GB" dirty="0" err="1"/>
              <a:t>ailgyfeirio</a:t>
            </a:r>
            <a:r>
              <a:rPr lang="en-GB" dirty="0"/>
              <a:t> </a:t>
            </a:r>
            <a:r>
              <a:rPr lang="en-GB" dirty="0" err="1"/>
              <a:t>ffocws</a:t>
            </a:r>
            <a:r>
              <a:rPr lang="en-GB" dirty="0"/>
              <a:t> y </a:t>
            </a:r>
            <a:r>
              <a:rPr lang="en-GB" dirty="0" err="1"/>
              <a:t>Plentyn</a:t>
            </a:r>
            <a:r>
              <a:rPr lang="en-GB" dirty="0"/>
              <a:t> </a:t>
            </a:r>
            <a:r>
              <a:rPr lang="en-GB" dirty="0" err="1"/>
              <a:t>o'r</a:t>
            </a:r>
            <a:r>
              <a:rPr lang="en-GB" dirty="0"/>
              <a:t> </a:t>
            </a:r>
            <a:r>
              <a:rPr lang="en-GB" dirty="0" err="1"/>
              <a:t>gweithgaredd</a:t>
            </a:r>
            <a:r>
              <a:rPr lang="en-GB" dirty="0"/>
              <a:t> </a:t>
            </a:r>
            <a:r>
              <a:rPr lang="en-GB" dirty="0" err="1"/>
              <a:t>cyfredol</a:t>
            </a:r>
            <a:r>
              <a:rPr lang="en-GB" dirty="0"/>
              <a:t>, </a:t>
            </a:r>
            <a:r>
              <a:rPr lang="en-GB" dirty="0" err="1"/>
              <a:t>ond</a:t>
            </a:r>
            <a:r>
              <a:rPr lang="en-GB" dirty="0"/>
              <a:t> </a:t>
            </a:r>
            <a:r>
              <a:rPr lang="en-GB" dirty="0" err="1"/>
              <a:t>mae'n</a:t>
            </a:r>
            <a:r>
              <a:rPr lang="en-GB" dirty="0"/>
              <a:t> </a:t>
            </a:r>
            <a:r>
              <a:rPr lang="en-GB" dirty="0" err="1"/>
              <a:t>dilyn</a:t>
            </a:r>
            <a:r>
              <a:rPr lang="en-GB" dirty="0"/>
              <a:t> </a:t>
            </a:r>
            <a:r>
              <a:rPr lang="en-GB" dirty="0" err="1"/>
              <a:t>diddordebau'r</a:t>
            </a:r>
            <a:r>
              <a:rPr lang="en-GB" dirty="0"/>
              <a:t> </a:t>
            </a:r>
            <a:r>
              <a:rPr lang="en-GB" dirty="0" err="1"/>
              <a:t>plentyn</a:t>
            </a:r>
            <a:endParaRPr lang="en-GB" dirty="0"/>
          </a:p>
        </p:txBody>
      </p:sp>
    </p:spTree>
    <p:extLst>
      <p:ext uri="{BB962C8B-B14F-4D97-AF65-F5344CB8AC3E}">
        <p14:creationId xmlns:p14="http://schemas.microsoft.com/office/powerpoint/2010/main" val="9306504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14"/>
        <p:cNvGrpSpPr/>
        <p:nvPr/>
      </p:nvGrpSpPr>
      <p:grpSpPr>
        <a:xfrm>
          <a:off x="0" y="0"/>
          <a:ext cx="0" cy="0"/>
          <a:chOff x="0" y="0"/>
          <a:chExt cx="0" cy="0"/>
        </a:xfrm>
      </p:grpSpPr>
      <p:sp>
        <p:nvSpPr>
          <p:cNvPr id="815" name="Google Shape;815;g20c4d0b9f3a_2_7"/>
          <p:cNvSpPr txBox="1">
            <a:spLocks noGrp="1"/>
          </p:cNvSpPr>
          <p:nvPr>
            <p:ph type="body" idx="1"/>
          </p:nvPr>
        </p:nvSpPr>
        <p:spPr>
          <a:xfrm>
            <a:off x="1157750" y="5954400"/>
            <a:ext cx="2233760" cy="335615"/>
          </a:xfrm>
          <a:prstGeom prst="rect">
            <a:avLst/>
          </a:prstGeom>
          <a:noFill/>
          <a:ln>
            <a:noFill/>
          </a:ln>
        </p:spPr>
        <p:txBody>
          <a:bodyPr spcFirstLastPara="1" wrap="square" lIns="0" tIns="0" rIns="0" bIns="0" anchor="t" anchorCtr="0">
            <a:spAutoFit/>
          </a:bodyPr>
          <a:lstStyle/>
          <a:p>
            <a:pPr marL="0" lvl="0" indent="0" algn="l" rtl="0">
              <a:spcBef>
                <a:spcPct val="0"/>
              </a:spcBef>
              <a:spcAft>
                <a:spcPct val="0"/>
              </a:spcAft>
              <a:buClr>
                <a:schemeClr val="dk1"/>
              </a:buClr>
              <a:buSzPts val="1100"/>
              <a:buFont typeface="Arial"/>
              <a:buNone/>
              <a:defRPr b="0" i="0"/>
            </a:pPr>
            <a:r>
              <a:rPr lang="1106" sz="1100" u="sng">
                <a:solidFill>
                  <a:schemeClr val="accent2"/>
                </a:solidFill>
                <a:hlinkClick r:id="rId3">
                  <a:extLst>
                    <a:ext uri="{A12FA001-AC4F-418D-AE19-62706E023703}">
                      <ahyp:hlinkClr xmlns:ahyp="http://schemas.microsoft.com/office/drawing/2018/hyperlinkcolor" val="tx"/>
                    </a:ext>
                  </a:extLst>
                </a:hlinkClick>
              </a:rPr>
              <a:t>www.youtube.com/watch?v=aISXCw0Pi94</a:t>
            </a:r>
            <a:r>
              <a:rPr lang="1106" sz="1100" b="1" u="none">
                <a:solidFill>
                  <a:schemeClr val="accent2"/>
                </a:solidFill>
                <a:hlinkClick r:id="rId3">
                  <a:extLst>
                    <a:ext uri="{A12FA001-AC4F-418D-AE19-62706E023703}">
                      <ahyp:hlinkClr xmlns:ahyp="http://schemas.microsoft.com/office/drawing/2018/hyperlinkcolor" val="tx"/>
                    </a:ext>
                  </a:extLst>
                </a:hlinkClick>
              </a:rPr>
              <a:t>  </a:t>
            </a:r>
            <a:endParaRPr sz="2400">
              <a:solidFill>
                <a:schemeClr val="lt1"/>
              </a:solidFill>
              <a:latin typeface="Arial"/>
              <a:ea typeface="Arial"/>
              <a:cs typeface="Arial"/>
              <a:sym typeface="Arial"/>
            </a:endParaRPr>
          </a:p>
        </p:txBody>
      </p:sp>
      <p:sp>
        <p:nvSpPr>
          <p:cNvPr id="816" name="Google Shape;816;g20c4d0b9f3a_2_7"/>
          <p:cNvSpPr txBox="1">
            <a:spLocks noGrp="1"/>
          </p:cNvSpPr>
          <p:nvPr>
            <p:ph type="ftr" idx="11"/>
          </p:nvPr>
        </p:nvSpPr>
        <p:spPr>
          <a:xfrm>
            <a:off x="64477" y="6525344"/>
            <a:ext cx="783153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17" name="Google Shape;817;g20c4d0b9f3a_2_7"/>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8" name="Google Shape;818;g20c4d0b9f3a_2_7"/>
          <p:cNvSpPr txBox="1"/>
          <p:nvPr/>
        </p:nvSpPr>
        <p:spPr>
          <a:xfrm>
            <a:off x="457200" y="274320"/>
            <a:ext cx="2030400" cy="14022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1" i="0" u="none" strike="noStrike" kern="0" cap="none" spc="0" normalizeH="0" baseline="0" noProof="0" dirty="0">
                <a:ln>
                  <a:noFill/>
                </a:ln>
                <a:solidFill>
                  <a:srgbClr val="FFFFFF"/>
                </a:solidFill>
                <a:effectLst/>
                <a:uLnTx/>
                <a:uFillTx/>
                <a:latin typeface="Rockwell"/>
                <a:ea typeface="Rockwell"/>
                <a:cs typeface="Rockwell"/>
                <a:sym typeface="Rockwell"/>
              </a:rPr>
              <a:t>Pwysigrwydd rhyngweithiadau ymatebol</a:t>
            </a:r>
            <a:endParaRPr kumimoji="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819" name="Google Shape;819;g20c4d0b9f3a_2_7" descr="&quot;What if I was to tell you that a game of peek-a-boo could change the world?&quot; asks seven-year-old Molly Wright, one of the youngest-ever TED speakers. Breaking down the research-backed ways parents and caregivers can support children's healthy brain development, Wright highlights the benefits of play on lifelong learning, behavior and well-being, sharing effective strategies to help all kids thrive by the age of five. She's joined onstage by one-year-old Ari and his dad, Amarjot, who help illustrate her big ideas about brain science. (This TED Talk was produced in collaboration with Minderoo Foundation as an educational tool for parents and caregivers around the world and is supported by UNICEF.)&#10;&#10;Visit http://TED.com to get our entire library of TED Talks, transcripts, translations, personalized talk recommendations and more.&#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 You're welcome to link to or embed these videos, forward them to others and share these ideas with people you know. &#10;&#10;Become a TED Member: http://ted.com/membership&#10;Follow TED on Twitter: http://twitter.com/TEDTalks&#10;Like TED on Facebook: http://facebook.com/TED&#10;Subscribe to our channel: http://youtube.com/TED&#10;&#10;TED's videos may be used for non-commercial purposes under a Creative Commons License, Attribution–Non Commercial–No Derivatives (or the CC BY – NC – ND 4.0 International) and in accordance with our TED Talks Usage Policy (https://www.ted.com/about/our-organization/our-policies-terms/ted-talks-usage-policy). For more information on using TED for commercial purposes (e.g. employee learning, in a film or online course), please submit a Media Request at https://media-requests.ted.com" title="Molly Wright: How every child can thrive by five | TED">
            <a:hlinkClick r:id="rId4"/>
          </p:cNvPr>
          <p:cNvPicPr preferRelativeResize="0"/>
          <p:nvPr/>
        </p:nvPicPr>
        <p:blipFill>
          <a:blip r:embed="rId5">
            <a:alphaModFix/>
          </a:blip>
          <a:stretch>
            <a:fillRect/>
          </a:stretch>
        </p:blipFill>
        <p:spPr>
          <a:xfrm>
            <a:off x="3497500" y="136175"/>
            <a:ext cx="8352850" cy="6264625"/>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24"/>
        <p:cNvGrpSpPr/>
        <p:nvPr/>
      </p:nvGrpSpPr>
      <p:grpSpPr>
        <a:xfrm>
          <a:off x="0" y="0"/>
          <a:ext cx="0" cy="0"/>
          <a:chOff x="0" y="0"/>
          <a:chExt cx="0" cy="0"/>
        </a:xfrm>
      </p:grpSpPr>
      <p:grpSp>
        <p:nvGrpSpPr>
          <p:cNvPr id="825" name="Google Shape;825;p57"/>
          <p:cNvGrpSpPr/>
          <p:nvPr/>
        </p:nvGrpSpPr>
        <p:grpSpPr>
          <a:xfrm>
            <a:off x="609600" y="1422400"/>
            <a:ext cx="10515604" cy="4919881"/>
            <a:chOff x="0" y="-70301"/>
            <a:chExt cx="10515604" cy="4402105"/>
          </a:xfrm>
        </p:grpSpPr>
        <p:sp>
          <p:nvSpPr>
            <p:cNvPr id="826" name="Google Shape;826;p57"/>
            <p:cNvSpPr/>
            <p:nvPr/>
          </p:nvSpPr>
          <p:spPr>
            <a:xfrm>
              <a:off x="7818661" y="1847848"/>
              <a:ext cx="2696943" cy="2478141"/>
            </a:xfrm>
            <a:prstGeom prst="ellipse">
              <a:avLst/>
            </a:prstGeom>
            <a:noFill/>
            <a:ln w="25400" cap="flat" cmpd="sng">
              <a:solidFill>
                <a:schemeClr val="lt1"/>
              </a:solidFill>
              <a:prstDash val="solid"/>
              <a:round/>
              <a:headEnd type="none" w="sm" len="sm"/>
              <a:tailEnd type="none" w="sm" len="sm"/>
            </a:ln>
            <a:effectLst>
              <a:outerShdw blurRad="664842" sx="95000" sy="95000" algn="ctr" rotWithShape="0">
                <a:srgbClr val="009098"/>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7" name="Google Shape;827;p57"/>
            <p:cNvSpPr txBox="1"/>
            <p:nvPr/>
          </p:nvSpPr>
          <p:spPr>
            <a:xfrm>
              <a:off x="8128000" y="2081488"/>
              <a:ext cx="2071342" cy="1859406"/>
            </a:xfrm>
            <a:prstGeom prst="rect">
              <a:avLst/>
            </a:prstGeom>
            <a:noFill/>
            <a:ln>
              <a:noFill/>
            </a:ln>
          </p:spPr>
          <p:txBody>
            <a:bodyPr spcFirstLastPara="1" wrap="square" lIns="35550" tIns="35550" rIns="35550" bIns="35550"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2800"/>
                <a:buFont typeface="Rockwell"/>
                <a:buNone/>
                <a:tabLst/>
                <a:defRPr b="0" i="0"/>
              </a:pPr>
              <a:r>
                <a:rPr kumimoji="0" lang="1106" sz="2800" b="0" i="0" u="none" strike="noStrike" kern="0" cap="none" spc="0" normalizeH="0" baseline="0" noProof="0" dirty="0">
                  <a:ln>
                    <a:noFill/>
                  </a:ln>
                  <a:solidFill>
                    <a:srgbClr val="FFFFFF"/>
                  </a:solidFill>
                  <a:effectLst/>
                  <a:uLnTx/>
                  <a:uFillTx/>
                  <a:latin typeface="Rockwell"/>
                  <a:ea typeface="Rockwell"/>
                  <a:cs typeface="Rockwell"/>
                  <a:sym typeface="Rockwell"/>
                </a:rPr>
                <a:t>Ymddygiad</a:t>
              </a:r>
              <a:r>
                <a:rPr kumimoji="0" lang="1106" sz="2100" b="0" i="0" u="none" strike="noStrike" kern="0" cap="none" spc="0" normalizeH="0" baseline="0" noProof="0" dirty="0">
                  <a:ln>
                    <a:noFill/>
                  </a:ln>
                  <a:solidFill>
                    <a:srgbClr val="FFFFFF"/>
                  </a:solidFill>
                  <a:effectLst/>
                  <a:uLnTx/>
                  <a:uFillTx/>
                  <a:latin typeface="Rockwell"/>
                  <a:ea typeface="Rockwell"/>
                  <a:cs typeface="Rockwell"/>
                  <a:sym typeface="Rockwell"/>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980"/>
                </a:spcBef>
                <a:spcAft>
                  <a:spcPct val="0"/>
                </a:spcAft>
                <a:buClr>
                  <a:srgbClr val="FFFFFF"/>
                </a:buClr>
                <a:buSzPts val="2100"/>
                <a:buFont typeface="Arial"/>
                <a:buNone/>
                <a:tabLst/>
                <a:defRPr b="0" i="0"/>
              </a:pPr>
              <a:r>
                <a:rPr kumimoji="0" lang="1106" sz="2100" b="0" i="0" u="none" strike="noStrike" kern="0" cap="none" spc="0" normalizeH="0" baseline="0" noProof="0" dirty="0">
                  <a:ln>
                    <a:noFill/>
                  </a:ln>
                  <a:solidFill>
                    <a:srgbClr val="FFFFFF"/>
                  </a:solidFill>
                  <a:effectLst/>
                  <a:uLnTx/>
                  <a:uFillTx/>
                  <a:latin typeface="Arial"/>
                  <a:ea typeface="Arial"/>
                  <a:cs typeface="Arial"/>
                  <a:sym typeface="Arial"/>
                </a:rPr>
                <a:t>Siarad gyda'n gilydd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8" name="Google Shape;828;p57"/>
            <p:cNvSpPr/>
            <p:nvPr/>
          </p:nvSpPr>
          <p:spPr>
            <a:xfrm rot="10800000">
              <a:off x="5130758" y="-70301"/>
              <a:ext cx="4222888" cy="4402105"/>
            </a:xfrm>
            <a:prstGeom prst="blockArc">
              <a:avLst>
                <a:gd name="adj1" fmla="val 17527788"/>
                <a:gd name="adj2" fmla="val 4119114"/>
                <a:gd name="adj3" fmla="val 5750"/>
              </a:avLst>
            </a:prstGeom>
            <a:solidFill>
              <a:srgbClr val="00909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9" name="Google Shape;829;p57"/>
            <p:cNvSpPr/>
            <p:nvPr/>
          </p:nvSpPr>
          <p:spPr>
            <a:xfrm>
              <a:off x="5214322" y="230308"/>
              <a:ext cx="1122223" cy="1122536"/>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a:effectLst>
              <a:outerShdw blurRad="639150" sx="95000" sy="95000" algn="ctr" rotWithShape="0">
                <a:srgbClr val="009098"/>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0" name="Google Shape;830;p57"/>
            <p:cNvSpPr/>
            <p:nvPr/>
          </p:nvSpPr>
          <p:spPr>
            <a:xfrm>
              <a:off x="457205" y="536603"/>
              <a:ext cx="3862224" cy="112230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1" name="Google Shape;831;p57"/>
            <p:cNvSpPr txBox="1"/>
            <p:nvPr/>
          </p:nvSpPr>
          <p:spPr>
            <a:xfrm>
              <a:off x="457205" y="536603"/>
              <a:ext cx="3862224" cy="1122302"/>
            </a:xfrm>
            <a:prstGeom prst="rect">
              <a:avLst/>
            </a:prstGeom>
            <a:noFill/>
            <a:ln>
              <a:noFill/>
            </a:ln>
          </p:spPr>
          <p:txBody>
            <a:bodyPr spcFirstLastPara="1" wrap="square" lIns="35550" tIns="35550" rIns="35550" bIns="35550" anchor="ctr" anchorCtr="0">
              <a:noAutofit/>
            </a:bodyPr>
            <a:lstStyle/>
            <a:p>
              <a:pPr marL="0" marR="0" lvl="0" indent="0" algn="r" defTabSz="914400" rtl="0" eaLnBrk="1" fontAlgn="auto" latinLnBrk="0" hangingPunct="1">
                <a:lnSpc>
                  <a:spcPct val="90000"/>
                </a:lnSpc>
                <a:spcBef>
                  <a:spcPct val="0"/>
                </a:spcBef>
                <a:spcAft>
                  <a:spcPct val="0"/>
                </a:spcAft>
                <a:buClr>
                  <a:srgbClr val="FFFFFF"/>
                </a:buClr>
                <a:buSzPts val="2800"/>
                <a:buFont typeface="Rockwell"/>
                <a:buNone/>
                <a:tabLst/>
                <a:defRPr b="0" i="0"/>
              </a:pPr>
              <a:r>
                <a:rPr kumimoji="0" lang="1106" sz="2800" b="0" i="0" u="none" strike="noStrike" kern="0" cap="none" spc="0" normalizeH="0" baseline="0" noProof="0" dirty="0">
                  <a:ln>
                    <a:noFill/>
                  </a:ln>
                  <a:solidFill>
                    <a:srgbClr val="FFFFFF"/>
                  </a:solidFill>
                  <a:effectLst/>
                  <a:uLnTx/>
                  <a:uFillTx/>
                  <a:latin typeface="Rockwell"/>
                  <a:ea typeface="Rockwell"/>
                  <a:cs typeface="Rockwell"/>
                  <a:sym typeface="Rockwell"/>
                </a:rPr>
                <a:t>Gallu</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280"/>
                </a:spcBef>
                <a:spcAft>
                  <a:spcPct val="0"/>
                </a:spcAft>
                <a:buClr>
                  <a:srgbClr val="FFFFFF"/>
                </a:buClr>
                <a:buSzPts val="1800"/>
                <a:buFont typeface="Calibri"/>
                <a:buNone/>
                <a:tabLst/>
                <a:defRPr b="0" i="0"/>
              </a:pPr>
              <a:r>
                <a:rPr kumimoji="0" lang="1106" sz="18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Dealltwriaeth gyfyngedig o ffyrdd o gefnogi datblygiad lleferydd, iaith a chyfathrebu,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gan gynnwys cerrig milltir a gweithgareddau</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000000"/>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r" defTabSz="914400" rtl="0" eaLnBrk="1" fontAlgn="auto" latinLnBrk="0" hangingPunct="1">
                <a:lnSpc>
                  <a:spcPct val="90000"/>
                </a:lnSpc>
                <a:spcBef>
                  <a:spcPts val="180"/>
                </a:spcBef>
                <a:spcAft>
                  <a:spcPct val="0"/>
                </a:spcAft>
                <a:buClr>
                  <a:srgbClr val="000000"/>
                </a:buClr>
                <a:buSzPts val="3000"/>
                <a:buFont typeface="Calibri"/>
                <a:buNone/>
                <a:tabLst/>
                <a:defRPr/>
              </a:pPr>
              <a:endParaRPr kumimoji="0" sz="3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32" name="Google Shape;832;p57"/>
            <p:cNvSpPr/>
            <p:nvPr/>
          </p:nvSpPr>
          <p:spPr>
            <a:xfrm>
              <a:off x="4688254" y="1577809"/>
              <a:ext cx="1122223" cy="1122536"/>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a:effectLst>
              <a:outerShdw blurRad="635000" sx="95000" sy="95000" algn="ctr" rotWithShape="0">
                <a:srgbClr val="009098"/>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3" name="Google Shape;833;p57"/>
            <p:cNvSpPr/>
            <p:nvPr/>
          </p:nvSpPr>
          <p:spPr>
            <a:xfrm>
              <a:off x="0" y="1471701"/>
              <a:ext cx="4285062" cy="133020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4" name="Google Shape;834;p57"/>
            <p:cNvSpPr txBox="1"/>
            <p:nvPr/>
          </p:nvSpPr>
          <p:spPr>
            <a:xfrm>
              <a:off x="0" y="1471701"/>
              <a:ext cx="4285062" cy="1330203"/>
            </a:xfrm>
            <a:prstGeom prst="rect">
              <a:avLst/>
            </a:prstGeom>
            <a:noFill/>
            <a:ln>
              <a:noFill/>
            </a:ln>
          </p:spPr>
          <p:txBody>
            <a:bodyPr spcFirstLastPara="1" wrap="square" lIns="35550" tIns="35550" rIns="35550" bIns="35550" anchor="ctr" anchorCtr="0">
              <a:noAutofit/>
            </a:bodyPr>
            <a:lstStyle/>
            <a:p>
              <a:pPr marL="0" marR="0" lvl="0" indent="0" algn="r" defTabSz="914400" rtl="0" eaLnBrk="1" fontAlgn="auto" latinLnBrk="0" hangingPunct="1">
                <a:lnSpc>
                  <a:spcPct val="90000"/>
                </a:lnSpc>
                <a:spcBef>
                  <a:spcPct val="0"/>
                </a:spcBef>
                <a:spcAft>
                  <a:spcPct val="0"/>
                </a:spcAft>
                <a:buClr>
                  <a:srgbClr val="FFFFFF"/>
                </a:buClr>
                <a:buSzPts val="2800"/>
                <a:buFont typeface="Rockwell"/>
                <a:buNone/>
                <a:tabLst/>
                <a:defRPr b="0" i="0"/>
              </a:pPr>
              <a:r>
                <a:rPr kumimoji="0" lang="1106" sz="2800" b="0" i="0" u="none" strike="noStrike" kern="0" cap="none" spc="0" normalizeH="0" baseline="0" noProof="0" dirty="0">
                  <a:ln>
                    <a:noFill/>
                  </a:ln>
                  <a:solidFill>
                    <a:srgbClr val="FFFFFF"/>
                  </a:solidFill>
                  <a:effectLst/>
                  <a:uLnTx/>
                  <a:uFillTx/>
                  <a:latin typeface="Rockwell"/>
                  <a:ea typeface="Rockwell"/>
                  <a:cs typeface="Rockwell"/>
                  <a:sym typeface="Rockwell"/>
                </a:rPr>
                <a:t>Cyfle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280"/>
                </a:spcBef>
                <a:spcAft>
                  <a:spcPct val="0"/>
                </a:spcAft>
                <a:buClr>
                  <a:srgbClr val="FFFFFF"/>
                </a:buClr>
                <a:buSzPts val="1800"/>
                <a:buFont typeface="Noto Sans Symbols"/>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Amser cyfyngedig gyda'i gilydd</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 Blaenoriaethau datblygiadol eraill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yn cael eu blaenoriaethu</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5" name="Google Shape;835;p57"/>
            <p:cNvSpPr/>
            <p:nvPr/>
          </p:nvSpPr>
          <p:spPr>
            <a:xfrm>
              <a:off x="5254946" y="2962779"/>
              <a:ext cx="1122223" cy="1122536"/>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a:effectLst>
              <a:outerShdw blurRad="635000" sx="95000" sy="95000" algn="ctr" rotWithShape="0">
                <a:srgbClr val="009098"/>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6" name="Google Shape;836;p57"/>
            <p:cNvSpPr/>
            <p:nvPr/>
          </p:nvSpPr>
          <p:spPr>
            <a:xfrm>
              <a:off x="914404" y="3182904"/>
              <a:ext cx="3395284" cy="108643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7" name="Google Shape;837;p57"/>
            <p:cNvSpPr txBox="1"/>
            <p:nvPr/>
          </p:nvSpPr>
          <p:spPr>
            <a:xfrm>
              <a:off x="914404" y="3182904"/>
              <a:ext cx="3395284" cy="1086439"/>
            </a:xfrm>
            <a:prstGeom prst="rect">
              <a:avLst/>
            </a:prstGeom>
            <a:noFill/>
            <a:ln>
              <a:noFill/>
            </a:ln>
          </p:spPr>
          <p:txBody>
            <a:bodyPr spcFirstLastPara="1" wrap="square" lIns="35550" tIns="35550" rIns="35550" bIns="35550" anchor="ctr" anchorCtr="0">
              <a:noAutofit/>
            </a:bodyPr>
            <a:lstStyle/>
            <a:p>
              <a:pPr marL="0" marR="0" lvl="0" indent="0" algn="r" defTabSz="914400" rtl="0" eaLnBrk="1" fontAlgn="auto" latinLnBrk="0" hangingPunct="1">
                <a:lnSpc>
                  <a:spcPct val="90000"/>
                </a:lnSpc>
                <a:spcBef>
                  <a:spcPct val="0"/>
                </a:spcBef>
                <a:spcAft>
                  <a:spcPct val="0"/>
                </a:spcAft>
                <a:buClr>
                  <a:srgbClr val="FFFFFF"/>
                </a:buClr>
                <a:buSzPts val="2800"/>
                <a:buFont typeface="Rockwell"/>
                <a:buNone/>
                <a:tabLst/>
                <a:defRPr b="0" i="0"/>
              </a:pPr>
              <a:r>
                <a:rPr kumimoji="0" lang="1106" sz="2800" b="0" i="0" u="none" strike="noStrike" kern="0" cap="none" spc="0" normalizeH="0" baseline="0" noProof="0" dirty="0">
                  <a:ln>
                    <a:noFill/>
                  </a:ln>
                  <a:solidFill>
                    <a:srgbClr val="FFFFFF"/>
                  </a:solidFill>
                  <a:effectLst/>
                  <a:uLnTx/>
                  <a:uFillTx/>
                  <a:latin typeface="Rockwell"/>
                  <a:ea typeface="Rockwell"/>
                  <a:cs typeface="Rockwell"/>
                  <a:sym typeface="Rockwell"/>
                </a:rPr>
                <a:t>Cymhelliant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28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Rhieni'n tueddu i ofyn am gyngor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ar leferydd, iaith a chyfathrebu gan deulu a ffrindiau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FFFFFF"/>
                </a:buClr>
                <a:buSzPts val="1800"/>
                <a:buFont typeface="Arial"/>
                <a:buNone/>
                <a:tabLst/>
                <a:defRPr b="0" i="0"/>
              </a:pPr>
              <a:r>
                <a:rPr kumimoji="0" lang="1106" sz="1600" b="0" i="0" u="none" strike="noStrike" kern="0" cap="none" spc="0" normalizeH="0" baseline="0" noProof="0" dirty="0">
                  <a:ln>
                    <a:noFill/>
                  </a:ln>
                  <a:solidFill>
                    <a:srgbClr val="FFFFFF"/>
                  </a:solidFill>
                  <a:effectLst/>
                  <a:uLnTx/>
                  <a:uFillTx/>
                  <a:latin typeface="Arial"/>
                  <a:ea typeface="Arial"/>
                  <a:cs typeface="Arial"/>
                  <a:sym typeface="Arial"/>
                </a:rPr>
                <a:t>yn hytrach na gweithwyr proffesiynol</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80"/>
                </a:spcBef>
                <a:spcAft>
                  <a:spcPct val="0"/>
                </a:spcAft>
                <a:buClr>
                  <a:srgbClr val="000000"/>
                </a:buClr>
                <a:buSzPts val="3000"/>
                <a:buFont typeface="Calibri"/>
                <a:buNone/>
                <a:tabLst/>
                <a:defRPr/>
              </a:pPr>
              <a:endParaRPr kumimoji="0" sz="3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838" name="Google Shape;838;p57"/>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57"/>
          <p:cNvSpPr txBox="1"/>
          <p:nvPr/>
        </p:nvSpPr>
        <p:spPr>
          <a:xfrm>
            <a:off x="457200" y="274320"/>
            <a:ext cx="2030400" cy="1402080"/>
          </a:xfrm>
          <a:prstGeom prst="rect">
            <a:avLst/>
          </a:prstGeom>
          <a:noFill/>
          <a:ln>
            <a:noFill/>
          </a:ln>
        </p:spPr>
        <p:txBody>
          <a:bodyPr spcFirstLastPara="1" wrap="square" lIns="0" tIns="0" rIns="0" bIns="0" anchor="t" anchorCtr="0">
            <a:normAutofit fontScale="87500"/>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Rhoi'r negeseuon allweddol ar waith er mwyn newid ymddygiad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840" name="Google Shape;840;p57"/>
          <p:cNvPicPr preferRelativeResize="0"/>
          <p:nvPr/>
        </p:nvPicPr>
        <p:blipFill>
          <a:blip r:embed="rId6">
            <a:alphaModFix/>
          </a:blip>
          <a:stretch>
            <a:fillRect/>
          </a:stretch>
        </p:blipFill>
        <p:spPr>
          <a:xfrm>
            <a:off x="7181850" y="-1615437"/>
            <a:ext cx="5181599" cy="5181599"/>
          </a:xfrm>
          <a:prstGeom prst="rect">
            <a:avLst/>
          </a:prstGeom>
          <a:noFill/>
          <a:ln>
            <a:noFill/>
          </a:ln>
        </p:spPr>
      </p:pic>
      <p:sp>
        <p:nvSpPr>
          <p:cNvPr id="841" name="Google Shape;841;p57"/>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46"/>
        <p:cNvGrpSpPr/>
        <p:nvPr/>
      </p:nvGrpSpPr>
      <p:grpSpPr>
        <a:xfrm>
          <a:off x="0" y="0"/>
          <a:ext cx="0" cy="0"/>
          <a:chOff x="0" y="0"/>
          <a:chExt cx="0" cy="0"/>
        </a:xfrm>
      </p:grpSpPr>
      <p:sp>
        <p:nvSpPr>
          <p:cNvPr id="847" name="Google Shape;847;g205ba553e1b_2_6"/>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g205ba553e1b_2_6"/>
          <p:cNvSpPr txBox="1"/>
          <p:nvPr/>
        </p:nvSpPr>
        <p:spPr>
          <a:xfrm>
            <a:off x="457200" y="274320"/>
            <a:ext cx="2030400" cy="1402200"/>
          </a:xfrm>
          <a:prstGeom prst="rect">
            <a:avLst/>
          </a:prstGeom>
          <a:noFill/>
          <a:ln>
            <a:noFill/>
          </a:ln>
        </p:spPr>
        <p:txBody>
          <a:bodyPr spcFirstLastPara="1" wrap="square" lIns="0" tIns="0" rIns="0" bIns="0" anchor="t" anchorCtr="0">
            <a:normAutofit fontScale="87500"/>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Rhoi'r negeseuon allweddol ar waith er mwyn newid ymddygiad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849" name="Google Shape;849;g205ba553e1b_2_6"/>
          <p:cNvPicPr preferRelativeResize="0"/>
          <p:nvPr/>
        </p:nvPicPr>
        <p:blipFill>
          <a:blip r:embed="rId3">
            <a:alphaModFix/>
          </a:blip>
          <a:stretch>
            <a:fillRect/>
          </a:stretch>
        </p:blipFill>
        <p:spPr>
          <a:xfrm>
            <a:off x="7315200" y="-1524000"/>
            <a:ext cx="5181599" cy="5181599"/>
          </a:xfrm>
          <a:prstGeom prst="rect">
            <a:avLst/>
          </a:prstGeom>
          <a:noFill/>
          <a:ln>
            <a:noFill/>
          </a:ln>
        </p:spPr>
      </p:pic>
      <p:sp>
        <p:nvSpPr>
          <p:cNvPr id="850" name="Google Shape;850;g205ba553e1b_2_6"/>
          <p:cNvSpPr txBox="1">
            <a:spLocks noGrp="1"/>
          </p:cNvSpPr>
          <p:nvPr>
            <p:ph type="ftr" idx="11"/>
          </p:nvPr>
        </p:nvSpPr>
        <p:spPr>
          <a:xfrm>
            <a:off x="64477" y="6525344"/>
            <a:ext cx="783153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51" name="Google Shape;851;g205ba553e1b_2_6"/>
          <p:cNvSpPr txBox="1"/>
          <p:nvPr/>
        </p:nvSpPr>
        <p:spPr>
          <a:xfrm>
            <a:off x="395784" y="274320"/>
            <a:ext cx="10710580" cy="57946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a:pPr>
            <a:endParaRPr kumimoji="0" sz="2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a:pPr>
            <a:endParaRPr kumimoji="0" sz="24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b="0" i="0"/>
            </a:pPr>
            <a:r>
              <a:rPr kumimoji="0" lang="1106" sz="2400" b="1" i="0" u="none" strike="noStrike" kern="0" cap="none" spc="0" normalizeH="0" baseline="0" noProof="0" dirty="0">
                <a:ln>
                  <a:noFill/>
                </a:ln>
                <a:solidFill>
                  <a:srgbClr val="FFFFFF"/>
                </a:solidFill>
                <a:effectLst/>
                <a:uLnTx/>
                <a:uFillTx/>
                <a:latin typeface="Arial"/>
                <a:cs typeface="Arial"/>
                <a:sym typeface="Arial"/>
              </a:rPr>
              <a:t>Sut i rannu negeseuon allweddol </a:t>
            </a:r>
            <a:br>
              <a:rPr kumimoji="0" lang="en-GB" sz="2400" b="1" i="0" u="none" strike="noStrike" kern="0" cap="none" spc="0" normalizeH="0" baseline="0" noProof="0" dirty="0">
                <a:ln>
                  <a:noFill/>
                </a:ln>
                <a:solidFill>
                  <a:srgbClr val="FFFFFF"/>
                </a:solidFill>
                <a:effectLst/>
                <a:uLnTx/>
                <a:uFillTx/>
                <a:latin typeface="Arial"/>
                <a:cs typeface="Arial"/>
                <a:sym typeface="Arial"/>
              </a:rPr>
            </a:br>
            <a:r>
              <a:rPr kumimoji="0" lang="1106" sz="2400" b="1" i="0" u="none" strike="noStrike" kern="0" cap="none" spc="0" normalizeH="0" baseline="0" noProof="0" dirty="0">
                <a:ln>
                  <a:noFill/>
                </a:ln>
                <a:solidFill>
                  <a:srgbClr val="FFFFFF"/>
                </a:solidFill>
                <a:effectLst/>
                <a:uLnTx/>
                <a:uFillTx/>
                <a:latin typeface="Arial"/>
                <a:cs typeface="Arial"/>
                <a:sym typeface="Arial"/>
              </a:rPr>
              <a:t>(model ‘EAST’ yn Saesneg):</a:t>
            </a:r>
            <a:endParaRPr kumimoji="0" sz="24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a:pPr>
            <a:endParaRPr kumimoji="0" sz="29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b="0" i="0"/>
            </a:pPr>
            <a:r>
              <a:rPr kumimoji="0" lang="1106" sz="3000" b="0" i="0" u="none" strike="noStrike" kern="0" cap="none" spc="0" normalizeH="0" baseline="0" noProof="0" dirty="0">
                <a:ln>
                  <a:noFill/>
                </a:ln>
                <a:solidFill>
                  <a:srgbClr val="FFFFFF"/>
                </a:solidFill>
                <a:effectLst/>
                <a:uLnTx/>
                <a:uFillTx/>
                <a:latin typeface="Arial"/>
                <a:cs typeface="Arial"/>
                <a:sym typeface="Arial"/>
              </a:rPr>
              <a:t>Hawdd (chwalu rhwystrau) – </a:t>
            </a:r>
            <a:r>
              <a:rPr kumimoji="0" lang="1106" sz="3000" b="0" i="1" u="none" strike="noStrike" kern="0" cap="none" spc="0" normalizeH="0" baseline="0" noProof="0" dirty="0">
                <a:ln>
                  <a:noFill/>
                </a:ln>
                <a:solidFill>
                  <a:srgbClr val="FFFFFF"/>
                </a:solidFill>
                <a:effectLst/>
                <a:uLnTx/>
                <a:uFillTx/>
                <a:latin typeface="Arial"/>
                <a:cs typeface="Arial"/>
                <a:sym typeface="Arial"/>
              </a:rPr>
              <a:t>‘</a:t>
            </a:r>
            <a:r>
              <a:rPr kumimoji="0" lang="1106" sz="3000" b="1" i="1" u="none" strike="noStrike" kern="0" cap="none" spc="0" normalizeH="0" baseline="0" noProof="0" dirty="0">
                <a:ln>
                  <a:noFill/>
                </a:ln>
                <a:solidFill>
                  <a:srgbClr val="FFFFFF"/>
                </a:solidFill>
                <a:effectLst/>
                <a:uLnTx/>
                <a:uFillTx/>
                <a:latin typeface="Arial"/>
                <a:cs typeface="Arial"/>
                <a:sym typeface="Arial"/>
              </a:rPr>
              <a:t>E</a:t>
            </a:r>
            <a:r>
              <a:rPr kumimoji="0" lang="1106" sz="3000" b="0" i="1" u="none" strike="noStrike" kern="0" cap="none" spc="0" normalizeH="0" baseline="0" noProof="0" dirty="0">
                <a:ln>
                  <a:noFill/>
                </a:ln>
                <a:solidFill>
                  <a:srgbClr val="FFFFFF"/>
                </a:solidFill>
                <a:effectLst/>
                <a:uLnTx/>
                <a:uFillTx/>
                <a:latin typeface="Arial"/>
                <a:cs typeface="Arial"/>
                <a:sym typeface="Arial"/>
              </a:rPr>
              <a:t>asy</a:t>
            </a:r>
            <a:r>
              <a:rPr kumimoji="0" lang="1106" sz="3000" b="0" i="0" u="none" strike="noStrike" kern="0" cap="none" spc="0" normalizeH="0" baseline="0" noProof="0" dirty="0">
                <a:ln>
                  <a:noFill/>
                </a:ln>
                <a:solidFill>
                  <a:srgbClr val="FFFFFF"/>
                </a:solidFill>
                <a:effectLst/>
                <a:uLnTx/>
                <a:uFillTx/>
                <a:latin typeface="Arial"/>
                <a:cs typeface="Arial"/>
                <a:sym typeface="Arial"/>
              </a:rPr>
              <a:t>’</a:t>
            </a:r>
            <a:endParaRPr kumimoji="0" sz="3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b="0" i="0"/>
            </a:pPr>
            <a:r>
              <a:rPr kumimoji="0" lang="1106" sz="3000" b="0" i="0" u="none" strike="noStrike" kern="0" cap="none" spc="0" normalizeH="0" baseline="0" noProof="0" dirty="0">
                <a:ln>
                  <a:noFill/>
                </a:ln>
                <a:solidFill>
                  <a:srgbClr val="FFFFFF"/>
                </a:solidFill>
                <a:effectLst/>
                <a:uLnTx/>
                <a:uFillTx/>
                <a:latin typeface="Arial"/>
                <a:cs typeface="Arial"/>
                <a:sym typeface="Arial"/>
              </a:rPr>
              <a:t>Atyniadol (cael fy sylw / beth yw'r wobr?) – ‘</a:t>
            </a:r>
            <a:r>
              <a:rPr kumimoji="0" lang="1106" sz="3000" b="1" i="1" u="none" strike="noStrike" kern="0" cap="none" spc="0" normalizeH="0" baseline="0" noProof="0" dirty="0">
                <a:ln>
                  <a:noFill/>
                </a:ln>
                <a:solidFill>
                  <a:srgbClr val="FFFFFF"/>
                </a:solidFill>
                <a:effectLst/>
                <a:uLnTx/>
                <a:uFillTx/>
                <a:latin typeface="Arial"/>
                <a:cs typeface="Arial"/>
                <a:sym typeface="Arial"/>
              </a:rPr>
              <a:t>A</a:t>
            </a:r>
            <a:r>
              <a:rPr kumimoji="0" lang="1106" sz="3000" b="0" i="1" u="none" strike="noStrike" kern="0" cap="none" spc="0" normalizeH="0" baseline="0" noProof="0" dirty="0">
                <a:ln>
                  <a:noFill/>
                </a:ln>
                <a:solidFill>
                  <a:srgbClr val="FFFFFF"/>
                </a:solidFill>
                <a:effectLst/>
                <a:uLnTx/>
                <a:uFillTx/>
                <a:latin typeface="Arial"/>
                <a:cs typeface="Arial"/>
                <a:sym typeface="Arial"/>
              </a:rPr>
              <a:t>ttractive</a:t>
            </a:r>
            <a:r>
              <a:rPr kumimoji="0" lang="1106" sz="3000" b="0" i="0" u="none" strike="noStrike" kern="0" cap="none" spc="0" normalizeH="0" baseline="0" noProof="0" dirty="0">
                <a:ln>
                  <a:noFill/>
                </a:ln>
                <a:solidFill>
                  <a:srgbClr val="FFFFFF"/>
                </a:solidFill>
                <a:effectLst/>
                <a:uLnTx/>
                <a:uFillTx/>
                <a:latin typeface="Arial"/>
                <a:cs typeface="Arial"/>
                <a:sym typeface="Arial"/>
              </a:rPr>
              <a:t>’</a:t>
            </a:r>
            <a:endParaRPr kumimoji="0" sz="3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b="0" i="0"/>
            </a:pPr>
            <a:r>
              <a:rPr kumimoji="0" lang="1106" sz="3000" b="0" i="0" u="none" strike="noStrike" kern="0" cap="none" spc="0" normalizeH="0" baseline="0" noProof="0" dirty="0">
                <a:ln>
                  <a:noFill/>
                </a:ln>
                <a:solidFill>
                  <a:srgbClr val="FFFFFF"/>
                </a:solidFill>
                <a:effectLst/>
                <a:uLnTx/>
                <a:uFillTx/>
                <a:latin typeface="Arial"/>
                <a:cs typeface="Arial"/>
                <a:sym typeface="Arial"/>
              </a:rPr>
              <a:t>Cymdeithasol (mae eraill yn gwneud hyn...) – ‘</a:t>
            </a:r>
            <a:r>
              <a:rPr kumimoji="0" lang="1106" sz="3000" b="1" i="1" u="none" strike="noStrike" kern="0" cap="none" spc="0" normalizeH="0" baseline="0" noProof="0" dirty="0">
                <a:ln>
                  <a:noFill/>
                </a:ln>
                <a:solidFill>
                  <a:srgbClr val="FFFFFF"/>
                </a:solidFill>
                <a:effectLst/>
                <a:uLnTx/>
                <a:uFillTx/>
                <a:latin typeface="Arial"/>
                <a:cs typeface="Arial"/>
                <a:sym typeface="Arial"/>
              </a:rPr>
              <a:t>S</a:t>
            </a:r>
            <a:r>
              <a:rPr kumimoji="0" lang="1106" sz="3000" b="0" i="1" u="none" strike="noStrike" kern="0" cap="none" spc="0" normalizeH="0" baseline="0" noProof="0" dirty="0">
                <a:ln>
                  <a:noFill/>
                </a:ln>
                <a:solidFill>
                  <a:srgbClr val="FFFFFF"/>
                </a:solidFill>
                <a:effectLst/>
                <a:uLnTx/>
                <a:uFillTx/>
                <a:latin typeface="Arial"/>
                <a:cs typeface="Arial"/>
                <a:sym typeface="Arial"/>
              </a:rPr>
              <a:t>ocial</a:t>
            </a:r>
            <a:r>
              <a:rPr kumimoji="0" lang="1106" sz="3000" b="0" i="0" u="none" strike="noStrike" kern="0" cap="none" spc="0" normalizeH="0" baseline="0" noProof="0" dirty="0">
                <a:ln>
                  <a:noFill/>
                </a:ln>
                <a:solidFill>
                  <a:srgbClr val="FFFFFF"/>
                </a:solidFill>
                <a:effectLst/>
                <a:uLnTx/>
                <a:uFillTx/>
                <a:latin typeface="Arial"/>
                <a:cs typeface="Arial"/>
                <a:sym typeface="Arial"/>
              </a:rPr>
              <a:t>’</a:t>
            </a:r>
            <a:endParaRPr kumimoji="0" sz="3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b="0" i="0"/>
            </a:pPr>
            <a:r>
              <a:rPr kumimoji="0" lang="1106" sz="3000" b="0" i="0" u="none" strike="noStrike" kern="0" cap="none" spc="0" normalizeH="0" baseline="0" noProof="0" dirty="0">
                <a:ln>
                  <a:noFill/>
                </a:ln>
                <a:solidFill>
                  <a:srgbClr val="FFFFFF"/>
                </a:solidFill>
                <a:effectLst/>
                <a:uLnTx/>
                <a:uFillTx/>
                <a:latin typeface="Arial"/>
                <a:cs typeface="Arial"/>
                <a:sym typeface="Arial"/>
              </a:rPr>
              <a:t>Amserol (gwneud hyn yn berthnasol i mi nawr) – ‘</a:t>
            </a:r>
            <a:r>
              <a:rPr kumimoji="0" lang="1106" sz="3000" b="1" i="1" u="none" strike="noStrike" kern="0" cap="none" spc="0" normalizeH="0" baseline="0" noProof="0" dirty="0">
                <a:ln>
                  <a:noFill/>
                </a:ln>
                <a:solidFill>
                  <a:srgbClr val="FFFFFF"/>
                </a:solidFill>
                <a:effectLst/>
                <a:uLnTx/>
                <a:uFillTx/>
                <a:latin typeface="Arial"/>
                <a:cs typeface="Arial"/>
                <a:sym typeface="Arial"/>
              </a:rPr>
              <a:t>T</a:t>
            </a:r>
            <a:r>
              <a:rPr kumimoji="0" lang="1106" sz="3000" b="0" i="1" u="none" strike="noStrike" kern="0" cap="none" spc="0" normalizeH="0" baseline="0" noProof="0" dirty="0">
                <a:ln>
                  <a:noFill/>
                </a:ln>
                <a:solidFill>
                  <a:srgbClr val="FFFFFF"/>
                </a:solidFill>
                <a:effectLst/>
                <a:uLnTx/>
                <a:uFillTx/>
                <a:latin typeface="Arial"/>
                <a:cs typeface="Arial"/>
                <a:sym typeface="Arial"/>
              </a:rPr>
              <a:t>imely</a:t>
            </a:r>
            <a:r>
              <a:rPr kumimoji="0" lang="1106" sz="3000" b="0" i="0" u="none" strike="noStrike" kern="0" cap="none" spc="0" normalizeH="0" baseline="0" noProof="0" dirty="0">
                <a:ln>
                  <a:noFill/>
                </a:ln>
                <a:solidFill>
                  <a:srgbClr val="FFFFFF"/>
                </a:solidFill>
                <a:effectLst/>
                <a:uLnTx/>
                <a:uFillTx/>
                <a:latin typeface="Arial"/>
                <a:cs typeface="Arial"/>
                <a:sym typeface="Arial"/>
              </a:rPr>
              <a:t>’</a:t>
            </a:r>
            <a:endParaRPr kumimoji="0" sz="3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a:pPr>
            <a:endParaRPr kumimoji="0"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15000"/>
              </a:lnSpc>
              <a:spcBef>
                <a:spcPct val="0"/>
              </a:spcBef>
              <a:spcAft>
                <a:spcPct val="0"/>
              </a:spcAft>
              <a:buClr>
                <a:srgbClr val="000000"/>
              </a:buClr>
              <a:buSzTx/>
              <a:buFont typeface="Arial"/>
              <a:buNone/>
              <a:tabLst/>
              <a:defRPr b="0" i="0"/>
            </a:pPr>
            <a:r>
              <a:rPr kumimoji="0" lang="1106" sz="2000" b="0" i="0" u="none" strike="noStrike" kern="0" cap="none" spc="0" normalizeH="0" baseline="0" noProof="0" dirty="0">
                <a:ln>
                  <a:noFill/>
                </a:ln>
                <a:solidFill>
                  <a:srgbClr val="FFFFFF"/>
                </a:solidFill>
                <a:effectLst/>
                <a:uLnTx/>
                <a:uFillTx/>
                <a:latin typeface="Arial"/>
                <a:cs typeface="Arial"/>
                <a:sym typeface="Arial"/>
              </a:rPr>
              <a:t>Cyfeiriad:</a:t>
            </a:r>
            <a:r>
              <a:rPr kumimoji="0" lang="1106" sz="2000" b="0" i="0" u="none" strike="noStrike" kern="0" cap="none" spc="0" normalizeH="0" baseline="0" noProof="0" dirty="0">
                <a:ln>
                  <a:noFill/>
                </a:ln>
                <a:solidFill>
                  <a:srgbClr val="000000"/>
                </a:solidFill>
                <a:effectLst/>
                <a:uLnTx/>
                <a:uFill>
                  <a:noFill/>
                </a:uFill>
                <a:latin typeface="Arial"/>
                <a:cs typeface="Arial"/>
                <a:sym typeface="Arial"/>
                <a:hlinkClick r:id="rId4">
                  <a:extLst>
                    <a:ext uri="{A12FA001-AC4F-418D-AE19-62706E023703}">
                      <ahyp:hlinkClr xmlns:ahyp="http://schemas.microsoft.com/office/drawing/2018/hyperlinkcolor" val="tx"/>
                    </a:ext>
                  </a:extLst>
                </a:hlinkClick>
              </a:rPr>
              <a:t> </a:t>
            </a:r>
            <a:r>
              <a:rPr kumimoji="0" lang="1106" sz="2000" b="0" i="0" u="sng" strike="noStrike" kern="0" cap="none" spc="0" normalizeH="0" baseline="0" noProof="0" dirty="0">
                <a:ln>
                  <a:noFill/>
                </a:ln>
                <a:solidFill>
                  <a:srgbClr val="82368C"/>
                </a:solidFill>
                <a:effectLst/>
                <a:uLnTx/>
                <a:uFillTx/>
                <a:latin typeface="Arial"/>
                <a:cs typeface="Arial"/>
                <a:sym typeface="Arial"/>
                <a:hlinkClick r:id="rId4"/>
              </a:rPr>
              <a:t>www.bi.team/wp-content/uploads/2015/07/BIT-Publication-EAST_FA_WEB.pdf</a:t>
            </a:r>
            <a:endParaRPr kumimoji="0" sz="2000" b="0" i="0" u="sng" strike="noStrike" kern="0" cap="none" spc="0" normalizeH="0" baseline="0" noProof="0" dirty="0">
              <a:ln>
                <a:noFill/>
              </a:ln>
              <a:solidFill>
                <a:srgbClr val="82368C"/>
              </a:solidFill>
              <a:effectLst/>
              <a:uLnTx/>
              <a:uFillTx/>
              <a:latin typeface="Arial"/>
              <a:cs typeface="Arial"/>
              <a:sym typeface="Aria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56"/>
        <p:cNvGrpSpPr/>
        <p:nvPr/>
      </p:nvGrpSpPr>
      <p:grpSpPr>
        <a:xfrm>
          <a:off x="0" y="0"/>
          <a:ext cx="0" cy="0"/>
          <a:chOff x="0" y="0"/>
          <a:chExt cx="0" cy="0"/>
        </a:xfrm>
      </p:grpSpPr>
      <p:sp>
        <p:nvSpPr>
          <p:cNvPr id="857" name="Google Shape;857;p58"/>
          <p:cNvSpPr txBox="1">
            <a:spLocks noGrp="1"/>
          </p:cNvSpPr>
          <p:nvPr>
            <p:ph type="body" idx="1"/>
          </p:nvPr>
        </p:nvSpPr>
        <p:spPr>
          <a:xfrm>
            <a:off x="2933249" y="274325"/>
            <a:ext cx="9268159" cy="4082302"/>
          </a:xfrm>
          <a:prstGeom prst="rect">
            <a:avLst/>
          </a:prstGeom>
          <a:noFill/>
          <a:ln>
            <a:noFill/>
          </a:ln>
        </p:spPr>
        <p:txBody>
          <a:bodyPr spcFirstLastPara="1" wrap="square" lIns="0" tIns="0" rIns="0" bIns="0" anchor="t" anchorCtr="0">
            <a:spAutoFit/>
          </a:bodyPr>
          <a:lstStyle/>
          <a:p>
            <a:pPr marL="0" lvl="0" indent="0" algn="l" rtl="0">
              <a:lnSpc>
                <a:spcPct val="115000"/>
              </a:lnSpc>
              <a:spcBef>
                <a:spcPct val="0"/>
              </a:spcBef>
              <a:spcAft>
                <a:spcPct val="0"/>
              </a:spcAft>
              <a:buClr>
                <a:schemeClr val="dk1"/>
              </a:buClr>
              <a:buSzPts val="1100"/>
              <a:buFont typeface="Arial"/>
              <a:buNone/>
              <a:defRPr b="0" i="0"/>
            </a:pPr>
            <a:r>
              <a:rPr lang="1106" sz="2400" dirty="0">
                <a:solidFill>
                  <a:schemeClr val="lt1"/>
                </a:solidFill>
              </a:rPr>
              <a:t>Dewiswch un o 10 neges allweddol Siarad Gyda Fi</a:t>
            </a:r>
            <a:endParaRPr sz="2400" dirty="0">
              <a:solidFill>
                <a:schemeClr val="lt1"/>
              </a:solidFill>
            </a:endParaRPr>
          </a:p>
          <a:p>
            <a:pPr marL="0" lvl="0" indent="0" algn="l" rtl="0">
              <a:lnSpc>
                <a:spcPct val="100000"/>
              </a:lnSpc>
              <a:spcBef>
                <a:spcPct val="0"/>
              </a:spcBef>
              <a:spcAft>
                <a:spcPct val="0"/>
              </a:spcAft>
              <a:buSzPts val="1400"/>
              <a:buNone/>
              <a:defRPr b="0" i="0"/>
            </a:pPr>
            <a:r>
              <a:rPr lang="1106" sz="2400" dirty="0">
                <a:solidFill>
                  <a:schemeClr val="lt1"/>
                </a:solidFill>
              </a:rPr>
              <a:t>Ystyriwch ffyrdd y gallech rannu'r neges pa baech yn ymweld â'r teulu yr wythnos hon – sicrhewch ei fod yn amserol!</a:t>
            </a:r>
            <a:endParaRPr sz="2400" dirty="0">
              <a:solidFill>
                <a:schemeClr val="lt1"/>
              </a:solidFill>
            </a:endParaRPr>
          </a:p>
          <a:p>
            <a:pPr marL="0" lvl="0" indent="0" algn="l" rtl="0">
              <a:lnSpc>
                <a:spcPct val="100000"/>
              </a:lnSpc>
              <a:spcBef>
                <a:spcPct val="0"/>
              </a:spcBef>
              <a:spcAft>
                <a:spcPct val="0"/>
              </a:spcAft>
              <a:buSzPts val="1400"/>
              <a:buNone/>
            </a:pPr>
            <a:endParaRPr sz="2400" dirty="0">
              <a:solidFill>
                <a:schemeClr val="lt1"/>
              </a:solidFill>
            </a:endParaRPr>
          </a:p>
          <a:p>
            <a:pPr marL="0" lvl="0" indent="0" algn="l" rtl="0">
              <a:lnSpc>
                <a:spcPct val="100000"/>
              </a:lnSpc>
              <a:spcBef>
                <a:spcPct val="0"/>
              </a:spcBef>
              <a:spcAft>
                <a:spcPct val="0"/>
              </a:spcAft>
              <a:buSzPts val="1400"/>
              <a:buNone/>
              <a:defRPr b="0" i="0"/>
            </a:pPr>
            <a:r>
              <a:rPr lang="1106" sz="2200" dirty="0">
                <a:solidFill>
                  <a:schemeClr val="lt1"/>
                </a:solidFill>
              </a:rPr>
              <a:t>Ystyriwch sut mae model COM-B yn berthnasol: Beth y gallai'r rhieni ei ddweud? Beth yw'r rhwystrau posibl? Beth sydd ei angen arnynt er mwyn ceisio defnyddio'r neges?</a:t>
            </a:r>
            <a:endParaRPr sz="2200" dirty="0">
              <a:solidFill>
                <a:schemeClr val="lt1"/>
              </a:solidFill>
            </a:endParaRPr>
          </a:p>
          <a:p>
            <a:pPr marL="0" lvl="0" indent="0" algn="l" rtl="0">
              <a:lnSpc>
                <a:spcPct val="100000"/>
              </a:lnSpc>
              <a:spcBef>
                <a:spcPct val="0"/>
              </a:spcBef>
              <a:spcAft>
                <a:spcPct val="0"/>
              </a:spcAft>
              <a:buSzPts val="1400"/>
              <a:buNone/>
            </a:pPr>
            <a:endParaRPr sz="2200" dirty="0">
              <a:solidFill>
                <a:schemeClr val="lt1"/>
              </a:solidFill>
            </a:endParaRPr>
          </a:p>
          <a:p>
            <a:pPr marL="0" lvl="0" indent="0" algn="l" rtl="0">
              <a:lnSpc>
                <a:spcPct val="100000"/>
              </a:lnSpc>
              <a:spcBef>
                <a:spcPct val="0"/>
              </a:spcBef>
              <a:spcAft>
                <a:spcPct val="0"/>
              </a:spcAft>
              <a:buSzPts val="1400"/>
              <a:buNone/>
              <a:defRPr b="0" i="0"/>
            </a:pPr>
            <a:r>
              <a:rPr lang="1106" sz="2200" dirty="0">
                <a:solidFill>
                  <a:schemeClr val="lt1"/>
                </a:solidFill>
              </a:rPr>
              <a:t>Dilynwch fodel EAST</a:t>
            </a:r>
            <a:endParaRPr dirty="0"/>
          </a:p>
          <a:p>
            <a:pPr marL="0" lvl="0" indent="0" algn="l" rtl="0">
              <a:lnSpc>
                <a:spcPct val="100000"/>
              </a:lnSpc>
              <a:spcBef>
                <a:spcPct val="0"/>
              </a:spcBef>
              <a:spcAft>
                <a:spcPct val="0"/>
              </a:spcAft>
              <a:buSzPts val="1400"/>
              <a:buNone/>
            </a:pPr>
            <a:endParaRPr sz="2200" b="1" dirty="0">
              <a:solidFill>
                <a:schemeClr val="lt1"/>
              </a:solidFill>
              <a:latin typeface="Arial"/>
              <a:ea typeface="Arial"/>
              <a:cs typeface="Arial"/>
              <a:sym typeface="Arial"/>
            </a:endParaRPr>
          </a:p>
          <a:p>
            <a:pPr marL="0" lvl="0" indent="0" algn="l" rtl="0">
              <a:lnSpc>
                <a:spcPct val="100000"/>
              </a:lnSpc>
              <a:spcBef>
                <a:spcPct val="0"/>
              </a:spcBef>
              <a:spcAft>
                <a:spcPct val="0"/>
              </a:spcAft>
              <a:buSzPts val="1400"/>
              <a:buNone/>
            </a:pPr>
            <a:endParaRPr dirty="0"/>
          </a:p>
          <a:p>
            <a:pPr marL="0" lvl="0" indent="0" algn="l" rtl="0">
              <a:lnSpc>
                <a:spcPct val="100000"/>
              </a:lnSpc>
              <a:spcBef>
                <a:spcPct val="0"/>
              </a:spcBef>
              <a:spcAft>
                <a:spcPct val="0"/>
              </a:spcAft>
              <a:buSzPts val="1400"/>
              <a:buNone/>
            </a:pPr>
            <a:endParaRPr dirty="0"/>
          </a:p>
        </p:txBody>
      </p:sp>
      <p:sp>
        <p:nvSpPr>
          <p:cNvPr id="858" name="Google Shape;858;p58"/>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59" name="Google Shape;859;p58"/>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58"/>
          <p:cNvSpPr txBox="1"/>
          <p:nvPr/>
        </p:nvSpPr>
        <p:spPr>
          <a:xfrm>
            <a:off x="457200" y="1727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1" i="0" u="none" strike="noStrike" kern="0" cap="none" spc="0" normalizeH="0" baseline="0" noProof="0" dirty="0">
                <a:ln>
                  <a:noFill/>
                </a:ln>
                <a:solidFill>
                  <a:srgbClr val="7F7F7F"/>
                </a:solidFill>
                <a:effectLst/>
                <a:uLnTx/>
                <a:uFillTx/>
                <a:latin typeface="Rockwell"/>
                <a:ea typeface="Rockwell"/>
                <a:cs typeface="Rockwell"/>
                <a:sym typeface="Rockwell"/>
              </a:rPr>
              <a:t>Gweithgaredd: Cefnogi datblygiad lleferydd, iaith a chyfathrebu</a:t>
            </a:r>
            <a:endParaRPr kumimoji="0" b="1" i="0" u="none" strike="noStrike" kern="0" cap="none" spc="0" normalizeH="0" baseline="0" noProof="0" dirty="0">
              <a:ln>
                <a:noFill/>
              </a:ln>
              <a:solidFill>
                <a:srgbClr val="7F7F7F"/>
              </a:solidFill>
              <a:effectLst/>
              <a:uLnTx/>
              <a:uFillTx/>
              <a:latin typeface="Rockwell"/>
              <a:ea typeface="Rockwell"/>
              <a:cs typeface="Rockwell"/>
              <a:sym typeface="Rockwell"/>
            </a:endParaRPr>
          </a:p>
        </p:txBody>
      </p:sp>
      <p:pic>
        <p:nvPicPr>
          <p:cNvPr id="861" name="Google Shape;861;p58"/>
          <p:cNvPicPr preferRelativeResize="0"/>
          <p:nvPr/>
        </p:nvPicPr>
        <p:blipFill>
          <a:blip r:embed="rId3">
            <a:alphaModFix/>
          </a:blip>
          <a:stretch>
            <a:fillRect/>
          </a:stretch>
        </p:blipFill>
        <p:spPr>
          <a:xfrm>
            <a:off x="1515320" y="3752180"/>
            <a:ext cx="2935945" cy="2935945"/>
          </a:xfrm>
          <a:prstGeom prst="rect">
            <a:avLst/>
          </a:prstGeom>
          <a:noFill/>
          <a:ln>
            <a:noFill/>
          </a:ln>
        </p:spPr>
      </p:pic>
      <p:pic>
        <p:nvPicPr>
          <p:cNvPr id="862" name="Google Shape;862;p58"/>
          <p:cNvPicPr preferRelativeResize="0"/>
          <p:nvPr/>
        </p:nvPicPr>
        <p:blipFill>
          <a:blip r:embed="rId4">
            <a:alphaModFix/>
          </a:blip>
          <a:stretch>
            <a:fillRect/>
          </a:stretch>
        </p:blipFill>
        <p:spPr>
          <a:xfrm>
            <a:off x="7794841" y="4317486"/>
            <a:ext cx="2347314" cy="2347314"/>
          </a:xfrm>
          <a:prstGeom prst="rect">
            <a:avLst/>
          </a:prstGeom>
          <a:noFill/>
          <a:ln>
            <a:noFill/>
          </a:ln>
        </p:spPr>
      </p:pic>
      <p:pic>
        <p:nvPicPr>
          <p:cNvPr id="863" name="Google Shape;863;p58"/>
          <p:cNvPicPr preferRelativeResize="0"/>
          <p:nvPr/>
        </p:nvPicPr>
        <p:blipFill>
          <a:blip r:embed="rId5">
            <a:alphaModFix/>
          </a:blip>
          <a:stretch>
            <a:fillRect/>
          </a:stretch>
        </p:blipFill>
        <p:spPr>
          <a:xfrm>
            <a:off x="4704974" y="3077825"/>
            <a:ext cx="2836175" cy="3322975"/>
          </a:xfrm>
          <a:prstGeom prst="rect">
            <a:avLst/>
          </a:prstGeom>
          <a:noFill/>
          <a:ln>
            <a:noFill/>
          </a:ln>
          <a:effectLst>
            <a:outerShdw sx="1000" sy="1000" algn="ctr" rotWithShape="0">
              <a:schemeClr val="dk1"/>
            </a:outerShdw>
          </a:effectLst>
        </p:spPr>
      </p:pic>
      <p:pic>
        <p:nvPicPr>
          <p:cNvPr id="864" name="Google Shape;864;p58"/>
          <p:cNvPicPr preferRelativeResize="0"/>
          <p:nvPr/>
        </p:nvPicPr>
        <p:blipFill>
          <a:blip r:embed="rId6">
            <a:alphaModFix/>
          </a:blip>
          <a:stretch>
            <a:fillRect/>
          </a:stretch>
        </p:blipFill>
        <p:spPr>
          <a:xfrm>
            <a:off x="795482" y="2756286"/>
            <a:ext cx="1719112" cy="1561188"/>
          </a:xfrm>
          <a:prstGeom prst="rect">
            <a:avLst/>
          </a:prstGeom>
          <a:noFill/>
          <a:ln>
            <a:noFill/>
          </a:ln>
        </p:spPr>
      </p:pic>
      <p:pic>
        <p:nvPicPr>
          <p:cNvPr id="865" name="Google Shape;865;p58"/>
          <p:cNvPicPr preferRelativeResize="0"/>
          <p:nvPr/>
        </p:nvPicPr>
        <p:blipFill>
          <a:blip r:embed="rId7">
            <a:alphaModFix/>
          </a:blip>
          <a:stretch>
            <a:fillRect/>
          </a:stretch>
        </p:blipFill>
        <p:spPr>
          <a:xfrm>
            <a:off x="9127398" y="2912542"/>
            <a:ext cx="2347314" cy="2081116"/>
          </a:xfrm>
          <a:prstGeom prst="rect">
            <a:avLst/>
          </a:prstGeom>
          <a:noFill/>
          <a:ln>
            <a:noFill/>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870"/>
        <p:cNvGrpSpPr/>
        <p:nvPr/>
      </p:nvGrpSpPr>
      <p:grpSpPr>
        <a:xfrm>
          <a:off x="0" y="0"/>
          <a:ext cx="0" cy="0"/>
          <a:chOff x="0" y="0"/>
          <a:chExt cx="0" cy="0"/>
        </a:xfrm>
      </p:grpSpPr>
      <p:sp>
        <p:nvSpPr>
          <p:cNvPr id="871" name="Google Shape;871;p59"/>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59"/>
          <p:cNvSpPr txBox="1"/>
          <p:nvPr/>
        </p:nvSpPr>
        <p:spPr>
          <a:xfrm>
            <a:off x="457200" y="332656"/>
            <a:ext cx="2030399" cy="1343744"/>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Egwyl</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73" name="Google Shape;873;p59"/>
          <p:cNvPicPr preferRelativeResize="0"/>
          <p:nvPr/>
        </p:nvPicPr>
        <p:blipFill>
          <a:blip r:embed="rId3">
            <a:alphaModFix/>
          </a:blip>
          <a:stretch>
            <a:fillRect/>
          </a:stretch>
        </p:blipFill>
        <p:spPr>
          <a:xfrm>
            <a:off x="4785471" y="1772598"/>
            <a:ext cx="2621057" cy="2447763"/>
          </a:xfrm>
          <a:prstGeom prst="rect">
            <a:avLst/>
          </a:prstGeom>
          <a:noFill/>
          <a:ln>
            <a:noFill/>
          </a:ln>
        </p:spPr>
      </p:pic>
      <p:sp>
        <p:nvSpPr>
          <p:cNvPr id="874" name="Google Shape;874;p59"/>
          <p:cNvSpPr txBox="1"/>
          <p:nvPr/>
        </p:nvSpPr>
        <p:spPr>
          <a:xfrm>
            <a:off x="4169663" y="4569238"/>
            <a:ext cx="385267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dirty="0">
                <a:ln>
                  <a:noFill/>
                </a:ln>
                <a:solidFill>
                  <a:srgbClr val="7F7F7F"/>
                </a:solidFill>
                <a:effectLst/>
                <a:uLnTx/>
                <a:uFillTx/>
                <a:latin typeface="Arial"/>
                <a:ea typeface="Arial"/>
                <a:cs typeface="Arial"/>
                <a:sym typeface="Arial"/>
              </a:rPr>
              <a:t>Fe welwn ni chi mewn 15 munud</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75" name="Google Shape;875;p59"/>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144"/>
        <p:cNvGrpSpPr/>
        <p:nvPr/>
      </p:nvGrpSpPr>
      <p:grpSpPr>
        <a:xfrm>
          <a:off x="0" y="0"/>
          <a:ext cx="0" cy="0"/>
          <a:chOff x="0" y="0"/>
          <a:chExt cx="0" cy="0"/>
        </a:xfrm>
      </p:grpSpPr>
      <p:pic>
        <p:nvPicPr>
          <p:cNvPr id="145" name="Google Shape;145;p6"/>
          <p:cNvPicPr preferRelativeResize="0"/>
          <p:nvPr/>
        </p:nvPicPr>
        <p:blipFill>
          <a:blip r:embed="rId3">
            <a:alphaModFix/>
          </a:blip>
          <a:srcRect l="8060" r="50026"/>
          <a:stretch>
            <a:fillRect/>
          </a:stretch>
        </p:blipFill>
        <p:spPr>
          <a:xfrm>
            <a:off x="2438400" y="-304800"/>
            <a:ext cx="2057400" cy="2363464"/>
          </a:xfrm>
          <a:prstGeom prst="rect">
            <a:avLst/>
          </a:prstGeom>
          <a:noFill/>
          <a:ln>
            <a:noFill/>
          </a:ln>
        </p:spPr>
      </p:pic>
      <p:sp>
        <p:nvSpPr>
          <p:cNvPr id="146" name="Google Shape;146;p6"/>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7;p6"/>
          <p:cNvSpPr txBox="1">
            <a:spLocks noGrp="1"/>
          </p:cNvSpPr>
          <p:nvPr>
            <p:ph type="title"/>
          </p:nvPr>
        </p:nvSpPr>
        <p:spPr>
          <a:xfrm>
            <a:off x="455169" y="304800"/>
            <a:ext cx="2034461" cy="610210"/>
          </a:xfrm>
          <a:prstGeom prst="rect">
            <a:avLst/>
          </a:prstGeom>
          <a:noFill/>
          <a:ln>
            <a:noFill/>
          </a:ln>
        </p:spPr>
        <p:txBody>
          <a:bodyPr spcFirstLastPara="1" wrap="square" lIns="0" tIns="0" rIns="0" bIns="0" anchor="t" anchorCtr="0">
            <a:spAutoFit/>
          </a:bodyPr>
          <a:lstStyle/>
          <a:p>
            <a:pPr marL="0" lvl="0" indent="0" algn="ctr" rtl="0">
              <a:lnSpc>
                <a:spcPct val="100000"/>
              </a:lnSpc>
              <a:spcBef>
                <a:spcPct val="0"/>
              </a:spcBef>
              <a:spcAft>
                <a:spcPct val="0"/>
              </a:spcAft>
              <a:buSzPts val="1400"/>
              <a:buNone/>
              <a:defRPr b="0" i="0"/>
            </a:pPr>
            <a:r>
              <a:rPr lang="1106" sz="2000" b="1">
                <a:solidFill>
                  <a:schemeClr val="lt1"/>
                </a:solidFill>
                <a:latin typeface="Rockwell"/>
                <a:ea typeface="Rockwell"/>
                <a:cs typeface="Rockwell"/>
                <a:sym typeface="Rockwell"/>
              </a:rPr>
              <a:t>Lefelau Gofal</a:t>
            </a:r>
            <a:br>
              <a:rPr lang="1106" sz="2000" b="1">
                <a:solidFill>
                  <a:schemeClr val="lt1"/>
                </a:solidFill>
                <a:latin typeface="Rockwell"/>
                <a:ea typeface="Rockwell"/>
                <a:cs typeface="Rockwell"/>
                <a:sym typeface="Rockwell"/>
              </a:rPr>
            </a:br>
            <a:r>
              <a:rPr lang="1106" sz="2000" b="1">
                <a:solidFill>
                  <a:schemeClr val="lt1"/>
                </a:solidFill>
                <a:latin typeface="Rockwell"/>
                <a:ea typeface="Rockwell"/>
                <a:cs typeface="Rockwell"/>
                <a:sym typeface="Rockwell"/>
              </a:rPr>
              <a:t>Cymru</a:t>
            </a:r>
            <a:endParaRPr sz="2000">
              <a:latin typeface="Rockwell"/>
              <a:ea typeface="Rockwell"/>
              <a:cs typeface="Rockwell"/>
              <a:sym typeface="Rockwell"/>
            </a:endParaRPr>
          </a:p>
        </p:txBody>
      </p:sp>
      <p:sp>
        <p:nvSpPr>
          <p:cNvPr id="148" name="Google Shape;148;p6"/>
          <p:cNvSpPr txBox="1">
            <a:spLocks noGrp="1"/>
          </p:cNvSpPr>
          <p:nvPr>
            <p:ph type="body" idx="1"/>
          </p:nvPr>
        </p:nvSpPr>
        <p:spPr>
          <a:xfrm>
            <a:off x="606209" y="2026091"/>
            <a:ext cx="6788582" cy="4118915"/>
          </a:xfrm>
          <a:prstGeom prst="rect">
            <a:avLst/>
          </a:prstGeom>
          <a:noFill/>
          <a:ln>
            <a:noFill/>
          </a:ln>
        </p:spPr>
        <p:txBody>
          <a:bodyPr spcFirstLastPara="1" wrap="square" lIns="0" tIns="0" rIns="0" bIns="0" anchor="t" anchorCtr="0">
            <a:spAutoFit/>
          </a:bodyPr>
          <a:lstStyle/>
          <a:p>
            <a:pPr marL="0" lvl="0" indent="0" algn="just" rtl="0">
              <a:lnSpc>
                <a:spcPct val="100000"/>
              </a:lnSpc>
              <a:spcBef>
                <a:spcPct val="0"/>
              </a:spcBef>
              <a:spcAft>
                <a:spcPct val="0"/>
              </a:spcAft>
              <a:buSzPts val="1400"/>
              <a:buNone/>
              <a:defRPr b="0" i="0"/>
            </a:pPr>
            <a:r>
              <a:rPr lang="1106">
                <a:latin typeface="Arial"/>
                <a:ea typeface="Arial"/>
                <a:cs typeface="Arial"/>
                <a:sym typeface="Arial"/>
              </a:rPr>
              <a:t>Dwys – atgyfeirio at wasanaethau arbenigol, rhaglenni ymweliadau cartref dwys wedi'u strwythuro </a:t>
            </a:r>
            <a:r>
              <a:rPr lang="1106">
                <a:solidFill>
                  <a:schemeClr val="accent2"/>
                </a:solidFill>
                <a:latin typeface="Arial"/>
                <a:ea typeface="Arial"/>
                <a:cs typeface="Arial"/>
                <a:sym typeface="Arial"/>
              </a:rPr>
              <a:t>Dull cyffredinol cynyddol o roi cymorth lleferydd, iaith a chyfathrebu – ymyrryd ac asesu'r ymateb cyn atgyfeirio at wasanaeth therapi lleferydd ac iaith arbenigol</a:t>
            </a:r>
            <a:endParaRPr>
              <a:latin typeface="Arial"/>
              <a:ea typeface="Arial"/>
              <a:cs typeface="Arial"/>
              <a:sym typeface="Arial"/>
            </a:endParaRPr>
          </a:p>
          <a:p>
            <a:pPr marL="0" lvl="0" indent="0" algn="just" rtl="0">
              <a:lnSpc>
                <a:spcPct val="100000"/>
              </a:lnSpc>
              <a:spcBef>
                <a:spcPct val="0"/>
              </a:spcBef>
              <a:spcAft>
                <a:spcPct val="0"/>
              </a:spcAft>
              <a:buSzPts val="1400"/>
              <a:buNone/>
            </a:pPr>
            <a:endParaRPr>
              <a:latin typeface="Arial"/>
              <a:ea typeface="Arial"/>
              <a:cs typeface="Arial"/>
              <a:sym typeface="Arial"/>
            </a:endParaRPr>
          </a:p>
          <a:p>
            <a:pPr marL="0" lvl="0" indent="0" algn="just" rtl="0">
              <a:lnSpc>
                <a:spcPct val="100000"/>
              </a:lnSpc>
              <a:spcBef>
                <a:spcPct val="0"/>
              </a:spcBef>
              <a:spcAft>
                <a:spcPct val="0"/>
              </a:spcAft>
              <a:buSzPts val="1400"/>
              <a:buNone/>
              <a:defRPr b="0" i="0"/>
            </a:pPr>
            <a:r>
              <a:rPr lang="1106">
                <a:latin typeface="Arial"/>
                <a:ea typeface="Arial"/>
                <a:cs typeface="Arial"/>
                <a:sym typeface="Arial"/>
              </a:rPr>
              <a:t>Gwell – datblygiad plant, lleferydd ac iaith, Rhaglenni cymorth i rieni, gan gynnwys asesu a hybu rhyngweithio rhwng rhieni a phlant </a:t>
            </a:r>
            <a:r>
              <a:rPr lang="1106">
                <a:solidFill>
                  <a:schemeClr val="accent2"/>
                </a:solidFill>
                <a:latin typeface="Arial"/>
                <a:ea typeface="Arial"/>
                <a:cs typeface="Arial"/>
                <a:sym typeface="Arial"/>
              </a:rPr>
              <a:t>Cymorth lleferydd, iaith a chyfathrebu wedi'i deilwra gan weithlu'r blynyddoedd cynnar i deuluoedd â phlentyn sy'n wynebu risg o anghenion lleferydd, iaith a chyfathrebu</a:t>
            </a:r>
            <a:endParaRPr>
              <a:latin typeface="Arial"/>
              <a:ea typeface="Arial"/>
              <a:cs typeface="Arial"/>
              <a:sym typeface="Arial"/>
            </a:endParaRPr>
          </a:p>
          <a:p>
            <a:pPr marL="0" lvl="0" indent="0" algn="just" rtl="0">
              <a:lnSpc>
                <a:spcPct val="100000"/>
              </a:lnSpc>
              <a:spcBef>
                <a:spcPct val="0"/>
              </a:spcBef>
              <a:spcAft>
                <a:spcPct val="0"/>
              </a:spcAft>
              <a:buSzPts val="1400"/>
              <a:buNone/>
            </a:pPr>
            <a:endParaRPr>
              <a:latin typeface="Arial"/>
              <a:ea typeface="Arial"/>
              <a:cs typeface="Arial"/>
              <a:sym typeface="Arial"/>
            </a:endParaRPr>
          </a:p>
          <a:p>
            <a:pPr marL="0" lvl="0" indent="0" algn="just" rtl="0">
              <a:lnSpc>
                <a:spcPct val="100000"/>
              </a:lnSpc>
              <a:spcBef>
                <a:spcPct val="0"/>
              </a:spcBef>
              <a:spcAft>
                <a:spcPct val="0"/>
              </a:spcAft>
              <a:buSzPts val="1400"/>
              <a:buNone/>
              <a:defRPr b="0" i="0"/>
            </a:pPr>
            <a:r>
              <a:rPr lang="1106">
                <a:latin typeface="Arial"/>
                <a:ea typeface="Arial"/>
                <a:cs typeface="Arial"/>
                <a:sym typeface="Arial"/>
              </a:rPr>
              <a:t>Cyffredinol – iechyd a datblygiad, hyrwyddo rhianta sensitif, ymlyniad diogel a bondio â baban, cynnwys tadau. </a:t>
            </a:r>
            <a:r>
              <a:rPr lang="1106">
                <a:solidFill>
                  <a:schemeClr val="accent2"/>
                </a:solidFill>
                <a:latin typeface="Arial"/>
                <a:ea typeface="Arial"/>
                <a:cs typeface="Arial"/>
                <a:sym typeface="Arial"/>
              </a:rPr>
              <a:t>Gallai pob teulu gael budd o hyrwyddo negeseuon lleferydd, iaith a chyfathrebu yn gyffredinol</a:t>
            </a:r>
            <a:endParaRPr/>
          </a:p>
        </p:txBody>
      </p:sp>
      <p:sp>
        <p:nvSpPr>
          <p:cNvPr id="149" name="Google Shape;149;p6"/>
          <p:cNvSpPr txBox="1">
            <a:spLocks noGrp="1"/>
          </p:cNvSpPr>
          <p:nvPr>
            <p:ph type="ftr" idx="11"/>
          </p:nvPr>
        </p:nvSpPr>
        <p:spPr>
          <a:xfrm>
            <a:off x="64477" y="6520934"/>
            <a:ext cx="4815904"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0" name="Google Shape;150;p6"/>
          <p:cNvSpPr txBox="1"/>
          <p:nvPr/>
        </p:nvSpPr>
        <p:spPr>
          <a:xfrm>
            <a:off x="2819400" y="228600"/>
            <a:ext cx="1525524" cy="11898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rPr>
              <a:t>Rhaglen Plant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rPr>
              <a:t>Iach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rPr>
              <a:t>Cymru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1" name="Google Shape;151;p6"/>
          <p:cNvPicPr preferRelativeResize="0"/>
          <p:nvPr/>
        </p:nvPicPr>
        <p:blipFill>
          <a:blip r:embed="rId4">
            <a:alphaModFix/>
          </a:blip>
          <a:stretch>
            <a:fillRect/>
          </a:stretch>
        </p:blipFill>
        <p:spPr>
          <a:xfrm>
            <a:off x="7903183" y="418289"/>
            <a:ext cx="3708400" cy="5943600"/>
          </a:xfrm>
          <a:prstGeom prst="rect">
            <a:avLst/>
          </a:prstGeom>
          <a:noFill/>
          <a:ln>
            <a:noFill/>
          </a:ln>
        </p:spPr>
      </p:pic>
      <p:sp>
        <p:nvSpPr>
          <p:cNvPr id="2" name="TextBox 1">
            <a:extLst>
              <a:ext uri="{FF2B5EF4-FFF2-40B4-BE49-F238E27FC236}">
                <a16:creationId xmlns:a16="http://schemas.microsoft.com/office/drawing/2014/main" id="{2DA9283D-2FC7-288E-F0FC-F34387C8574C}"/>
              </a:ext>
            </a:extLst>
          </p:cNvPr>
          <p:cNvSpPr txBox="1"/>
          <p:nvPr/>
        </p:nvSpPr>
        <p:spPr>
          <a:xfrm>
            <a:off x="10324425" y="1049137"/>
            <a:ext cx="955497" cy="369332"/>
          </a:xfrm>
          <a:prstGeom prst="rect">
            <a:avLst/>
          </a:prstGeom>
          <a:noFill/>
        </p:spPr>
        <p:txBody>
          <a:bodyPr wrap="square" rtlCol="0">
            <a:spAutoFit/>
          </a:bodyPr>
          <a:lstStyle/>
          <a:p>
            <a:r>
              <a:rPr lang="en-GB" dirty="0" err="1">
                <a:solidFill>
                  <a:schemeClr val="bg1"/>
                </a:solidFill>
              </a:rPr>
              <a:t>Dwys</a:t>
            </a:r>
            <a:r>
              <a:rPr lang="en-GB" dirty="0">
                <a:solidFill>
                  <a:schemeClr val="bg1"/>
                </a:solidFill>
              </a:rPr>
              <a:t>/ </a:t>
            </a:r>
          </a:p>
        </p:txBody>
      </p:sp>
      <p:sp>
        <p:nvSpPr>
          <p:cNvPr id="3" name="TextBox 2">
            <a:extLst>
              <a:ext uri="{FF2B5EF4-FFF2-40B4-BE49-F238E27FC236}">
                <a16:creationId xmlns:a16="http://schemas.microsoft.com/office/drawing/2014/main" id="{497A757B-7982-5CC0-7FDE-2CE1D1424EF6}"/>
              </a:ext>
            </a:extLst>
          </p:cNvPr>
          <p:cNvSpPr txBox="1"/>
          <p:nvPr/>
        </p:nvSpPr>
        <p:spPr>
          <a:xfrm>
            <a:off x="10324425" y="3390089"/>
            <a:ext cx="955497" cy="369332"/>
          </a:xfrm>
          <a:prstGeom prst="rect">
            <a:avLst/>
          </a:prstGeom>
          <a:noFill/>
        </p:spPr>
        <p:txBody>
          <a:bodyPr wrap="square" rtlCol="0">
            <a:spAutoFit/>
          </a:bodyPr>
          <a:lstStyle/>
          <a:p>
            <a:r>
              <a:rPr lang="en-GB" dirty="0" err="1">
                <a:solidFill>
                  <a:schemeClr val="bg1"/>
                </a:solidFill>
              </a:rPr>
              <a:t>Gwell</a:t>
            </a:r>
            <a:r>
              <a:rPr lang="en-GB" dirty="0">
                <a:solidFill>
                  <a:schemeClr val="bg1"/>
                </a:solidFill>
              </a:rPr>
              <a:t>/ </a:t>
            </a:r>
          </a:p>
        </p:txBody>
      </p:sp>
      <p:sp>
        <p:nvSpPr>
          <p:cNvPr id="4" name="TextBox 3">
            <a:extLst>
              <a:ext uri="{FF2B5EF4-FFF2-40B4-BE49-F238E27FC236}">
                <a16:creationId xmlns:a16="http://schemas.microsoft.com/office/drawing/2014/main" id="{5A6F7691-E22D-1D9A-5E7B-8365681CD6B7}"/>
              </a:ext>
            </a:extLst>
          </p:cNvPr>
          <p:cNvSpPr txBox="1"/>
          <p:nvPr/>
        </p:nvSpPr>
        <p:spPr>
          <a:xfrm>
            <a:off x="10078946" y="5168977"/>
            <a:ext cx="1366463" cy="369332"/>
          </a:xfrm>
          <a:prstGeom prst="rect">
            <a:avLst/>
          </a:prstGeom>
          <a:noFill/>
        </p:spPr>
        <p:txBody>
          <a:bodyPr wrap="square" rtlCol="0">
            <a:spAutoFit/>
          </a:bodyPr>
          <a:lstStyle/>
          <a:p>
            <a:r>
              <a:rPr lang="en-GB" dirty="0">
                <a:solidFill>
                  <a:schemeClr val="bg1"/>
                </a:solidFill>
              </a:rPr>
              <a:t>Cyffredinol/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880"/>
        <p:cNvGrpSpPr/>
        <p:nvPr/>
      </p:nvGrpSpPr>
      <p:grpSpPr>
        <a:xfrm>
          <a:off x="0" y="0"/>
          <a:ext cx="0" cy="0"/>
          <a:chOff x="0" y="0"/>
          <a:chExt cx="0" cy="0"/>
        </a:xfrm>
      </p:grpSpPr>
      <p:sp>
        <p:nvSpPr>
          <p:cNvPr id="881" name="Google Shape;881;p60"/>
          <p:cNvSpPr txBox="1">
            <a:spLocks noGrp="1"/>
          </p:cNvSpPr>
          <p:nvPr>
            <p:ph type="body" idx="1"/>
          </p:nvPr>
        </p:nvSpPr>
        <p:spPr>
          <a:xfrm>
            <a:off x="541707" y="1516451"/>
            <a:ext cx="4097122" cy="4576572"/>
          </a:xfrm>
          <a:prstGeom prst="rect">
            <a:avLst/>
          </a:prstGeom>
          <a:noFill/>
          <a:ln>
            <a:noFill/>
          </a:ln>
        </p:spPr>
        <p:txBody>
          <a:bodyPr spcFirstLastPara="1" wrap="square" lIns="0" tIns="0" rIns="0" bIns="0" anchor="t" anchorCtr="0">
            <a:spAutoFit/>
          </a:bodyPr>
          <a:lstStyle/>
          <a:p>
            <a:pPr marL="0" lvl="0" indent="0" algn="just" rtl="0">
              <a:lnSpc>
                <a:spcPct val="100000"/>
              </a:lnSpc>
              <a:spcBef>
                <a:spcPct val="0"/>
              </a:spcBef>
              <a:spcAft>
                <a:spcPct val="0"/>
              </a:spcAft>
              <a:buSzPts val="1400"/>
              <a:buNone/>
            </a:pPr>
            <a:endParaRPr sz="2000" dirty="0">
              <a:solidFill>
                <a:schemeClr val="lt1"/>
              </a:solidFill>
              <a:latin typeface="Arial"/>
              <a:ea typeface="Arial"/>
              <a:cs typeface="Arial"/>
              <a:sym typeface="Arial"/>
            </a:endParaRPr>
          </a:p>
          <a:p>
            <a:pPr marL="0" lvl="0" indent="0" algn="just"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Anghenion lleferydd, iaith a chyfathrebu yw'r angen dysgu ychwanegol a gaiff ei dangofnodi fwyaf, ond yr un mwyaf cyffredin</a:t>
            </a:r>
            <a:endParaRPr dirty="0"/>
          </a:p>
          <a:p>
            <a:pPr marL="0" lvl="0" indent="0" algn="just" rtl="0">
              <a:lnSpc>
                <a:spcPct val="100000"/>
              </a:lnSpc>
              <a:spcBef>
                <a:spcPct val="0"/>
              </a:spcBef>
              <a:spcAft>
                <a:spcPct val="0"/>
              </a:spcAft>
              <a:buSzPts val="1400"/>
              <a:buNone/>
            </a:pPr>
            <a:endParaRPr sz="2000" dirty="0">
              <a:solidFill>
                <a:schemeClr val="lt1"/>
              </a:solidFill>
            </a:endParaRPr>
          </a:p>
          <a:p>
            <a:pPr marL="0" lvl="0" indent="0" algn="just"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Anhwylder Datblygu Iaith</a:t>
            </a:r>
            <a:endParaRPr dirty="0"/>
          </a:p>
          <a:p>
            <a:pPr marL="0" lvl="0" indent="0" algn="just" rtl="0">
              <a:lnSpc>
                <a:spcPct val="100000"/>
              </a:lnSpc>
              <a:spcBef>
                <a:spcPct val="0"/>
              </a:spcBef>
              <a:spcAft>
                <a:spcPct val="0"/>
              </a:spcAft>
              <a:buSzPts val="1400"/>
              <a:buNone/>
            </a:pPr>
            <a:endParaRPr sz="2000" dirty="0">
              <a:solidFill>
                <a:schemeClr val="lt1"/>
              </a:solidFill>
              <a:latin typeface="Arial"/>
              <a:ea typeface="Arial"/>
              <a:cs typeface="Arial"/>
              <a:sym typeface="Arial"/>
            </a:endParaRPr>
          </a:p>
          <a:p>
            <a:pPr marL="0" lvl="0" indent="0" algn="just" rtl="0">
              <a:lnSpc>
                <a:spcPct val="100000"/>
              </a:lnSpc>
              <a:spcBef>
                <a:spcPct val="0"/>
              </a:spcBef>
              <a:spcAft>
                <a:spcPct val="0"/>
              </a:spcAft>
              <a:buSzPts val="1400"/>
              <a:buNone/>
            </a:pPr>
            <a:endParaRPr sz="2000" dirty="0">
              <a:solidFill>
                <a:schemeClr val="lt1"/>
              </a:solidFill>
            </a:endParaRPr>
          </a:p>
          <a:p>
            <a:pPr marL="0" lvl="0" indent="0" algn="just"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Mae gan 10% o blant anghenion lleferydd, iaith a chyfathrebu hirdymor y mae angen cymorth i'w diwallu. Mae'n hanfodol adnabod yr anghenion hyn yn gynnar ac mewn ffordd gadarn.</a:t>
            </a:r>
            <a:endParaRPr dirty="0"/>
          </a:p>
        </p:txBody>
      </p:sp>
      <p:sp>
        <p:nvSpPr>
          <p:cNvPr id="882" name="Google Shape;882;p60"/>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83" name="Google Shape;883;p60"/>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4" name="Google Shape;884;p60"/>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a:ln>
                  <a:noFill/>
                </a:ln>
                <a:solidFill>
                  <a:srgbClr val="FFFFFF"/>
                </a:solidFill>
                <a:effectLst/>
                <a:uLnTx/>
                <a:uFillTx/>
                <a:latin typeface="Rockwell"/>
                <a:ea typeface="Rockwell"/>
                <a:cs typeface="Rockwell"/>
                <a:sym typeface="Rockwell"/>
              </a:rPr>
              <a:t>Anghenion Lleferydd, Iaith a Chyfathrebu</a:t>
            </a:r>
            <a:endParaRPr kumimoji="0" sz="18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885" name="Google Shape;885;p60"/>
          <p:cNvSpPr txBox="1"/>
          <p:nvPr/>
        </p:nvSpPr>
        <p:spPr>
          <a:xfrm>
            <a:off x="5581343" y="6093023"/>
            <a:ext cx="5638970" cy="3050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400" b="0" i="0" u="none" strike="noStrike" kern="0" cap="none" spc="0" normalizeH="0" baseline="0" noProof="0">
                <a:ln>
                  <a:noFill/>
                </a:ln>
                <a:solidFill>
                  <a:srgbClr val="FFFFFF"/>
                </a:solidFill>
                <a:effectLst/>
                <a:uLnTx/>
                <a:uFillTx/>
                <a:latin typeface="Calibri"/>
                <a:ea typeface="Calibri"/>
                <a:cs typeface="Calibri"/>
                <a:sym typeface="Calibri"/>
              </a:rPr>
              <a:t>Cyffredinrwydd anghenion iaith, lleferydd a chyfathrebu mewn plant.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2D01BC18-621A-48A8-36DC-42F7BA22D4EB}"/>
              </a:ext>
            </a:extLst>
          </p:cNvPr>
          <p:cNvPicPr>
            <a:picLocks noChangeAspect="1"/>
          </p:cNvPicPr>
          <p:nvPr/>
        </p:nvPicPr>
        <p:blipFill>
          <a:blip r:embed="rId3"/>
          <a:stretch>
            <a:fillRect/>
          </a:stretch>
        </p:blipFill>
        <p:spPr>
          <a:xfrm>
            <a:off x="5338843" y="412319"/>
            <a:ext cx="6202101" cy="5445555"/>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52"/>
        <p:cNvGrpSpPr/>
        <p:nvPr/>
      </p:nvGrpSpPr>
      <p:grpSpPr>
        <a:xfrm>
          <a:off x="0" y="0"/>
          <a:ext cx="0" cy="0"/>
          <a:chOff x="0" y="0"/>
          <a:chExt cx="0" cy="0"/>
        </a:xfrm>
      </p:grpSpPr>
      <p:sp>
        <p:nvSpPr>
          <p:cNvPr id="953" name="Google Shape;953;p67"/>
          <p:cNvSpPr txBox="1">
            <a:spLocks noGrp="1"/>
          </p:cNvSpPr>
          <p:nvPr>
            <p:ph type="body" idx="1"/>
          </p:nvPr>
        </p:nvSpPr>
        <p:spPr>
          <a:xfrm>
            <a:off x="606742" y="1752600"/>
            <a:ext cx="11000484" cy="4118915"/>
          </a:xfrm>
          <a:prstGeom prst="rect">
            <a:avLst/>
          </a:prstGeom>
          <a:noFill/>
          <a:ln>
            <a:noFill/>
          </a:ln>
        </p:spPr>
        <p:txBody>
          <a:bodyPr spcFirstLastPara="1" wrap="square" lIns="0" tIns="0" rIns="0" bIns="0" anchor="t" anchorCtr="0">
            <a:spAutoFit/>
          </a:bodyPr>
          <a:lstStyle/>
          <a:p>
            <a:pPr marL="285750" lvl="0" indent="-158750" algn="l" rtl="0">
              <a:lnSpc>
                <a:spcPct val="100000"/>
              </a:lnSpc>
              <a:spcBef>
                <a:spcPct val="0"/>
              </a:spcBef>
              <a:spcAft>
                <a:spcPct val="0"/>
              </a:spcAft>
              <a:buSzPts val="2000"/>
              <a:buFont typeface="Arial"/>
              <a:buNone/>
            </a:pPr>
            <a:endParaRPr sz="2000" dirty="0">
              <a:solidFill>
                <a:schemeClr val="lt1"/>
              </a:solidFill>
              <a:latin typeface="Arial"/>
              <a:ea typeface="Arial"/>
              <a:cs typeface="Arial"/>
              <a:sym typeface="Arial"/>
            </a:endParaRPr>
          </a:p>
          <a:p>
            <a:pPr marL="285750" lvl="0" indent="-158750" algn="l" rtl="0">
              <a:lnSpc>
                <a:spcPct val="100000"/>
              </a:lnSpc>
              <a:spcBef>
                <a:spcPct val="0"/>
              </a:spcBef>
              <a:spcAft>
                <a:spcPct val="0"/>
              </a:spcAft>
              <a:buSzPts val="2000"/>
              <a:buFont typeface="Arial"/>
              <a:buNone/>
            </a:pPr>
            <a:endParaRPr sz="2000" dirty="0">
              <a:solidFill>
                <a:schemeClr val="lt1"/>
              </a:solidFill>
              <a:latin typeface="Arial"/>
              <a:ea typeface="Arial"/>
              <a:cs typeface="Arial"/>
              <a:sym typeface="Arial"/>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Mae adroddiad yr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adolygiad</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o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sgrinio</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iaith</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gynnar</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yn</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addas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ar</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gyfer</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plant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yng</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Nghymru</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o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enedigaeth</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hyd</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5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mlwydd</a:t>
            </a:r>
            <a:r>
              <a:rPr lang="en-GB" sz="2000" u="sng" dirty="0">
                <a:solidFill>
                  <a:srgbClr val="51C4CE"/>
                </a:solidFill>
                <a:sym typeface="Rockwell"/>
                <a:hlinkClick r:id="rId3">
                  <a:extLst>
                    <a:ext uri="{A12FA001-AC4F-418D-AE19-62706E023703}">
                      <ahyp:hlinkClr xmlns:ahyp="http://schemas.microsoft.com/office/drawing/2018/hyperlinkcolor" val="tx"/>
                    </a:ext>
                  </a:extLst>
                </a:hlinkClick>
              </a:rPr>
              <a:t> </a:t>
            </a:r>
            <a:r>
              <a:rPr lang="en-GB" sz="2000" u="sng" dirty="0" err="1">
                <a:solidFill>
                  <a:srgbClr val="51C4CE"/>
                </a:solidFill>
                <a:sym typeface="Rockwell"/>
                <a:hlinkClick r:id="rId3">
                  <a:extLst>
                    <a:ext uri="{A12FA001-AC4F-418D-AE19-62706E023703}">
                      <ahyp:hlinkClr xmlns:ahyp="http://schemas.microsoft.com/office/drawing/2018/hyperlinkcolor" val="tx"/>
                    </a:ext>
                  </a:extLst>
                </a:hlinkClick>
              </a:rPr>
              <a:t>oed</a:t>
            </a:r>
            <a:r>
              <a:rPr lang="en-GB" sz="2000" dirty="0">
                <a:solidFill>
                  <a:srgbClr val="51C4CE"/>
                </a:solidFill>
                <a:sym typeface="Rockwell"/>
              </a:rPr>
              <a:t> </a:t>
            </a:r>
            <a:r>
              <a:rPr lang="1106" sz="2000" dirty="0">
                <a:solidFill>
                  <a:schemeClr val="lt1"/>
                </a:solidFill>
                <a:latin typeface="Arial"/>
                <a:ea typeface="Arial"/>
                <a:cs typeface="Arial"/>
                <a:sym typeface="Arial"/>
              </a:rPr>
              <a:t>yn cynnwys cyfres o 14 o argymhellion: gweler y </a:t>
            </a:r>
            <a:r>
              <a:rPr lang="1106" sz="2000" u="sng" dirty="0">
                <a:solidFill>
                  <a:schemeClr val="lt1"/>
                </a:solidFill>
                <a:latin typeface="Arial"/>
                <a:ea typeface="Arial"/>
                <a:cs typeface="Arial"/>
                <a:sym typeface="Arial"/>
              </a:rPr>
              <a:t>crynodeb gweithredol</a:t>
            </a:r>
            <a:r>
              <a:rPr lang="1106" sz="2000" dirty="0">
                <a:solidFill>
                  <a:schemeClr val="lt1"/>
                </a:solidFill>
                <a:latin typeface="Arial"/>
                <a:ea typeface="Arial"/>
                <a:cs typeface="Arial"/>
                <a:sym typeface="Arial"/>
              </a:rPr>
              <a:t> </a:t>
            </a:r>
            <a:endParaRPr sz="2000" dirty="0">
              <a:solidFill>
                <a:schemeClr val="lt1"/>
              </a:solidFill>
              <a:latin typeface="Arial"/>
              <a:ea typeface="Arial"/>
              <a:cs typeface="Arial"/>
              <a:sym typeface="Arial"/>
            </a:endParaRPr>
          </a:p>
          <a:p>
            <a:pPr marL="285750" lvl="0" indent="-158750" algn="l" rtl="0">
              <a:lnSpc>
                <a:spcPct val="100000"/>
              </a:lnSpc>
              <a:spcBef>
                <a:spcPct val="0"/>
              </a:spcBef>
              <a:spcAft>
                <a:spcPct val="0"/>
              </a:spcAft>
              <a:buSzPts val="2000"/>
              <a:buFont typeface="Arial"/>
              <a:buNone/>
            </a:pPr>
            <a:endParaRPr sz="2000" dirty="0">
              <a:solidFill>
                <a:schemeClr val="lt1"/>
              </a:solidFill>
              <a:latin typeface="Arial"/>
              <a:ea typeface="Arial"/>
              <a:cs typeface="Arial"/>
              <a:sym typeface="Arial"/>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dirty="0">
                <a:solidFill>
                  <a:schemeClr val="lt1"/>
                </a:solidFill>
                <a:latin typeface="Arial"/>
                <a:ea typeface="Arial"/>
                <a:cs typeface="Arial"/>
                <a:sym typeface="Arial"/>
              </a:rPr>
              <a:t>Mae Llywodraeth Cymru wedi caffael prosiect pedair blynedd ers 2023 i ddatblygu pecyn lleferydd, iaith a chyfathrebu, gan ymgorffori:</a:t>
            </a:r>
            <a:endParaRPr dirty="0"/>
          </a:p>
          <a:p>
            <a:pPr marL="0" lvl="0" indent="0" algn="l" rtl="0">
              <a:lnSpc>
                <a:spcPct val="100000"/>
              </a:lnSpc>
              <a:spcBef>
                <a:spcPct val="0"/>
              </a:spcBef>
              <a:spcAft>
                <a:spcPct val="0"/>
              </a:spcAft>
              <a:buSzPts val="1400"/>
              <a:buNone/>
            </a:pPr>
            <a:endParaRPr sz="2000" dirty="0">
              <a:solidFill>
                <a:schemeClr val="lt1"/>
              </a:solidFill>
              <a:latin typeface="Arial"/>
              <a:ea typeface="Arial"/>
              <a:cs typeface="Arial"/>
              <a:sym typeface="Arial"/>
            </a:endParaRPr>
          </a:p>
          <a:p>
            <a:pPr marL="317500" lvl="0" indent="-46038" algn="l"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 adnodd(au) adnabod</a:t>
            </a:r>
            <a:endParaRPr dirty="0"/>
          </a:p>
          <a:p>
            <a:pPr marL="317500" lvl="0" indent="-46038" algn="l"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 ymyriad(au) seiliedig ar dystiolaeth yn unol â lefel yr angen</a:t>
            </a:r>
            <a:endParaRPr dirty="0"/>
          </a:p>
          <a:p>
            <a:pPr marL="317500" lvl="0" indent="-46038" algn="l" rtl="0">
              <a:lnSpc>
                <a:spcPct val="100000"/>
              </a:lnSpc>
              <a:spcBef>
                <a:spcPct val="0"/>
              </a:spcBef>
              <a:spcAft>
                <a:spcPct val="0"/>
              </a:spcAft>
              <a:buSzPts val="1400"/>
              <a:buNone/>
              <a:defRPr b="0" i="0"/>
            </a:pPr>
            <a:r>
              <a:rPr lang="1106" sz="2000" dirty="0">
                <a:solidFill>
                  <a:schemeClr val="lt1"/>
                </a:solidFill>
                <a:latin typeface="Arial"/>
                <a:ea typeface="Arial"/>
                <a:cs typeface="Arial"/>
                <a:sym typeface="Arial"/>
              </a:rPr>
              <a:t>- gwerthusiad o'r adnodd a'r ymyriad(au)</a:t>
            </a:r>
            <a:endParaRPr dirty="0"/>
          </a:p>
          <a:p>
            <a:pPr marL="0" lvl="0" indent="0" algn="l" rtl="0">
              <a:lnSpc>
                <a:spcPct val="100000"/>
              </a:lnSpc>
              <a:spcBef>
                <a:spcPct val="0"/>
              </a:spcBef>
              <a:spcAft>
                <a:spcPct val="0"/>
              </a:spcAft>
              <a:buSzPts val="1400"/>
              <a:buNone/>
            </a:pPr>
            <a:endParaRPr sz="1600" dirty="0">
              <a:solidFill>
                <a:schemeClr val="lt1"/>
              </a:solidFill>
              <a:latin typeface="Arial"/>
              <a:ea typeface="Arial"/>
              <a:cs typeface="Arial"/>
              <a:sym typeface="Arial"/>
            </a:endParaRPr>
          </a:p>
          <a:p>
            <a:pPr marL="285750" lvl="0" indent="-196850" algn="l" rtl="0">
              <a:lnSpc>
                <a:spcPct val="100000"/>
              </a:lnSpc>
              <a:spcBef>
                <a:spcPct val="0"/>
              </a:spcBef>
              <a:spcAft>
                <a:spcPct val="0"/>
              </a:spcAft>
              <a:buSzPts val="1400"/>
              <a:buFont typeface="Arial"/>
              <a:buNone/>
            </a:pPr>
            <a:endParaRPr sz="1400" dirty="0"/>
          </a:p>
        </p:txBody>
      </p:sp>
      <p:sp>
        <p:nvSpPr>
          <p:cNvPr id="954" name="Google Shape;954;p67"/>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55" name="Google Shape;955;p67"/>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6" name="Google Shape;956;p6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1" i="0" u="none" strike="noStrike" kern="0" cap="none" spc="0" normalizeH="0" baseline="0" noProof="0">
                <a:ln>
                  <a:noFill/>
                </a:ln>
                <a:solidFill>
                  <a:srgbClr val="FFFFFF"/>
                </a:solidFill>
                <a:effectLst/>
                <a:uLnTx/>
                <a:uFillTx/>
                <a:latin typeface="Rockwell"/>
                <a:ea typeface="Rockwell"/>
                <a:cs typeface="Rockwell"/>
                <a:sym typeface="Rockwell"/>
              </a:rPr>
              <a:t>Cynllun ar gyfer pecyn lleferydd, iaith a chyfathrebu i Gymru</a:t>
            </a:r>
            <a:endParaRPr kumimoji="0" sz="18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957" name="Google Shape;957;p67"/>
          <p:cNvPicPr preferRelativeResize="0"/>
          <p:nvPr/>
        </p:nvPicPr>
        <p:blipFill>
          <a:blip r:embed="rId4">
            <a:alphaModFix/>
          </a:blip>
          <a:stretch>
            <a:fillRect/>
          </a:stretch>
        </p:blipFill>
        <p:spPr>
          <a:xfrm>
            <a:off x="2362200" y="76200"/>
            <a:ext cx="2804160" cy="1402080"/>
          </a:xfrm>
          <a:prstGeom prst="rect">
            <a:avLst/>
          </a:prstGeom>
          <a:noFill/>
          <a:ln>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891"/>
        <p:cNvGrpSpPr/>
        <p:nvPr/>
      </p:nvGrpSpPr>
      <p:grpSpPr>
        <a:xfrm>
          <a:off x="0" y="0"/>
          <a:ext cx="0" cy="0"/>
          <a:chOff x="0" y="0"/>
          <a:chExt cx="0" cy="0"/>
        </a:xfrm>
      </p:grpSpPr>
      <p:sp>
        <p:nvSpPr>
          <p:cNvPr id="892" name="Google Shape;892;p61"/>
          <p:cNvSpPr txBox="1"/>
          <p:nvPr/>
        </p:nvSpPr>
        <p:spPr>
          <a:xfrm>
            <a:off x="2927762" y="835648"/>
            <a:ext cx="8211586" cy="181584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Roedd adroddiad yr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adolygiad</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o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sgrinio</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iaith</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gynnar</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yn</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addas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ar</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gyfer</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plant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yng</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Nghymru</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o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enedigaeth</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hyd</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5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mlwydd</a:t>
            </a:r>
            <a:r>
              <a:rPr kumimoji="0" lang="en-GB" sz="2000" b="0" i="0" u="sng" strike="noStrike" kern="0" cap="none" spc="0" normalizeH="0" baseline="0" noProof="0" dirty="0">
                <a:ln>
                  <a:noFill/>
                </a:ln>
                <a:solidFill>
                  <a:srgbClr val="FFFFFF"/>
                </a:solidFill>
                <a:effectLst/>
                <a:uLnTx/>
                <a:uFillTx/>
                <a:latin typeface="Rockwell"/>
                <a:ea typeface="Rockwell"/>
                <a:cs typeface="Rockwell"/>
                <a:sym typeface="Rockwell"/>
                <a:hlinkClick r:id="rId3"/>
              </a:rPr>
              <a:t> </a:t>
            </a:r>
            <a:r>
              <a:rPr kumimoji="0" lang="en-GB" sz="2000" b="0" i="0" u="sng" strike="noStrike" kern="0" cap="none" spc="0" normalizeH="0" baseline="0" noProof="0" dirty="0" err="1">
                <a:ln>
                  <a:noFill/>
                </a:ln>
                <a:solidFill>
                  <a:srgbClr val="FFFFFF"/>
                </a:solidFill>
                <a:effectLst/>
                <a:uLnTx/>
                <a:uFillTx/>
                <a:latin typeface="Rockwell"/>
                <a:ea typeface="Rockwell"/>
                <a:cs typeface="Rockwell"/>
                <a:sym typeface="Rockwell"/>
                <a:hlinkClick r:id="rId3"/>
              </a:rPr>
              <a:t>oed</a:t>
            </a:r>
            <a:r>
              <a:rPr kumimoji="0" lang="en-GB" sz="2000" b="0" i="0"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yn cynnwys crynodeb o ffactorau risg a ffactorau amddiffynnol ar gyfer datblygiad lleferydd, iaith a chyfathrebu. Dylid ystyried y ffactorau hyn, ynghyd â sgiliau cyflwyno'r plentyn, bob tro y bydd ymarferydd yn asesu lleferydd, iaith a chyfathrebu plentyn a'i risg o ddatblygu anghenion lleferydd, iaith a chyfathrebu.</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3" name="Google Shape;893;p61"/>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61"/>
          <p:cNvSpPr txBox="1"/>
          <p:nvPr/>
        </p:nvSpPr>
        <p:spPr>
          <a:xfrm>
            <a:off x="457200" y="-38602"/>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600" b="1" i="0" u="none" strike="noStrike" kern="0" cap="none" spc="0" normalizeH="0" baseline="0" noProof="0" dirty="0">
                <a:ln>
                  <a:noFill/>
                </a:ln>
                <a:solidFill>
                  <a:srgbClr val="FFFFFF"/>
                </a:solidFill>
                <a:effectLst/>
                <a:uLnTx/>
                <a:uFillTx/>
                <a:latin typeface="Rockwell"/>
                <a:ea typeface="Rockwell"/>
                <a:cs typeface="Rockwell"/>
                <a:sym typeface="Rockwell"/>
              </a:rPr>
              <a:t>Ffactorau risg a ffactorau amddiffynnol sy'n gysylltiedig ag anghenion lleferydd, iaith a chyfathrebu</a:t>
            </a:r>
            <a:endParaRPr kumimoji="0" sz="16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graphicFrame>
        <p:nvGraphicFramePr>
          <p:cNvPr id="895" name="Google Shape;895;p61"/>
          <p:cNvGraphicFramePr>
            <a:graphicFrameLocks noGrp="1"/>
          </p:cNvGraphicFramePr>
          <p:nvPr>
            <p:extLst>
              <p:ext uri="{D42A27DB-BD31-4B8C-83A1-F6EECF244321}">
                <p14:modId xmlns:p14="http://schemas.microsoft.com/office/powerpoint/2010/main" val="3326247099"/>
              </p:ext>
            </p:extLst>
          </p:nvPr>
        </p:nvGraphicFramePr>
        <p:xfrm>
          <a:off x="2332293" y="3429000"/>
          <a:ext cx="9402525" cy="2423210"/>
        </p:xfrm>
        <a:graphic>
          <a:graphicData uri="http://schemas.openxmlformats.org/drawingml/2006/table">
            <a:tbl>
              <a:tblPr firstRow="1" bandRow="1">
                <a:noFill/>
              </a:tblPr>
              <a:tblGrid>
                <a:gridCol w="3134175">
                  <a:extLst>
                    <a:ext uri="{9D8B030D-6E8A-4147-A177-3AD203B41FA5}">
                      <a16:colId xmlns:a16="http://schemas.microsoft.com/office/drawing/2014/main" val="20000"/>
                    </a:ext>
                  </a:extLst>
                </a:gridCol>
                <a:gridCol w="3134175">
                  <a:extLst>
                    <a:ext uri="{9D8B030D-6E8A-4147-A177-3AD203B41FA5}">
                      <a16:colId xmlns:a16="http://schemas.microsoft.com/office/drawing/2014/main" val="20001"/>
                    </a:ext>
                  </a:extLst>
                </a:gridCol>
                <a:gridCol w="313417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ct val="0"/>
                        </a:spcBef>
                        <a:spcAft>
                          <a:spcPct val="0"/>
                        </a:spcAft>
                        <a:buClr>
                          <a:srgbClr val="000000"/>
                        </a:buClr>
                        <a:buSzPts val="2000"/>
                        <a:buFont typeface="Arial"/>
                        <a:buNone/>
                        <a:defRPr b="0" i="0"/>
                      </a:pPr>
                      <a:r>
                        <a:rPr lang="1106" sz="2000" u="none" strike="noStrike" cap="none">
                          <a:latin typeface="Rockwell"/>
                          <a:ea typeface="Rockwell"/>
                          <a:cs typeface="Rockwell"/>
                          <a:sym typeface="Rockwell"/>
                        </a:rPr>
                        <a:t>Ffactorau Ffisiolegol</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ct val="0"/>
                        </a:spcBef>
                        <a:spcAft>
                          <a:spcPct val="0"/>
                        </a:spcAft>
                        <a:buClr>
                          <a:srgbClr val="000000"/>
                        </a:buClr>
                        <a:buSzPts val="2000"/>
                        <a:buFont typeface="Arial"/>
                        <a:buNone/>
                        <a:defRPr b="0" i="0"/>
                      </a:pPr>
                      <a:r>
                        <a:rPr lang="1106" sz="2000" u="none" strike="noStrike" cap="none">
                          <a:latin typeface="Rockwell"/>
                          <a:ea typeface="Rockwell"/>
                          <a:cs typeface="Rockwell"/>
                          <a:sym typeface="Rockwell"/>
                        </a:rPr>
                        <a:t>Ffactorau Risg</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ct val="0"/>
                        </a:spcBef>
                        <a:spcAft>
                          <a:spcPct val="0"/>
                        </a:spcAft>
                        <a:buClr>
                          <a:srgbClr val="000000"/>
                        </a:buClr>
                        <a:buSzPts val="2000"/>
                        <a:buFont typeface="Arial"/>
                        <a:buNone/>
                        <a:defRPr b="0" i="0"/>
                      </a:pPr>
                      <a:r>
                        <a:rPr lang="1106" sz="2000" u="none" strike="noStrike" cap="none">
                          <a:latin typeface="Rockwell"/>
                          <a:ea typeface="Rockwell"/>
                          <a:cs typeface="Rockwell"/>
                          <a:sym typeface="Rockwell"/>
                        </a:rPr>
                        <a:t>Ffactorau Amddiffynnol</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F7F7F"/>
                          </a:solidFill>
                          <a:latin typeface="Arial"/>
                          <a:ea typeface="Arial"/>
                          <a:cs typeface="Arial"/>
                          <a:sym typeface="Arial"/>
                        </a:rPr>
                        <a:t>Ffactorau Cyn Geni</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0" u="none" strike="noStrike" cap="none" dirty="0">
                          <a:solidFill>
                            <a:srgbClr val="7F7F7F"/>
                          </a:solidFill>
                          <a:latin typeface="Arial"/>
                          <a:ea typeface="Arial"/>
                          <a:cs typeface="Arial"/>
                          <a:sym typeface="Arial"/>
                        </a:rPr>
                        <a:t>Genedigaeth Gynamserol</a:t>
                      </a:r>
                      <a:endParaRPr sz="1400" b="0" u="none" strike="noStrike" cap="none" dirty="0"/>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F7F7F"/>
                          </a:solidFill>
                          <a:latin typeface="Arial"/>
                          <a:ea typeface="Arial"/>
                          <a:cs typeface="Arial"/>
                          <a:sym typeface="Arial"/>
                        </a:rPr>
                        <a:t>Cael eich geni tymor llawn</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F7F7F"/>
                          </a:solidFill>
                          <a:latin typeface="Arial"/>
                          <a:ea typeface="Arial"/>
                          <a:cs typeface="Arial"/>
                          <a:sym typeface="Arial"/>
                        </a:rPr>
                        <a:t>Rhyw Biolegol</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F7F7F"/>
                          </a:solidFill>
                          <a:latin typeface="Arial"/>
                          <a:ea typeface="Arial"/>
                          <a:cs typeface="Arial"/>
                          <a:sym typeface="Arial"/>
                        </a:rPr>
                        <a:t>Gwryw</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F7F7F"/>
                          </a:solidFill>
                          <a:latin typeface="Arial"/>
                          <a:ea typeface="Arial"/>
                          <a:cs typeface="Arial"/>
                          <a:sym typeface="Arial"/>
                        </a:rPr>
                        <a:t>Benyw</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F7F7F"/>
                          </a:solidFill>
                          <a:latin typeface="Arial"/>
                          <a:ea typeface="Arial"/>
                          <a:cs typeface="Arial"/>
                          <a:sym typeface="Arial"/>
                        </a:rPr>
                        <a:t>Clyw</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F7F7F"/>
                          </a:solidFill>
                          <a:latin typeface="Arial"/>
                          <a:ea typeface="Arial"/>
                          <a:cs typeface="Arial"/>
                          <a:sym typeface="Arial"/>
                        </a:rPr>
                        <a:t>Colli clyw synhwyraidd</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F7F7F"/>
                          </a:solidFill>
                          <a:latin typeface="Arial"/>
                          <a:ea typeface="Arial"/>
                          <a:cs typeface="Arial"/>
                          <a:sym typeface="Arial"/>
                        </a:rPr>
                        <a:t>Dim colled clyw</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F7F7F"/>
                          </a:solidFill>
                          <a:latin typeface="Arial"/>
                          <a:ea typeface="Arial"/>
                          <a:cs typeface="Arial"/>
                          <a:sym typeface="Arial"/>
                        </a:rPr>
                        <a:t>Anian</a:t>
                      </a:r>
                      <a:r>
                        <a:rPr lang="1106" sz="1800" b="0" u="none" strike="noStrike" cap="none">
                          <a:solidFill>
                            <a:srgbClr val="7F7F7F"/>
                          </a:solidFill>
                          <a:latin typeface="Arial"/>
                          <a:ea typeface="Arial"/>
                          <a:cs typeface="Arial"/>
                          <a:sym typeface="Arial"/>
                        </a:rPr>
                        <a:t> </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F7F7F"/>
                          </a:solidFill>
                          <a:latin typeface="Arial"/>
                          <a:ea typeface="Arial"/>
                          <a:cs typeface="Arial"/>
                          <a:sym typeface="Arial"/>
                        </a:rPr>
                        <a:t>Plant swil/cymdeithasolrwydd isel. Anian adweithiol </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dirty="0">
                          <a:solidFill>
                            <a:srgbClr val="7F7F7F"/>
                          </a:solidFill>
                          <a:latin typeface="Arial"/>
                          <a:ea typeface="Arial"/>
                          <a:cs typeface="Arial"/>
                          <a:sym typeface="Arial"/>
                        </a:rPr>
                        <a:t>Anian gymdeithasgar, fwy parhaus</a:t>
                      </a:r>
                      <a:endParaRPr sz="1400" u="none" strike="noStrike" cap="none" dirty="0"/>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bl>
          </a:graphicData>
        </a:graphic>
      </p:graphicFrame>
      <p:sp>
        <p:nvSpPr>
          <p:cNvPr id="896" name="Google Shape;896;p61"/>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01"/>
        <p:cNvGrpSpPr/>
        <p:nvPr/>
      </p:nvGrpSpPr>
      <p:grpSpPr>
        <a:xfrm>
          <a:off x="0" y="0"/>
          <a:ext cx="0" cy="0"/>
          <a:chOff x="0" y="0"/>
          <a:chExt cx="0" cy="0"/>
        </a:xfrm>
      </p:grpSpPr>
      <p:sp>
        <p:nvSpPr>
          <p:cNvPr id="902" name="Google Shape;902;p62"/>
          <p:cNvSpPr txBox="1">
            <a:spLocks noGrp="1"/>
          </p:cNvSpPr>
          <p:nvPr>
            <p:ph type="title"/>
          </p:nvPr>
        </p:nvSpPr>
        <p:spPr>
          <a:xfrm>
            <a:off x="457200" y="274320"/>
            <a:ext cx="2030400" cy="1402080"/>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ct val="0"/>
              </a:spcBef>
              <a:spcAft>
                <a:spcPct val="0"/>
              </a:spcAft>
              <a:buSzPts val="1400"/>
              <a:buNone/>
              <a:defRPr b="0" i="0"/>
            </a:pPr>
            <a:r>
              <a:rPr lang="1106" b="1" dirty="0">
                <a:solidFill>
                  <a:schemeClr val="lt1"/>
                </a:solidFill>
                <a:latin typeface="Rockwell"/>
                <a:ea typeface="Rockwell"/>
                <a:cs typeface="Rockwell"/>
                <a:sym typeface="Rockwell"/>
              </a:rPr>
              <a:t>Ffactorau teuluol sy'n gysylltiedig â ffactorau risg a ffactorau amddiffynnol ar gyfer lleferydd, iaith a chyfathrebu</a:t>
            </a:r>
            <a:endParaRPr dirty="0"/>
          </a:p>
        </p:txBody>
      </p:sp>
      <p:sp>
        <p:nvSpPr>
          <p:cNvPr id="903" name="Google Shape;903;p62"/>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04" name="Google Shape;904;p62"/>
          <p:cNvSpPr/>
          <p:nvPr/>
        </p:nvSpPr>
        <p:spPr>
          <a:xfrm>
            <a:off x="457200" y="0"/>
            <a:ext cx="2030400" cy="20447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05" name="Google Shape;905;p62"/>
          <p:cNvGraphicFramePr>
            <a:graphicFrameLocks noGrp="1"/>
          </p:cNvGraphicFramePr>
          <p:nvPr>
            <p:extLst>
              <p:ext uri="{D42A27DB-BD31-4B8C-83A1-F6EECF244321}">
                <p14:modId xmlns:p14="http://schemas.microsoft.com/office/powerpoint/2010/main" val="2891121569"/>
              </p:ext>
            </p:extLst>
          </p:nvPr>
        </p:nvGraphicFramePr>
        <p:xfrm>
          <a:off x="2616200" y="275590"/>
          <a:ext cx="9448800" cy="5983090"/>
        </p:xfrm>
        <a:graphic>
          <a:graphicData uri="http://schemas.openxmlformats.org/drawingml/2006/table">
            <a:tbl>
              <a:tblPr firstRow="1" bandRow="1">
                <a:noFill/>
              </a:tblPr>
              <a:tblGrid>
                <a:gridCol w="3149600">
                  <a:extLst>
                    <a:ext uri="{9D8B030D-6E8A-4147-A177-3AD203B41FA5}">
                      <a16:colId xmlns:a16="http://schemas.microsoft.com/office/drawing/2014/main" val="20000"/>
                    </a:ext>
                  </a:extLst>
                </a:gridCol>
                <a:gridCol w="3149600">
                  <a:extLst>
                    <a:ext uri="{9D8B030D-6E8A-4147-A177-3AD203B41FA5}">
                      <a16:colId xmlns:a16="http://schemas.microsoft.com/office/drawing/2014/main" val="20001"/>
                    </a:ext>
                  </a:extLst>
                </a:gridCol>
                <a:gridCol w="3149600">
                  <a:extLst>
                    <a:ext uri="{9D8B030D-6E8A-4147-A177-3AD203B41FA5}">
                      <a16:colId xmlns:a16="http://schemas.microsoft.com/office/drawing/2014/main" val="20002"/>
                    </a:ext>
                  </a:extLst>
                </a:gridCol>
              </a:tblGrid>
              <a:tr h="5604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i="0" u="none" strike="noStrike" cap="none" dirty="0">
                          <a:solidFill>
                            <a:schemeClr val="lt1"/>
                          </a:solidFill>
                          <a:latin typeface="Rockwell"/>
                          <a:ea typeface="Rockwell"/>
                          <a:cs typeface="Rockwell"/>
                          <a:sym typeface="Rockwell"/>
                        </a:rPr>
                        <a:t>Ffactorau Teuluol ac Amgylcheddol</a:t>
                      </a:r>
                      <a:endParaRPr sz="1600" b="1" i="0" u="none" strike="noStrike" cap="none" dirty="0">
                        <a:solidFill>
                          <a:schemeClr val="lt1"/>
                        </a:solidFill>
                        <a:latin typeface="Rockwell"/>
                        <a:sym typeface="Aria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i="0" u="none" strike="noStrike" cap="none" dirty="0">
                          <a:solidFill>
                            <a:schemeClr val="lt1"/>
                          </a:solidFill>
                          <a:latin typeface="Rockwell"/>
                          <a:ea typeface="Rockwell"/>
                          <a:cs typeface="Rockwell"/>
                          <a:sym typeface="Rockwell"/>
                        </a:rPr>
                        <a:t>Ffactorau Risg</a:t>
                      </a:r>
                      <a:endParaRPr sz="1600" b="1" i="0" u="none" strike="noStrike" cap="none" dirty="0">
                        <a:solidFill>
                          <a:schemeClr val="lt1"/>
                        </a:solidFill>
                        <a:latin typeface="Rockwell"/>
                        <a:sym typeface="Aria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dirty="0">
                          <a:latin typeface="Rockwell"/>
                          <a:ea typeface="Rockwell"/>
                          <a:cs typeface="Rockwell"/>
                          <a:sym typeface="Rockwell"/>
                        </a:rPr>
                        <a:t>Ffactorau Amddiffynnol</a:t>
                      </a:r>
                      <a:endParaRPr sz="1400" u="none" strike="noStrike" cap="none" dirty="0"/>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5604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Oed y fam</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Mam &lt;30 mlwydd oed ar enedigaeth y plentyn cyntaf</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Mamau &gt;30 oed ar enedigaeth y plentyn cyntaf</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8006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Hanes teuluol o SLCN</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Hanes aelod agos o'r teulu ag Anhwylder Iaith Datblygiadol</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Amherthnasol</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3202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Statws economaidd-gymdeithasol</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Statws economaidd-gymdeithasol isel</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Amherthnasol</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8006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Lefel addysg rhieni</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Lefel isel o addysg rhieni </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Lefel uchel o addysg rhieni. Gwybodaeth am ddatblygiad plant. </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r h="8006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Ansawdd y rhyngweithio</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Lleferydd cyfyngedig dan gyfarwyddyd y plentyn. Mynediad cyfyngedig i eirfa amrywiol</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Lefelau uchel o lefaru a gyfeirir gan y plentyn, amlygiad i eirfa eang</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5"/>
                  </a:ext>
                </a:extLst>
              </a:tr>
              <a:tr h="8006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Rhannu llyfrau</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Mynediad cyfyngedig i lyfrau neu weithgareddau rhannu llyfrau</a:t>
                      </a:r>
                      <a:endParaRPr sz="1400" u="none" strike="noStrike" cap="none">
                        <a:solidFill>
                          <a:srgbClr val="767676"/>
                        </a:solidFill>
                      </a:endParaRPr>
                    </a:p>
                    <a:p>
                      <a:pPr marL="0" marR="0" lvl="0" indent="0" algn="l" rtl="0">
                        <a:lnSpc>
                          <a:spcPct val="100000"/>
                        </a:lnSpc>
                        <a:spcBef>
                          <a:spcPct val="0"/>
                        </a:spcBef>
                        <a:spcAft>
                          <a:spcPct val="0"/>
                        </a:spcAft>
                        <a:buClr>
                          <a:srgbClr val="000000"/>
                        </a:buClr>
                        <a:buSzPts val="1600"/>
                        <a:buFont typeface="Arial"/>
                        <a:buNone/>
                      </a:pPr>
                      <a:endParaRPr sz="1600" u="none" strike="noStrike" cap="none">
                        <a:solidFill>
                          <a:srgbClr val="767676"/>
                        </a:solidFill>
                        <a:latin typeface="Arial"/>
                        <a:ea typeface="Arial"/>
                        <a:cs typeface="Arial"/>
                        <a:sym typeface="Aria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Gweithgareddau rhannu llyfrau cyson a mynediad i lyfrau</a:t>
                      </a:r>
                      <a:endParaRPr sz="1400" u="none" strike="noStrike" cap="none">
                        <a:solidFill>
                          <a:srgbClr val="767676"/>
                        </a:solidFill>
                      </a:endParaRPr>
                    </a:p>
                    <a:p>
                      <a:pPr marL="0" marR="0" lvl="0" indent="0" algn="l" rtl="0">
                        <a:lnSpc>
                          <a:spcPct val="100000"/>
                        </a:lnSpc>
                        <a:spcBef>
                          <a:spcPct val="0"/>
                        </a:spcBef>
                        <a:spcAft>
                          <a:spcPct val="0"/>
                        </a:spcAft>
                        <a:buClr>
                          <a:srgbClr val="000000"/>
                        </a:buClr>
                        <a:buSzPts val="1600"/>
                        <a:buFont typeface="Arial"/>
                        <a:buNone/>
                      </a:pPr>
                      <a:endParaRPr sz="1600" u="none" strike="noStrike" cap="none">
                        <a:solidFill>
                          <a:srgbClr val="767676"/>
                        </a:solidFill>
                        <a:latin typeface="Arial"/>
                        <a:ea typeface="Arial"/>
                        <a:cs typeface="Arial"/>
                        <a:sym typeface="Aria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6"/>
                  </a:ext>
                </a:extLst>
              </a:tr>
              <a:tr h="800675">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u="none" strike="noStrike" cap="none">
                          <a:solidFill>
                            <a:srgbClr val="767676"/>
                          </a:solidFill>
                          <a:latin typeface="Arial"/>
                          <a:ea typeface="Arial"/>
                          <a:cs typeface="Arial"/>
                          <a:sym typeface="Arial"/>
                        </a:rPr>
                        <a:t>Gofal plant</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latin typeface="Arial"/>
                          <a:ea typeface="Arial"/>
                          <a:cs typeface="Arial"/>
                          <a:sym typeface="Arial"/>
                        </a:rPr>
                        <a:t>Amherthnasol</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dirty="0">
                          <a:solidFill>
                            <a:srgbClr val="767676"/>
                          </a:solidFill>
                          <a:latin typeface="Arial"/>
                          <a:ea typeface="Arial"/>
                          <a:cs typeface="Arial"/>
                          <a:sym typeface="Arial"/>
                        </a:rPr>
                        <a:t>Dod i gysylltiad â lleoliadau gofal plant a modelau rôl iaith eraill</a:t>
                      </a:r>
                      <a:endParaRPr sz="1400" u="none" strike="noStrike" cap="none" dirty="0">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7"/>
                  </a:ext>
                </a:extLst>
              </a:tr>
            </a:tbl>
          </a:graphicData>
        </a:graphic>
      </p:graphicFrame>
      <p:sp>
        <p:nvSpPr>
          <p:cNvPr id="906" name="Google Shape;906;p62"/>
          <p:cNvSpPr txBox="1"/>
          <p:nvPr/>
        </p:nvSpPr>
        <p:spPr>
          <a:xfrm>
            <a:off x="442900" y="12573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600" b="1" i="0" u="none" strike="noStrike" kern="0" cap="none" spc="0" normalizeH="0" baseline="0" noProof="0" dirty="0">
                <a:ln>
                  <a:noFill/>
                </a:ln>
                <a:solidFill>
                  <a:srgbClr val="FFFFFF"/>
                </a:solidFill>
                <a:effectLst/>
                <a:uLnTx/>
                <a:uFillTx/>
                <a:latin typeface="Rockwell"/>
                <a:ea typeface="Rockwell"/>
                <a:cs typeface="Rockwell"/>
                <a:sym typeface="Rockwell"/>
              </a:rPr>
              <a:t>Ffactorau risg a ffactorau amddiffynnol sy'n gysylltiedig ag anghenion lleferydd, iaith a chyfathrebu</a:t>
            </a:r>
            <a:endParaRPr kumimoji="0" sz="16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11"/>
        <p:cNvGrpSpPr/>
        <p:nvPr/>
      </p:nvGrpSpPr>
      <p:grpSpPr>
        <a:xfrm>
          <a:off x="0" y="0"/>
          <a:ext cx="0" cy="0"/>
          <a:chOff x="0" y="0"/>
          <a:chExt cx="0" cy="0"/>
        </a:xfrm>
      </p:grpSpPr>
      <p:sp>
        <p:nvSpPr>
          <p:cNvPr id="912" name="Google Shape;912;p63"/>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3" name="Google Shape;913;p63"/>
          <p:cNvSpPr txBox="1"/>
          <p:nvPr/>
        </p:nvSpPr>
        <p:spPr>
          <a:xfrm>
            <a:off x="519900" y="149593"/>
            <a:ext cx="1905000" cy="12496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600"/>
              <a:buFont typeface="Arial"/>
              <a:buNone/>
              <a:tabLst/>
              <a:defRPr b="0" i="0"/>
            </a:pPr>
            <a:r>
              <a:rPr kumimoji="0" lang="1106" sz="1600" b="1" i="0" u="none" strike="noStrike" kern="0" cap="none" spc="0" normalizeH="0" baseline="0" noProof="0" dirty="0">
                <a:ln>
                  <a:noFill/>
                </a:ln>
                <a:solidFill>
                  <a:srgbClr val="FFFFFF"/>
                </a:solidFill>
                <a:effectLst/>
                <a:uLnTx/>
                <a:uFillTx/>
                <a:latin typeface="Rockwell"/>
                <a:ea typeface="Rockwell"/>
                <a:cs typeface="Rockwell"/>
                <a:sym typeface="Rockwell"/>
              </a:rPr>
              <a:t>Ffactorau risg a ffactorau amddiffynnol mewn perthynas â sgiliau lleferydd, iaith a chyfathrebu</a:t>
            </a:r>
            <a:r>
              <a:rPr kumimoji="0" lang="1106" sz="1600" b="0" i="0" u="none" strike="noStrike" kern="0" cap="none" spc="0" normalizeH="0" baseline="0" noProof="0" dirty="0">
                <a:ln>
                  <a:noFill/>
                </a:ln>
                <a:solidFill>
                  <a:srgbClr val="FFFFFF"/>
                </a:solidFill>
                <a:effectLst/>
                <a:uLnTx/>
                <a:uFillTx/>
                <a:latin typeface="Rockwell"/>
                <a:ea typeface="Rockwell"/>
                <a:cs typeface="Rockwell"/>
                <a:sym typeface="Rockwell"/>
              </a:rPr>
              <a:t> </a:t>
            </a:r>
            <a:endParaRPr kumimoji="0" sz="1600"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graphicFrame>
        <p:nvGraphicFramePr>
          <p:cNvPr id="914" name="Google Shape;914;p63"/>
          <p:cNvGraphicFramePr>
            <a:graphicFrameLocks noGrp="1"/>
          </p:cNvGraphicFramePr>
          <p:nvPr>
            <p:extLst>
              <p:ext uri="{D42A27DB-BD31-4B8C-83A1-F6EECF244321}">
                <p14:modId xmlns:p14="http://schemas.microsoft.com/office/powerpoint/2010/main" val="3945771378"/>
              </p:ext>
            </p:extLst>
          </p:nvPr>
        </p:nvGraphicFramePr>
        <p:xfrm>
          <a:off x="2730500" y="292100"/>
          <a:ext cx="9220200" cy="5922875"/>
        </p:xfrm>
        <a:graphic>
          <a:graphicData uri="http://schemas.openxmlformats.org/drawingml/2006/table">
            <a:tbl>
              <a:tblPr firstRow="1" bandRow="1">
                <a:noFill/>
              </a:tblPr>
              <a:tblGrid>
                <a:gridCol w="3073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073400">
                  <a:extLst>
                    <a:ext uri="{9D8B030D-6E8A-4147-A177-3AD203B41FA5}">
                      <a16:colId xmlns:a16="http://schemas.microsoft.com/office/drawing/2014/main" val="20002"/>
                    </a:ext>
                  </a:extLst>
                </a:gridCol>
              </a:tblGrid>
              <a:tr h="435500">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i="0" u="none" strike="noStrike" cap="none" dirty="0">
                          <a:solidFill>
                            <a:schemeClr val="lt1"/>
                          </a:solidFill>
                          <a:latin typeface="Rockwell"/>
                          <a:sym typeface="Arial"/>
                        </a:rPr>
                        <a:t>Nodwedd Ddatblygiadol</a:t>
                      </a:r>
                      <a:endParaRPr sz="1600" b="1" i="0" u="none" strike="noStrike" cap="none" dirty="0">
                        <a:solidFill>
                          <a:schemeClr val="lt1"/>
                        </a:solidFill>
                        <a:latin typeface="Rockwel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i="0" u="none" strike="noStrike" cap="none" dirty="0">
                          <a:solidFill>
                            <a:schemeClr val="lt1"/>
                          </a:solidFill>
                          <a:latin typeface="Rockwell"/>
                          <a:ea typeface="+mn-ea"/>
                          <a:cs typeface="+mn-cs"/>
                          <a:sym typeface="Arial"/>
                        </a:rPr>
                        <a:t>Ffactorau Risg</a:t>
                      </a:r>
                      <a:endParaRPr sz="1600" b="1" i="0" u="none" strike="noStrike" cap="none" dirty="0">
                        <a:solidFill>
                          <a:schemeClr val="lt1"/>
                        </a:solidFill>
                        <a:latin typeface="Rockwell"/>
                        <a:ea typeface="+mn-ea"/>
                        <a:cs typeface="+mn-cs"/>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b="1" i="0" u="none" strike="noStrike" cap="none" dirty="0">
                          <a:solidFill>
                            <a:schemeClr val="lt1"/>
                          </a:solidFill>
                          <a:latin typeface="Rockwell"/>
                          <a:ea typeface="+mn-ea"/>
                          <a:cs typeface="+mn-cs"/>
                          <a:sym typeface="Arial"/>
                        </a:rPr>
                        <a:t>Ffactorau Amddiffynnol</a:t>
                      </a:r>
                      <a:endParaRPr sz="1600" b="1" i="0" u="none" strike="noStrike" cap="none" dirty="0">
                        <a:solidFill>
                          <a:schemeClr val="lt1"/>
                        </a:solidFill>
                        <a:latin typeface="Rockwell"/>
                        <a:ea typeface="+mn-ea"/>
                        <a:cs typeface="+mn-cs"/>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751675">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67676"/>
                          </a:solidFill>
                          <a:latin typeface="Arial"/>
                          <a:ea typeface="Arial"/>
                          <a:cs typeface="Arial"/>
                          <a:sym typeface="Arial"/>
                        </a:rPr>
                        <a:t>Baldorddi </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Baldordd absennol neu gyfyngedig</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Defnyddio baldorddi ar lefel ddatblygiadol briodol</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751675">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67676"/>
                          </a:solidFill>
                          <a:latin typeface="Arial"/>
                          <a:ea typeface="Arial"/>
                          <a:cs typeface="Arial"/>
                          <a:sym typeface="Arial"/>
                        </a:rPr>
                        <a:t>Ystum</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dirty="0">
                          <a:solidFill>
                            <a:srgbClr val="767676"/>
                          </a:solidFill>
                          <a:latin typeface="Arial"/>
                          <a:ea typeface="Arial"/>
                          <a:cs typeface="Arial"/>
                          <a:sym typeface="Arial"/>
                        </a:rPr>
                        <a:t>Absenoldeb pwyntio a defnydd cyfyngedig o ystumiau</a:t>
                      </a:r>
                      <a:endParaRPr sz="1400" u="none" strike="noStrike" cap="none" dirty="0">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Defnydd o bwyntio ac ystumiau</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171815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67676"/>
                          </a:solidFill>
                          <a:latin typeface="Arial"/>
                          <a:ea typeface="Arial"/>
                          <a:cs typeface="Arial"/>
                          <a:sym typeface="Arial"/>
                        </a:rPr>
                        <a:t>Difrifoldeb anhawster</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Anawsterau iaith dderbyniol a mynegiannol. Bwlch mawr rhwng lefel ddisgwyliedig yr iaith a’r lefel y mae’r plentyn yn gweithredu arni</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Cyrraedd cerrig milltir iaith datblygiadol</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43550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67676"/>
                          </a:solidFill>
                          <a:latin typeface="Arial"/>
                          <a:ea typeface="Arial"/>
                          <a:cs typeface="Arial"/>
                          <a:sym typeface="Arial"/>
                        </a:rPr>
                        <a:t>Geirfa</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Geirfa fynegiannol gyfyngedig </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Defnydd eang o eirfa</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r h="1073850">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b="1" u="none" strike="noStrike" cap="none">
                          <a:solidFill>
                            <a:srgbClr val="767676"/>
                          </a:solidFill>
                          <a:latin typeface="Arial"/>
                          <a:ea typeface="Arial"/>
                          <a:cs typeface="Arial"/>
                          <a:sym typeface="Arial"/>
                        </a:rPr>
                        <a:t>Marcwyr gramadegol</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a:solidFill>
                            <a:srgbClr val="767676"/>
                          </a:solidFill>
                          <a:latin typeface="Arial"/>
                          <a:ea typeface="Arial"/>
                          <a:cs typeface="Arial"/>
                          <a:sym typeface="Arial"/>
                        </a:rPr>
                        <a:t>Diffyg marcwyr gramadegol e.e., berfau cynorthwyol yn y Saesneg 'is/are', amser gorffennol e.e. '-odd' a
lluosog</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800"/>
                        <a:buFont typeface="Arial"/>
                        <a:buNone/>
                        <a:defRPr b="0" i="0"/>
                      </a:pPr>
                      <a:r>
                        <a:rPr lang="1106" sz="1800" u="none" strike="noStrike" cap="none" dirty="0">
                          <a:solidFill>
                            <a:srgbClr val="767676"/>
                          </a:solidFill>
                          <a:latin typeface="Arial"/>
                          <a:ea typeface="Arial"/>
                          <a:cs typeface="Arial"/>
                          <a:sym typeface="Arial"/>
                        </a:rPr>
                        <a:t>Defnyddio strwythurau gramadegol ar lefel briodol i oedran</a:t>
                      </a:r>
                      <a:endParaRPr sz="1400" u="none" strike="noStrike" cap="none" dirty="0">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5"/>
                  </a:ext>
                </a:extLst>
              </a:tr>
            </a:tbl>
          </a:graphicData>
        </a:graphic>
      </p:graphicFrame>
      <p:sp>
        <p:nvSpPr>
          <p:cNvPr id="915" name="Google Shape;915;p63"/>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20"/>
        <p:cNvGrpSpPr/>
        <p:nvPr/>
      </p:nvGrpSpPr>
      <p:grpSpPr>
        <a:xfrm>
          <a:off x="0" y="0"/>
          <a:ext cx="0" cy="0"/>
          <a:chOff x="0" y="0"/>
          <a:chExt cx="0" cy="0"/>
        </a:xfrm>
      </p:grpSpPr>
      <p:graphicFrame>
        <p:nvGraphicFramePr>
          <p:cNvPr id="921" name="Google Shape;921;p64"/>
          <p:cNvGraphicFramePr>
            <a:graphicFrameLocks noGrp="1"/>
          </p:cNvGraphicFramePr>
          <p:nvPr>
            <p:extLst>
              <p:ext uri="{D42A27DB-BD31-4B8C-83A1-F6EECF244321}">
                <p14:modId xmlns:p14="http://schemas.microsoft.com/office/powerpoint/2010/main" val="2918809793"/>
              </p:ext>
            </p:extLst>
          </p:nvPr>
        </p:nvGraphicFramePr>
        <p:xfrm>
          <a:off x="2667000" y="1167692"/>
          <a:ext cx="9284375" cy="4608920"/>
        </p:xfrm>
        <a:graphic>
          <a:graphicData uri="http://schemas.openxmlformats.org/drawingml/2006/table">
            <a:tbl>
              <a:tblPr>
                <a:noFill/>
              </a:tblPr>
              <a:tblGrid>
                <a:gridCol w="3094450">
                  <a:extLst>
                    <a:ext uri="{9D8B030D-6E8A-4147-A177-3AD203B41FA5}">
                      <a16:colId xmlns:a16="http://schemas.microsoft.com/office/drawing/2014/main" val="20000"/>
                    </a:ext>
                  </a:extLst>
                </a:gridCol>
                <a:gridCol w="3094450">
                  <a:extLst>
                    <a:ext uri="{9D8B030D-6E8A-4147-A177-3AD203B41FA5}">
                      <a16:colId xmlns:a16="http://schemas.microsoft.com/office/drawing/2014/main" val="20001"/>
                    </a:ext>
                  </a:extLst>
                </a:gridCol>
                <a:gridCol w="3095475">
                  <a:extLst>
                    <a:ext uri="{9D8B030D-6E8A-4147-A177-3AD203B41FA5}">
                      <a16:colId xmlns:a16="http://schemas.microsoft.com/office/drawing/2014/main" val="20002"/>
                    </a:ext>
                  </a:extLst>
                </a:gridCol>
              </a:tblGrid>
              <a:tr h="320100">
                <a:tc>
                  <a:txBody>
                    <a:bodyPr/>
                    <a:lstStyle/>
                    <a:p>
                      <a:pPr marL="0" marR="0" lvl="0" indent="0" algn="l" rtl="0">
                        <a:lnSpc>
                          <a:spcPct val="115000"/>
                        </a:lnSpc>
                        <a:spcBef>
                          <a:spcPct val="0"/>
                        </a:spcBef>
                        <a:spcAft>
                          <a:spcPct val="0"/>
                        </a:spcAft>
                        <a:buClr>
                          <a:srgbClr val="000000"/>
                        </a:buClr>
                        <a:buSzPts val="2000"/>
                        <a:buFont typeface="Arial"/>
                        <a:buNone/>
                        <a:defRPr b="0" i="0"/>
                      </a:pPr>
                      <a:r>
                        <a:rPr lang="1106" sz="2000" b="1" u="none" strike="noStrike" cap="none">
                          <a:solidFill>
                            <a:schemeClr val="lt1"/>
                          </a:solidFill>
                          <a:latin typeface="Rockwell"/>
                          <a:ea typeface="Rockwell"/>
                          <a:cs typeface="Rockwell"/>
                          <a:sym typeface="Rockwell"/>
                        </a:rPr>
                        <a:t>Yn y flwyddyn gyntaf</a:t>
                      </a:r>
                      <a:r>
                        <a:rPr lang="1106" sz="2000" b="0" u="none" strike="noStrike" cap="none">
                          <a:solidFill>
                            <a:schemeClr val="lt1"/>
                          </a:solidFill>
                          <a:latin typeface="Rockwell"/>
                          <a:ea typeface="Rockwell"/>
                          <a:cs typeface="Rockwell"/>
                          <a:sym typeface="Rockwell"/>
                        </a:rPr>
                        <a:t> </a:t>
                      </a:r>
                      <a:endParaRPr sz="1400" u="none" strike="noStrike" cap="none"/>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15000"/>
                        </a:lnSpc>
                        <a:spcBef>
                          <a:spcPct val="0"/>
                        </a:spcBef>
                        <a:spcAft>
                          <a:spcPct val="0"/>
                        </a:spcAft>
                        <a:buClr>
                          <a:srgbClr val="000000"/>
                        </a:buClr>
                        <a:buSzPts val="2000"/>
                        <a:buFont typeface="Arial"/>
                        <a:buNone/>
                        <a:defRPr b="0" i="0"/>
                      </a:pPr>
                      <a:r>
                        <a:rPr lang="1106" sz="2000" b="1" u="none" strike="noStrike" cap="none">
                          <a:solidFill>
                            <a:schemeClr val="lt1"/>
                          </a:solidFill>
                          <a:latin typeface="Rockwell"/>
                          <a:ea typeface="Rockwell"/>
                          <a:cs typeface="Rockwell"/>
                          <a:sym typeface="Rockwell"/>
                        </a:rPr>
                        <a:t> 1-2 oed</a:t>
                      </a:r>
                      <a:r>
                        <a:rPr lang="1106" sz="2000" b="0" u="none" strike="noStrike" cap="none">
                          <a:solidFill>
                            <a:schemeClr val="lt1"/>
                          </a:solidFill>
                          <a:latin typeface="Rockwell"/>
                          <a:ea typeface="Rockwell"/>
                          <a:cs typeface="Rockwell"/>
                          <a:sym typeface="Rockwell"/>
                        </a:rPr>
                        <a:t> </a:t>
                      </a:r>
                      <a:endParaRPr sz="1400" u="none" strike="noStrike" cap="none"/>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15000"/>
                        </a:lnSpc>
                        <a:spcBef>
                          <a:spcPct val="0"/>
                        </a:spcBef>
                        <a:spcAft>
                          <a:spcPct val="0"/>
                        </a:spcAft>
                        <a:buClr>
                          <a:srgbClr val="000000"/>
                        </a:buClr>
                        <a:buSzPts val="2000"/>
                        <a:buFont typeface="Arial"/>
                        <a:buNone/>
                        <a:defRPr b="0" i="0"/>
                      </a:pPr>
                      <a:r>
                        <a:rPr lang="1106" sz="2000" b="1" u="none" strike="noStrike" cap="none">
                          <a:solidFill>
                            <a:schemeClr val="lt1"/>
                          </a:solidFill>
                          <a:latin typeface="Rockwell"/>
                          <a:ea typeface="Rockwell"/>
                          <a:cs typeface="Rockwell"/>
                          <a:sym typeface="Rockwell"/>
                        </a:rPr>
                        <a:t> 2-3 oed</a:t>
                      </a:r>
                      <a:r>
                        <a:rPr lang="1106" sz="2000" b="0" u="none" strike="noStrike" cap="none">
                          <a:solidFill>
                            <a:schemeClr val="lt1"/>
                          </a:solidFill>
                          <a:latin typeface="Rockwell"/>
                          <a:ea typeface="Rockwell"/>
                          <a:cs typeface="Rockwell"/>
                          <a:sym typeface="Rockwell"/>
                        </a:rPr>
                        <a:t> </a:t>
                      </a:r>
                      <a:endParaRPr sz="1400" u="none" strike="noStrike" cap="none"/>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3366250">
                <a:tc>
                  <a:txBody>
                    <a:bodyPr/>
                    <a:lstStyle/>
                    <a:p>
                      <a:pPr marL="12700" marR="0" lvl="0" indent="0" algn="l" rtl="0">
                        <a:lnSpc>
                          <a:spcPct val="115000"/>
                        </a:lnSpc>
                        <a:spcBef>
                          <a:spcPct val="0"/>
                        </a:spcBef>
                        <a:spcAft>
                          <a:spcPct val="0"/>
                        </a:spcAft>
                        <a:buClr>
                          <a:srgbClr val="767676"/>
                        </a:buClr>
                        <a:buSzPts val="1600"/>
                        <a:buFont typeface="Arial"/>
                        <a:buNone/>
                        <a:defRPr b="0" i="0"/>
                      </a:pPr>
                      <a:r>
                        <a:rPr lang="1106" sz="1600" u="none" strike="noStrike" cap="none" dirty="0">
                          <a:solidFill>
                            <a:srgbClr val="767676"/>
                          </a:solidFill>
                        </a:rPr>
                        <a:t>Dim baldorddi na seiniau eraill erbyn 6 mis oed</a:t>
                      </a:r>
                      <a:endParaRPr sz="1600" u="none" strike="noStrike" cap="none" dirty="0">
                        <a:solidFill>
                          <a:srgbClr val="767676"/>
                        </a:solidFill>
                      </a:endParaRPr>
                    </a:p>
                    <a:p>
                      <a:pPr marL="285750" marR="0" lvl="0" indent="-171450" algn="l" rtl="0">
                        <a:lnSpc>
                          <a:spcPct val="115000"/>
                        </a:lnSpc>
                        <a:spcBef>
                          <a:spcPct val="0"/>
                        </a:spcBef>
                        <a:spcAft>
                          <a:spcPct val="0"/>
                        </a:spcAft>
                        <a:buClr>
                          <a:srgbClr val="000000"/>
                        </a:buClr>
                        <a:buSzPts val="1800"/>
                        <a:buFont typeface="Arial"/>
                        <a:buNone/>
                      </a:pPr>
                      <a:endParaRPr sz="1600" u="none" strike="noStrike" cap="none" dirty="0">
                        <a:solidFill>
                          <a:srgbClr val="767676"/>
                        </a:solidFill>
                      </a:endParaRPr>
                    </a:p>
                    <a:p>
                      <a:pPr marL="285750" marR="0" lvl="0" indent="-171450" algn="l" rtl="0">
                        <a:lnSpc>
                          <a:spcPct val="115000"/>
                        </a:lnSpc>
                        <a:spcBef>
                          <a:spcPct val="0"/>
                        </a:spcBef>
                        <a:spcAft>
                          <a:spcPct val="0"/>
                        </a:spcAft>
                        <a:buClr>
                          <a:srgbClr val="000000"/>
                        </a:buClr>
                        <a:buSzPts val="1800"/>
                        <a:buFont typeface="Arial"/>
                        <a:buNone/>
                      </a:pPr>
                      <a:endParaRPr sz="1600" u="none" strike="noStrike" cap="none" dirty="0">
                        <a:solidFill>
                          <a:srgbClr val="767676"/>
                        </a:solidFill>
                      </a:endParaRPr>
                    </a:p>
                    <a:p>
                      <a:pPr marL="12700" marR="0" lvl="0" indent="0" algn="l" rtl="0">
                        <a:lnSpc>
                          <a:spcPct val="115000"/>
                        </a:lnSpc>
                        <a:spcBef>
                          <a:spcPct val="0"/>
                        </a:spcBef>
                        <a:spcAft>
                          <a:spcPct val="0"/>
                        </a:spcAft>
                        <a:buClr>
                          <a:srgbClr val="767676"/>
                        </a:buClr>
                        <a:buSzPts val="1600"/>
                        <a:buFont typeface="Arial"/>
                        <a:buNone/>
                        <a:defRPr b="0" i="0"/>
                      </a:pPr>
                      <a:r>
                        <a:rPr lang="1106" sz="1600" u="none" strike="noStrike" cap="none" dirty="0">
                          <a:solidFill>
                            <a:srgbClr val="767676"/>
                          </a:solidFill>
                        </a:rPr>
                        <a:t>Dim ystumiau syml (e.e. ysgwyd pen) erbyn 12 mis oed</a:t>
                      </a:r>
                      <a:endParaRPr sz="1600" u="none" strike="noStrike" cap="none" dirty="0">
                        <a:solidFill>
                          <a:srgbClr val="767676"/>
                        </a:solidFill>
                      </a:endParaRPr>
                    </a:p>
                    <a:p>
                      <a:pPr marL="0" marR="0" lvl="0" indent="0" algn="l" rtl="0">
                        <a:lnSpc>
                          <a:spcPct val="115000"/>
                        </a:lnSpc>
                        <a:spcBef>
                          <a:spcPct val="0"/>
                        </a:spcBef>
                        <a:spcAft>
                          <a:spcPct val="0"/>
                        </a:spcAft>
                        <a:buClr>
                          <a:srgbClr val="7F7F7F"/>
                        </a:buClr>
                        <a:buSzPts val="1800"/>
                        <a:buFont typeface="Arial"/>
                        <a:buNone/>
                        <a:defRPr b="0" i="0"/>
                      </a:pPr>
                      <a:r>
                        <a:rPr lang="1106" sz="1600" u="none" strike="noStrike" cap="none" dirty="0">
                          <a:solidFill>
                            <a:srgbClr val="767676"/>
                          </a:solidFill>
                        </a:rPr>
                        <a:t> </a:t>
                      </a:r>
                      <a:endParaRPr sz="1600" u="none" strike="noStrike" cap="none" dirty="0">
                        <a:solidFill>
                          <a:srgbClr val="767676"/>
                        </a:solidFill>
                      </a:endParaRPr>
                    </a:p>
                    <a:p>
                      <a:pPr marL="285750" marR="0" lvl="0" indent="-171450" algn="l" rtl="0">
                        <a:lnSpc>
                          <a:spcPct val="115000"/>
                        </a:lnSpc>
                        <a:spcBef>
                          <a:spcPct val="0"/>
                        </a:spcBef>
                        <a:spcAft>
                          <a:spcPct val="0"/>
                        </a:spcAft>
                        <a:buClr>
                          <a:srgbClr val="000000"/>
                        </a:buClr>
                        <a:buSzPts val="1800"/>
                        <a:buFont typeface="Arial"/>
                        <a:buNone/>
                      </a:pPr>
                      <a:endParaRPr sz="1600" u="none" strike="noStrike" cap="none" dirty="0">
                        <a:solidFill>
                          <a:srgbClr val="767676"/>
                        </a:solidFill>
                      </a:endParaRPr>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dirty="0">
                          <a:solidFill>
                            <a:srgbClr val="767676"/>
                          </a:solidFill>
                        </a:rPr>
                        <a:t>Ddim yn ymateb i leferydd na seiniau</a:t>
                      </a:r>
                      <a:endParaRPr lang="en-GB" sz="1600" u="none" strike="noStrike" cap="none" dirty="0">
                        <a:solidFill>
                          <a:srgbClr val="767676"/>
                        </a:solidFill>
                      </a:endParaRPr>
                    </a:p>
                    <a:p>
                      <a:pPr marL="0" marR="0" lvl="0" indent="0" algn="l" rtl="0">
                        <a:lnSpc>
                          <a:spcPct val="100000"/>
                        </a:lnSpc>
                        <a:spcBef>
                          <a:spcPct val="0"/>
                        </a:spcBef>
                        <a:spcAft>
                          <a:spcPct val="0"/>
                        </a:spcAft>
                        <a:buClr>
                          <a:srgbClr val="000000"/>
                        </a:buClr>
                        <a:buSzPts val="1600"/>
                        <a:buFont typeface="Arial"/>
                        <a:buNone/>
                        <a:defRPr b="0" i="0"/>
                      </a:pPr>
                      <a:endParaRPr lang="en-GB" sz="1600" u="none" strike="noStrike" cap="none" dirty="0">
                        <a:solidFill>
                          <a:srgbClr val="767676"/>
                        </a:solidFill>
                      </a:endParaRPr>
                    </a:p>
                    <a:p>
                      <a:pPr marL="0" marR="0" lvl="0" indent="0" algn="l" defTabSz="914400" rtl="0" eaLnBrk="1" fontAlgn="auto" latinLnBrk="0" hangingPunct="1">
                        <a:lnSpc>
                          <a:spcPct val="100000"/>
                        </a:lnSpc>
                        <a:spcBef>
                          <a:spcPct val="0"/>
                        </a:spcBef>
                        <a:spcAft>
                          <a:spcPct val="0"/>
                        </a:spcAft>
                        <a:buClr>
                          <a:srgbClr val="000000"/>
                        </a:buClr>
                        <a:buSzPts val="1600"/>
                        <a:buFont typeface="Arial"/>
                        <a:buNone/>
                        <a:tabLst/>
                        <a:defRPr b="0" i="0"/>
                      </a:pPr>
                      <a:r>
                        <a:rPr lang="en-GB" sz="1600" u="none" strike="noStrike" cap="none" dirty="0">
                          <a:solidFill>
                            <a:srgbClr val="767676"/>
                          </a:solidFill>
                        </a:rPr>
                        <a:t>Dim </a:t>
                      </a:r>
                      <a:r>
                        <a:rPr lang="en-GB" sz="1600" u="none" strike="noStrike" cap="none" dirty="0" err="1">
                          <a:solidFill>
                            <a:srgbClr val="767676"/>
                          </a:solidFill>
                        </a:rPr>
                        <a:t>pwyntio</a:t>
                      </a:r>
                      <a:r>
                        <a:rPr lang="en-GB" sz="1600" u="none" strike="noStrike" cap="none" dirty="0">
                          <a:solidFill>
                            <a:srgbClr val="767676"/>
                          </a:solidFill>
                        </a:rPr>
                        <a:t> </a:t>
                      </a:r>
                      <a:r>
                        <a:rPr lang="en-GB" sz="1600" u="none" strike="noStrike" cap="none" dirty="0" err="1">
                          <a:solidFill>
                            <a:srgbClr val="767676"/>
                          </a:solidFill>
                        </a:rPr>
                        <a:t>erbyn</a:t>
                      </a:r>
                      <a:r>
                        <a:rPr lang="en-GB" sz="1600" u="none" strike="noStrike" cap="none" dirty="0">
                          <a:solidFill>
                            <a:srgbClr val="767676"/>
                          </a:solidFill>
                        </a:rPr>
                        <a:t> 15 mis oed</a:t>
                      </a:r>
                    </a:p>
                    <a:p>
                      <a:pPr marL="0" marR="0" lvl="0" indent="0" algn="l" rtl="0">
                        <a:lnSpc>
                          <a:spcPct val="100000"/>
                        </a:lnSpc>
                        <a:spcBef>
                          <a:spcPct val="0"/>
                        </a:spcBef>
                        <a:spcAft>
                          <a:spcPct val="0"/>
                        </a:spcAft>
                        <a:buClr>
                          <a:srgbClr val="000000"/>
                        </a:buClr>
                        <a:buSzPts val="1600"/>
                        <a:buFont typeface="Arial"/>
                        <a:buNone/>
                      </a:pPr>
                      <a:endParaRPr sz="1600" u="none" strike="noStrike" cap="none" dirty="0">
                        <a:solidFill>
                          <a:srgbClr val="767676"/>
                        </a:solidFill>
                      </a:endParaRPr>
                    </a:p>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dirty="0">
                          <a:solidFill>
                            <a:srgbClr val="767676"/>
                          </a:solidFill>
                        </a:rPr>
                        <a:t>Fawr ddim ymdrech i gyfathrebu na rhyngweithio, os o gwbl </a:t>
                      </a:r>
                      <a:endParaRPr sz="1600" u="none" strike="noStrike" cap="none" dirty="0">
                        <a:solidFill>
                          <a:srgbClr val="767676"/>
                        </a:solidFill>
                      </a:endParaRPr>
                    </a:p>
                    <a:p>
                      <a:pPr marL="0" marR="0" lvl="0" indent="0" algn="l" rtl="0">
                        <a:lnSpc>
                          <a:spcPct val="100000"/>
                        </a:lnSpc>
                        <a:spcBef>
                          <a:spcPct val="0"/>
                        </a:spcBef>
                        <a:spcAft>
                          <a:spcPct val="0"/>
                        </a:spcAft>
                        <a:buClr>
                          <a:srgbClr val="000000"/>
                        </a:buClr>
                        <a:buSzPts val="1600"/>
                        <a:buFont typeface="Arial"/>
                        <a:buNone/>
                      </a:pPr>
                      <a:endParaRPr sz="1600" u="none" strike="noStrike" cap="none" dirty="0">
                        <a:solidFill>
                          <a:srgbClr val="767676"/>
                        </a:solidFill>
                      </a:endParaRPr>
                    </a:p>
                    <a:p>
                      <a:pPr marL="285750" marR="0" lvl="0" indent="-171450" algn="l" rtl="0">
                        <a:lnSpc>
                          <a:spcPct val="115000"/>
                        </a:lnSpc>
                        <a:spcBef>
                          <a:spcPct val="0"/>
                        </a:spcBef>
                        <a:spcAft>
                          <a:spcPct val="0"/>
                        </a:spcAft>
                        <a:buClr>
                          <a:srgbClr val="000000"/>
                        </a:buClr>
                        <a:buSzPts val="1800"/>
                        <a:buFont typeface="Arial"/>
                        <a:buNone/>
                      </a:pPr>
                      <a:endParaRPr sz="1600" u="none" strike="noStrike" cap="none" dirty="0">
                        <a:solidFill>
                          <a:srgbClr val="767676"/>
                        </a:solidFill>
                      </a:endParaRPr>
                    </a:p>
                    <a:p>
                      <a:pPr marL="285750" marR="0" lvl="0" indent="-171450" algn="l" rtl="0">
                        <a:lnSpc>
                          <a:spcPct val="115000"/>
                        </a:lnSpc>
                        <a:spcBef>
                          <a:spcPct val="0"/>
                        </a:spcBef>
                        <a:spcAft>
                          <a:spcPct val="0"/>
                        </a:spcAft>
                        <a:buClr>
                          <a:srgbClr val="000000"/>
                        </a:buClr>
                        <a:buSzPts val="1800"/>
                        <a:buFont typeface="Arial"/>
                        <a:buNone/>
                      </a:pPr>
                      <a:endParaRPr sz="1600" u="none" strike="noStrike" cap="none" dirty="0">
                        <a:solidFill>
                          <a:srgbClr val="767676"/>
                        </a:solidFill>
                      </a:endParaRPr>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rPr>
                        <a:t>Fawr ddim rhyngweithio</a:t>
                      </a:r>
                      <a:endParaRPr sz="1600" u="none" strike="noStrike" cap="none">
                        <a:solidFill>
                          <a:srgbClr val="767676"/>
                        </a:solidFill>
                      </a:endParaRPr>
                    </a:p>
                    <a:p>
                      <a:pPr marL="0" marR="0" lvl="0" indent="0" algn="l" rtl="0">
                        <a:lnSpc>
                          <a:spcPct val="100000"/>
                        </a:lnSpc>
                        <a:spcBef>
                          <a:spcPct val="0"/>
                        </a:spcBef>
                        <a:spcAft>
                          <a:spcPct val="0"/>
                        </a:spcAft>
                        <a:buClr>
                          <a:srgbClr val="000000"/>
                        </a:buClr>
                        <a:buSzPts val="1600"/>
                        <a:buFont typeface="Arial"/>
                        <a:buNone/>
                      </a:pPr>
                      <a:endParaRPr sz="1600" u="none" strike="noStrike" cap="none">
                        <a:solidFill>
                          <a:srgbClr val="767676"/>
                        </a:solidFill>
                      </a:endParaRPr>
                    </a:p>
                    <a:p>
                      <a:pPr marL="0" marR="0" lvl="0" indent="0" algn="l" rtl="0">
                        <a:lnSpc>
                          <a:spcPct val="100000"/>
                        </a:lnSpc>
                        <a:spcBef>
                          <a:spcPct val="0"/>
                        </a:spcBef>
                        <a:spcAft>
                          <a:spcPct val="0"/>
                        </a:spcAft>
                        <a:buClr>
                          <a:srgbClr val="000000"/>
                        </a:buClr>
                        <a:buSzPts val="1600"/>
                        <a:buFont typeface="Arial"/>
                        <a:buNone/>
                        <a:defRPr b="0" i="0"/>
                      </a:pPr>
                      <a:r>
                        <a:rPr lang="1106" sz="1600" u="none" strike="noStrike" cap="none">
                          <a:solidFill>
                            <a:srgbClr val="767676"/>
                          </a:solidFill>
                        </a:rPr>
                        <a:t>Ddim yn dangos bwriad i gyfathrebu </a:t>
                      </a:r>
                      <a:endParaRPr sz="1600" u="none" strike="noStrike" cap="none">
                        <a:solidFill>
                          <a:srgbClr val="767676"/>
                        </a:solidFill>
                      </a:endParaRPr>
                    </a:p>
                    <a:p>
                      <a:pPr marL="0" marR="0" lvl="0" indent="0" algn="l" rtl="0">
                        <a:lnSpc>
                          <a:spcPct val="100000"/>
                        </a:lnSpc>
                        <a:spcBef>
                          <a:spcPct val="0"/>
                        </a:spcBef>
                        <a:spcAft>
                          <a:spcPct val="0"/>
                        </a:spcAft>
                        <a:buClr>
                          <a:srgbClr val="000000"/>
                        </a:buClr>
                        <a:buSzPts val="1600"/>
                        <a:buFont typeface="Arial"/>
                        <a:buNone/>
                      </a:pPr>
                      <a:endParaRPr sz="1600" u="none" strike="noStrike" cap="none">
                        <a:solidFill>
                          <a:srgbClr val="767676"/>
                        </a:solidFill>
                      </a:endParaRPr>
                    </a:p>
                    <a:p>
                      <a:pPr marL="0" marR="0" lvl="0" indent="0" algn="l" rtl="0">
                        <a:lnSpc>
                          <a:spcPct val="115000"/>
                        </a:lnSpc>
                        <a:spcBef>
                          <a:spcPct val="0"/>
                        </a:spcBef>
                        <a:spcAft>
                          <a:spcPct val="0"/>
                        </a:spcAft>
                        <a:buClr>
                          <a:srgbClr val="7F7F7F"/>
                        </a:buClr>
                        <a:buSzPts val="1800"/>
                        <a:buFont typeface="Arial"/>
                        <a:buNone/>
                        <a:defRPr b="0" i="0"/>
                      </a:pPr>
                      <a:r>
                        <a:rPr lang="1106" sz="1600" u="none" strike="noStrike" cap="none">
                          <a:solidFill>
                            <a:srgbClr val="767676"/>
                          </a:solidFill>
                        </a:rPr>
                        <a:t>Fawr ddim ymateb i iaith lafar</a:t>
                      </a:r>
                      <a:endParaRPr sz="1600" u="none" strike="noStrike" cap="none">
                        <a:solidFill>
                          <a:srgbClr val="767676"/>
                        </a:solidFill>
                      </a:endParaRPr>
                    </a:p>
                    <a:p>
                      <a:pPr marL="0" marR="0" lvl="0" indent="0" algn="l" rtl="0">
                        <a:lnSpc>
                          <a:spcPct val="115000"/>
                        </a:lnSpc>
                        <a:spcBef>
                          <a:spcPct val="0"/>
                        </a:spcBef>
                        <a:spcAft>
                          <a:spcPct val="0"/>
                        </a:spcAft>
                        <a:buClr>
                          <a:srgbClr val="000000"/>
                        </a:buClr>
                        <a:buSzPts val="1800"/>
                        <a:buFont typeface="Arial"/>
                        <a:buNone/>
                      </a:pPr>
                      <a:endParaRPr sz="1600" u="none" strike="noStrike" cap="none">
                        <a:solidFill>
                          <a:srgbClr val="767676"/>
                        </a:solidFill>
                      </a:endParaRPr>
                    </a:p>
                    <a:p>
                      <a:pPr marL="0" marR="0" lvl="0" indent="0" algn="l" rtl="0">
                        <a:lnSpc>
                          <a:spcPct val="115000"/>
                        </a:lnSpc>
                        <a:spcBef>
                          <a:spcPct val="0"/>
                        </a:spcBef>
                        <a:spcAft>
                          <a:spcPct val="0"/>
                        </a:spcAft>
                        <a:buClr>
                          <a:srgbClr val="7F7F7F"/>
                        </a:buClr>
                        <a:buSzPts val="1800"/>
                        <a:buFont typeface="Arial"/>
                        <a:buNone/>
                        <a:defRPr b="0" i="0"/>
                      </a:pPr>
                      <a:r>
                        <a:rPr lang="1106" sz="1600" u="none" strike="noStrike" cap="none">
                          <a:solidFill>
                            <a:srgbClr val="767676"/>
                          </a:solidFill>
                        </a:rPr>
                        <a:t>Llithro'n ôl neu ddim cynnydd </a:t>
                      </a:r>
                      <a:endParaRPr sz="1600" u="none" strike="noStrike" cap="none">
                        <a:solidFill>
                          <a:srgbClr val="767676"/>
                        </a:solidFill>
                      </a:endParaRPr>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920725">
                <a:tc gridSpan="3">
                  <a:txBody>
                    <a:bodyPr/>
                    <a:lstStyle/>
                    <a:p>
                      <a:pPr marL="0" marR="0" lvl="0" indent="0" algn="l" rtl="0">
                        <a:lnSpc>
                          <a:spcPct val="115000"/>
                        </a:lnSpc>
                        <a:spcBef>
                          <a:spcPct val="0"/>
                        </a:spcBef>
                        <a:spcAft>
                          <a:spcPct val="0"/>
                        </a:spcAft>
                        <a:buClr>
                          <a:srgbClr val="7F7F7F"/>
                        </a:buClr>
                        <a:buSzPts val="1800"/>
                        <a:buFont typeface="Arial"/>
                        <a:buNone/>
                        <a:defRPr b="0" i="0"/>
                      </a:pPr>
                      <a:r>
                        <a:rPr lang="1106" sz="1600" b="1" u="none" strike="noStrike" cap="none" dirty="0">
                          <a:solidFill>
                            <a:srgbClr val="767676"/>
                          </a:solidFill>
                        </a:rPr>
                        <a:t>Unrhyw oedran</a:t>
                      </a:r>
                      <a:endParaRPr sz="1600" b="1" u="none" strike="noStrike" cap="none" dirty="0">
                        <a:solidFill>
                          <a:srgbClr val="767676"/>
                        </a:solidFill>
                      </a:endParaRPr>
                    </a:p>
                    <a:p>
                      <a:pPr marL="285750" marR="0" lvl="0" indent="-273050" algn="l" rtl="0">
                        <a:lnSpc>
                          <a:spcPct val="115000"/>
                        </a:lnSpc>
                        <a:spcBef>
                          <a:spcPct val="0"/>
                        </a:spcBef>
                        <a:spcAft>
                          <a:spcPct val="0"/>
                        </a:spcAft>
                        <a:buClr>
                          <a:srgbClr val="767676"/>
                        </a:buClr>
                        <a:buSzPts val="1600"/>
                        <a:buFont typeface="Arial"/>
                        <a:buChar char="•"/>
                        <a:defRPr b="0" i="0"/>
                      </a:pPr>
                      <a:r>
                        <a:rPr lang="1106" sz="1600" i="0" u="none" strike="noStrike" cap="none" dirty="0">
                          <a:solidFill>
                            <a:srgbClr val="767676"/>
                          </a:solidFill>
                        </a:rPr>
                        <a:t>Baban ddim yn ymgysylltu â'i rieni/gofalwyr na'r amgylchedd</a:t>
                      </a:r>
                      <a:endParaRPr sz="1600" u="none" strike="noStrike" cap="none" dirty="0">
                        <a:solidFill>
                          <a:srgbClr val="767676"/>
                        </a:solidFill>
                      </a:endParaRPr>
                    </a:p>
                    <a:p>
                      <a:pPr marL="285750" marR="0" lvl="0" indent="-273050" algn="l" rtl="0">
                        <a:lnSpc>
                          <a:spcPct val="115000"/>
                        </a:lnSpc>
                        <a:spcBef>
                          <a:spcPct val="0"/>
                        </a:spcBef>
                        <a:spcAft>
                          <a:spcPct val="0"/>
                        </a:spcAft>
                        <a:buClr>
                          <a:srgbClr val="767676"/>
                        </a:buClr>
                        <a:buSzPts val="1600"/>
                        <a:buFont typeface="Arial"/>
                        <a:buChar char="•"/>
                        <a:defRPr b="0" i="0"/>
                      </a:pPr>
                      <a:r>
                        <a:rPr lang="1106" sz="1600" i="0" u="none" strike="noStrike" cap="none" dirty="0">
                          <a:solidFill>
                            <a:srgbClr val="767676"/>
                          </a:solidFill>
                        </a:rPr>
                        <a:t>Rhieni/gofalwyr ddim yn ymateb i ymdrechion y plentyn i gyfathrebu </a:t>
                      </a:r>
                      <a:endParaRPr sz="1600" u="none" strike="noStrike" cap="none" dirty="0">
                        <a:solidFill>
                          <a:srgbClr val="767676"/>
                        </a:solidFill>
                      </a:endParaRPr>
                    </a:p>
                  </a:txBody>
                  <a:tcPr marL="48025" marR="48025"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922" name="Google Shape;922;p64"/>
          <p:cNvSpPr txBox="1"/>
          <p:nvPr/>
        </p:nvSpPr>
        <p:spPr>
          <a:xfrm>
            <a:off x="2630425" y="5988724"/>
            <a:ext cx="6596366" cy="3660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a:ln>
                  <a:noFill/>
                </a:ln>
                <a:solidFill>
                  <a:srgbClr val="FFFFFF"/>
                </a:solidFill>
                <a:effectLst/>
                <a:uLnTx/>
                <a:uFillTx/>
                <a:latin typeface="Rockwell"/>
                <a:ea typeface="Rockwell"/>
                <a:cs typeface="Rockwell"/>
                <a:sym typeface="Rockwell"/>
              </a:rPr>
              <a:t>Addaswyd o Ebbels et al (2019) a CATALISE, (2016)</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3" name="Google Shape;923;p64"/>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4" name="Google Shape;924;p64"/>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Pethau i</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Gadw Golwg Amdanynt</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925" name="Google Shape;925;p64"/>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930"/>
        <p:cNvGrpSpPr/>
        <p:nvPr/>
      </p:nvGrpSpPr>
      <p:grpSpPr>
        <a:xfrm>
          <a:off x="0" y="0"/>
          <a:ext cx="0" cy="0"/>
          <a:chOff x="0" y="0"/>
          <a:chExt cx="0" cy="0"/>
        </a:xfrm>
      </p:grpSpPr>
      <p:sp>
        <p:nvSpPr>
          <p:cNvPr id="931" name="Google Shape;931;g1bd6c07d2b2_0_6"/>
          <p:cNvSpPr/>
          <p:nvPr/>
        </p:nvSpPr>
        <p:spPr>
          <a:xfrm>
            <a:off x="600850" y="238647"/>
            <a:ext cx="10668000" cy="6380700"/>
          </a:xfrm>
          <a:prstGeom prst="ellipse">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2" name="Google Shape;932;g1bd6c07d2b2_0_6"/>
          <p:cNvSpPr/>
          <p:nvPr/>
        </p:nvSpPr>
        <p:spPr>
          <a:xfrm>
            <a:off x="6932610" y="2081463"/>
            <a:ext cx="3919874" cy="3288712"/>
          </a:xfrm>
          <a:prstGeom prst="ellipse">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1" i="0" u="none" strike="noStrike" kern="0" cap="none" spc="0" normalizeH="0" baseline="0" noProof="0" dirty="0">
                <a:ln>
                  <a:noFill/>
                </a:ln>
                <a:solidFill>
                  <a:srgbClr val="FFFFFF"/>
                </a:solidFill>
                <a:effectLst/>
                <a:uLnTx/>
                <a:uFillTx/>
                <a:latin typeface="Arial"/>
                <a:ea typeface="Arial"/>
                <a:cs typeface="Arial"/>
                <a:sym typeface="Arial"/>
              </a:rPr>
              <a:t>Ffactorau risg</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b="0" i="0" u="none" strike="noStrike" kern="0" cap="none" spc="0" normalizeH="0" baseline="0" noProof="0" dirty="0">
                <a:ln>
                  <a:noFill/>
                </a:ln>
                <a:solidFill>
                  <a:srgbClr val="FFFFFF"/>
                </a:solidFill>
                <a:effectLst/>
                <a:uLnTx/>
                <a:uFillTx/>
                <a:latin typeface="Arial"/>
                <a:ea typeface="Arial"/>
                <a:cs typeface="Arial"/>
                <a:sym typeface="Arial"/>
              </a:rPr>
              <a:t>e.e. bachgen yw'r plentyn, ac mae ganddo frawd neu chwaer sydd ag anghenion lleferydd, iaith a chyfathrebu ac mae'n byw mewn ardal â statws economaidd-gymdeithasol isel.</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3" name="Google Shape;933;g1bd6c07d2b2_0_6"/>
          <p:cNvSpPr/>
          <p:nvPr/>
        </p:nvSpPr>
        <p:spPr>
          <a:xfrm>
            <a:off x="1648326" y="2189747"/>
            <a:ext cx="3360074" cy="3180428"/>
          </a:xfrm>
          <a:prstGeom prst="ellipse">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Arial"/>
                <a:ea typeface="Arial"/>
                <a:cs typeface="Arial"/>
                <a:sym typeface="Arial"/>
              </a:rPr>
              <a:t>Sgiliau lleferydd, iaith a chyfathrebu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a:ln>
                  <a:noFill/>
                </a:ln>
                <a:solidFill>
                  <a:srgbClr val="FFFFFF"/>
                </a:solidFill>
                <a:effectLst/>
                <a:uLnTx/>
                <a:uFillTx/>
                <a:latin typeface="Arial"/>
                <a:ea typeface="Arial"/>
                <a:cs typeface="Arial"/>
                <a:sym typeface="Arial"/>
              </a:rPr>
              <a:t>e.e. ni all y plant ddweud dim byd heblaw ‘mama’ a ‘dada’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4" name="Google Shape;934;g1bd6c07d2b2_0_6"/>
          <p:cNvSpPr/>
          <p:nvPr/>
        </p:nvSpPr>
        <p:spPr>
          <a:xfrm>
            <a:off x="4372760" y="3515407"/>
            <a:ext cx="3124200" cy="2885400"/>
          </a:xfrm>
          <a:prstGeom prst="ellipse">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7F7F7F"/>
                </a:solidFill>
                <a:effectLst/>
                <a:uLnTx/>
                <a:uFillTx/>
                <a:latin typeface="Arial"/>
                <a:ea typeface="Arial"/>
                <a:cs typeface="Arial"/>
                <a:sym typeface="Arial"/>
              </a:rPr>
              <a:t>Ffactorau amddiffynnol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0" i="0" u="none" strike="noStrike" kern="0" cap="none" spc="0" normalizeH="0" baseline="0" noProof="0">
                <a:ln>
                  <a:noFill/>
                </a:ln>
                <a:solidFill>
                  <a:srgbClr val="7F7F7F"/>
                </a:solidFill>
                <a:effectLst/>
                <a:uLnTx/>
                <a:uFillTx/>
                <a:latin typeface="Arial"/>
                <a:ea typeface="Arial"/>
                <a:cs typeface="Arial"/>
                <a:sym typeface="Arial"/>
              </a:rPr>
              <a:t>e.e. mae'r rhieni'n ymatebol ac yn rhannu llyfrau ag ef</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5" name="Google Shape;935;g1bd6c07d2b2_0_6"/>
          <p:cNvSpPr txBox="1"/>
          <p:nvPr/>
        </p:nvSpPr>
        <p:spPr>
          <a:xfrm>
            <a:off x="2715400" y="238647"/>
            <a:ext cx="6438900" cy="20620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2200"/>
              <a:buFont typeface="Arial"/>
              <a:buNone/>
              <a:tabLst/>
              <a:defRPr b="0" i="0"/>
            </a:pPr>
            <a:r>
              <a:rPr kumimoji="0" lang="1106" sz="3200" b="0" i="0" u="none" strike="noStrike" kern="0" cap="none" spc="0" normalizeH="0" baseline="0" noProof="0" dirty="0">
                <a:ln>
                  <a:noFill/>
                </a:ln>
                <a:solidFill>
                  <a:srgbClr val="FFFFFF"/>
                </a:solidFill>
                <a:effectLst/>
                <a:uLnTx/>
                <a:uFillTx/>
                <a:latin typeface="Rockwell"/>
                <a:ea typeface="Rockwell"/>
                <a:cs typeface="Rockwell"/>
                <a:sym typeface="Rockwell"/>
              </a:rPr>
              <a:t>EFFAITH </a:t>
            </a:r>
            <a:endParaRPr kumimoji="0" sz="3200" b="0" i="0" u="none" strike="noStrike" kern="0" cap="none" spc="0" normalizeH="0" baseline="0" noProof="0" dirty="0">
              <a:ln>
                <a:noFill/>
              </a:ln>
              <a:solidFill>
                <a:srgbClr val="FFFFFF"/>
              </a:solidFill>
              <a:effectLst/>
              <a:uLnTx/>
              <a:uFillTx/>
              <a:latin typeface="Rockwell"/>
              <a:ea typeface="Rockwell"/>
              <a:cs typeface="Rockwell"/>
              <a:sym typeface="Rockwell"/>
            </a:endParaRPr>
          </a:p>
          <a:p>
            <a:pPr marL="0" marR="0" lvl="0" indent="0" algn="ctr" defTabSz="914400" rtl="0" eaLnBrk="1" fontAlgn="auto" latinLnBrk="0" hangingPunct="1">
              <a:lnSpc>
                <a:spcPct val="100000"/>
              </a:lnSpc>
              <a:spcBef>
                <a:spcPct val="0"/>
              </a:spcBef>
              <a:spcAft>
                <a:spcPct val="0"/>
              </a:spcAft>
              <a:buClr>
                <a:srgbClr val="000000"/>
              </a:buClr>
              <a:buSzPts val="2200"/>
              <a:buFont typeface="Arial"/>
              <a:buNone/>
              <a:tabLst/>
              <a:defRPr b="0" i="0"/>
            </a:pPr>
            <a:r>
              <a:rPr kumimoji="0" lang="1106" sz="2000" b="0" i="0" u="none" strike="noStrike" kern="0" cap="none" spc="0" normalizeH="0" baseline="0" noProof="0" dirty="0">
                <a:ln>
                  <a:noFill/>
                </a:ln>
                <a:solidFill>
                  <a:srgbClr val="FFFFFF"/>
                </a:solidFill>
                <a:effectLst/>
                <a:uLnTx/>
                <a:uFillTx/>
                <a:latin typeface="Rockwell"/>
                <a:ea typeface="Rockwell"/>
                <a:cs typeface="Rockwell"/>
                <a:sym typeface="Rockwell"/>
              </a:rPr>
              <a:t> pwy sy'n poeni?!</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2200"/>
              <a:buFont typeface="Arial"/>
              <a:buNone/>
              <a:tabLst/>
              <a:defRPr b="0" i="0"/>
            </a:pPr>
            <a:r>
              <a:rPr kumimoji="0" lang="1106" sz="2000" b="0" i="0" u="none" strike="noStrike" kern="0" cap="none" spc="0" normalizeH="0" baseline="0" noProof="0" dirty="0">
                <a:ln>
                  <a:noFill/>
                </a:ln>
                <a:solidFill>
                  <a:srgbClr val="FFFFFF"/>
                </a:solidFill>
                <a:effectLst/>
                <a:uLnTx/>
                <a:uFillTx/>
                <a:latin typeface="Rockwell"/>
                <a:ea typeface="Rockwell"/>
                <a:cs typeface="Rockwell"/>
                <a:sym typeface="Rockwell"/>
              </a:rPr>
              <a:t>e.e. mae'r plentyn yn gallu cyfleu ei anghenion. Mae'r ymwelydd iechyd yn credu bod y plentyn ar ei hôl hi,</a:t>
            </a:r>
            <a:r>
              <a:rPr lang="en-GB" sz="1600" kern="0" dirty="0">
                <a:solidFill>
                  <a:srgbClr val="000000"/>
                </a:solidFill>
                <a:latin typeface="Arial"/>
                <a:ea typeface="Rockwell"/>
                <a:cs typeface="Arial"/>
                <a:sym typeface="Arial"/>
              </a:rPr>
              <a:t> </a:t>
            </a:r>
            <a:r>
              <a:rPr kumimoji="0" lang="1106" sz="2000" b="0" i="0" u="none" strike="noStrike" kern="0" cap="none" spc="0" normalizeH="0" baseline="0" noProof="0" dirty="0">
                <a:ln>
                  <a:noFill/>
                </a:ln>
                <a:solidFill>
                  <a:srgbClr val="FFFFFF"/>
                </a:solidFill>
                <a:effectLst/>
                <a:uLnTx/>
                <a:uFillTx/>
                <a:latin typeface="Rockwell"/>
                <a:ea typeface="Rockwell"/>
                <a:cs typeface="Rockwell"/>
                <a:sym typeface="Rockwell"/>
              </a:rPr>
              <a:t>mae'r rhieni'n credu y bydd yn dal i fyny</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600" b="0"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sp>
        <p:nvSpPr>
          <p:cNvPr id="936" name="Google Shape;936;g1bd6c07d2b2_0_6"/>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7" name="Google Shape;937;g1bd6c07d2b2_0_6"/>
          <p:cNvSpPr txBox="1"/>
          <p:nvPr/>
        </p:nvSpPr>
        <p:spPr>
          <a:xfrm>
            <a:off x="457200" y="274320"/>
            <a:ext cx="2057400" cy="140220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Beth yw'r effaith?</a:t>
            </a:r>
            <a:r>
              <a:rPr kumimoji="0" lang="1106" sz="2000" b="0" i="0" u="none" strike="noStrike" kern="0" cap="none" spc="0" normalizeH="0" baseline="0" noProof="0">
                <a:ln>
                  <a:noFill/>
                </a:ln>
                <a:solidFill>
                  <a:srgbClr val="FFFFF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938" name="Google Shape;938;g1bd6c07d2b2_0_6"/>
          <p:cNvSpPr txBox="1">
            <a:spLocks noGrp="1"/>
          </p:cNvSpPr>
          <p:nvPr>
            <p:ph type="ftr" idx="11"/>
          </p:nvPr>
        </p:nvSpPr>
        <p:spPr>
          <a:xfrm>
            <a:off x="64477" y="6525344"/>
            <a:ext cx="783153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75"/>
        <p:cNvGrpSpPr/>
        <p:nvPr/>
      </p:nvGrpSpPr>
      <p:grpSpPr>
        <a:xfrm>
          <a:off x="0" y="0"/>
          <a:ext cx="0" cy="0"/>
          <a:chOff x="0" y="0"/>
          <a:chExt cx="0" cy="0"/>
        </a:xfrm>
      </p:grpSpPr>
      <p:sp>
        <p:nvSpPr>
          <p:cNvPr id="976" name="Google Shape;976;p69"/>
          <p:cNvSpPr txBox="1">
            <a:spLocks noGrp="1"/>
          </p:cNvSpPr>
          <p:nvPr>
            <p:ph type="body" idx="1"/>
          </p:nvPr>
        </p:nvSpPr>
        <p:spPr>
          <a:xfrm>
            <a:off x="1840831" y="2898942"/>
            <a:ext cx="8649839" cy="1739098"/>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2400" b="1">
                <a:solidFill>
                  <a:srgbClr val="C00000"/>
                </a:solidFill>
                <a:latin typeface="Rockwell"/>
                <a:ea typeface="Rockwell"/>
                <a:cs typeface="Rockwell"/>
                <a:sym typeface="Rockwell"/>
              </a:rPr>
              <a:t>Hyfforddwr:</a:t>
            </a:r>
            <a:r>
              <a:rPr lang="1106" sz="2400" b="0">
                <a:solidFill>
                  <a:srgbClr val="C00000"/>
                </a:solidFill>
                <a:latin typeface="Rockwell"/>
                <a:ea typeface="Rockwell"/>
                <a:cs typeface="Rockwell"/>
                <a:sym typeface="Rockwell"/>
              </a:rPr>
              <a:t> </a:t>
            </a:r>
            <a:r>
              <a:rPr lang="1106">
                <a:solidFill>
                  <a:srgbClr val="C00000"/>
                </a:solidFill>
                <a:latin typeface="Arial"/>
                <a:ea typeface="Arial"/>
                <a:cs typeface="Arial"/>
                <a:sym typeface="Arial"/>
              </a:rPr>
              <a:t>Addaswch y sleid drwy gynnwys eich adnoddau lleol eich hun ar lefelau cyffredin, grŵp a theilwra </a:t>
            </a:r>
            <a:endParaRPr/>
          </a:p>
          <a:p>
            <a:pPr marL="0" lvl="0" indent="0" algn="l" rtl="0">
              <a:lnSpc>
                <a:spcPct val="100000"/>
              </a:lnSpc>
              <a:spcBef>
                <a:spcPct val="0"/>
              </a:spcBef>
              <a:spcAft>
                <a:spcPct val="0"/>
              </a:spcAft>
              <a:buSzPts val="1400"/>
              <a:buNone/>
            </a:pPr>
            <a:endParaRPr>
              <a:solidFill>
                <a:srgbClr val="C00000"/>
              </a:solidFill>
              <a:latin typeface="Arial"/>
              <a:ea typeface="Arial"/>
              <a:cs typeface="Arial"/>
              <a:sym typeface="Arial"/>
            </a:endParaRPr>
          </a:p>
          <a:p>
            <a:pPr marL="0" lvl="0" indent="0" algn="l" rtl="0">
              <a:lnSpc>
                <a:spcPct val="100000"/>
              </a:lnSpc>
              <a:spcBef>
                <a:spcPct val="0"/>
              </a:spcBef>
              <a:spcAft>
                <a:spcPct val="0"/>
              </a:spcAft>
              <a:buSzPts val="1400"/>
              <a:buNone/>
              <a:defRPr b="0" i="0"/>
            </a:pPr>
            <a:r>
              <a:rPr lang="1106">
                <a:solidFill>
                  <a:srgbClr val="C00000"/>
                </a:solidFill>
                <a:latin typeface="Arial"/>
                <a:ea typeface="Arial"/>
                <a:cs typeface="Arial"/>
                <a:sym typeface="Arial"/>
              </a:rPr>
              <a:t>Ystyriwch therapyddion lleferydd ac iaith, lleoliadau blynyddoedd cynnar a chanolfannau plant, sydd i gyd yn ddarparwyr yn y sector gwirfoddol a all gynnig cymorth a gweithgareddau i deuluoedd  </a:t>
            </a:r>
            <a:endParaRPr/>
          </a:p>
        </p:txBody>
      </p:sp>
      <p:sp>
        <p:nvSpPr>
          <p:cNvPr id="977" name="Google Shape;977;p69"/>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78" name="Google Shape;978;p69"/>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9" name="Google Shape;979;p69"/>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Eich darpariaeth leol</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pic>
        <p:nvPicPr>
          <p:cNvPr id="980" name="Google Shape;980;p69"/>
          <p:cNvPicPr preferRelativeResize="0"/>
          <p:nvPr/>
        </p:nvPicPr>
        <p:blipFill>
          <a:blip r:embed="rId3">
            <a:alphaModFix/>
          </a:blip>
          <a:stretch>
            <a:fillRect/>
          </a:stretch>
        </p:blipFill>
        <p:spPr>
          <a:xfrm>
            <a:off x="2270234" y="-472966"/>
            <a:ext cx="2530366" cy="2530366"/>
          </a:xfrm>
          <a:prstGeom prst="rect">
            <a:avLst/>
          </a:prstGeom>
          <a:noFill/>
          <a:ln>
            <a:noFill/>
          </a:ln>
        </p:spPr>
      </p:pic>
      <p:sp>
        <p:nvSpPr>
          <p:cNvPr id="981" name="Google Shape;981;p69"/>
          <p:cNvSpPr/>
          <p:nvPr/>
        </p:nvSpPr>
        <p:spPr>
          <a:xfrm>
            <a:off x="9372600" y="332656"/>
            <a:ext cx="2362200" cy="2362200"/>
          </a:xfrm>
          <a:prstGeom prst="ellipse">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2" name="Google Shape;982;p69"/>
          <p:cNvSpPr txBox="1"/>
          <p:nvPr/>
        </p:nvSpPr>
        <p:spPr>
          <a:xfrm>
            <a:off x="9786840" y="1599763"/>
            <a:ext cx="1838520" cy="91527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 HYFFORDDWR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b="0" i="0"/>
            </a:pPr>
            <a:r>
              <a:rPr kumimoji="0" lang="1106" sz="1800" b="0" i="0" u="none" strike="noStrike" kern="0" cap="none" spc="0" normalizeH="0" baseline="0" noProof="0" dirty="0">
                <a:ln>
                  <a:noFill/>
                </a:ln>
                <a:solidFill>
                  <a:srgbClr val="FFFFFF"/>
                </a:solidFill>
                <a:effectLst/>
                <a:uLnTx/>
                <a:uFillTx/>
                <a:latin typeface="Arial"/>
                <a:ea typeface="Arial"/>
                <a:cs typeface="Arial"/>
                <a:sym typeface="Arial"/>
              </a:rPr>
              <a:t>I OLYGU</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83" name="Google Shape;983;p69"/>
          <p:cNvPicPr preferRelativeResize="0"/>
          <p:nvPr/>
        </p:nvPicPr>
        <p:blipFill>
          <a:blip r:embed="rId4">
            <a:alphaModFix/>
          </a:blip>
          <a:stretch>
            <a:fillRect/>
          </a:stretch>
        </p:blipFill>
        <p:spPr>
          <a:xfrm>
            <a:off x="9898117" y="588913"/>
            <a:ext cx="1311166" cy="1318789"/>
          </a:xfrm>
          <a:prstGeom prst="rect">
            <a:avLst/>
          </a:prstGeom>
          <a:noFill/>
          <a:ln>
            <a:noFill/>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62"/>
        <p:cNvGrpSpPr/>
        <p:nvPr/>
      </p:nvGrpSpPr>
      <p:grpSpPr>
        <a:xfrm>
          <a:off x="0" y="0"/>
          <a:ext cx="0" cy="0"/>
          <a:chOff x="0" y="0"/>
          <a:chExt cx="0" cy="0"/>
        </a:xfrm>
      </p:grpSpPr>
      <p:sp>
        <p:nvSpPr>
          <p:cNvPr id="963" name="Google Shape;963;p68"/>
          <p:cNvSpPr txBox="1">
            <a:spLocks noGrp="1"/>
          </p:cNvSpPr>
          <p:nvPr>
            <p:ph type="body" idx="1"/>
          </p:nvPr>
        </p:nvSpPr>
        <p:spPr>
          <a:xfrm>
            <a:off x="457200" y="2214470"/>
            <a:ext cx="8924522" cy="3691768"/>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2400" b="1">
                <a:solidFill>
                  <a:schemeClr val="lt1"/>
                </a:solidFill>
                <a:latin typeface="Rockwell"/>
                <a:ea typeface="Rockwell"/>
                <a:cs typeface="Rockwell"/>
                <a:sym typeface="Rockwell"/>
              </a:rPr>
              <a:t>Cwestiynau i'w hystyried:</a:t>
            </a:r>
            <a:endParaRPr/>
          </a:p>
          <a:p>
            <a:pPr marL="0" lvl="0" indent="0" algn="l" rtl="0">
              <a:lnSpc>
                <a:spcPct val="100000"/>
              </a:lnSpc>
              <a:spcBef>
                <a:spcPct val="0"/>
              </a:spcBef>
              <a:spcAft>
                <a:spcPct val="0"/>
              </a:spcAft>
              <a:buSzPts val="1400"/>
              <a:buNone/>
            </a:pPr>
            <a:endParaRPr sz="2000">
              <a:solidFill>
                <a:schemeClr val="lt1"/>
              </a:solidFill>
            </a:endParaRPr>
          </a:p>
          <a:p>
            <a:pPr marL="0" lvl="0" indent="0" algn="l" rtl="0">
              <a:lnSpc>
                <a:spcPct val="100000"/>
              </a:lnSpc>
              <a:spcBef>
                <a:spcPct val="0"/>
              </a:spcBef>
              <a:spcAft>
                <a:spcPct val="0"/>
              </a:spcAft>
              <a:buSzPts val="1400"/>
              <a:buNone/>
              <a:defRPr b="0" i="0"/>
            </a:pPr>
            <a:r>
              <a:rPr lang="1106" sz="2000">
                <a:solidFill>
                  <a:schemeClr val="lt1"/>
                </a:solidFill>
              </a:rPr>
              <a:t>1. Ydych chi'n pryderu? Pam? / Pam ddim?</a:t>
            </a:r>
            <a:endParaRPr/>
          </a:p>
          <a:p>
            <a:pPr marL="0" lvl="0" indent="0" algn="l" rtl="0">
              <a:lnSpc>
                <a:spcPct val="100000"/>
              </a:lnSpc>
              <a:spcBef>
                <a:spcPct val="0"/>
              </a:spcBef>
              <a:spcAft>
                <a:spcPct val="0"/>
              </a:spcAft>
              <a:buSzPts val="1400"/>
              <a:buNone/>
              <a:defRPr b="0" i="0"/>
            </a:pPr>
            <a:r>
              <a:rPr lang="1106" sz="2000">
                <a:solidFill>
                  <a:schemeClr val="lt1"/>
                </a:solidFill>
              </a:rPr>
              <a:t>2. Pa gwestiynau yr hoffech chi eu gofyn? Pam?</a:t>
            </a:r>
            <a:endParaRPr/>
          </a:p>
          <a:p>
            <a:pPr marL="280988" lvl="0" indent="-280988" algn="l" rtl="0">
              <a:lnSpc>
                <a:spcPct val="100000"/>
              </a:lnSpc>
              <a:spcBef>
                <a:spcPct val="0"/>
              </a:spcBef>
              <a:spcAft>
                <a:spcPct val="0"/>
              </a:spcAft>
              <a:buSzPts val="1400"/>
              <a:buNone/>
              <a:defRPr b="0" i="0"/>
            </a:pPr>
            <a:r>
              <a:rPr lang="1106" sz="2000">
                <a:solidFill>
                  <a:schemeClr val="lt1"/>
                </a:solidFill>
              </a:rPr>
              <a:t>3. Pa un o negeseuon Siarad Gyda Fi yr hoffech chi ganolbwyntio arni gyda'r teulu hwn? </a:t>
            </a:r>
            <a:endParaRPr/>
          </a:p>
          <a:p>
            <a:pPr marL="280988" lvl="0" indent="0" algn="l" rtl="0">
              <a:lnSpc>
                <a:spcPct val="100000"/>
              </a:lnSpc>
              <a:spcBef>
                <a:spcPct val="0"/>
              </a:spcBef>
              <a:spcAft>
                <a:spcPct val="0"/>
              </a:spcAft>
              <a:buSzPts val="1400"/>
              <a:buNone/>
              <a:defRPr b="0" i="0"/>
            </a:pPr>
            <a:r>
              <a:rPr lang="1106" sz="2000">
                <a:solidFill>
                  <a:schemeClr val="lt1"/>
                </a:solidFill>
              </a:rPr>
              <a:t>Sut y byddech yn codi hyn? </a:t>
            </a:r>
            <a:endParaRPr/>
          </a:p>
          <a:p>
            <a:pPr marL="280988" lvl="0" indent="0" algn="l" rtl="0">
              <a:lnSpc>
                <a:spcPct val="100000"/>
              </a:lnSpc>
              <a:spcBef>
                <a:spcPct val="0"/>
              </a:spcBef>
              <a:spcAft>
                <a:spcPct val="0"/>
              </a:spcAft>
              <a:buSzPts val="1400"/>
              <a:buNone/>
              <a:defRPr b="0" i="0"/>
            </a:pPr>
            <a:r>
              <a:rPr lang="1106" sz="2000">
                <a:solidFill>
                  <a:schemeClr val="lt1"/>
                </a:solidFill>
              </a:rPr>
              <a:t>Beth yw manteision ac anfanteision arddangos hyn gyda'r plentyn eich hun? </a:t>
            </a:r>
            <a:endParaRPr/>
          </a:p>
          <a:p>
            <a:pPr marL="280988" lvl="0" indent="0" algn="l" rtl="0">
              <a:lnSpc>
                <a:spcPct val="100000"/>
              </a:lnSpc>
              <a:spcBef>
                <a:spcPct val="0"/>
              </a:spcBef>
              <a:spcAft>
                <a:spcPct val="0"/>
              </a:spcAft>
              <a:buSzPts val="1400"/>
              <a:buNone/>
              <a:defRPr b="0" i="0"/>
            </a:pPr>
            <a:r>
              <a:rPr lang="1106" sz="2000">
                <a:solidFill>
                  <a:schemeClr val="lt1"/>
                </a:solidFill>
              </a:rPr>
              <a:t>Ym mha ffordd arall y gallech chi reoli hyn?</a:t>
            </a:r>
            <a:endParaRPr/>
          </a:p>
          <a:p>
            <a:pPr marL="0" lvl="0" indent="0" algn="l" rtl="0">
              <a:lnSpc>
                <a:spcPct val="100000"/>
              </a:lnSpc>
              <a:spcBef>
                <a:spcPct val="0"/>
              </a:spcBef>
              <a:spcAft>
                <a:spcPct val="0"/>
              </a:spcAft>
              <a:buSzPts val="1400"/>
              <a:buNone/>
              <a:defRPr b="0" i="0"/>
            </a:pPr>
            <a:r>
              <a:rPr lang="1106" sz="2000">
                <a:solidFill>
                  <a:schemeClr val="lt1"/>
                </a:solidFill>
              </a:rPr>
              <a:t>4. Beth fyddai eich camau nesaf? Pam?</a:t>
            </a:r>
            <a:endParaRPr/>
          </a:p>
          <a:p>
            <a:pPr marL="0" lvl="0" indent="0" algn="l" rtl="0">
              <a:lnSpc>
                <a:spcPct val="100000"/>
              </a:lnSpc>
              <a:spcBef>
                <a:spcPct val="0"/>
              </a:spcBef>
              <a:spcAft>
                <a:spcPct val="0"/>
              </a:spcAft>
              <a:buSzPts val="1400"/>
              <a:buNone/>
            </a:pPr>
            <a:endParaRPr sz="2000">
              <a:solidFill>
                <a:schemeClr val="lt1"/>
              </a:solidFill>
            </a:endParaRPr>
          </a:p>
          <a:p>
            <a:pPr marL="280988" lvl="0" indent="0" algn="l" rtl="0">
              <a:lnSpc>
                <a:spcPct val="100000"/>
              </a:lnSpc>
              <a:spcBef>
                <a:spcPct val="0"/>
              </a:spcBef>
              <a:spcAft>
                <a:spcPct val="0"/>
              </a:spcAft>
              <a:buSzPts val="1400"/>
              <a:buNone/>
            </a:pPr>
            <a:endParaRPr/>
          </a:p>
        </p:txBody>
      </p:sp>
      <p:sp>
        <p:nvSpPr>
          <p:cNvPr id="964" name="Google Shape;964;p68"/>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888888"/>
              </a:buClr>
              <a:buSzPts val="1200"/>
              <a:buFont typeface="Calibri"/>
              <a:buNone/>
              <a:tabLst/>
              <a:defRPr b="0" i="0"/>
            </a:pPr>
            <a:r>
              <a:rPr kumimoji="0" lang="1106" sz="1200" b="1" i="0" u="none" strike="noStrike" kern="0" cap="none" spc="0" normalizeH="0" baseline="0" noProof="0">
                <a:ln>
                  <a:noFill/>
                </a:ln>
                <a:solidFill>
                  <a:srgbClr val="888888"/>
                </a:solidFill>
                <a:effectLst/>
                <a:uLnTx/>
                <a:uFillTx/>
                <a:latin typeface="Calibri"/>
                <a:ea typeface="Calibri"/>
                <a:cs typeface="Calibri"/>
                <a:sym typeface="Calibri"/>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65" name="Google Shape;965;p68"/>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6" name="Google Shape;966;p68"/>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7F7F7F"/>
              </a:buClr>
              <a:buSzPts val="2000"/>
              <a:buFont typeface="Rockwel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Gweithgarwch: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7F7F7F"/>
              </a:buClr>
              <a:buSzPts val="2000"/>
              <a:buFont typeface="Rockwel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Senarios Achos</a:t>
            </a:r>
            <a:r>
              <a:rPr kumimoji="0" lang="1106" sz="1800" b="1"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18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pic>
        <p:nvPicPr>
          <p:cNvPr id="967" name="Google Shape;967;p68"/>
          <p:cNvPicPr preferRelativeResize="0"/>
          <p:nvPr/>
        </p:nvPicPr>
        <p:blipFill>
          <a:blip r:embed="rId3">
            <a:alphaModFix/>
          </a:blip>
          <a:stretch>
            <a:fillRect/>
          </a:stretch>
        </p:blipFill>
        <p:spPr>
          <a:xfrm>
            <a:off x="7358603" y="274323"/>
            <a:ext cx="4434396" cy="4200128"/>
          </a:xfrm>
          <a:prstGeom prst="rect">
            <a:avLst/>
          </a:prstGeom>
          <a:noFill/>
          <a:ln>
            <a:noFill/>
          </a:ln>
        </p:spPr>
      </p:pic>
      <p:pic>
        <p:nvPicPr>
          <p:cNvPr id="968" name="Google Shape;968;p68"/>
          <p:cNvPicPr preferRelativeResize="0"/>
          <p:nvPr/>
        </p:nvPicPr>
        <p:blipFill>
          <a:blip r:embed="rId4">
            <a:alphaModFix/>
          </a:blip>
          <a:stretch>
            <a:fillRect/>
          </a:stretch>
        </p:blipFill>
        <p:spPr>
          <a:xfrm>
            <a:off x="8991600" y="1027652"/>
            <a:ext cx="1264315" cy="1907096"/>
          </a:xfrm>
          <a:prstGeom prst="rect">
            <a:avLst/>
          </a:prstGeom>
          <a:noFill/>
          <a:ln>
            <a:noFill/>
          </a:ln>
          <a:effectLst>
            <a:outerShdw blurRad="358137" sx="141000" sy="141000" algn="ctr" rotWithShape="0">
              <a:srgbClr val="FAB823">
                <a:alpha val="61176"/>
              </a:srgbClr>
            </a:outerShdw>
          </a:effectLst>
        </p:spPr>
      </p:pic>
      <p:pic>
        <p:nvPicPr>
          <p:cNvPr id="969" name="Google Shape;969;p68"/>
          <p:cNvPicPr preferRelativeResize="0"/>
          <p:nvPr/>
        </p:nvPicPr>
        <p:blipFill>
          <a:blip r:embed="rId5">
            <a:alphaModFix/>
          </a:blip>
          <a:srcRect l="4370" r="43497" b="59334"/>
          <a:stretch>
            <a:fillRect/>
          </a:stretch>
        </p:blipFill>
        <p:spPr>
          <a:xfrm>
            <a:off x="7936468" y="3639935"/>
            <a:ext cx="3673704" cy="2626871"/>
          </a:xfrm>
          <a:prstGeom prst="rect">
            <a:avLst/>
          </a:prstGeom>
          <a:noFill/>
          <a:ln>
            <a:noFill/>
          </a:ln>
        </p:spPr>
      </p:pic>
      <p:sp>
        <p:nvSpPr>
          <p:cNvPr id="970" name="Google Shape;970;p68"/>
          <p:cNvSpPr txBox="1"/>
          <p:nvPr/>
        </p:nvSpPr>
        <p:spPr>
          <a:xfrm>
            <a:off x="8697662" y="1206000"/>
            <a:ext cx="2135437" cy="1369575"/>
          </a:xfrm>
          <a:prstGeom prst="rect">
            <a:avLst/>
          </a:prstGeom>
          <a:noFill/>
          <a:ln>
            <a:noFill/>
          </a:ln>
        </p:spPr>
        <p:txBody>
          <a:bodyPr spcFirstLastPara="1" wrap="square" lIns="91425" tIns="91425" rIns="91425" bIns="91425" anchor="t" anchorCtr="0">
            <a:spAutoFit/>
          </a:bodyPr>
          <a:lstStyle/>
          <a:p>
            <a:pPr marL="280987" marR="0" lvl="0" indent="0" algn="l"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dirty="0">
                <a:ln>
                  <a:noFill/>
                </a:ln>
                <a:solidFill>
                  <a:srgbClr val="FFFFFF"/>
                </a:solidFill>
                <a:effectLst/>
                <a:uLnTx/>
                <a:uFillTx/>
                <a:latin typeface="Arial"/>
                <a:ea typeface="Arial"/>
                <a:cs typeface="Arial"/>
                <a:sym typeface="Arial"/>
              </a:rPr>
              <a:t>Meddyliwch</a:t>
            </a:r>
            <a:r>
              <a:rPr kumimoji="0" lang="1106" sz="1900" b="0" i="0" u="none" strike="noStrike" kern="0" cap="none" spc="0" normalizeH="0" baseline="0" noProof="0" dirty="0">
                <a:ln>
                  <a:noFill/>
                </a:ln>
                <a:solidFill>
                  <a:srgbClr val="FFFFFF"/>
                </a:solidFill>
                <a:effectLst/>
                <a:uLnTx/>
                <a:uFillTx/>
                <a:latin typeface="Arial"/>
                <a:ea typeface="Arial"/>
                <a:cs typeface="Arial"/>
                <a:sym typeface="Arial"/>
              </a:rPr>
              <a:t> am ffactorau risg a ffactorau amddiffynnol</a:t>
            </a:r>
            <a:endParaRPr kumimoji="0" sz="17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43"/>
        <p:cNvGrpSpPr/>
        <p:nvPr/>
      </p:nvGrpSpPr>
      <p:grpSpPr>
        <a:xfrm>
          <a:off x="0" y="0"/>
          <a:ext cx="0" cy="0"/>
          <a:chOff x="0" y="0"/>
          <a:chExt cx="0" cy="0"/>
        </a:xfrm>
      </p:grpSpPr>
      <p:sp>
        <p:nvSpPr>
          <p:cNvPr id="944" name="Google Shape;944;p66"/>
          <p:cNvSpPr txBox="1">
            <a:spLocks noGrp="1"/>
          </p:cNvSpPr>
          <p:nvPr>
            <p:ph type="body" idx="1"/>
          </p:nvPr>
        </p:nvSpPr>
        <p:spPr>
          <a:xfrm>
            <a:off x="2547238" y="1752600"/>
            <a:ext cx="7831600" cy="4027384"/>
          </a:xfrm>
          <a:prstGeom prst="rect">
            <a:avLst/>
          </a:prstGeom>
          <a:noFill/>
          <a:ln>
            <a:noFill/>
          </a:ln>
        </p:spPr>
        <p:txBody>
          <a:bodyPr spcFirstLastPara="1" wrap="square" lIns="0" tIns="0" rIns="0" bIns="0" anchor="t" anchorCtr="0">
            <a:spAutoFit/>
          </a:bodyPr>
          <a:lstStyle/>
          <a:p>
            <a:pPr marL="0" lvl="0" indent="0" algn="l" rtl="0">
              <a:lnSpc>
                <a:spcPct val="100000"/>
              </a:lnSpc>
              <a:spcBef>
                <a:spcPct val="0"/>
              </a:spcBef>
              <a:spcAft>
                <a:spcPct val="0"/>
              </a:spcAft>
              <a:buSzPts val="1400"/>
              <a:buNone/>
              <a:defRPr b="0" i="0"/>
            </a:pPr>
            <a:r>
              <a:rPr lang="1106" sz="3200" b="1">
                <a:solidFill>
                  <a:schemeClr val="lt2"/>
                </a:solidFill>
                <a:latin typeface="Rockwell"/>
                <a:ea typeface="Rockwell"/>
                <a:cs typeface="Rockwell"/>
                <a:sym typeface="Rockwell"/>
              </a:rPr>
              <a:t>Ailystyried:</a:t>
            </a:r>
            <a:r>
              <a:rPr lang="1106" sz="3200" b="0">
                <a:solidFill>
                  <a:schemeClr val="lt2"/>
                </a:solidFill>
                <a:latin typeface="Rockwell"/>
                <a:ea typeface="Rockwell"/>
                <a:cs typeface="Rockwell"/>
                <a:sym typeface="Rockwell"/>
              </a:rPr>
              <a:t> </a:t>
            </a:r>
            <a:r>
              <a:rPr lang="1106" sz="3200" b="1">
                <a:solidFill>
                  <a:schemeClr val="lt2"/>
                </a:solidFill>
                <a:latin typeface="Rockwell"/>
                <a:ea typeface="Rockwell"/>
                <a:cs typeface="Rockwell"/>
                <a:sym typeface="Rockwell"/>
              </a:rPr>
              <a:t>a oes unrhyw beth wedi newid?</a:t>
            </a:r>
            <a:endParaRPr/>
          </a:p>
          <a:p>
            <a:pPr marL="0" lvl="0" indent="0" algn="l" rtl="0">
              <a:lnSpc>
                <a:spcPct val="100000"/>
              </a:lnSpc>
              <a:spcBef>
                <a:spcPct val="0"/>
              </a:spcBef>
              <a:spcAft>
                <a:spcPct val="0"/>
              </a:spcAft>
              <a:buSzPts val="1400"/>
              <a:buNone/>
            </a:pPr>
            <a:endParaRPr sz="2000">
              <a:solidFill>
                <a:schemeClr val="lt1"/>
              </a:solidFill>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a:solidFill>
                  <a:schemeClr val="lt1"/>
                </a:solidFill>
                <a:latin typeface="Arial"/>
                <a:ea typeface="Arial"/>
                <a:cs typeface="Arial"/>
                <a:sym typeface="Arial"/>
              </a:rPr>
              <a:t>Sut rydych chi'n adnabod anghenion lleferydd, iaith a chyfathrebu ar hyn o bryd?</a:t>
            </a:r>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a:solidFill>
                  <a:schemeClr val="lt1"/>
                </a:solidFill>
                <a:latin typeface="Arial"/>
                <a:ea typeface="Arial"/>
                <a:cs typeface="Arial"/>
                <a:sym typeface="Arial"/>
              </a:rPr>
              <a:t>Pa bwyntiau cyswllt sydd fwyaf allweddol ar gyfer hyn? Sut rydych chi'n sicrhau y caiff lleferydd, iaith a chyfathrebu eu hystyried ym mhob cyswllt?</a:t>
            </a:r>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a:solidFill>
                  <a:schemeClr val="lt1"/>
                </a:solidFill>
                <a:latin typeface="Arial"/>
                <a:ea typeface="Arial"/>
                <a:cs typeface="Arial"/>
                <a:sym typeface="Arial"/>
              </a:rPr>
              <a:t>Beth fyddwch chi'n ceisio sylwi arno wrth wrando ar y rhiant?</a:t>
            </a:r>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a:solidFill>
                  <a:schemeClr val="lt1"/>
                </a:solidFill>
                <a:latin typeface="Arial"/>
                <a:ea typeface="Arial"/>
                <a:cs typeface="Arial"/>
                <a:sym typeface="Arial"/>
              </a:rPr>
              <a:t>Ar y plentyn?</a:t>
            </a:r>
            <a:endParaRPr/>
          </a:p>
          <a:p>
            <a:pPr marL="285750" lvl="0" indent="-285750" algn="l" rtl="0">
              <a:lnSpc>
                <a:spcPct val="100000"/>
              </a:lnSpc>
              <a:spcBef>
                <a:spcPct val="0"/>
              </a:spcBef>
              <a:spcAft>
                <a:spcPct val="0"/>
              </a:spcAft>
              <a:buClr>
                <a:schemeClr val="lt1"/>
              </a:buClr>
              <a:buSzPts val="2000"/>
              <a:buFont typeface="Arial"/>
              <a:buChar char="•"/>
              <a:defRPr b="0" i="0"/>
            </a:pPr>
            <a:r>
              <a:rPr lang="1106" sz="2000">
                <a:solidFill>
                  <a:schemeClr val="lt1"/>
                </a:solidFill>
                <a:latin typeface="Arial"/>
                <a:ea typeface="Arial"/>
                <a:cs typeface="Arial"/>
                <a:sym typeface="Arial"/>
              </a:rPr>
              <a:t>Ar hyn o bryd, sut rydych chi'n penderfynu beth i'w wneud nesaf?</a:t>
            </a:r>
            <a:endParaRPr/>
          </a:p>
          <a:p>
            <a:pPr marL="285750" lvl="0" indent="-158750" algn="l" rtl="0">
              <a:lnSpc>
                <a:spcPct val="100000"/>
              </a:lnSpc>
              <a:spcBef>
                <a:spcPct val="0"/>
              </a:spcBef>
              <a:spcAft>
                <a:spcPct val="0"/>
              </a:spcAft>
              <a:buSzPts val="2000"/>
              <a:buFont typeface="Arial"/>
              <a:buNone/>
            </a:pPr>
            <a:endParaRPr sz="2000">
              <a:solidFill>
                <a:schemeClr val="lt1"/>
              </a:solidFill>
            </a:endParaRPr>
          </a:p>
        </p:txBody>
      </p:sp>
      <p:sp>
        <p:nvSpPr>
          <p:cNvPr id="945" name="Google Shape;945;p66"/>
          <p:cNvSpPr txBox="1">
            <a:spLocks noGrp="1"/>
          </p:cNvSpPr>
          <p:nvPr>
            <p:ph type="ftr" idx="11"/>
          </p:nvPr>
        </p:nvSpPr>
        <p:spPr>
          <a:xfrm>
            <a:off x="64477" y="652534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888888"/>
              </a:buClr>
              <a:buSzPts val="1200"/>
              <a:buFont typeface="Rockwel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46" name="Google Shape;946;p66"/>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7" name="Google Shape;947;p66"/>
          <p:cNvSpPr txBox="1"/>
          <p:nvPr/>
        </p:nvSpPr>
        <p:spPr>
          <a:xfrm>
            <a:off x="457200" y="274320"/>
            <a:ext cx="2030400" cy="1402080"/>
          </a:xfrm>
          <a:prstGeom prst="rect">
            <a:avLst/>
          </a:prstGeom>
          <a:noFill/>
          <a:ln>
            <a:noFill/>
          </a:ln>
        </p:spPr>
        <p:txBody>
          <a:bodyPr spcFirstLastPara="1" wrap="square" lIns="0" tIns="0" rIns="0" bIns="0" anchor="t" anchorCtr="0">
            <a:normAutofit lnSpcReduction="10000"/>
          </a:bodyPr>
          <a:lstStyle/>
          <a:p>
            <a:pPr marL="0" marR="0" lvl="0" indent="0" algn="ctr" defTabSz="914400" rtl="0" eaLnBrk="1" fontAlgn="auto" latinLnBrk="0" hangingPunct="1">
              <a:lnSpc>
                <a:spcPct val="100000"/>
              </a:lnSpc>
              <a:spcBef>
                <a:spcPct val="0"/>
              </a:spcBef>
              <a:spcAft>
                <a:spcPct val="0"/>
              </a:spcAft>
              <a:buClr>
                <a:srgbClr val="7F7F7F"/>
              </a:buClr>
              <a:buSzPts val="2000"/>
              <a:buFont typeface="Rockwel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Gweithgaredd: Adnabod</a:t>
            </a:r>
            <a:r>
              <a:rPr kumimoji="0" lang="1106" sz="2000" b="0"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7F7F7F"/>
              </a:buClr>
              <a:buSzPts val="2000"/>
              <a:buFont typeface="Rockwell"/>
              <a:buNone/>
              <a:tabLst/>
              <a:defRPr b="0" i="0"/>
            </a:pPr>
            <a:r>
              <a:rPr kumimoji="0" lang="1106" sz="2000" b="1" i="0" u="none" strike="noStrike" kern="0" cap="none" spc="0" normalizeH="0" baseline="0" noProof="0">
                <a:ln>
                  <a:noFill/>
                </a:ln>
                <a:solidFill>
                  <a:srgbClr val="7F7F7F"/>
                </a:solidFill>
                <a:effectLst/>
                <a:uLnTx/>
                <a:uFillTx/>
                <a:latin typeface="Rockwell"/>
                <a:ea typeface="Rockwell"/>
                <a:cs typeface="Rockwell"/>
                <a:sym typeface="Rockwell"/>
              </a:rPr>
              <a:t>anghenion lleferydd, iaith a chyfathrebu</a:t>
            </a:r>
            <a:r>
              <a:rPr kumimoji="0" lang="1106" sz="2000" b="0" i="0" u="none" strike="noStrike" kern="0" cap="none" spc="0" normalizeH="0" baseline="0" noProof="0">
                <a:ln>
                  <a:noFill/>
                </a:ln>
                <a:solidFill>
                  <a:srgbClr val="7F7F7F"/>
                </a:solidFill>
                <a:effectLst/>
                <a:uLnTx/>
                <a:uFillTx/>
                <a:latin typeface="Rockwell"/>
                <a:ea typeface="Rockwell"/>
                <a:cs typeface="Rockwell"/>
                <a:sym typeface="Rockwell"/>
              </a:rPr>
              <a:t> </a:t>
            </a:r>
            <a:endParaRPr kumimoji="0" sz="2000" b="1" i="0" u="none" strike="noStrike" kern="0" cap="none" spc="0" normalizeH="0" baseline="0" noProof="0">
              <a:ln>
                <a:noFill/>
              </a:ln>
              <a:solidFill>
                <a:srgbClr val="7F7F7F"/>
              </a:solidFill>
              <a:effectLst/>
              <a:uLnTx/>
              <a:uFillTx/>
              <a:latin typeface="Rockwell"/>
              <a:ea typeface="Rockwell"/>
              <a:cs typeface="Rockwell"/>
              <a:sym typeface="Rockwe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156"/>
        <p:cNvGrpSpPr/>
        <p:nvPr/>
      </p:nvGrpSpPr>
      <p:grpSpPr>
        <a:xfrm>
          <a:off x="0" y="0"/>
          <a:ext cx="0" cy="0"/>
          <a:chOff x="0" y="0"/>
          <a:chExt cx="0" cy="0"/>
        </a:xfrm>
      </p:grpSpPr>
      <p:pic>
        <p:nvPicPr>
          <p:cNvPr id="157" name="Google Shape;157;p7"/>
          <p:cNvPicPr preferRelativeResize="0"/>
          <p:nvPr/>
        </p:nvPicPr>
        <p:blipFill>
          <a:blip r:embed="rId3">
            <a:alphaModFix/>
          </a:blip>
          <a:srcRect l="8060" r="50026"/>
          <a:stretch>
            <a:fillRect/>
          </a:stretch>
        </p:blipFill>
        <p:spPr>
          <a:xfrm>
            <a:off x="2438400" y="-304800"/>
            <a:ext cx="2057400" cy="2363464"/>
          </a:xfrm>
          <a:prstGeom prst="rect">
            <a:avLst/>
          </a:prstGeom>
          <a:noFill/>
          <a:ln>
            <a:noFill/>
          </a:ln>
        </p:spPr>
      </p:pic>
      <p:sp>
        <p:nvSpPr>
          <p:cNvPr id="158" name="Google Shape;158;p7"/>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7"/>
          <p:cNvSpPr txBox="1">
            <a:spLocks noGrp="1"/>
          </p:cNvSpPr>
          <p:nvPr>
            <p:ph type="title"/>
          </p:nvPr>
        </p:nvSpPr>
        <p:spPr>
          <a:xfrm>
            <a:off x="455168" y="304800"/>
            <a:ext cx="2034462" cy="610210"/>
          </a:xfrm>
          <a:prstGeom prst="rect">
            <a:avLst/>
          </a:prstGeom>
          <a:noFill/>
          <a:ln>
            <a:noFill/>
          </a:ln>
        </p:spPr>
        <p:txBody>
          <a:bodyPr spcFirstLastPara="1" wrap="square" lIns="0" tIns="0" rIns="0" bIns="0" anchor="t" anchorCtr="0">
            <a:spAutoFit/>
          </a:bodyPr>
          <a:lstStyle/>
          <a:p>
            <a:pPr marL="0" lvl="0" indent="0" algn="ctr" rtl="0">
              <a:lnSpc>
                <a:spcPct val="100000"/>
              </a:lnSpc>
              <a:spcBef>
                <a:spcPct val="0"/>
              </a:spcBef>
              <a:spcAft>
                <a:spcPct val="0"/>
              </a:spcAft>
              <a:buSzPts val="1400"/>
              <a:buNone/>
              <a:defRPr b="0" i="0"/>
            </a:pPr>
            <a:r>
              <a:rPr lang="1106" sz="2000" b="1">
                <a:solidFill>
                  <a:schemeClr val="lt1"/>
                </a:solidFill>
                <a:latin typeface="Rockwell"/>
                <a:ea typeface="Rockwell"/>
                <a:cs typeface="Rockwell"/>
                <a:sym typeface="Rockwell"/>
              </a:rPr>
              <a:t>Lefelau Gofal</a:t>
            </a:r>
            <a:br>
              <a:rPr lang="1106" sz="2000" b="1">
                <a:solidFill>
                  <a:schemeClr val="lt1"/>
                </a:solidFill>
                <a:latin typeface="Rockwell"/>
                <a:ea typeface="Rockwell"/>
                <a:cs typeface="Rockwell"/>
                <a:sym typeface="Rockwell"/>
              </a:rPr>
            </a:br>
            <a:r>
              <a:rPr lang="1106" sz="2000" b="1">
                <a:solidFill>
                  <a:schemeClr val="lt1"/>
                </a:solidFill>
                <a:latin typeface="Rockwell"/>
                <a:ea typeface="Rockwell"/>
                <a:cs typeface="Rockwell"/>
                <a:sym typeface="Rockwell"/>
              </a:rPr>
              <a:t>Cymru</a:t>
            </a:r>
            <a:endParaRPr sz="2000">
              <a:latin typeface="Rockwell"/>
              <a:ea typeface="Rockwell"/>
              <a:cs typeface="Rockwell"/>
              <a:sym typeface="Rockwell"/>
            </a:endParaRPr>
          </a:p>
        </p:txBody>
      </p:sp>
      <p:sp>
        <p:nvSpPr>
          <p:cNvPr id="160" name="Google Shape;160;p7"/>
          <p:cNvSpPr txBox="1">
            <a:spLocks noGrp="1"/>
          </p:cNvSpPr>
          <p:nvPr>
            <p:ph type="ftr" idx="11"/>
          </p:nvPr>
        </p:nvSpPr>
        <p:spPr>
          <a:xfrm>
            <a:off x="64477" y="6520933"/>
            <a:ext cx="489755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1" name="Google Shape;161;p7"/>
          <p:cNvSpPr txBox="1"/>
          <p:nvPr/>
        </p:nvSpPr>
        <p:spPr>
          <a:xfrm>
            <a:off x="2819400" y="228600"/>
            <a:ext cx="1525524" cy="11898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rPr>
              <a:t>Rhaglen Plant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rPr>
              <a:t>Iach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51C4CE"/>
                </a:solidFill>
                <a:effectLst/>
                <a:uLnTx/>
                <a:uFillTx/>
                <a:latin typeface="Rockwell"/>
                <a:ea typeface="Rockwell"/>
                <a:cs typeface="Rockwell"/>
                <a:sym typeface="Rockwell"/>
              </a:rPr>
              <a:t>Cymru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64" name="Google Shape;164;p7"/>
          <p:cNvPicPr preferRelativeResize="0"/>
          <p:nvPr/>
        </p:nvPicPr>
        <p:blipFill>
          <a:blip r:embed="rId4">
            <a:alphaModFix/>
          </a:blip>
          <a:srcRect l="49212" t="30386" r="9308" b="14696"/>
          <a:stretch>
            <a:fillRect/>
          </a:stretch>
        </p:blipFill>
        <p:spPr>
          <a:xfrm>
            <a:off x="7696202" y="-93560"/>
            <a:ext cx="4177143" cy="2277054"/>
          </a:xfrm>
          <a:prstGeom prst="rect">
            <a:avLst/>
          </a:prstGeom>
          <a:noFill/>
          <a:ln>
            <a:noFill/>
          </a:ln>
        </p:spPr>
      </p:pic>
      <p:sp>
        <p:nvSpPr>
          <p:cNvPr id="165" name="Google Shape;165;p7"/>
          <p:cNvSpPr txBox="1"/>
          <p:nvPr/>
        </p:nvSpPr>
        <p:spPr>
          <a:xfrm>
            <a:off x="8379002" y="228600"/>
            <a:ext cx="3002848" cy="14644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FFFFFF"/>
                </a:solidFill>
                <a:effectLst/>
                <a:uLnTx/>
                <a:uFillTx/>
                <a:latin typeface="Rockwell"/>
                <a:ea typeface="Rockwell"/>
                <a:cs typeface="Rockwell"/>
                <a:sym typeface="Rockwell"/>
              </a:rPr>
              <a:t>Asesu a hybu datblygiad sgiliau lleferydd ac iaith y plentyn (</a:t>
            </a:r>
            <a:r>
              <a:rPr kumimoji="0" lang="1106" sz="1800" b="0" i="0" u="sng" strike="noStrike" kern="0" cap="none" spc="0" normalizeH="0" baseline="0" noProof="0">
                <a:ln>
                  <a:noFill/>
                </a:ln>
                <a:solidFill>
                  <a:srgbClr val="FFFFFF"/>
                </a:solidFill>
                <a:effectLst/>
                <a:uLnTx/>
                <a:uFillTx/>
                <a:latin typeface="Rockwell"/>
                <a:ea typeface="Rockwell"/>
                <a:cs typeface="Rockwell"/>
                <a:sym typeface="Rockwell"/>
              </a:rPr>
              <a:t>Fframwaith sicrhau ansawdd</a:t>
            </a:r>
            <a:r>
              <a:rPr kumimoji="0" lang="1106" sz="1800" b="0" i="0" u="none" strike="noStrike" kern="0" cap="none" spc="0" normalizeH="0" baseline="0" noProof="0">
                <a:ln>
                  <a:noFill/>
                </a:ln>
                <a:solidFill>
                  <a:srgbClr val="FFFFFF"/>
                </a:solidFill>
                <a:effectLst/>
                <a:uLnTx/>
                <a:uFillTx/>
                <a:latin typeface="Rockwell"/>
                <a:ea typeface="Rockwell"/>
                <a:cs typeface="Rockwell"/>
                <a:sym typeface="Rockwell"/>
              </a:rPr>
              <a:t> Rhaglen Plant Iach Cymru, 2022)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1118AC01-9998-D7C9-463C-992B38578A80}"/>
              </a:ext>
            </a:extLst>
          </p:cNvPr>
          <p:cNvPicPr>
            <a:picLocks noChangeAspect="1"/>
          </p:cNvPicPr>
          <p:nvPr/>
        </p:nvPicPr>
        <p:blipFill>
          <a:blip r:embed="rId5"/>
          <a:stretch>
            <a:fillRect/>
          </a:stretch>
        </p:blipFill>
        <p:spPr>
          <a:xfrm>
            <a:off x="455168" y="2209800"/>
            <a:ext cx="6149045" cy="3417256"/>
          </a:xfrm>
          <a:prstGeom prst="rect">
            <a:avLst/>
          </a:prstGeom>
        </p:spPr>
      </p:pic>
      <p:pic>
        <p:nvPicPr>
          <p:cNvPr id="5" name="Picture 4">
            <a:extLst>
              <a:ext uri="{FF2B5EF4-FFF2-40B4-BE49-F238E27FC236}">
                <a16:creationId xmlns:a16="http://schemas.microsoft.com/office/drawing/2014/main" id="{EB8EC260-5813-58B1-7F66-5DDE6923F394}"/>
              </a:ext>
            </a:extLst>
          </p:cNvPr>
          <p:cNvPicPr>
            <a:picLocks noChangeAspect="1"/>
          </p:cNvPicPr>
          <p:nvPr/>
        </p:nvPicPr>
        <p:blipFill>
          <a:blip r:embed="rId6"/>
          <a:stretch>
            <a:fillRect/>
          </a:stretch>
        </p:blipFill>
        <p:spPr>
          <a:xfrm>
            <a:off x="6727520" y="2209800"/>
            <a:ext cx="5145825" cy="4201848"/>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174"/>
        <p:cNvGrpSpPr/>
        <p:nvPr/>
      </p:nvGrpSpPr>
      <p:grpSpPr>
        <a:xfrm>
          <a:off x="0" y="0"/>
          <a:ext cx="0" cy="0"/>
          <a:chOff x="0" y="0"/>
          <a:chExt cx="0" cy="0"/>
        </a:xfrm>
      </p:grpSpPr>
      <p:sp>
        <p:nvSpPr>
          <p:cNvPr id="1175" name="Google Shape;1175;p77"/>
          <p:cNvSpPr txBox="1">
            <a:spLocks noGrp="1"/>
          </p:cNvSpPr>
          <p:nvPr>
            <p:ph type="body" idx="1"/>
          </p:nvPr>
        </p:nvSpPr>
        <p:spPr>
          <a:xfrm>
            <a:off x="143180" y="1981200"/>
            <a:ext cx="2724040" cy="2196755"/>
          </a:xfrm>
          <a:prstGeom prst="rect">
            <a:avLst/>
          </a:prstGeom>
          <a:noFill/>
          <a:ln>
            <a:noFill/>
          </a:ln>
        </p:spPr>
        <p:txBody>
          <a:bodyPr spcFirstLastPara="1" wrap="square" lIns="0" tIns="0" rIns="0" bIns="0" anchor="t" anchorCtr="0">
            <a:spAutoFit/>
          </a:bodyPr>
          <a:lstStyle/>
          <a:p>
            <a:pPr marL="635000" lvl="1" indent="-285750" algn="l" rtl="0">
              <a:lnSpc>
                <a:spcPct val="100000"/>
              </a:lnSpc>
              <a:spcBef>
                <a:spcPct val="0"/>
              </a:spcBef>
              <a:spcAft>
                <a:spcPct val="0"/>
              </a:spcAft>
              <a:buClr>
                <a:srgbClr val="FAB823"/>
              </a:buClr>
              <a:buSzPts val="1800"/>
              <a:buFont typeface="Arial"/>
              <a:buChar char="•"/>
              <a:defRPr b="0" i="0"/>
            </a:pPr>
            <a:r>
              <a:rPr lang="1106" u="sng" dirty="0">
                <a:solidFill>
                  <a:srgbClr val="FAB823"/>
                </a:solidFill>
                <a:latin typeface="Arial"/>
                <a:ea typeface="Arial"/>
                <a:cs typeface="Arial"/>
                <a:sym typeface="Arial"/>
                <a:hlinkClick r:id="rId3">
                  <a:extLst>
                    <a:ext uri="{A12FA001-AC4F-418D-AE19-62706E023703}">
                      <ahyp:hlinkClr xmlns:ahyp="http://schemas.microsoft.com/office/drawing/2018/hyperlinkcolor" val="tx"/>
                    </a:ext>
                  </a:extLst>
                </a:hlinkClick>
              </a:rPr>
              <a:t>Siarad gyda fi</a:t>
            </a:r>
            <a:endParaRPr u="sng" dirty="0">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635000" lvl="1" indent="-171450" algn="l" rtl="0">
              <a:lnSpc>
                <a:spcPct val="100000"/>
              </a:lnSpc>
              <a:spcBef>
                <a:spcPct val="0"/>
              </a:spcBef>
              <a:spcAft>
                <a:spcPct val="0"/>
              </a:spcAft>
              <a:buSzPts val="1800"/>
              <a:buFont typeface="Arial"/>
              <a:buNone/>
            </a:pPr>
            <a:endParaRPr u="sng" dirty="0">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635000" lvl="1" indent="-285750" algn="l" rtl="0">
              <a:lnSpc>
                <a:spcPct val="100000"/>
              </a:lnSpc>
              <a:spcBef>
                <a:spcPct val="0"/>
              </a:spcBef>
              <a:spcAft>
                <a:spcPct val="0"/>
              </a:spcAft>
              <a:buClr>
                <a:srgbClr val="FAB823"/>
              </a:buClr>
              <a:buSzPts val="1800"/>
              <a:buFont typeface="Arial"/>
              <a:buChar char="•"/>
              <a:defRPr b="0" i="0"/>
            </a:pPr>
            <a:r>
              <a:rPr lang="1106" u="sng" dirty="0">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rPr>
              <a:t>Tiny Happy People</a:t>
            </a:r>
            <a:endParaRPr u="sng" dirty="0">
              <a:solidFill>
                <a:srgbClr val="FAB823"/>
              </a:solidFill>
              <a:latin typeface="Arial"/>
              <a:ea typeface="Arial"/>
              <a:cs typeface="Arial"/>
              <a:sym typeface="Arial"/>
            </a:endParaRPr>
          </a:p>
          <a:p>
            <a:pPr marL="349250" lvl="1" indent="0" algn="l" rtl="0">
              <a:lnSpc>
                <a:spcPct val="100000"/>
              </a:lnSpc>
              <a:spcBef>
                <a:spcPct val="0"/>
              </a:spcBef>
              <a:spcAft>
                <a:spcPct val="0"/>
              </a:spcAft>
              <a:buClr>
                <a:srgbClr val="FAB823"/>
              </a:buClr>
              <a:buSzPts val="1800"/>
              <a:buNone/>
            </a:pPr>
            <a:endParaRPr u="sng" dirty="0">
              <a:solidFill>
                <a:srgbClr val="FAB823"/>
              </a:solidFill>
              <a:latin typeface="Arial"/>
              <a:ea typeface="Arial"/>
              <a:cs typeface="Arial"/>
              <a:sym typeface="Arial"/>
            </a:endParaRPr>
          </a:p>
          <a:p>
            <a:pPr marL="635000" lvl="1" indent="-285750" algn="l" rtl="0">
              <a:lnSpc>
                <a:spcPct val="100000"/>
              </a:lnSpc>
              <a:spcBef>
                <a:spcPct val="0"/>
              </a:spcBef>
              <a:spcAft>
                <a:spcPct val="0"/>
              </a:spcAft>
              <a:buClr>
                <a:srgbClr val="FAB823"/>
              </a:buClr>
              <a:buSzPts val="1800"/>
              <a:buFont typeface="Arial"/>
              <a:buChar char="•"/>
              <a:defRPr b="0" i="0"/>
            </a:pPr>
            <a:r>
              <a:rPr lang="1106" u="sng" dirty="0">
                <a:solidFill>
                  <a:schemeClr val="accent3"/>
                </a:solidFill>
                <a:latin typeface="Arial"/>
                <a:ea typeface="Arial"/>
                <a:cs typeface="Arial"/>
                <a:sym typeface="Arial"/>
                <a:hlinkClick r:id="rId5">
                  <a:extLst>
                    <a:ext uri="{A12FA001-AC4F-418D-AE19-62706E023703}">
                      <ahyp:hlinkClr xmlns:ahyp="http://schemas.microsoft.com/office/drawing/2018/hyperlinkcolor" val="tx"/>
                    </a:ext>
                  </a:extLst>
                </a:hlinkClick>
              </a:rPr>
              <a:t>Dechrau am Oes</a:t>
            </a:r>
            <a:endParaRPr dirty="0">
              <a:solidFill>
                <a:schemeClr val="accent3"/>
              </a:solidFill>
              <a:latin typeface="Arial"/>
              <a:ea typeface="Arial"/>
              <a:cs typeface="Arial"/>
              <a:sym typeface="Arial"/>
            </a:endParaRPr>
          </a:p>
          <a:p>
            <a:pPr marL="349250" lvl="1" indent="0" algn="l" rtl="0">
              <a:lnSpc>
                <a:spcPct val="100000"/>
              </a:lnSpc>
              <a:spcBef>
                <a:spcPct val="0"/>
              </a:spcBef>
              <a:spcAft>
                <a:spcPct val="0"/>
              </a:spcAft>
              <a:buClr>
                <a:srgbClr val="FAB823"/>
              </a:buClr>
              <a:buSzPts val="1800"/>
              <a:buNone/>
            </a:pPr>
            <a:endParaRPr dirty="0">
              <a:solidFill>
                <a:srgbClr val="FAB823"/>
              </a:solidFill>
              <a:latin typeface="Arial"/>
              <a:ea typeface="Arial"/>
              <a:cs typeface="Arial"/>
              <a:sym typeface="Arial"/>
            </a:endParaRPr>
          </a:p>
          <a:p>
            <a:pPr marL="635000" lvl="1" indent="-285750" algn="l" rtl="0">
              <a:lnSpc>
                <a:spcPct val="100000"/>
              </a:lnSpc>
              <a:spcBef>
                <a:spcPct val="0"/>
              </a:spcBef>
              <a:spcAft>
                <a:spcPct val="0"/>
              </a:spcAft>
              <a:buClr>
                <a:srgbClr val="FAB823"/>
              </a:buClr>
              <a:buSzPts val="1800"/>
              <a:buFont typeface="Arial"/>
              <a:buChar char="•"/>
              <a:defRPr b="0" i="0"/>
            </a:pPr>
            <a:r>
              <a:rPr lang="1106" u="sng" dirty="0">
                <a:solidFill>
                  <a:srgbClr val="FAB823"/>
                </a:solidFill>
                <a:latin typeface="Arial"/>
                <a:ea typeface="Arial"/>
                <a:cs typeface="Arial"/>
                <a:sym typeface="Arial"/>
                <a:hlinkClick r:id="rId6">
                  <a:extLst>
                    <a:ext uri="{A12FA001-AC4F-418D-AE19-62706E023703}">
                      <ahyp:hlinkClr xmlns:ahyp="http://schemas.microsoft.com/office/drawing/2018/hyperlinkcolor" val="tx"/>
                    </a:ext>
                  </a:extLst>
                </a:hlinkClick>
              </a:rPr>
              <a:t>Speech and Language UK</a:t>
            </a:r>
            <a:endParaRPr dirty="0">
              <a:solidFill>
                <a:srgbClr val="A40033"/>
              </a:solidFill>
            </a:endParaRPr>
          </a:p>
        </p:txBody>
      </p:sp>
      <p:pic>
        <p:nvPicPr>
          <p:cNvPr id="1176" name="Google Shape;1176;p77"/>
          <p:cNvPicPr preferRelativeResize="0"/>
          <p:nvPr/>
        </p:nvPicPr>
        <p:blipFill>
          <a:blip r:embed="rId7">
            <a:alphaModFix/>
          </a:blip>
          <a:stretch>
            <a:fillRect/>
          </a:stretch>
        </p:blipFill>
        <p:spPr>
          <a:xfrm>
            <a:off x="6162681" y="975360"/>
            <a:ext cx="3038475" cy="3848100"/>
          </a:xfrm>
          <a:prstGeom prst="rect">
            <a:avLst/>
          </a:prstGeom>
          <a:noFill/>
          <a:ln>
            <a:noFill/>
          </a:ln>
        </p:spPr>
      </p:pic>
      <p:pic>
        <p:nvPicPr>
          <p:cNvPr id="1177" name="Google Shape;1177;p77"/>
          <p:cNvPicPr preferRelativeResize="0"/>
          <p:nvPr/>
        </p:nvPicPr>
        <p:blipFill>
          <a:blip r:embed="rId8">
            <a:alphaModFix/>
          </a:blip>
          <a:stretch>
            <a:fillRect/>
          </a:stretch>
        </p:blipFill>
        <p:spPr>
          <a:xfrm>
            <a:off x="9330221" y="975359"/>
            <a:ext cx="2718599" cy="4930583"/>
          </a:xfrm>
          <a:prstGeom prst="rect">
            <a:avLst/>
          </a:prstGeom>
          <a:noFill/>
          <a:ln>
            <a:noFill/>
          </a:ln>
        </p:spPr>
      </p:pic>
      <p:pic>
        <p:nvPicPr>
          <p:cNvPr id="1178" name="Google Shape;1178;p77"/>
          <p:cNvPicPr preferRelativeResize="0"/>
          <p:nvPr/>
        </p:nvPicPr>
        <p:blipFill>
          <a:blip r:embed="rId9">
            <a:alphaModFix/>
          </a:blip>
          <a:stretch>
            <a:fillRect/>
          </a:stretch>
        </p:blipFill>
        <p:spPr>
          <a:xfrm>
            <a:off x="2990843" y="975915"/>
            <a:ext cx="3038475" cy="4966109"/>
          </a:xfrm>
          <a:prstGeom prst="rect">
            <a:avLst/>
          </a:prstGeom>
          <a:noFill/>
          <a:ln>
            <a:noFill/>
          </a:ln>
        </p:spPr>
      </p:pic>
      <p:sp>
        <p:nvSpPr>
          <p:cNvPr id="1179" name="Google Shape;1179;p77"/>
          <p:cNvSpPr/>
          <p:nvPr/>
        </p:nvSpPr>
        <p:spPr>
          <a:xfrm>
            <a:off x="457200"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0" name="Google Shape;1180;p7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Adnoddau i Deuluoedd</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1181" name="Google Shape;1181;p77"/>
          <p:cNvSpPr/>
          <p:nvPr/>
        </p:nvSpPr>
        <p:spPr>
          <a:xfrm>
            <a:off x="76200" y="652093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2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186"/>
        <p:cNvGrpSpPr/>
        <p:nvPr/>
      </p:nvGrpSpPr>
      <p:grpSpPr>
        <a:xfrm>
          <a:off x="0" y="0"/>
          <a:ext cx="0" cy="0"/>
          <a:chOff x="0" y="0"/>
          <a:chExt cx="0" cy="0"/>
        </a:xfrm>
      </p:grpSpPr>
      <p:sp>
        <p:nvSpPr>
          <p:cNvPr id="1187" name="Google Shape;1187;p78"/>
          <p:cNvSpPr txBox="1">
            <a:spLocks noGrp="1"/>
          </p:cNvSpPr>
          <p:nvPr>
            <p:ph type="body" idx="1"/>
          </p:nvPr>
        </p:nvSpPr>
        <p:spPr>
          <a:xfrm>
            <a:off x="476491" y="2438878"/>
            <a:ext cx="11011467" cy="3724096"/>
          </a:xfrm>
          <a:prstGeom prst="rect">
            <a:avLst/>
          </a:prstGeom>
          <a:noFill/>
          <a:ln>
            <a:noFill/>
          </a:ln>
        </p:spPr>
        <p:txBody>
          <a:bodyPr spcFirstLastPara="1" wrap="square" lIns="0" tIns="0" rIns="0" bIns="0" anchor="t" anchorCtr="0">
            <a:spAutoFit/>
          </a:bodyPr>
          <a:lstStyle/>
          <a:p>
            <a:pPr marL="457200" lvl="0" indent="-457200" algn="l" rtl="0">
              <a:lnSpc>
                <a:spcPct val="100000"/>
              </a:lnSpc>
              <a:spcBef>
                <a:spcPct val="0"/>
              </a:spcBef>
              <a:spcAft>
                <a:spcPct val="0"/>
              </a:spcAft>
              <a:buSzPts val="1400"/>
              <a:buFont typeface="Arial"/>
              <a:buChar char="•"/>
              <a:defRPr b="0" i="0"/>
            </a:pPr>
            <a:r>
              <a:rPr lang="1106" sz="2800" dirty="0">
                <a:solidFill>
                  <a:schemeClr val="lt1"/>
                </a:solidFill>
                <a:latin typeface="Rockwell"/>
                <a:ea typeface="Rockwell"/>
                <a:cs typeface="Rockwell"/>
                <a:sym typeface="Rockwell"/>
              </a:rPr>
              <a:t>Siarad Gyda Fi: </a:t>
            </a:r>
            <a:r>
              <a:rPr lang="1106" sz="2800" u="sng" dirty="0">
                <a:solidFill>
                  <a:srgbClr val="FAB823"/>
                </a:solidFill>
                <a:latin typeface="Arial"/>
                <a:ea typeface="Arial"/>
                <a:cs typeface="Arial"/>
                <a:sym typeface="Arial"/>
                <a:hlinkClick r:id="rId3">
                  <a:extLst>
                    <a:ext uri="{A12FA001-AC4F-418D-AE19-62706E023703}">
                      <ahyp:hlinkClr xmlns:ahyp="http://schemas.microsoft.com/office/drawing/2018/hyperlinkcolor" val="tx"/>
                    </a:ext>
                  </a:extLst>
                </a:hlinkClick>
              </a:rPr>
              <a:t>tudalen yr ymgyrch</a:t>
            </a:r>
            <a:endParaRPr sz="2800" dirty="0">
              <a:solidFill>
                <a:srgbClr val="FAB823"/>
              </a:solidFill>
              <a:latin typeface="Arial"/>
              <a:ea typeface="Arial"/>
              <a:cs typeface="Arial"/>
              <a:sym typeface="Arial"/>
            </a:endParaRPr>
          </a:p>
          <a:p>
            <a:pPr marL="457200" lvl="0" indent="-457200" algn="l" rtl="0">
              <a:lnSpc>
                <a:spcPct val="100000"/>
              </a:lnSpc>
              <a:spcBef>
                <a:spcPct val="0"/>
              </a:spcBef>
              <a:spcAft>
                <a:spcPct val="0"/>
              </a:spcAft>
              <a:buSzPts val="1400"/>
              <a:buFont typeface="Arial"/>
              <a:buChar char="•"/>
              <a:defRPr b="0" i="0"/>
            </a:pPr>
            <a:r>
              <a:rPr lang="1106" sz="2800" dirty="0">
                <a:solidFill>
                  <a:schemeClr val="lt1"/>
                </a:solidFill>
                <a:latin typeface="Rockwell"/>
                <a:ea typeface="Rockwell"/>
                <a:cs typeface="Rockwell"/>
                <a:sym typeface="Rockwell"/>
              </a:rPr>
              <a:t>Siarad Gyda Fi: </a:t>
            </a:r>
            <a:r>
              <a:rPr lang="1106" sz="2800" u="sng" dirty="0">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rPr>
              <a:t>tudalen i</a:t>
            </a:r>
            <a:r>
              <a:rPr lang="1106" sz="2800" u="sng" dirty="0">
                <a:solidFill>
                  <a:srgbClr val="FAB823"/>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1106" sz="2800" u="sng" dirty="0">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rPr>
              <a:t>ymarferwyr</a:t>
            </a:r>
            <a:endParaRPr sz="2800" dirty="0">
              <a:solidFill>
                <a:srgbClr val="FAB823"/>
              </a:solidFill>
              <a:latin typeface="Arial"/>
              <a:ea typeface="Arial"/>
              <a:cs typeface="Arial"/>
              <a:sym typeface="Arial"/>
            </a:endParaRPr>
          </a:p>
          <a:p>
            <a:pPr marL="457200" lvl="0" indent="-457200" algn="l" rtl="0">
              <a:lnSpc>
                <a:spcPct val="100000"/>
              </a:lnSpc>
              <a:spcBef>
                <a:spcPct val="0"/>
              </a:spcBef>
              <a:spcAft>
                <a:spcPct val="0"/>
              </a:spcAft>
              <a:buSzPts val="1400"/>
              <a:buFont typeface="Arial"/>
              <a:buChar char="•"/>
              <a:defRPr b="0" i="0"/>
            </a:pPr>
            <a:r>
              <a:rPr lang="en-GB" sz="2800" u="sng" dirty="0" err="1">
                <a:solidFill>
                  <a:srgbClr val="FAB823"/>
                </a:solidFill>
                <a:hlinkClick r:id="rId6">
                  <a:extLst>
                    <a:ext uri="{A12FA001-AC4F-418D-AE19-62706E023703}">
                      <ahyp:hlinkClr xmlns:ahyp="http://schemas.microsoft.com/office/drawing/2018/hyperlinkcolor" val="tx"/>
                    </a:ext>
                  </a:extLst>
                </a:hlinkClick>
              </a:rPr>
              <a:t>ExChange</a:t>
            </a:r>
            <a:r>
              <a:rPr lang="en-GB" sz="2800" u="sng" dirty="0">
                <a:solidFill>
                  <a:srgbClr val="FAB823"/>
                </a:solidFill>
                <a:hlinkClick r:id="rId6">
                  <a:extLst>
                    <a:ext uri="{A12FA001-AC4F-418D-AE19-62706E023703}">
                      <ahyp:hlinkClr xmlns:ahyp="http://schemas.microsoft.com/office/drawing/2018/hyperlinkcolor" val="tx"/>
                    </a:ext>
                  </a:extLst>
                </a:hlinkClick>
              </a:rPr>
              <a:t>:</a:t>
            </a:r>
            <a:r>
              <a:rPr lang="1106" sz="2800" u="sng" dirty="0">
                <a:solidFill>
                  <a:srgbClr val="FAB823"/>
                </a:solidFill>
                <a:sym typeface="Rockwell"/>
              </a:rPr>
              <a:t> </a:t>
            </a:r>
            <a:r>
              <a:rPr lang="1106" sz="2800" dirty="0">
                <a:solidFill>
                  <a:schemeClr val="lt1"/>
                </a:solidFill>
                <a:latin typeface="Rockwell"/>
                <a:ea typeface="Rockwell"/>
                <a:cs typeface="Rockwell"/>
                <a:sym typeface="Rockwell"/>
              </a:rPr>
              <a:t>Cymuned Ymarfer</a:t>
            </a:r>
            <a:endParaRPr dirty="0"/>
          </a:p>
          <a:p>
            <a:pPr marL="457200" lvl="0" indent="-457200" algn="l" rtl="0">
              <a:lnSpc>
                <a:spcPct val="100000"/>
              </a:lnSpc>
              <a:spcBef>
                <a:spcPct val="0"/>
              </a:spcBef>
              <a:spcAft>
                <a:spcPct val="0"/>
              </a:spcAft>
              <a:buSzPts val="1400"/>
              <a:buFont typeface="Arial"/>
              <a:buChar char="•"/>
              <a:defRPr b="0" i="0"/>
            </a:pPr>
            <a:r>
              <a:rPr lang="1106" sz="2800" dirty="0">
                <a:solidFill>
                  <a:schemeClr val="lt1"/>
                </a:solidFill>
                <a:latin typeface="Rockwell"/>
                <a:ea typeface="Rockwell"/>
                <a:cs typeface="Rockwell"/>
                <a:sym typeface="Rockwell"/>
              </a:rPr>
              <a:t>ExChange: </a:t>
            </a:r>
            <a:r>
              <a:rPr lang="1106" sz="2800" u="sng" dirty="0">
                <a:solidFill>
                  <a:srgbClr val="FAB823"/>
                </a:solidFill>
                <a:latin typeface="Arial"/>
                <a:ea typeface="Arial"/>
                <a:cs typeface="Arial"/>
                <a:sym typeface="Arial"/>
                <a:hlinkClick r:id="rId7">
                  <a:extLst>
                    <a:ext uri="{A12FA001-AC4F-418D-AE19-62706E023703}">
                      <ahyp:hlinkClr xmlns:ahyp="http://schemas.microsoft.com/office/drawing/2018/hyperlinkcolor" val="tx"/>
                    </a:ext>
                  </a:extLst>
                </a:hlinkClick>
              </a:rPr>
              <a:t>cynnwys yr hyfforddiant</a:t>
            </a:r>
            <a:endParaRPr sz="2800" dirty="0">
              <a:solidFill>
                <a:srgbClr val="FAB823"/>
              </a:solidFill>
              <a:latin typeface="Arial"/>
              <a:ea typeface="Arial"/>
              <a:cs typeface="Arial"/>
              <a:sym typeface="Arial"/>
            </a:endParaRPr>
          </a:p>
          <a:p>
            <a:pPr indent="-457200">
              <a:buFont typeface="Arial"/>
              <a:buChar char="•"/>
              <a:defRPr b="0" i="0"/>
            </a:pPr>
            <a:r>
              <a:rPr lang="1106" sz="2800" dirty="0">
                <a:solidFill>
                  <a:schemeClr val="lt1"/>
                </a:solidFill>
                <a:latin typeface="Rockwell"/>
                <a:ea typeface="Rockwell"/>
                <a:cs typeface="Rockwell"/>
                <a:sym typeface="Rockwell"/>
              </a:rPr>
              <a:t>Cwrs byr Elklan </a:t>
            </a:r>
            <a:r>
              <a:rPr lang="en-GB" sz="2800" dirty="0">
                <a:solidFill>
                  <a:schemeClr val="accent3"/>
                </a:solidFill>
                <a:ea typeface="Rockwell"/>
                <a:sym typeface="Rockwell"/>
                <a:hlinkClick r:id="rId8">
                  <a:extLst>
                    <a:ext uri="{A12FA001-AC4F-418D-AE19-62706E023703}">
                      <ahyp:hlinkClr xmlns:ahyp="http://schemas.microsoft.com/office/drawing/2018/hyperlinkcolor" val="tx"/>
                    </a:ext>
                  </a:extLst>
                </a:hlinkClick>
              </a:rPr>
              <a:t>An Introduction to Speech, Language and Communication (elklan.co.uk)</a:t>
            </a:r>
            <a:r>
              <a:rPr lang="en-GB" sz="2800" dirty="0">
                <a:solidFill>
                  <a:schemeClr val="accent3"/>
                </a:solidFill>
                <a:ea typeface="Rockwell"/>
                <a:sym typeface="Rockwell"/>
              </a:rPr>
              <a:t> </a:t>
            </a:r>
            <a:endParaRPr lang="en-GB" sz="2800" dirty="0">
              <a:solidFill>
                <a:schemeClr val="accent3"/>
              </a:solidFill>
              <a:latin typeface="Rockwell"/>
              <a:ea typeface="Rockwell"/>
              <a:cs typeface="Rockwell"/>
            </a:endParaRPr>
          </a:p>
          <a:p>
            <a:pPr marL="457200" lvl="0" indent="-457200" algn="l" rtl="0">
              <a:lnSpc>
                <a:spcPct val="100000"/>
              </a:lnSpc>
              <a:spcBef>
                <a:spcPct val="0"/>
              </a:spcBef>
              <a:spcAft>
                <a:spcPct val="0"/>
              </a:spcAft>
              <a:buSzPts val="1400"/>
              <a:buFont typeface="Arial"/>
              <a:buChar char="•"/>
              <a:defRPr b="0" i="0"/>
            </a:pPr>
            <a:r>
              <a:rPr lang="1106" sz="2800" dirty="0">
                <a:solidFill>
                  <a:schemeClr val="lt1"/>
                </a:solidFill>
                <a:latin typeface="Rockwell"/>
                <a:ea typeface="Rockwell"/>
                <a:cs typeface="Rockwell"/>
                <a:sym typeface="Rockwell"/>
              </a:rPr>
              <a:t>Taflenni ffeithiau: </a:t>
            </a:r>
            <a:r>
              <a:rPr lang="1106" sz="2800" u="sng" dirty="0">
                <a:solidFill>
                  <a:schemeClr val="accent3"/>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rhuglder</a:t>
            </a:r>
            <a:r>
              <a:rPr lang="1106" sz="2800" dirty="0">
                <a:solidFill>
                  <a:schemeClr val="lt1"/>
                </a:solidFill>
                <a:latin typeface="Rockwell"/>
                <a:ea typeface="Rockwell"/>
                <a:cs typeface="Rockwell"/>
                <a:sym typeface="Rockwell"/>
              </a:rPr>
              <a:t> (atal dweud); </a:t>
            </a:r>
            <a:r>
              <a:rPr lang="1106" sz="2800" u="sng" dirty="0">
                <a:solidFill>
                  <a:schemeClr val="accent3"/>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ymwybyddiaeth o ffonoleg</a:t>
            </a:r>
            <a:r>
              <a:rPr lang="1106" sz="2800" dirty="0">
                <a:solidFill>
                  <a:schemeClr val="lt1"/>
                </a:solidFill>
                <a:latin typeface="Rockwell"/>
                <a:ea typeface="Rockwell"/>
                <a:cs typeface="Rockwell"/>
                <a:sym typeface="Rockwell"/>
              </a:rPr>
              <a:t>; </a:t>
            </a:r>
            <a:r>
              <a:rPr lang="1106" sz="2800" u="sng" dirty="0">
                <a:solidFill>
                  <a:schemeClr val="accent3"/>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Byddardod</a:t>
            </a:r>
            <a:r>
              <a:rPr lang="1106" sz="2800" dirty="0">
                <a:solidFill>
                  <a:schemeClr val="lt1"/>
                </a:solidFill>
                <a:latin typeface="Rockwell"/>
                <a:ea typeface="Rockwell"/>
                <a:cs typeface="Rockwell"/>
                <a:sym typeface="Rockwell"/>
              </a:rPr>
              <a:t>;</a:t>
            </a:r>
            <a:r>
              <a:rPr lang="en-GB" sz="2800" u="sng" dirty="0">
                <a:solidFill>
                  <a:schemeClr val="accent3"/>
                </a:solidFill>
                <a:latin typeface="Rockwell"/>
                <a:ea typeface="Rockwell"/>
                <a:cs typeface="Rockwell"/>
                <a:sym typeface="Rockwell"/>
              </a:rPr>
              <a:t> </a:t>
            </a:r>
            <a:r>
              <a:rPr lang="en-GB" sz="2800" dirty="0" err="1">
                <a:solidFill>
                  <a:schemeClr val="accent3"/>
                </a:solidFill>
                <a:hlinkClick r:id="rId12">
                  <a:extLst>
                    <a:ext uri="{A12FA001-AC4F-418D-AE19-62706E023703}">
                      <ahyp:hlinkClr xmlns:ahyp="http://schemas.microsoft.com/office/drawing/2018/hyperlinkcolor" val="tx"/>
                    </a:ext>
                  </a:extLst>
                </a:hlinkClick>
              </a:rPr>
              <a:t>dwyieithrwydd</a:t>
            </a:r>
            <a:r>
              <a:rPr lang="en-GB" sz="2800" dirty="0">
                <a:solidFill>
                  <a:schemeClr val="tx2"/>
                </a:solidFill>
              </a:rPr>
              <a:t>;</a:t>
            </a:r>
            <a:r>
              <a:rPr lang="en-GB" sz="2800" dirty="0"/>
              <a:t> </a:t>
            </a:r>
            <a:r>
              <a:rPr lang="en-GB" sz="2800" dirty="0" err="1">
                <a:solidFill>
                  <a:schemeClr val="accent3"/>
                </a:solidFill>
                <a:hlinkClick r:id="rId13">
                  <a:extLst>
                    <a:ext uri="{A12FA001-AC4F-418D-AE19-62706E023703}">
                      <ahyp:hlinkClr xmlns:ahyp="http://schemas.microsoft.com/office/drawing/2018/hyperlinkcolor" val="tx"/>
                    </a:ext>
                  </a:extLst>
                </a:hlinkClick>
              </a:rPr>
              <a:t>cwlwm</a:t>
            </a:r>
            <a:r>
              <a:rPr lang="en-GB" sz="2800" dirty="0">
                <a:solidFill>
                  <a:schemeClr val="accent3"/>
                </a:solidFill>
                <a:hlinkClick r:id="rId13">
                  <a:extLst>
                    <a:ext uri="{A12FA001-AC4F-418D-AE19-62706E023703}">
                      <ahyp:hlinkClr xmlns:ahyp="http://schemas.microsoft.com/office/drawing/2018/hyperlinkcolor" val="tx"/>
                    </a:ext>
                  </a:extLst>
                </a:hlinkClick>
              </a:rPr>
              <a:t> </a:t>
            </a:r>
            <a:r>
              <a:rPr lang="en-GB" sz="2800" dirty="0" err="1">
                <a:solidFill>
                  <a:schemeClr val="accent3"/>
                </a:solidFill>
                <a:hlinkClick r:id="rId13">
                  <a:extLst>
                    <a:ext uri="{A12FA001-AC4F-418D-AE19-62706E023703}">
                      <ahyp:hlinkClr xmlns:ahyp="http://schemas.microsoft.com/office/drawing/2018/hyperlinkcolor" val="tx"/>
                    </a:ext>
                  </a:extLst>
                </a:hlinkClick>
              </a:rPr>
              <a:t>tafod</a:t>
            </a:r>
            <a:endParaRPr sz="2800" dirty="0">
              <a:solidFill>
                <a:schemeClr val="accent3"/>
              </a:solidFill>
              <a:latin typeface="Rockwell"/>
              <a:ea typeface="Rockwell"/>
              <a:cs typeface="Rockwell"/>
              <a:sym typeface="Rockwell"/>
            </a:endParaRPr>
          </a:p>
          <a:p>
            <a:pPr marL="0" lvl="0" indent="0" algn="l" rtl="0">
              <a:lnSpc>
                <a:spcPct val="100000"/>
              </a:lnSpc>
              <a:spcBef>
                <a:spcPct val="0"/>
              </a:spcBef>
              <a:spcAft>
                <a:spcPct val="0"/>
              </a:spcAft>
              <a:buSzPts val="1400"/>
              <a:buNone/>
            </a:pPr>
            <a:r>
              <a:rPr lang="en-GB" dirty="0"/>
              <a:t> </a:t>
            </a:r>
            <a:endParaRPr dirty="0"/>
          </a:p>
        </p:txBody>
      </p:sp>
      <p:sp>
        <p:nvSpPr>
          <p:cNvPr id="1188" name="Google Shape;1188;p78"/>
          <p:cNvSpPr/>
          <p:nvPr/>
        </p:nvSpPr>
        <p:spPr>
          <a:xfrm>
            <a:off x="457200"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9" name="Google Shape;1189;p78"/>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Rockwell"/>
                <a:ea typeface="Rockwell"/>
                <a:cs typeface="Rockwell"/>
                <a:sym typeface="Rockwell"/>
              </a:rPr>
              <a:t>Dolenni ac Adnoddau i Ymarferwyr</a:t>
            </a:r>
            <a:endParaRPr kumimoji="0" sz="2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1190" name="Google Shape;1190;p78"/>
          <p:cNvSpPr/>
          <p:nvPr/>
        </p:nvSpPr>
        <p:spPr>
          <a:xfrm>
            <a:off x="76200" y="6520934"/>
            <a:ext cx="783160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2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9098"/>
        </a:solidFill>
        <a:effectLst/>
      </p:bgPr>
    </p:bg>
    <p:spTree>
      <p:nvGrpSpPr>
        <p:cNvPr id="1" name="Shape 1195"/>
        <p:cNvGrpSpPr/>
        <p:nvPr/>
      </p:nvGrpSpPr>
      <p:grpSpPr>
        <a:xfrm>
          <a:off x="0" y="0"/>
          <a:ext cx="0" cy="0"/>
          <a:chOff x="0" y="0"/>
          <a:chExt cx="0" cy="0"/>
        </a:xfrm>
      </p:grpSpPr>
      <p:pic>
        <p:nvPicPr>
          <p:cNvPr id="1196" name="Google Shape;1196;p79"/>
          <p:cNvPicPr preferRelativeResize="0"/>
          <p:nvPr/>
        </p:nvPicPr>
        <p:blipFill>
          <a:blip r:embed="rId3">
            <a:alphaModFix/>
          </a:blip>
          <a:stretch>
            <a:fillRect/>
          </a:stretch>
        </p:blipFill>
        <p:spPr>
          <a:xfrm>
            <a:off x="10294378" y="0"/>
            <a:ext cx="1350264" cy="1678825"/>
          </a:xfrm>
          <a:prstGeom prst="rect">
            <a:avLst/>
          </a:prstGeom>
          <a:noFill/>
          <a:ln>
            <a:noFill/>
          </a:ln>
        </p:spPr>
      </p:pic>
      <p:pic>
        <p:nvPicPr>
          <p:cNvPr id="1197" name="Google Shape;1197;p79"/>
          <p:cNvPicPr preferRelativeResize="0"/>
          <p:nvPr/>
        </p:nvPicPr>
        <p:blipFill>
          <a:blip r:embed="rId4">
            <a:alphaModFix/>
          </a:blip>
          <a:stretch>
            <a:fillRect/>
          </a:stretch>
        </p:blipFill>
        <p:spPr>
          <a:xfrm>
            <a:off x="457193" y="5812276"/>
            <a:ext cx="2750762" cy="872236"/>
          </a:xfrm>
          <a:prstGeom prst="rect">
            <a:avLst/>
          </a:prstGeom>
          <a:noFill/>
          <a:ln>
            <a:noFill/>
          </a:ln>
        </p:spPr>
      </p:pic>
      <p:pic>
        <p:nvPicPr>
          <p:cNvPr id="1198" name="Google Shape;1198;p79" descr="A picture containing icon&#10;&#10;Description automatically generated"/>
          <p:cNvPicPr preferRelativeResize="0"/>
          <p:nvPr/>
        </p:nvPicPr>
        <p:blipFill>
          <a:blip r:embed="rId5">
            <a:alphaModFix/>
          </a:blip>
          <a:stretch>
            <a:fillRect/>
          </a:stretch>
        </p:blipFill>
        <p:spPr>
          <a:xfrm>
            <a:off x="457200" y="304800"/>
            <a:ext cx="2576842" cy="2576842"/>
          </a:xfrm>
          <a:prstGeom prst="rect">
            <a:avLst/>
          </a:prstGeom>
          <a:noFill/>
          <a:ln>
            <a:noFill/>
          </a:ln>
        </p:spPr>
      </p:pic>
      <p:sp>
        <p:nvSpPr>
          <p:cNvPr id="1199" name="Google Shape;1199;p79"/>
          <p:cNvSpPr txBox="1"/>
          <p:nvPr/>
        </p:nvSpPr>
        <p:spPr>
          <a:xfrm>
            <a:off x="2804633" y="1515178"/>
            <a:ext cx="7940232" cy="91527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5400"/>
              <a:buFont typeface="Arial"/>
              <a:buNone/>
              <a:tabLst/>
              <a:defRPr b="0" i="0"/>
            </a:pPr>
            <a:r>
              <a:rPr kumimoji="0" lang="1106" sz="5400" b="0" i="0" u="none" strike="noStrike" kern="0" cap="none" spc="0" normalizeH="0" baseline="0" noProof="0">
                <a:ln>
                  <a:noFill/>
                </a:ln>
                <a:solidFill>
                  <a:srgbClr val="FFFFFF"/>
                </a:solidFill>
                <a:effectLst/>
                <a:uLnTx/>
                <a:uFillTx/>
                <a:latin typeface="Rockwell"/>
                <a:ea typeface="Rockwell"/>
                <a:cs typeface="Rockwell"/>
                <a:sym typeface="Rockwell"/>
              </a:rPr>
              <a:t>Cwestiynau ac Adborth</a:t>
            </a:r>
            <a:endParaRPr kumimoji="0" sz="5000" b="1"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1200" name="Google Shape;1200;p79"/>
          <p:cNvSpPr txBox="1"/>
          <p:nvPr/>
        </p:nvSpPr>
        <p:spPr>
          <a:xfrm>
            <a:off x="1354802" y="3450556"/>
            <a:ext cx="9614708" cy="49241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lang="cy-GB" sz="2000" b="1" dirty="0">
                <a:solidFill>
                  <a:schemeClr val="bg1"/>
                </a:solidFill>
                <a:effectLst/>
                <a:latin typeface="Arial" panose="020B0604020202020204" pitchFamily="34" charset="0"/>
                <a:ea typeface="Calibri" panose="020F0502020204030204" pitchFamily="34" charset="0"/>
              </a:rPr>
              <a:t>**mewnosod dolen arolwg eich sefydliad eich hun a chod QR ar y sleid hon**</a:t>
            </a:r>
            <a:endParaRPr kumimoji="0" sz="2000" b="1" i="0" u="none" strike="noStrike" kern="0" cap="none" spc="0" normalizeH="0" baseline="0" noProof="0" dirty="0">
              <a:ln>
                <a:noFill/>
              </a:ln>
              <a:solidFill>
                <a:schemeClr val="bg1"/>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4CFD8449-98C3-8EA9-5D63-5E7C92C3BE27}"/>
              </a:ext>
            </a:extLst>
          </p:cNvPr>
          <p:cNvPicPr>
            <a:picLocks noChangeAspect="1"/>
          </p:cNvPicPr>
          <p:nvPr/>
        </p:nvPicPr>
        <p:blipFill>
          <a:blip r:embed="rId6"/>
          <a:stretch>
            <a:fillRect/>
          </a:stretch>
        </p:blipFill>
        <p:spPr>
          <a:xfrm>
            <a:off x="9115066" y="4202183"/>
            <a:ext cx="2619741" cy="2343477"/>
          </a:xfrm>
          <a:prstGeom prst="rect">
            <a:avLst/>
          </a:prstGeom>
          <a:solidFill>
            <a:srgbClr val="009098"/>
          </a:solidFill>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206"/>
        <p:cNvGrpSpPr/>
        <p:nvPr/>
      </p:nvGrpSpPr>
      <p:grpSpPr>
        <a:xfrm>
          <a:off x="0" y="0"/>
          <a:ext cx="0" cy="0"/>
          <a:chOff x="0" y="0"/>
          <a:chExt cx="0" cy="0"/>
        </a:xfrm>
      </p:grpSpPr>
      <p:sp>
        <p:nvSpPr>
          <p:cNvPr id="1208" name="Google Shape;1208;p80"/>
          <p:cNvSpPr txBox="1"/>
          <p:nvPr/>
        </p:nvSpPr>
        <p:spPr>
          <a:xfrm>
            <a:off x="76200" y="1062171"/>
            <a:ext cx="12037238" cy="5400315"/>
          </a:xfrm>
          <a:prstGeom prst="rect">
            <a:avLst/>
          </a:prstGeom>
          <a:noFill/>
          <a:ln>
            <a:noFill/>
          </a:ln>
        </p:spPr>
        <p:txBody>
          <a:bodyPr spcFirstLastPara="1" wrap="square" lIns="91425" tIns="45700" rIns="91425" bIns="45700" anchor="t" anchorCtr="0">
            <a:spAutoFit/>
          </a:bodyPr>
          <a:lstStyle/>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Bhamani, S (2020). Educating Before Birth via Talking to the Baby in the Womb: Prenatal Innovations.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Journal of Education and Educational Development</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4</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(2). Cyrchwyd o </a:t>
            </a:r>
            <a:r>
              <a:rPr kumimoji="0" lang="1106" sz="1200" b="0" i="0" u="sng" strike="noStrike" kern="0" cap="none" spc="0" normalizeH="0" baseline="0" noProof="0" dirty="0">
                <a:ln>
                  <a:noFill/>
                </a:ln>
                <a:solidFill>
                  <a:srgbClr val="FFFFFF"/>
                </a:solidFill>
                <a:effectLst/>
                <a:uLnTx/>
                <a:uFillTx/>
                <a:latin typeface="Arial"/>
                <a:ea typeface="Arial"/>
                <a:cs typeface="Arial"/>
                <a:sym typeface="Arial"/>
              </a:rPr>
              <a:t>http://jmsnew.iobmresearch.com/index.php/joeed/article/view/181</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Boundy, L., Cameron-Faulkner, T., a Theakston, A. (2016). Exploring early communicative behaviours: A fine-grained analysis of infant shows and gives.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Infant Behavior and Development</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44</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86-97. DOI: 10.1016/j.infbeh.2016.06.005 </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6670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sym typeface="Arial"/>
              </a:rPr>
              <a:t>Clegg, J., Crawford, E., Spencer, S. a Matthews, D. (2021).  Developmental Language Disorder (DLD) in Young People Leaving Care in England: A Study Profiling the Language, Literacy and Communication Abilities of Young People Transitioning from Care to Independence. Int. J. Environ. Res. Public Health, 18, 4107. </a:t>
            </a:r>
            <a:r>
              <a:rPr kumimoji="0" lang="1106" sz="1200" b="0" i="0" u="sng" strike="noStrike" kern="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sym typeface="Arial"/>
              </a:rPr>
              <a:t>https://doi.org/10.3390/ijerph18084107</a:t>
            </a:r>
            <a:r>
              <a:rPr kumimoji="0" lang="1106" sz="1200" b="0" i="0" u="none" strike="noStrike" kern="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sym typeface="Arial"/>
              </a:rPr>
              <a:t> </a:t>
            </a:r>
            <a:endParaRPr kumimoji="0" lang="en-GB" sz="1200" b="0" i="0" u="none" strike="noStrike" kern="0" cap="none" spc="0" normalizeH="0" baseline="0" noProof="0" dirty="0">
              <a:ln>
                <a:noFill/>
              </a:ln>
              <a:solidFill>
                <a:srgbClr val="FFFFFF"/>
              </a:solidFill>
              <a:effectLst/>
              <a:uLnTx/>
              <a:uFillTx/>
              <a:latin typeface="Arial"/>
              <a:ea typeface="Calibri" panose="020F0502020204030204" pitchFamily="34" charset="0"/>
              <a:cs typeface="Arial"/>
              <a:sym typeface="Arial"/>
            </a:endParaRPr>
          </a:p>
          <a:p>
            <a:pPr marL="285750" marR="0" lvl="0" indent="-26670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Dickinson, D.K.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et al.</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(2012) “How reading books fosters language development around the world,”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Child Development Research</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2012, tt. 1–15. Ar gael yn: https://doi.org/10.1155/2012/602807. </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panose="020B0604020202020204" pitchFamily="34" charset="0"/>
                <a:cs typeface="Arial"/>
                <a:sym typeface="Arial"/>
              </a:rPr>
              <a:t>Hart, B. a Risley, T.R., 2003. The early catastrophe. </a:t>
            </a:r>
            <a:r>
              <a:rPr kumimoji="0" lang="1106" sz="1200" b="0" i="1" u="none" strike="noStrike" kern="0" cap="none" spc="0" normalizeH="0" baseline="0" noProof="0" dirty="0">
                <a:ln>
                  <a:noFill/>
                </a:ln>
                <a:solidFill>
                  <a:srgbClr val="FFFFFF"/>
                </a:solidFill>
                <a:effectLst/>
                <a:uLnTx/>
                <a:uFillTx/>
                <a:latin typeface="Arial" panose="020B0604020202020204" pitchFamily="34" charset="0"/>
                <a:cs typeface="Arial"/>
                <a:sym typeface="Arial"/>
              </a:rPr>
              <a:t>Education review</a:t>
            </a:r>
            <a:r>
              <a:rPr kumimoji="0" lang="1106" sz="1200" b="0" i="0" u="none" strike="noStrike" kern="0" cap="none" spc="0" normalizeH="0" baseline="0" noProof="0" dirty="0">
                <a:ln>
                  <a:noFill/>
                </a:ln>
                <a:solidFill>
                  <a:srgbClr val="FFFFFF"/>
                </a:solidFill>
                <a:effectLst/>
                <a:uLnTx/>
                <a:uFillTx/>
                <a:latin typeface="Arial" panose="020B0604020202020204" pitchFamily="34" charset="0"/>
                <a:cs typeface="Arial"/>
                <a:sym typeface="Arial"/>
              </a:rPr>
              <a:t>, </a:t>
            </a:r>
            <a:r>
              <a:rPr kumimoji="0" lang="1106" sz="1200" b="0" i="1" u="none" strike="noStrike" kern="0" cap="none" spc="0" normalizeH="0" baseline="0" noProof="0" dirty="0">
                <a:ln>
                  <a:noFill/>
                </a:ln>
                <a:solidFill>
                  <a:srgbClr val="FFFFFF"/>
                </a:solidFill>
                <a:effectLst/>
                <a:uLnTx/>
                <a:uFillTx/>
                <a:latin typeface="Arial" panose="020B0604020202020204" pitchFamily="34" charset="0"/>
                <a:cs typeface="Arial"/>
                <a:sym typeface="Arial"/>
              </a:rPr>
              <a:t>17</a:t>
            </a:r>
            <a:r>
              <a:rPr kumimoji="0" lang="1106" sz="1200" b="0" i="0" u="none" strike="noStrike" kern="0" cap="none" spc="0" normalizeH="0" baseline="0" noProof="0" dirty="0">
                <a:ln>
                  <a:noFill/>
                </a:ln>
                <a:solidFill>
                  <a:srgbClr val="FFFFFF"/>
                </a:solidFill>
                <a:effectLst/>
                <a:uLnTx/>
                <a:uFillTx/>
                <a:latin typeface="Arial" panose="020B0604020202020204" pitchFamily="34" charset="0"/>
                <a:cs typeface="Arial"/>
                <a:sym typeface="Arial"/>
              </a:rPr>
              <a:t>(1).</a:t>
            </a:r>
            <a:endParaRPr kumimoji="0" lang="en-GB" sz="12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He, S. (2019) Home Environment, Bilingual Preschooler’s Receptive Mother Tongue Language Outcomes, and Social-Emotional and Behavioral Skills: One Stone for Two Birds?  Frontiers in Psychology. 10</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Holler, J., Kendrick, K.H. a Levinson, S.C. Processing language in face-to-face conversation: Questions with gestures get faster responses.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Psychon Bull Rev</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1106" sz="1200" b="1" i="0" u="none" strike="noStrike" kern="0" cap="none" spc="0" normalizeH="0" baseline="0" noProof="0" dirty="0">
                <a:ln>
                  <a:noFill/>
                </a:ln>
                <a:solidFill>
                  <a:srgbClr val="FFFFFF"/>
                </a:solidFill>
                <a:effectLst/>
                <a:uLnTx/>
                <a:uFillTx/>
                <a:latin typeface="Arial"/>
                <a:ea typeface="Arial"/>
                <a:cs typeface="Arial"/>
                <a:sym typeface="Arial"/>
              </a:rPr>
              <a:t>25, </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1900–1908 (2018)</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Hustad KC, Mahr TJ, Natzke P, Rathouz PJ. Speech Development Between 30 and 119 Months in Typical Children I: Intelligibility Growth Curves for Single-Word and Multiword Productions. J Speech Lang Hear Res. 2021 Hyd 4;64(10):3707-3719</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Karani, NF., Sher, J. a Mophosho M. (2022) The influence of screen time on children’s language development: A scoping review South African Journal of Communication Disorders. 69:a825</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603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Levickis, P.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et al.</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(2014) “Maternal behaviors promoting language acquisition in slow-to-talk toddlers,”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Journal of Developmental &amp; Behavioral Pediatrics</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35(4), tt. 274–281. Ar gael yn: https://doi.org/10.1097/dbp.0000000000000056. </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McGillion, M., Pine, JM., Herbert, JS. a Matthews D.  (2017) A randomised controlled trial to test the effect of promoting caregiver contingent talk on language development in infants from diverse socioeconomic status backgrounds. Journal of Child Psychology and Psychiatry 58:10</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Roulstone, S; Law, J;  Rush, R;  Clegg, J a Peters, T, Adran Addysg Llywodraeth y DU (DFE). (2011)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Investigating the role of language in children's early educational outcomes</a:t>
            </a:r>
            <a:endParaRPr kumimoji="0" sz="1200" b="0" i="1"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Schön, D., Boyer, M., Moreno, S., Besson, M., Peretz, I., Kolinsky R. (2008) Songs as an aid for language acquisition. Cognition, 106:2,, Tud 975-983</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Strutt, C., Khattab, G. a Willoughby, J. (2021) “Does the duration and frequency of dummy (pacifier) use affect the development of speech?,” </a:t>
            </a:r>
            <a:r>
              <a:rPr kumimoji="0" lang="1106" sz="1200" b="0" i="1" u="none" strike="noStrike" kern="0" cap="none" spc="0" normalizeH="0" baseline="0" noProof="0" dirty="0">
                <a:ln>
                  <a:noFill/>
                </a:ln>
                <a:solidFill>
                  <a:srgbClr val="FFFFFF"/>
                </a:solidFill>
                <a:effectLst/>
                <a:uLnTx/>
                <a:uFillTx/>
                <a:latin typeface="Arial"/>
                <a:ea typeface="Arial"/>
                <a:cs typeface="Arial"/>
                <a:sym typeface="Arial"/>
              </a:rPr>
              <a:t>International Journal of Language &amp; Communication Disorders</a:t>
            </a: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 56(3), tt. 512–527. Ar gael yn: https://doi.org/10.1111/1460-6984.12605. </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Tamis-LeMonda,  CS. a Schatz J. (2019) Learning Language in the Context of Play. International Handbook of Language Acquisition t20 </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73050" algn="l" defTabSz="914400" rtl="0" eaLnBrk="1" fontAlgn="auto" latinLnBrk="0" hangingPunct="1">
              <a:lnSpc>
                <a:spcPct val="100000"/>
              </a:lnSpc>
              <a:spcBef>
                <a:spcPct val="0"/>
              </a:spcBef>
              <a:spcAft>
                <a:spcPct val="0"/>
              </a:spcAft>
              <a:buClr>
                <a:srgbClr val="FFFFFF"/>
              </a:buClr>
              <a:buSzPts val="1200"/>
              <a:buFont typeface="Arial"/>
              <a:buChar char="•"/>
              <a:tabLst/>
              <a:defRPr b="0" i="0"/>
            </a:pPr>
            <a:r>
              <a:rPr kumimoji="0" lang="1106" sz="1200" b="0" i="0" u="none" strike="noStrike" kern="0" cap="none" spc="0" normalizeH="0" baseline="0" noProof="0" dirty="0">
                <a:ln>
                  <a:noFill/>
                </a:ln>
                <a:solidFill>
                  <a:srgbClr val="FFFFFF"/>
                </a:solidFill>
                <a:effectLst/>
                <a:uLnTx/>
                <a:uFillTx/>
                <a:latin typeface="Arial"/>
                <a:ea typeface="Arial"/>
                <a:cs typeface="Arial"/>
                <a:sym typeface="Arial"/>
              </a:rPr>
              <a:t>Llywodraeth Cymru (2022) Fframwaith Sicrhau Ansawdd Plant Iach Cymru (Saesneg yn unig)</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9" name="Google Shape;1209;p80"/>
          <p:cNvSpPr/>
          <p:nvPr/>
        </p:nvSpPr>
        <p:spPr>
          <a:xfrm>
            <a:off x="923452" y="1"/>
            <a:ext cx="1564147" cy="1113576"/>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10" name="Google Shape;1210;p80"/>
          <p:cNvPicPr preferRelativeResize="0"/>
          <p:nvPr/>
        </p:nvPicPr>
        <p:blipFill>
          <a:blip r:embed="rId3">
            <a:alphaModFix/>
          </a:blip>
          <a:stretch>
            <a:fillRect/>
          </a:stretch>
        </p:blipFill>
        <p:spPr>
          <a:xfrm>
            <a:off x="2487599" y="0"/>
            <a:ext cx="1212706" cy="1225990"/>
          </a:xfrm>
          <a:prstGeom prst="rect">
            <a:avLst/>
          </a:prstGeom>
          <a:noFill/>
          <a:ln>
            <a:noFill/>
          </a:ln>
        </p:spPr>
      </p:pic>
      <p:sp>
        <p:nvSpPr>
          <p:cNvPr id="1211" name="Google Shape;1211;p80"/>
          <p:cNvSpPr txBox="1"/>
          <p:nvPr/>
        </p:nvSpPr>
        <p:spPr>
          <a:xfrm>
            <a:off x="837445" y="290856"/>
            <a:ext cx="1736162" cy="62742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tabLst/>
              <a:defRPr b="0" i="0"/>
            </a:pPr>
            <a:r>
              <a:rPr kumimoji="0" lang="1106" sz="2000" b="1" i="0" u="none" strike="noStrike" kern="0" cap="none" spc="0" normalizeH="0" baseline="0" noProof="0">
                <a:ln>
                  <a:noFill/>
                </a:ln>
                <a:solidFill>
                  <a:srgbClr val="FFFFFF"/>
                </a:solidFill>
                <a:effectLst/>
                <a:uLnTx/>
                <a:uFillTx/>
                <a:latin typeface="Arial"/>
                <a:ea typeface="Arial"/>
                <a:cs typeface="Arial"/>
                <a:sym typeface="Arial"/>
              </a:rPr>
              <a:t>Cyfeiriadau</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2" name="Google Shape;1212;p80"/>
          <p:cNvSpPr/>
          <p:nvPr/>
        </p:nvSpPr>
        <p:spPr>
          <a:xfrm>
            <a:off x="76200" y="6520934"/>
            <a:ext cx="7831538"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200"/>
              <a:buFont typeface="Arial"/>
              <a:buNone/>
              <a:tabLst/>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70"/>
        <p:cNvGrpSpPr/>
        <p:nvPr/>
      </p:nvGrpSpPr>
      <p:grpSpPr>
        <a:xfrm>
          <a:off x="0" y="0"/>
          <a:ext cx="0" cy="0"/>
          <a:chOff x="0" y="0"/>
          <a:chExt cx="0" cy="0"/>
        </a:xfrm>
      </p:grpSpPr>
      <p:sp>
        <p:nvSpPr>
          <p:cNvPr id="171" name="Google Shape;171;p8"/>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72;p8"/>
          <p:cNvSpPr txBox="1">
            <a:spLocks noGrp="1"/>
          </p:cNvSpPr>
          <p:nvPr>
            <p:ph type="title"/>
          </p:nvPr>
        </p:nvSpPr>
        <p:spPr>
          <a:xfrm>
            <a:off x="457200" y="304800"/>
            <a:ext cx="2030400" cy="1371600"/>
          </a:xfrm>
          <a:prstGeom prst="rect">
            <a:avLst/>
          </a:prstGeom>
          <a:noFill/>
          <a:ln>
            <a:noFill/>
          </a:ln>
        </p:spPr>
        <p:txBody>
          <a:bodyPr spcFirstLastPara="1" wrap="square" lIns="0" tIns="0" rIns="0" bIns="0" anchor="t" anchorCtr="0">
            <a:normAutofit/>
          </a:bodyPr>
          <a:lstStyle/>
          <a:p>
            <a:pPr marL="0" lvl="0" indent="0" algn="ctr" rtl="0">
              <a:lnSpc>
                <a:spcPct val="100000"/>
              </a:lnSpc>
              <a:spcBef>
                <a:spcPct val="0"/>
              </a:spcBef>
              <a:spcAft>
                <a:spcPct val="0"/>
              </a:spcAft>
              <a:buSzPts val="1400"/>
              <a:buNone/>
              <a:defRPr b="0" i="0"/>
            </a:pPr>
            <a:r>
              <a:rPr lang="1106" sz="2000" b="1" dirty="0">
                <a:solidFill>
                  <a:schemeClr val="lt1"/>
                </a:solidFill>
                <a:latin typeface="Rockwell"/>
                <a:ea typeface="Rockwell"/>
                <a:cs typeface="Rockwell"/>
                <a:sym typeface="Rockwell"/>
              </a:rPr>
              <a:t>Nod</a:t>
            </a:r>
            <a:br>
              <a:rPr lang="1106" sz="2000" b="1" dirty="0">
                <a:solidFill>
                  <a:schemeClr val="lt1"/>
                </a:solidFill>
                <a:latin typeface="Rockwell"/>
                <a:ea typeface="Rockwell"/>
                <a:cs typeface="Rockwell"/>
                <a:sym typeface="Rockwell"/>
              </a:rPr>
            </a:br>
            <a:r>
              <a:rPr lang="1106" sz="2000" b="1" dirty="0">
                <a:solidFill>
                  <a:schemeClr val="lt1"/>
                </a:solidFill>
                <a:latin typeface="Rockwell"/>
                <a:ea typeface="Rockwell"/>
                <a:cs typeface="Rockwell"/>
                <a:sym typeface="Rockwell"/>
              </a:rPr>
              <a:t>yr Hyfforddiant</a:t>
            </a:r>
            <a:endParaRPr dirty="0"/>
          </a:p>
        </p:txBody>
      </p:sp>
      <p:sp>
        <p:nvSpPr>
          <p:cNvPr id="173" name="Google Shape;173;p8"/>
          <p:cNvSpPr txBox="1">
            <a:spLocks noGrp="1"/>
          </p:cNvSpPr>
          <p:nvPr>
            <p:ph type="ftr" idx="11"/>
          </p:nvPr>
        </p:nvSpPr>
        <p:spPr>
          <a:xfrm>
            <a:off x="64477" y="6520934"/>
            <a:ext cx="4824976"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74" name="Google Shape;174;p8"/>
          <p:cNvPicPr preferRelativeResize="0"/>
          <p:nvPr/>
        </p:nvPicPr>
        <p:blipFill>
          <a:blip r:embed="rId3">
            <a:alphaModFix/>
          </a:blip>
          <a:srcRect l="49212" t="30386" r="9308" b="14696"/>
          <a:stretch>
            <a:fillRect/>
          </a:stretch>
        </p:blipFill>
        <p:spPr>
          <a:xfrm rot="10800000">
            <a:off x="0" y="3484152"/>
            <a:ext cx="7658100" cy="2916647"/>
          </a:xfrm>
          <a:prstGeom prst="rect">
            <a:avLst/>
          </a:prstGeom>
          <a:noFill/>
          <a:ln>
            <a:noFill/>
          </a:ln>
        </p:spPr>
      </p:pic>
      <p:sp>
        <p:nvSpPr>
          <p:cNvPr id="175" name="Google Shape;175;p8"/>
          <p:cNvSpPr txBox="1"/>
          <p:nvPr/>
        </p:nvSpPr>
        <p:spPr>
          <a:xfrm>
            <a:off x="528596" y="4390072"/>
            <a:ext cx="6507203" cy="17542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dirty="0">
                <a:ln>
                  <a:noFill/>
                </a:ln>
                <a:solidFill>
                  <a:srgbClr val="FFFFFF"/>
                </a:solidFill>
                <a:effectLst/>
                <a:uLnTx/>
                <a:uFillTx/>
                <a:latin typeface="Rockwell"/>
                <a:ea typeface="Rockwell"/>
                <a:cs typeface="Rockwell"/>
                <a:sym typeface="Rockwell"/>
              </a:rPr>
              <a:t>Mae ymyrryd ac atal yn effeithiol yn ystod blynyddoedd cynnar allweddol bywyd plentyn yn hanfodol er mwyn sicrhau'r dechrau gorau mewn bywyd a lleihau problemau iechyd a chymdeithasol hirdymor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1" i="0" u="none" strike="noStrike" kern="0" cap="none" spc="0" normalizeH="0" baseline="0" noProof="0" dirty="0">
                <a:ln>
                  <a:noFill/>
                </a:ln>
                <a:solidFill>
                  <a:srgbClr val="FFFFFF"/>
                </a:solidFill>
                <a:effectLst/>
                <a:uLnTx/>
                <a:uFillTx/>
                <a:latin typeface="Rockwell"/>
                <a:ea typeface="Rockwell"/>
                <a:cs typeface="Rockwell"/>
                <a:sym typeface="Rockwell"/>
              </a:rPr>
              <a:t>(</a:t>
            </a:r>
            <a:r>
              <a:rPr kumimoji="0" lang="1106" sz="1800" b="1" i="0" u="sng" strike="noStrike" kern="0" cap="none" spc="0" normalizeH="0" baseline="0" noProof="0" dirty="0">
                <a:ln>
                  <a:noFill/>
                </a:ln>
                <a:solidFill>
                  <a:srgbClr val="FFFFFF"/>
                </a:solidFill>
                <a:effectLst/>
                <a:uLnTx/>
                <a:uFillTx/>
                <a:latin typeface="Rockwell"/>
                <a:ea typeface="Rockwell"/>
                <a:cs typeface="Rockwell"/>
                <a:sym typeface="Rockwell"/>
              </a:rPr>
              <a:t>Fframwaith sicrhau ansawdd</a:t>
            </a:r>
            <a:r>
              <a:rPr kumimoji="0" lang="1106" sz="1800" b="1" i="0" u="none" strike="noStrike" kern="0" cap="none" spc="0" normalizeH="0" baseline="0" noProof="0" dirty="0">
                <a:ln>
                  <a:noFill/>
                </a:ln>
                <a:solidFill>
                  <a:srgbClr val="FFFFFF"/>
                </a:solidFill>
                <a:effectLst/>
                <a:uLnTx/>
                <a:uFillTx/>
                <a:latin typeface="Rockwell"/>
                <a:ea typeface="Rockwell"/>
                <a:cs typeface="Rockwell"/>
                <a:sym typeface="Rockwell"/>
              </a:rPr>
              <a:t> Rhaglen Plant Iach Cymru,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76;p8"/>
          <p:cNvSpPr/>
          <p:nvPr/>
        </p:nvSpPr>
        <p:spPr>
          <a:xfrm>
            <a:off x="2487600" y="1753049"/>
            <a:ext cx="9094800" cy="1752151"/>
          </a:xfrm>
          <a:prstGeom prst="roundRect">
            <a:avLst>
              <a:gd name="adj" fmla="val 16667"/>
            </a:avLst>
          </a:prstGeom>
          <a:solidFill>
            <a:srgbClr val="E0F2F8"/>
          </a:solidFill>
          <a:ln w="25400" cap="flat" cmpd="sng">
            <a:solidFill>
              <a:srgbClr val="006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000"/>
              <a:buFont typeface="Arial"/>
              <a:buNone/>
              <a:defRPr/>
            </a:pPr>
            <a:endParaRPr kumimoji="0" sz="2000" b="0" i="0" u="none" strike="noStrike" kern="0" cap="none" spc="0" normalizeH="0" baseline="0" noProof="0">
              <a:ln>
                <a:noFill/>
              </a:ln>
              <a:solidFill>
                <a:srgbClr val="7F7F7F"/>
              </a:solidFill>
              <a:effectLst/>
              <a:uLnTx/>
              <a:uFillTx/>
              <a:latin typeface="Arial"/>
              <a:ea typeface="Arial"/>
              <a:cs typeface="Arial"/>
              <a:sym typeface="Arial"/>
            </a:endParaRPr>
          </a:p>
        </p:txBody>
      </p:sp>
      <p:pic>
        <p:nvPicPr>
          <p:cNvPr id="177" name="Google Shape;177;p8"/>
          <p:cNvPicPr preferRelativeResize="0"/>
          <p:nvPr/>
        </p:nvPicPr>
        <p:blipFill>
          <a:blip r:embed="rId3">
            <a:alphaModFix/>
          </a:blip>
          <a:stretch>
            <a:fillRect/>
          </a:stretch>
        </p:blipFill>
        <p:spPr>
          <a:xfrm>
            <a:off x="2514600" y="1752600"/>
            <a:ext cx="1679094" cy="839547"/>
          </a:xfrm>
          <a:prstGeom prst="rect">
            <a:avLst/>
          </a:prstGeom>
          <a:noFill/>
          <a:ln>
            <a:noFill/>
          </a:ln>
        </p:spPr>
      </p:pic>
      <p:sp>
        <p:nvSpPr>
          <p:cNvPr id="178" name="Google Shape;178;p8"/>
          <p:cNvSpPr txBox="1"/>
          <p:nvPr/>
        </p:nvSpPr>
        <p:spPr>
          <a:xfrm>
            <a:off x="4020558" y="1951672"/>
            <a:ext cx="7336906" cy="146446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800" b="0" i="0" u="none" strike="noStrike" kern="0" cap="none" spc="0" normalizeH="0" baseline="0" noProof="0">
                <a:ln>
                  <a:noFill/>
                </a:ln>
                <a:solidFill>
                  <a:srgbClr val="7F7F7F"/>
                </a:solidFill>
                <a:effectLst/>
                <a:uLnTx/>
                <a:uFillTx/>
                <a:latin typeface="Arial"/>
                <a:ea typeface="Arial"/>
                <a:cs typeface="Arial"/>
                <a:sym typeface="Arial"/>
              </a:rPr>
              <a:t>Sicrhau bod ymwelwyr iechyd, timau cymysgedd sgiliau ac asiantaethau partner yn meddu ar sgiliau a gwybodaeth ychwanegol i gefnogi teuluoedd wrth iddynt hybu lleferydd, iaith a chyfathrebu yn amgylchedd dysgu'r cartref, er mwyn helpu i sicrhau gwell deilliannau iechyd a llesiant.</a:t>
            </a:r>
            <a:endParaRPr kumimoji="0" sz="1800" b="0" i="0" u="none" strike="noStrike" kern="0" cap="none" spc="0" normalizeH="0" baseline="0" noProof="0">
              <a:ln>
                <a:noFill/>
              </a:ln>
              <a:solidFill>
                <a:srgbClr val="7F7F7F"/>
              </a:solidFill>
              <a:effectLst/>
              <a:uLnTx/>
              <a:uFillTx/>
              <a:latin typeface="Arial"/>
              <a:ea typeface="Arial"/>
              <a:cs typeface="Arial"/>
              <a:sym typeface="Aria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210"/>
        <p:cNvGrpSpPr/>
        <p:nvPr/>
      </p:nvGrpSpPr>
      <p:grpSpPr>
        <a:xfrm>
          <a:off x="0" y="0"/>
          <a:ext cx="0" cy="0"/>
          <a:chOff x="0" y="0"/>
          <a:chExt cx="0" cy="0"/>
        </a:xfrm>
      </p:grpSpPr>
      <p:sp>
        <p:nvSpPr>
          <p:cNvPr id="211" name="Google Shape;211;p10"/>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800"/>
              <a:buFont typeface="Arial"/>
              <a:buNone/>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212;p10"/>
          <p:cNvSpPr txBox="1">
            <a:spLocks noGrp="1"/>
          </p:cNvSpPr>
          <p:nvPr>
            <p:ph type="title"/>
          </p:nvPr>
        </p:nvSpPr>
        <p:spPr>
          <a:xfrm>
            <a:off x="457200" y="318701"/>
            <a:ext cx="2030400" cy="1357699"/>
          </a:xfrm>
          <a:prstGeom prst="rect">
            <a:avLst/>
          </a:prstGeom>
          <a:noFill/>
          <a:ln>
            <a:noFill/>
          </a:ln>
        </p:spPr>
        <p:txBody>
          <a:bodyPr spcFirstLastPara="1" wrap="square" lIns="0" tIns="0" rIns="0" bIns="0" anchor="t" anchorCtr="0">
            <a:normAutofit/>
          </a:bodyPr>
          <a:lstStyle/>
          <a:p>
            <a:pPr marL="0" lvl="0" indent="0" algn="ctr" rtl="0">
              <a:lnSpc>
                <a:spcPct val="100000"/>
              </a:lnSpc>
              <a:spcBef>
                <a:spcPct val="0"/>
              </a:spcBef>
              <a:spcAft>
                <a:spcPct val="0"/>
              </a:spcAft>
              <a:buSzPts val="1400"/>
              <a:buNone/>
              <a:defRPr b="0" i="0"/>
            </a:pPr>
            <a:r>
              <a:rPr lang="1106" sz="2000" b="1">
                <a:solidFill>
                  <a:schemeClr val="lt1"/>
                </a:solidFill>
                <a:latin typeface="Rockwell"/>
                <a:ea typeface="Rockwell"/>
                <a:cs typeface="Rockwell"/>
                <a:sym typeface="Rockwell"/>
              </a:rPr>
              <a:t>Deilliannau Dysgu</a:t>
            </a:r>
            <a:endParaRPr/>
          </a:p>
        </p:txBody>
      </p:sp>
      <p:grpSp>
        <p:nvGrpSpPr>
          <p:cNvPr id="213" name="Google Shape;213;p10"/>
          <p:cNvGrpSpPr/>
          <p:nvPr/>
        </p:nvGrpSpPr>
        <p:grpSpPr>
          <a:xfrm>
            <a:off x="658021" y="1920993"/>
            <a:ext cx="10658528" cy="4281499"/>
            <a:chOff x="1953421" y="2092"/>
            <a:chExt cx="10658528" cy="4281499"/>
          </a:xfrm>
        </p:grpSpPr>
        <p:sp>
          <p:nvSpPr>
            <p:cNvPr id="214" name="Google Shape;214;p10"/>
            <p:cNvSpPr/>
            <p:nvPr/>
          </p:nvSpPr>
          <p:spPr>
            <a:xfrm rot="10800000">
              <a:off x="2680041" y="2092"/>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10"/>
            <p:cNvSpPr txBox="1"/>
            <p:nvPr/>
          </p:nvSpPr>
          <p:spPr>
            <a:xfrm>
              <a:off x="2858437" y="2092"/>
              <a:ext cx="9753512" cy="713583"/>
            </a:xfrm>
            <a:prstGeom prst="rect">
              <a:avLst/>
            </a:prstGeom>
            <a:noFill/>
            <a:ln>
              <a:noFill/>
            </a:ln>
          </p:spPr>
          <p:txBody>
            <a:bodyPr spcFirstLastPara="1" wrap="square" lIns="314650" tIns="68575" rIns="128000"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Deall datblygiad lleferydd, iaith a chyfathrebu nodweddiadol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10"/>
            <p:cNvSpPr/>
            <p:nvPr/>
          </p:nvSpPr>
          <p:spPr>
            <a:xfrm>
              <a:off x="1953421" y="2092"/>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10"/>
            <p:cNvSpPr/>
            <p:nvPr/>
          </p:nvSpPr>
          <p:spPr>
            <a:xfrm rot="10800000">
              <a:off x="2680041" y="894071"/>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10"/>
            <p:cNvSpPr txBox="1"/>
            <p:nvPr/>
          </p:nvSpPr>
          <p:spPr>
            <a:xfrm>
              <a:off x="2858437" y="894071"/>
              <a:ext cx="9753512" cy="713583"/>
            </a:xfrm>
            <a:prstGeom prst="rect">
              <a:avLst/>
            </a:prstGeom>
            <a:noFill/>
            <a:ln>
              <a:noFill/>
            </a:ln>
          </p:spPr>
          <p:txBody>
            <a:bodyPr spcFirstLastPara="1" wrap="square" lIns="314650" tIns="68575" rIns="128000"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Canfod ffactorau risg a ffactorau amddiffynnol ar gyfer anghenion lleferydd, iaith a chyfathrebu drwy eich arsylwadau a'ch trafodaethau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10"/>
            <p:cNvSpPr/>
            <p:nvPr/>
          </p:nvSpPr>
          <p:spPr>
            <a:xfrm>
              <a:off x="1953421" y="894071"/>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10"/>
            <p:cNvSpPr/>
            <p:nvPr/>
          </p:nvSpPr>
          <p:spPr>
            <a:xfrm rot="10800000">
              <a:off x="2680041" y="1786050"/>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10"/>
            <p:cNvSpPr txBox="1"/>
            <p:nvPr/>
          </p:nvSpPr>
          <p:spPr>
            <a:xfrm>
              <a:off x="2858437" y="1786050"/>
              <a:ext cx="9753512" cy="713583"/>
            </a:xfrm>
            <a:prstGeom prst="rect">
              <a:avLst/>
            </a:prstGeom>
            <a:noFill/>
            <a:ln>
              <a:noFill/>
            </a:ln>
          </p:spPr>
          <p:txBody>
            <a:bodyPr spcFirstLastPara="1" wrap="square" lIns="314650" tIns="68575" rIns="128000"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Ystyried effaith anghenion lleferydd, iaith a chyfathrebu ar y plentyn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10"/>
            <p:cNvSpPr/>
            <p:nvPr/>
          </p:nvSpPr>
          <p:spPr>
            <a:xfrm>
              <a:off x="1953421" y="1786050"/>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10"/>
            <p:cNvSpPr/>
            <p:nvPr/>
          </p:nvSpPr>
          <p:spPr>
            <a:xfrm rot="10800000">
              <a:off x="2680041" y="2678029"/>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10"/>
            <p:cNvSpPr txBox="1"/>
            <p:nvPr/>
          </p:nvSpPr>
          <p:spPr>
            <a:xfrm>
              <a:off x="2858437" y="2678029"/>
              <a:ext cx="9753512" cy="713583"/>
            </a:xfrm>
            <a:prstGeom prst="rect">
              <a:avLst/>
            </a:prstGeom>
            <a:noFill/>
            <a:ln>
              <a:noFill/>
            </a:ln>
          </p:spPr>
          <p:txBody>
            <a:bodyPr spcFirstLastPara="1" wrap="square" lIns="314650" tIns="68575" rIns="128000"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Hyrwyddo strategaethau seiliedig ar dystiolaeth ar gyfer cefnogi teuluoedd wrth iddynt helpu eu plant i ddysgu siarad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10"/>
            <p:cNvSpPr/>
            <p:nvPr/>
          </p:nvSpPr>
          <p:spPr>
            <a:xfrm>
              <a:off x="1953421" y="2678029"/>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10"/>
            <p:cNvSpPr/>
            <p:nvPr/>
          </p:nvSpPr>
          <p:spPr>
            <a:xfrm rot="10800000">
              <a:off x="2680041" y="3570008"/>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10"/>
            <p:cNvSpPr txBox="1"/>
            <p:nvPr/>
          </p:nvSpPr>
          <p:spPr>
            <a:xfrm>
              <a:off x="2858437" y="3570008"/>
              <a:ext cx="9753512" cy="713583"/>
            </a:xfrm>
            <a:prstGeom prst="rect">
              <a:avLst/>
            </a:prstGeom>
            <a:noFill/>
            <a:ln>
              <a:noFill/>
            </a:ln>
          </p:spPr>
          <p:txBody>
            <a:bodyPr spcFirstLastPara="1" wrap="square" lIns="314650" tIns="68575" rIns="128000" bIns="68575" anchor="ctr" anchorCtr="0">
              <a:noAutofit/>
            </a:bodyPr>
            <a:lstStyle/>
            <a:p>
              <a:pPr marL="0" marR="0" lvl="0" indent="0" algn="ctr" defTabSz="914400" rtl="0" eaLnBrk="1" fontAlgn="auto" latinLnBrk="0" hangingPunct="1">
                <a:lnSpc>
                  <a:spcPct val="90000"/>
                </a:lnSpc>
                <a:spcBef>
                  <a:spcPct val="0"/>
                </a:spcBef>
                <a:spcAft>
                  <a:spcPct val="0"/>
                </a:spcAft>
                <a:buClr>
                  <a:srgbClr val="FFFFFF"/>
                </a:buClr>
                <a:buSzPts val="1800"/>
                <a:buFont typeface="Arial"/>
                <a:buNone/>
                <a:defRPr b="0" i="0"/>
              </a:pPr>
              <a:r>
                <a:rPr kumimoji="0" lang="1106" sz="1800" b="0" i="0" u="none" strike="noStrike" kern="0" cap="none" spc="0" normalizeH="0" baseline="0" noProof="0">
                  <a:ln>
                    <a:noFill/>
                  </a:ln>
                  <a:solidFill>
                    <a:srgbClr val="FFFFFF"/>
                  </a:solidFill>
                  <a:effectLst/>
                  <a:uLnTx/>
                  <a:uFillTx/>
                  <a:latin typeface="Arial"/>
                  <a:ea typeface="Arial"/>
                  <a:cs typeface="Arial"/>
                  <a:sym typeface="Arial"/>
                </a:rPr>
                <a:t>Gwybod pryd i geisio cymorth ychwanegol/cyfeirio'n briodol at wasanaethau ar lefelau cyffredin, grŵp, teilwra ac arbenigol yn ôl yr angen (D.S. yr unigolyn cywir, yn y lle cywir, ar yr adeg gywir)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10"/>
            <p:cNvSpPr/>
            <p:nvPr/>
          </p:nvSpPr>
          <p:spPr>
            <a:xfrm>
              <a:off x="1953421" y="3570008"/>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9" name="Google Shape;229;p10"/>
          <p:cNvSpPr txBox="1">
            <a:spLocks noGrp="1"/>
          </p:cNvSpPr>
          <p:nvPr>
            <p:ph type="ftr" idx="11"/>
          </p:nvPr>
        </p:nvSpPr>
        <p:spPr>
          <a:xfrm>
            <a:off x="64477" y="6520934"/>
            <a:ext cx="4852190" cy="18306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b="0" i="0"/>
            </a:pPr>
            <a:r>
              <a:rPr kumimoji="0" lang="1106" sz="1200" b="1" i="0" u="none" strike="noStrike" kern="0" cap="none" spc="0" normalizeH="0" baseline="0" noProof="0">
                <a:ln>
                  <a:noFill/>
                </a:ln>
                <a:solidFill>
                  <a:srgbClr val="888888"/>
                </a:solidFill>
                <a:effectLst/>
                <a:uLnTx/>
                <a:uFillTx/>
                <a:latin typeface="Rockwell"/>
                <a:ea typeface="Rockwell"/>
                <a:cs typeface="Rockwell"/>
                <a:sym typeface="Rockwell"/>
              </a:rPr>
              <a:t>Hyfforddiant Lleferydd, Iaith a Chyfathrebu Siarad Gyda Fi</a:t>
            </a:r>
            <a:endParaRPr kumimoji="0"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30" name="Google Shape;230;p10"/>
          <p:cNvPicPr preferRelativeResize="0"/>
          <p:nvPr/>
        </p:nvPicPr>
        <p:blipFill>
          <a:blip r:embed="rId4">
            <a:alphaModFix/>
          </a:blip>
          <a:stretch>
            <a:fillRect/>
          </a:stretch>
        </p:blipFill>
        <p:spPr>
          <a:xfrm>
            <a:off x="2209800" y="11151"/>
            <a:ext cx="2057400" cy="1759994"/>
          </a:xfrm>
          <a:prstGeom prst="rect">
            <a:avLst/>
          </a:prstGeom>
          <a:noFill/>
          <a:ln>
            <a:noFill/>
          </a:ln>
        </p:spPr>
      </p:pic>
      <p:pic>
        <p:nvPicPr>
          <p:cNvPr id="3" name="Google Shape;184;p9">
            <a:extLst>
              <a:ext uri="{FF2B5EF4-FFF2-40B4-BE49-F238E27FC236}">
                <a16:creationId xmlns:a16="http://schemas.microsoft.com/office/drawing/2014/main" id="{E3E39D5A-2B90-ABBB-85C2-88C3BFB5E415}"/>
              </a:ext>
            </a:extLst>
          </p:cNvPr>
          <p:cNvPicPr preferRelativeResize="0"/>
          <p:nvPr/>
        </p:nvPicPr>
        <p:blipFill>
          <a:blip r:embed="rId5">
            <a:alphaModFix/>
          </a:blip>
          <a:stretch>
            <a:fillRect/>
          </a:stretch>
        </p:blipFill>
        <p:spPr>
          <a:xfrm>
            <a:off x="7924802" y="-184825"/>
            <a:ext cx="4419600" cy="2819400"/>
          </a:xfrm>
          <a:prstGeom prst="rect">
            <a:avLst/>
          </a:prstGeom>
          <a:noFill/>
          <a:ln>
            <a:noFill/>
          </a:ln>
        </p:spPr>
      </p:pic>
      <p:sp>
        <p:nvSpPr>
          <p:cNvPr id="4" name="Google Shape;205;p9">
            <a:extLst>
              <a:ext uri="{FF2B5EF4-FFF2-40B4-BE49-F238E27FC236}">
                <a16:creationId xmlns:a16="http://schemas.microsoft.com/office/drawing/2014/main" id="{7AB5258C-85A1-738D-27D6-5A95C961A27F}"/>
              </a:ext>
            </a:extLst>
          </p:cNvPr>
          <p:cNvSpPr txBox="1"/>
          <p:nvPr/>
        </p:nvSpPr>
        <p:spPr>
          <a:xfrm>
            <a:off x="8932976" y="346556"/>
            <a:ext cx="2789126" cy="17850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600" b="0" i="0" u="none" strike="noStrike" kern="0" cap="none" spc="0" normalizeH="0" baseline="0" noProof="0" dirty="0">
                <a:ln>
                  <a:noFill/>
                </a:ln>
                <a:solidFill>
                  <a:srgbClr val="FFFFFF"/>
                </a:solidFill>
                <a:effectLst/>
                <a:uLnTx/>
                <a:uFillTx/>
                <a:latin typeface="Rockwell"/>
                <a:ea typeface="Rockwell"/>
                <a:cs typeface="Rockwell"/>
                <a:sym typeface="Rockwell"/>
              </a:rPr>
              <a:t>Cyflwyno datblygiad iaith a chwarae cynnar mewn grwpiau babanod ac yn y cartref</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b="0" i="0"/>
            </a:pPr>
            <a:r>
              <a:rPr kumimoji="0" lang="1106" sz="1600" b="0" i="0" u="none" strike="noStrike" kern="0" cap="none" spc="0" normalizeH="0" baseline="0" noProof="0" dirty="0">
                <a:ln>
                  <a:noFill/>
                </a:ln>
                <a:solidFill>
                  <a:srgbClr val="FFFFFF"/>
                </a:solidFill>
                <a:effectLst/>
                <a:uLnTx/>
                <a:uFillTx/>
                <a:latin typeface="Rockwell"/>
                <a:ea typeface="Rockwell"/>
                <a:cs typeface="Rockwell"/>
                <a:sym typeface="Rockwell"/>
              </a:rPr>
              <a:t> </a:t>
            </a:r>
            <a:r>
              <a:rPr kumimoji="0" lang="1106" sz="1200" b="1" i="0" u="none" strike="noStrike" kern="0" cap="none" spc="0" normalizeH="0" baseline="0" noProof="0" dirty="0">
                <a:ln>
                  <a:noFill/>
                </a:ln>
                <a:solidFill>
                  <a:srgbClr val="FFFFFF"/>
                </a:solidFill>
                <a:effectLst/>
                <a:uLnTx/>
                <a:uFillTx/>
                <a:latin typeface="Rockwell"/>
                <a:ea typeface="Rockwell"/>
                <a:cs typeface="Rockwell"/>
                <a:sym typeface="Rockwell"/>
              </a:rPr>
              <a:t>(</a:t>
            </a:r>
            <a:r>
              <a:rPr kumimoji="0" lang="1106" sz="1200" b="1" i="0" u="sng" strike="noStrike" kern="0" cap="none" spc="0" normalizeH="0" baseline="0" noProof="0" dirty="0">
                <a:ln>
                  <a:noFill/>
                </a:ln>
                <a:solidFill>
                  <a:srgbClr val="FFFFFF"/>
                </a:solidFill>
                <a:effectLst/>
                <a:uLnTx/>
                <a:uFillTx/>
                <a:latin typeface="Rockwell"/>
                <a:ea typeface="Rockwell"/>
                <a:cs typeface="Rockwell"/>
                <a:sym typeface="Rockwell"/>
              </a:rPr>
              <a:t>Fframwaith sicrhau ansawdd</a:t>
            </a:r>
            <a:r>
              <a:rPr kumimoji="0" lang="1106" sz="1200" b="1" i="0" u="none" strike="noStrike" kern="0" cap="none" spc="0" normalizeH="0" baseline="0" noProof="0" dirty="0">
                <a:ln>
                  <a:noFill/>
                </a:ln>
                <a:solidFill>
                  <a:srgbClr val="FFFFFF"/>
                </a:solidFill>
                <a:effectLst/>
                <a:uLnTx/>
                <a:uFillTx/>
                <a:latin typeface="Rockwell"/>
                <a:ea typeface="Rockwell"/>
                <a:cs typeface="Rockwell"/>
                <a:sym typeface="Rockwell"/>
              </a:rPr>
              <a:t> Rhaglen Plant Iach Cymru, 2022)</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1800"/>
              <a:buFont typeface="Arial"/>
              <a:buNone/>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000000"/>
      </a:dk2>
      <a:lt2>
        <a:srgbClr val="FFFFFF"/>
      </a:lt2>
      <a:accent1>
        <a:srgbClr val="009098"/>
      </a:accent1>
      <a:accent2>
        <a:srgbClr val="82368C"/>
      </a:accent2>
      <a:accent3>
        <a:srgbClr val="F9B22A"/>
      </a:accent3>
      <a:accent4>
        <a:srgbClr val="EBF4EB"/>
      </a:accent4>
      <a:accent5>
        <a:srgbClr val="EEB166"/>
      </a:accent5>
      <a:accent6>
        <a:srgbClr val="EF7A39"/>
      </a:accent6>
      <a:hlink>
        <a:srgbClr val="82368C"/>
      </a:hlink>
      <a:folHlink>
        <a:srgbClr val="D5A3D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rgbClr val="000000"/>
      </a:dk1>
      <a:lt1>
        <a:srgbClr val="FFFFFF"/>
      </a:lt1>
      <a:dk2>
        <a:srgbClr val="000000"/>
      </a:dk2>
      <a:lt2>
        <a:srgbClr val="FFFFFF"/>
      </a:lt2>
      <a:accent1>
        <a:srgbClr val="009098"/>
      </a:accent1>
      <a:accent2>
        <a:srgbClr val="82368C"/>
      </a:accent2>
      <a:accent3>
        <a:srgbClr val="F9B22A"/>
      </a:accent3>
      <a:accent4>
        <a:srgbClr val="EBF4EB"/>
      </a:accent4>
      <a:accent5>
        <a:srgbClr val="EEB166"/>
      </a:accent5>
      <a:accent6>
        <a:srgbClr val="EF7A39"/>
      </a:accent6>
      <a:hlink>
        <a:srgbClr val="82368C"/>
      </a:hlink>
      <a:folHlink>
        <a:srgbClr val="D5A3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1">
      <a:dk1>
        <a:srgbClr val="000000"/>
      </a:dk1>
      <a:lt1>
        <a:srgbClr val="FFFFFF"/>
      </a:lt1>
      <a:dk2>
        <a:srgbClr val="000000"/>
      </a:dk2>
      <a:lt2>
        <a:srgbClr val="FFFFFF"/>
      </a:lt2>
      <a:accent1>
        <a:srgbClr val="009098"/>
      </a:accent1>
      <a:accent2>
        <a:srgbClr val="82368C"/>
      </a:accent2>
      <a:accent3>
        <a:srgbClr val="F9B22A"/>
      </a:accent3>
      <a:accent4>
        <a:srgbClr val="EBF4EB"/>
      </a:accent4>
      <a:accent5>
        <a:srgbClr val="EEB166"/>
      </a:accent5>
      <a:accent6>
        <a:srgbClr val="EF7A39"/>
      </a:accent6>
      <a:hlink>
        <a:srgbClr val="82368C"/>
      </a:hlink>
      <a:folHlink>
        <a:srgbClr val="D5A3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FF3C5B18883D4E21973B57C2EEED7FD1" version="1.0.0">
  <systemFields>
    <field name="Objective-Id">
      <value order="0">A49830781</value>
    </field>
    <field name="Objective-Title">
      <value order="0">20240206 - HV training version 2 - Welsh</value>
    </field>
    <field name="Objective-Description">
      <value order="0"/>
    </field>
    <field name="Objective-CreationStamp">
      <value order="0">2024-02-06T13:39:16Z</value>
    </field>
    <field name="Objective-IsApproved">
      <value order="0">false</value>
    </field>
    <field name="Objective-IsPublished">
      <value order="0">false</value>
    </field>
    <field name="Objective-DatePublished">
      <value order="0"/>
    </field>
    <field name="Objective-ModificationStamp">
      <value order="0">2024-02-06T13:42:24Z</value>
    </field>
    <field name="Objective-Owner">
      <value order="0">Butler, Claire (PSWL - Communities &amp; Tackling Poverty - Early Years)</value>
    </field>
    <field name="Objective-Path">
      <value order="0">Objective Global Folder:#Business File Plan:WG Organisational Groups:NEW - Post December 2022 - Public Services &amp; Welsh Language (PSWL):Communities &amp; Tackling Poverty:Public Services &amp; Welsh Language (PSWL) - Communities &amp; Tackling Poverty - Early Years, Childcare and Play Division:1 - Save:Early Years, Childcare and Play Division:04 Early Years Branch:Finance, Communications &amp; Programmes Branch:Flying Start:Flying Start - Speech, Language and Communication - 2018:SLC - Health Visitor training</value>
    </field>
    <field name="Objective-Parent">
      <value order="0">SLC - Health Visitor training</value>
    </field>
    <field name="Objective-State">
      <value order="0">Being Drafted</value>
    </field>
    <field name="Objective-VersionId">
      <value order="0">vA92965894</value>
    </field>
    <field name="Objective-Version">
      <value order="0">0.1</value>
    </field>
    <field name="Objective-VersionNumber">
      <value order="0">1</value>
    </field>
    <field name="Objective-VersionComment">
      <value order="0">First version</value>
    </field>
    <field name="Objective-FileNumber">
      <value order="0">qA1358893</value>
    </field>
    <field name="Objective-Classification">
      <value order="0">Official</value>
    </field>
    <field name="Objective-Caveats">
      <value order="0"/>
    </field>
  </systemFields>
  <catalogues>
    <catalogue name="Document Type Catalogue" type="type" ori="id:cA14">
      <field name="Objective-Date Acquired">
        <value order="0"/>
      </field>
      <field name="Objective-Official Translation">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FF3C5B18883D4E21973B57C2EEED7FD1"/>
  </ds:schemaRefs>
</ds:datastoreItem>
</file>

<file path=docProps/app.xml><?xml version="1.0" encoding="utf-8"?>
<Properties xmlns="http://schemas.openxmlformats.org/officeDocument/2006/extended-properties" xmlns:vt="http://schemas.openxmlformats.org/officeDocument/2006/docPropsVTypes">
  <TotalTime>917</TotalTime>
  <Words>14366</Words>
  <Application>Microsoft Office PowerPoint</Application>
  <PresentationFormat>Widescreen</PresentationFormat>
  <Paragraphs>1327</Paragraphs>
  <Slides>73</Slides>
  <Notes>73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73</vt:i4>
      </vt:variant>
    </vt:vector>
  </HeadingPairs>
  <TitlesOfParts>
    <vt:vector size="87" baseType="lpstr">
      <vt:lpstr>Arial</vt:lpstr>
      <vt:lpstr>Calibri</vt:lpstr>
      <vt:lpstr>Calibri Light</vt:lpstr>
      <vt:lpstr>effra</vt:lpstr>
      <vt:lpstr>Noto Sans Symbols</vt:lpstr>
      <vt:lpstr>Quattrocento Sans</vt:lpstr>
      <vt:lpstr>Rockwell</vt:lpstr>
      <vt:lpstr>Segoe UI</vt:lpstr>
      <vt:lpstr>Segoe UI Web (West European)</vt:lpstr>
      <vt:lpstr>verdana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Lefelau Gofal Cymru</vt:lpstr>
      <vt:lpstr>Lefelau Gofal Cymru</vt:lpstr>
      <vt:lpstr>Nod yr Hyfforddiant</vt:lpstr>
      <vt:lpstr>Deilliannau Dysgu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Lleferydd, Iaith a Chyfathrebu</vt:lpstr>
      <vt:lpstr>PowerPoint Presentation</vt:lpstr>
      <vt:lpstr>PowerPoint Presentation</vt:lpstr>
      <vt:lpstr>Ystumiau</vt:lpstr>
      <vt:lpstr>PowerPoint Presentation</vt:lpstr>
      <vt:lpstr>PowerPoint Presentation</vt:lpstr>
      <vt:lpstr>PowerPoint Presentation</vt:lpstr>
      <vt:lpstr>PowerPoint Presentation</vt:lpstr>
      <vt:lpstr>Lleferydd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Ffactorau teuluol sy'n gysylltiedig â ffactorau risg a ffactorau amddiffynnol ar gyfer lleferydd, iaith a chyfathrebu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 Davies</dc:creator>
  <cp:lastModifiedBy>Pape, Catherine (PSWL - Communities &amp; Tackling Poverty - Early Years)</cp:lastModifiedBy>
  <cp:revision>30</cp:revision>
  <dcterms:created xsi:type="dcterms:W3CDTF">2023-03-31T11:37:40Z</dcterms:created>
  <dcterms:modified xsi:type="dcterms:W3CDTF">2024-02-06T16:31:10Z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A49830781</vt:lpwstr>
  </property>
  <property fmtid="{D5CDD505-2E9C-101B-9397-08002B2CF9AE}" pid="4" name="Objective-Title">
    <vt:lpwstr>20240206 - HV training version 2 - Welsh</vt:lpwstr>
  </property>
  <property fmtid="{D5CDD505-2E9C-101B-9397-08002B2CF9AE}" pid="5" name="Objective-Description">
    <vt:lpwstr/>
  </property>
  <property fmtid="{D5CDD505-2E9C-101B-9397-08002B2CF9AE}" pid="6" name="Objective-CreationStamp">
    <vt:filetime>2024-02-06T13:39:16Z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2024-02-06T13:42:24Z</vt:filetime>
  </property>
  <property fmtid="{D5CDD505-2E9C-101B-9397-08002B2CF9AE}" pid="11" name="Objective-Owner">
    <vt:lpwstr>Butler, Claire (PSWL - Communities &amp; Tackling Poverty - Early Years)</vt:lpwstr>
  </property>
  <property fmtid="{D5CDD505-2E9C-101B-9397-08002B2CF9AE}" pid="12" name="Objective-Path">
    <vt:lpwstr>Objective Global Folder:#Business File Plan:WG Organisational Groups:NEW - Post December 2022 - Public Services &amp; Welsh Language (PSWL):Communities &amp; Tackling Poverty:Public Services &amp; Welsh Language (PSWL) - Communities &amp; Tackling Poverty - Early Years, Childcare and Play Division:1 - Save:Early Years, Childcare and Play Division:04 Early Years Branch:Finance, Communications &amp; Programmes Branch:Flying Start:Flying Start - Speech, Language and Communication - 2018:SLC - Health Visitor training:</vt:lpwstr>
  </property>
  <property fmtid="{D5CDD505-2E9C-101B-9397-08002B2CF9AE}" pid="13" name="Objective-Parent">
    <vt:lpwstr>SLC - Health Visitor training</vt:lpwstr>
  </property>
  <property fmtid="{D5CDD505-2E9C-101B-9397-08002B2CF9AE}" pid="14" name="Objective-State">
    <vt:lpwstr>Being Drafted</vt:lpwstr>
  </property>
  <property fmtid="{D5CDD505-2E9C-101B-9397-08002B2CF9AE}" pid="15" name="Objective-VersionId">
    <vt:lpwstr>vA92965894</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
  </property>
  <property fmtid="{D5CDD505-2E9C-101B-9397-08002B2CF9AE}" pid="20" name="Objective-Classification">
    <vt:lpwstr>[Inherited - Official]</vt:lpwstr>
  </property>
  <property fmtid="{D5CDD505-2E9C-101B-9397-08002B2CF9AE}" pid="21" name="Objective-Caveats">
    <vt:lpwstr/>
  </property>
  <property fmtid="{D5CDD505-2E9C-101B-9397-08002B2CF9AE}" pid="22" name="Objective-Connect Creator">
    <vt:lpwstr/>
  </property>
  <property fmtid="{D5CDD505-2E9C-101B-9397-08002B2CF9AE}" pid="23" name="Objective-Comment">
    <vt:lpwstr/>
  </property>
  <property fmtid="{D5CDD505-2E9C-101B-9397-08002B2CF9AE}" pid="24" name="Objective-Date Acquired">
    <vt:lpwstr/>
  </property>
  <property fmtid="{D5CDD505-2E9C-101B-9397-08002B2CF9AE}" pid="25" name="Objective-Official Translation">
    <vt:lpwstr/>
  </property>
</Properties>
</file>