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2"/>
  </p:notesMasterIdLst>
  <p:sldIdLst>
    <p:sldId id="297" r:id="rId3"/>
    <p:sldId id="305" r:id="rId4"/>
    <p:sldId id="298" r:id="rId5"/>
    <p:sldId id="299" r:id="rId6"/>
    <p:sldId id="304" r:id="rId7"/>
    <p:sldId id="302" r:id="rId8"/>
    <p:sldId id="301" r:id="rId9"/>
    <p:sldId id="303" r:id="rId10"/>
    <p:sldId id="30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7C80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574C49-E257-4C32-93D0-CBCBEF598437}" v="2" dt="2024-09-19T08:58:15.5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8" /><Relationship Type="http://schemas.openxmlformats.org/officeDocument/2006/relationships/presProps" Target="presProps.xml" Id="rId13" /><Relationship Type="http://schemas.microsoft.com/office/2015/10/relationships/revisionInfo" Target="revisionInfo.xml" Id="rId18" /><Relationship Type="http://schemas.openxmlformats.org/officeDocument/2006/relationships/slide" Target="slides/slide1.xml" Id="rId3" /><Relationship Type="http://schemas.openxmlformats.org/officeDocument/2006/relationships/slide" Target="slides/slide5.xml" Id="rId7" /><Relationship Type="http://schemas.openxmlformats.org/officeDocument/2006/relationships/notesMaster" Target="notesMasters/notesMaster1.xml" Id="rId12" /><Relationship Type="http://schemas.microsoft.com/office/2016/11/relationships/changesInfo" Target="changesInfos/changesInfo1.xml" Id="rId17" /><Relationship Type="http://schemas.openxmlformats.org/officeDocument/2006/relationships/slideMaster" Target="slideMasters/slideMaster1.xml" Id="rId2" /><Relationship Type="http://schemas.openxmlformats.org/officeDocument/2006/relationships/tableStyles" Target="tableStyles.xml" Id="rId16" /><Relationship Type="http://schemas.openxmlformats.org/officeDocument/2006/relationships/slide" Target="slides/slide4.xml" Id="rId6" /><Relationship Type="http://schemas.openxmlformats.org/officeDocument/2006/relationships/slide" Target="slides/slide9.xml" Id="rId11" /><Relationship Type="http://schemas.openxmlformats.org/officeDocument/2006/relationships/slide" Target="slides/slide3.xml" Id="rId5" /><Relationship Type="http://schemas.openxmlformats.org/officeDocument/2006/relationships/theme" Target="theme/theme1.xml" Id="rId15" /><Relationship Type="http://schemas.openxmlformats.org/officeDocument/2006/relationships/slide" Target="slides/slide8.xml" Id="rId10" /><Relationship Type="http://schemas.openxmlformats.org/officeDocument/2006/relationships/slide" Target="slides/slide2.xml" Id="rId4" /><Relationship Type="http://schemas.openxmlformats.org/officeDocument/2006/relationships/slide" Target="slides/slide7.xml" Id="rId9" /><Relationship Type="http://schemas.openxmlformats.org/officeDocument/2006/relationships/viewProps" Target="viewProps.xml" Id="rId14" /><Relationship Type="http://schemas.openxmlformats.org/officeDocument/2006/relationships/customXml" Target="/customXml/item2.xml" Id="R1c5cd45f0f914fb5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nro, Dafydd (CCRA - Transport and Digital Connectivity)" userId="5b84127b-e3c3-41de-93a0-8255328d673c" providerId="ADAL" clId="{AA574C49-E257-4C32-93D0-CBCBEF598437}"/>
    <pc:docChg chg="custSel addSld delSld modSld sldOrd">
      <pc:chgData name="Munro, Dafydd (CCRA - Transport and Digital Connectivity)" userId="5b84127b-e3c3-41de-93a0-8255328d673c" providerId="ADAL" clId="{AA574C49-E257-4C32-93D0-CBCBEF598437}" dt="2024-09-19T09:01:53.541" v="263" actId="47"/>
      <pc:docMkLst>
        <pc:docMk/>
      </pc:docMkLst>
      <pc:sldChg chg="del">
        <pc:chgData name="Munro, Dafydd (CCRA - Transport and Digital Connectivity)" userId="5b84127b-e3c3-41de-93a0-8255328d673c" providerId="ADAL" clId="{AA574C49-E257-4C32-93D0-CBCBEF598437}" dt="2024-09-19T08:08:57.533" v="0" actId="47"/>
        <pc:sldMkLst>
          <pc:docMk/>
          <pc:sldMk cId="2403912166" sldId="261"/>
        </pc:sldMkLst>
      </pc:sldChg>
      <pc:sldChg chg="del">
        <pc:chgData name="Munro, Dafydd (CCRA - Transport and Digital Connectivity)" userId="5b84127b-e3c3-41de-93a0-8255328d673c" providerId="ADAL" clId="{AA574C49-E257-4C32-93D0-CBCBEF598437}" dt="2024-09-19T08:08:58.587" v="1" actId="47"/>
        <pc:sldMkLst>
          <pc:docMk/>
          <pc:sldMk cId="3220663840" sldId="292"/>
        </pc:sldMkLst>
      </pc:sldChg>
      <pc:sldChg chg="del ord">
        <pc:chgData name="Munro, Dafydd (CCRA - Transport and Digital Connectivity)" userId="5b84127b-e3c3-41de-93a0-8255328d673c" providerId="ADAL" clId="{AA574C49-E257-4C32-93D0-CBCBEF598437}" dt="2024-09-19T09:01:51.333" v="261" actId="47"/>
        <pc:sldMkLst>
          <pc:docMk/>
          <pc:sldMk cId="4117574143" sldId="294"/>
        </pc:sldMkLst>
      </pc:sldChg>
      <pc:sldChg chg="del">
        <pc:chgData name="Munro, Dafydd (CCRA - Transport and Digital Connectivity)" userId="5b84127b-e3c3-41de-93a0-8255328d673c" providerId="ADAL" clId="{AA574C49-E257-4C32-93D0-CBCBEF598437}" dt="2024-09-19T09:01:53.541" v="263" actId="47"/>
        <pc:sldMkLst>
          <pc:docMk/>
          <pc:sldMk cId="1229306658" sldId="295"/>
        </pc:sldMkLst>
      </pc:sldChg>
      <pc:sldChg chg="del">
        <pc:chgData name="Munro, Dafydd (CCRA - Transport and Digital Connectivity)" userId="5b84127b-e3c3-41de-93a0-8255328d673c" providerId="ADAL" clId="{AA574C49-E257-4C32-93D0-CBCBEF598437}" dt="2024-09-19T09:01:52.467" v="262" actId="47"/>
        <pc:sldMkLst>
          <pc:docMk/>
          <pc:sldMk cId="3593128555" sldId="296"/>
        </pc:sldMkLst>
      </pc:sldChg>
      <pc:sldChg chg="addSp modSp new mod">
        <pc:chgData name="Munro, Dafydd (CCRA - Transport and Digital Connectivity)" userId="5b84127b-e3c3-41de-93a0-8255328d673c" providerId="ADAL" clId="{AA574C49-E257-4C32-93D0-CBCBEF598437}" dt="2024-09-19T08:09:51.862" v="7" actId="14100"/>
        <pc:sldMkLst>
          <pc:docMk/>
          <pc:sldMk cId="3551003822" sldId="297"/>
        </pc:sldMkLst>
        <pc:picChg chg="add mod">
          <ac:chgData name="Munro, Dafydd (CCRA - Transport and Digital Connectivity)" userId="5b84127b-e3c3-41de-93a0-8255328d673c" providerId="ADAL" clId="{AA574C49-E257-4C32-93D0-CBCBEF598437}" dt="2024-09-19T08:09:51.862" v="7" actId="14100"/>
          <ac:picMkLst>
            <pc:docMk/>
            <pc:sldMk cId="3551003822" sldId="297"/>
            <ac:picMk id="3" creationId="{DA0E8489-63D3-2762-6ED4-943743F96EE6}"/>
          </ac:picMkLst>
        </pc:picChg>
      </pc:sldChg>
      <pc:sldChg chg="addSp modSp new mod">
        <pc:chgData name="Munro, Dafydd (CCRA - Transport and Digital Connectivity)" userId="5b84127b-e3c3-41de-93a0-8255328d673c" providerId="ADAL" clId="{AA574C49-E257-4C32-93D0-CBCBEF598437}" dt="2024-09-19T08:10:26.673" v="10" actId="14100"/>
        <pc:sldMkLst>
          <pc:docMk/>
          <pc:sldMk cId="2296640672" sldId="298"/>
        </pc:sldMkLst>
        <pc:picChg chg="add mod">
          <ac:chgData name="Munro, Dafydd (CCRA - Transport and Digital Connectivity)" userId="5b84127b-e3c3-41de-93a0-8255328d673c" providerId="ADAL" clId="{AA574C49-E257-4C32-93D0-CBCBEF598437}" dt="2024-09-19T08:10:26.673" v="10" actId="14100"/>
          <ac:picMkLst>
            <pc:docMk/>
            <pc:sldMk cId="2296640672" sldId="298"/>
            <ac:picMk id="3" creationId="{D6A4BC25-99D7-9316-0733-0D112C2B7960}"/>
          </ac:picMkLst>
        </pc:picChg>
      </pc:sldChg>
      <pc:sldChg chg="addSp modSp new mod">
        <pc:chgData name="Munro, Dafydd (CCRA - Transport and Digital Connectivity)" userId="5b84127b-e3c3-41de-93a0-8255328d673c" providerId="ADAL" clId="{AA574C49-E257-4C32-93D0-CBCBEF598437}" dt="2024-09-19T08:11:01.221" v="13" actId="14100"/>
        <pc:sldMkLst>
          <pc:docMk/>
          <pc:sldMk cId="2860692479" sldId="299"/>
        </pc:sldMkLst>
        <pc:picChg chg="add mod">
          <ac:chgData name="Munro, Dafydd (CCRA - Transport and Digital Connectivity)" userId="5b84127b-e3c3-41de-93a0-8255328d673c" providerId="ADAL" clId="{AA574C49-E257-4C32-93D0-CBCBEF598437}" dt="2024-09-19T08:11:01.221" v="13" actId="14100"/>
          <ac:picMkLst>
            <pc:docMk/>
            <pc:sldMk cId="2860692479" sldId="299"/>
            <ac:picMk id="3" creationId="{99A5F6CF-B172-158F-CC87-623269A2071C}"/>
          </ac:picMkLst>
        </pc:picChg>
      </pc:sldChg>
      <pc:sldChg chg="addSp modSp new mod">
        <pc:chgData name="Munro, Dafydd (CCRA - Transport and Digital Connectivity)" userId="5b84127b-e3c3-41de-93a0-8255328d673c" providerId="ADAL" clId="{AA574C49-E257-4C32-93D0-CBCBEF598437}" dt="2024-09-19T08:48:57.574" v="248" actId="6549"/>
        <pc:sldMkLst>
          <pc:docMk/>
          <pc:sldMk cId="4053103019" sldId="300"/>
        </pc:sldMkLst>
        <pc:spChg chg="add mod">
          <ac:chgData name="Munro, Dafydd (CCRA - Transport and Digital Connectivity)" userId="5b84127b-e3c3-41de-93a0-8255328d673c" providerId="ADAL" clId="{AA574C49-E257-4C32-93D0-CBCBEF598437}" dt="2024-09-19T08:48:57.574" v="248" actId="6549"/>
          <ac:spMkLst>
            <pc:docMk/>
            <pc:sldMk cId="4053103019" sldId="300"/>
            <ac:spMk id="2" creationId="{5B626A00-3E39-02ED-4B5F-F8126F832EB8}"/>
          </ac:spMkLst>
        </pc:spChg>
      </pc:sldChg>
      <pc:sldChg chg="addSp modSp new mod ord">
        <pc:chgData name="Munro, Dafydd (CCRA - Transport and Digital Connectivity)" userId="5b84127b-e3c3-41de-93a0-8255328d673c" providerId="ADAL" clId="{AA574C49-E257-4C32-93D0-CBCBEF598437}" dt="2024-09-19T08:47:13.225" v="187" actId="1076"/>
        <pc:sldMkLst>
          <pc:docMk/>
          <pc:sldMk cId="2100874496" sldId="301"/>
        </pc:sldMkLst>
        <pc:spChg chg="add mod">
          <ac:chgData name="Munro, Dafydd (CCRA - Transport and Digital Connectivity)" userId="5b84127b-e3c3-41de-93a0-8255328d673c" providerId="ADAL" clId="{AA574C49-E257-4C32-93D0-CBCBEF598437}" dt="2024-09-19T08:32:17.833" v="38" actId="6549"/>
          <ac:spMkLst>
            <pc:docMk/>
            <pc:sldMk cId="2100874496" sldId="301"/>
            <ac:spMk id="3" creationId="{AB50A9F2-B91A-DFAE-AB0E-8BF7EDD1C834}"/>
          </ac:spMkLst>
        </pc:spChg>
        <pc:picChg chg="add mod modCrop">
          <ac:chgData name="Munro, Dafydd (CCRA - Transport and Digital Connectivity)" userId="5b84127b-e3c3-41de-93a0-8255328d673c" providerId="ADAL" clId="{AA574C49-E257-4C32-93D0-CBCBEF598437}" dt="2024-09-19T08:47:13.225" v="187" actId="1076"/>
          <ac:picMkLst>
            <pc:docMk/>
            <pc:sldMk cId="2100874496" sldId="301"/>
            <ac:picMk id="5" creationId="{8B7A29C1-ADF9-4C6A-DBEB-45A776E64E15}"/>
          </ac:picMkLst>
        </pc:picChg>
      </pc:sldChg>
      <pc:sldChg chg="addSp modSp new mod ord">
        <pc:chgData name="Munro, Dafydd (CCRA - Transport and Digital Connectivity)" userId="5b84127b-e3c3-41de-93a0-8255328d673c" providerId="ADAL" clId="{AA574C49-E257-4C32-93D0-CBCBEF598437}" dt="2024-09-19T08:42:44.095" v="53" actId="1076"/>
        <pc:sldMkLst>
          <pc:docMk/>
          <pc:sldMk cId="318200109" sldId="302"/>
        </pc:sldMkLst>
        <pc:spChg chg="add mod">
          <ac:chgData name="Munro, Dafydd (CCRA - Transport and Digital Connectivity)" userId="5b84127b-e3c3-41de-93a0-8255328d673c" providerId="ADAL" clId="{AA574C49-E257-4C32-93D0-CBCBEF598437}" dt="2024-09-19T08:42:44.095" v="53" actId="1076"/>
          <ac:spMkLst>
            <pc:docMk/>
            <pc:sldMk cId="318200109" sldId="302"/>
            <ac:spMk id="3" creationId="{8A381400-EA91-FB46-F3CA-102C24B98A09}"/>
          </ac:spMkLst>
        </pc:spChg>
      </pc:sldChg>
      <pc:sldChg chg="addSp modSp new mod">
        <pc:chgData name="Munro, Dafydd (CCRA - Transport and Digital Connectivity)" userId="5b84127b-e3c3-41de-93a0-8255328d673c" providerId="ADAL" clId="{AA574C49-E257-4C32-93D0-CBCBEF598437}" dt="2024-09-19T08:39:03.971" v="52" actId="113"/>
        <pc:sldMkLst>
          <pc:docMk/>
          <pc:sldMk cId="2455478546" sldId="303"/>
        </pc:sldMkLst>
        <pc:spChg chg="add mod">
          <ac:chgData name="Munro, Dafydd (CCRA - Transport and Digital Connectivity)" userId="5b84127b-e3c3-41de-93a0-8255328d673c" providerId="ADAL" clId="{AA574C49-E257-4C32-93D0-CBCBEF598437}" dt="2024-09-19T08:39:03.971" v="52" actId="113"/>
          <ac:spMkLst>
            <pc:docMk/>
            <pc:sldMk cId="2455478546" sldId="303"/>
            <ac:spMk id="3" creationId="{82E9D5A0-CE4A-A5ED-00F4-228C05697D7C}"/>
          </ac:spMkLst>
        </pc:spChg>
      </pc:sldChg>
      <pc:sldChg chg="addSp modSp new mod">
        <pc:chgData name="Munro, Dafydd (CCRA - Transport and Digital Connectivity)" userId="5b84127b-e3c3-41de-93a0-8255328d673c" providerId="ADAL" clId="{AA574C49-E257-4C32-93D0-CBCBEF598437}" dt="2024-09-19T08:56:07.510" v="254" actId="14100"/>
        <pc:sldMkLst>
          <pc:docMk/>
          <pc:sldMk cId="3021052739" sldId="304"/>
        </pc:sldMkLst>
        <pc:picChg chg="add mod modCrop">
          <ac:chgData name="Munro, Dafydd (CCRA - Transport and Digital Connectivity)" userId="5b84127b-e3c3-41de-93a0-8255328d673c" providerId="ADAL" clId="{AA574C49-E257-4C32-93D0-CBCBEF598437}" dt="2024-09-19T08:56:07.510" v="254" actId="14100"/>
          <ac:picMkLst>
            <pc:docMk/>
            <pc:sldMk cId="3021052739" sldId="304"/>
            <ac:picMk id="3" creationId="{6BB79A4A-9A91-CFE5-DAE8-B6A204278433}"/>
          </ac:picMkLst>
        </pc:picChg>
      </pc:sldChg>
      <pc:sldChg chg="addSp modSp new mod">
        <pc:chgData name="Munro, Dafydd (CCRA - Transport and Digital Connectivity)" userId="5b84127b-e3c3-41de-93a0-8255328d673c" providerId="ADAL" clId="{AA574C49-E257-4C32-93D0-CBCBEF598437}" dt="2024-09-19T08:58:31.434" v="260" actId="14100"/>
        <pc:sldMkLst>
          <pc:docMk/>
          <pc:sldMk cId="3703286358" sldId="305"/>
        </pc:sldMkLst>
        <pc:graphicFrameChg chg="add mod">
          <ac:chgData name="Munro, Dafydd (CCRA - Transport and Digital Connectivity)" userId="5b84127b-e3c3-41de-93a0-8255328d673c" providerId="ADAL" clId="{AA574C49-E257-4C32-93D0-CBCBEF598437}" dt="2024-09-19T08:58:31.434" v="260" actId="14100"/>
          <ac:graphicFrameMkLst>
            <pc:docMk/>
            <pc:sldMk cId="3703286358" sldId="305"/>
            <ac:graphicFrameMk id="2" creationId="{EECDA642-9A16-68DF-EB3B-9A0629ABBED8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DanielHayes\Downloads\2306200930_DA_GHGI_1990-2021_Final_v3.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[2306200930_DA_GHGI_1990-2021_Final_v3.1.xlsx]Wales By Source!PivotTable4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Surface Transport GHG Emissions</a:t>
            </a:r>
            <a:r>
              <a:rPr lang="en-US" b="1" baseline="0"/>
              <a:t> in Wales in 2021 (NAEI, 2024)</a:t>
            </a:r>
            <a:endParaRPr lang="en-US" b="1"/>
          </a:p>
        </c:rich>
      </c:tx>
      <c:layout>
        <c:manualLayout>
          <c:xMode val="edge"/>
          <c:yMode val="edge"/>
          <c:x val="9.5129644668855873E-2"/>
          <c:y val="1.41086906031812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9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9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9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9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9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9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9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9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9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0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0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0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0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0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0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0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0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1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1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1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1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1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1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1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1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2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2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2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2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2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2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2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2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2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3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3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3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3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3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3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3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3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4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4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4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4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4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4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4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4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5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5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5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5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5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5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5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5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5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6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6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6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6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6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6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6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6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7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7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7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7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7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7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7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7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8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8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8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8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8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8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8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8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8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9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9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9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9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9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9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9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9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0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0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0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0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0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0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0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0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1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1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1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1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1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1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1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1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1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2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2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2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2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2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2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2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2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3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3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3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3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3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3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3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3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4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4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4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4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4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4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4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4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4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5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5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5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5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5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5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5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5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6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6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6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6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6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6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6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6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7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7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7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7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7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7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7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7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7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8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8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8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8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8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8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8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8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9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9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9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9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9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9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9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9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0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0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0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0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0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0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0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0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0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1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1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1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1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1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1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1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1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2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2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2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2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2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2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2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2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3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3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3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3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3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3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3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3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3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4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4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4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4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4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4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4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4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5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</c:pivotFmts>
    <c:plotArea>
      <c:layout>
        <c:manualLayout>
          <c:layoutTarget val="inner"/>
          <c:xMode val="edge"/>
          <c:yMode val="edge"/>
          <c:x val="0.35637899969773779"/>
          <c:y val="0.2245711672726462"/>
          <c:w val="0.3330597212770664"/>
          <c:h val="0.73326604358591152"/>
        </c:manualLayout>
      </c:layout>
      <c:pieChart>
        <c:varyColors val="1"/>
        <c:ser>
          <c:idx val="0"/>
          <c:order val="0"/>
          <c:tx>
            <c:strRef>
              <c:f>'Wales By Source'!$D$15:$D$16</c:f>
              <c:strCache>
                <c:ptCount val="1"/>
                <c:pt idx="0">
                  <c:v>BaseYear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1DC-433D-B378-27A016E771E0}"/>
              </c:ext>
            </c:extLst>
          </c:dPt>
          <c:dLbls>
            <c:dLbl>
              <c:idx val="0"/>
              <c:layout>
                <c:manualLayout>
                  <c:x val="3.1312453656297444E-2"/>
                  <c:y val="-0.1093742099778639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1DC-433D-B378-27A016E771E0}"/>
                </c:ext>
              </c:extLst>
            </c:dLbl>
            <c:dLbl>
              <c:idx val="1"/>
              <c:layout>
                <c:manualLayout>
                  <c:x val="-7.705925772731323E-2"/>
                  <c:y val="-4.65654205127256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1DC-433D-B378-27A016E771E0}"/>
                </c:ext>
              </c:extLst>
            </c:dLbl>
            <c:dLbl>
              <c:idx val="2"/>
              <c:layout>
                <c:manualLayout>
                  <c:x val="6.7429351600108182E-3"/>
                  <c:y val="9.447955653937929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936365577621182"/>
                      <c:h val="0.2833724876011485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1DC-433D-B378-27A016E771E0}"/>
                </c:ext>
              </c:extLst>
            </c:dLbl>
            <c:dLbl>
              <c:idx val="3"/>
              <c:layout>
                <c:manualLayout>
                  <c:x val="0.2708179695026911"/>
                  <c:y val="0.1580233363546862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798428223377901"/>
                      <c:h val="0.216444792482380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41DC-433D-B378-27A016E771E0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23851476486231296"/>
                      <c:h val="0.3165014577259475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41DC-433D-B378-27A016E771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Source'!$D$17:$D$23</c:f>
              <c:numCache>
                <c:formatCode>General</c:formatCode>
                <c:ptCount val="5"/>
                <c:pt idx="0">
                  <c:v>3647.1616480115813</c:v>
                </c:pt>
                <c:pt idx="1">
                  <c:v>588.00594280360804</c:v>
                </c:pt>
                <c:pt idx="2">
                  <c:v>1288.3210912235181</c:v>
                </c:pt>
                <c:pt idx="3">
                  <c:v>31.272136375493798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1DC-433D-B378-27A016E771E0}"/>
            </c:ext>
          </c:extLst>
        </c:ser>
        <c:ser>
          <c:idx val="1"/>
          <c:order val="1"/>
          <c:tx>
            <c:strRef>
              <c:f>'Wales By Source'!$E$15:$E$16</c:f>
              <c:strCache>
                <c:ptCount val="1"/>
                <c:pt idx="0">
                  <c:v>1990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Source'!$E$17:$E$23</c:f>
              <c:numCache>
                <c:formatCode>General</c:formatCode>
                <c:ptCount val="5"/>
                <c:pt idx="0">
                  <c:v>3647.1616480115813</c:v>
                </c:pt>
                <c:pt idx="1">
                  <c:v>588.00594280360804</c:v>
                </c:pt>
                <c:pt idx="2">
                  <c:v>1288.3210912235181</c:v>
                </c:pt>
                <c:pt idx="3">
                  <c:v>31.272136375493798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41DC-433D-B378-27A016E771E0}"/>
            </c:ext>
          </c:extLst>
        </c:ser>
        <c:ser>
          <c:idx val="2"/>
          <c:order val="2"/>
          <c:tx>
            <c:strRef>
              <c:f>'Wales By Source'!$F$15:$F$16</c:f>
              <c:strCache>
                <c:ptCount val="1"/>
                <c:pt idx="0">
                  <c:v>1995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Source'!$F$17:$F$23</c:f>
              <c:numCache>
                <c:formatCode>General</c:formatCode>
                <c:ptCount val="5"/>
                <c:pt idx="0">
                  <c:v>3670.7189023106357</c:v>
                </c:pt>
                <c:pt idx="1">
                  <c:v>641.45618481002293</c:v>
                </c:pt>
                <c:pt idx="2">
                  <c:v>1249.5467082051443</c:v>
                </c:pt>
                <c:pt idx="3">
                  <c:v>21.734983479441837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41DC-433D-B378-27A016E771E0}"/>
            </c:ext>
          </c:extLst>
        </c:ser>
        <c:ser>
          <c:idx val="3"/>
          <c:order val="3"/>
          <c:tx>
            <c:strRef>
              <c:f>'Wales By Source'!$G$15:$G$16</c:f>
              <c:strCache>
                <c:ptCount val="1"/>
                <c:pt idx="0">
                  <c:v>1998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2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4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6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8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Source'!$G$17:$G$23</c:f>
              <c:numCache>
                <c:formatCode>General</c:formatCode>
                <c:ptCount val="5"/>
                <c:pt idx="0">
                  <c:v>3774.9733082459593</c:v>
                </c:pt>
                <c:pt idx="1">
                  <c:v>694.60229993856797</c:v>
                </c:pt>
                <c:pt idx="2">
                  <c:v>1262.702044113875</c:v>
                </c:pt>
                <c:pt idx="3">
                  <c:v>24.295082917054657</c:v>
                </c:pt>
                <c:pt idx="4">
                  <c:v>0.94075757172726904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41DC-433D-B378-27A016E771E0}"/>
            </c:ext>
          </c:extLst>
        </c:ser>
        <c:ser>
          <c:idx val="4"/>
          <c:order val="4"/>
          <c:tx>
            <c:strRef>
              <c:f>'Wales By Source'!$H$15:$H$16</c:f>
              <c:strCache>
                <c:ptCount val="1"/>
                <c:pt idx="0">
                  <c:v>1999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D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F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1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3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5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Source'!$H$17:$H$23</c:f>
              <c:numCache>
                <c:formatCode>General</c:formatCode>
                <c:ptCount val="5"/>
                <c:pt idx="0">
                  <c:v>3836.6634628749212</c:v>
                </c:pt>
                <c:pt idx="1">
                  <c:v>699.62262738810841</c:v>
                </c:pt>
                <c:pt idx="2">
                  <c:v>1212.2166900125023</c:v>
                </c:pt>
                <c:pt idx="3">
                  <c:v>26.834365173270601</c:v>
                </c:pt>
                <c:pt idx="4">
                  <c:v>1.8793851787020204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6-41DC-433D-B378-27A016E771E0}"/>
            </c:ext>
          </c:extLst>
        </c:ser>
        <c:ser>
          <c:idx val="5"/>
          <c:order val="5"/>
          <c:tx>
            <c:strRef>
              <c:f>'Wales By Source'!$I$15:$I$16</c:f>
              <c:strCache>
                <c:ptCount val="1"/>
                <c:pt idx="0">
                  <c:v>2000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8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A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C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E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0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Source'!$I$17:$I$23</c:f>
              <c:numCache>
                <c:formatCode>General</c:formatCode>
                <c:ptCount val="5"/>
                <c:pt idx="0">
                  <c:v>3790.2584031084184</c:v>
                </c:pt>
                <c:pt idx="1">
                  <c:v>692.43402069165597</c:v>
                </c:pt>
                <c:pt idx="2">
                  <c:v>1155.1884396142796</c:v>
                </c:pt>
                <c:pt idx="3">
                  <c:v>27.21161007893059</c:v>
                </c:pt>
                <c:pt idx="4">
                  <c:v>5.1454723968933456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1-41DC-433D-B378-27A016E771E0}"/>
            </c:ext>
          </c:extLst>
        </c:ser>
        <c:ser>
          <c:idx val="6"/>
          <c:order val="6"/>
          <c:tx>
            <c:strRef>
              <c:f>'Wales By Source'!$J$15:$J$16</c:f>
              <c:strCache>
                <c:ptCount val="1"/>
                <c:pt idx="0">
                  <c:v>2001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3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5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7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9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B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Source'!$J$17:$J$23</c:f>
              <c:numCache>
                <c:formatCode>General</c:formatCode>
                <c:ptCount val="5"/>
                <c:pt idx="0">
                  <c:v>3773.7672068465222</c:v>
                </c:pt>
                <c:pt idx="1">
                  <c:v>688.69575450417778</c:v>
                </c:pt>
                <c:pt idx="2">
                  <c:v>1130.0490043811071</c:v>
                </c:pt>
                <c:pt idx="3">
                  <c:v>27.210102627685394</c:v>
                </c:pt>
                <c:pt idx="4">
                  <c:v>12.564923317802117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C-41DC-433D-B378-27A016E771E0}"/>
            </c:ext>
          </c:extLst>
        </c:ser>
        <c:ser>
          <c:idx val="7"/>
          <c:order val="7"/>
          <c:tx>
            <c:strRef>
              <c:f>'Wales By Source'!$K$15:$K$16</c:f>
              <c:strCache>
                <c:ptCount val="1"/>
                <c:pt idx="0">
                  <c:v>2002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E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0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2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4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6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Source'!$K$17:$K$23</c:f>
              <c:numCache>
                <c:formatCode>General</c:formatCode>
                <c:ptCount val="5"/>
                <c:pt idx="0">
                  <c:v>3894.3145568297564</c:v>
                </c:pt>
                <c:pt idx="1">
                  <c:v>703.99629178248347</c:v>
                </c:pt>
                <c:pt idx="2">
                  <c:v>1136.6118581248309</c:v>
                </c:pt>
                <c:pt idx="3">
                  <c:v>28.714813680888014</c:v>
                </c:pt>
                <c:pt idx="4">
                  <c:v>20.204075676302466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57-41DC-433D-B378-27A016E771E0}"/>
            </c:ext>
          </c:extLst>
        </c:ser>
        <c:ser>
          <c:idx val="8"/>
          <c:order val="8"/>
          <c:tx>
            <c:strRef>
              <c:f>'Wales By Source'!$L$15:$L$16</c:f>
              <c:strCache>
                <c:ptCount val="1"/>
                <c:pt idx="0">
                  <c:v>2003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9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B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D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F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1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Source'!$L$17:$L$23</c:f>
              <c:numCache>
                <c:formatCode>General</c:formatCode>
                <c:ptCount val="5"/>
                <c:pt idx="0">
                  <c:v>3853.9486937872753</c:v>
                </c:pt>
                <c:pt idx="1">
                  <c:v>722.55208535662098</c:v>
                </c:pt>
                <c:pt idx="2">
                  <c:v>1120.1003931121954</c:v>
                </c:pt>
                <c:pt idx="3">
                  <c:v>30.192944632499536</c:v>
                </c:pt>
                <c:pt idx="4">
                  <c:v>24.482994091064132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62-41DC-433D-B378-27A016E771E0}"/>
            </c:ext>
          </c:extLst>
        </c:ser>
        <c:ser>
          <c:idx val="9"/>
          <c:order val="9"/>
          <c:tx>
            <c:strRef>
              <c:f>'Wales By Source'!$M$15:$M$16</c:f>
              <c:strCache>
                <c:ptCount val="1"/>
                <c:pt idx="0">
                  <c:v>2004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4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6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8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A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C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Source'!$M$17:$M$23</c:f>
              <c:numCache>
                <c:formatCode>General</c:formatCode>
                <c:ptCount val="5"/>
                <c:pt idx="0">
                  <c:v>3926.9761761224772</c:v>
                </c:pt>
                <c:pt idx="1">
                  <c:v>746.243584451331</c:v>
                </c:pt>
                <c:pt idx="2">
                  <c:v>1132.361105226845</c:v>
                </c:pt>
                <c:pt idx="3">
                  <c:v>27.832410901897155</c:v>
                </c:pt>
                <c:pt idx="4">
                  <c:v>26.201867254316834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6D-41DC-433D-B378-27A016E771E0}"/>
            </c:ext>
          </c:extLst>
        </c:ser>
        <c:ser>
          <c:idx val="10"/>
          <c:order val="10"/>
          <c:tx>
            <c:strRef>
              <c:f>'Wales By Source'!$N$15:$N$16</c:f>
              <c:strCache>
                <c:ptCount val="1"/>
                <c:pt idx="0">
                  <c:v>2005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F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71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73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75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77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Source'!$N$17:$N$23</c:f>
              <c:numCache>
                <c:formatCode>General</c:formatCode>
                <c:ptCount val="5"/>
                <c:pt idx="0">
                  <c:v>3891.5968902849249</c:v>
                </c:pt>
                <c:pt idx="1">
                  <c:v>763.72286981523689</c:v>
                </c:pt>
                <c:pt idx="2">
                  <c:v>1149.2315122798536</c:v>
                </c:pt>
                <c:pt idx="3">
                  <c:v>29.222015541686275</c:v>
                </c:pt>
                <c:pt idx="4">
                  <c:v>28.297372454761931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78-41DC-433D-B378-27A016E771E0}"/>
            </c:ext>
          </c:extLst>
        </c:ser>
        <c:ser>
          <c:idx val="11"/>
          <c:order val="11"/>
          <c:tx>
            <c:strRef>
              <c:f>'Wales By Source'!$O$15:$O$16</c:f>
              <c:strCache>
                <c:ptCount val="1"/>
                <c:pt idx="0">
                  <c:v>2006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7A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7C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7E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80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82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Source'!$O$17:$O$23</c:f>
              <c:numCache>
                <c:formatCode>General</c:formatCode>
                <c:ptCount val="5"/>
                <c:pt idx="0">
                  <c:v>3909.5557628009051</c:v>
                </c:pt>
                <c:pt idx="1">
                  <c:v>776.012573125529</c:v>
                </c:pt>
                <c:pt idx="2">
                  <c:v>1144.3923909876571</c:v>
                </c:pt>
                <c:pt idx="3">
                  <c:v>27.396542700280495</c:v>
                </c:pt>
                <c:pt idx="4">
                  <c:v>30.610643358354448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83-41DC-433D-B378-27A016E771E0}"/>
            </c:ext>
          </c:extLst>
        </c:ser>
        <c:ser>
          <c:idx val="12"/>
          <c:order val="12"/>
          <c:tx>
            <c:strRef>
              <c:f>'Wales By Source'!$P$15:$P$16</c:f>
              <c:strCache>
                <c:ptCount val="1"/>
                <c:pt idx="0">
                  <c:v>2007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85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87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89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8B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8D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Source'!$P$17:$P$23</c:f>
              <c:numCache>
                <c:formatCode>General</c:formatCode>
                <c:ptCount val="5"/>
                <c:pt idx="0">
                  <c:v>3913.6484610495204</c:v>
                </c:pt>
                <c:pt idx="1">
                  <c:v>799.66847570147831</c:v>
                </c:pt>
                <c:pt idx="2">
                  <c:v>1174.5122521137953</c:v>
                </c:pt>
                <c:pt idx="3">
                  <c:v>29.393398756118085</c:v>
                </c:pt>
                <c:pt idx="4">
                  <c:v>30.02753017554387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8E-41DC-433D-B378-27A016E771E0}"/>
            </c:ext>
          </c:extLst>
        </c:ser>
        <c:ser>
          <c:idx val="13"/>
          <c:order val="13"/>
          <c:tx>
            <c:strRef>
              <c:f>'Wales By Source'!$Q$15:$Q$16</c:f>
              <c:strCache>
                <c:ptCount val="1"/>
                <c:pt idx="0">
                  <c:v>2008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90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92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94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96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98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Source'!$Q$17:$Q$23</c:f>
              <c:numCache>
                <c:formatCode>General</c:formatCode>
                <c:ptCount val="5"/>
                <c:pt idx="0">
                  <c:v>3834.6708576119945</c:v>
                </c:pt>
                <c:pt idx="1">
                  <c:v>776.34365417364961</c:v>
                </c:pt>
                <c:pt idx="2">
                  <c:v>1091.1701002366001</c:v>
                </c:pt>
                <c:pt idx="3">
                  <c:v>28.661512718019704</c:v>
                </c:pt>
                <c:pt idx="4">
                  <c:v>35.087051334107997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99-41DC-433D-B378-27A016E771E0}"/>
            </c:ext>
          </c:extLst>
        </c:ser>
        <c:ser>
          <c:idx val="14"/>
          <c:order val="14"/>
          <c:tx>
            <c:strRef>
              <c:f>'Wales By Source'!$R$15:$R$16</c:f>
              <c:strCache>
                <c:ptCount val="1"/>
                <c:pt idx="0">
                  <c:v>2009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9B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9D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9F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A1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A3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Source'!$R$17:$R$23</c:f>
              <c:numCache>
                <c:formatCode>General</c:formatCode>
                <c:ptCount val="5"/>
                <c:pt idx="0">
                  <c:v>3689.7168080715451</c:v>
                </c:pt>
                <c:pt idx="1">
                  <c:v>768.85945796714168</c:v>
                </c:pt>
                <c:pt idx="2">
                  <c:v>1004.9157935850385</c:v>
                </c:pt>
                <c:pt idx="3">
                  <c:v>27.99798641101189</c:v>
                </c:pt>
                <c:pt idx="4">
                  <c:v>32.023727070769652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A4-41DC-433D-B378-27A016E771E0}"/>
            </c:ext>
          </c:extLst>
        </c:ser>
        <c:ser>
          <c:idx val="15"/>
          <c:order val="15"/>
          <c:tx>
            <c:strRef>
              <c:f>'Wales By Source'!$S$15:$S$16</c:f>
              <c:strCache>
                <c:ptCount val="1"/>
                <c:pt idx="0">
                  <c:v>2010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A6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A8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AA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AC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AE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Source'!$S$17:$S$23</c:f>
              <c:numCache>
                <c:formatCode>General</c:formatCode>
                <c:ptCount val="5"/>
                <c:pt idx="0">
                  <c:v>3584.4070796456749</c:v>
                </c:pt>
                <c:pt idx="1">
                  <c:v>797.45008485711833</c:v>
                </c:pt>
                <c:pt idx="2">
                  <c:v>1020.1332793091578</c:v>
                </c:pt>
                <c:pt idx="3">
                  <c:v>24.510868910823195</c:v>
                </c:pt>
                <c:pt idx="4">
                  <c:v>31.658086127764506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AF-41DC-433D-B378-27A016E771E0}"/>
            </c:ext>
          </c:extLst>
        </c:ser>
        <c:ser>
          <c:idx val="16"/>
          <c:order val="16"/>
          <c:tx>
            <c:strRef>
              <c:f>'Wales By Source'!$T$15:$T$16</c:f>
              <c:strCache>
                <c:ptCount val="1"/>
                <c:pt idx="0">
                  <c:v>2011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B1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B3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B5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B7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B9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Source'!$T$17:$T$23</c:f>
              <c:numCache>
                <c:formatCode>General</c:formatCode>
                <c:ptCount val="5"/>
                <c:pt idx="0">
                  <c:v>3567.5977246224761</c:v>
                </c:pt>
                <c:pt idx="1">
                  <c:v>805.87904662891742</c:v>
                </c:pt>
                <c:pt idx="2">
                  <c:v>969.2936864285889</c:v>
                </c:pt>
                <c:pt idx="3">
                  <c:v>25.136650698091366</c:v>
                </c:pt>
                <c:pt idx="4">
                  <c:v>28.719390797051481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BA-41DC-433D-B378-27A016E771E0}"/>
            </c:ext>
          </c:extLst>
        </c:ser>
        <c:ser>
          <c:idx val="17"/>
          <c:order val="17"/>
          <c:tx>
            <c:strRef>
              <c:f>'Wales By Source'!$U$15:$U$16</c:f>
              <c:strCache>
                <c:ptCount val="1"/>
                <c:pt idx="0">
                  <c:v>2012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BC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BE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C0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C2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C4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Source'!$U$17:$U$23</c:f>
              <c:numCache>
                <c:formatCode>General</c:formatCode>
                <c:ptCount val="5"/>
                <c:pt idx="0">
                  <c:v>3555.1715412487561</c:v>
                </c:pt>
                <c:pt idx="1">
                  <c:v>832.27957844345713</c:v>
                </c:pt>
                <c:pt idx="2">
                  <c:v>968.07099486882794</c:v>
                </c:pt>
                <c:pt idx="3">
                  <c:v>22.403746436461724</c:v>
                </c:pt>
                <c:pt idx="4">
                  <c:v>27.00599306913395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C5-41DC-433D-B378-27A016E771E0}"/>
            </c:ext>
          </c:extLst>
        </c:ser>
        <c:ser>
          <c:idx val="18"/>
          <c:order val="18"/>
          <c:tx>
            <c:strRef>
              <c:f>'Wales By Source'!$V$15:$V$16</c:f>
              <c:strCache>
                <c:ptCount val="1"/>
                <c:pt idx="0">
                  <c:v>2013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C7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C9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CB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CD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CF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Source'!$V$17:$V$23</c:f>
              <c:numCache>
                <c:formatCode>General</c:formatCode>
                <c:ptCount val="5"/>
                <c:pt idx="0">
                  <c:v>3547.8004452961163</c:v>
                </c:pt>
                <c:pt idx="1">
                  <c:v>838.8323500375659</c:v>
                </c:pt>
                <c:pt idx="2">
                  <c:v>964.5959912403888</c:v>
                </c:pt>
                <c:pt idx="3">
                  <c:v>23.291686974915301</c:v>
                </c:pt>
                <c:pt idx="4">
                  <c:v>21.652996515069066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D0-41DC-433D-B378-27A016E771E0}"/>
            </c:ext>
          </c:extLst>
        </c:ser>
        <c:ser>
          <c:idx val="19"/>
          <c:order val="19"/>
          <c:tx>
            <c:strRef>
              <c:f>'Wales By Source'!$W$15:$W$16</c:f>
              <c:strCache>
                <c:ptCount val="1"/>
                <c:pt idx="0">
                  <c:v>2014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D2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D4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D6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D8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DA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Source'!$W$17:$W$23</c:f>
              <c:numCache>
                <c:formatCode>General</c:formatCode>
                <c:ptCount val="5"/>
                <c:pt idx="0">
                  <c:v>3629.6804917014952</c:v>
                </c:pt>
                <c:pt idx="1">
                  <c:v>882.282334290829</c:v>
                </c:pt>
                <c:pt idx="2">
                  <c:v>970.27919107962748</c:v>
                </c:pt>
                <c:pt idx="3">
                  <c:v>24.645664677094519</c:v>
                </c:pt>
                <c:pt idx="4">
                  <c:v>27.428718004084402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DB-41DC-433D-B378-27A016E771E0}"/>
            </c:ext>
          </c:extLst>
        </c:ser>
        <c:ser>
          <c:idx val="20"/>
          <c:order val="20"/>
          <c:tx>
            <c:strRef>
              <c:f>'Wales By Source'!$X$15:$X$16</c:f>
              <c:strCache>
                <c:ptCount val="1"/>
                <c:pt idx="0">
                  <c:v>2015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DD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DF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E1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E3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E5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Source'!$X$17:$X$23</c:f>
              <c:numCache>
                <c:formatCode>General</c:formatCode>
                <c:ptCount val="5"/>
                <c:pt idx="0">
                  <c:v>3701.8554794160118</c:v>
                </c:pt>
                <c:pt idx="1">
                  <c:v>935.61814075034295</c:v>
                </c:pt>
                <c:pt idx="2">
                  <c:v>976.97349889439954</c:v>
                </c:pt>
                <c:pt idx="3">
                  <c:v>25.289611692875109</c:v>
                </c:pt>
                <c:pt idx="4">
                  <c:v>24.6021237911418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E6-41DC-433D-B378-27A016E771E0}"/>
            </c:ext>
          </c:extLst>
        </c:ser>
        <c:ser>
          <c:idx val="21"/>
          <c:order val="21"/>
          <c:tx>
            <c:strRef>
              <c:f>'Wales By Source'!$Y$15:$Y$16</c:f>
              <c:strCache>
                <c:ptCount val="1"/>
                <c:pt idx="0">
                  <c:v>2016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E8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EA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EC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EE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F0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Source'!$Y$17:$Y$23</c:f>
              <c:numCache>
                <c:formatCode>General</c:formatCode>
                <c:ptCount val="5"/>
                <c:pt idx="0">
                  <c:v>3834.1269903400339</c:v>
                </c:pt>
                <c:pt idx="1">
                  <c:v>1008.7900990575642</c:v>
                </c:pt>
                <c:pt idx="2">
                  <c:v>974.23388364783341</c:v>
                </c:pt>
                <c:pt idx="3">
                  <c:v>24.896734748931078</c:v>
                </c:pt>
                <c:pt idx="4">
                  <c:v>16.762867864164047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F1-41DC-433D-B378-27A016E771E0}"/>
            </c:ext>
          </c:extLst>
        </c:ser>
        <c:ser>
          <c:idx val="22"/>
          <c:order val="22"/>
          <c:tx>
            <c:strRef>
              <c:f>'Wales By Source'!$Z$15:$Z$16</c:f>
              <c:strCache>
                <c:ptCount val="1"/>
                <c:pt idx="0">
                  <c:v>2017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F3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F5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F7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F9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FB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Source'!$Z$17:$Z$23</c:f>
              <c:numCache>
                <c:formatCode>General</c:formatCode>
                <c:ptCount val="5"/>
                <c:pt idx="0">
                  <c:v>3766.2733365829104</c:v>
                </c:pt>
                <c:pt idx="1">
                  <c:v>1030.1327896572682</c:v>
                </c:pt>
                <c:pt idx="2">
                  <c:v>973.98049916556522</c:v>
                </c:pt>
                <c:pt idx="3">
                  <c:v>25.361014368094629</c:v>
                </c:pt>
                <c:pt idx="4">
                  <c:v>15.807900966181961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FC-41DC-433D-B378-27A016E771E0}"/>
            </c:ext>
          </c:extLst>
        </c:ser>
        <c:ser>
          <c:idx val="23"/>
          <c:order val="23"/>
          <c:tx>
            <c:strRef>
              <c:f>'Wales By Source'!$AA$15:$AA$16</c:f>
              <c:strCache>
                <c:ptCount val="1"/>
                <c:pt idx="0">
                  <c:v>2018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FE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100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102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104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106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Source'!$AA$17:$AA$23</c:f>
              <c:numCache>
                <c:formatCode>General</c:formatCode>
                <c:ptCount val="5"/>
                <c:pt idx="0">
                  <c:v>3735.6511564602788</c:v>
                </c:pt>
                <c:pt idx="1">
                  <c:v>1054.3285391678874</c:v>
                </c:pt>
                <c:pt idx="2">
                  <c:v>962.62069230087297</c:v>
                </c:pt>
                <c:pt idx="3">
                  <c:v>28.34899764537931</c:v>
                </c:pt>
                <c:pt idx="4">
                  <c:v>18.862596772037758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107-41DC-433D-B378-27A016E771E0}"/>
            </c:ext>
          </c:extLst>
        </c:ser>
        <c:ser>
          <c:idx val="24"/>
          <c:order val="24"/>
          <c:tx>
            <c:strRef>
              <c:f>'Wales By Source'!$AB$15:$AB$16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109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10B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10D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10F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111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Source'!$AB$17:$AB$23</c:f>
              <c:numCache>
                <c:formatCode>General</c:formatCode>
                <c:ptCount val="5"/>
                <c:pt idx="0">
                  <c:v>3716.6145384024571</c:v>
                </c:pt>
                <c:pt idx="1">
                  <c:v>1016.5090564592269</c:v>
                </c:pt>
                <c:pt idx="2">
                  <c:v>930.13247514880754</c:v>
                </c:pt>
                <c:pt idx="3">
                  <c:v>23.08641355955697</c:v>
                </c:pt>
                <c:pt idx="4">
                  <c:v>22.322319313102476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112-41DC-433D-B378-27A016E771E0}"/>
            </c:ext>
          </c:extLst>
        </c:ser>
        <c:ser>
          <c:idx val="25"/>
          <c:order val="25"/>
          <c:tx>
            <c:strRef>
              <c:f>'Wales By Source'!$AC$15:$AC$16</c:f>
              <c:strCache>
                <c:ptCount val="1"/>
                <c:pt idx="0">
                  <c:v>2020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114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116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118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11A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11C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Source'!$AC$17:$AC$23</c:f>
              <c:numCache>
                <c:formatCode>General</c:formatCode>
                <c:ptCount val="5"/>
                <c:pt idx="0">
                  <c:v>2719.1972520777335</c:v>
                </c:pt>
                <c:pt idx="1">
                  <c:v>890.78839326863488</c:v>
                </c:pt>
                <c:pt idx="2">
                  <c:v>818.9665720400377</c:v>
                </c:pt>
                <c:pt idx="3">
                  <c:v>19.047770910487053</c:v>
                </c:pt>
                <c:pt idx="4">
                  <c:v>21.135585749785665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11D-41DC-433D-B378-27A016E771E0}"/>
            </c:ext>
          </c:extLst>
        </c:ser>
        <c:ser>
          <c:idx val="26"/>
          <c:order val="26"/>
          <c:tx>
            <c:strRef>
              <c:f>'Wales By Source'!$AD$15:$AD$16</c:f>
              <c:strCache>
                <c:ptCount val="1"/>
                <c:pt idx="0">
                  <c:v>2021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11F-41DC-433D-B378-27A016E77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121-41DC-433D-B378-27A016E77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123-41DC-433D-B378-27A016E77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125-41DC-433D-B378-27A016E77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127-41DC-433D-B378-27A016E771E0}"/>
              </c:ext>
            </c:extLst>
          </c:dPt>
          <c:cat>
            <c:multiLvlStrRef>
              <c:f>'Wales By Source'!$B$17:$C$23</c:f>
              <c:multiLvlStrCache>
                <c:ptCount val="5"/>
                <c:lvl>
                  <c:pt idx="0">
                    <c:v>Cars</c:v>
                  </c:pt>
                  <c:pt idx="1">
                    <c:v>Light_duty_trucks</c:v>
                  </c:pt>
                  <c:pt idx="2">
                    <c:v>Heavy_duty_trucks_and_buses</c:v>
                  </c:pt>
                  <c:pt idx="3">
                    <c:v>Motorcycles</c:v>
                  </c:pt>
                  <c:pt idx="4">
                    <c:v>Other_road_transport</c:v>
                  </c:pt>
                </c:lvl>
                <c:lvl>
                  <c:pt idx="0">
                    <c:v>Transport</c:v>
                  </c:pt>
                </c:lvl>
              </c:multiLvlStrCache>
            </c:multiLvlStrRef>
          </c:cat>
          <c:val>
            <c:numRef>
              <c:f>'Wales By Source'!$AD$17:$AD$23</c:f>
              <c:numCache>
                <c:formatCode>General</c:formatCode>
                <c:ptCount val="5"/>
                <c:pt idx="0">
                  <c:v>3033.7942345890065</c:v>
                </c:pt>
                <c:pt idx="1">
                  <c:v>1035.0633348145057</c:v>
                </c:pt>
                <c:pt idx="2">
                  <c:v>920.54478902219125</c:v>
                </c:pt>
                <c:pt idx="3">
                  <c:v>20.64607613146028</c:v>
                </c:pt>
                <c:pt idx="4">
                  <c:v>18.612951365322548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128-41DC-433D-B378-27A016E77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ABF32-A7D6-4AE7-BC87-0188B1993370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F152B7-83E3-4148-B13F-B33778995C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651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37D27-9A0B-0B12-CD6F-50864EC245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8E00EF-AEE8-08DD-0C56-9131572EC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AB22D-8E61-1056-27E3-0532D81B8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98791-BAFD-4A1D-9575-6C3D67C496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07AF1-62EF-06F6-5EC8-1CC17EFFD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5F244-C06D-B26B-A985-38AE949BA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9E9AE-5649-4CA2-B666-F631192AA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901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4528F-9BE8-E701-B666-D582B5EB3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23B93-6435-83BA-85CA-87B2C94AD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BC20B5-959C-F5C5-4255-97E8EE595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98791-BAFD-4A1D-9575-6C3D67C496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219A0-E118-0DF8-3EB0-50312F0E3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F82DDA-1EC7-B8A1-E3CB-5C1DA49E2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9E9AE-5649-4CA2-B666-F631192AA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177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09B9F-A372-6D30-4225-15CA17EFA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4D1B7-EB14-96DE-350E-A39E20234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32873-4AE2-0DA8-855A-F47D275E1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98791-BAFD-4A1D-9575-6C3D67C496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FB6A3-AE10-55E5-A93D-46E86CA44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059E-502B-F760-37E7-1DB9F0899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9E9AE-5649-4CA2-B666-F631192AA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547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FB475-556D-FE66-C0D7-129F724BB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9C1FF-0B06-8446-55CC-F41C0DB9ED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8EEA9B-5694-17C7-2F00-3EFDBBCFE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1DE8A5-4415-134D-27C9-6040EEAC5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98791-BAFD-4A1D-9575-6C3D67C496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465128-0317-F75C-88BF-7B8B9CBCD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585967-1566-6326-7751-B2A7F9FD3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9E9AE-5649-4CA2-B666-F631192AA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337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A0FD5-C309-DDD6-CF31-8840166EF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230F77-7B6E-D7FB-9F1B-8AB4267B5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9C0D55-9664-9E03-C13C-A1844FA3FB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1697E5-6F62-6BB7-A3B9-4DB82606A8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E6D1BE-CA4D-6F3F-8301-30E36BC845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BAB061-D75F-AC17-E22E-3156BD66E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98791-BAFD-4A1D-9575-6C3D67C496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C4E653-6E77-2C6D-7ED9-A337E26CC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DE261B-A5DE-0B12-3F1A-274CCE8B7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9E9AE-5649-4CA2-B666-F631192AA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134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49DEB-0CFD-A35A-CC78-3C734CAC9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633E79-1DF6-A106-7068-B410422AC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98791-BAFD-4A1D-9575-6C3D67C496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69C460-FE47-7C93-B2CB-62425213B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9AA76B-D522-72D4-582C-418692375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9E9AE-5649-4CA2-B666-F631192AA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889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665B17-2FC4-8C15-B630-D4B8935FC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98791-BAFD-4A1D-9575-6C3D67C496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670B63-A590-8717-0DD0-A4B61E7DF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1BCFE7-1A2E-26BE-24E3-FB4985DBA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9E9AE-5649-4CA2-B666-F631192AA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782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80500-4711-6E67-3A45-1D39C8CD5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9B29E-ABA2-D194-47D4-741BDAF09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3033F-D07A-A99A-A24B-0170447C52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998BC0-FE08-A1D0-61C1-3E0B603EA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98791-BAFD-4A1D-9575-6C3D67C496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B5C14C-766D-DC0B-B299-F0ED043F1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193783-8ECD-84E8-247B-A82827264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9E9AE-5649-4CA2-B666-F631192AA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20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292F8-EF30-10CD-AD74-4C17D8A8B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A5A94C-FE8B-6B5B-792F-52BF230D0D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62758-0628-DE5C-0121-F61997590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7C80EF-C2EC-D0E5-A91D-575089CFD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98791-BAFD-4A1D-9575-6C3D67C496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8D91F-57DC-23F6-92E1-092AD34C0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1BF88-CB2A-E100-554A-6FB801387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9E9AE-5649-4CA2-B666-F631192AA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496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34E63-1673-763A-6FAD-0F3A07A43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0A8613-C5C7-EB51-4297-E8159AFD0F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E00C9-F122-F5F0-3EDB-33F76E4F8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98791-BAFD-4A1D-9575-6C3D67C496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18A50-7150-25B1-7AD9-50661667B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765E1-A69D-5D64-7902-9F42E3BA5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9E9AE-5649-4CA2-B666-F631192AA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431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96D039-E9B6-87A0-3006-AEBC7E962C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2B5F24-C548-1182-001C-99962198E5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B92BA-1864-D48A-EF18-1DF197029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98791-BAFD-4A1D-9575-6C3D67C496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445B6-FB8B-41A3-3C7E-DDFECE1B1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F4975-F6B4-1DF7-7146-CEF973310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9E9AE-5649-4CA2-B666-F631192AA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516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7EB17F-D341-F9FF-1C4B-67C63FA0D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4F9DD5-0A27-4968-2756-B045CE4CCE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E7C92-6FFA-3521-AA8C-DCD389C2F4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98791-BAFD-4A1D-9575-6C3D67C49617}" type="datetimeFigureOut">
              <a:rPr lang="en-GB" smtClean="0"/>
              <a:t>19/09/2024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28A9F-6046-E761-FF19-D902929BFB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6F7470-425C-CEB9-CD0B-8D2D6DA282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9E9AE-5649-4CA2-B666-F631192AA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177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0E8489-63D3-2762-6ED4-943743F96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419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003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ECDA642-9A16-68DF-EB3B-9A0629ABBE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5447981"/>
              </p:ext>
            </p:extLst>
          </p:nvPr>
        </p:nvGraphicFramePr>
        <p:xfrm>
          <a:off x="113281" y="592277"/>
          <a:ext cx="11157231" cy="5936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3286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A4BC25-99D7-9316-0733-0D112C2B7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91237" cy="689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640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A5F6CF-B172-158F-CC87-623269A20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544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692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B79A4A-9A91-CFE5-DAE8-B6A2042784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28" t="33643" r="43052" b="16279"/>
          <a:stretch/>
        </p:blipFill>
        <p:spPr>
          <a:xfrm>
            <a:off x="340242" y="563524"/>
            <a:ext cx="10864434" cy="608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052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381400-EA91-FB46-F3CA-102C24B98A09}"/>
              </a:ext>
            </a:extLst>
          </p:cNvPr>
          <p:cNvSpPr txBox="1"/>
          <p:nvPr/>
        </p:nvSpPr>
        <p:spPr>
          <a:xfrm>
            <a:off x="1177556" y="639781"/>
            <a:ext cx="9401839" cy="3599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1800" b="1" kern="100" dirty="0">
              <a:effectLst/>
              <a:latin typeface="Poppins" panose="00000500000000000000" pitchFamily="2" charset="0"/>
              <a:ea typeface="Poppins" panose="000005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800"/>
              </a:spcBef>
              <a:spcAft>
                <a:spcPts val="400"/>
              </a:spcAft>
            </a:pPr>
            <a:r>
              <a:rPr lang="en-GB" sz="1800" b="1" kern="100" dirty="0">
                <a:solidFill>
                  <a:srgbClr val="007EA7"/>
                </a:solidFill>
                <a:effectLst/>
                <a:latin typeface="Poppins Light" panose="00000400000000000000" pitchFamily="2" charset="0"/>
                <a:ea typeface="MS Gothic" panose="020B0609070205080204" pitchFamily="49" charset="-128"/>
                <a:cs typeface="Times New Roman" panose="02020603050405020304" pitchFamily="18" charset="0"/>
              </a:rPr>
              <a:t>Low Carbon Fuels (LCFs)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kern="100" dirty="0">
                <a:effectLst/>
                <a:latin typeface="Poppins" panose="00000500000000000000" pitchFamily="2" charset="0"/>
                <a:ea typeface="Poppins" panose="00000500000000000000" pitchFamily="2" charset="0"/>
                <a:cs typeface="Times New Roman" panose="02020603050405020304" pitchFamily="18" charset="0"/>
              </a:rPr>
              <a:t>LCFs will be an important pathway to decarbonise heavy duty vehicles, in particular long-haul trucks, during the transition to zero tailpipe emission propulsion technologies.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Poppins" panose="00000500000000000000" pitchFamily="2" charset="0"/>
                <a:ea typeface="Poppins" panose="00000500000000000000" pitchFamily="2" charset="0"/>
                <a:cs typeface="Times New Roman" panose="02020603050405020304" pitchFamily="18" charset="0"/>
              </a:rPr>
              <a:t>Increase the RTFO target and transition to a GHG emissions target.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Poppins" panose="00000500000000000000" pitchFamily="2" charset="0"/>
                <a:ea typeface="Poppins" panose="00000500000000000000" pitchFamily="2" charset="0"/>
                <a:cs typeface="Times New Roman" panose="02020603050405020304" pitchFamily="18" charset="0"/>
              </a:rPr>
              <a:t>Support the wider availability of high blend LCFs in the national bunkering network for HDVs.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Poppins" panose="00000500000000000000" pitchFamily="2" charset="0"/>
                <a:ea typeface="Poppins" panose="00000500000000000000" pitchFamily="2" charset="0"/>
                <a:cs typeface="Times New Roman" panose="02020603050405020304" pitchFamily="18" charset="0"/>
              </a:rPr>
              <a:t>Make high-blend low carbon fuels financial attractive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800" b="1" kern="100" dirty="0">
                <a:effectLst/>
                <a:latin typeface="Poppins" panose="00000500000000000000" pitchFamily="2" charset="0"/>
                <a:ea typeface="Poppins" panose="00000500000000000000" pitchFamily="2" charset="0"/>
                <a:cs typeface="Times New Roman" panose="02020603050405020304" pitchFamily="18" charset="0"/>
              </a:rPr>
              <a:t>Maximise opportunities to exploit regional biomass waste and residues in Wales and encourage local LCF production </a:t>
            </a:r>
          </a:p>
        </p:txBody>
      </p:sp>
    </p:spTree>
    <p:extLst>
      <p:ext uri="{BB962C8B-B14F-4D97-AF65-F5344CB8AC3E}">
        <p14:creationId xmlns:p14="http://schemas.microsoft.com/office/powerpoint/2010/main" val="318200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B50A9F2-B91A-DFAE-AB0E-8BF7EDD1C834}"/>
              </a:ext>
            </a:extLst>
          </p:cNvPr>
          <p:cNvSpPr txBox="1"/>
          <p:nvPr/>
        </p:nvSpPr>
        <p:spPr>
          <a:xfrm>
            <a:off x="1166923" y="1071672"/>
            <a:ext cx="10273710" cy="675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kern="100" dirty="0">
                <a:effectLst/>
                <a:latin typeface="Poppins" panose="00000500000000000000" pitchFamily="2" charset="0"/>
                <a:ea typeface="Poppins" panose="00000500000000000000" pitchFamily="2" charset="0"/>
                <a:cs typeface="Times New Roman" panose="02020603050405020304" pitchFamily="18" charset="0"/>
              </a:rPr>
              <a:t>Under the RTFO, </a:t>
            </a:r>
            <a:r>
              <a:rPr lang="en-US" sz="1800" kern="100" dirty="0">
                <a:effectLst/>
                <a:latin typeface="Poppins" panose="00000500000000000000" pitchFamily="2" charset="0"/>
                <a:ea typeface="Poppins" panose="00000500000000000000" pitchFamily="2" charset="0"/>
                <a:cs typeface="Times New Roman" panose="02020603050405020304" pitchFamily="18" charset="0"/>
              </a:rPr>
              <a:t>renewable fuels made up 6.8% of total road and NRMM fuel in the UK in 2022, saving a total of 7,177 kt CO</a:t>
            </a:r>
            <a:r>
              <a:rPr lang="en-US" sz="1800" kern="100" baseline="-25000" dirty="0">
                <a:effectLst/>
                <a:latin typeface="Poppins" panose="00000500000000000000" pitchFamily="2" charset="0"/>
                <a:ea typeface="Poppins" panose="00000500000000000000" pitchFamily="2" charset="0"/>
                <a:cs typeface="Times New Roman" panose="02020603050405020304" pitchFamily="18" charset="0"/>
              </a:rPr>
              <a:t>2</a:t>
            </a:r>
            <a:r>
              <a:rPr lang="en-US" sz="1800" kern="100" dirty="0">
                <a:effectLst/>
                <a:latin typeface="Poppins" panose="00000500000000000000" pitchFamily="2" charset="0"/>
                <a:ea typeface="Poppins" panose="00000500000000000000" pitchFamily="2" charset="0"/>
                <a:cs typeface="Times New Roman" panose="02020603050405020304" pitchFamily="18" charset="0"/>
              </a:rPr>
              <a:t>e. </a:t>
            </a:r>
            <a:endParaRPr lang="en-GB" sz="1800" kern="100" dirty="0">
              <a:effectLst/>
              <a:latin typeface="Poppins" panose="00000500000000000000" pitchFamily="2" charset="0"/>
              <a:ea typeface="Poppins" panose="000005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7A29C1-ADF9-4C6A-DBEB-45A776E64E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19" t="30852" r="59361" b="28992"/>
          <a:stretch/>
        </p:blipFill>
        <p:spPr>
          <a:xfrm>
            <a:off x="1166923" y="1747306"/>
            <a:ext cx="5487095" cy="445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874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E9D5A0-CE4A-A5ED-00F4-228C05697D7C}"/>
              </a:ext>
            </a:extLst>
          </p:cNvPr>
          <p:cNvSpPr txBox="1"/>
          <p:nvPr/>
        </p:nvSpPr>
        <p:spPr>
          <a:xfrm>
            <a:off x="1656020" y="1375969"/>
            <a:ext cx="7339124" cy="2556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800" b="1" kern="100" dirty="0">
                <a:effectLst/>
                <a:latin typeface="Poppins" panose="00000500000000000000" pitchFamily="2" charset="0"/>
                <a:ea typeface="Poppins" panose="00000500000000000000" pitchFamily="2" charset="0"/>
                <a:cs typeface="Times New Roman" panose="02020603050405020304" pitchFamily="18" charset="0"/>
              </a:rPr>
              <a:t>Biomethane &amp; Welsh Agriculture</a:t>
            </a:r>
            <a:endParaRPr lang="en-GB" sz="1800" kern="100" dirty="0">
              <a:effectLst/>
              <a:latin typeface="Poppins" panose="00000500000000000000" pitchFamily="2" charset="0"/>
              <a:ea typeface="Poppins" panose="000005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kern="100" dirty="0">
                <a:effectLst/>
                <a:latin typeface="Poppins" panose="00000500000000000000" pitchFamily="2" charset="0"/>
                <a:ea typeface="Poppins" panose="00000500000000000000" pitchFamily="2" charset="0"/>
                <a:cs typeface="Times New Roman" panose="02020603050405020304" pitchFamily="18" charset="0"/>
              </a:rPr>
              <a:t>Biomethane is a growing market for long haul trucks in Wales and wider UK with Well-to-Wheel greenhouse gas benefits and favourable total cost of ownership. </a:t>
            </a:r>
            <a:r>
              <a:rPr lang="en-GB" sz="1800" b="1" kern="100" dirty="0">
                <a:effectLst/>
                <a:latin typeface="Poppins" panose="00000500000000000000" pitchFamily="2" charset="0"/>
                <a:ea typeface="Poppins" panose="00000500000000000000" pitchFamily="2" charset="0"/>
                <a:cs typeface="Times New Roman" panose="02020603050405020304" pitchFamily="18" charset="0"/>
              </a:rPr>
              <a:t>There is an opportunity for Welsh farmers and agricultural producers to benefit from this growing market by taking farm waste and generating biomethane through anaerobic digestion</a:t>
            </a:r>
            <a:r>
              <a:rPr lang="en-GB" sz="1800" kern="100" dirty="0">
                <a:effectLst/>
                <a:latin typeface="Poppins" panose="00000500000000000000" pitchFamily="2" charset="0"/>
                <a:ea typeface="Poppins" panose="00000500000000000000" pitchFamily="2" charset="0"/>
                <a:cs typeface="Times New Roman" panose="02020603050405020304" pitchFamily="18" charset="0"/>
              </a:rPr>
              <a:t>. This can also be used to decarbonise farm vehicles and machinery. </a:t>
            </a:r>
          </a:p>
        </p:txBody>
      </p:sp>
    </p:spTree>
    <p:extLst>
      <p:ext uri="{BB962C8B-B14F-4D97-AF65-F5344CB8AC3E}">
        <p14:creationId xmlns:p14="http://schemas.microsoft.com/office/powerpoint/2010/main" val="2455478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626A00-3E39-02ED-4B5F-F8126F832EB8}"/>
              </a:ext>
            </a:extLst>
          </p:cNvPr>
          <p:cNvSpPr txBox="1"/>
          <p:nvPr/>
        </p:nvSpPr>
        <p:spPr>
          <a:xfrm>
            <a:off x="1177556" y="639781"/>
            <a:ext cx="9401839" cy="3496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1800" b="1" kern="100" dirty="0">
              <a:effectLst/>
              <a:latin typeface="Poppins" panose="00000500000000000000" pitchFamily="2" charset="0"/>
              <a:ea typeface="Poppins" panose="000005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800"/>
              </a:spcBef>
              <a:spcAft>
                <a:spcPts val="400"/>
              </a:spcAft>
            </a:pPr>
            <a:r>
              <a:rPr lang="en-GB" sz="1800" b="1" kern="100" dirty="0">
                <a:solidFill>
                  <a:srgbClr val="007EA7"/>
                </a:solidFill>
                <a:effectLst/>
                <a:latin typeface="Poppins Light" panose="00000400000000000000" pitchFamily="2" charset="0"/>
                <a:ea typeface="MS Gothic" panose="020B0609070205080204" pitchFamily="49" charset="-128"/>
                <a:cs typeface="Times New Roman" panose="02020603050405020304" pitchFamily="18" charset="0"/>
              </a:rPr>
              <a:t>Next steps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kern="100" dirty="0">
                <a:latin typeface="Poppins" panose="00000500000000000000" pitchFamily="2" charset="0"/>
                <a:ea typeface="Poppins" panose="00000500000000000000" pitchFamily="2" charset="0"/>
                <a:cs typeface="Times New Roman" panose="02020603050405020304" pitchFamily="18" charset="0"/>
              </a:rPr>
              <a:t>WG to review draft report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Poppins" panose="00000500000000000000" pitchFamily="2" charset="0"/>
                <a:ea typeface="Poppins" panose="00000500000000000000" pitchFamily="2" charset="0"/>
                <a:cs typeface="Times New Roman" panose="02020603050405020304" pitchFamily="18" charset="0"/>
              </a:rPr>
              <a:t>Z</a:t>
            </a:r>
            <a:r>
              <a:rPr lang="en-GB" kern="100" dirty="0">
                <a:latin typeface="Poppins" panose="00000500000000000000" pitchFamily="2" charset="0"/>
                <a:ea typeface="Poppins" panose="00000500000000000000" pitchFamily="2" charset="0"/>
                <a:cs typeface="Times New Roman" panose="02020603050405020304" pitchFamily="18" charset="0"/>
              </a:rPr>
              <a:t>emo to publish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Poppins" panose="00000500000000000000" pitchFamily="2" charset="0"/>
                <a:ea typeface="Poppins" panose="00000500000000000000" pitchFamily="2" charset="0"/>
                <a:cs typeface="Times New Roman" panose="02020603050405020304" pitchFamily="18" charset="0"/>
              </a:rPr>
              <a:t>Comms opportunities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kern="100" dirty="0">
                <a:latin typeface="Poppins" panose="00000500000000000000" pitchFamily="2" charset="0"/>
                <a:ea typeface="Poppins" panose="00000500000000000000" pitchFamily="2" charset="0"/>
                <a:cs typeface="Times New Roman" panose="02020603050405020304" pitchFamily="18" charset="0"/>
              </a:rPr>
              <a:t>WG response </a:t>
            </a:r>
          </a:p>
          <a:p>
            <a:pPr lvl="0">
              <a:lnSpc>
                <a:spcPct val="107000"/>
              </a:lnSpc>
            </a:pPr>
            <a:endParaRPr lang="en-GB" sz="1800" kern="100" dirty="0">
              <a:effectLst/>
              <a:latin typeface="Poppins" panose="00000500000000000000" pitchFamily="2" charset="0"/>
              <a:ea typeface="Poppins" panose="00000500000000000000" pitchFamily="2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endParaRPr lang="en-GB" kern="100" dirty="0">
              <a:latin typeface="Poppins" panose="00000500000000000000" pitchFamily="2" charset="0"/>
              <a:ea typeface="Poppins" panose="000005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1800" b="1" kern="100" dirty="0">
                <a:solidFill>
                  <a:srgbClr val="007EA7"/>
                </a:solidFill>
                <a:effectLst/>
                <a:latin typeface="Poppins Light" panose="00000400000000000000" pitchFamily="2" charset="0"/>
                <a:ea typeface="MS Gothic" panose="020B0609070205080204" pitchFamily="49" charset="-128"/>
                <a:cs typeface="Times New Roman" panose="02020603050405020304" pitchFamily="18" charset="0"/>
              </a:rPr>
              <a:t>Next steps</a:t>
            </a:r>
          </a:p>
          <a:p>
            <a:pPr lvl="0">
              <a:lnSpc>
                <a:spcPct val="107000"/>
              </a:lnSpc>
            </a:pPr>
            <a:endParaRPr lang="en-GB" sz="1800" kern="100" dirty="0">
              <a:effectLst/>
              <a:latin typeface="Poppins" panose="00000500000000000000" pitchFamily="2" charset="0"/>
              <a:ea typeface="Poppins" panose="00000500000000000000" pitchFamily="2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kern="100" dirty="0">
                <a:latin typeface="Poppins" panose="00000500000000000000" pitchFamily="2" charset="0"/>
                <a:ea typeface="Poppins" panose="00000500000000000000" pitchFamily="2" charset="0"/>
                <a:cs typeface="Times New Roman" panose="02020603050405020304" pitchFamily="18" charset="0"/>
              </a:rPr>
              <a:t>Phase 3 and consideration of actions</a:t>
            </a:r>
            <a:endParaRPr lang="en-GB" sz="1800" b="1" kern="100" dirty="0">
              <a:effectLst/>
              <a:latin typeface="Poppins" panose="00000500000000000000" pitchFamily="2" charset="0"/>
              <a:ea typeface="Poppins" panose="000005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103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d3c4172d526e4b2384ade4b889302c76" /></Relationships>
</file>

<file path=customXml/item2.xml><?xml version="1.0" encoding="utf-8"?>
<metadata xmlns="http://www.objective.com/ecm/document/metadata/FF3C5B18883D4E21973B57C2EEED7FD1" version="1.0.0">
  <systemFields>
    <field name="Objective-Id">
      <value order="0">A55075123</value>
    </field>
    <field name="Objective-Title">
      <value order="0">CCAWG Meeting 09 - Slides - Zemo Work on CV Decarb for CCAWG - 19 September 2024</value>
    </field>
    <field name="Objective-Description">
      <value order="0"/>
    </field>
    <field name="Objective-CreationStamp">
      <value order="0">2024-09-23T12:46:57Z</value>
    </field>
    <field name="Objective-IsApproved">
      <value order="0">false</value>
    </field>
    <field name="Objective-IsPublished">
      <value order="0">true</value>
    </field>
    <field name="Objective-DatePublished">
      <value order="0">2024-09-23T12:46:57Z</value>
    </field>
    <field name="Objective-ModificationStamp">
      <value order="0">2024-09-23T12:47:00Z</value>
    </field>
    <field name="Objective-Owner">
      <value order="0">Johnson, Rory (LGHCCRA - Agric. Sustainability &amp; Development Div.)</value>
    </field>
    <field name="Objective-Path">
      <value order="0">Objective Global Folder:#Business File Plan:WG Organisational Groups:Post April 2024 - Local Government, Housing, Climate Change &amp; Rural Affairs:Local Government, Housing, Climate Change &amp; Rural Affairs (LGHCCRA) - Agriculture Sustainability &amp; Development:1 - Save:Rural Policy:Branch Policy:Policy - General:Agriculture, Sustainable Development Division - Agriculture &amp; Climate Change Policy - 2023-2025:03. CCAWG - Climate Change and Agriculture Working Group</value>
    </field>
    <field name="Objective-Parent">
      <value order="0">03. CCAWG - Climate Change and Agriculture Working Group</value>
    </field>
    <field name="Objective-State">
      <value order="0">Published</value>
    </field>
    <field name="Objective-VersionId">
      <value order="0">vA100221580</value>
    </field>
    <field name="Objective-Version">
      <value order="0">1.0</value>
    </field>
    <field name="Objective-VersionNumber">
      <value order="0">1</value>
    </field>
    <field name="Objective-VersionComment">
      <value order="0">First version</value>
    </field>
    <field name="Objective-FileNumber">
      <value order="0">qA1641937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>2024-09-22T23:00:00Z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2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21301</TotalTime>
  <Words>230</Words>
  <Application>Microsoft Office PowerPoint</Application>
  <PresentationFormat>Widescreen</PresentationFormat>
  <Paragraphs>26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Poppins</vt:lpstr>
      <vt:lpstr>Poppins Light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Welsh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Munro, Dafydd (CCRA - Economic Infrastructure)</dc:creator>
  <cp:lastModifiedBy>Munro, Dafydd (CCRA - Transport and Digital Connectivity)</cp:lastModifiedBy>
  <cp:revision>5</cp:revision>
  <dcterms:created xsi:type="dcterms:W3CDTF">2023-04-11T09:46:59Z</dcterms:created>
  <dcterms:modified xsi:type="dcterms:W3CDTF">2024-09-19T09:02:00Z</dcterms:modified>
</cp:coreProperties>
</file>

<file path=docProps/custom.xml><?xml version="1.0" encoding="utf-8"?>
<op:Properties xmlns:vt="http://schemas.openxmlformats.org/officeDocument/2006/docPropsVTypes" xmlns:op="http://schemas.openxmlformats.org/officeDocument/2006/custom-properties">
  <op:property fmtid="{D5CDD505-2E9C-101B-9397-08002B2CF9AE}" pid="2" name="Checked by">
    <vt:lpwstr>32123</vt:lpwstr>
  </op:property>
  <op:property fmtid="{D5CDD505-2E9C-101B-9397-08002B2CF9AE}" pid="3" name="Objective-Comment">
    <vt:lpwstr/>
  </op:property>
  <op:property fmtid="{D5CDD505-2E9C-101B-9397-08002B2CF9AE}" pid="4" name="Customer-Id">
    <vt:lpwstr>FF3C5B18883D4E21973B57C2EEED7FD1</vt:lpwstr>
  </op:property>
  <op:property fmtid="{D5CDD505-2E9C-101B-9397-08002B2CF9AE}" pid="5" name="Objective-Id">
    <vt:lpwstr>A55075123</vt:lpwstr>
  </op:property>
  <op:property fmtid="{D5CDD505-2E9C-101B-9397-08002B2CF9AE}" pid="6" name="Objective-Title">
    <vt:lpwstr>CCAWG Meeting 09 - Slides - Zemo Work on CV Decarb for CCAWG - 19 September 2024</vt:lpwstr>
  </op:property>
  <op:property fmtid="{D5CDD505-2E9C-101B-9397-08002B2CF9AE}" pid="7" name="Objective-Description">
    <vt:lpwstr/>
  </op:property>
  <op:property fmtid="{D5CDD505-2E9C-101B-9397-08002B2CF9AE}" pid="8" name="Objective-CreationStamp">
    <vt:filetime>2024-09-23T12:46:57Z</vt:filetime>
  </op:property>
  <op:property fmtid="{D5CDD505-2E9C-101B-9397-08002B2CF9AE}" pid="9" name="Objective-IsApproved">
    <vt:bool>false</vt:bool>
  </op:property>
  <op:property fmtid="{D5CDD505-2E9C-101B-9397-08002B2CF9AE}" pid="10" name="Objective-IsPublished">
    <vt:bool>true</vt:bool>
  </op:property>
  <op:property fmtid="{D5CDD505-2E9C-101B-9397-08002B2CF9AE}" pid="11" name="Objective-DatePublished">
    <vt:filetime>2024-09-23T12:46:57Z</vt:filetime>
  </op:property>
  <op:property fmtid="{D5CDD505-2E9C-101B-9397-08002B2CF9AE}" pid="12" name="Objective-ModificationStamp">
    <vt:filetime>2024-09-23T12:47:00Z</vt:filetime>
  </op:property>
  <op:property fmtid="{D5CDD505-2E9C-101B-9397-08002B2CF9AE}" pid="13" name="Objective-Owner">
    <vt:lpwstr>Johnson, Rory (LGHCCRA - Agric. Sustainability &amp; Development Div.)</vt:lpwstr>
  </op:property>
  <op:property fmtid="{D5CDD505-2E9C-101B-9397-08002B2CF9AE}" pid="14" name="Objective-Path">
    <vt:lpwstr>Objective Global Folder:#Business File Plan:WG Organisational Groups:Post April 2024 - Local Government, Housing, Climate Change &amp; Rural Affairs:Local Government, Housing, Climate Change &amp; Rural Affairs (LGHCCRA) - Agriculture Sustainability &amp; Development:1 - Save:Rural Policy:Branch Policy:Policy - General:Agriculture, Sustainable Development Division - Agriculture &amp; Climate Change Policy - 2023-2025:03. CCAWG - Climate Change and Agriculture Working Group:</vt:lpwstr>
  </op:property>
  <op:property fmtid="{D5CDD505-2E9C-101B-9397-08002B2CF9AE}" pid="15" name="Objective-Parent">
    <vt:lpwstr>03. CCAWG - Climate Change and Agriculture Working Group</vt:lpwstr>
  </op:property>
  <op:property fmtid="{D5CDD505-2E9C-101B-9397-08002B2CF9AE}" pid="16" name="Objective-State">
    <vt:lpwstr>Published</vt:lpwstr>
  </op:property>
  <op:property fmtid="{D5CDD505-2E9C-101B-9397-08002B2CF9AE}" pid="17" name="Objective-VersionId">
    <vt:lpwstr>vA100221580</vt:lpwstr>
  </op:property>
  <op:property fmtid="{D5CDD505-2E9C-101B-9397-08002B2CF9AE}" pid="18" name="Objective-Version">
    <vt:lpwstr>1.0</vt:lpwstr>
  </op:property>
  <op:property fmtid="{D5CDD505-2E9C-101B-9397-08002B2CF9AE}" pid="19" name="Objective-VersionNumber">
    <vt:r8>1</vt:r8>
  </op:property>
  <op:property fmtid="{D5CDD505-2E9C-101B-9397-08002B2CF9AE}" pid="20" name="Objective-VersionComment">
    <vt:lpwstr>First version</vt:lpwstr>
  </op:property>
  <op:property fmtid="{D5CDD505-2E9C-101B-9397-08002B2CF9AE}" pid="21" name="Objective-FileNumber">
    <vt:lpwstr>qA1641937</vt:lpwstr>
  </op:property>
  <op:property fmtid="{D5CDD505-2E9C-101B-9397-08002B2CF9AE}" pid="22" name="Objective-Classification">
    <vt:lpwstr>[Inherited - Official]</vt:lpwstr>
  </op:property>
  <op:property fmtid="{D5CDD505-2E9C-101B-9397-08002B2CF9AE}" pid="23" name="Objective-Caveats">
    <vt:lpwstr/>
  </op:property>
  <op:property fmtid="{D5CDD505-2E9C-101B-9397-08002B2CF9AE}" pid="24" name="Objective-Date Acquired">
    <vt:filetime>2024-09-22T23:00:00Z</vt:filetime>
  </op:property>
  <op:property fmtid="{D5CDD505-2E9C-101B-9397-08002B2CF9AE}" pid="25" name="Objective-Official Translation">
    <vt:lpwstr/>
  </op:property>
  <op:property fmtid="{D5CDD505-2E9C-101B-9397-08002B2CF9AE}" pid="26" name="Objective-Connect Creator">
    <vt:lpwstr/>
  </op:property>
</op:Properties>
</file>