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5" r:id="rId6"/>
    <p:sldId id="256" r:id="rId7"/>
    <p:sldId id="261" r:id="rId8"/>
    <p:sldId id="266" r:id="rId9"/>
    <p:sldId id="267" r:id="rId10"/>
    <p:sldId id="262" r:id="rId11"/>
    <p:sldId id="263" r:id="rId12"/>
    <p:sldId id="264" r:id="rId13"/>
    <p:sldId id="268" r:id="rId14"/>
  </p:sldIdLst>
  <p:sldSz cx="9906000" cy="6858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120" y="3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1E3A142-2612-45F0-A9C3-72E300260C4D}" type="datetimeFigureOut">
              <a:rPr lang="en-GB" smtClean="0"/>
              <a:t>15/05/2026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858CA5-5D18-40B1-ABCA-53B1AE11E334}" type="slidenum">
              <a:rPr lang="en-GB" smtClean="0"/>
              <a:t>‹#›</a:t>
            </a:fld>
            <a:endParaRPr lang="en-GB"/>
          </a:p>
        </p:txBody>
      </p:sp>
    </p:spTree>
    <p:extLst>
      <p:ext uri="{BB962C8B-B14F-4D97-AF65-F5344CB8AC3E}">
        <p14:creationId xmlns:p14="http://schemas.microsoft.com/office/powerpoint/2010/main" val="1756364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1E3A142-2612-45F0-A9C3-72E300260C4D}" type="datetimeFigureOut">
              <a:rPr lang="en-GB" smtClean="0"/>
              <a:t>15/05/2026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858CA5-5D18-40B1-ABCA-53B1AE11E334}" type="slidenum">
              <a:rPr lang="en-GB" smtClean="0"/>
              <a:t>‹#›</a:t>
            </a:fld>
            <a:endParaRPr lang="en-GB"/>
          </a:p>
        </p:txBody>
      </p:sp>
    </p:spTree>
    <p:extLst>
      <p:ext uri="{BB962C8B-B14F-4D97-AF65-F5344CB8AC3E}">
        <p14:creationId xmlns:p14="http://schemas.microsoft.com/office/powerpoint/2010/main" val="2860941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1E3A142-2612-45F0-A9C3-72E300260C4D}" type="datetimeFigureOut">
              <a:rPr lang="en-GB" smtClean="0"/>
              <a:t>15/05/2026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858CA5-5D18-40B1-ABCA-53B1AE11E334}" type="slidenum">
              <a:rPr lang="en-GB" smtClean="0"/>
              <a:t>‹#›</a:t>
            </a:fld>
            <a:endParaRPr lang="en-GB"/>
          </a:p>
        </p:txBody>
      </p:sp>
    </p:spTree>
    <p:extLst>
      <p:ext uri="{BB962C8B-B14F-4D97-AF65-F5344CB8AC3E}">
        <p14:creationId xmlns:p14="http://schemas.microsoft.com/office/powerpoint/2010/main" val="604182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1E3A142-2612-45F0-A9C3-72E300260C4D}" type="datetimeFigureOut">
              <a:rPr lang="en-GB" smtClean="0"/>
              <a:t>15/05/2026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858CA5-5D18-40B1-ABCA-53B1AE11E334}" type="slidenum">
              <a:rPr lang="en-GB" smtClean="0"/>
              <a:t>‹#›</a:t>
            </a:fld>
            <a:endParaRPr lang="en-GB"/>
          </a:p>
        </p:txBody>
      </p:sp>
    </p:spTree>
    <p:extLst>
      <p:ext uri="{BB962C8B-B14F-4D97-AF65-F5344CB8AC3E}">
        <p14:creationId xmlns:p14="http://schemas.microsoft.com/office/powerpoint/2010/main" val="3397374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E3A142-2612-45F0-A9C3-72E300260C4D}" type="datetimeFigureOut">
              <a:rPr lang="en-GB" smtClean="0"/>
              <a:t>15/05/2026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858CA5-5D18-40B1-ABCA-53B1AE11E334}" type="slidenum">
              <a:rPr lang="en-GB" smtClean="0"/>
              <a:t>‹#›</a:t>
            </a:fld>
            <a:endParaRPr lang="en-GB"/>
          </a:p>
        </p:txBody>
      </p:sp>
    </p:spTree>
    <p:extLst>
      <p:ext uri="{BB962C8B-B14F-4D97-AF65-F5344CB8AC3E}">
        <p14:creationId xmlns:p14="http://schemas.microsoft.com/office/powerpoint/2010/main" val="3155363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1E3A142-2612-45F0-A9C3-72E300260C4D}" type="datetimeFigureOut">
              <a:rPr lang="en-GB" smtClean="0"/>
              <a:t>15/05/2026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858CA5-5D18-40B1-ABCA-53B1AE11E334}" type="slidenum">
              <a:rPr lang="en-GB" smtClean="0"/>
              <a:t>‹#›</a:t>
            </a:fld>
            <a:endParaRPr lang="en-GB"/>
          </a:p>
        </p:txBody>
      </p:sp>
    </p:spTree>
    <p:extLst>
      <p:ext uri="{BB962C8B-B14F-4D97-AF65-F5344CB8AC3E}">
        <p14:creationId xmlns:p14="http://schemas.microsoft.com/office/powerpoint/2010/main" val="161558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1E3A142-2612-45F0-A9C3-72E300260C4D}" type="datetimeFigureOut">
              <a:rPr lang="en-GB" smtClean="0"/>
              <a:t>15/05/2026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858CA5-5D18-40B1-ABCA-53B1AE11E334}" type="slidenum">
              <a:rPr lang="en-GB" smtClean="0"/>
              <a:t>‹#›</a:t>
            </a:fld>
            <a:endParaRPr lang="en-GB"/>
          </a:p>
        </p:txBody>
      </p:sp>
    </p:spTree>
    <p:extLst>
      <p:ext uri="{BB962C8B-B14F-4D97-AF65-F5344CB8AC3E}">
        <p14:creationId xmlns:p14="http://schemas.microsoft.com/office/powerpoint/2010/main" val="3182790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1E3A142-2612-45F0-A9C3-72E300260C4D}" type="datetimeFigureOut">
              <a:rPr lang="en-GB" smtClean="0"/>
              <a:t>15/05/2026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858CA5-5D18-40B1-ABCA-53B1AE11E334}" type="slidenum">
              <a:rPr lang="en-GB" smtClean="0"/>
              <a:t>‹#›</a:t>
            </a:fld>
            <a:endParaRPr lang="en-GB"/>
          </a:p>
        </p:txBody>
      </p:sp>
    </p:spTree>
    <p:extLst>
      <p:ext uri="{BB962C8B-B14F-4D97-AF65-F5344CB8AC3E}">
        <p14:creationId xmlns:p14="http://schemas.microsoft.com/office/powerpoint/2010/main" val="2298346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E3A142-2612-45F0-A9C3-72E300260C4D}" type="datetimeFigureOut">
              <a:rPr lang="en-GB" smtClean="0"/>
              <a:t>15/05/2026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858CA5-5D18-40B1-ABCA-53B1AE11E334}" type="slidenum">
              <a:rPr lang="en-GB" smtClean="0"/>
              <a:t>‹#›</a:t>
            </a:fld>
            <a:endParaRPr lang="en-GB"/>
          </a:p>
        </p:txBody>
      </p:sp>
    </p:spTree>
    <p:extLst>
      <p:ext uri="{BB962C8B-B14F-4D97-AF65-F5344CB8AC3E}">
        <p14:creationId xmlns:p14="http://schemas.microsoft.com/office/powerpoint/2010/main" val="1731931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E3A142-2612-45F0-A9C3-72E300260C4D}" type="datetimeFigureOut">
              <a:rPr lang="en-GB" smtClean="0"/>
              <a:t>15/05/2026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858CA5-5D18-40B1-ABCA-53B1AE11E334}" type="slidenum">
              <a:rPr lang="en-GB" smtClean="0"/>
              <a:t>‹#›</a:t>
            </a:fld>
            <a:endParaRPr lang="en-GB"/>
          </a:p>
        </p:txBody>
      </p:sp>
    </p:spTree>
    <p:extLst>
      <p:ext uri="{BB962C8B-B14F-4D97-AF65-F5344CB8AC3E}">
        <p14:creationId xmlns:p14="http://schemas.microsoft.com/office/powerpoint/2010/main" val="610655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E3A142-2612-45F0-A9C3-72E300260C4D}" type="datetimeFigureOut">
              <a:rPr lang="en-GB" smtClean="0"/>
              <a:t>15/05/2026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858CA5-5D18-40B1-ABCA-53B1AE11E334}" type="slidenum">
              <a:rPr lang="en-GB" smtClean="0"/>
              <a:t>‹#›</a:t>
            </a:fld>
            <a:endParaRPr lang="en-GB"/>
          </a:p>
        </p:txBody>
      </p:sp>
    </p:spTree>
    <p:extLst>
      <p:ext uri="{BB962C8B-B14F-4D97-AF65-F5344CB8AC3E}">
        <p14:creationId xmlns:p14="http://schemas.microsoft.com/office/powerpoint/2010/main" val="1159027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E3A142-2612-45F0-A9C3-72E300260C4D}" type="datetimeFigureOut">
              <a:rPr lang="en-GB" smtClean="0"/>
              <a:t>15/05/2026</a:t>
            </a:fld>
            <a:endParaRPr lang="en-GB"/>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858CA5-5D18-40B1-ABCA-53B1AE11E334}" type="slidenum">
              <a:rPr lang="en-GB" smtClean="0"/>
              <a:t>‹#›</a:t>
            </a:fld>
            <a:endParaRPr lang="en-GB"/>
          </a:p>
        </p:txBody>
      </p:sp>
    </p:spTree>
    <p:extLst>
      <p:ext uri="{BB962C8B-B14F-4D97-AF65-F5344CB8AC3E}">
        <p14:creationId xmlns:p14="http://schemas.microsoft.com/office/powerpoint/2010/main" val="118057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redcross.org.uk/educat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training.stjohnwales.org.uk/schools-pupil-train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bhf.org.uk/heart-health/how-to-save-a-life/cpr-kits/cpr-training-for-school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2450702"/>
          </a:xfrm>
        </p:spPr>
        <p:txBody>
          <a:bodyPr/>
          <a:lstStyle/>
          <a:p>
            <a:r>
              <a:rPr lang="en-GB" b="1" dirty="0">
                <a:solidFill>
                  <a:srgbClr val="FF0000"/>
                </a:solidFill>
              </a:rPr>
              <a:t>Learning life saving skills in school</a:t>
            </a:r>
          </a:p>
        </p:txBody>
      </p:sp>
      <p:sp>
        <p:nvSpPr>
          <p:cNvPr id="3" name="Subtitle 2"/>
          <p:cNvSpPr>
            <a:spLocks noGrp="1"/>
          </p:cNvSpPr>
          <p:nvPr>
            <p:ph type="subTitle" idx="1"/>
          </p:nvPr>
        </p:nvSpPr>
        <p:spPr/>
        <p:txBody>
          <a:bodyPr>
            <a:normAutofit lnSpcReduction="10000"/>
          </a:bodyPr>
          <a:lstStyle/>
          <a:p>
            <a:pPr algn="l"/>
            <a:endParaRPr lang="en-GB" sz="2000" dirty="0"/>
          </a:p>
          <a:p>
            <a:pPr algn="l"/>
            <a:endParaRPr lang="en-GB" sz="2000" dirty="0"/>
          </a:p>
          <a:p>
            <a:pPr algn="l"/>
            <a:endParaRPr lang="en-GB" sz="2000" dirty="0"/>
          </a:p>
          <a:p>
            <a:pPr algn="l"/>
            <a:r>
              <a:rPr lang="en-GB" sz="2000" dirty="0"/>
              <a:t>By the British Heart Foundation </a:t>
            </a:r>
            <a:r>
              <a:rPr lang="en-GB" sz="2000" dirty="0" err="1"/>
              <a:t>Cymru</a:t>
            </a:r>
            <a:r>
              <a:rPr lang="en-GB" sz="2000" dirty="0"/>
              <a:t>, British Red Cross Wales &amp; St John </a:t>
            </a:r>
            <a:r>
              <a:rPr lang="en-GB" sz="2000" dirty="0" err="1"/>
              <a:t>Cymru</a:t>
            </a:r>
            <a:endParaRPr lang="en-GB" sz="2000" dirty="0"/>
          </a:p>
          <a:p>
            <a:endParaRPr lang="en-GB" dirty="0"/>
          </a:p>
        </p:txBody>
      </p:sp>
    </p:spTree>
    <p:extLst>
      <p:ext uri="{BB962C8B-B14F-4D97-AF65-F5344CB8AC3E}">
        <p14:creationId xmlns:p14="http://schemas.microsoft.com/office/powerpoint/2010/main" val="2855948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496" y="620688"/>
            <a:ext cx="9001000" cy="5544616"/>
          </a:xfrm>
        </p:spPr>
        <p:txBody>
          <a:bodyPr>
            <a:normAutofit fontScale="25000" lnSpcReduction="20000"/>
          </a:bodyPr>
          <a:lstStyle/>
          <a:p>
            <a:pPr marL="0" indent="0">
              <a:buNone/>
            </a:pPr>
            <a:r>
              <a:rPr lang="en-GB" sz="7200" b="1" dirty="0">
                <a:solidFill>
                  <a:srgbClr val="FF0000"/>
                </a:solidFill>
              </a:rPr>
              <a:t>Resources available to support schools:</a:t>
            </a:r>
          </a:p>
          <a:p>
            <a:pPr marL="0" indent="0">
              <a:buNone/>
            </a:pPr>
            <a:endParaRPr lang="en-GB" sz="5600" b="1" dirty="0"/>
          </a:p>
          <a:p>
            <a:pPr marL="0" indent="0">
              <a:buNone/>
            </a:pPr>
            <a:r>
              <a:rPr lang="en-GB" sz="6400" b="1" dirty="0"/>
              <a:t>British Red Cross</a:t>
            </a:r>
            <a:r>
              <a:rPr lang="en-GB" sz="6400" dirty="0"/>
              <a:t> (</a:t>
            </a:r>
            <a:r>
              <a:rPr lang="en-GB" sz="6400" dirty="0">
                <a:hlinkClick r:id="rId2"/>
              </a:rPr>
              <a:t>www.redcross.org.uk/education</a:t>
            </a:r>
            <a:r>
              <a:rPr lang="en-GB" sz="6400" dirty="0"/>
              <a:t>)</a:t>
            </a:r>
          </a:p>
          <a:p>
            <a:pPr marL="0" indent="0">
              <a:buNone/>
            </a:pPr>
            <a:endParaRPr lang="en-GB" sz="6400" dirty="0"/>
          </a:p>
          <a:p>
            <a:pPr marL="0" indent="0">
              <a:buNone/>
            </a:pPr>
            <a:r>
              <a:rPr lang="en-GB" sz="6400" b="1" dirty="0" err="1"/>
              <a:t>Life.Live</a:t>
            </a:r>
            <a:r>
              <a:rPr lang="en-GB" sz="6400" b="1" dirty="0"/>
              <a:t> it. (Ages 6-11):</a:t>
            </a:r>
            <a:endParaRPr lang="en-GB" sz="6400" dirty="0"/>
          </a:p>
          <a:p>
            <a:pPr marL="0" indent="0">
              <a:buNone/>
            </a:pPr>
            <a:r>
              <a:rPr lang="en-GB" sz="6400" dirty="0"/>
              <a:t>The Life. Live it. resource is simple to use and </a:t>
            </a:r>
            <a:r>
              <a:rPr lang="en-GB" sz="6400" b="1" dirty="0"/>
              <a:t>requires no specialist knowledge </a:t>
            </a:r>
            <a:r>
              <a:rPr lang="en-GB" sz="6400" dirty="0"/>
              <a:t>of first aid.</a:t>
            </a:r>
          </a:p>
          <a:p>
            <a:pPr marL="0" indent="0">
              <a:buNone/>
            </a:pPr>
            <a:r>
              <a:rPr lang="en-GB" sz="6400" dirty="0"/>
              <a:t>It is a web-based, free teaching resource which enables primary schools to deliver first aid education to pupils and it gives them the tools and information they need to feel comfortable in doing so.</a:t>
            </a:r>
          </a:p>
          <a:p>
            <a:pPr marL="0" indent="0">
              <a:buNone/>
            </a:pPr>
            <a:r>
              <a:rPr lang="en-GB" sz="6400" dirty="0"/>
              <a:t>Interactive activities, film scenarios, information sheets and online quizzes.</a:t>
            </a:r>
          </a:p>
          <a:p>
            <a:pPr marL="0" indent="0">
              <a:buNone/>
            </a:pPr>
            <a:r>
              <a:rPr lang="en-GB" sz="6400" dirty="0"/>
              <a:t> </a:t>
            </a:r>
          </a:p>
          <a:p>
            <a:pPr marL="0" indent="0">
              <a:buNone/>
            </a:pPr>
            <a:r>
              <a:rPr lang="en-GB" sz="6400" b="1" dirty="0"/>
              <a:t>Educator introduction (Ages 11-16)</a:t>
            </a:r>
            <a:endParaRPr lang="en-GB" sz="6400" dirty="0"/>
          </a:p>
          <a:p>
            <a:pPr marL="0" indent="0">
              <a:buNone/>
            </a:pPr>
            <a:r>
              <a:rPr lang="en-GB" sz="6400" dirty="0"/>
              <a:t>Supports educators to deliver first aid education that will help young people develop the knowledge and confidence to act in a first aid emergency.  </a:t>
            </a:r>
            <a:r>
              <a:rPr lang="en-GB" sz="6400" b="1" dirty="0"/>
              <a:t>A first aid kit isn’t necessary </a:t>
            </a:r>
            <a:r>
              <a:rPr lang="en-GB" sz="6400" dirty="0"/>
              <a:t>to deliver any sessions.</a:t>
            </a:r>
            <a:r>
              <a:rPr lang="en-GB" sz="6400" b="1" dirty="0"/>
              <a:t> </a:t>
            </a:r>
            <a:r>
              <a:rPr lang="en-GB" sz="6400" dirty="0"/>
              <a:t>The resource shows and gives examples of how </a:t>
            </a:r>
            <a:r>
              <a:rPr lang="en-GB" sz="6400" b="1" dirty="0"/>
              <a:t>everyday items </a:t>
            </a:r>
            <a:r>
              <a:rPr lang="en-GB" sz="6400" dirty="0"/>
              <a:t>can be used in an emergency. For example, a t-shirt can be used to put pressure on a bleeding wound or water to cool a burn. The resource features </a:t>
            </a:r>
            <a:r>
              <a:rPr lang="en-GB" sz="6400" b="1" dirty="0"/>
              <a:t>16 first aid skills</a:t>
            </a:r>
            <a:r>
              <a:rPr lang="en-GB" sz="6400" dirty="0"/>
              <a:t>, which are explored using </a:t>
            </a:r>
            <a:r>
              <a:rPr lang="en-GB" sz="6400" b="1" dirty="0"/>
              <a:t>realistic scenarios relevant </a:t>
            </a:r>
            <a:r>
              <a:rPr lang="en-GB" sz="6400" dirty="0"/>
              <a:t>to young people. </a:t>
            </a:r>
          </a:p>
          <a:p>
            <a:pPr marL="0" indent="0">
              <a:buNone/>
            </a:pPr>
            <a:r>
              <a:rPr lang="en-GB" sz="6400" dirty="0"/>
              <a:t>Interactive content including: films, written case studies, photos, animations, role plays and activities. Young people can use the website independently, or engage with first aid learning through facilitated activities. This flexible approach can be adapted for a range of different ways of learning, settings and abilities. </a:t>
            </a:r>
          </a:p>
          <a:p>
            <a:pPr marL="0" indent="0">
              <a:buNone/>
            </a:pPr>
            <a:r>
              <a:rPr lang="en-GB" sz="6400" dirty="0"/>
              <a:t>The website offers a number of tools to evaluate learners’ confidence and knowledge before, during and after first aid sessions. </a:t>
            </a:r>
          </a:p>
          <a:p>
            <a:pPr marL="0" indent="0">
              <a:buNone/>
            </a:pPr>
            <a:r>
              <a:rPr lang="en-GB" b="1" dirty="0"/>
              <a:t>  </a:t>
            </a:r>
            <a:endParaRPr lang="en-GB" dirty="0"/>
          </a:p>
          <a:p>
            <a:pPr marL="0" indent="0">
              <a:buNone/>
            </a:pPr>
            <a:endParaRPr lang="en-GB" dirty="0"/>
          </a:p>
        </p:txBody>
      </p:sp>
    </p:spTree>
    <p:extLst>
      <p:ext uri="{BB962C8B-B14F-4D97-AF65-F5344CB8AC3E}">
        <p14:creationId xmlns:p14="http://schemas.microsoft.com/office/powerpoint/2010/main" val="4259648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496" y="620688"/>
            <a:ext cx="8915400" cy="5040560"/>
          </a:xfrm>
        </p:spPr>
        <p:txBody>
          <a:bodyPr>
            <a:normAutofit fontScale="47500" lnSpcReduction="20000"/>
          </a:bodyPr>
          <a:lstStyle/>
          <a:p>
            <a:pPr marL="0" indent="0">
              <a:buNone/>
            </a:pPr>
            <a:r>
              <a:rPr lang="en-GB" sz="3400" b="1" dirty="0"/>
              <a:t>St John </a:t>
            </a:r>
            <a:r>
              <a:rPr lang="en-GB" sz="3400" b="1" dirty="0" err="1"/>
              <a:t>Cymru</a:t>
            </a:r>
            <a:r>
              <a:rPr lang="en-GB" sz="3400" b="1" dirty="0"/>
              <a:t> – Wales</a:t>
            </a:r>
            <a:r>
              <a:rPr lang="en-GB" sz="3400" dirty="0"/>
              <a:t> (</a:t>
            </a:r>
            <a:r>
              <a:rPr lang="en-GB" sz="3400" dirty="0">
                <a:hlinkClick r:id="rId2"/>
              </a:rPr>
              <a:t>https://training.stjohnwales.org.uk/schools-pupil-training/</a:t>
            </a:r>
            <a:r>
              <a:rPr lang="en-GB" sz="3400" dirty="0"/>
              <a:t>)</a:t>
            </a:r>
          </a:p>
          <a:p>
            <a:pPr marL="0" indent="0">
              <a:buNone/>
            </a:pPr>
            <a:endParaRPr lang="en-GB" sz="3400" b="1" dirty="0"/>
          </a:p>
          <a:p>
            <a:pPr marL="0" indent="0">
              <a:buNone/>
            </a:pPr>
            <a:r>
              <a:rPr lang="en-GB" sz="3400" b="1" dirty="0"/>
              <a:t>Young Life Saver Scheme</a:t>
            </a:r>
            <a:endParaRPr lang="en-GB" sz="3400" dirty="0"/>
          </a:p>
          <a:p>
            <a:pPr marL="0" indent="0">
              <a:buNone/>
            </a:pPr>
            <a:r>
              <a:rPr lang="en-GB" sz="3400" dirty="0"/>
              <a:t>St John have created the Young Lifesaver Award Scheme for young people </a:t>
            </a:r>
            <a:r>
              <a:rPr lang="en-GB" sz="3400" b="1" dirty="0"/>
              <a:t>aged 7 to 16 </a:t>
            </a:r>
            <a:r>
              <a:rPr lang="en-GB" sz="3400" dirty="0"/>
              <a:t>years.</a:t>
            </a:r>
          </a:p>
          <a:p>
            <a:pPr marL="0" indent="0">
              <a:buNone/>
            </a:pPr>
            <a:r>
              <a:rPr lang="en-GB" sz="3400" dirty="0"/>
              <a:t>All courses can be delivered by teachers, higher level teaching assistants, school nurses, club coaches or youth club leaders who have a current first aid qualification.</a:t>
            </a:r>
          </a:p>
          <a:p>
            <a:pPr marL="0" indent="0">
              <a:buNone/>
            </a:pPr>
            <a:r>
              <a:rPr lang="en-GB" sz="3400" dirty="0"/>
              <a:t>All materials are available to download via the website. The course is split into modules to allow for ease of teaching. Each module contains an easy to follow lesson plan, subject specific fact sheet and PowerPoint presentation. Many of the modules have worksheets, scenario cards, case studies and videos.</a:t>
            </a:r>
          </a:p>
          <a:p>
            <a:pPr marL="0" indent="0">
              <a:buNone/>
            </a:pPr>
            <a:endParaRPr lang="en-GB" sz="3400" dirty="0"/>
          </a:p>
          <a:p>
            <a:pPr marL="0" indent="0">
              <a:buNone/>
            </a:pPr>
            <a:r>
              <a:rPr lang="en-GB" sz="3400" dirty="0"/>
              <a:t>Pupils who successfully complete the award are sent a Young Lifesaver certificate that they can keep in their Record of Achievement files. As well as achieving First Aid skills the scheme allows young people to gain numerous personal skills such as the ability to be assertive, to make decisions, to work independently and co-operatively whilst increasing their self-confidence.</a:t>
            </a:r>
          </a:p>
          <a:p>
            <a:pPr marL="0" indent="0">
              <a:buNone/>
            </a:pPr>
            <a:endParaRPr lang="en-GB" sz="3400" dirty="0"/>
          </a:p>
          <a:p>
            <a:pPr marL="0" lvl="0" indent="0">
              <a:buNone/>
            </a:pPr>
            <a:r>
              <a:rPr lang="en-GB" sz="3400" b="1" dirty="0"/>
              <a:t>Young Life Saver Junior Award </a:t>
            </a:r>
            <a:r>
              <a:rPr lang="en-GB" sz="3400" dirty="0"/>
              <a:t>– this award is available to young people between the ages of 7 to 11.</a:t>
            </a:r>
          </a:p>
          <a:p>
            <a:pPr marL="0" lvl="0" indent="0">
              <a:buNone/>
            </a:pPr>
            <a:r>
              <a:rPr lang="en-GB" sz="3400" b="1" dirty="0"/>
              <a:t>Young Life Saver Senior Award </a:t>
            </a:r>
            <a:r>
              <a:rPr lang="en-GB" sz="3400" dirty="0"/>
              <a:t>– this award is available to young people between the ages of 11 to 16. </a:t>
            </a:r>
          </a:p>
          <a:p>
            <a:pPr marL="0" lvl="0" indent="0">
              <a:buNone/>
            </a:pPr>
            <a:r>
              <a:rPr lang="en-GB" sz="3400" b="1" dirty="0"/>
              <a:t>Young Life Saver Sport Award </a:t>
            </a:r>
            <a:r>
              <a:rPr lang="en-GB" sz="3400" dirty="0"/>
              <a:t>– This award is available to all young people between the ages of 7 to 16. </a:t>
            </a:r>
          </a:p>
          <a:p>
            <a:pPr marL="0" indent="0">
              <a:buNone/>
            </a:pPr>
            <a:endParaRPr lang="en-GB" sz="3400" dirty="0"/>
          </a:p>
          <a:p>
            <a:pPr marL="0" indent="0">
              <a:buNone/>
            </a:pPr>
            <a:r>
              <a:rPr lang="en-GB" sz="3400" dirty="0"/>
              <a:t>This scheme is also supported by the St John </a:t>
            </a:r>
            <a:r>
              <a:rPr lang="en-GB" sz="3400" dirty="0" err="1"/>
              <a:t>Cymru</a:t>
            </a:r>
            <a:r>
              <a:rPr lang="en-GB" sz="3400" dirty="0"/>
              <a:t> – Wales’ Schools Award.</a:t>
            </a:r>
          </a:p>
          <a:p>
            <a:endParaRPr lang="en-GB" dirty="0"/>
          </a:p>
        </p:txBody>
      </p:sp>
    </p:spTree>
    <p:extLst>
      <p:ext uri="{BB962C8B-B14F-4D97-AF65-F5344CB8AC3E}">
        <p14:creationId xmlns:p14="http://schemas.microsoft.com/office/powerpoint/2010/main" val="156133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496" y="548680"/>
            <a:ext cx="8915400" cy="4525963"/>
          </a:xfrm>
        </p:spPr>
        <p:txBody>
          <a:bodyPr>
            <a:normAutofit fontScale="62500" lnSpcReduction="20000"/>
          </a:bodyPr>
          <a:lstStyle/>
          <a:p>
            <a:pPr marL="0" indent="0">
              <a:buNone/>
            </a:pPr>
            <a:r>
              <a:rPr lang="en-GB" dirty="0"/>
              <a:t> </a:t>
            </a:r>
          </a:p>
          <a:p>
            <a:pPr marL="0" indent="0">
              <a:buNone/>
            </a:pPr>
            <a:r>
              <a:rPr lang="en-GB" sz="2500" b="1" dirty="0"/>
              <a:t>British Heart Foundation</a:t>
            </a:r>
            <a:r>
              <a:rPr lang="en-GB" sz="2500" dirty="0"/>
              <a:t> (</a:t>
            </a:r>
            <a:r>
              <a:rPr lang="en-GB" sz="2500" dirty="0">
                <a:hlinkClick r:id="rId2"/>
              </a:rPr>
              <a:t>https://www.bhf.org.uk/heart-health/how-to-save-a-life/cpr-kits/cpr-training-for-schools</a:t>
            </a:r>
            <a:r>
              <a:rPr lang="en-GB" sz="2500" dirty="0"/>
              <a:t>) </a:t>
            </a:r>
          </a:p>
          <a:p>
            <a:pPr marL="0" indent="0">
              <a:buNone/>
            </a:pPr>
            <a:endParaRPr lang="en-GB" sz="2500" b="1" dirty="0"/>
          </a:p>
          <a:p>
            <a:pPr marL="0" indent="0">
              <a:buNone/>
            </a:pPr>
            <a:r>
              <a:rPr lang="en-GB" sz="2500" b="1" dirty="0"/>
              <a:t>Call, Push, Rescue - CPR training for schools </a:t>
            </a:r>
            <a:endParaRPr lang="en-GB" sz="2500" dirty="0"/>
          </a:p>
          <a:p>
            <a:pPr marL="0" indent="0">
              <a:buNone/>
            </a:pPr>
            <a:r>
              <a:rPr lang="en-GB" sz="2500" dirty="0"/>
              <a:t>The British Heart Foundation offer </a:t>
            </a:r>
            <a:r>
              <a:rPr lang="en-GB" sz="2500" b="1" dirty="0"/>
              <a:t>free CPR kits</a:t>
            </a:r>
            <a:r>
              <a:rPr lang="en-GB" sz="2500" dirty="0"/>
              <a:t> to schools. CPR kits are free for </a:t>
            </a:r>
            <a:r>
              <a:rPr lang="en-GB" sz="2500" b="1" dirty="0"/>
              <a:t>eligible </a:t>
            </a:r>
            <a:r>
              <a:rPr lang="en-GB" sz="2500" dirty="0"/>
              <a:t>secondary schools, sixth forms and colleges. The training is suitable for students </a:t>
            </a:r>
            <a:r>
              <a:rPr lang="en-GB" sz="2500" b="1" dirty="0"/>
              <a:t>12 years old and over</a:t>
            </a:r>
            <a:r>
              <a:rPr lang="en-GB" sz="2500" dirty="0"/>
              <a:t>. Schools can apply for one CPR kit.</a:t>
            </a:r>
          </a:p>
          <a:p>
            <a:pPr marL="0" indent="0">
              <a:buNone/>
            </a:pPr>
            <a:endParaRPr lang="en-GB" sz="2500" dirty="0"/>
          </a:p>
          <a:p>
            <a:pPr lvl="0"/>
            <a:r>
              <a:rPr lang="en-GB" sz="2500" dirty="0"/>
              <a:t>One CPR kit will allow you to train 35 pupils at a time and is reusable.</a:t>
            </a:r>
          </a:p>
          <a:p>
            <a:pPr lvl="0"/>
            <a:r>
              <a:rPr lang="en-GB" sz="2500" b="1" dirty="0"/>
              <a:t>No instructor is needed </a:t>
            </a:r>
            <a:r>
              <a:rPr lang="en-GB" sz="2500" dirty="0"/>
              <a:t>as all of the techniques are taught using videos. All you need is a DVD player and a little space to practice in.</a:t>
            </a:r>
          </a:p>
          <a:p>
            <a:r>
              <a:rPr lang="en-GB" sz="2500" dirty="0"/>
              <a:t>The CPR training kit includes</a:t>
            </a:r>
            <a:r>
              <a:rPr lang="en-GB" sz="2500" b="1" dirty="0"/>
              <a:t> </a:t>
            </a:r>
            <a:r>
              <a:rPr lang="en-GB" sz="2500" dirty="0"/>
              <a:t>35 reusable inflatable manikins</a:t>
            </a:r>
            <a:r>
              <a:rPr lang="en-GB" sz="2500" b="1" dirty="0"/>
              <a:t>; </a:t>
            </a:r>
            <a:r>
              <a:rPr lang="en-GB" sz="2500" dirty="0"/>
              <a:t>35 kneeling mats</a:t>
            </a:r>
            <a:r>
              <a:rPr lang="en-GB" sz="2500" b="1" dirty="0"/>
              <a:t>; </a:t>
            </a:r>
            <a:r>
              <a:rPr lang="en-GB" sz="2500" dirty="0"/>
              <a:t>35 red inflation bags</a:t>
            </a:r>
            <a:r>
              <a:rPr lang="en-GB" sz="2500" b="1" dirty="0"/>
              <a:t>; </a:t>
            </a:r>
            <a:r>
              <a:rPr lang="en-GB" sz="2500" dirty="0"/>
              <a:t>35 practice-while-watching training DVDs</a:t>
            </a:r>
            <a:r>
              <a:rPr lang="en-GB" sz="2500" b="1" dirty="0"/>
              <a:t>; </a:t>
            </a:r>
            <a:r>
              <a:rPr lang="en-GB" sz="2500" dirty="0"/>
              <a:t>2 manual inflation pumps</a:t>
            </a:r>
            <a:r>
              <a:rPr lang="en-GB" sz="2500" b="1" dirty="0"/>
              <a:t>; </a:t>
            </a:r>
            <a:r>
              <a:rPr lang="en-GB" sz="2500" dirty="0"/>
              <a:t>cleaning wipes</a:t>
            </a:r>
            <a:r>
              <a:rPr lang="en-GB" sz="2500" b="1" dirty="0"/>
              <a:t>; </a:t>
            </a:r>
            <a:r>
              <a:rPr lang="en-GB" sz="2500" dirty="0"/>
              <a:t>extra manikin replacement parts</a:t>
            </a:r>
            <a:r>
              <a:rPr lang="en-GB" sz="2500" b="1" dirty="0"/>
              <a:t>; </a:t>
            </a:r>
            <a:r>
              <a:rPr lang="en-GB" sz="2500" dirty="0"/>
              <a:t>all contained in 3 handy carry bags.</a:t>
            </a:r>
          </a:p>
          <a:p>
            <a:r>
              <a:rPr lang="en-GB" sz="2500" dirty="0"/>
              <a:t>The CPR training kit covers:</a:t>
            </a:r>
          </a:p>
          <a:p>
            <a:pPr lvl="0"/>
            <a:r>
              <a:rPr lang="en-GB" sz="2500" dirty="0"/>
              <a:t>How and when to perform CPR on an adult or child</a:t>
            </a:r>
          </a:p>
          <a:p>
            <a:pPr lvl="0"/>
            <a:r>
              <a:rPr lang="en-GB" sz="2500" dirty="0"/>
              <a:t>Put someone in the recovery position</a:t>
            </a:r>
          </a:p>
          <a:p>
            <a:pPr lvl="0"/>
            <a:r>
              <a:rPr lang="en-GB" sz="2500" dirty="0"/>
              <a:t>Use a public access defibrillator</a:t>
            </a:r>
          </a:p>
          <a:p>
            <a:endParaRPr lang="en-GB" dirty="0"/>
          </a:p>
          <a:p>
            <a:endParaRPr lang="en-GB" dirty="0"/>
          </a:p>
        </p:txBody>
      </p:sp>
    </p:spTree>
    <p:extLst>
      <p:ext uri="{BB962C8B-B14F-4D97-AF65-F5344CB8AC3E}">
        <p14:creationId xmlns:p14="http://schemas.microsoft.com/office/powerpoint/2010/main" val="2006943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GB" dirty="0"/>
          </a:p>
          <a:p>
            <a:pPr marL="0" indent="0">
              <a:buNone/>
            </a:pPr>
            <a:endParaRPr lang="en-GB" dirty="0"/>
          </a:p>
          <a:p>
            <a:pPr marL="0" indent="0" algn="ctr">
              <a:buNone/>
            </a:pPr>
            <a:r>
              <a:rPr lang="en-GB" sz="6600" dirty="0">
                <a:solidFill>
                  <a:srgbClr val="FF0000"/>
                </a:solidFill>
              </a:rPr>
              <a:t>Thank you</a:t>
            </a:r>
          </a:p>
        </p:txBody>
      </p:sp>
    </p:spTree>
    <p:extLst>
      <p:ext uri="{BB962C8B-B14F-4D97-AF65-F5344CB8AC3E}">
        <p14:creationId xmlns:p14="http://schemas.microsoft.com/office/powerpoint/2010/main" val="535942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480" y="692696"/>
            <a:ext cx="9066212" cy="5433468"/>
          </a:xfrm>
        </p:spPr>
        <p:txBody>
          <a:bodyPr/>
          <a:lstStyle/>
          <a:p>
            <a:pPr marL="0" indent="0">
              <a:buNone/>
            </a:pPr>
            <a:endParaRPr lang="en-GB" dirty="0"/>
          </a:p>
          <a:p>
            <a:pPr marL="0" indent="0">
              <a:buNone/>
            </a:pPr>
            <a:endParaRPr lang="en-GB" dirty="0"/>
          </a:p>
          <a:p>
            <a:pPr marL="0" indent="0">
              <a:buNone/>
            </a:pPr>
            <a:r>
              <a:rPr lang="en-GB" dirty="0"/>
              <a:t>The British Red Cross Wales (BRC), St John </a:t>
            </a:r>
            <a:r>
              <a:rPr lang="en-GB" dirty="0" err="1"/>
              <a:t>Cymru</a:t>
            </a:r>
            <a:r>
              <a:rPr lang="en-GB" dirty="0"/>
              <a:t> and British Heart Foundation </a:t>
            </a:r>
            <a:r>
              <a:rPr lang="en-GB" dirty="0" err="1"/>
              <a:t>Cymru</a:t>
            </a:r>
            <a:r>
              <a:rPr lang="en-GB" dirty="0"/>
              <a:t> (BHF) believe that every child should have the opportunity to learn first aid skills, including CPR, before they leave school.</a:t>
            </a:r>
          </a:p>
          <a:p>
            <a:pPr marL="0" indent="0">
              <a:buNone/>
            </a:pPr>
            <a:endParaRPr lang="en-GB" dirty="0"/>
          </a:p>
        </p:txBody>
      </p:sp>
    </p:spTree>
    <p:extLst>
      <p:ext uri="{BB962C8B-B14F-4D97-AF65-F5344CB8AC3E}">
        <p14:creationId xmlns:p14="http://schemas.microsoft.com/office/powerpoint/2010/main" val="2171448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850188" cy="922114"/>
          </a:xfrm>
        </p:spPr>
        <p:txBody>
          <a:bodyPr/>
          <a:lstStyle/>
          <a:p>
            <a:r>
              <a:rPr lang="en-GB" dirty="0">
                <a:solidFill>
                  <a:srgbClr val="FF0000"/>
                </a:solidFill>
              </a:rPr>
              <a:t>Why?</a:t>
            </a:r>
          </a:p>
        </p:txBody>
      </p:sp>
      <p:sp>
        <p:nvSpPr>
          <p:cNvPr id="3" name="Content Placeholder 2"/>
          <p:cNvSpPr>
            <a:spLocks noGrp="1"/>
          </p:cNvSpPr>
          <p:nvPr>
            <p:ph idx="1"/>
          </p:nvPr>
        </p:nvSpPr>
        <p:spPr>
          <a:xfrm>
            <a:off x="495300" y="1340769"/>
            <a:ext cx="8915400" cy="4785396"/>
          </a:xfrm>
        </p:spPr>
        <p:txBody>
          <a:bodyPr>
            <a:normAutofit fontScale="25000" lnSpcReduction="20000"/>
          </a:bodyPr>
          <a:lstStyle/>
          <a:p>
            <a:pPr>
              <a:lnSpc>
                <a:spcPts val="1100"/>
              </a:lnSpc>
              <a:spcAft>
                <a:spcPts val="0"/>
              </a:spcAft>
            </a:pPr>
            <a:r>
              <a:rPr lang="en-GB" sz="4800" dirty="0">
                <a:latin typeface="Arial" panose="020B0604020202020204" pitchFamily="34" charset="0"/>
                <a:cs typeface="Arial" panose="020B0604020202020204" pitchFamily="34" charset="0"/>
              </a:rPr>
              <a:t>First aid can save lives. Up to 59% of prehospital deaths from injury could have been prevented with basic first aid, such as applying pressure to bleeding and turning someone on their side and tilting their head back to open the airway. </a:t>
            </a:r>
          </a:p>
          <a:p>
            <a:pPr marL="0" indent="0">
              <a:lnSpc>
                <a:spcPts val="1100"/>
              </a:lnSpc>
              <a:spcAft>
                <a:spcPts val="0"/>
              </a:spcAft>
              <a:buNone/>
            </a:pPr>
            <a:r>
              <a:rPr lang="en-GB" sz="4800" dirty="0">
                <a:latin typeface="Arial" panose="020B0604020202020204" pitchFamily="34" charset="0"/>
                <a:cs typeface="Arial" panose="020B0604020202020204" pitchFamily="34" charset="0"/>
              </a:rPr>
              <a:t> </a:t>
            </a:r>
          </a:p>
          <a:p>
            <a:pPr lvl="0"/>
            <a:r>
              <a:rPr lang="en-GB" sz="4800" dirty="0">
                <a:latin typeface="Arial" panose="020B0604020202020204" pitchFamily="34" charset="0"/>
                <a:cs typeface="Arial" panose="020B0604020202020204" pitchFamily="34" charset="0"/>
              </a:rPr>
              <a:t>There are over 30,000 out of hospital cardiac arrests in the UK every year – less than 1 in 10 people survive. </a:t>
            </a:r>
          </a:p>
          <a:p>
            <a:pPr marL="0" lvl="0" indent="0">
              <a:buNone/>
            </a:pPr>
            <a:endParaRPr lang="en-GB" sz="4800" dirty="0">
              <a:latin typeface="Arial" panose="020B0604020202020204" pitchFamily="34" charset="0"/>
              <a:cs typeface="Arial" panose="020B0604020202020204" pitchFamily="34" charset="0"/>
            </a:endParaRPr>
          </a:p>
          <a:p>
            <a:pPr lvl="0"/>
            <a:r>
              <a:rPr lang="en-GB" sz="4800" dirty="0">
                <a:latin typeface="Arial" panose="020B0604020202020204" pitchFamily="34" charset="0"/>
                <a:cs typeface="Arial" panose="020B0604020202020204" pitchFamily="34" charset="0"/>
              </a:rPr>
              <a:t>The immediate initiation of CPR (cardiopulmonary resuscitation) can double the chances of survival in some cases. According to BHF research, if we could match survival rates found in parts of Norway where CPR is routinely taught, we could save an additional 5,000 lives per year in the UK. </a:t>
            </a:r>
          </a:p>
          <a:p>
            <a:pPr marL="0" indent="0">
              <a:buNone/>
            </a:pPr>
            <a:endParaRPr lang="en-GB" sz="4800" dirty="0">
              <a:latin typeface="Arial" panose="020B0604020202020204" pitchFamily="34" charset="0"/>
              <a:cs typeface="Arial" panose="020B0604020202020204" pitchFamily="34" charset="0"/>
            </a:endParaRPr>
          </a:p>
          <a:p>
            <a:pPr lvl="0"/>
            <a:r>
              <a:rPr lang="en-GB" sz="4800" dirty="0">
                <a:latin typeface="Arial" panose="020B0604020202020204" pitchFamily="34" charset="0"/>
                <a:cs typeface="Arial" panose="020B0604020202020204" pitchFamily="34" charset="0"/>
              </a:rPr>
              <a:t>However, almost 60% of children have no first aid education whatsoever.</a:t>
            </a:r>
          </a:p>
          <a:p>
            <a:pPr marL="0" lvl="0" indent="0">
              <a:buNone/>
            </a:pPr>
            <a:endParaRPr lang="en-GB" sz="4800" dirty="0">
              <a:latin typeface="Arial" panose="020B0604020202020204" pitchFamily="34" charset="0"/>
              <a:cs typeface="Arial" panose="020B0604020202020204" pitchFamily="34" charset="0"/>
            </a:endParaRPr>
          </a:p>
          <a:p>
            <a:pPr lvl="0"/>
            <a:r>
              <a:rPr lang="en-GB" sz="4800" dirty="0">
                <a:latin typeface="Arial" panose="020B0604020202020204" pitchFamily="34" charset="0"/>
                <a:cs typeface="Arial" panose="020B0604020202020204" pitchFamily="34" charset="0"/>
              </a:rPr>
              <a:t>Over 300 schools in Wales have community defibrillators according to the WAST online list.  </a:t>
            </a:r>
          </a:p>
          <a:p>
            <a:pPr marL="0" lvl="0" indent="0">
              <a:buNone/>
            </a:pPr>
            <a:endParaRPr lang="en-GB" sz="4800" dirty="0">
              <a:latin typeface="Arial" panose="020B0604020202020204" pitchFamily="34" charset="0"/>
              <a:cs typeface="Arial" panose="020B0604020202020204" pitchFamily="34" charset="0"/>
            </a:endParaRPr>
          </a:p>
          <a:p>
            <a:pPr lvl="0"/>
            <a:r>
              <a:rPr lang="en-GB" sz="4800" dirty="0">
                <a:latin typeface="Arial" panose="020B0604020202020204" pitchFamily="34" charset="0"/>
                <a:cs typeface="Arial" panose="020B0604020202020204" pitchFamily="34" charset="0"/>
              </a:rPr>
              <a:t>Wales Out of Hospital Cardiac Arrest Plan and the </a:t>
            </a:r>
            <a:r>
              <a:rPr lang="en-GB" sz="4800" dirty="0" err="1">
                <a:latin typeface="Arial" panose="020B0604020202020204" pitchFamily="34" charset="0"/>
                <a:cs typeface="Arial" panose="020B0604020202020204" pitchFamily="34" charset="0"/>
              </a:rPr>
              <a:t>Kerslake</a:t>
            </a:r>
            <a:r>
              <a:rPr lang="en-GB" sz="4800" dirty="0">
                <a:latin typeface="Arial" panose="020B0604020202020204" pitchFamily="34" charset="0"/>
                <a:cs typeface="Arial" panose="020B0604020202020204" pitchFamily="34" charset="0"/>
              </a:rPr>
              <a:t> review following the Manchester Arena bomb - citizens are our first responders in the event of OHCA and emergencies.</a:t>
            </a:r>
          </a:p>
          <a:p>
            <a:pPr lvl="0"/>
            <a:endParaRPr lang="en-GB" sz="4800" dirty="0">
              <a:latin typeface="Arial" panose="020B0604020202020204" pitchFamily="34" charset="0"/>
              <a:cs typeface="Arial" panose="020B0604020202020204" pitchFamily="34" charset="0"/>
            </a:endParaRPr>
          </a:p>
          <a:p>
            <a:pPr lvl="0"/>
            <a:r>
              <a:rPr lang="en-GB" sz="4800" dirty="0">
                <a:solidFill>
                  <a:prstClr val="black"/>
                </a:solidFill>
                <a:latin typeface="Arial" panose="020B0604020202020204" pitchFamily="34" charset="0"/>
                <a:cs typeface="Arial" panose="020B0604020202020204" pitchFamily="34" charset="0"/>
              </a:rPr>
              <a:t>It is a life skill and supports the development of character, resilience and ability to cope with adversity and crises throughout life.</a:t>
            </a:r>
          </a:p>
          <a:p>
            <a:pPr lvl="0"/>
            <a:endParaRPr lang="en-GB" sz="4800" dirty="0">
              <a:solidFill>
                <a:prstClr val="black"/>
              </a:solidFill>
              <a:latin typeface="Arial" panose="020B0604020202020204" pitchFamily="34" charset="0"/>
              <a:cs typeface="Arial" panose="020B0604020202020204" pitchFamily="34" charset="0"/>
            </a:endParaRPr>
          </a:p>
          <a:p>
            <a:pPr lvl="0"/>
            <a:r>
              <a:rPr lang="en-GB" sz="4800" dirty="0">
                <a:solidFill>
                  <a:prstClr val="black"/>
                </a:solidFill>
                <a:latin typeface="Arial" panose="020B0604020202020204" pitchFamily="34" charset="0"/>
                <a:cs typeface="Arial" panose="020B0604020202020204" pitchFamily="34" charset="0"/>
              </a:rPr>
              <a:t>Learning first aid can improve young people’s life chances and empower them to step forward to help others in a shared society. </a:t>
            </a:r>
            <a:endParaRPr lang="en-GB" sz="4800" dirty="0">
              <a:latin typeface="Arial" panose="020B0604020202020204" pitchFamily="34" charset="0"/>
              <a:cs typeface="Arial" panose="020B0604020202020204" pitchFamily="34" charset="0"/>
            </a:endParaRPr>
          </a:p>
          <a:p>
            <a:pPr lvl="0"/>
            <a:endParaRPr lang="en-GB" sz="4800" dirty="0">
              <a:latin typeface="Arial" panose="020B0604020202020204" pitchFamily="34" charset="0"/>
              <a:cs typeface="Arial" panose="020B0604020202020204" pitchFamily="34" charset="0"/>
            </a:endParaRPr>
          </a:p>
          <a:p>
            <a:pPr lvl="0"/>
            <a:r>
              <a:rPr lang="en-GB" sz="4800" dirty="0">
                <a:solidFill>
                  <a:prstClr val="black"/>
                </a:solidFill>
                <a:latin typeface="Arial" panose="020B0604020202020204" pitchFamily="34" charset="0"/>
                <a:cs typeface="Arial" panose="020B0604020202020204" pitchFamily="34" charset="0"/>
              </a:rPr>
              <a:t>First aid is easy and fun to teach and learn, and simple to do. </a:t>
            </a:r>
          </a:p>
          <a:p>
            <a:pPr lvl="0"/>
            <a:endParaRPr lang="en-GB" sz="3700" dirty="0"/>
          </a:p>
          <a:p>
            <a:pPr marL="0" lvl="0" indent="0">
              <a:buNone/>
            </a:pPr>
            <a:r>
              <a:rPr lang="en-GB" dirty="0"/>
              <a:t>  </a:t>
            </a:r>
          </a:p>
          <a:p>
            <a:pPr marL="0" indent="0">
              <a:buNone/>
            </a:pPr>
            <a:r>
              <a:rPr lang="en-GB" dirty="0"/>
              <a:t> </a:t>
            </a:r>
          </a:p>
        </p:txBody>
      </p:sp>
    </p:spTree>
    <p:extLst>
      <p:ext uri="{BB962C8B-B14F-4D97-AF65-F5344CB8AC3E}">
        <p14:creationId xmlns:p14="http://schemas.microsoft.com/office/powerpoint/2010/main" val="357329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solidFill>
                  <a:srgbClr val="FF0000"/>
                </a:solidFill>
              </a:rPr>
              <a:t>Out of Hospital Cardiac Arrest Plan (2017)</a:t>
            </a:r>
          </a:p>
        </p:txBody>
      </p:sp>
      <p:sp>
        <p:nvSpPr>
          <p:cNvPr id="3" name="Content Placeholder 2"/>
          <p:cNvSpPr>
            <a:spLocks noGrp="1"/>
          </p:cNvSpPr>
          <p:nvPr>
            <p:ph idx="1"/>
          </p:nvPr>
        </p:nvSpPr>
        <p:spPr/>
        <p:txBody>
          <a:bodyPr>
            <a:normAutofit/>
          </a:bodyPr>
          <a:lstStyle/>
          <a:p>
            <a:r>
              <a:rPr lang="en-GB" sz="1800" dirty="0">
                <a:latin typeface="Arial" panose="020B0604020202020204" pitchFamily="34" charset="0"/>
                <a:cs typeface="Arial" panose="020B0604020202020204" pitchFamily="34" charset="0"/>
              </a:rPr>
              <a:t>The time to initiating CPR is critical to the outcome for OHCA </a:t>
            </a:r>
          </a:p>
          <a:p>
            <a:pPr marL="0" indent="0">
              <a:buNone/>
            </a:pPr>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Bystanders/citizens are first on scene before medical services</a:t>
            </a:r>
          </a:p>
          <a:p>
            <a:pPr marL="0" indent="0">
              <a:buNone/>
            </a:pPr>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Create a future generation of life savers and increase the number of bystander CPR interventions</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b="1" dirty="0">
                <a:latin typeface="Arial" panose="020B0604020202020204" pitchFamily="34" charset="0"/>
                <a:cs typeface="Arial" panose="020B0604020202020204" pitchFamily="34" charset="0"/>
              </a:rPr>
              <a:t>Recommendations:</a:t>
            </a:r>
          </a:p>
          <a:p>
            <a:pPr>
              <a:buFont typeface="Wingdings"/>
              <a:buChar char="Ø"/>
            </a:pPr>
            <a:r>
              <a:rPr lang="en-GB" sz="1800" b="1" dirty="0">
                <a:latin typeface="Arial" panose="020B0604020202020204" pitchFamily="34" charset="0"/>
                <a:cs typeface="Arial" panose="020B0604020202020204" pitchFamily="34" charset="0"/>
              </a:rPr>
              <a:t>Increased access to CPR training</a:t>
            </a:r>
          </a:p>
          <a:p>
            <a:pPr>
              <a:buFont typeface="Wingdings"/>
              <a:buChar char="Ø"/>
            </a:pPr>
            <a:r>
              <a:rPr lang="en-GB" sz="1800" b="1" dirty="0">
                <a:latin typeface="Arial" panose="020B0604020202020204" pitchFamily="34" charset="0"/>
                <a:cs typeface="Arial" panose="020B0604020202020204" pitchFamily="34" charset="0"/>
              </a:rPr>
              <a:t>Increase bystander CPR</a:t>
            </a:r>
          </a:p>
          <a:p>
            <a:pPr>
              <a:buFont typeface="Wingdings"/>
              <a:buChar char="Ø"/>
            </a:pPr>
            <a:r>
              <a:rPr lang="en-GB" sz="1800" b="1" dirty="0">
                <a:latin typeface="Arial" panose="020B0604020202020204" pitchFamily="34" charset="0"/>
                <a:cs typeface="Arial" panose="020B0604020202020204" pitchFamily="34" charset="0"/>
              </a:rPr>
              <a:t>Actively promote CPR training and  how to use a defibrillator</a:t>
            </a:r>
          </a:p>
          <a:p>
            <a:pPr marL="0" indent="0">
              <a:buNone/>
            </a:pPr>
            <a:endParaRPr lang="en-GB" dirty="0"/>
          </a:p>
        </p:txBody>
      </p:sp>
    </p:spTree>
    <p:extLst>
      <p:ext uri="{BB962C8B-B14F-4D97-AF65-F5344CB8AC3E}">
        <p14:creationId xmlns:p14="http://schemas.microsoft.com/office/powerpoint/2010/main" val="893517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The </a:t>
            </a:r>
            <a:r>
              <a:rPr lang="en-GB" dirty="0" err="1">
                <a:solidFill>
                  <a:srgbClr val="FF0000"/>
                </a:solidFill>
              </a:rPr>
              <a:t>Kerslake</a:t>
            </a:r>
            <a:r>
              <a:rPr lang="en-GB" dirty="0">
                <a:solidFill>
                  <a:srgbClr val="FF0000"/>
                </a:solidFill>
              </a:rPr>
              <a:t> Review (2018)</a:t>
            </a:r>
          </a:p>
        </p:txBody>
      </p:sp>
      <p:sp>
        <p:nvSpPr>
          <p:cNvPr id="3" name="Content Placeholder 2"/>
          <p:cNvSpPr>
            <a:spLocks noGrp="1"/>
          </p:cNvSpPr>
          <p:nvPr>
            <p:ph idx="1"/>
          </p:nvPr>
        </p:nvSpPr>
        <p:spPr/>
        <p:txBody>
          <a:bodyPr>
            <a:normAutofit lnSpcReduction="10000"/>
          </a:bodyPr>
          <a:lstStyle/>
          <a:p>
            <a:r>
              <a:rPr lang="en-GB" sz="1800" dirty="0">
                <a:latin typeface="Arial" panose="020B0604020202020204" pitchFamily="34" charset="0"/>
                <a:cs typeface="Arial" panose="020B0604020202020204" pitchFamily="34" charset="0"/>
              </a:rPr>
              <a:t>During major incidents…the public will likely become a key source of direct assistance for both the injured and for the emergency services</a:t>
            </a:r>
          </a:p>
          <a:p>
            <a:pPr marL="0" indent="0">
              <a:buNone/>
            </a:pPr>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Some members of the public and other responders did not appear familiar with first aid principles and/or were attempting to use more complex major-trauma procedures without sufficient knowledge (e.g. applying tourniquets, use of defibrillators).</a:t>
            </a:r>
          </a:p>
          <a:p>
            <a:pPr marL="0" indent="0">
              <a:buNone/>
            </a:pPr>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We should not be over-reliant on public [statutory] responders in these situations and that, therefore, it would be of great benefit if there was a greater public awareness of basic first aid principles.</a:t>
            </a:r>
          </a:p>
          <a:p>
            <a:pPr marL="0" indent="0">
              <a:buNone/>
            </a:pPr>
            <a:endParaRPr lang="en-GB" sz="1800" dirty="0">
              <a:latin typeface="ArialMT"/>
            </a:endParaRPr>
          </a:p>
          <a:p>
            <a:pPr marL="0" indent="0">
              <a:buNone/>
            </a:pPr>
            <a:r>
              <a:rPr lang="en-GB" sz="1800" b="1" dirty="0">
                <a:latin typeface="Arial-BoldMT"/>
              </a:rPr>
              <a:t>Recommendation:</a:t>
            </a:r>
          </a:p>
          <a:p>
            <a:pPr>
              <a:buFont typeface="Wingdings"/>
              <a:buChar char="Ø"/>
            </a:pPr>
            <a:r>
              <a:rPr lang="en-GB" sz="1800" b="1" dirty="0">
                <a:latin typeface="Arial-BoldMT"/>
              </a:rPr>
              <a:t>The Government should increase its support for public first-aid training programmes (including those for children and young people).</a:t>
            </a:r>
          </a:p>
          <a:p>
            <a:pPr marL="0" indent="0">
              <a:buNone/>
            </a:pPr>
            <a:endParaRPr lang="en-GB" sz="1400" dirty="0"/>
          </a:p>
        </p:txBody>
      </p:sp>
    </p:spTree>
    <p:extLst>
      <p:ext uri="{BB962C8B-B14F-4D97-AF65-F5344CB8AC3E}">
        <p14:creationId xmlns:p14="http://schemas.microsoft.com/office/powerpoint/2010/main" val="1933002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25008" y="267390"/>
            <a:ext cx="4543161" cy="6425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200472" y="294105"/>
            <a:ext cx="9433048" cy="936104"/>
          </a:xfrm>
        </p:spPr>
        <p:txBody>
          <a:bodyPr>
            <a:noAutofit/>
          </a:bodyPr>
          <a:lstStyle/>
          <a:p>
            <a:pPr algn="l"/>
            <a:r>
              <a:rPr lang="en-GB" sz="1800" b="1" dirty="0">
                <a:latin typeface="Arial" pitchFamily="34" charset="0"/>
                <a:cs typeface="Arial" pitchFamily="34" charset="0"/>
              </a:rPr>
              <a:t>Percentage of schools in Wales by Local Authority who have received first aid training in 2017 from British Heart Foundation, British Red Cross and St John </a:t>
            </a:r>
            <a:r>
              <a:rPr lang="en-GB" sz="1800" b="1" dirty="0" err="1">
                <a:latin typeface="Arial" pitchFamily="34" charset="0"/>
                <a:cs typeface="Arial" pitchFamily="34" charset="0"/>
              </a:rPr>
              <a:t>Cymru</a:t>
            </a:r>
            <a:r>
              <a:rPr lang="en-GB" sz="1800" b="1" dirty="0">
                <a:latin typeface="Arial" pitchFamily="34" charset="0"/>
                <a:cs typeface="Arial" pitchFamily="34" charset="0"/>
              </a:rPr>
              <a:t>-Wales </a:t>
            </a:r>
            <a:r>
              <a:rPr lang="en-GB" sz="1200" b="1" dirty="0">
                <a:latin typeface="Arial" pitchFamily="34" charset="0"/>
                <a:cs typeface="Arial" pitchFamily="34" charset="0"/>
              </a:rPr>
              <a:t>(figures accurate as of March 2017)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2453" y="2824132"/>
            <a:ext cx="653164" cy="18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Table 3"/>
          <p:cNvGraphicFramePr>
            <a:graphicFrameLocks noGrp="1"/>
          </p:cNvGraphicFramePr>
          <p:nvPr>
            <p:extLst>
              <p:ext uri="{D42A27DB-BD31-4B8C-83A1-F6EECF244321}">
                <p14:modId xmlns:p14="http://schemas.microsoft.com/office/powerpoint/2010/main" val="1246752190"/>
              </p:ext>
            </p:extLst>
          </p:nvPr>
        </p:nvGraphicFramePr>
        <p:xfrm>
          <a:off x="344488" y="1249411"/>
          <a:ext cx="2592288" cy="4959452"/>
        </p:xfrm>
        <a:graphic>
          <a:graphicData uri="http://schemas.openxmlformats.org/drawingml/2006/table">
            <a:tbl>
              <a:tblPr>
                <a:tableStyleId>{5C22544A-7EE6-4342-B048-85BDC9FD1C3A}</a:tableStyleId>
              </a:tblPr>
              <a:tblGrid>
                <a:gridCol w="1728192">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tblGrid>
              <a:tr h="214724">
                <a:tc>
                  <a:txBody>
                    <a:bodyPr/>
                    <a:lstStyle/>
                    <a:p>
                      <a:pPr algn="l" fontAlgn="b"/>
                      <a:r>
                        <a:rPr lang="en-GB" sz="1100" b="1" u="none" strike="noStrike" dirty="0">
                          <a:solidFill>
                            <a:schemeClr val="tx1"/>
                          </a:solidFill>
                          <a:effectLst/>
                          <a:latin typeface="Arial" pitchFamily="34" charset="0"/>
                          <a:cs typeface="Arial" pitchFamily="34" charset="0"/>
                        </a:rPr>
                        <a:t>Local Authority</a:t>
                      </a:r>
                      <a:endParaRPr lang="en-GB" sz="1100" b="1"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b="1" u="none" strike="noStrike" dirty="0">
                          <a:solidFill>
                            <a:schemeClr val="tx1"/>
                          </a:solidFill>
                          <a:effectLst/>
                          <a:latin typeface="Arial" pitchFamily="34" charset="0"/>
                          <a:cs typeface="Arial" pitchFamily="34" charset="0"/>
                        </a:rPr>
                        <a:t>%</a:t>
                      </a:r>
                      <a:endParaRPr lang="en-GB" sz="1100" b="1"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14724">
                <a:tc>
                  <a:txBody>
                    <a:bodyPr/>
                    <a:lstStyle/>
                    <a:p>
                      <a:pPr algn="l" fontAlgn="b"/>
                      <a:r>
                        <a:rPr lang="en-GB" sz="1100" u="none" strike="noStrike" dirty="0">
                          <a:solidFill>
                            <a:schemeClr val="tx1"/>
                          </a:solidFill>
                          <a:effectLst/>
                          <a:latin typeface="Arial" pitchFamily="34" charset="0"/>
                          <a:cs typeface="Arial" pitchFamily="34" charset="0"/>
                        </a:rPr>
                        <a:t>Monmouthshire</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a:solidFill>
                            <a:schemeClr val="tx1"/>
                          </a:solidFill>
                          <a:effectLst/>
                          <a:latin typeface="Arial" pitchFamily="34" charset="0"/>
                          <a:cs typeface="Arial" pitchFamily="34" charset="0"/>
                        </a:rPr>
                        <a:t>61.5%</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14724">
                <a:tc>
                  <a:txBody>
                    <a:bodyPr/>
                    <a:lstStyle/>
                    <a:p>
                      <a:pPr algn="l" fontAlgn="b"/>
                      <a:r>
                        <a:rPr lang="en-GB" sz="1100" u="none" strike="noStrike" dirty="0">
                          <a:solidFill>
                            <a:schemeClr val="tx1"/>
                          </a:solidFill>
                          <a:effectLst/>
                          <a:latin typeface="Arial" pitchFamily="34" charset="0"/>
                          <a:cs typeface="Arial" pitchFamily="34" charset="0"/>
                        </a:rPr>
                        <a:t>Caerphilly</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a:solidFill>
                            <a:schemeClr val="tx1"/>
                          </a:solidFill>
                          <a:effectLst/>
                          <a:latin typeface="Arial" pitchFamily="34" charset="0"/>
                          <a:cs typeface="Arial" pitchFamily="34" charset="0"/>
                        </a:rPr>
                        <a:t>53.3%</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14724">
                <a:tc>
                  <a:txBody>
                    <a:bodyPr/>
                    <a:lstStyle/>
                    <a:p>
                      <a:pPr algn="l" fontAlgn="b"/>
                      <a:r>
                        <a:rPr lang="en-GB" sz="1100" u="none" strike="noStrike" dirty="0">
                          <a:solidFill>
                            <a:schemeClr val="tx1"/>
                          </a:solidFill>
                          <a:effectLst/>
                          <a:latin typeface="Arial" pitchFamily="34" charset="0"/>
                          <a:cs typeface="Arial" pitchFamily="34" charset="0"/>
                        </a:rPr>
                        <a:t>Blaenau Gwent</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a:solidFill>
                            <a:schemeClr val="tx1"/>
                          </a:solidFill>
                          <a:effectLst/>
                          <a:latin typeface="Arial" pitchFamily="34" charset="0"/>
                          <a:cs typeface="Arial" pitchFamily="34" charset="0"/>
                        </a:rPr>
                        <a:t>50.0%</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14724">
                <a:tc>
                  <a:txBody>
                    <a:bodyPr/>
                    <a:lstStyle/>
                    <a:p>
                      <a:pPr algn="l" fontAlgn="b"/>
                      <a:r>
                        <a:rPr lang="en-GB" sz="1100" u="none" strike="noStrike" dirty="0">
                          <a:solidFill>
                            <a:schemeClr val="tx1"/>
                          </a:solidFill>
                          <a:effectLst/>
                          <a:latin typeface="Arial" pitchFamily="34" charset="0"/>
                          <a:cs typeface="Arial" pitchFamily="34" charset="0"/>
                        </a:rPr>
                        <a:t>Carmarthenshire</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a:solidFill>
                            <a:schemeClr val="tx1"/>
                          </a:solidFill>
                          <a:effectLst/>
                          <a:latin typeface="Arial" pitchFamily="34" charset="0"/>
                          <a:cs typeface="Arial" pitchFamily="34" charset="0"/>
                        </a:rPr>
                        <a:t>41.5%</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14724">
                <a:tc>
                  <a:txBody>
                    <a:bodyPr/>
                    <a:lstStyle/>
                    <a:p>
                      <a:pPr algn="l" fontAlgn="b"/>
                      <a:r>
                        <a:rPr lang="en-GB" sz="1100" u="none" strike="noStrike" dirty="0">
                          <a:solidFill>
                            <a:schemeClr val="tx1"/>
                          </a:solidFill>
                          <a:effectLst/>
                          <a:latin typeface="Arial" pitchFamily="34" charset="0"/>
                          <a:cs typeface="Arial" pitchFamily="34" charset="0"/>
                        </a:rPr>
                        <a:t>Torfaen</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a:solidFill>
                            <a:schemeClr val="tx1"/>
                          </a:solidFill>
                          <a:effectLst/>
                          <a:latin typeface="Arial" pitchFamily="34" charset="0"/>
                          <a:cs typeface="Arial" pitchFamily="34" charset="0"/>
                        </a:rPr>
                        <a:t>39.4%</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14724">
                <a:tc>
                  <a:txBody>
                    <a:bodyPr/>
                    <a:lstStyle/>
                    <a:p>
                      <a:pPr algn="l" fontAlgn="b"/>
                      <a:r>
                        <a:rPr lang="en-GB" sz="1100" u="none" strike="noStrike" dirty="0">
                          <a:solidFill>
                            <a:schemeClr val="tx1"/>
                          </a:solidFill>
                          <a:effectLst/>
                          <a:latin typeface="Arial" pitchFamily="34" charset="0"/>
                          <a:cs typeface="Arial" pitchFamily="34" charset="0"/>
                        </a:rPr>
                        <a:t>Newport</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a:solidFill>
                            <a:schemeClr val="tx1"/>
                          </a:solidFill>
                          <a:effectLst/>
                          <a:latin typeface="Arial" pitchFamily="34" charset="0"/>
                          <a:cs typeface="Arial" pitchFamily="34" charset="0"/>
                        </a:rPr>
                        <a:t>36.8%</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14724">
                <a:tc>
                  <a:txBody>
                    <a:bodyPr/>
                    <a:lstStyle/>
                    <a:p>
                      <a:pPr algn="l" fontAlgn="b"/>
                      <a:r>
                        <a:rPr lang="en-GB" sz="1100" u="none" strike="noStrike" dirty="0">
                          <a:solidFill>
                            <a:schemeClr val="tx1"/>
                          </a:solidFill>
                          <a:effectLst/>
                          <a:latin typeface="Arial" pitchFamily="34" charset="0"/>
                          <a:cs typeface="Arial" pitchFamily="34" charset="0"/>
                        </a:rPr>
                        <a:t>Merthyr Tydfil</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a:solidFill>
                            <a:schemeClr val="tx1"/>
                          </a:solidFill>
                          <a:effectLst/>
                          <a:latin typeface="Arial" pitchFamily="34" charset="0"/>
                          <a:cs typeface="Arial" pitchFamily="34" charset="0"/>
                        </a:rPr>
                        <a:t>33.3%</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14724">
                <a:tc>
                  <a:txBody>
                    <a:bodyPr/>
                    <a:lstStyle/>
                    <a:p>
                      <a:pPr algn="l" fontAlgn="b"/>
                      <a:r>
                        <a:rPr lang="en-GB" sz="1100" u="none" strike="noStrike" dirty="0">
                          <a:solidFill>
                            <a:schemeClr val="tx1"/>
                          </a:solidFill>
                          <a:effectLst/>
                          <a:latin typeface="Arial" pitchFamily="34" charset="0"/>
                          <a:cs typeface="Arial" pitchFamily="34" charset="0"/>
                        </a:rPr>
                        <a:t>Powys</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a:solidFill>
                            <a:schemeClr val="tx1"/>
                          </a:solidFill>
                          <a:effectLst/>
                          <a:latin typeface="Arial" pitchFamily="34" charset="0"/>
                          <a:cs typeface="Arial" pitchFamily="34" charset="0"/>
                        </a:rPr>
                        <a:t>30.4%</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14724">
                <a:tc>
                  <a:txBody>
                    <a:bodyPr/>
                    <a:lstStyle/>
                    <a:p>
                      <a:pPr algn="l" fontAlgn="b"/>
                      <a:r>
                        <a:rPr lang="en-GB" sz="1100" u="none" strike="noStrike" dirty="0">
                          <a:solidFill>
                            <a:schemeClr val="tx1"/>
                          </a:solidFill>
                          <a:effectLst/>
                          <a:latin typeface="Arial" pitchFamily="34" charset="0"/>
                          <a:cs typeface="Arial" pitchFamily="34" charset="0"/>
                        </a:rPr>
                        <a:t>Cardiff</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a:solidFill>
                            <a:schemeClr val="tx1"/>
                          </a:solidFill>
                          <a:effectLst/>
                          <a:latin typeface="Arial" pitchFamily="34" charset="0"/>
                          <a:cs typeface="Arial" pitchFamily="34" charset="0"/>
                        </a:rPr>
                        <a:t>26.1%</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14724">
                <a:tc>
                  <a:txBody>
                    <a:bodyPr/>
                    <a:lstStyle/>
                    <a:p>
                      <a:pPr algn="l" fontAlgn="b"/>
                      <a:r>
                        <a:rPr lang="en-GB" sz="1100" u="none" strike="noStrike" dirty="0">
                          <a:solidFill>
                            <a:schemeClr val="tx1"/>
                          </a:solidFill>
                          <a:effectLst/>
                          <a:latin typeface="Arial" pitchFamily="34" charset="0"/>
                          <a:cs typeface="Arial" pitchFamily="34" charset="0"/>
                        </a:rPr>
                        <a:t>Swansea</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a:solidFill>
                            <a:schemeClr val="tx1"/>
                          </a:solidFill>
                          <a:effectLst/>
                          <a:latin typeface="Arial" pitchFamily="34" charset="0"/>
                          <a:cs typeface="Arial" pitchFamily="34" charset="0"/>
                        </a:rPr>
                        <a:t>24.2%</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14724">
                <a:tc>
                  <a:txBody>
                    <a:bodyPr/>
                    <a:lstStyle/>
                    <a:p>
                      <a:pPr algn="l" fontAlgn="b"/>
                      <a:r>
                        <a:rPr lang="en-GB" sz="1100" u="none" strike="noStrike" dirty="0">
                          <a:solidFill>
                            <a:schemeClr val="tx1"/>
                          </a:solidFill>
                          <a:effectLst/>
                          <a:latin typeface="Arial" pitchFamily="34" charset="0"/>
                          <a:cs typeface="Arial" pitchFamily="34" charset="0"/>
                        </a:rPr>
                        <a:t>Neath Port Talbot</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dirty="0">
                          <a:solidFill>
                            <a:schemeClr val="tx1"/>
                          </a:solidFill>
                          <a:effectLst/>
                          <a:latin typeface="Arial" pitchFamily="34" charset="0"/>
                          <a:cs typeface="Arial" pitchFamily="34" charset="0"/>
                        </a:rPr>
                        <a:t>22.4%</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214724">
                <a:tc>
                  <a:txBody>
                    <a:bodyPr/>
                    <a:lstStyle/>
                    <a:p>
                      <a:pPr algn="l" fontAlgn="b"/>
                      <a:r>
                        <a:rPr lang="en-GB" sz="1100" u="none" strike="noStrike" dirty="0">
                          <a:solidFill>
                            <a:schemeClr val="tx1"/>
                          </a:solidFill>
                          <a:effectLst/>
                          <a:latin typeface="Arial" pitchFamily="34" charset="0"/>
                          <a:cs typeface="Arial" pitchFamily="34" charset="0"/>
                        </a:rPr>
                        <a:t>Pembrokeshire</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dirty="0">
                          <a:solidFill>
                            <a:schemeClr val="tx1"/>
                          </a:solidFill>
                          <a:effectLst/>
                          <a:latin typeface="Arial" pitchFamily="34" charset="0"/>
                          <a:cs typeface="Arial" pitchFamily="34" charset="0"/>
                        </a:rPr>
                        <a:t>22.4%</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14724">
                <a:tc>
                  <a:txBody>
                    <a:bodyPr/>
                    <a:lstStyle/>
                    <a:p>
                      <a:pPr algn="l" fontAlgn="b"/>
                      <a:r>
                        <a:rPr lang="en-GB" sz="1100" u="none" strike="noStrike" dirty="0">
                          <a:solidFill>
                            <a:schemeClr val="tx1"/>
                          </a:solidFill>
                          <a:effectLst/>
                          <a:latin typeface="Arial" pitchFamily="34" charset="0"/>
                          <a:cs typeface="Arial" pitchFamily="34" charset="0"/>
                        </a:rPr>
                        <a:t>Wrexham</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dirty="0">
                          <a:solidFill>
                            <a:schemeClr val="tx1"/>
                          </a:solidFill>
                          <a:effectLst/>
                          <a:latin typeface="Arial" pitchFamily="34" charset="0"/>
                          <a:cs typeface="Arial" pitchFamily="34" charset="0"/>
                        </a:rPr>
                        <a:t>21.7%</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14724">
                <a:tc>
                  <a:txBody>
                    <a:bodyPr/>
                    <a:lstStyle/>
                    <a:p>
                      <a:pPr algn="l" fontAlgn="b"/>
                      <a:r>
                        <a:rPr lang="en-GB" sz="1100" u="none" strike="noStrike" dirty="0">
                          <a:solidFill>
                            <a:schemeClr val="tx1"/>
                          </a:solidFill>
                          <a:effectLst/>
                          <a:latin typeface="Arial" pitchFamily="34" charset="0"/>
                          <a:cs typeface="Arial" pitchFamily="34" charset="0"/>
                        </a:rPr>
                        <a:t>Denbighshire</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a:solidFill>
                            <a:schemeClr val="tx1"/>
                          </a:solidFill>
                          <a:effectLst/>
                          <a:latin typeface="Arial" pitchFamily="34" charset="0"/>
                          <a:cs typeface="Arial" pitchFamily="34" charset="0"/>
                        </a:rPr>
                        <a:t>14.5%</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35524">
                <a:tc>
                  <a:txBody>
                    <a:bodyPr/>
                    <a:lstStyle/>
                    <a:p>
                      <a:pPr algn="l" fontAlgn="b"/>
                      <a:r>
                        <a:rPr lang="en-GB" sz="1100" u="none" strike="noStrike" dirty="0">
                          <a:solidFill>
                            <a:schemeClr val="tx1"/>
                          </a:solidFill>
                          <a:effectLst/>
                          <a:latin typeface="Arial" pitchFamily="34" charset="0"/>
                          <a:cs typeface="Arial" pitchFamily="34" charset="0"/>
                        </a:rPr>
                        <a:t>Rhondda Cynon </a:t>
                      </a:r>
                      <a:r>
                        <a:rPr lang="en-GB" sz="1100" u="none" strike="noStrike" dirty="0" err="1">
                          <a:solidFill>
                            <a:schemeClr val="tx1"/>
                          </a:solidFill>
                          <a:effectLst/>
                          <a:latin typeface="Arial" pitchFamily="34" charset="0"/>
                          <a:cs typeface="Arial" pitchFamily="34" charset="0"/>
                        </a:rPr>
                        <a:t>Taf</a:t>
                      </a:r>
                      <a:endParaRPr lang="en-GB" sz="110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dirty="0">
                          <a:solidFill>
                            <a:schemeClr val="tx1"/>
                          </a:solidFill>
                          <a:effectLst/>
                          <a:latin typeface="Arial" pitchFamily="34" charset="0"/>
                          <a:cs typeface="Arial" pitchFamily="34" charset="0"/>
                        </a:rPr>
                        <a:t>12.8%</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14724">
                <a:tc>
                  <a:txBody>
                    <a:bodyPr/>
                    <a:lstStyle/>
                    <a:p>
                      <a:pPr algn="l" fontAlgn="b"/>
                      <a:r>
                        <a:rPr lang="en-GB" sz="1100" u="none" strike="noStrike" dirty="0">
                          <a:solidFill>
                            <a:schemeClr val="tx1"/>
                          </a:solidFill>
                          <a:effectLst/>
                          <a:latin typeface="Arial" pitchFamily="34" charset="0"/>
                          <a:cs typeface="Arial" pitchFamily="34" charset="0"/>
                        </a:rPr>
                        <a:t>Ceredigion</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dirty="0">
                          <a:solidFill>
                            <a:schemeClr val="tx1"/>
                          </a:solidFill>
                          <a:effectLst/>
                          <a:latin typeface="Arial" pitchFamily="34" charset="0"/>
                          <a:cs typeface="Arial" pitchFamily="34" charset="0"/>
                        </a:rPr>
                        <a:t>12.2%</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14724">
                <a:tc>
                  <a:txBody>
                    <a:bodyPr/>
                    <a:lstStyle/>
                    <a:p>
                      <a:pPr algn="l" fontAlgn="b"/>
                      <a:r>
                        <a:rPr lang="en-GB" sz="1100" u="none" strike="noStrike" dirty="0">
                          <a:solidFill>
                            <a:schemeClr val="tx1"/>
                          </a:solidFill>
                          <a:effectLst/>
                          <a:latin typeface="Arial" pitchFamily="34" charset="0"/>
                          <a:cs typeface="Arial" pitchFamily="34" charset="0"/>
                        </a:rPr>
                        <a:t>Flintshire</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dirty="0">
                          <a:solidFill>
                            <a:schemeClr val="tx1"/>
                          </a:solidFill>
                          <a:effectLst/>
                          <a:latin typeface="Arial" pitchFamily="34" charset="0"/>
                          <a:cs typeface="Arial" pitchFamily="34" charset="0"/>
                        </a:rPr>
                        <a:t>8.6%</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14724">
                <a:tc>
                  <a:txBody>
                    <a:bodyPr/>
                    <a:lstStyle/>
                    <a:p>
                      <a:pPr algn="l" fontAlgn="b"/>
                      <a:r>
                        <a:rPr lang="en-GB" sz="1100" u="none" strike="noStrike" dirty="0">
                          <a:solidFill>
                            <a:schemeClr val="tx1"/>
                          </a:solidFill>
                          <a:effectLst/>
                          <a:latin typeface="Arial" pitchFamily="34" charset="0"/>
                          <a:cs typeface="Arial" pitchFamily="34" charset="0"/>
                        </a:rPr>
                        <a:t>Bridgend</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dirty="0">
                          <a:solidFill>
                            <a:schemeClr val="tx1"/>
                          </a:solidFill>
                          <a:effectLst/>
                          <a:latin typeface="Arial" pitchFamily="34" charset="0"/>
                          <a:cs typeface="Arial" pitchFamily="34" charset="0"/>
                        </a:rPr>
                        <a:t>8.3%</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14724">
                <a:tc>
                  <a:txBody>
                    <a:bodyPr/>
                    <a:lstStyle/>
                    <a:p>
                      <a:pPr algn="l" fontAlgn="b"/>
                      <a:r>
                        <a:rPr lang="en-GB" sz="1100" u="none" strike="noStrike" dirty="0">
                          <a:solidFill>
                            <a:schemeClr val="tx1"/>
                          </a:solidFill>
                          <a:effectLst/>
                          <a:latin typeface="Arial" pitchFamily="34" charset="0"/>
                          <a:cs typeface="Arial" pitchFamily="34" charset="0"/>
                        </a:rPr>
                        <a:t>Vale of Glamorgan</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dirty="0">
                          <a:solidFill>
                            <a:schemeClr val="tx1"/>
                          </a:solidFill>
                          <a:effectLst/>
                          <a:latin typeface="Arial" pitchFamily="34" charset="0"/>
                          <a:cs typeface="Arial" pitchFamily="34" charset="0"/>
                        </a:rPr>
                        <a:t>7.3%</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14724">
                <a:tc>
                  <a:txBody>
                    <a:bodyPr/>
                    <a:lstStyle/>
                    <a:p>
                      <a:pPr algn="l" fontAlgn="b"/>
                      <a:r>
                        <a:rPr lang="en-GB" sz="1100" u="none" strike="noStrike" dirty="0">
                          <a:solidFill>
                            <a:schemeClr val="tx1"/>
                          </a:solidFill>
                          <a:effectLst/>
                          <a:latin typeface="Arial" pitchFamily="34" charset="0"/>
                          <a:cs typeface="Arial" pitchFamily="34" charset="0"/>
                        </a:rPr>
                        <a:t>Isle of Anglesey</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dirty="0">
                          <a:solidFill>
                            <a:schemeClr val="tx1"/>
                          </a:solidFill>
                          <a:effectLst/>
                          <a:latin typeface="Arial" pitchFamily="34" charset="0"/>
                          <a:cs typeface="Arial" pitchFamily="34" charset="0"/>
                        </a:rPr>
                        <a:t>3.8%</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214724">
                <a:tc>
                  <a:txBody>
                    <a:bodyPr/>
                    <a:lstStyle/>
                    <a:p>
                      <a:pPr algn="l" fontAlgn="b"/>
                      <a:r>
                        <a:rPr lang="en-GB" sz="1100" u="none" strike="noStrike" dirty="0">
                          <a:solidFill>
                            <a:schemeClr val="tx1"/>
                          </a:solidFill>
                          <a:effectLst/>
                          <a:latin typeface="Arial" pitchFamily="34" charset="0"/>
                          <a:cs typeface="Arial" pitchFamily="34" charset="0"/>
                        </a:rPr>
                        <a:t>Gwynedd</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dirty="0">
                          <a:solidFill>
                            <a:schemeClr val="tx1"/>
                          </a:solidFill>
                          <a:effectLst/>
                          <a:latin typeface="Arial" pitchFamily="34" charset="0"/>
                          <a:cs typeface="Arial" pitchFamily="34" charset="0"/>
                        </a:rPr>
                        <a:t>3.6%</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214724">
                <a:tc>
                  <a:txBody>
                    <a:bodyPr/>
                    <a:lstStyle/>
                    <a:p>
                      <a:pPr algn="l" fontAlgn="b"/>
                      <a:r>
                        <a:rPr lang="en-GB" sz="1100" u="none" strike="noStrike">
                          <a:solidFill>
                            <a:schemeClr val="tx1"/>
                          </a:solidFill>
                          <a:effectLst/>
                          <a:latin typeface="Arial" pitchFamily="34" charset="0"/>
                          <a:cs typeface="Arial" pitchFamily="34" charset="0"/>
                        </a:rPr>
                        <a:t>Conwy</a:t>
                      </a:r>
                      <a:endParaRPr lang="en-GB" sz="1100" b="0" i="0" u="none" strike="noStrike">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GB" sz="1100" u="none" strike="noStrike" dirty="0">
                          <a:solidFill>
                            <a:schemeClr val="tx1"/>
                          </a:solidFill>
                          <a:effectLst/>
                          <a:latin typeface="Arial" pitchFamily="34" charset="0"/>
                          <a:cs typeface="Arial" pitchFamily="34" charset="0"/>
                        </a:rPr>
                        <a:t>3.0%</a:t>
                      </a:r>
                      <a:endParaRPr lang="en-GB" sz="1100" b="0" i="0" u="none" strike="noStrike" dirty="0">
                        <a:solidFill>
                          <a:schemeClr val="tx1"/>
                        </a:solidFill>
                        <a:effectLst/>
                        <a:latin typeface="Arial" pitchFamily="34" charset="0"/>
                        <a:cs typeface="Arial" pitchFamily="34" charset="0"/>
                      </a:endParaRPr>
                    </a:p>
                  </a:txBody>
                  <a:tcPr marL="9504" marR="9504" marT="9504"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977639824"/>
              </p:ext>
            </p:extLst>
          </p:nvPr>
        </p:nvGraphicFramePr>
        <p:xfrm>
          <a:off x="4232920" y="2852936"/>
          <a:ext cx="1285776" cy="1676400"/>
        </p:xfrm>
        <a:graphic>
          <a:graphicData uri="http://schemas.openxmlformats.org/drawingml/2006/table">
            <a:tbl>
              <a:tblPr firstRow="1" bandRow="1">
                <a:tableStyleId>{2D5ABB26-0587-4C30-8999-92F81FD0307C}</a:tableStyleId>
              </a:tblPr>
              <a:tblGrid>
                <a:gridCol w="1285776">
                  <a:extLst>
                    <a:ext uri="{9D8B030D-6E8A-4147-A177-3AD203B41FA5}">
                      <a16:colId xmlns:a16="http://schemas.microsoft.com/office/drawing/2014/main" val="20000"/>
                    </a:ext>
                  </a:extLst>
                </a:gridCol>
              </a:tblGrid>
              <a:tr h="329509">
                <a:tc>
                  <a:txBody>
                    <a:bodyPr/>
                    <a:lstStyle/>
                    <a:p>
                      <a:r>
                        <a:rPr lang="en-GB" sz="1600" dirty="0">
                          <a:latin typeface="Arial" pitchFamily="34" charset="0"/>
                          <a:cs typeface="Arial" pitchFamily="34" charset="0"/>
                        </a:rPr>
                        <a:t>0 – 20%</a:t>
                      </a:r>
                    </a:p>
                  </a:txBody>
                  <a:tcPr/>
                </a:tc>
                <a:extLst>
                  <a:ext uri="{0D108BD9-81ED-4DB2-BD59-A6C34878D82A}">
                    <a16:rowId xmlns:a16="http://schemas.microsoft.com/office/drawing/2014/main" val="10000"/>
                  </a:ext>
                </a:extLst>
              </a:tr>
              <a:tr h="329509">
                <a:tc>
                  <a:txBody>
                    <a:bodyPr/>
                    <a:lstStyle/>
                    <a:p>
                      <a:r>
                        <a:rPr lang="en-GB" sz="1600" dirty="0">
                          <a:latin typeface="Arial" pitchFamily="34" charset="0"/>
                          <a:cs typeface="Arial" pitchFamily="34" charset="0"/>
                        </a:rPr>
                        <a:t>21 – 40%</a:t>
                      </a:r>
                    </a:p>
                  </a:txBody>
                  <a:tcPr/>
                </a:tc>
                <a:extLst>
                  <a:ext uri="{0D108BD9-81ED-4DB2-BD59-A6C34878D82A}">
                    <a16:rowId xmlns:a16="http://schemas.microsoft.com/office/drawing/2014/main" val="10001"/>
                  </a:ext>
                </a:extLst>
              </a:tr>
              <a:tr h="329509">
                <a:tc>
                  <a:txBody>
                    <a:bodyPr/>
                    <a:lstStyle/>
                    <a:p>
                      <a:r>
                        <a:rPr lang="en-GB" sz="1600" dirty="0">
                          <a:latin typeface="Arial" pitchFamily="34" charset="0"/>
                          <a:cs typeface="Arial" pitchFamily="34" charset="0"/>
                        </a:rPr>
                        <a:t>41</a:t>
                      </a:r>
                      <a:r>
                        <a:rPr lang="en-GB" sz="1600" baseline="0" dirty="0">
                          <a:latin typeface="Arial" pitchFamily="34" charset="0"/>
                          <a:cs typeface="Arial" pitchFamily="34" charset="0"/>
                        </a:rPr>
                        <a:t> – 60%</a:t>
                      </a:r>
                      <a:endParaRPr lang="en-GB" sz="1600" dirty="0">
                        <a:latin typeface="Arial" pitchFamily="34" charset="0"/>
                        <a:cs typeface="Arial" pitchFamily="34" charset="0"/>
                      </a:endParaRPr>
                    </a:p>
                  </a:txBody>
                  <a:tcPr/>
                </a:tc>
                <a:extLst>
                  <a:ext uri="{0D108BD9-81ED-4DB2-BD59-A6C34878D82A}">
                    <a16:rowId xmlns:a16="http://schemas.microsoft.com/office/drawing/2014/main" val="10002"/>
                  </a:ext>
                </a:extLst>
              </a:tr>
              <a:tr h="329509">
                <a:tc>
                  <a:txBody>
                    <a:bodyPr/>
                    <a:lstStyle/>
                    <a:p>
                      <a:r>
                        <a:rPr lang="en-GB" sz="1600" dirty="0">
                          <a:latin typeface="Arial" pitchFamily="34" charset="0"/>
                          <a:cs typeface="Arial" pitchFamily="34" charset="0"/>
                        </a:rPr>
                        <a:t>61 – 80%</a:t>
                      </a:r>
                    </a:p>
                  </a:txBody>
                  <a:tcPr/>
                </a:tc>
                <a:extLst>
                  <a:ext uri="{0D108BD9-81ED-4DB2-BD59-A6C34878D82A}">
                    <a16:rowId xmlns:a16="http://schemas.microsoft.com/office/drawing/2014/main" val="10003"/>
                  </a:ext>
                </a:extLst>
              </a:tr>
              <a:tr h="329509">
                <a:tc>
                  <a:txBody>
                    <a:bodyPr/>
                    <a:lstStyle/>
                    <a:p>
                      <a:r>
                        <a:rPr lang="en-GB" sz="1600" dirty="0">
                          <a:latin typeface="Arial" pitchFamily="34" charset="0"/>
                          <a:cs typeface="Arial" pitchFamily="34" charset="0"/>
                        </a:rPr>
                        <a:t>81 –</a:t>
                      </a:r>
                      <a:r>
                        <a:rPr lang="en-GB" sz="1600" baseline="0" dirty="0">
                          <a:latin typeface="Arial" pitchFamily="34" charset="0"/>
                          <a:cs typeface="Arial" pitchFamily="34" charset="0"/>
                        </a:rPr>
                        <a:t> 100%</a:t>
                      </a:r>
                      <a:endParaRPr lang="en-GB" sz="1600" dirty="0">
                        <a:latin typeface="Arial" pitchFamily="34" charset="0"/>
                        <a:cs typeface="Arial" pitchFamily="34"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079062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850106"/>
          </a:xfrm>
        </p:spPr>
        <p:txBody>
          <a:bodyPr>
            <a:normAutofit fontScale="90000"/>
          </a:bodyPr>
          <a:lstStyle/>
          <a:p>
            <a:pPr lvl="0">
              <a:spcBef>
                <a:spcPct val="20000"/>
              </a:spcBef>
            </a:pPr>
            <a:br>
              <a:rPr lang="en-GB" sz="2800" dirty="0">
                <a:solidFill>
                  <a:prstClr val="black"/>
                </a:solidFill>
                <a:ea typeface="+mn-ea"/>
                <a:cs typeface="+mn-cs"/>
              </a:rPr>
            </a:br>
            <a:r>
              <a:rPr lang="en-GB" sz="2800" b="1" dirty="0">
                <a:solidFill>
                  <a:srgbClr val="FF0000"/>
                </a:solidFill>
                <a:ea typeface="+mn-ea"/>
                <a:cs typeface="+mn-cs"/>
              </a:rPr>
              <a:t>The four key purposes of the new curriculum:</a:t>
            </a:r>
            <a:br>
              <a:rPr lang="en-GB" sz="2800" b="1" dirty="0">
                <a:solidFill>
                  <a:srgbClr val="FF0000"/>
                </a:solidFill>
                <a:ea typeface="+mn-ea"/>
                <a:cs typeface="+mn-cs"/>
              </a:rPr>
            </a:br>
            <a:endParaRPr lang="en-GB" b="1" dirty="0">
              <a:solidFill>
                <a:srgbClr val="FF0000"/>
              </a:solidFill>
            </a:endParaRPr>
          </a:p>
        </p:txBody>
      </p:sp>
      <p:sp>
        <p:nvSpPr>
          <p:cNvPr id="3" name="Content Placeholder 2"/>
          <p:cNvSpPr>
            <a:spLocks noGrp="1"/>
          </p:cNvSpPr>
          <p:nvPr>
            <p:ph idx="1"/>
          </p:nvPr>
        </p:nvSpPr>
        <p:spPr>
          <a:xfrm>
            <a:off x="488504" y="1196752"/>
            <a:ext cx="8915400" cy="4525963"/>
          </a:xfrm>
        </p:spPr>
        <p:txBody>
          <a:bodyPr>
            <a:normAutofit/>
          </a:bodyPr>
          <a:lstStyle/>
          <a:p>
            <a:pPr lvl="0"/>
            <a:r>
              <a:rPr lang="en-GB" sz="1800" b="1" dirty="0"/>
              <a:t>Ambitious, capable learners </a:t>
            </a:r>
            <a:r>
              <a:rPr lang="en-GB" sz="1800" dirty="0"/>
              <a:t>– Learning life-saving skills is a life skill relevant throughout their lives in any situation (personal, work-life, wider society).</a:t>
            </a:r>
          </a:p>
          <a:p>
            <a:pPr marL="0" lvl="0" indent="0">
              <a:buNone/>
            </a:pPr>
            <a:endParaRPr lang="en-GB" sz="1800" dirty="0"/>
          </a:p>
          <a:p>
            <a:pPr lvl="0"/>
            <a:r>
              <a:rPr lang="en-GB" sz="1800" b="1" dirty="0"/>
              <a:t>Healthy, confident individuals </a:t>
            </a:r>
            <a:r>
              <a:rPr lang="en-GB" sz="1800" dirty="0"/>
              <a:t>– Learning life-saving skills develops an individual’s ability and confidence to act in the event of an emergency protecting the health and safety of themselves and those around them.</a:t>
            </a:r>
          </a:p>
          <a:p>
            <a:pPr marL="0" lvl="0" indent="0">
              <a:buNone/>
            </a:pPr>
            <a:endParaRPr lang="en-GB" sz="1800" dirty="0"/>
          </a:p>
          <a:p>
            <a:pPr lvl="0"/>
            <a:r>
              <a:rPr lang="en-GB" sz="1800" b="1" dirty="0"/>
              <a:t>Ethical, informed citizens </a:t>
            </a:r>
            <a:r>
              <a:rPr lang="en-GB" sz="1800" dirty="0"/>
              <a:t>– Learning life-saving skills is a skill which can be used anywhere, in Wales and around the World. It builds on a person’s propensity to act in another’s best interest and encourages humanitarian action.</a:t>
            </a:r>
          </a:p>
          <a:p>
            <a:pPr marL="0" lvl="0" indent="0">
              <a:buNone/>
            </a:pPr>
            <a:endParaRPr lang="en-GB" sz="1800" dirty="0"/>
          </a:p>
          <a:p>
            <a:pPr lvl="0"/>
            <a:r>
              <a:rPr lang="en-GB" sz="1800" b="1" dirty="0"/>
              <a:t>Enterprising, creative contributors </a:t>
            </a:r>
            <a:r>
              <a:rPr lang="en-GB" sz="1800" dirty="0"/>
              <a:t>– Learning life-saving skills enables learners to widen their knowledge and potentially influence their vocational aspirations.</a:t>
            </a:r>
          </a:p>
          <a:p>
            <a:pPr marL="0" lvl="0" indent="0">
              <a:buNone/>
            </a:pPr>
            <a:endParaRPr lang="en-GB" sz="2000" dirty="0"/>
          </a:p>
        </p:txBody>
      </p:sp>
    </p:spTree>
    <p:extLst>
      <p:ext uri="{BB962C8B-B14F-4D97-AF65-F5344CB8AC3E}">
        <p14:creationId xmlns:p14="http://schemas.microsoft.com/office/powerpoint/2010/main" val="3424646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b="1" dirty="0">
                <a:solidFill>
                  <a:srgbClr val="FF0000"/>
                </a:solidFill>
              </a:rPr>
              <a:t>Health and Well-being </a:t>
            </a:r>
            <a:r>
              <a:rPr lang="en-GB" sz="2400" b="1" dirty="0" err="1">
                <a:solidFill>
                  <a:srgbClr val="FF0000"/>
                </a:solidFill>
              </a:rPr>
              <a:t>AoLE</a:t>
            </a:r>
            <a:br>
              <a:rPr lang="en-GB" sz="2400" dirty="0">
                <a:solidFill>
                  <a:srgbClr val="FF0000"/>
                </a:solidFill>
              </a:rPr>
            </a:br>
            <a:endParaRPr lang="en-GB" sz="2400" dirty="0">
              <a:solidFill>
                <a:srgbClr val="FF0000"/>
              </a:solidFill>
            </a:endParaRPr>
          </a:p>
        </p:txBody>
      </p:sp>
      <p:sp>
        <p:nvSpPr>
          <p:cNvPr id="3" name="Content Placeholder 2"/>
          <p:cNvSpPr>
            <a:spLocks noGrp="1"/>
          </p:cNvSpPr>
          <p:nvPr>
            <p:ph idx="1"/>
          </p:nvPr>
        </p:nvSpPr>
        <p:spPr>
          <a:xfrm>
            <a:off x="495300" y="1052737"/>
            <a:ext cx="8915400" cy="5073428"/>
          </a:xfrm>
        </p:spPr>
        <p:txBody>
          <a:bodyPr>
            <a:normAutofit/>
          </a:bodyPr>
          <a:lstStyle/>
          <a:p>
            <a:pPr marL="0" indent="0">
              <a:buNone/>
            </a:pPr>
            <a:r>
              <a:rPr lang="en-GB" sz="1800" b="1" dirty="0">
                <a:solidFill>
                  <a:prstClr val="black"/>
                </a:solidFill>
                <a:ea typeface="+mj-ea"/>
                <a:cs typeface="+mj-cs"/>
              </a:rPr>
              <a:t>WMS 3: Our decision making impacts on the quality of our lives and others</a:t>
            </a:r>
            <a:endParaRPr lang="en-GB" sz="1800" b="1" dirty="0"/>
          </a:p>
          <a:p>
            <a:pPr marL="0" indent="0">
              <a:buNone/>
            </a:pPr>
            <a:endParaRPr lang="en-GB" sz="1800" dirty="0"/>
          </a:p>
          <a:p>
            <a:pPr marL="0" indent="0">
              <a:buNone/>
            </a:pPr>
            <a:r>
              <a:rPr lang="en-GB" sz="1800" b="1" dirty="0">
                <a:solidFill>
                  <a:prstClr val="black"/>
                </a:solidFill>
                <a:ea typeface="+mj-ea"/>
                <a:cs typeface="+mj-cs"/>
              </a:rPr>
              <a:t>Knowledge, Skills and Experiences:</a:t>
            </a:r>
          </a:p>
          <a:p>
            <a:pPr marL="0" indent="0">
              <a:buNone/>
            </a:pPr>
            <a:r>
              <a:rPr lang="en-GB" sz="1800" b="1" dirty="0">
                <a:solidFill>
                  <a:prstClr val="black"/>
                </a:solidFill>
                <a:ea typeface="+mj-ea"/>
                <a:cs typeface="+mj-cs"/>
              </a:rPr>
              <a:t>Knowledge</a:t>
            </a:r>
          </a:p>
          <a:p>
            <a:pPr>
              <a:buFont typeface="Wingdings"/>
              <a:buChar char="Ø"/>
            </a:pPr>
            <a:r>
              <a:rPr lang="en-GB" sz="1800" dirty="0">
                <a:solidFill>
                  <a:prstClr val="black"/>
                </a:solidFill>
                <a:ea typeface="+mj-ea"/>
                <a:cs typeface="+mj-cs"/>
              </a:rPr>
              <a:t>Decisions can affect our physical health and well-being</a:t>
            </a:r>
          </a:p>
          <a:p>
            <a:pPr>
              <a:buFont typeface="Wingdings"/>
              <a:buChar char="Ø"/>
            </a:pPr>
            <a:r>
              <a:rPr lang="en-GB" sz="1800" dirty="0">
                <a:solidFill>
                  <a:prstClr val="black"/>
                </a:solidFill>
                <a:ea typeface="+mj-ea"/>
                <a:cs typeface="+mj-cs"/>
              </a:rPr>
              <a:t>Choose to work in a wide range of career opportunities</a:t>
            </a:r>
          </a:p>
          <a:p>
            <a:pPr>
              <a:buFont typeface="Wingdings"/>
              <a:buChar char="Ø"/>
            </a:pPr>
            <a:r>
              <a:rPr lang="en-GB" sz="1800" dirty="0">
                <a:solidFill>
                  <a:prstClr val="black"/>
                </a:solidFill>
                <a:ea typeface="+mj-ea"/>
                <a:cs typeface="+mj-cs"/>
              </a:rPr>
              <a:t>Seeking support and information to support positive decision making and personal safety</a:t>
            </a:r>
          </a:p>
          <a:p>
            <a:pPr marL="0" indent="0">
              <a:buNone/>
            </a:pPr>
            <a:endParaRPr lang="en-GB" sz="1800" dirty="0">
              <a:solidFill>
                <a:prstClr val="black"/>
              </a:solidFill>
              <a:ea typeface="+mj-ea"/>
              <a:cs typeface="+mj-cs"/>
            </a:endParaRPr>
          </a:p>
          <a:p>
            <a:pPr marL="0" indent="0">
              <a:buNone/>
            </a:pPr>
            <a:r>
              <a:rPr lang="en-GB" sz="1800" b="1" dirty="0">
                <a:solidFill>
                  <a:prstClr val="black"/>
                </a:solidFill>
                <a:ea typeface="+mj-ea"/>
                <a:cs typeface="+mj-cs"/>
              </a:rPr>
              <a:t>Skills</a:t>
            </a:r>
          </a:p>
          <a:p>
            <a:pPr>
              <a:buFont typeface="Wingdings"/>
              <a:buChar char="Ø"/>
            </a:pPr>
            <a:r>
              <a:rPr lang="en-GB" sz="1800" dirty="0">
                <a:solidFill>
                  <a:prstClr val="black"/>
                </a:solidFill>
                <a:ea typeface="+mj-ea"/>
                <a:cs typeface="+mj-cs"/>
              </a:rPr>
              <a:t>Take steps to support their health and well-being and that of others in an emergency</a:t>
            </a:r>
          </a:p>
          <a:p>
            <a:pPr>
              <a:buFont typeface="Wingdings"/>
              <a:buChar char="Ø"/>
            </a:pPr>
            <a:r>
              <a:rPr lang="en-GB" sz="1800" dirty="0">
                <a:solidFill>
                  <a:prstClr val="black"/>
                </a:solidFill>
                <a:ea typeface="+mj-ea"/>
                <a:cs typeface="+mj-cs"/>
              </a:rPr>
              <a:t>Identify and manage risks in making decisions</a:t>
            </a:r>
          </a:p>
          <a:p>
            <a:pPr>
              <a:buFont typeface="Wingdings"/>
              <a:buChar char="Ø"/>
            </a:pPr>
            <a:r>
              <a:rPr lang="en-GB" sz="1800" dirty="0">
                <a:solidFill>
                  <a:prstClr val="black"/>
                </a:solidFill>
                <a:ea typeface="+mj-ea"/>
                <a:cs typeface="+mj-cs"/>
              </a:rPr>
              <a:t>Make safe decisions when travelling on and near roads</a:t>
            </a:r>
          </a:p>
          <a:p>
            <a:pPr>
              <a:buFont typeface="Wingdings"/>
              <a:buChar char="Ø"/>
            </a:pPr>
            <a:r>
              <a:rPr lang="en-GB" sz="1800" dirty="0">
                <a:solidFill>
                  <a:prstClr val="black"/>
                </a:solidFill>
                <a:ea typeface="+mj-ea"/>
                <a:cs typeface="+mj-cs"/>
              </a:rPr>
              <a:t>Keep safe in and around water</a:t>
            </a:r>
          </a:p>
          <a:p>
            <a:pPr>
              <a:buFont typeface="Wingdings"/>
              <a:buChar char="Ø"/>
            </a:pPr>
            <a:r>
              <a:rPr lang="en-GB" sz="1800" dirty="0">
                <a:solidFill>
                  <a:prstClr val="black"/>
                </a:solidFill>
                <a:ea typeface="+mj-ea"/>
                <a:cs typeface="+mj-cs"/>
              </a:rPr>
              <a:t>Take steps to support their health and well-being and that of others in an </a:t>
            </a:r>
            <a:r>
              <a:rPr lang="en-GB" sz="1800" b="1" dirty="0">
                <a:solidFill>
                  <a:prstClr val="black"/>
                </a:solidFill>
                <a:ea typeface="+mj-ea"/>
                <a:cs typeface="+mj-cs"/>
              </a:rPr>
              <a:t>emergency</a:t>
            </a:r>
          </a:p>
          <a:p>
            <a:pPr marL="0" indent="0">
              <a:buNone/>
            </a:pPr>
            <a:endParaRPr lang="en-GB" sz="2000" dirty="0">
              <a:solidFill>
                <a:prstClr val="black"/>
              </a:solidFill>
              <a:ea typeface="+mj-ea"/>
              <a:cs typeface="+mj-cs"/>
            </a:endParaRP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76810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Progression steps</a:t>
            </a:r>
          </a:p>
        </p:txBody>
      </p:sp>
      <p:sp>
        <p:nvSpPr>
          <p:cNvPr id="3" name="Content Placeholder 2"/>
          <p:cNvSpPr>
            <a:spLocks noGrp="1"/>
          </p:cNvSpPr>
          <p:nvPr>
            <p:ph idx="1"/>
          </p:nvPr>
        </p:nvSpPr>
        <p:spPr/>
        <p:txBody>
          <a:bodyPr>
            <a:normAutofit/>
          </a:bodyPr>
          <a:lstStyle/>
          <a:p>
            <a:r>
              <a:rPr lang="en-GB" sz="1800" dirty="0">
                <a:latin typeface="Arial" panose="020B0604020202020204" pitchFamily="34" charset="0"/>
                <a:cs typeface="Arial" panose="020B0604020202020204" pitchFamily="34" charset="0"/>
              </a:rPr>
              <a:t>Link relevant skills and knowledge to a thread through the progression steps around staying safe and responding in a life saving emergency?</a:t>
            </a:r>
          </a:p>
          <a:p>
            <a:pPr>
              <a:buFont typeface="Wingdings"/>
              <a:buChar char="Ø"/>
            </a:pPr>
            <a:r>
              <a:rPr lang="en-GB" sz="1800" dirty="0">
                <a:latin typeface="Arial" panose="020B0604020202020204" pitchFamily="34" charset="0"/>
                <a:cs typeface="Arial" panose="020B0604020202020204" pitchFamily="34" charset="0"/>
              </a:rPr>
              <a:t>Keep safe in and around water</a:t>
            </a:r>
          </a:p>
          <a:p>
            <a:pPr>
              <a:buFont typeface="Wingdings"/>
              <a:buChar char="Ø"/>
            </a:pPr>
            <a:r>
              <a:rPr lang="en-GB" sz="1800" dirty="0">
                <a:latin typeface="Arial" panose="020B0604020202020204" pitchFamily="34" charset="0"/>
                <a:cs typeface="Arial" panose="020B0604020202020204" pitchFamily="34" charset="0"/>
              </a:rPr>
              <a:t>Make safe decisions when travelling on and near roads</a:t>
            </a:r>
          </a:p>
          <a:p>
            <a:pPr>
              <a:buFont typeface="Wingdings"/>
              <a:buChar char="Ø"/>
            </a:pPr>
            <a:r>
              <a:rPr lang="en-GB" sz="1800" dirty="0">
                <a:latin typeface="Arial" panose="020B0604020202020204" pitchFamily="34" charset="0"/>
                <a:cs typeface="Arial" panose="020B0604020202020204" pitchFamily="34" charset="0"/>
              </a:rPr>
              <a:t>Take steps to support their health and well-being and that of others in an emergency</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200" dirty="0">
                <a:latin typeface="Arial" panose="020B0604020202020204" pitchFamily="34" charset="0"/>
                <a:cs typeface="Arial" panose="020B0604020202020204" pitchFamily="34" charset="0"/>
              </a:rPr>
              <a:t>For example?</a:t>
            </a:r>
          </a:p>
          <a:p>
            <a:pPr marL="0" indent="0">
              <a:buNone/>
            </a:pPr>
            <a:r>
              <a:rPr lang="en-GB" sz="1200" dirty="0">
                <a:latin typeface="Arial" panose="020B0604020202020204" pitchFamily="34" charset="0"/>
                <a:cs typeface="Arial" panose="020B0604020202020204" pitchFamily="34" charset="0"/>
              </a:rPr>
              <a:t>PS1 – </a:t>
            </a:r>
            <a:r>
              <a:rPr lang="en-GB" sz="1200" i="1" dirty="0">
                <a:latin typeface="Arial" panose="020B0604020202020204" pitchFamily="34" charset="0"/>
                <a:cs typeface="Arial" panose="020B0604020202020204" pitchFamily="34" charset="0"/>
              </a:rPr>
              <a:t>I know how and when to get help in a life saving emergency at home</a:t>
            </a:r>
            <a:r>
              <a:rPr lang="en-GB" sz="1200" dirty="0">
                <a:latin typeface="Arial" panose="020B0604020202020204" pitchFamily="34" charset="0"/>
                <a:cs typeface="Arial" panose="020B0604020202020204" pitchFamily="34" charset="0"/>
              </a:rPr>
              <a:t>.</a:t>
            </a:r>
          </a:p>
          <a:p>
            <a:pPr marL="0" indent="0">
              <a:buNone/>
            </a:pPr>
            <a:r>
              <a:rPr lang="en-GB" sz="1200" dirty="0">
                <a:latin typeface="Arial" panose="020B0604020202020204" pitchFamily="34" charset="0"/>
                <a:cs typeface="Arial" panose="020B0604020202020204" pitchFamily="34" charset="0"/>
              </a:rPr>
              <a:t>PS2 – </a:t>
            </a:r>
            <a:r>
              <a:rPr lang="en-GB" sz="1200" i="1" dirty="0">
                <a:solidFill>
                  <a:prstClr val="black"/>
                </a:solidFill>
                <a:latin typeface="Arial" panose="020B0604020202020204" pitchFamily="34" charset="0"/>
                <a:cs typeface="Arial" panose="020B0604020202020204" pitchFamily="34" charset="0"/>
              </a:rPr>
              <a:t>I know how and when to get help in different life saving emergency situations.</a:t>
            </a:r>
          </a:p>
          <a:p>
            <a:pPr marL="0" indent="0">
              <a:buNone/>
            </a:pPr>
            <a:r>
              <a:rPr lang="en-GB" sz="1200" dirty="0">
                <a:solidFill>
                  <a:prstClr val="black"/>
                </a:solidFill>
                <a:latin typeface="Arial" panose="020B0604020202020204" pitchFamily="34" charset="0"/>
                <a:cs typeface="Arial" panose="020B0604020202020204" pitchFamily="34" charset="0"/>
              </a:rPr>
              <a:t>PS3 – </a:t>
            </a:r>
            <a:r>
              <a:rPr lang="en-GB" sz="1200" i="1" dirty="0">
                <a:solidFill>
                  <a:prstClr val="black"/>
                </a:solidFill>
                <a:latin typeface="Arial" panose="020B0604020202020204" pitchFamily="34" charset="0"/>
                <a:cs typeface="Arial" panose="020B0604020202020204" pitchFamily="34" charset="0"/>
              </a:rPr>
              <a:t>I can recognise when someone’s life is at risk. I am confidently able and willing to perform basic life-saving skills whilst knowing the importance of keeping myself and others safe.</a:t>
            </a:r>
          </a:p>
          <a:p>
            <a:pPr marL="0" indent="0">
              <a:buNone/>
            </a:pPr>
            <a:r>
              <a:rPr lang="en-GB" sz="1200" dirty="0">
                <a:solidFill>
                  <a:prstClr val="black"/>
                </a:solidFill>
                <a:latin typeface="Arial" panose="020B0604020202020204" pitchFamily="34" charset="0"/>
                <a:cs typeface="Arial" panose="020B0604020202020204" pitchFamily="34" charset="0"/>
              </a:rPr>
              <a:t>PS4 – </a:t>
            </a:r>
            <a:r>
              <a:rPr lang="en-GB" sz="1200" i="1" dirty="0">
                <a:solidFill>
                  <a:prstClr val="black"/>
                </a:solidFill>
                <a:latin typeface="Arial" panose="020B0604020202020204" pitchFamily="34" charset="0"/>
                <a:cs typeface="Arial" panose="020B0604020202020204" pitchFamily="34" charset="0"/>
              </a:rPr>
              <a:t>I understand the importance of acting in a life saving emergency. I am confidently able and willing to perform basic life saving skills in a number of different scenarios.</a:t>
            </a:r>
          </a:p>
          <a:p>
            <a:pPr marL="0" indent="0">
              <a:buNone/>
            </a:pPr>
            <a:r>
              <a:rPr lang="en-GB" sz="1200" dirty="0">
                <a:solidFill>
                  <a:prstClr val="black"/>
                </a:solidFill>
                <a:latin typeface="Arial" panose="020B0604020202020204" pitchFamily="34" charset="0"/>
                <a:cs typeface="Arial" panose="020B0604020202020204" pitchFamily="34" charset="0"/>
              </a:rPr>
              <a:t>PS5 – </a:t>
            </a:r>
            <a:r>
              <a:rPr lang="en-GB" sz="1200" i="1" dirty="0">
                <a:solidFill>
                  <a:prstClr val="black"/>
                </a:solidFill>
                <a:latin typeface="Arial" panose="020B0604020202020204" pitchFamily="34" charset="0"/>
                <a:cs typeface="Arial" panose="020B0604020202020204" pitchFamily="34" charset="0"/>
              </a:rPr>
              <a:t>I understand my responsibility and the responsibility of others to act in a life saving emergency. I am confidently able and willing to perform basic life saving skills in a range of situations and can actively encourage other people to help.</a:t>
            </a:r>
          </a:p>
          <a:p>
            <a:pPr marL="0" indent="0">
              <a:buNone/>
            </a:pPr>
            <a:endParaRPr lang="en-GB" sz="2000" dirty="0"/>
          </a:p>
        </p:txBody>
      </p:sp>
    </p:spTree>
    <p:extLst>
      <p:ext uri="{BB962C8B-B14F-4D97-AF65-F5344CB8AC3E}">
        <p14:creationId xmlns:p14="http://schemas.microsoft.com/office/powerpoint/2010/main" val="28342546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TotalTime>
  <Words>1839</Words>
  <Application>Microsoft Office PowerPoint</Application>
  <PresentationFormat>A4 Paper (210x297 mm)</PresentationFormat>
  <Paragraphs>181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Arial-BoldMT</vt:lpstr>
      <vt:lpstr>ArialMT</vt:lpstr>
      <vt:lpstr>Calibri</vt:lpstr>
      <vt:lpstr>Wingdings</vt:lpstr>
      <vt:lpstr>Office Theme</vt:lpstr>
      <vt:lpstr>Learning life saving skills in school</vt:lpstr>
      <vt:lpstr>PowerPoint Presentation</vt:lpstr>
      <vt:lpstr>Why?</vt:lpstr>
      <vt:lpstr>Out of Hospital Cardiac Arrest Plan (2017)</vt:lpstr>
      <vt:lpstr>The Kerslake Review (2018)</vt:lpstr>
      <vt:lpstr>Percentage of schools in Wales by Local Authority who have received first aid training in 2017 from British Heart Foundation, British Red Cross and St John Cymru-Wales (figures accurate as of March 2017) </vt:lpstr>
      <vt:lpstr> The four key purposes of the new curriculum: </vt:lpstr>
      <vt:lpstr>Health and Well-being AoLE </vt:lpstr>
      <vt:lpstr>Progression steps</vt:lpstr>
      <vt:lpstr>PowerPoint Presentation</vt:lpstr>
      <vt:lpstr>PowerPoint Presentation</vt:lpstr>
      <vt:lpstr>PowerPoint Presentation</vt:lpstr>
      <vt:lpstr>PowerPoint Presentation</vt:lpstr>
    </vt:vector>
  </TitlesOfParts>
  <Company>BRC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Forsyth</dc:creator>
  <cp:lastModifiedBy>Edwards, Nicola (ECWL - Equity in Education Division)</cp:lastModifiedBy>
  <cp:revision>28</cp:revision>
  <cp:lastPrinted>2018-09-20T11:54:00Z</cp:lastPrinted>
  <dcterms:created xsi:type="dcterms:W3CDTF">2017-10-10T12:04:03Z</dcterms:created>
  <dcterms:modified xsi:type="dcterms:W3CDTF">2026-05-15T18:14:33Z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140034</vt:lpwstr>
  </property>
  <property fmtid="{D5CDD505-2E9C-101B-9397-08002B2CF9AE}" pid="3" name="NXPowerLiteSettings">
    <vt:lpwstr>C780073804F000</vt:lpwstr>
  </property>
  <property fmtid="{D5CDD505-2E9C-101B-9397-08002B2CF9AE}" pid="4" name="NXPowerLiteVersion">
    <vt:lpwstr>S7.1.17</vt:lpwstr>
  </property>
</Properties>
</file>