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purl.oclc.org/ooxml/officeDocument/relationships/extendedProperties" Target="docProps/app.xml"/><Relationship Id="rId2" Type="http://schemas.openxmlformats.org/package/2006/relationships/metadata/core-properties" Target="docProps/core.xml"/><Relationship Id="rId1" Type="http://purl.oclc.org/ooxml/officeDocument/relationships/officeDocument" Target="ppt/presentation.xml"/><Relationship Id="rId4" Type="http://purl.oclc.org/ooxml/officeDocument/relationships/customProperties" Target="docProps/custom.xml"/></Relationships>
</file>

<file path=ppt/presentation.xml><?xml version="1.0" encoding="utf-8"?>
<p:presentation xmlns:a="http://purl.oclc.org/ooxml/drawingml/main" xmlns:r="http://purl.oclc.org/ooxml/officeDocument/relationships" xmlns:p="http://purl.oclc.org/ooxml/presentationml/main" saveSubsetFonts="1" conformance="strict">
  <p:sldMasterIdLst>
    <p:sldMasterId id="2147483648" r:id="rId1"/>
  </p:sldMasterIdLst>
  <p:notesMasterIdLst>
    <p:notesMasterId r:id="rId21"/>
  </p:notesMasterIdLst>
  <p:sldIdLst>
    <p:sldId id="256" r:id="rId2"/>
    <p:sldId id="2563" r:id="rId3"/>
    <p:sldId id="2572" r:id="rId4"/>
    <p:sldId id="2573" r:id="rId5"/>
    <p:sldId id="2577" r:id="rId6"/>
    <p:sldId id="2588" r:id="rId7"/>
    <p:sldId id="2569" r:id="rId8"/>
    <p:sldId id="2578" r:id="rId9"/>
    <p:sldId id="2570" r:id="rId10"/>
    <p:sldId id="2579" r:id="rId11"/>
    <p:sldId id="2580" r:id="rId12"/>
    <p:sldId id="2581" r:id="rId13"/>
    <p:sldId id="2582" r:id="rId14"/>
    <p:sldId id="2583" r:id="rId15"/>
    <p:sldId id="2584" r:id="rId16"/>
    <p:sldId id="2585" r:id="rId17"/>
    <p:sldId id="2586" r:id="rId18"/>
    <p:sldId id="2587" r:id="rId19"/>
    <p:sldId id="2576" r:id="rId20"/>
  </p:sldIdLst>
  <p:sldSz cx="9144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purl.oclc.org/ooxml/drawingml/main" xmlns:r="http://purl.oclc.org/ooxml/officeDocument/relationships" xmlns:p="http://purl.oclc.org/ooxml/presentationml/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purl.oclc.org/ooxml/drawingml/main" def="{5C22544A-7EE6-4342-B048-85BDC9FD1C3A}">
  <a:tblStyle styleId="{8799B23B-EC83-4686-B30A-512413B5E67A}" styleName="">
    <a:wholeTbl>
      <a:tcTxStyle>
        <a:font>
          <a:latin typeface="+mn-lt"/>
          <a:ea typeface="+mn-ea"/>
          <a:cs typeface="+mn-cs"/>
        </a:font>
        <a:srgbClr val="000000"/>
      </a:tcTxStyle>
      <a:tcStyle>
        <a:tcBdr>
          <a:left>
            <a:ln w="12701" cap="flat" cmpd="sng" algn="ctr">
              <a:solidFill>
                <a:srgbClr val="A5A5A5"/>
              </a:solidFill>
              <a:prstDash val="solid"/>
              <a:round/>
              <a:headEnd type="none" w="med" len="med"/>
              <a:tailEnd type="none" w="med" len="med"/>
            </a:ln>
          </a:left>
          <a:right>
            <a:ln w="12701" cap="flat" cmpd="sng" algn="ctr">
              <a:solidFill>
                <a:srgbClr val="A5A5A5"/>
              </a:solidFill>
              <a:prstDash val="solid"/>
              <a:round/>
              <a:headEnd type="none" w="med" len="med"/>
              <a:tailEnd type="none" w="med" len="med"/>
            </a:ln>
          </a:right>
          <a:top>
            <a:ln w="12701" cap="flat" cmpd="sng" algn="ctr">
              <a:solidFill>
                <a:srgbClr val="A5A5A5"/>
              </a:solidFill>
              <a:prstDash val="solid"/>
              <a:round/>
              <a:headEnd type="none" w="med" len="med"/>
              <a:tailEnd type="none" w="med" len="med"/>
            </a:ln>
          </a:top>
          <a:bottom>
            <a:ln w="12701" cap="flat" cmpd="sng" algn="ctr">
              <a:solidFill>
                <a:srgbClr val="A5A5A5"/>
              </a:solidFill>
              <a:prstDash val="solid"/>
              <a:round/>
              <a:headEnd type="none" w="med" len="med"/>
              <a:tailEnd type="none" w="med" len="med"/>
            </a:ln>
          </a:bottom>
        </a:tcBdr>
      </a:tcStyle>
    </a:wholeTbl>
    <a:band1H>
      <a:tcStyle>
        <a:tcBdr/>
        <a:fill>
          <a:solidFill>
            <a:srgbClr val="A5A5A5"/>
          </a:solidFill>
        </a:fill>
      </a:tcStyle>
    </a:band1H>
    <a:band1V>
      <a:tcStyle>
        <a:tcBdr/>
        <a:fill>
          <a:solidFill>
            <a:srgbClr val="A5A5A5"/>
          </a:solidFill>
        </a:fill>
      </a:tcStyle>
    </a:band1V>
    <a:lastCol>
      <a:tcTxStyle b="on">
        <a:font>
          <a:latin typeface=""/>
          <a:ea typeface=""/>
          <a:cs typeface=""/>
        </a:font>
      </a:tcTxStyle>
      <a:tcStyle>
        <a:tcBdr/>
      </a:tcStyle>
    </a:lastCol>
    <a:firstCol>
      <a:tcTxStyle b="on">
        <a:font>
          <a:latin typeface=""/>
          <a:ea typeface=""/>
          <a:cs typeface=""/>
        </a:font>
      </a:tcTxStyle>
      <a:tcStyle>
        <a:tcBdr/>
      </a:tcStyle>
    </a:firstCol>
    <a:lastRow>
      <a:tcTxStyle b="on">
        <a:font>
          <a:latin typeface=""/>
          <a:ea typeface=""/>
          <a:cs typeface=""/>
        </a:font>
      </a:tcTxStyle>
      <a:tcStyle>
        <a:tcBdr>
          <a:top>
            <a:ln w="50804" cap="flat" cmpd="dbl" algn="ctr">
              <a:solidFill>
                <a:srgbClr val="A5A5A5"/>
              </a:solidFill>
              <a:prstDash val="solid"/>
              <a:round/>
              <a:headEnd type="none" w="med" len="med"/>
              <a:tailEnd type="none" w="med" len="med"/>
            </a:ln>
          </a:top>
        </a:tcBdr>
      </a:tcStyle>
    </a:lastRow>
    <a:firstRow>
      <a:tcTxStyle b="on">
        <a:font>
          <a:latin typeface=""/>
          <a:ea typeface=""/>
          <a:cs typeface=""/>
        </a:font>
      </a:tcTxStyle>
      <a:tcStyle>
        <a:tcBdr>
          <a:bottom>
            <a:ln w="25402" cap="flat" cmpd="sng" algn="ctr">
              <a:solidFill>
                <a:srgbClr val="A5A5A5"/>
              </a:solidFill>
              <a:prstDash val="solid"/>
              <a:round/>
              <a:headEnd type="none" w="med" len="med"/>
              <a:tailEnd type="none" w="med" len="med"/>
            </a:ln>
          </a:bottom>
        </a:tcBdr>
      </a:tcStyle>
    </a:firstRow>
  </a:tblStyle>
</a:tblStyleLst>
</file>

<file path=ppt/viewProps.xml><?xml version="1.0" encoding="utf-8"?>
<p:viewPr xmlns:a="http://purl.oclc.org/ooxml/drawingml/main" xmlns:r="http://purl.oclc.org/ooxml/officeDocument/relationships" xmlns:p="http://purl.oclc.org/ooxml/presentationml/main">
  <p:normalViewPr>
    <p:restoredLeft sz="15.62%"/>
    <p:restoredTop sz="94.66%"/>
  </p:normalViewPr>
  <p:slideViewPr>
    <p:cSldViewPr snapToGrid="0">
      <p:cViewPr varScale="1">
        <p:scale>
          <a:sx n="70" d="100"/>
          <a:sy n="70" d="100"/>
        </p:scale>
        <p:origin x="1180"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purl.oclc.org/ooxml/officeDocument/relationships/slide" Target="slides/slide7.xml"/><Relationship Id="rId13" Type="http://purl.oclc.org/ooxml/officeDocument/relationships/slide" Target="slides/slide12.xml"/><Relationship Id="rId18" Type="http://purl.oclc.org/ooxml/officeDocument/relationships/slide" Target="slides/slide17.xml"/><Relationship Id="rId3" Type="http://purl.oclc.org/ooxml/officeDocument/relationships/slide" Target="slides/slide2.xml"/><Relationship Id="rId21" Type="http://purl.oclc.org/ooxml/officeDocument/relationships/notesMaster" Target="notesMasters/notesMaster1.xml"/><Relationship Id="rId7" Type="http://purl.oclc.org/ooxml/officeDocument/relationships/slide" Target="slides/slide6.xml"/><Relationship Id="rId12" Type="http://purl.oclc.org/ooxml/officeDocument/relationships/slide" Target="slides/slide11.xml"/><Relationship Id="rId17" Type="http://purl.oclc.org/ooxml/officeDocument/relationships/slide" Target="slides/slide16.xml"/><Relationship Id="rId25" Type="http://purl.oclc.org/ooxml/officeDocument/relationships/tableStyles" Target="tableStyles.xml"/><Relationship Id="rId2" Type="http://purl.oclc.org/ooxml/officeDocument/relationships/slide" Target="slides/slide1.xml"/><Relationship Id="rId16" Type="http://purl.oclc.org/ooxml/officeDocument/relationships/slide" Target="slides/slide15.xml"/><Relationship Id="rId20" Type="http://purl.oclc.org/ooxml/officeDocument/relationships/slide" Target="slides/slide19.xml"/><Relationship Id="rId1" Type="http://purl.oclc.org/ooxml/officeDocument/relationships/slideMaster" Target="slideMasters/slideMaster1.xml"/><Relationship Id="rId6" Type="http://purl.oclc.org/ooxml/officeDocument/relationships/slide" Target="slides/slide5.xml"/><Relationship Id="rId11" Type="http://purl.oclc.org/ooxml/officeDocument/relationships/slide" Target="slides/slide10.xml"/><Relationship Id="rId24" Type="http://purl.oclc.org/ooxml/officeDocument/relationships/theme" Target="theme/theme1.xml"/><Relationship Id="rId5" Type="http://purl.oclc.org/ooxml/officeDocument/relationships/slide" Target="slides/slide4.xml"/><Relationship Id="rId15" Type="http://purl.oclc.org/ooxml/officeDocument/relationships/slide" Target="slides/slide14.xml"/><Relationship Id="rId23" Type="http://purl.oclc.org/ooxml/officeDocument/relationships/viewProps" Target="viewProps.xml"/><Relationship Id="rId10" Type="http://purl.oclc.org/ooxml/officeDocument/relationships/slide" Target="slides/slide9.xml"/><Relationship Id="rId19" Type="http://purl.oclc.org/ooxml/officeDocument/relationships/slide" Target="slides/slide18.xml"/><Relationship Id="rId4" Type="http://purl.oclc.org/ooxml/officeDocument/relationships/slide" Target="slides/slide3.xml"/><Relationship Id="rId9" Type="http://purl.oclc.org/ooxml/officeDocument/relationships/slide" Target="slides/slide8.xml"/><Relationship Id="rId14" Type="http://purl.oclc.org/ooxml/officeDocument/relationships/slide" Target="slides/slide13.xml"/><Relationship Id="rId22" Type="http://purl.oclc.org/ooxml/officeDocument/relationships/presProps" Target="presProps.xml"/></Relationships>
</file>

<file path=ppt/notesMasters/_rels/notesMaster1.xml.rels><?xml version="1.0" encoding="UTF-8" standalone="yes"?>
<Relationships xmlns="http://schemas.openxmlformats.org/package/2006/relationships"><Relationship Id="rId1" Type="http://purl.oclc.org/ooxml/officeDocument/relationships/theme" Target="../theme/theme2.xml"/></Relationships>
</file>

<file path=ppt/notesMasters/notesMaster1.xml><?xml version="1.0" encoding="utf-8"?>
<p:notesMaster xmlns:a="http://purl.oclc.org/ooxml/drawingml/main" xmlns:r="http://purl.oclc.org/ooxml/officeDocument/relationships" xmlns:p="http://purl.oclc.org/ooxml/presentationml/main">
  <p:cSld>
    <p:bg>
      <p:bgPr>
        <a:solidFill>
          <a:srgbClr val="FFFFFF"/>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B92E826A-6DF9-22CB-40B8-72EAC30843DF}"/>
              </a:ext>
            </a:extLst>
          </p:cNvPr>
          <p:cNvSpPr txBox="1">
            <a:spLocks noGrp="1"/>
          </p:cNvSpPr>
          <p:nvPr>
            <p:ph type="hdr" sz="quarter"/>
          </p:nvPr>
        </p:nvSpPr>
        <p:spPr>
          <a:xfrm>
            <a:off x="0" y="0"/>
            <a:ext cx="2971800" cy="458791"/>
          </a:xfrm>
          <a:prstGeom prst="rect">
            <a:avLst/>
          </a:prstGeom>
          <a:noFill/>
          <a:ln>
            <a:noFill/>
          </a:ln>
        </p:spPr>
        <p:txBody>
          <a:bodyPr vert="horz" wrap="square" lIns="91440" tIns="45720" rIns="91440" bIns="45720" anchor="t" anchorCtr="0" compatLnSpc="1">
            <a:noAutofit/>
          </a:bodyPr>
          <a:lstStyle>
            <a:lvl1pPr marL="0" marR="0" lvl="0" indent="0" algn="l" defTabSz="914400" rtl="0" fontAlgn="auto" hangingPunct="1">
              <a:lnSpc>
                <a:spcPct val="100%"/>
              </a:lnSpc>
              <a:spcBef>
                <a:spcPts val="0"/>
              </a:spcBef>
              <a:spcAft>
                <a:spcPts val="0"/>
              </a:spcAft>
              <a:buNone/>
              <a:tabLst/>
              <a:defRPr lang="en-US" sz="1200" b="0" i="0" u="none" strike="noStrike" kern="1200" cap="none" spc="0" baseline="0%">
                <a:solidFill>
                  <a:srgbClr val="000000"/>
                </a:solidFill>
                <a:uFillTx/>
                <a:latin typeface="Calibri"/>
              </a:defRPr>
            </a:lvl1pPr>
          </a:lstStyle>
          <a:p>
            <a:pPr lvl="0"/>
            <a:endParaRPr lang="en-US"/>
          </a:p>
        </p:txBody>
      </p:sp>
      <p:sp>
        <p:nvSpPr>
          <p:cNvPr id="3" name="Date Placeholder 2">
            <a:extLst>
              <a:ext uri="{FF2B5EF4-FFF2-40B4-BE49-F238E27FC236}">
                <a16:creationId xmlns:a16="http://schemas.microsoft.com/office/drawing/2014/main" id="{F9AF1B93-3590-D172-2B5C-B056B83B1311}"/>
              </a:ext>
            </a:extLst>
          </p:cNvPr>
          <p:cNvSpPr txBox="1">
            <a:spLocks noGrp="1"/>
          </p:cNvSpPr>
          <p:nvPr>
            <p:ph type="dt" idx="1"/>
          </p:nvPr>
        </p:nvSpPr>
        <p:spPr>
          <a:xfrm>
            <a:off x="3884608" y="0"/>
            <a:ext cx="2971800" cy="458791"/>
          </a:xfrm>
          <a:prstGeom prst="rect">
            <a:avLst/>
          </a:prstGeom>
          <a:noFill/>
          <a:ln>
            <a:noFill/>
          </a:ln>
        </p:spPr>
        <p:txBody>
          <a:bodyPr vert="horz" wrap="square" lIns="91440" tIns="45720" rIns="91440" bIns="45720" anchor="t" anchorCtr="0" compatLnSpc="1">
            <a:noAutofit/>
          </a:bodyPr>
          <a:lstStyle>
            <a:lvl1pPr marL="0" marR="0" lvl="0" indent="0" algn="r" defTabSz="914400" rtl="0" fontAlgn="auto" hangingPunct="1">
              <a:lnSpc>
                <a:spcPct val="100%"/>
              </a:lnSpc>
              <a:spcBef>
                <a:spcPts val="0"/>
              </a:spcBef>
              <a:spcAft>
                <a:spcPts val="0"/>
              </a:spcAft>
              <a:buNone/>
              <a:tabLst/>
              <a:defRPr lang="en-US" sz="1200" b="0" i="0" u="none" strike="noStrike" kern="1200" cap="none" spc="0" baseline="0%">
                <a:solidFill>
                  <a:srgbClr val="000000"/>
                </a:solidFill>
                <a:uFillTx/>
                <a:latin typeface="Calibri"/>
              </a:defRPr>
            </a:lvl1pPr>
          </a:lstStyle>
          <a:p>
            <a:pPr lvl="0"/>
            <a:fld id="{8A519866-DF3E-4E18-8844-D2BAC75713A1}" type="datetime1">
              <a:rPr lang="en-US"/>
              <a:pPr lvl="0"/>
              <a:t>11/11/2025</a:t>
            </a:fld>
            <a:endParaRPr lang="en-US"/>
          </a:p>
        </p:txBody>
      </p:sp>
      <p:sp>
        <p:nvSpPr>
          <p:cNvPr id="4" name="Slide Image Placeholder 3">
            <a:extLst>
              <a:ext uri="{FF2B5EF4-FFF2-40B4-BE49-F238E27FC236}">
                <a16:creationId xmlns:a16="http://schemas.microsoft.com/office/drawing/2014/main" id="{58A384DB-A36C-06D1-639D-891888181C1C}"/>
              </a:ext>
            </a:extLst>
          </p:cNvPr>
          <p:cNvSpPr>
            <a:spLocks noGrp="1" noRot="1" noChangeAspect="1"/>
          </p:cNvSpPr>
          <p:nvPr>
            <p:ph type="sldImg" idx="2"/>
          </p:nvPr>
        </p:nvSpPr>
        <p:spPr>
          <a:xfrm>
            <a:off x="1371600" y="1143000"/>
            <a:ext cx="4114800" cy="3086099"/>
          </a:xfrm>
          <a:prstGeom prst="rect">
            <a:avLst/>
          </a:prstGeom>
          <a:noFill/>
          <a:ln w="12701">
            <a:solidFill>
              <a:srgbClr val="000000"/>
            </a:solidFill>
            <a:prstDash val="solid"/>
          </a:ln>
        </p:spPr>
      </p:sp>
      <p:sp>
        <p:nvSpPr>
          <p:cNvPr id="5" name="Notes Placeholder 4">
            <a:extLst>
              <a:ext uri="{FF2B5EF4-FFF2-40B4-BE49-F238E27FC236}">
                <a16:creationId xmlns:a16="http://schemas.microsoft.com/office/drawing/2014/main" id="{683FC50D-3026-6C29-417E-CDAD4EF50380}"/>
              </a:ext>
            </a:extLst>
          </p:cNvPr>
          <p:cNvSpPr txBox="1">
            <a:spLocks noGrp="1"/>
          </p:cNvSpPr>
          <p:nvPr>
            <p:ph type="body" sz="quarter" idx="3"/>
          </p:nvPr>
        </p:nvSpPr>
        <p:spPr>
          <a:xfrm>
            <a:off x="685800" y="4400549"/>
            <a:ext cx="5486400" cy="3600450"/>
          </a:xfrm>
          <a:prstGeom prst="rect">
            <a:avLst/>
          </a:prstGeom>
          <a:noFill/>
          <a:ln>
            <a:noFill/>
          </a:ln>
        </p:spPr>
        <p:txBody>
          <a:bodyPr vert="horz" wrap="square" lIns="91440" tIns="45720" rIns="91440" bIns="45720" anchor="t" anchorCtr="0" compatLnSpc="1">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7BBDD5EE-A245-36F2-4A99-1CACEB59541D}"/>
              </a:ext>
            </a:extLst>
          </p:cNvPr>
          <p:cNvSpPr txBox="1">
            <a:spLocks noGrp="1"/>
          </p:cNvSpPr>
          <p:nvPr>
            <p:ph type="ftr" sz="quarter" idx="4"/>
          </p:nvPr>
        </p:nvSpPr>
        <p:spPr>
          <a:xfrm>
            <a:off x="0" y="8685208"/>
            <a:ext cx="2971800" cy="458791"/>
          </a:xfrm>
          <a:prstGeom prst="rect">
            <a:avLst/>
          </a:prstGeom>
          <a:noFill/>
          <a:ln>
            <a:noFill/>
          </a:ln>
        </p:spPr>
        <p:txBody>
          <a:bodyPr vert="horz" wrap="square" lIns="91440" tIns="45720" rIns="91440" bIns="45720" anchor="b" anchorCtr="0" compatLnSpc="1">
            <a:noAutofit/>
          </a:bodyPr>
          <a:lstStyle>
            <a:lvl1pPr marL="0" marR="0" lvl="0" indent="0" algn="l" defTabSz="914400" rtl="0" fontAlgn="auto" hangingPunct="1">
              <a:lnSpc>
                <a:spcPct val="100%"/>
              </a:lnSpc>
              <a:spcBef>
                <a:spcPts val="0"/>
              </a:spcBef>
              <a:spcAft>
                <a:spcPts val="0"/>
              </a:spcAft>
              <a:buNone/>
              <a:tabLst/>
              <a:defRPr lang="en-US" sz="1200" b="0" i="0" u="none" strike="noStrike" kern="1200" cap="none" spc="0" baseline="0%">
                <a:solidFill>
                  <a:srgbClr val="000000"/>
                </a:solidFill>
                <a:uFillTx/>
                <a:latin typeface="Calibri"/>
              </a:defRPr>
            </a:lvl1pPr>
          </a:lstStyle>
          <a:p>
            <a:pPr lvl="0"/>
            <a:endParaRPr lang="en-US"/>
          </a:p>
        </p:txBody>
      </p:sp>
      <p:sp>
        <p:nvSpPr>
          <p:cNvPr id="7" name="Slide Number Placeholder 6">
            <a:extLst>
              <a:ext uri="{FF2B5EF4-FFF2-40B4-BE49-F238E27FC236}">
                <a16:creationId xmlns:a16="http://schemas.microsoft.com/office/drawing/2014/main" id="{8835ED8A-843D-0D04-5275-8AD9823A0A53}"/>
              </a:ext>
            </a:extLst>
          </p:cNvPr>
          <p:cNvSpPr txBox="1">
            <a:spLocks noGrp="1"/>
          </p:cNvSpPr>
          <p:nvPr>
            <p:ph type="sldNum" sz="quarter" idx="5"/>
          </p:nvPr>
        </p:nvSpPr>
        <p:spPr>
          <a:xfrm>
            <a:off x="3884608" y="8685208"/>
            <a:ext cx="2971800" cy="458791"/>
          </a:xfrm>
          <a:prstGeom prst="rect">
            <a:avLst/>
          </a:prstGeom>
          <a:noFill/>
          <a:ln>
            <a:noFill/>
          </a:ln>
        </p:spPr>
        <p:txBody>
          <a:bodyPr vert="horz" wrap="square" lIns="91440" tIns="45720" rIns="91440" bIns="45720" anchor="b" anchorCtr="0" compatLnSpc="1">
            <a:noAutofit/>
          </a:bodyPr>
          <a:lstStyle>
            <a:lvl1pPr marL="0" marR="0" lvl="0" indent="0" algn="r" defTabSz="914400" rtl="0" fontAlgn="auto" hangingPunct="1">
              <a:lnSpc>
                <a:spcPct val="100%"/>
              </a:lnSpc>
              <a:spcBef>
                <a:spcPts val="0"/>
              </a:spcBef>
              <a:spcAft>
                <a:spcPts val="0"/>
              </a:spcAft>
              <a:buNone/>
              <a:tabLst/>
              <a:defRPr lang="en-GB" sz="1200" b="0" i="0" u="none" strike="noStrike" kern="1200" cap="none" spc="0" baseline="0%">
                <a:solidFill>
                  <a:srgbClr val="000000"/>
                </a:solidFill>
                <a:uFillTx/>
                <a:latin typeface="Calibri"/>
              </a:defRPr>
            </a:lvl1pPr>
          </a:lstStyle>
          <a:p>
            <a:pPr lvl="0"/>
            <a:fld id="{B71C8124-3DFA-4270-A1DA-2027FD42901E}" type="slidenum">
              <a:t>‹#›</a:t>
            </a:fld>
            <a:endParaRPr lang="en-GB"/>
          </a:p>
        </p:txBody>
      </p:sp>
    </p:spTree>
    <p:extLst>
      <p:ext uri="{BB962C8B-B14F-4D97-AF65-F5344CB8AC3E}">
        <p14:creationId xmlns:p14="http://schemas.microsoft.com/office/powerpoint/2010/main" val="2087345509"/>
      </p:ext>
    </p:extLst>
  </p:cSld>
  <p:clrMap bg1="lt1" tx1="dk1" bg2="lt2" tx2="dk2" accent1="accent1" accent2="accent2" accent3="accent3" accent4="accent4" accent5="accent5" accent6="accent6" hlink="hlink" folHlink="folHlink"/>
  <p:notesStyle>
    <a:lvl1pPr marL="0" marR="0" lvl="0" indent="0" algn="l" defTabSz="914400" rtl="0" fontAlgn="auto" hangingPunct="1">
      <a:lnSpc>
        <a:spcPct val="100%"/>
      </a:lnSpc>
      <a:spcBef>
        <a:spcPts val="0"/>
      </a:spcBef>
      <a:spcAft>
        <a:spcPts val="0"/>
      </a:spcAft>
      <a:buNone/>
      <a:tabLst/>
      <a:defRPr lang="en-US" sz="1200" b="0" i="0" u="none" strike="noStrike" kern="1200" cap="none" spc="0" baseline="0%">
        <a:solidFill>
          <a:srgbClr val="000000"/>
        </a:solidFill>
        <a:uFillTx/>
        <a:latin typeface="Calibri"/>
      </a:defRPr>
    </a:lvl1pPr>
    <a:lvl2pPr marL="457200" marR="0" lvl="1" indent="0" algn="l" defTabSz="914400" rtl="0" fontAlgn="auto" hangingPunct="1">
      <a:lnSpc>
        <a:spcPct val="100%"/>
      </a:lnSpc>
      <a:spcBef>
        <a:spcPts val="0"/>
      </a:spcBef>
      <a:spcAft>
        <a:spcPts val="0"/>
      </a:spcAft>
      <a:buNone/>
      <a:tabLst/>
      <a:defRPr lang="en-US" sz="1200" b="0" i="0" u="none" strike="noStrike" kern="1200" cap="none" spc="0" baseline="0%">
        <a:solidFill>
          <a:srgbClr val="000000"/>
        </a:solidFill>
        <a:uFillTx/>
        <a:latin typeface="Calibri"/>
      </a:defRPr>
    </a:lvl2pPr>
    <a:lvl3pPr marL="914400" marR="0" lvl="2" indent="0" algn="l" defTabSz="914400" rtl="0" fontAlgn="auto" hangingPunct="1">
      <a:lnSpc>
        <a:spcPct val="100%"/>
      </a:lnSpc>
      <a:spcBef>
        <a:spcPts val="0"/>
      </a:spcBef>
      <a:spcAft>
        <a:spcPts val="0"/>
      </a:spcAft>
      <a:buNone/>
      <a:tabLst/>
      <a:defRPr lang="en-US" sz="1200" b="0" i="0" u="none" strike="noStrike" kern="1200" cap="none" spc="0" baseline="0%">
        <a:solidFill>
          <a:srgbClr val="000000"/>
        </a:solidFill>
        <a:uFillTx/>
        <a:latin typeface="Calibri"/>
      </a:defRPr>
    </a:lvl3pPr>
    <a:lvl4pPr marL="1371600" marR="0" lvl="3" indent="0" algn="l" defTabSz="914400" rtl="0" fontAlgn="auto" hangingPunct="1">
      <a:lnSpc>
        <a:spcPct val="100%"/>
      </a:lnSpc>
      <a:spcBef>
        <a:spcPts val="0"/>
      </a:spcBef>
      <a:spcAft>
        <a:spcPts val="0"/>
      </a:spcAft>
      <a:buNone/>
      <a:tabLst/>
      <a:defRPr lang="en-US" sz="1200" b="0" i="0" u="none" strike="noStrike" kern="1200" cap="none" spc="0" baseline="0%">
        <a:solidFill>
          <a:srgbClr val="000000"/>
        </a:solidFill>
        <a:uFillTx/>
        <a:latin typeface="Calibri"/>
      </a:defRPr>
    </a:lvl4pPr>
    <a:lvl5pPr marL="1828800" marR="0" lvl="4" indent="0" algn="l" defTabSz="914400" rtl="0" fontAlgn="auto" hangingPunct="1">
      <a:lnSpc>
        <a:spcPct val="100%"/>
      </a:lnSpc>
      <a:spcBef>
        <a:spcPts val="0"/>
      </a:spcBef>
      <a:spcAft>
        <a:spcPts val="0"/>
      </a:spcAft>
      <a:buNone/>
      <a:tabLst/>
      <a:defRPr lang="en-US" sz="1200" b="0" i="0" u="none" strike="noStrike" kern="1200" cap="none" spc="0" baseline="0%">
        <a:solidFill>
          <a:srgbClr val="000000"/>
        </a:solidFill>
        <a:uFillTx/>
        <a:latin typeface="Calibri"/>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purl.oclc.org/ooxml/officeDocument/relationships/slide" Target="../slides/slide2.xml"/><Relationship Id="rId1" Type="http://purl.oclc.org/ooxml/officeDocument/relationships/notesMaster" Target="../notesMasters/notesMaster1.xml"/></Relationships>
</file>

<file path=ppt/notesSlides/_rels/notesSlide2.xml.rels><?xml version="1.0" encoding="UTF-8" standalone="yes"?>
<Relationships xmlns="http://schemas.openxmlformats.org/package/2006/relationships"><Relationship Id="rId2" Type="http://purl.oclc.org/ooxml/officeDocument/relationships/slide" Target="../slides/slide3.xml"/><Relationship Id="rId1" Type="http://purl.oclc.org/ooxml/officeDocument/relationships/notesMaster" Target="../notesMasters/notesMaster1.xml"/></Relationships>
</file>

<file path=ppt/notesSlides/_rels/notesSlide3.xml.rels><?xml version="1.0" encoding="UTF-8" standalone="yes"?>
<Relationships xmlns="http://schemas.openxmlformats.org/package/2006/relationships"><Relationship Id="rId2" Type="http://purl.oclc.org/ooxml/officeDocument/relationships/slide" Target="../slides/slide4.xml"/><Relationship Id="rId1" Type="http://purl.oclc.org/ooxml/officeDocument/relationships/notesMaster" Target="../notesMasters/notesMaster1.xml"/></Relationships>
</file>

<file path=ppt/notesSlides/_rels/notesSlide4.xml.rels><?xml version="1.0" encoding="UTF-8" standalone="yes"?>
<Relationships xmlns="http://schemas.openxmlformats.org/package/2006/relationships"><Relationship Id="rId2" Type="http://purl.oclc.org/ooxml/officeDocument/relationships/slide" Target="../slides/slide7.xml"/><Relationship Id="rId1" Type="http://purl.oclc.org/ooxml/officeDocument/relationships/notesMaster" Target="../notesMasters/notesMaster1.xml"/></Relationships>
</file>

<file path=ppt/notesSlides/_rels/notesSlide5.xml.rels><?xml version="1.0" encoding="UTF-8" standalone="yes"?>
<Relationships xmlns="http://schemas.openxmlformats.org/package/2006/relationships"><Relationship Id="rId2" Type="http://purl.oclc.org/ooxml/officeDocument/relationships/slide" Target="../slides/slide9.xml"/><Relationship Id="rId1" Type="http://purl.oclc.org/ooxml/officeDocument/relationships/notesMaster" Target="../notesMasters/notesMaster1.xml"/></Relationships>
</file>

<file path=ppt/notesSlides/_rels/notesSlide6.xml.rels><?xml version="1.0" encoding="UTF-8" standalone="yes"?>
<Relationships xmlns="http://schemas.openxmlformats.org/package/2006/relationships"><Relationship Id="rId2" Type="http://purl.oclc.org/ooxml/officeDocument/relationships/slide" Target="../slides/slide19.xml"/><Relationship Id="rId1" Type="http://purl.oclc.org/ooxml/officeDocument/relationships/notesMaster" Target="../notesMasters/notesMaster1.xml"/></Relationships>
</file>

<file path=ppt/notesSlides/notesSlide1.xml><?xml version="1.0" encoding="utf-8"?>
<p:notes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2E9B134-7D41-B958-83F3-B1F16B3862A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03DA0BA-96DB-D978-E765-75A9416694B8}"/>
              </a:ext>
            </a:extLst>
          </p:cNvPr>
          <p:cNvSpPr txBox="1">
            <a:spLocks noGrp="1"/>
          </p:cNvSpPr>
          <p:nvPr>
            <p:ph type="body" sz="quarter" idx="1"/>
          </p:nvPr>
        </p:nvSpPr>
        <p:spPr/>
        <p:txBody>
          <a:bodyPr/>
          <a:lstStyle/>
          <a:p>
            <a:pPr lvl="0"/>
            <a:r>
              <a:rPr lang="en-US"/>
              <a:t>--- This slide references information from the following file: https://wales365uk-my.sharepoint.com/personal/bekki_demski-millar_gov_wales/_layouts/15/Doc.aspx?sourcedoc=%7B376E9E02-A3D0-4A05-B3DD-CDF7DC73E184%7D&amp;file=Guidance%20Draft%20V2%20251008%20for%20translation.docx&amp;action=default&amp;mobileredirect=true The Welsh Index of Multiple Deprivation (WIMD) is the official measure of relative deprivation for small areas in Wales. It ranks all 1,917 Lower Layer Super Output Areas (LSOAs) from the most to the least deprived, based on a composite index derived from multiple domains of deprivation. Produced by statisticians at the Welsh Government, WIMD is a critical tool for understanding and addressing social and economic inequalities across Wales. The index is designed to identify areas with the highest concentrations of deprivation, enabling targeted policy interventions and resource allocation. WIMD is not a measure of affluence or absolute deprivation but rather a relative comparison among areas. The 2025 edition continues the tradition of updates that began in 2000, with previous iterations released in 2005, 2008, 2011, 2014, and 2019. This latest update incorporates new data sources and indicators, reflecting evolving societal concerns and policy priorities.</a:t>
            </a:r>
          </a:p>
        </p:txBody>
      </p:sp>
      <p:sp>
        <p:nvSpPr>
          <p:cNvPr id="4" name="Slide Number Placeholder 3">
            <a:extLst>
              <a:ext uri="{FF2B5EF4-FFF2-40B4-BE49-F238E27FC236}">
                <a16:creationId xmlns:a16="http://schemas.microsoft.com/office/drawing/2014/main" id="{42C54F3A-E830-1337-EAFF-20E944A9D7B3}"/>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914400" rtl="0" fontAlgn="auto" hangingPunct="1">
              <a:lnSpc>
                <a:spcPct val="100%"/>
              </a:lnSpc>
              <a:spcBef>
                <a:spcPts val="0"/>
              </a:spcBef>
              <a:spcAft>
                <a:spcPts val="0"/>
              </a:spcAft>
              <a:buNone/>
              <a:tabLst/>
              <a:defRPr sz="1800" b="0" i="0" u="none" strike="noStrike" kern="0" cap="none" spc="0" baseline="0%">
                <a:solidFill>
                  <a:srgbClr val="000000"/>
                </a:solidFill>
                <a:uFillTx/>
              </a:defRPr>
            </a:pPr>
            <a:fld id="{F867F430-BBE1-41CD-9F0C-E2B368601DA9}" type="slidenum">
              <a:t>2</a:t>
            </a:fld>
            <a:endParaRPr lang="en-GB" sz="1200" b="0" i="0" u="none" strike="noStrike" kern="1200" cap="none" spc="0" baseline="0%">
              <a:solidFill>
                <a:srgbClr val="000000"/>
              </a:solidFill>
              <a:uFillTx/>
              <a:latin typeface="Calibri"/>
            </a:endParaRPr>
          </a:p>
        </p:txBody>
      </p:sp>
    </p:spTree>
  </p:cSld>
  <p:clrMapOvr>
    <a:masterClrMapping/>
  </p:clrMapOvr>
</p:notes>
</file>

<file path=ppt/notesSlides/notesSlide2.xml><?xml version="1.0" encoding="utf-8"?>
<p:notes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509AE00-1FE0-CD15-93C7-C3158F23730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5B4FDF0-A6C7-0018-86A5-51471C077907}"/>
              </a:ext>
            </a:extLst>
          </p:cNvPr>
          <p:cNvSpPr txBox="1">
            <a:spLocks noGrp="1"/>
          </p:cNvSpPr>
          <p:nvPr>
            <p:ph type="body" sz="quarter" idx="1"/>
          </p:nvPr>
        </p:nvSpPr>
        <p:spPr/>
        <p:txBody>
          <a:bodyPr/>
          <a:lstStyle/>
          <a:p>
            <a:pPr lvl="0"/>
            <a:r>
              <a:rPr lang="en-US"/>
              <a:t>--- This slide references information from the following file: https://wales365uk-my.sharepoint.com/personal/bekki_demski-millar_gov_wales/_layouts/15/Doc.aspx?sourcedoc=%7B376E9E02-A3D0-4A05-B3DD-CDF7DC73E184%7D&amp;file=Guidance%20Draft%20V2%20251008%20for%20translation.docx&amp;action=default&amp;mobileredirect=true WIMD is a valuable tool for informing policy, targeting resources, and understanding deprivation trends. It can be used to identify the most deprived small areas, compare relative deprivation, explore domain-specific deprivation, and assess the proportion of deprived areas within larger geographies. Indicator data, though not ranks, can be used to monitor absolute changes over time. WIMD is particularly useful when combined with other data sources, such as local statistics or census data. It supports area-based interventions, such as housing regeneration or employment schemes, and can guide funding decisions and programme development. However, users should consider the nature of the issue being addressed—some problems may require targeting specific population subgroups rather than geographic areas. WIMD serves as a starting point for deeper analysis and strategic planning.</a:t>
            </a:r>
          </a:p>
        </p:txBody>
      </p:sp>
      <p:sp>
        <p:nvSpPr>
          <p:cNvPr id="4" name="Slide Number Placeholder 3">
            <a:extLst>
              <a:ext uri="{FF2B5EF4-FFF2-40B4-BE49-F238E27FC236}">
                <a16:creationId xmlns:a16="http://schemas.microsoft.com/office/drawing/2014/main" id="{EFC6D8D0-2A1E-C1A8-BED0-2322C6F81BCB}"/>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914400" rtl="0" fontAlgn="auto" hangingPunct="1">
              <a:lnSpc>
                <a:spcPct val="100%"/>
              </a:lnSpc>
              <a:spcBef>
                <a:spcPts val="0"/>
              </a:spcBef>
              <a:spcAft>
                <a:spcPts val="0"/>
              </a:spcAft>
              <a:buNone/>
              <a:tabLst/>
              <a:defRPr sz="1800" b="0" i="0" u="none" strike="noStrike" kern="0" cap="none" spc="0" baseline="0%">
                <a:solidFill>
                  <a:srgbClr val="000000"/>
                </a:solidFill>
                <a:uFillTx/>
              </a:defRPr>
            </a:pPr>
            <a:fld id="{69372874-91E5-4AB4-B09A-1EF47298B00A}" type="slidenum">
              <a:t>3</a:t>
            </a:fld>
            <a:endParaRPr lang="en-GB" sz="1200" b="0" i="0" u="none" strike="noStrike" kern="1200" cap="none" spc="0" baseline="0%">
              <a:solidFill>
                <a:srgbClr val="000000"/>
              </a:solidFill>
              <a:uFillTx/>
              <a:latin typeface="Calibri"/>
            </a:endParaRPr>
          </a:p>
        </p:txBody>
      </p:sp>
    </p:spTree>
  </p:cSld>
  <p:clrMapOvr>
    <a:masterClrMapping/>
  </p:clrMapOvr>
</p:notes>
</file>

<file path=ppt/notesSlides/notesSlide3.xml><?xml version="1.0" encoding="utf-8"?>
<p:notes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8D8D8AB-CC85-4DC3-2C21-58C379B7C68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482BB16-3519-6ABF-E3C8-E2CB596D093E}"/>
              </a:ext>
            </a:extLst>
          </p:cNvPr>
          <p:cNvSpPr txBox="1">
            <a:spLocks noGrp="1"/>
          </p:cNvSpPr>
          <p:nvPr>
            <p:ph type="body" sz="quarter" idx="1"/>
          </p:nvPr>
        </p:nvSpPr>
        <p:spPr/>
        <p:txBody>
          <a:bodyPr/>
          <a:lstStyle/>
          <a:p>
            <a:pPr lvl="0"/>
            <a:r>
              <a:rPr lang="en-US"/>
              <a:t>--- This slide references information from the following file: https://wales365uk-my.sharepoint.com/personal/bekki_demski-millar_gov_wales/_layouts/15/Doc.aspx?sourcedoc=%7B376E9E02-A3D0-4A05-B3DD-CDF7DC73E184%7D&amp;file=Guidance%20Draft%20V2%20251008%20for%20translation.docx&amp;action=default&amp;mobileredirect=true While WIMD is a powerful tool, it has limitations that users must consider. It is a relative measure and does not quantify the absolute level of deprivation in an area. Changes in rank over time may reflect shifts in other areas rather than actual changes in the area itself. WIMD does not identify deprived individuals, and many deprived people live outside the most deprived areas. It is not suitable for comparing deprivation across UK nations due to differences in methodology and data sources. Additionally, WIMD does not measure affluence; the least deprived area is not necessarily affluent. In rural areas, deprivation may be more dispersed, making it harder to detect using area-based measures. Users should supplement WIMD with other data and consider its limitations when interpreting results and making decisions.</a:t>
            </a:r>
          </a:p>
        </p:txBody>
      </p:sp>
      <p:sp>
        <p:nvSpPr>
          <p:cNvPr id="4" name="Slide Number Placeholder 3">
            <a:extLst>
              <a:ext uri="{FF2B5EF4-FFF2-40B4-BE49-F238E27FC236}">
                <a16:creationId xmlns:a16="http://schemas.microsoft.com/office/drawing/2014/main" id="{C4C00E6E-7B13-CC1F-D33A-E9D325F7F6D9}"/>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914400" rtl="0" fontAlgn="auto" hangingPunct="1">
              <a:lnSpc>
                <a:spcPct val="100%"/>
              </a:lnSpc>
              <a:spcBef>
                <a:spcPts val="0"/>
              </a:spcBef>
              <a:spcAft>
                <a:spcPts val="0"/>
              </a:spcAft>
              <a:buNone/>
              <a:tabLst/>
              <a:defRPr sz="1800" b="0" i="0" u="none" strike="noStrike" kern="0" cap="none" spc="0" baseline="0%">
                <a:solidFill>
                  <a:srgbClr val="000000"/>
                </a:solidFill>
                <a:uFillTx/>
              </a:defRPr>
            </a:pPr>
            <a:fld id="{B48ADFF8-5D20-4B15-A042-6A8C76840212}" type="slidenum">
              <a:t>4</a:t>
            </a:fld>
            <a:endParaRPr lang="en-GB" sz="1200" b="0" i="0" u="none" strike="noStrike" kern="1200" cap="none" spc="0" baseline="0%">
              <a:solidFill>
                <a:srgbClr val="000000"/>
              </a:solidFill>
              <a:uFillTx/>
              <a:latin typeface="Calibri"/>
            </a:endParaRPr>
          </a:p>
        </p:txBody>
      </p:sp>
    </p:spTree>
  </p:cSld>
  <p:clrMapOvr>
    <a:masterClrMapping/>
  </p:clrMapOvr>
</p:notes>
</file>

<file path=ppt/notesSlides/notesSlide4.xml><?xml version="1.0" encoding="utf-8"?>
<p:notes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CF7BF81-C8CC-CC3A-38A9-FD1C6447177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19BF148-5CD0-50C9-7A44-BC51E5E5B41C}"/>
              </a:ext>
            </a:extLst>
          </p:cNvPr>
          <p:cNvSpPr txBox="1">
            <a:spLocks noGrp="1"/>
          </p:cNvSpPr>
          <p:nvPr>
            <p:ph type="body" sz="quarter" idx="1"/>
          </p:nvPr>
        </p:nvSpPr>
        <p:spPr/>
        <p:txBody>
          <a:bodyPr/>
          <a:lstStyle/>
          <a:p>
            <a:pPr lvl="0"/>
            <a:r>
              <a:rPr lang="en-US"/>
              <a:t>--- This slide references information from the following file: https://wales365uk-my.sharepoint.com/personal/bekki_demski-millar_gov_wales/_layouts/15/Doc.aspx?sourcedoc=%7B376E9E02-A3D0-4A05-B3DD-CDF7DC73E184%7D&amp;file=Guidance%20Draft%20V2%20251008%20for%20translation.docx&amp;action=default&amp;mobileredirect=true WIMD 2025 introduces several changes to indicators and methodology. The number of LSOAs has increased to 1,917 following the 2021 Census. New indicators have been added to the Housing, Access to Services, and Physical Environment domains. In Housing, a new measure of housing affordability from Heriot-Watt University assesses access to owner-occupation and private rentals. Additionally, the proportion of dwellings with poor energy performance is included, highlighting health risks associated with cold homes. The Access to Services domain now considers access to childcare, which can influence employment opportunities and reduce household deprivation. The Physical Environment domain incorporates noise pollution data, acknowledging its impact on health. Conversely, two education indicators—Foundation Phase and Key Stage 2 average point scores—have been removed due to lack of updated data. These changes reflect evolving policy concerns and improve the index’s relevance and accuracy.</a:t>
            </a:r>
          </a:p>
        </p:txBody>
      </p:sp>
      <p:sp>
        <p:nvSpPr>
          <p:cNvPr id="4" name="Slide Number Placeholder 3">
            <a:extLst>
              <a:ext uri="{FF2B5EF4-FFF2-40B4-BE49-F238E27FC236}">
                <a16:creationId xmlns:a16="http://schemas.microsoft.com/office/drawing/2014/main" id="{C8B8A6C6-D0E1-6050-A6A9-A8D464BF2E13}"/>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914400" rtl="0" fontAlgn="auto" hangingPunct="1">
              <a:lnSpc>
                <a:spcPct val="100%"/>
              </a:lnSpc>
              <a:spcBef>
                <a:spcPts val="0"/>
              </a:spcBef>
              <a:spcAft>
                <a:spcPts val="0"/>
              </a:spcAft>
              <a:buNone/>
              <a:tabLst/>
              <a:defRPr sz="1800" b="0" i="0" u="none" strike="noStrike" kern="0" cap="none" spc="0" baseline="0%">
                <a:solidFill>
                  <a:srgbClr val="000000"/>
                </a:solidFill>
                <a:uFillTx/>
              </a:defRPr>
            </a:pPr>
            <a:fld id="{6225B7E6-791C-40D4-8B70-8452650B7EBC}" type="slidenum">
              <a:t>7</a:t>
            </a:fld>
            <a:endParaRPr lang="en-GB" sz="1200" b="0" i="0" u="none" strike="noStrike" kern="1200" cap="none" spc="0" baseline="0%">
              <a:solidFill>
                <a:srgbClr val="000000"/>
              </a:solidFill>
              <a:uFillTx/>
              <a:latin typeface="Calibri"/>
            </a:endParaRPr>
          </a:p>
        </p:txBody>
      </p:sp>
    </p:spTree>
  </p:cSld>
  <p:clrMapOvr>
    <a:masterClrMapping/>
  </p:clrMapOvr>
</p:notes>
</file>

<file path=ppt/notesSlides/notesSlide5.xml><?xml version="1.0" encoding="utf-8"?>
<p:notes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4168754-94A8-EC25-99FC-0BAAA3F3782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2C8FBE2-77E2-FDA7-DA4B-61A048003747}"/>
              </a:ext>
            </a:extLst>
          </p:cNvPr>
          <p:cNvSpPr txBox="1">
            <a:spLocks noGrp="1"/>
          </p:cNvSpPr>
          <p:nvPr>
            <p:ph type="body" sz="quarter" idx="1"/>
          </p:nvPr>
        </p:nvSpPr>
        <p:spPr/>
        <p:txBody>
          <a:bodyPr/>
          <a:lstStyle/>
          <a:p>
            <a:pPr lvl="0"/>
            <a:r>
              <a:rPr lang="en-US"/>
              <a:t>--- This slide references information from the following file: https://wales365uk-my.sharepoint.com/personal/bekki_demski-millar_gov_wales/_layouts/15/Doc.aspx?sourcedoc=%7B376E9E02-A3D0-4A05-B3DD-CDF7DC73E184%7D&amp;file=Guidance%20Draft%20V2%20251008%20for%20translation.docx&amp;action=default&amp;mobileredirect=true The 2025 edition of WIMD introduces several updates to its published materials and data platforms. Reports, guidance, and technical documents are now available in HTML format, enhancing accessibility and navigation. The main report is divided into chapters with navigation panes, and technical content has been streamlined to reduce duplication. The previous WIMD mapping tool is no longer supported; instead, DataMapWales serves as the primary interactive mapping facility. WIMD 2025 tables are published on the new StatsWales platform, and key data is provided in OpenDocument Spreadsheet format. Some age-split indicator data from 2019 is not available in 2025; however, income deprivation rates for children and older people are integrated into the main tables. These changes improve user experience and ensure that data is accessible and usable for various stakeholders.</a:t>
            </a:r>
          </a:p>
        </p:txBody>
      </p:sp>
      <p:sp>
        <p:nvSpPr>
          <p:cNvPr id="4" name="Slide Number Placeholder 3">
            <a:extLst>
              <a:ext uri="{FF2B5EF4-FFF2-40B4-BE49-F238E27FC236}">
                <a16:creationId xmlns:a16="http://schemas.microsoft.com/office/drawing/2014/main" id="{F14EB0FD-7B1D-7AA4-34D2-E759ABD80107}"/>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914400" rtl="0" fontAlgn="auto" hangingPunct="1">
              <a:lnSpc>
                <a:spcPct val="100%"/>
              </a:lnSpc>
              <a:spcBef>
                <a:spcPts val="0"/>
              </a:spcBef>
              <a:spcAft>
                <a:spcPts val="0"/>
              </a:spcAft>
              <a:buNone/>
              <a:tabLst/>
              <a:defRPr sz="1800" b="0" i="0" u="none" strike="noStrike" kern="0" cap="none" spc="0" baseline="0%">
                <a:solidFill>
                  <a:srgbClr val="000000"/>
                </a:solidFill>
                <a:uFillTx/>
              </a:defRPr>
            </a:pPr>
            <a:fld id="{D8AC4806-154D-4085-94EC-9AF00D748327}" type="slidenum">
              <a:t>9</a:t>
            </a:fld>
            <a:endParaRPr lang="en-GB" sz="1200" b="0" i="0" u="none" strike="noStrike" kern="1200" cap="none" spc="0" baseline="0%">
              <a:solidFill>
                <a:srgbClr val="000000"/>
              </a:solidFill>
              <a:uFillTx/>
              <a:latin typeface="Calibri"/>
            </a:endParaRPr>
          </a:p>
        </p:txBody>
      </p:sp>
    </p:spTree>
  </p:cSld>
  <p:clrMapOvr>
    <a:masterClrMapping/>
  </p:clrMapOvr>
</p:notes>
</file>

<file path=ppt/notesSlides/notesSlide6.xml><?xml version="1.0" encoding="utf-8"?>
<p:notes xmlns:a="http://purl.oclc.org/ooxml/drawingml/main" xmlns:r="http://purl.oclc.org/ooxml/officeDocument/relationships" xmlns:p="http://purl.oclc.org/ooxml/presentationml/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68E2AC9-16AC-9527-D913-1636EBB33E3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C135DFC-70F8-D9A7-6748-9BDBF28028EF}"/>
              </a:ext>
            </a:extLst>
          </p:cNvPr>
          <p:cNvSpPr txBox="1">
            <a:spLocks noGrp="1"/>
          </p:cNvSpPr>
          <p:nvPr>
            <p:ph type="body" sz="quarter" idx="1"/>
          </p:nvPr>
        </p:nvSpPr>
        <p:spPr/>
        <p:txBody>
          <a:bodyPr/>
          <a:lstStyle/>
          <a:p>
            <a:pPr lvl="0"/>
            <a:r>
              <a:rPr lang="en-US"/>
              <a:t>--- This slide references information from the following file: https://wales365uk-my.sharepoint.com/personal/bekki_demski-millar_gov_wales/_layouts/15/Doc.aspx?sourcedoc=%7B376E9E02-A3D0-4A05-B3DD-CDF7DC73E184%7D&amp;file=Guidance%20Draft%20V2%20251008%20for%20translation.docx&amp;action=default&amp;mobileredirect=true For further information about WIMD 2025, users can contact the Welsh Government’s statistics team at stats.inclusion@gov.wales. Additional resources, including guidance documents, technical reports, and data tables, are available on the Welsh Government website and StatsWales. These materials provide comprehensive support for understanding and applying WIMD data. Users are encouraged to explore these resources to gain deeper insights into deprivation patterns and to inform their work effectively. Whether for academic research, policy development, or community initiatives, WIMD offers a robust framework for analysing and addressing deprivation in Wales.</a:t>
            </a:r>
          </a:p>
        </p:txBody>
      </p:sp>
      <p:sp>
        <p:nvSpPr>
          <p:cNvPr id="4" name="Slide Number Placeholder 3">
            <a:extLst>
              <a:ext uri="{FF2B5EF4-FFF2-40B4-BE49-F238E27FC236}">
                <a16:creationId xmlns:a16="http://schemas.microsoft.com/office/drawing/2014/main" id="{4DE30ED0-D753-A76F-F708-82B74ECAAFAD}"/>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914400" rtl="0" fontAlgn="auto" hangingPunct="1">
              <a:lnSpc>
                <a:spcPct val="100%"/>
              </a:lnSpc>
              <a:spcBef>
                <a:spcPts val="0"/>
              </a:spcBef>
              <a:spcAft>
                <a:spcPts val="0"/>
              </a:spcAft>
              <a:buNone/>
              <a:tabLst/>
              <a:defRPr sz="1800" b="0" i="0" u="none" strike="noStrike" kern="0" cap="none" spc="0" baseline="0%">
                <a:solidFill>
                  <a:srgbClr val="000000"/>
                </a:solidFill>
                <a:uFillTx/>
              </a:defRPr>
            </a:pPr>
            <a:fld id="{31D8671F-31DC-488F-9BB5-2AB12854F2C6}" type="slidenum">
              <a:t>19</a:t>
            </a:fld>
            <a:endParaRPr lang="en-GB" sz="1200" b="0" i="0" u="none" strike="noStrike" kern="1200" cap="none" spc="0" baseline="0%">
              <a:solidFill>
                <a:srgbClr val="000000"/>
              </a:solidFill>
              <a:uFillTx/>
              <a:latin typeface="Calibri"/>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purl.oclc.org/ooxml/officeDocument/relationships/image" Target="../media/image1.jpeg"/><Relationship Id="rId1" Type="http://purl.oclc.org/ooxml/officeDocument/relationships/slideMaster" Target="../slideMasters/slideMaster1.xml"/></Relationships>
</file>

<file path=ppt/slideLayouts/_rels/slideLayout2.xml.rels><?xml version="1.0" encoding="UTF-8" standalone="yes"?>
<Relationships xmlns="http://schemas.openxmlformats.org/package/2006/relationships"><Relationship Id="rId1" Type="http://purl.oclc.org/ooxml/officeDocument/relationships/slideMaster" Target="../slideMasters/slideMaster1.xml"/></Relationships>
</file>

<file path=ppt/slideLayouts/_rels/slideLayout3.xml.rels><?xml version="1.0" encoding="UTF-8" standalone="yes"?>
<Relationships xmlns="http://schemas.openxmlformats.org/package/2006/relationships"><Relationship Id="rId1" Type="http://purl.oclc.org/ooxml/officeDocument/relationships/slideMaster" Target="../slideMasters/slideMaster1.xml"/></Relationships>
</file>

<file path=ppt/slideLayouts/_rels/slideLayout4.xml.rels><?xml version="1.0" encoding="UTF-8" standalone="yes"?>
<Relationships xmlns="http://schemas.openxmlformats.org/package/2006/relationships"><Relationship Id="rId1" Type="http://purl.oclc.org/ooxml/officeDocument/relationships/slideMaster" Target="../slideMasters/slideMaster1.xml"/></Relationships>
</file>

<file path=ppt/slideLayouts/_rels/slideLayout5.xml.rels><?xml version="1.0" encoding="UTF-8" standalone="yes"?>
<Relationships xmlns="http://schemas.openxmlformats.org/package/2006/relationships"><Relationship Id="rId1" Type="http://purl.oclc.org/ooxml/officeDocument/relationships/slideMaster" Target="../slideMasters/slideMaster1.xml"/></Relationships>
</file>

<file path=ppt/slideLayouts/_rels/slideLayout6.xml.rels><?xml version="1.0" encoding="UTF-8" standalone="yes"?>
<Relationships xmlns="http://schemas.openxmlformats.org/package/2006/relationships"><Relationship Id="rId1" Type="http://purl.oclc.org/ooxml/officeDocument/relationships/slideMaster" Target="../slideMasters/slideMaster1.xml"/></Relationships>
</file>

<file path=ppt/slideLayouts/_rels/slideLayout7.xml.rels><?xml version="1.0" encoding="UTF-8" standalone="yes"?>
<Relationships xmlns="http://schemas.openxmlformats.org/package/2006/relationships"><Relationship Id="rId1" Type="http://purl.oclc.org/ooxml/officeDocument/relationships/slideMaster" Target="../slideMasters/slideMaster1.xml"/></Relationships>
</file>

<file path=ppt/slideLayouts/_rels/slideLayout8.xml.rels><?xml version="1.0" encoding="UTF-8" standalone="yes"?>
<Relationships xmlns="http://schemas.openxmlformats.org/package/2006/relationships"><Relationship Id="rId1" Type="http://purl.oclc.org/ooxml/officeDocument/relationships/slideMaster" Target="../slideMasters/slideMaster1.xml"/></Relationships>
</file>

<file path=ppt/slideLayouts/_rels/slideLayout9.xml.rels><?xml version="1.0" encoding="UTF-8" standalone="yes"?>
<Relationships xmlns="http://schemas.openxmlformats.org/package/2006/relationships"><Relationship Id="rId1" Type="http://purl.oclc.org/ooxml/officeDocument/relationships/slideMaster" Target="../slideMasters/slideMaster1.xml"/></Relationships>
</file>

<file path=ppt/slideLayouts/_rels/slideLayout10.xml.rels><?xml version="1.0" encoding="UTF-8" standalone="yes"?>
<Relationships xmlns="http://schemas.openxmlformats.org/package/2006/relationships"><Relationship Id="rId1" Type="http://purl.oclc.org/ooxml/officeDocument/relationships/slideMaster" Target="../slideMasters/slideMaster1.xml"/></Relationships>
</file>

<file path=ppt/slideLayouts/_rels/slideLayout11.xml.rels><?xml version="1.0" encoding="UTF-8" standalone="yes"?>
<Relationships xmlns="http://schemas.openxmlformats.org/package/2006/relationships"><Relationship Id="rId1" Type="http://purl.oclc.org/ooxml/officeDocument/relationships/slideMaster" Target="../slideMasters/slideMaster1.xml"/></Relationships>
</file>

<file path=ppt/slideLayouts/_rels/slideLayout12.xml.rels><?xml version="1.0" encoding="UTF-8" standalone="yes"?>
<Relationships xmlns="http://schemas.openxmlformats.org/package/2006/relationships"><Relationship Id="rId2" Type="http://purl.oclc.org/ooxml/officeDocument/relationships/image" Target="../media/image2.jpeg"/><Relationship Id="rId1" Type="http://purl.oclc.org/ooxml/officeDocument/relationships/slideMaster" Target="../slideMasters/slideMaster1.xml"/></Relationships>
</file>

<file path=ppt/slideLayouts/_rels/slideLayout13.xml.rels><?xml version="1.0" encoding="UTF-8" standalone="yes"?>
<Relationships xmlns="http://schemas.openxmlformats.org/package/2006/relationships"><Relationship Id="rId2" Type="http://purl.oclc.org/ooxml/officeDocument/relationships/image" Target="../media/image3.jpeg"/><Relationship Id="rId1" Type="http://purl.oclc.org/ooxml/officeDocument/relationships/slideMaster" Target="../slideMasters/slideMaster1.xml"/></Relationships>
</file>

<file path=ppt/slideLayouts/slideLayout1.xml><?xml version="1.0" encoding="utf-8"?>
<p:sldLayout xmlns:a="http://purl.oclc.org/ooxml/drawingml/main" xmlns:r="http://purl.oclc.org/ooxml/officeDocument/relationships" xmlns:p="http://purl.oclc.org/ooxml/presentationml/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36AF77-C5DD-4319-D617-16A4562D314D}"/>
              </a:ext>
            </a:extLst>
          </p:cNvPr>
          <p:cNvSpPr txBox="1">
            <a:spLocks noGrp="1"/>
          </p:cNvSpPr>
          <p:nvPr>
            <p:ph type="ctrTitle"/>
          </p:nvPr>
        </p:nvSpPr>
        <p:spPr>
          <a:xfrm>
            <a:off x="685800" y="2130423"/>
            <a:ext cx="7772400" cy="1470026"/>
          </a:xfrm>
        </p:spPr>
        <p:txBody>
          <a:bodyPr/>
          <a:lstStyle>
            <a:lvl1pPr>
              <a:defRPr/>
            </a:lvl1pPr>
          </a:lstStyle>
          <a:p>
            <a:pPr lvl="0"/>
            <a:r>
              <a:rPr lang="en-GB"/>
              <a:t>Click to edit Master title style</a:t>
            </a:r>
          </a:p>
        </p:txBody>
      </p:sp>
      <p:sp>
        <p:nvSpPr>
          <p:cNvPr id="3" name="Subtitle 2">
            <a:extLst>
              <a:ext uri="{FF2B5EF4-FFF2-40B4-BE49-F238E27FC236}">
                <a16:creationId xmlns:a16="http://schemas.microsoft.com/office/drawing/2014/main" id="{06DC5579-F774-DFEE-DCC8-DB4A834ED483}"/>
              </a:ext>
            </a:extLst>
          </p:cNvPr>
          <p:cNvSpPr txBox="1">
            <a:spLocks noGrp="1"/>
          </p:cNvSpPr>
          <p:nvPr>
            <p:ph type="subTitle" idx="1"/>
          </p:nvPr>
        </p:nvSpPr>
        <p:spPr>
          <a:xfrm>
            <a:off x="1371600" y="3886200"/>
            <a:ext cx="6400800" cy="1752603"/>
          </a:xfrm>
        </p:spPr>
        <p:txBody>
          <a:bodyPr anchorCtr="1"/>
          <a:lstStyle>
            <a:lvl1pPr marL="0" indent="0" algn="ctr">
              <a:buNone/>
              <a:defRPr>
                <a:solidFill>
                  <a:srgbClr val="898989"/>
                </a:solidFill>
              </a:defRPr>
            </a:lvl1pPr>
          </a:lstStyle>
          <a:p>
            <a:pPr lvl="0"/>
            <a:r>
              <a:rPr lang="en-GB"/>
              <a:t>Click to edit Master subtitle style</a:t>
            </a:r>
          </a:p>
        </p:txBody>
      </p:sp>
      <p:sp>
        <p:nvSpPr>
          <p:cNvPr id="4" name="Date Placeholder 3">
            <a:extLst>
              <a:ext uri="{FF2B5EF4-FFF2-40B4-BE49-F238E27FC236}">
                <a16:creationId xmlns:a16="http://schemas.microsoft.com/office/drawing/2014/main" id="{D2D00234-88EB-4862-E0ED-9612EF9B350B}"/>
              </a:ext>
            </a:extLst>
          </p:cNvPr>
          <p:cNvSpPr txBox="1">
            <a:spLocks noGrp="1"/>
          </p:cNvSpPr>
          <p:nvPr>
            <p:ph type="dt" sz="half" idx="7"/>
          </p:nvPr>
        </p:nvSpPr>
        <p:spPr/>
        <p:txBody>
          <a:bodyPr/>
          <a:lstStyle>
            <a:lvl1pPr>
              <a:defRPr/>
            </a:lvl1pPr>
          </a:lstStyle>
          <a:p>
            <a:pPr lvl="0"/>
            <a:fld id="{290C61CC-3884-4D99-959F-049C18B3BA65}" type="datetime4">
              <a:rPr lang="en-US"/>
              <a:pPr lvl="0"/>
              <a:t>November 11, 2025</a:t>
            </a:fld>
            <a:endParaRPr lang="en-US"/>
          </a:p>
        </p:txBody>
      </p:sp>
      <p:sp>
        <p:nvSpPr>
          <p:cNvPr id="5" name="Footer Placeholder 4">
            <a:extLst>
              <a:ext uri="{FF2B5EF4-FFF2-40B4-BE49-F238E27FC236}">
                <a16:creationId xmlns:a16="http://schemas.microsoft.com/office/drawing/2014/main" id="{92561DEF-2FCB-D4AF-F764-3A931660B3FA}"/>
              </a:ext>
            </a:extLst>
          </p:cNvPr>
          <p:cNvSpPr txBox="1">
            <a:spLocks noGrp="1"/>
          </p:cNvSpPr>
          <p:nvPr>
            <p:ph type="ftr" sz="quarter" idx="9"/>
          </p:nvPr>
        </p:nvSpPr>
        <p:spPr/>
        <p:txBody>
          <a:bodyPr/>
          <a:lstStyle>
            <a:lvl1pPr>
              <a:defRPr/>
            </a:lvl1pPr>
          </a:lstStyle>
          <a:p>
            <a:pPr lvl="0"/>
            <a:r>
              <a:rPr lang="en-US"/>
              <a:t>Sample Footer Text</a:t>
            </a:r>
          </a:p>
        </p:txBody>
      </p:sp>
      <p:sp>
        <p:nvSpPr>
          <p:cNvPr id="6" name="Slide Number Placeholder 5">
            <a:extLst>
              <a:ext uri="{FF2B5EF4-FFF2-40B4-BE49-F238E27FC236}">
                <a16:creationId xmlns:a16="http://schemas.microsoft.com/office/drawing/2014/main" id="{1E8426EC-1612-B884-0312-5943FD2934DB}"/>
              </a:ext>
            </a:extLst>
          </p:cNvPr>
          <p:cNvSpPr txBox="1">
            <a:spLocks noGrp="1"/>
          </p:cNvSpPr>
          <p:nvPr>
            <p:ph type="sldNum" sz="quarter" idx="8"/>
          </p:nvPr>
        </p:nvSpPr>
        <p:spPr/>
        <p:txBody>
          <a:bodyPr/>
          <a:lstStyle>
            <a:lvl1pPr>
              <a:defRPr/>
            </a:lvl1pPr>
          </a:lstStyle>
          <a:p>
            <a:pPr lvl="0"/>
            <a:fld id="{722F08F8-C6E8-4FDD-BE54-56EAF1E93201}" type="slidenum">
              <a:t>‹#›</a:t>
            </a:fld>
            <a:endParaRPr lang="en-US"/>
          </a:p>
        </p:txBody>
      </p:sp>
      <p:pic>
        <p:nvPicPr>
          <p:cNvPr id="7" name="Picture 1" descr="stats PowerPoint title slide_.jpg">
            <a:extLst>
              <a:ext uri="{FF2B5EF4-FFF2-40B4-BE49-F238E27FC236}">
                <a16:creationId xmlns:a16="http://schemas.microsoft.com/office/drawing/2014/main" id="{38232A88-D5F3-B755-490C-77C28710BC98}"/>
              </a:ext>
            </a:extLst>
          </p:cNvPr>
          <p:cNvPicPr>
            <a:picLocks noChangeAspect="1"/>
          </p:cNvPicPr>
          <p:nvPr/>
        </p:nvPicPr>
        <p:blipFill>
          <a:blip r:embed="rId2"/>
          <a:srcRect/>
          <a:stretch>
            <a:fillRect/>
          </a:stretch>
        </p:blipFill>
        <p:spPr>
          <a:xfrm>
            <a:off x="0" y="0"/>
            <a:ext cx="9144000" cy="6858000"/>
          </a:xfrm>
          <a:prstGeom prst="rect">
            <a:avLst/>
          </a:prstGeom>
          <a:noFill/>
          <a:ln cap="flat">
            <a:noFill/>
          </a:ln>
        </p:spPr>
      </p:pic>
    </p:spTree>
    <p:extLst>
      <p:ext uri="{BB962C8B-B14F-4D97-AF65-F5344CB8AC3E}">
        <p14:creationId xmlns:p14="http://schemas.microsoft.com/office/powerpoint/2010/main" val="3439483983"/>
      </p:ext>
    </p:extLst>
  </p:cSld>
  <p:clrMapOvr>
    <a:masterClrMapping/>
  </p:clrMapOvr>
  <p:hf sldNum="0" hdr="0" ftr="0" dt="0"/>
</p:sldLayout>
</file>

<file path=ppt/slideLayouts/slideLayout2.xml><?xml version="1.0" encoding="utf-8"?>
<p:sldLayout xmlns:a="http://purl.oclc.org/ooxml/drawingml/main" xmlns:r="http://purl.oclc.org/ooxml/officeDocument/relationships" xmlns:p="http://purl.oclc.org/ooxml/presentationml/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63276C-6DEC-25F5-7D01-279E87D80D50}"/>
              </a:ext>
            </a:extLst>
          </p:cNvPr>
          <p:cNvSpPr txBox="1">
            <a:spLocks noGrp="1"/>
          </p:cNvSpPr>
          <p:nvPr>
            <p:ph type="title"/>
          </p:nvPr>
        </p:nvSpPr>
        <p:spPr/>
        <p:txBody>
          <a:bodyPr/>
          <a:lstStyle>
            <a:lvl1pPr>
              <a:defRPr/>
            </a:lvl1pPr>
          </a:lstStyle>
          <a:p>
            <a:pPr lvl="0"/>
            <a:r>
              <a:rPr lang="en-GB"/>
              <a:t>Click to edit Master title style</a:t>
            </a:r>
          </a:p>
        </p:txBody>
      </p:sp>
      <p:sp>
        <p:nvSpPr>
          <p:cNvPr id="3" name="Content Placeholder 2">
            <a:extLst>
              <a:ext uri="{FF2B5EF4-FFF2-40B4-BE49-F238E27FC236}">
                <a16:creationId xmlns:a16="http://schemas.microsoft.com/office/drawing/2014/main" id="{7743ACFA-EE49-6B60-C6C3-EC383D1A09A8}"/>
              </a:ext>
            </a:extLst>
          </p:cNvPr>
          <p:cNvSpPr txBox="1">
            <a:spLocks noGrp="1"/>
          </p:cNvSpPr>
          <p:nvPr>
            <p:ph idx="1"/>
          </p:nvPr>
        </p:nvSpPr>
        <p:spPr/>
        <p:txBody>
          <a:bodyPr/>
          <a:lstStyle>
            <a:lvl1pPr>
              <a:defRPr/>
            </a:lvl1pPr>
            <a:lvl2pPr>
              <a:defRPr/>
            </a:lvl2pPr>
            <a:lvl3pPr>
              <a:defRPr/>
            </a:lvl3pPr>
            <a:lvl4pPr>
              <a:defRPr/>
            </a:lvl4pPr>
            <a:lvl5pPr>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1F43F221-CB05-C372-1F63-828595D9593B}"/>
              </a:ext>
            </a:extLst>
          </p:cNvPr>
          <p:cNvSpPr txBox="1">
            <a:spLocks noGrp="1"/>
          </p:cNvSpPr>
          <p:nvPr>
            <p:ph type="dt" sz="half" idx="7"/>
          </p:nvPr>
        </p:nvSpPr>
        <p:spPr/>
        <p:txBody>
          <a:bodyPr/>
          <a:lstStyle>
            <a:lvl1pPr>
              <a:defRPr/>
            </a:lvl1pPr>
          </a:lstStyle>
          <a:p>
            <a:pPr lvl="0"/>
            <a:fld id="{B1B9644D-4E0E-4210-93B4-5621340B3EB5}" type="datetime4">
              <a:rPr lang="en-US"/>
              <a:pPr lvl="0"/>
              <a:t>November 11, 2025</a:t>
            </a:fld>
            <a:endParaRPr lang="en-US"/>
          </a:p>
        </p:txBody>
      </p:sp>
      <p:sp>
        <p:nvSpPr>
          <p:cNvPr id="5" name="Footer Placeholder 4">
            <a:extLst>
              <a:ext uri="{FF2B5EF4-FFF2-40B4-BE49-F238E27FC236}">
                <a16:creationId xmlns:a16="http://schemas.microsoft.com/office/drawing/2014/main" id="{601E37E5-4963-C226-17A6-115E7FD89B0F}"/>
              </a:ext>
            </a:extLst>
          </p:cNvPr>
          <p:cNvSpPr txBox="1">
            <a:spLocks noGrp="1"/>
          </p:cNvSpPr>
          <p:nvPr>
            <p:ph type="ftr" sz="quarter" idx="9"/>
          </p:nvPr>
        </p:nvSpPr>
        <p:spPr/>
        <p:txBody>
          <a:bodyPr/>
          <a:lstStyle>
            <a:lvl1pPr>
              <a:defRPr/>
            </a:lvl1pPr>
          </a:lstStyle>
          <a:p>
            <a:pPr lvl="0"/>
            <a:r>
              <a:rPr lang="en-US"/>
              <a:t>Sample Footer Text</a:t>
            </a:r>
          </a:p>
        </p:txBody>
      </p:sp>
      <p:sp>
        <p:nvSpPr>
          <p:cNvPr id="6" name="Slide Number Placeholder 5">
            <a:extLst>
              <a:ext uri="{FF2B5EF4-FFF2-40B4-BE49-F238E27FC236}">
                <a16:creationId xmlns:a16="http://schemas.microsoft.com/office/drawing/2014/main" id="{8FCC369C-351C-6E34-EC50-18BF5419F5FD}"/>
              </a:ext>
            </a:extLst>
          </p:cNvPr>
          <p:cNvSpPr txBox="1">
            <a:spLocks noGrp="1"/>
          </p:cNvSpPr>
          <p:nvPr>
            <p:ph type="sldNum" sz="quarter" idx="8"/>
          </p:nvPr>
        </p:nvSpPr>
        <p:spPr/>
        <p:txBody>
          <a:bodyPr/>
          <a:lstStyle>
            <a:lvl1pPr>
              <a:defRPr/>
            </a:lvl1pPr>
          </a:lstStyle>
          <a:p>
            <a:pPr lvl="0"/>
            <a:fld id="{58408170-40B5-416C-9F43-05229A172B74}" type="slidenum">
              <a:t>‹#›</a:t>
            </a:fld>
            <a:endParaRPr lang="en-US"/>
          </a:p>
        </p:txBody>
      </p:sp>
    </p:spTree>
    <p:extLst>
      <p:ext uri="{BB962C8B-B14F-4D97-AF65-F5344CB8AC3E}">
        <p14:creationId xmlns:p14="http://schemas.microsoft.com/office/powerpoint/2010/main" val="1335775017"/>
      </p:ext>
    </p:extLst>
  </p:cSld>
  <p:clrMapOvr>
    <a:masterClrMapping/>
  </p:clrMapOvr>
</p:sldLayout>
</file>

<file path=ppt/slideLayouts/slideLayout3.xml><?xml version="1.0" encoding="utf-8"?>
<p:sldLayout xmlns:a="http://purl.oclc.org/ooxml/drawingml/main" xmlns:r="http://purl.oclc.org/ooxml/officeDocument/relationships" xmlns:p="http://purl.oclc.org/ooxml/presentationml/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8975C4-C1FE-4EF3-3747-1D3D3E3CCE25}"/>
              </a:ext>
            </a:extLst>
          </p:cNvPr>
          <p:cNvSpPr txBox="1">
            <a:spLocks noGrp="1"/>
          </p:cNvSpPr>
          <p:nvPr>
            <p:ph type="title"/>
          </p:nvPr>
        </p:nvSpPr>
        <p:spPr>
          <a:xfrm>
            <a:off x="722311" y="4406895"/>
            <a:ext cx="7772400" cy="1362071"/>
          </a:xfrm>
        </p:spPr>
        <p:txBody>
          <a:bodyPr anchor="t" anchorCtr="0"/>
          <a:lstStyle>
            <a:lvl1pPr algn="l">
              <a:defRPr sz="4000" b="1" cap="all"/>
            </a:lvl1pPr>
          </a:lstStyle>
          <a:p>
            <a:pPr lvl="0"/>
            <a:r>
              <a:rPr lang="en-GB"/>
              <a:t>Click to edit Master title style</a:t>
            </a:r>
          </a:p>
        </p:txBody>
      </p:sp>
      <p:sp>
        <p:nvSpPr>
          <p:cNvPr id="3" name="Text Placeholder 2">
            <a:extLst>
              <a:ext uri="{FF2B5EF4-FFF2-40B4-BE49-F238E27FC236}">
                <a16:creationId xmlns:a16="http://schemas.microsoft.com/office/drawing/2014/main" id="{13BFE367-3AFD-2531-141C-EFFFFECD2FCC}"/>
              </a:ext>
            </a:extLst>
          </p:cNvPr>
          <p:cNvSpPr txBox="1">
            <a:spLocks noGrp="1"/>
          </p:cNvSpPr>
          <p:nvPr>
            <p:ph type="body" idx="1"/>
          </p:nvPr>
        </p:nvSpPr>
        <p:spPr>
          <a:xfrm>
            <a:off x="722311" y="2906713"/>
            <a:ext cx="7772400" cy="1500182"/>
          </a:xfrm>
        </p:spPr>
        <p:txBody>
          <a:bodyPr anchor="b"/>
          <a:lstStyle>
            <a:lvl1pPr marL="0" indent="0">
              <a:spcBef>
                <a:spcPts val="500"/>
              </a:spcBef>
              <a:buNone/>
              <a:defRPr sz="2000">
                <a:solidFill>
                  <a:srgbClr val="898989"/>
                </a:solidFill>
              </a:defRPr>
            </a:lvl1pPr>
          </a:lstStyle>
          <a:p>
            <a:pPr lvl="0"/>
            <a:r>
              <a:rPr lang="en-GB"/>
              <a:t>Click to edit Master text styles</a:t>
            </a:r>
          </a:p>
        </p:txBody>
      </p:sp>
      <p:sp>
        <p:nvSpPr>
          <p:cNvPr id="4" name="Date Placeholder 3">
            <a:extLst>
              <a:ext uri="{FF2B5EF4-FFF2-40B4-BE49-F238E27FC236}">
                <a16:creationId xmlns:a16="http://schemas.microsoft.com/office/drawing/2014/main" id="{A908691F-37F3-F2FC-D403-B6A60692831A}"/>
              </a:ext>
            </a:extLst>
          </p:cNvPr>
          <p:cNvSpPr txBox="1">
            <a:spLocks noGrp="1"/>
          </p:cNvSpPr>
          <p:nvPr>
            <p:ph type="dt" sz="half" idx="7"/>
          </p:nvPr>
        </p:nvSpPr>
        <p:spPr/>
        <p:txBody>
          <a:bodyPr/>
          <a:lstStyle>
            <a:lvl1pPr>
              <a:defRPr/>
            </a:lvl1pPr>
          </a:lstStyle>
          <a:p>
            <a:pPr lvl="0"/>
            <a:fld id="{899F8150-817E-4BE2-BA14-3129829CAA4B}" type="datetime4">
              <a:rPr lang="en-US"/>
              <a:pPr lvl="0"/>
              <a:t>November 11, 2025</a:t>
            </a:fld>
            <a:endParaRPr lang="en-US"/>
          </a:p>
        </p:txBody>
      </p:sp>
      <p:sp>
        <p:nvSpPr>
          <p:cNvPr id="5" name="Footer Placeholder 4">
            <a:extLst>
              <a:ext uri="{FF2B5EF4-FFF2-40B4-BE49-F238E27FC236}">
                <a16:creationId xmlns:a16="http://schemas.microsoft.com/office/drawing/2014/main" id="{7C7F82DA-B4B5-F0C9-0C02-A2FCE295D2EE}"/>
              </a:ext>
            </a:extLst>
          </p:cNvPr>
          <p:cNvSpPr txBox="1">
            <a:spLocks noGrp="1"/>
          </p:cNvSpPr>
          <p:nvPr>
            <p:ph type="ftr" sz="quarter" idx="9"/>
          </p:nvPr>
        </p:nvSpPr>
        <p:spPr/>
        <p:txBody>
          <a:bodyPr/>
          <a:lstStyle>
            <a:lvl1pPr>
              <a:defRPr/>
            </a:lvl1pPr>
          </a:lstStyle>
          <a:p>
            <a:pPr lvl="0"/>
            <a:r>
              <a:rPr lang="en-US"/>
              <a:t>Sample Footer Text</a:t>
            </a:r>
          </a:p>
        </p:txBody>
      </p:sp>
      <p:sp>
        <p:nvSpPr>
          <p:cNvPr id="6" name="Slide Number Placeholder 5">
            <a:extLst>
              <a:ext uri="{FF2B5EF4-FFF2-40B4-BE49-F238E27FC236}">
                <a16:creationId xmlns:a16="http://schemas.microsoft.com/office/drawing/2014/main" id="{6E75C98D-0D49-D083-C7E8-33307F7304DE}"/>
              </a:ext>
            </a:extLst>
          </p:cNvPr>
          <p:cNvSpPr txBox="1">
            <a:spLocks noGrp="1"/>
          </p:cNvSpPr>
          <p:nvPr>
            <p:ph type="sldNum" sz="quarter" idx="8"/>
          </p:nvPr>
        </p:nvSpPr>
        <p:spPr/>
        <p:txBody>
          <a:bodyPr/>
          <a:lstStyle>
            <a:lvl1pPr>
              <a:defRPr/>
            </a:lvl1pPr>
          </a:lstStyle>
          <a:p>
            <a:pPr lvl="0"/>
            <a:fld id="{E039D78F-7923-4F85-9820-DF17B4BCE668}" type="slidenum">
              <a:t>‹#›</a:t>
            </a:fld>
            <a:endParaRPr lang="en-US"/>
          </a:p>
        </p:txBody>
      </p:sp>
    </p:spTree>
    <p:extLst>
      <p:ext uri="{BB962C8B-B14F-4D97-AF65-F5344CB8AC3E}">
        <p14:creationId xmlns:p14="http://schemas.microsoft.com/office/powerpoint/2010/main" val="2056723291"/>
      </p:ext>
    </p:extLst>
  </p:cSld>
  <p:clrMapOvr>
    <a:masterClrMapping/>
  </p:clrMapOvr>
</p:sldLayout>
</file>

<file path=ppt/slideLayouts/slideLayout4.xml><?xml version="1.0" encoding="utf-8"?>
<p:sldLayout xmlns:a="http://purl.oclc.org/ooxml/drawingml/main" xmlns:r="http://purl.oclc.org/ooxml/officeDocument/relationships" xmlns:p="http://purl.oclc.org/ooxml/presentationml/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8724F6-171E-769E-A5DD-D9F07296EA42}"/>
              </a:ext>
            </a:extLst>
          </p:cNvPr>
          <p:cNvSpPr txBox="1">
            <a:spLocks noGrp="1"/>
          </p:cNvSpPr>
          <p:nvPr>
            <p:ph type="title"/>
          </p:nvPr>
        </p:nvSpPr>
        <p:spPr/>
        <p:txBody>
          <a:bodyPr/>
          <a:lstStyle>
            <a:lvl1pPr>
              <a:defRPr/>
            </a:lvl1pPr>
          </a:lstStyle>
          <a:p>
            <a:pPr lvl="0"/>
            <a:r>
              <a:rPr lang="en-GB"/>
              <a:t>Click to edit Master title style</a:t>
            </a:r>
          </a:p>
        </p:txBody>
      </p:sp>
      <p:sp>
        <p:nvSpPr>
          <p:cNvPr id="3" name="Content Placeholder 2">
            <a:extLst>
              <a:ext uri="{FF2B5EF4-FFF2-40B4-BE49-F238E27FC236}">
                <a16:creationId xmlns:a16="http://schemas.microsoft.com/office/drawing/2014/main" id="{F253CAC1-550B-7ED6-C2CF-91991138ACC2}"/>
              </a:ext>
            </a:extLst>
          </p:cNvPr>
          <p:cNvSpPr txBox="1">
            <a:spLocks noGrp="1"/>
          </p:cNvSpPr>
          <p:nvPr>
            <p:ph idx="1"/>
          </p:nvPr>
        </p:nvSpPr>
        <p:spPr>
          <a:xfrm>
            <a:off x="457200" y="1600200"/>
            <a:ext cx="4038603" cy="4525959"/>
          </a:xfrm>
        </p:spPr>
        <p:txBody>
          <a:bodyPr/>
          <a:lstStyle>
            <a:lvl1pPr>
              <a:spcBef>
                <a:spcPts val="700"/>
              </a:spcBef>
              <a:defRPr sz="2800"/>
            </a:lvl1pPr>
            <a:lvl2pPr>
              <a:spcBef>
                <a:spcPts val="600"/>
              </a:spcBef>
              <a:defRPr sz="2400"/>
            </a:lvl2pPr>
            <a:lvl3pPr>
              <a:spcBef>
                <a:spcPts val="500"/>
              </a:spcBef>
              <a:defRPr sz="2000"/>
            </a:lvl3pPr>
            <a:lvl4pPr>
              <a:spcBef>
                <a:spcPts val="400"/>
              </a:spcBef>
              <a:defRPr sz="1800"/>
            </a:lvl4pPr>
            <a:lvl5pPr>
              <a:spcBef>
                <a:spcPts val="400"/>
              </a:spcBef>
              <a:defRPr sz="18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8616F2CB-97A3-9CE2-FAB0-774F6E4D81ED}"/>
              </a:ext>
            </a:extLst>
          </p:cNvPr>
          <p:cNvSpPr txBox="1">
            <a:spLocks noGrp="1"/>
          </p:cNvSpPr>
          <p:nvPr>
            <p:ph idx="2"/>
          </p:nvPr>
        </p:nvSpPr>
        <p:spPr>
          <a:xfrm>
            <a:off x="4648196" y="1600200"/>
            <a:ext cx="4038603" cy="4525959"/>
          </a:xfrm>
        </p:spPr>
        <p:txBody>
          <a:bodyPr/>
          <a:lstStyle>
            <a:lvl1pPr>
              <a:spcBef>
                <a:spcPts val="700"/>
              </a:spcBef>
              <a:defRPr sz="2800"/>
            </a:lvl1pPr>
            <a:lvl2pPr>
              <a:spcBef>
                <a:spcPts val="600"/>
              </a:spcBef>
              <a:defRPr sz="2400"/>
            </a:lvl2pPr>
            <a:lvl3pPr>
              <a:spcBef>
                <a:spcPts val="500"/>
              </a:spcBef>
              <a:defRPr sz="2000"/>
            </a:lvl3pPr>
            <a:lvl4pPr>
              <a:spcBef>
                <a:spcPts val="400"/>
              </a:spcBef>
              <a:defRPr sz="1800"/>
            </a:lvl4pPr>
            <a:lvl5pPr>
              <a:spcBef>
                <a:spcPts val="400"/>
              </a:spcBef>
              <a:defRPr sz="18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11B50EA2-EF35-74B3-FB33-BDB1612F17BE}"/>
              </a:ext>
            </a:extLst>
          </p:cNvPr>
          <p:cNvSpPr txBox="1">
            <a:spLocks noGrp="1"/>
          </p:cNvSpPr>
          <p:nvPr>
            <p:ph type="dt" sz="half" idx="7"/>
          </p:nvPr>
        </p:nvSpPr>
        <p:spPr/>
        <p:txBody>
          <a:bodyPr/>
          <a:lstStyle>
            <a:lvl1pPr>
              <a:defRPr/>
            </a:lvl1pPr>
          </a:lstStyle>
          <a:p>
            <a:pPr lvl="0"/>
            <a:fld id="{DFA63C39-7BFB-474A-B943-DE16C6BC6F48}" type="datetime4">
              <a:rPr lang="en-US"/>
              <a:pPr lvl="0"/>
              <a:t>November 11, 2025</a:t>
            </a:fld>
            <a:endParaRPr lang="en-US"/>
          </a:p>
        </p:txBody>
      </p:sp>
      <p:sp>
        <p:nvSpPr>
          <p:cNvPr id="6" name="Footer Placeholder 5">
            <a:extLst>
              <a:ext uri="{FF2B5EF4-FFF2-40B4-BE49-F238E27FC236}">
                <a16:creationId xmlns:a16="http://schemas.microsoft.com/office/drawing/2014/main" id="{25B2A11E-0B21-CA22-2C17-6B829CFE3644}"/>
              </a:ext>
            </a:extLst>
          </p:cNvPr>
          <p:cNvSpPr txBox="1">
            <a:spLocks noGrp="1"/>
          </p:cNvSpPr>
          <p:nvPr>
            <p:ph type="ftr" sz="quarter" idx="9"/>
          </p:nvPr>
        </p:nvSpPr>
        <p:spPr/>
        <p:txBody>
          <a:bodyPr/>
          <a:lstStyle>
            <a:lvl1pPr>
              <a:defRPr/>
            </a:lvl1pPr>
          </a:lstStyle>
          <a:p>
            <a:pPr lvl="0"/>
            <a:r>
              <a:rPr lang="en-US"/>
              <a:t>Sample Footer Text</a:t>
            </a:r>
          </a:p>
        </p:txBody>
      </p:sp>
      <p:sp>
        <p:nvSpPr>
          <p:cNvPr id="7" name="Slide Number Placeholder 6">
            <a:extLst>
              <a:ext uri="{FF2B5EF4-FFF2-40B4-BE49-F238E27FC236}">
                <a16:creationId xmlns:a16="http://schemas.microsoft.com/office/drawing/2014/main" id="{FC66606B-79B3-6219-1375-5B771E95C487}"/>
              </a:ext>
            </a:extLst>
          </p:cNvPr>
          <p:cNvSpPr txBox="1">
            <a:spLocks noGrp="1"/>
          </p:cNvSpPr>
          <p:nvPr>
            <p:ph type="sldNum" sz="quarter" idx="8"/>
          </p:nvPr>
        </p:nvSpPr>
        <p:spPr/>
        <p:txBody>
          <a:bodyPr/>
          <a:lstStyle>
            <a:lvl1pPr>
              <a:defRPr/>
            </a:lvl1pPr>
          </a:lstStyle>
          <a:p>
            <a:pPr lvl="0"/>
            <a:fld id="{DE51B0F4-F373-4C0F-A75E-7D7561B3EDB4}" type="slidenum">
              <a:t>‹#›</a:t>
            </a:fld>
            <a:endParaRPr lang="en-US"/>
          </a:p>
        </p:txBody>
      </p:sp>
    </p:spTree>
    <p:extLst>
      <p:ext uri="{BB962C8B-B14F-4D97-AF65-F5344CB8AC3E}">
        <p14:creationId xmlns:p14="http://schemas.microsoft.com/office/powerpoint/2010/main" val="4221653753"/>
      </p:ext>
    </p:extLst>
  </p:cSld>
  <p:clrMapOvr>
    <a:masterClrMapping/>
  </p:clrMapOvr>
  <p:hf sldNum="0" hdr="0" ftr="0" dt="0"/>
</p:sldLayout>
</file>

<file path=ppt/slideLayouts/slideLayout5.xml><?xml version="1.0" encoding="utf-8"?>
<p:sldLayout xmlns:a="http://purl.oclc.org/ooxml/drawingml/main" xmlns:r="http://purl.oclc.org/ooxml/officeDocument/relationships" xmlns:p="http://purl.oclc.org/ooxml/presentationml/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9EF4D6-22EF-E20B-96D3-066CCC5C045F}"/>
              </a:ext>
            </a:extLst>
          </p:cNvPr>
          <p:cNvSpPr txBox="1">
            <a:spLocks noGrp="1"/>
          </p:cNvSpPr>
          <p:nvPr>
            <p:ph type="title"/>
          </p:nvPr>
        </p:nvSpPr>
        <p:spPr/>
        <p:txBody>
          <a:bodyPr/>
          <a:lstStyle>
            <a:lvl1pPr>
              <a:defRPr/>
            </a:lvl1pPr>
          </a:lstStyle>
          <a:p>
            <a:pPr lvl="0"/>
            <a:r>
              <a:rPr lang="en-GB"/>
              <a:t>Click to edit Master title style</a:t>
            </a:r>
          </a:p>
        </p:txBody>
      </p:sp>
      <p:sp>
        <p:nvSpPr>
          <p:cNvPr id="3" name="Text Placeholder 2">
            <a:extLst>
              <a:ext uri="{FF2B5EF4-FFF2-40B4-BE49-F238E27FC236}">
                <a16:creationId xmlns:a16="http://schemas.microsoft.com/office/drawing/2014/main" id="{A0B5DAF4-1E81-80D8-FEA1-50EA3F27E0CC}"/>
              </a:ext>
            </a:extLst>
          </p:cNvPr>
          <p:cNvSpPr txBox="1">
            <a:spLocks noGrp="1"/>
          </p:cNvSpPr>
          <p:nvPr>
            <p:ph type="body" idx="1"/>
          </p:nvPr>
        </p:nvSpPr>
        <p:spPr>
          <a:xfrm>
            <a:off x="457200" y="1535113"/>
            <a:ext cx="4040184" cy="639759"/>
          </a:xfrm>
        </p:spPr>
        <p:txBody>
          <a:bodyPr anchor="b"/>
          <a:lstStyle>
            <a:lvl1pPr marL="0" indent="0">
              <a:spcBef>
                <a:spcPts val="600"/>
              </a:spcBef>
              <a:buNone/>
              <a:defRPr sz="2400" b="1"/>
            </a:lvl1pPr>
          </a:lstStyle>
          <a:p>
            <a:pPr lvl="0"/>
            <a:r>
              <a:rPr lang="en-GB"/>
              <a:t>Click to edit Master text styles</a:t>
            </a:r>
          </a:p>
        </p:txBody>
      </p:sp>
      <p:sp>
        <p:nvSpPr>
          <p:cNvPr id="4" name="Content Placeholder 3">
            <a:extLst>
              <a:ext uri="{FF2B5EF4-FFF2-40B4-BE49-F238E27FC236}">
                <a16:creationId xmlns:a16="http://schemas.microsoft.com/office/drawing/2014/main" id="{06EDD7B8-0090-027C-025C-0953CD33D166}"/>
              </a:ext>
            </a:extLst>
          </p:cNvPr>
          <p:cNvSpPr txBox="1">
            <a:spLocks noGrp="1"/>
          </p:cNvSpPr>
          <p:nvPr>
            <p:ph idx="2"/>
          </p:nvPr>
        </p:nvSpPr>
        <p:spPr>
          <a:xfrm>
            <a:off x="457200" y="2174872"/>
            <a:ext cx="4040184" cy="3951286"/>
          </a:xfrm>
        </p:spPr>
        <p:txBody>
          <a:bodyPr/>
          <a:lstStyle>
            <a:lvl1pPr>
              <a:spcBef>
                <a:spcPts val="600"/>
              </a:spcBef>
              <a:defRPr sz="2400"/>
            </a:lvl1pPr>
            <a:lvl2pPr>
              <a:spcBef>
                <a:spcPts val="500"/>
              </a:spcBef>
              <a:defRPr sz="2000"/>
            </a:lvl2pPr>
            <a:lvl3pPr>
              <a:spcBef>
                <a:spcPts val="400"/>
              </a:spcBef>
              <a:defRPr sz="1800"/>
            </a:lvl3pPr>
            <a:lvl4pPr>
              <a:spcBef>
                <a:spcPts val="400"/>
              </a:spcBef>
              <a:defRPr sz="1600"/>
            </a:lvl4pPr>
            <a:lvl5pPr>
              <a:spcBef>
                <a:spcPts val="400"/>
              </a:spcBef>
              <a:defRPr sz="16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0BC60B12-02B2-2521-C323-CAFB186612EB}"/>
              </a:ext>
            </a:extLst>
          </p:cNvPr>
          <p:cNvSpPr txBox="1">
            <a:spLocks noGrp="1"/>
          </p:cNvSpPr>
          <p:nvPr>
            <p:ph type="body" idx="3"/>
          </p:nvPr>
        </p:nvSpPr>
        <p:spPr>
          <a:xfrm>
            <a:off x="4645023" y="1535113"/>
            <a:ext cx="4041776" cy="639759"/>
          </a:xfrm>
        </p:spPr>
        <p:txBody>
          <a:bodyPr anchor="b"/>
          <a:lstStyle>
            <a:lvl1pPr marL="0" indent="0">
              <a:spcBef>
                <a:spcPts val="600"/>
              </a:spcBef>
              <a:buNone/>
              <a:defRPr sz="2400" b="1"/>
            </a:lvl1pPr>
          </a:lstStyle>
          <a:p>
            <a:pPr lvl="0"/>
            <a:r>
              <a:rPr lang="en-GB"/>
              <a:t>Click to edit Master text styles</a:t>
            </a:r>
          </a:p>
        </p:txBody>
      </p:sp>
      <p:sp>
        <p:nvSpPr>
          <p:cNvPr id="6" name="Content Placeholder 5">
            <a:extLst>
              <a:ext uri="{FF2B5EF4-FFF2-40B4-BE49-F238E27FC236}">
                <a16:creationId xmlns:a16="http://schemas.microsoft.com/office/drawing/2014/main" id="{3A1F16B6-24FA-72A6-94F9-15584EDD4E1F}"/>
              </a:ext>
            </a:extLst>
          </p:cNvPr>
          <p:cNvSpPr txBox="1">
            <a:spLocks noGrp="1"/>
          </p:cNvSpPr>
          <p:nvPr>
            <p:ph idx="4"/>
          </p:nvPr>
        </p:nvSpPr>
        <p:spPr>
          <a:xfrm>
            <a:off x="4645023" y="2174872"/>
            <a:ext cx="4041776" cy="3951286"/>
          </a:xfrm>
        </p:spPr>
        <p:txBody>
          <a:bodyPr/>
          <a:lstStyle>
            <a:lvl1pPr>
              <a:spcBef>
                <a:spcPts val="600"/>
              </a:spcBef>
              <a:defRPr sz="2400"/>
            </a:lvl1pPr>
            <a:lvl2pPr>
              <a:spcBef>
                <a:spcPts val="500"/>
              </a:spcBef>
              <a:defRPr sz="2000"/>
            </a:lvl2pPr>
            <a:lvl3pPr>
              <a:spcBef>
                <a:spcPts val="400"/>
              </a:spcBef>
              <a:defRPr sz="1800"/>
            </a:lvl3pPr>
            <a:lvl4pPr>
              <a:spcBef>
                <a:spcPts val="400"/>
              </a:spcBef>
              <a:defRPr sz="1600"/>
            </a:lvl4pPr>
            <a:lvl5pPr>
              <a:spcBef>
                <a:spcPts val="400"/>
              </a:spcBef>
              <a:defRPr sz="16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EDC413EC-DC6E-2D1A-5B50-83149DA7D3F2}"/>
              </a:ext>
            </a:extLst>
          </p:cNvPr>
          <p:cNvSpPr txBox="1">
            <a:spLocks noGrp="1"/>
          </p:cNvSpPr>
          <p:nvPr>
            <p:ph type="dt" sz="half" idx="7"/>
          </p:nvPr>
        </p:nvSpPr>
        <p:spPr/>
        <p:txBody>
          <a:bodyPr/>
          <a:lstStyle>
            <a:lvl1pPr>
              <a:defRPr/>
            </a:lvl1pPr>
          </a:lstStyle>
          <a:p>
            <a:pPr lvl="0"/>
            <a:fld id="{17AC387A-E943-4020-9B60-1C4F2A715BC6}" type="datetime4">
              <a:rPr lang="en-US"/>
              <a:pPr lvl="0"/>
              <a:t>November 11, 2025</a:t>
            </a:fld>
            <a:endParaRPr lang="en-US"/>
          </a:p>
        </p:txBody>
      </p:sp>
      <p:sp>
        <p:nvSpPr>
          <p:cNvPr id="8" name="Footer Placeholder 7">
            <a:extLst>
              <a:ext uri="{FF2B5EF4-FFF2-40B4-BE49-F238E27FC236}">
                <a16:creationId xmlns:a16="http://schemas.microsoft.com/office/drawing/2014/main" id="{6B7BDB32-159A-9FA1-D850-7DB068DB8D50}"/>
              </a:ext>
            </a:extLst>
          </p:cNvPr>
          <p:cNvSpPr txBox="1">
            <a:spLocks noGrp="1"/>
          </p:cNvSpPr>
          <p:nvPr>
            <p:ph type="ftr" sz="quarter" idx="9"/>
          </p:nvPr>
        </p:nvSpPr>
        <p:spPr/>
        <p:txBody>
          <a:bodyPr/>
          <a:lstStyle>
            <a:lvl1pPr>
              <a:defRPr/>
            </a:lvl1pPr>
          </a:lstStyle>
          <a:p>
            <a:pPr lvl="0"/>
            <a:r>
              <a:rPr lang="en-US"/>
              <a:t>Sample Footer Text</a:t>
            </a:r>
          </a:p>
        </p:txBody>
      </p:sp>
      <p:sp>
        <p:nvSpPr>
          <p:cNvPr id="9" name="Slide Number Placeholder 8">
            <a:extLst>
              <a:ext uri="{FF2B5EF4-FFF2-40B4-BE49-F238E27FC236}">
                <a16:creationId xmlns:a16="http://schemas.microsoft.com/office/drawing/2014/main" id="{B5C0F34D-3FAC-5D3E-5BFA-F1ED1AE0FB12}"/>
              </a:ext>
            </a:extLst>
          </p:cNvPr>
          <p:cNvSpPr txBox="1">
            <a:spLocks noGrp="1"/>
          </p:cNvSpPr>
          <p:nvPr>
            <p:ph type="sldNum" sz="quarter" idx="8"/>
          </p:nvPr>
        </p:nvSpPr>
        <p:spPr/>
        <p:txBody>
          <a:bodyPr/>
          <a:lstStyle>
            <a:lvl1pPr>
              <a:defRPr/>
            </a:lvl1pPr>
          </a:lstStyle>
          <a:p>
            <a:pPr lvl="0"/>
            <a:fld id="{BDFED956-A4C3-4D6E-BD96-3DB4121288DC}" type="slidenum">
              <a:t>‹#›</a:t>
            </a:fld>
            <a:endParaRPr lang="en-US"/>
          </a:p>
        </p:txBody>
      </p:sp>
    </p:spTree>
    <p:extLst>
      <p:ext uri="{BB962C8B-B14F-4D97-AF65-F5344CB8AC3E}">
        <p14:creationId xmlns:p14="http://schemas.microsoft.com/office/powerpoint/2010/main" val="3049504040"/>
      </p:ext>
    </p:extLst>
  </p:cSld>
  <p:clrMapOvr>
    <a:masterClrMapping/>
  </p:clrMapOvr>
</p:sldLayout>
</file>

<file path=ppt/slideLayouts/slideLayout6.xml><?xml version="1.0" encoding="utf-8"?>
<p:sldLayout xmlns:a="http://purl.oclc.org/ooxml/drawingml/main" xmlns:r="http://purl.oclc.org/ooxml/officeDocument/relationships" xmlns:p="http://purl.oclc.org/ooxml/presentationml/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DC4E1B-E589-72DE-2B15-857C6AF71574}"/>
              </a:ext>
            </a:extLst>
          </p:cNvPr>
          <p:cNvSpPr txBox="1">
            <a:spLocks noGrp="1"/>
          </p:cNvSpPr>
          <p:nvPr>
            <p:ph type="title"/>
          </p:nvPr>
        </p:nvSpPr>
        <p:spPr/>
        <p:txBody>
          <a:bodyPr/>
          <a:lstStyle>
            <a:lvl1pPr>
              <a:defRPr/>
            </a:lvl1pPr>
          </a:lstStyle>
          <a:p>
            <a:pPr lvl="0"/>
            <a:r>
              <a:rPr lang="en-GB"/>
              <a:t>Click to edit Master title style</a:t>
            </a:r>
          </a:p>
        </p:txBody>
      </p:sp>
      <p:sp>
        <p:nvSpPr>
          <p:cNvPr id="3" name="Date Placeholder 2">
            <a:extLst>
              <a:ext uri="{FF2B5EF4-FFF2-40B4-BE49-F238E27FC236}">
                <a16:creationId xmlns:a16="http://schemas.microsoft.com/office/drawing/2014/main" id="{413FEC6B-3C69-8764-381E-885E8C109D7A}"/>
              </a:ext>
            </a:extLst>
          </p:cNvPr>
          <p:cNvSpPr txBox="1">
            <a:spLocks noGrp="1"/>
          </p:cNvSpPr>
          <p:nvPr>
            <p:ph type="dt" sz="half" idx="7"/>
          </p:nvPr>
        </p:nvSpPr>
        <p:spPr/>
        <p:txBody>
          <a:bodyPr/>
          <a:lstStyle>
            <a:lvl1pPr>
              <a:defRPr/>
            </a:lvl1pPr>
          </a:lstStyle>
          <a:p>
            <a:pPr lvl="0"/>
            <a:fld id="{4D67916B-F7B9-44AF-82FB-2B0B53094C2A}" type="datetime4">
              <a:rPr lang="en-US"/>
              <a:pPr lvl="0"/>
              <a:t>November 11, 2025</a:t>
            </a:fld>
            <a:endParaRPr lang="en-US"/>
          </a:p>
        </p:txBody>
      </p:sp>
      <p:sp>
        <p:nvSpPr>
          <p:cNvPr id="4" name="Footer Placeholder 3">
            <a:extLst>
              <a:ext uri="{FF2B5EF4-FFF2-40B4-BE49-F238E27FC236}">
                <a16:creationId xmlns:a16="http://schemas.microsoft.com/office/drawing/2014/main" id="{842837C5-4C89-6F03-751E-7D2C57A9DAC9}"/>
              </a:ext>
            </a:extLst>
          </p:cNvPr>
          <p:cNvSpPr txBox="1">
            <a:spLocks noGrp="1"/>
          </p:cNvSpPr>
          <p:nvPr>
            <p:ph type="ftr" sz="quarter" idx="9"/>
          </p:nvPr>
        </p:nvSpPr>
        <p:spPr/>
        <p:txBody>
          <a:bodyPr/>
          <a:lstStyle>
            <a:lvl1pPr>
              <a:defRPr/>
            </a:lvl1pPr>
          </a:lstStyle>
          <a:p>
            <a:pPr lvl="0"/>
            <a:r>
              <a:rPr lang="en-US"/>
              <a:t>Sample Footer Text</a:t>
            </a:r>
          </a:p>
        </p:txBody>
      </p:sp>
      <p:sp>
        <p:nvSpPr>
          <p:cNvPr id="5" name="Slide Number Placeholder 4">
            <a:extLst>
              <a:ext uri="{FF2B5EF4-FFF2-40B4-BE49-F238E27FC236}">
                <a16:creationId xmlns:a16="http://schemas.microsoft.com/office/drawing/2014/main" id="{30AD8C44-2BFA-56CB-159A-9F592CC5E86D}"/>
              </a:ext>
            </a:extLst>
          </p:cNvPr>
          <p:cNvSpPr txBox="1">
            <a:spLocks noGrp="1"/>
          </p:cNvSpPr>
          <p:nvPr>
            <p:ph type="sldNum" sz="quarter" idx="8"/>
          </p:nvPr>
        </p:nvSpPr>
        <p:spPr/>
        <p:txBody>
          <a:bodyPr/>
          <a:lstStyle>
            <a:lvl1pPr>
              <a:defRPr/>
            </a:lvl1pPr>
          </a:lstStyle>
          <a:p>
            <a:pPr lvl="0"/>
            <a:fld id="{4F350D49-7644-4FB9-A14E-441490F657C5}" type="slidenum">
              <a:t>‹#›</a:t>
            </a:fld>
            <a:endParaRPr lang="en-US"/>
          </a:p>
        </p:txBody>
      </p:sp>
    </p:spTree>
    <p:extLst>
      <p:ext uri="{BB962C8B-B14F-4D97-AF65-F5344CB8AC3E}">
        <p14:creationId xmlns:p14="http://schemas.microsoft.com/office/powerpoint/2010/main" val="569456630"/>
      </p:ext>
    </p:extLst>
  </p:cSld>
  <p:clrMapOvr>
    <a:masterClrMapping/>
  </p:clrMapOvr>
</p:sldLayout>
</file>

<file path=ppt/slideLayouts/slideLayout7.xml><?xml version="1.0" encoding="utf-8"?>
<p:sldLayout xmlns:a="http://purl.oclc.org/ooxml/drawingml/main" xmlns:r="http://purl.oclc.org/ooxml/officeDocument/relationships" xmlns:p="http://purl.oclc.org/ooxml/presentationml/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87816A6-B231-21A0-7047-DD50E387BAAE}"/>
              </a:ext>
            </a:extLst>
          </p:cNvPr>
          <p:cNvSpPr txBox="1">
            <a:spLocks noGrp="1"/>
          </p:cNvSpPr>
          <p:nvPr>
            <p:ph type="dt" sz="half" idx="7"/>
          </p:nvPr>
        </p:nvSpPr>
        <p:spPr/>
        <p:txBody>
          <a:bodyPr/>
          <a:lstStyle>
            <a:lvl1pPr>
              <a:defRPr/>
            </a:lvl1pPr>
          </a:lstStyle>
          <a:p>
            <a:pPr lvl="0"/>
            <a:fld id="{EF764CEE-FC8E-4F61-9772-1E672D1B7DEB}" type="datetime4">
              <a:rPr lang="en-US"/>
              <a:pPr lvl="0"/>
              <a:t>November 11, 2025</a:t>
            </a:fld>
            <a:endParaRPr lang="en-US"/>
          </a:p>
        </p:txBody>
      </p:sp>
      <p:sp>
        <p:nvSpPr>
          <p:cNvPr id="3" name="Footer Placeholder 2">
            <a:extLst>
              <a:ext uri="{FF2B5EF4-FFF2-40B4-BE49-F238E27FC236}">
                <a16:creationId xmlns:a16="http://schemas.microsoft.com/office/drawing/2014/main" id="{D7F342A5-47E7-E002-B43D-D9EAE5BDB8DB}"/>
              </a:ext>
            </a:extLst>
          </p:cNvPr>
          <p:cNvSpPr txBox="1">
            <a:spLocks noGrp="1"/>
          </p:cNvSpPr>
          <p:nvPr>
            <p:ph type="ftr" sz="quarter" idx="9"/>
          </p:nvPr>
        </p:nvSpPr>
        <p:spPr/>
        <p:txBody>
          <a:bodyPr/>
          <a:lstStyle>
            <a:lvl1pPr>
              <a:defRPr/>
            </a:lvl1pPr>
          </a:lstStyle>
          <a:p>
            <a:pPr lvl="0"/>
            <a:r>
              <a:rPr lang="en-US"/>
              <a:t>Sample Footer Text</a:t>
            </a:r>
          </a:p>
        </p:txBody>
      </p:sp>
      <p:sp>
        <p:nvSpPr>
          <p:cNvPr id="4" name="Slide Number Placeholder 3">
            <a:extLst>
              <a:ext uri="{FF2B5EF4-FFF2-40B4-BE49-F238E27FC236}">
                <a16:creationId xmlns:a16="http://schemas.microsoft.com/office/drawing/2014/main" id="{F5DCE004-2769-424B-D706-03778D0B50AE}"/>
              </a:ext>
            </a:extLst>
          </p:cNvPr>
          <p:cNvSpPr txBox="1">
            <a:spLocks noGrp="1"/>
          </p:cNvSpPr>
          <p:nvPr>
            <p:ph type="sldNum" sz="quarter" idx="8"/>
          </p:nvPr>
        </p:nvSpPr>
        <p:spPr/>
        <p:txBody>
          <a:bodyPr/>
          <a:lstStyle>
            <a:lvl1pPr>
              <a:defRPr/>
            </a:lvl1pPr>
          </a:lstStyle>
          <a:p>
            <a:pPr lvl="0"/>
            <a:fld id="{EF0950C0-433E-40C2-B55D-E53C78F94E25}" type="slidenum">
              <a:t>‹#›</a:t>
            </a:fld>
            <a:endParaRPr lang="en-US"/>
          </a:p>
        </p:txBody>
      </p:sp>
    </p:spTree>
    <p:extLst>
      <p:ext uri="{BB962C8B-B14F-4D97-AF65-F5344CB8AC3E}">
        <p14:creationId xmlns:p14="http://schemas.microsoft.com/office/powerpoint/2010/main" val="3838509639"/>
      </p:ext>
    </p:extLst>
  </p:cSld>
  <p:clrMapOvr>
    <a:masterClrMapping/>
  </p:clrMapOvr>
  <p:hf sldNum="0" hdr="0" ftr="0" dt="0"/>
</p:sldLayout>
</file>

<file path=ppt/slideLayouts/slideLayout8.xml><?xml version="1.0" encoding="utf-8"?>
<p:sldLayout xmlns:a="http://purl.oclc.org/ooxml/drawingml/main" xmlns:r="http://purl.oclc.org/ooxml/officeDocument/relationships" xmlns:p="http://purl.oclc.org/ooxml/presentationml/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BD69A4-12A0-80D5-2395-98B459C77BFE}"/>
              </a:ext>
            </a:extLst>
          </p:cNvPr>
          <p:cNvSpPr txBox="1">
            <a:spLocks noGrp="1"/>
          </p:cNvSpPr>
          <p:nvPr>
            <p:ph type="title"/>
          </p:nvPr>
        </p:nvSpPr>
        <p:spPr>
          <a:xfrm>
            <a:off x="457200" y="273048"/>
            <a:ext cx="3008311" cy="1162046"/>
          </a:xfrm>
        </p:spPr>
        <p:txBody>
          <a:bodyPr anchor="b" anchorCtr="0"/>
          <a:lstStyle>
            <a:lvl1pPr algn="l">
              <a:defRPr sz="2000" b="1"/>
            </a:lvl1pPr>
          </a:lstStyle>
          <a:p>
            <a:pPr lvl="0"/>
            <a:r>
              <a:rPr lang="en-GB"/>
              <a:t>Click to edit Master title style</a:t>
            </a:r>
          </a:p>
        </p:txBody>
      </p:sp>
      <p:sp>
        <p:nvSpPr>
          <p:cNvPr id="3" name="Content Placeholder 2">
            <a:extLst>
              <a:ext uri="{FF2B5EF4-FFF2-40B4-BE49-F238E27FC236}">
                <a16:creationId xmlns:a16="http://schemas.microsoft.com/office/drawing/2014/main" id="{F6EBFEE7-8A45-E546-6343-17D882B77704}"/>
              </a:ext>
            </a:extLst>
          </p:cNvPr>
          <p:cNvSpPr txBox="1">
            <a:spLocks noGrp="1"/>
          </p:cNvSpPr>
          <p:nvPr>
            <p:ph idx="1"/>
          </p:nvPr>
        </p:nvSpPr>
        <p:spPr>
          <a:xfrm>
            <a:off x="3575047" y="273048"/>
            <a:ext cx="5111752" cy="5853110"/>
          </a:xfrm>
        </p:spPr>
        <p:txBody>
          <a:bodyPr/>
          <a:lstStyle>
            <a:lvl1pPr>
              <a:defRPr/>
            </a:lvl1pPr>
            <a:lvl2pPr>
              <a:defRPr/>
            </a:lvl2pPr>
            <a:lvl3pPr>
              <a:defRPr/>
            </a:lvl3pPr>
            <a:lvl4pPr>
              <a:defRPr/>
            </a:lvl4pPr>
            <a:lvl5pPr>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ADD6025C-5BAA-E3C4-C563-9F85526EA121}"/>
              </a:ext>
            </a:extLst>
          </p:cNvPr>
          <p:cNvSpPr txBox="1">
            <a:spLocks noGrp="1"/>
          </p:cNvSpPr>
          <p:nvPr>
            <p:ph type="body" idx="2"/>
          </p:nvPr>
        </p:nvSpPr>
        <p:spPr>
          <a:xfrm>
            <a:off x="457200" y="1435095"/>
            <a:ext cx="3008311" cy="4691064"/>
          </a:xfrm>
        </p:spPr>
        <p:txBody>
          <a:bodyPr/>
          <a:lstStyle>
            <a:lvl1pPr marL="0" indent="0">
              <a:spcBef>
                <a:spcPts val="300"/>
              </a:spcBef>
              <a:buNone/>
              <a:defRPr sz="1400"/>
            </a:lvl1pPr>
          </a:lstStyle>
          <a:p>
            <a:pPr lvl="0"/>
            <a:r>
              <a:rPr lang="en-GB"/>
              <a:t>Click to edit Master text styles</a:t>
            </a:r>
          </a:p>
        </p:txBody>
      </p:sp>
      <p:sp>
        <p:nvSpPr>
          <p:cNvPr id="5" name="Date Placeholder 4">
            <a:extLst>
              <a:ext uri="{FF2B5EF4-FFF2-40B4-BE49-F238E27FC236}">
                <a16:creationId xmlns:a16="http://schemas.microsoft.com/office/drawing/2014/main" id="{E5D38EAE-E520-A50D-2C1D-467D5E6CAF9E}"/>
              </a:ext>
            </a:extLst>
          </p:cNvPr>
          <p:cNvSpPr txBox="1">
            <a:spLocks noGrp="1"/>
          </p:cNvSpPr>
          <p:nvPr>
            <p:ph type="dt" sz="half" idx="7"/>
          </p:nvPr>
        </p:nvSpPr>
        <p:spPr/>
        <p:txBody>
          <a:bodyPr/>
          <a:lstStyle>
            <a:lvl1pPr>
              <a:defRPr/>
            </a:lvl1pPr>
          </a:lstStyle>
          <a:p>
            <a:pPr lvl="0"/>
            <a:fld id="{67BF94B8-3E65-48E3-A4F3-B0198B310E25}" type="datetime4">
              <a:rPr lang="en-US"/>
              <a:pPr lvl="0"/>
              <a:t>November 11, 2025</a:t>
            </a:fld>
            <a:endParaRPr lang="en-US"/>
          </a:p>
        </p:txBody>
      </p:sp>
      <p:sp>
        <p:nvSpPr>
          <p:cNvPr id="6" name="Footer Placeholder 5">
            <a:extLst>
              <a:ext uri="{FF2B5EF4-FFF2-40B4-BE49-F238E27FC236}">
                <a16:creationId xmlns:a16="http://schemas.microsoft.com/office/drawing/2014/main" id="{CABD4A6A-5214-2353-BFE9-CA53B03CFC46}"/>
              </a:ext>
            </a:extLst>
          </p:cNvPr>
          <p:cNvSpPr txBox="1">
            <a:spLocks noGrp="1"/>
          </p:cNvSpPr>
          <p:nvPr>
            <p:ph type="ftr" sz="quarter" idx="9"/>
          </p:nvPr>
        </p:nvSpPr>
        <p:spPr/>
        <p:txBody>
          <a:bodyPr/>
          <a:lstStyle>
            <a:lvl1pPr>
              <a:defRPr/>
            </a:lvl1pPr>
          </a:lstStyle>
          <a:p>
            <a:pPr lvl="0"/>
            <a:r>
              <a:rPr lang="en-US"/>
              <a:t>Sample Footer Text</a:t>
            </a:r>
          </a:p>
        </p:txBody>
      </p:sp>
      <p:sp>
        <p:nvSpPr>
          <p:cNvPr id="7" name="Slide Number Placeholder 6">
            <a:extLst>
              <a:ext uri="{FF2B5EF4-FFF2-40B4-BE49-F238E27FC236}">
                <a16:creationId xmlns:a16="http://schemas.microsoft.com/office/drawing/2014/main" id="{E02D05F1-457F-91C7-ABD0-C10918F84CC9}"/>
              </a:ext>
            </a:extLst>
          </p:cNvPr>
          <p:cNvSpPr txBox="1">
            <a:spLocks noGrp="1"/>
          </p:cNvSpPr>
          <p:nvPr>
            <p:ph type="sldNum" sz="quarter" idx="8"/>
          </p:nvPr>
        </p:nvSpPr>
        <p:spPr/>
        <p:txBody>
          <a:bodyPr/>
          <a:lstStyle>
            <a:lvl1pPr>
              <a:defRPr/>
            </a:lvl1pPr>
          </a:lstStyle>
          <a:p>
            <a:pPr lvl="0"/>
            <a:fld id="{A9BA9EEB-EA62-4458-9DB5-6579794A8540}" type="slidenum">
              <a:t>‹#›</a:t>
            </a:fld>
            <a:endParaRPr lang="en-US"/>
          </a:p>
        </p:txBody>
      </p:sp>
    </p:spTree>
    <p:extLst>
      <p:ext uri="{BB962C8B-B14F-4D97-AF65-F5344CB8AC3E}">
        <p14:creationId xmlns:p14="http://schemas.microsoft.com/office/powerpoint/2010/main" val="2834588033"/>
      </p:ext>
    </p:extLst>
  </p:cSld>
  <p:clrMapOvr>
    <a:masterClrMapping/>
  </p:clrMapOvr>
</p:sldLayout>
</file>

<file path=ppt/slideLayouts/slideLayout9.xml><?xml version="1.0" encoding="utf-8"?>
<p:sldLayout xmlns:a="http://purl.oclc.org/ooxml/drawingml/main" xmlns:r="http://purl.oclc.org/ooxml/officeDocument/relationships" xmlns:p="http://purl.oclc.org/ooxml/presentationml/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0A7C8C-DC10-1138-1E41-2D90A3CAB3FA}"/>
              </a:ext>
            </a:extLst>
          </p:cNvPr>
          <p:cNvSpPr txBox="1">
            <a:spLocks noGrp="1"/>
          </p:cNvSpPr>
          <p:nvPr>
            <p:ph type="title"/>
          </p:nvPr>
        </p:nvSpPr>
        <p:spPr>
          <a:xfrm>
            <a:off x="1792288" y="4800600"/>
            <a:ext cx="5486400" cy="566735"/>
          </a:xfrm>
        </p:spPr>
        <p:txBody>
          <a:bodyPr anchor="b" anchorCtr="0"/>
          <a:lstStyle>
            <a:lvl1pPr algn="l">
              <a:defRPr sz="2000" b="1"/>
            </a:lvl1pPr>
          </a:lstStyle>
          <a:p>
            <a:pPr lvl="0"/>
            <a:r>
              <a:rPr lang="en-GB"/>
              <a:t>Click to edit Master title style</a:t>
            </a:r>
          </a:p>
        </p:txBody>
      </p:sp>
      <p:sp>
        <p:nvSpPr>
          <p:cNvPr id="3" name="Picture Placeholder 2">
            <a:extLst>
              <a:ext uri="{FF2B5EF4-FFF2-40B4-BE49-F238E27FC236}">
                <a16:creationId xmlns:a16="http://schemas.microsoft.com/office/drawing/2014/main" id="{9810A647-4685-2BAF-97A8-2ECA095B7081}"/>
              </a:ext>
            </a:extLst>
          </p:cNvPr>
          <p:cNvSpPr txBox="1">
            <a:spLocks noGrp="1"/>
          </p:cNvSpPr>
          <p:nvPr>
            <p:ph type="pic" idx="1"/>
          </p:nvPr>
        </p:nvSpPr>
        <p:spPr>
          <a:xfrm>
            <a:off x="1792288" y="612776"/>
            <a:ext cx="5486400" cy="4114800"/>
          </a:xfrm>
        </p:spPr>
        <p:txBody>
          <a:bodyPr/>
          <a:lstStyle>
            <a:lvl1pPr marL="0" indent="0">
              <a:buNone/>
              <a:defRPr/>
            </a:lvl1pPr>
          </a:lstStyle>
          <a:p>
            <a:pPr lvl="0"/>
            <a:r>
              <a:rPr lang="en-GB"/>
              <a:t>Click icon to add picture</a:t>
            </a:r>
          </a:p>
        </p:txBody>
      </p:sp>
      <p:sp>
        <p:nvSpPr>
          <p:cNvPr id="4" name="Text Placeholder 3">
            <a:extLst>
              <a:ext uri="{FF2B5EF4-FFF2-40B4-BE49-F238E27FC236}">
                <a16:creationId xmlns:a16="http://schemas.microsoft.com/office/drawing/2014/main" id="{F1B0A933-998E-2268-3DC6-AEDA9CE065A6}"/>
              </a:ext>
            </a:extLst>
          </p:cNvPr>
          <p:cNvSpPr txBox="1">
            <a:spLocks noGrp="1"/>
          </p:cNvSpPr>
          <p:nvPr>
            <p:ph type="body" idx="2"/>
          </p:nvPr>
        </p:nvSpPr>
        <p:spPr>
          <a:xfrm>
            <a:off x="1792288" y="5367335"/>
            <a:ext cx="5486400" cy="804864"/>
          </a:xfrm>
        </p:spPr>
        <p:txBody>
          <a:bodyPr/>
          <a:lstStyle>
            <a:lvl1pPr marL="0" indent="0">
              <a:spcBef>
                <a:spcPts val="300"/>
              </a:spcBef>
              <a:buNone/>
              <a:defRPr sz="1400"/>
            </a:lvl1pPr>
          </a:lstStyle>
          <a:p>
            <a:pPr lvl="0"/>
            <a:r>
              <a:rPr lang="en-GB"/>
              <a:t>Click to edit Master text styles</a:t>
            </a:r>
          </a:p>
        </p:txBody>
      </p:sp>
      <p:sp>
        <p:nvSpPr>
          <p:cNvPr id="5" name="Date Placeholder 4">
            <a:extLst>
              <a:ext uri="{FF2B5EF4-FFF2-40B4-BE49-F238E27FC236}">
                <a16:creationId xmlns:a16="http://schemas.microsoft.com/office/drawing/2014/main" id="{618C2355-0547-D628-3E62-B5F5081E846E}"/>
              </a:ext>
            </a:extLst>
          </p:cNvPr>
          <p:cNvSpPr txBox="1">
            <a:spLocks noGrp="1"/>
          </p:cNvSpPr>
          <p:nvPr>
            <p:ph type="dt" sz="half" idx="7"/>
          </p:nvPr>
        </p:nvSpPr>
        <p:spPr/>
        <p:txBody>
          <a:bodyPr/>
          <a:lstStyle>
            <a:lvl1pPr>
              <a:defRPr/>
            </a:lvl1pPr>
          </a:lstStyle>
          <a:p>
            <a:pPr lvl="0"/>
            <a:fld id="{EEA89D30-C752-4010-9755-8ED6711D14B3}" type="datetime4">
              <a:rPr lang="en-US"/>
              <a:pPr lvl="0"/>
              <a:t>November 11, 2025</a:t>
            </a:fld>
            <a:endParaRPr lang="en-US"/>
          </a:p>
        </p:txBody>
      </p:sp>
      <p:sp>
        <p:nvSpPr>
          <p:cNvPr id="6" name="Footer Placeholder 5">
            <a:extLst>
              <a:ext uri="{FF2B5EF4-FFF2-40B4-BE49-F238E27FC236}">
                <a16:creationId xmlns:a16="http://schemas.microsoft.com/office/drawing/2014/main" id="{A970CB06-A700-CCAB-3C92-B50929AEF8F4}"/>
              </a:ext>
            </a:extLst>
          </p:cNvPr>
          <p:cNvSpPr txBox="1">
            <a:spLocks noGrp="1"/>
          </p:cNvSpPr>
          <p:nvPr>
            <p:ph type="ftr" sz="quarter" idx="9"/>
          </p:nvPr>
        </p:nvSpPr>
        <p:spPr/>
        <p:txBody>
          <a:bodyPr/>
          <a:lstStyle>
            <a:lvl1pPr>
              <a:defRPr/>
            </a:lvl1pPr>
          </a:lstStyle>
          <a:p>
            <a:pPr lvl="0"/>
            <a:r>
              <a:rPr lang="en-US"/>
              <a:t>Sample Footer Text</a:t>
            </a:r>
          </a:p>
        </p:txBody>
      </p:sp>
      <p:sp>
        <p:nvSpPr>
          <p:cNvPr id="7" name="Slide Number Placeholder 6">
            <a:extLst>
              <a:ext uri="{FF2B5EF4-FFF2-40B4-BE49-F238E27FC236}">
                <a16:creationId xmlns:a16="http://schemas.microsoft.com/office/drawing/2014/main" id="{943160BA-5C21-5EC7-2CC0-7856F65187F8}"/>
              </a:ext>
            </a:extLst>
          </p:cNvPr>
          <p:cNvSpPr txBox="1">
            <a:spLocks noGrp="1"/>
          </p:cNvSpPr>
          <p:nvPr>
            <p:ph type="sldNum" sz="quarter" idx="8"/>
          </p:nvPr>
        </p:nvSpPr>
        <p:spPr/>
        <p:txBody>
          <a:bodyPr/>
          <a:lstStyle>
            <a:lvl1pPr>
              <a:defRPr/>
            </a:lvl1pPr>
          </a:lstStyle>
          <a:p>
            <a:pPr lvl="0"/>
            <a:fld id="{6D371366-02F1-4126-9637-D3F24557CBDD}" type="slidenum">
              <a:t>‹#›</a:t>
            </a:fld>
            <a:endParaRPr lang="en-US"/>
          </a:p>
        </p:txBody>
      </p:sp>
    </p:spTree>
    <p:extLst>
      <p:ext uri="{BB962C8B-B14F-4D97-AF65-F5344CB8AC3E}">
        <p14:creationId xmlns:p14="http://schemas.microsoft.com/office/powerpoint/2010/main" val="4204666132"/>
      </p:ext>
    </p:extLst>
  </p:cSld>
  <p:clrMapOvr>
    <a:masterClrMapping/>
  </p:clrMapOvr>
</p:sldLayout>
</file>

<file path=ppt/slideLayouts/slideLayout10.xml><?xml version="1.0" encoding="utf-8"?>
<p:sldLayout xmlns:a="http://purl.oclc.org/ooxml/drawingml/main" xmlns:r="http://purl.oclc.org/ooxml/officeDocument/relationships" xmlns:p="http://purl.oclc.org/ooxml/presentationml/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990EB7-B82B-FDAF-5379-46A80499F548}"/>
              </a:ext>
            </a:extLst>
          </p:cNvPr>
          <p:cNvSpPr txBox="1">
            <a:spLocks noGrp="1"/>
          </p:cNvSpPr>
          <p:nvPr>
            <p:ph type="title"/>
          </p:nvPr>
        </p:nvSpPr>
        <p:spPr/>
        <p:txBody>
          <a:bodyPr/>
          <a:lstStyle>
            <a:lvl1pPr>
              <a:defRPr/>
            </a:lvl1pPr>
          </a:lstStyle>
          <a:p>
            <a:pPr lvl="0"/>
            <a:r>
              <a:rPr lang="en-GB"/>
              <a:t>Click to edit Master title style</a:t>
            </a:r>
          </a:p>
        </p:txBody>
      </p:sp>
      <p:sp>
        <p:nvSpPr>
          <p:cNvPr id="3" name="Vertical Text Placeholder 2">
            <a:extLst>
              <a:ext uri="{FF2B5EF4-FFF2-40B4-BE49-F238E27FC236}">
                <a16:creationId xmlns:a16="http://schemas.microsoft.com/office/drawing/2014/main" id="{332231B7-D9CA-0881-C516-DBF5AD7FE0F7}"/>
              </a:ext>
            </a:extLst>
          </p:cNvPr>
          <p:cNvSpPr txBox="1">
            <a:spLocks noGrp="1"/>
          </p:cNvSpPr>
          <p:nvPr>
            <p:ph type="body" orient="vert" idx="1"/>
          </p:nvPr>
        </p:nvSpPr>
        <p:spPr/>
        <p:txBody>
          <a:bodyPr vert="eaVert"/>
          <a:lstStyle>
            <a:lvl1pPr>
              <a:defRPr/>
            </a:lvl1pPr>
            <a:lvl2pPr>
              <a:defRPr/>
            </a:lvl2pPr>
            <a:lvl3pPr>
              <a:defRPr/>
            </a:lvl3pPr>
            <a:lvl4pPr>
              <a:defRPr/>
            </a:lvl4pPr>
            <a:lvl5pPr>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E8037525-091E-3753-8920-B5D9BB4D1A2E}"/>
              </a:ext>
            </a:extLst>
          </p:cNvPr>
          <p:cNvSpPr txBox="1">
            <a:spLocks noGrp="1"/>
          </p:cNvSpPr>
          <p:nvPr>
            <p:ph type="dt" sz="half" idx="7"/>
          </p:nvPr>
        </p:nvSpPr>
        <p:spPr/>
        <p:txBody>
          <a:bodyPr/>
          <a:lstStyle>
            <a:lvl1pPr>
              <a:defRPr/>
            </a:lvl1pPr>
          </a:lstStyle>
          <a:p>
            <a:pPr lvl="0"/>
            <a:fld id="{5571FC80-5539-44F1-9E15-8157E876D503}" type="datetime4">
              <a:rPr lang="en-US"/>
              <a:pPr lvl="0"/>
              <a:t>November 11, 2025</a:t>
            </a:fld>
            <a:endParaRPr lang="en-US"/>
          </a:p>
        </p:txBody>
      </p:sp>
      <p:sp>
        <p:nvSpPr>
          <p:cNvPr id="5" name="Footer Placeholder 4">
            <a:extLst>
              <a:ext uri="{FF2B5EF4-FFF2-40B4-BE49-F238E27FC236}">
                <a16:creationId xmlns:a16="http://schemas.microsoft.com/office/drawing/2014/main" id="{B0A63686-63F4-DD67-FC6E-C5B1A4D5B359}"/>
              </a:ext>
            </a:extLst>
          </p:cNvPr>
          <p:cNvSpPr txBox="1">
            <a:spLocks noGrp="1"/>
          </p:cNvSpPr>
          <p:nvPr>
            <p:ph type="ftr" sz="quarter" idx="9"/>
          </p:nvPr>
        </p:nvSpPr>
        <p:spPr/>
        <p:txBody>
          <a:bodyPr/>
          <a:lstStyle>
            <a:lvl1pPr>
              <a:defRPr/>
            </a:lvl1pPr>
          </a:lstStyle>
          <a:p>
            <a:pPr lvl="0"/>
            <a:r>
              <a:rPr lang="en-US"/>
              <a:t>Sample Footer Text</a:t>
            </a:r>
          </a:p>
        </p:txBody>
      </p:sp>
      <p:sp>
        <p:nvSpPr>
          <p:cNvPr id="6" name="Slide Number Placeholder 5">
            <a:extLst>
              <a:ext uri="{FF2B5EF4-FFF2-40B4-BE49-F238E27FC236}">
                <a16:creationId xmlns:a16="http://schemas.microsoft.com/office/drawing/2014/main" id="{F61D8A3C-EE7A-E812-D55A-7A22339E7876}"/>
              </a:ext>
            </a:extLst>
          </p:cNvPr>
          <p:cNvSpPr txBox="1">
            <a:spLocks noGrp="1"/>
          </p:cNvSpPr>
          <p:nvPr>
            <p:ph type="sldNum" sz="quarter" idx="8"/>
          </p:nvPr>
        </p:nvSpPr>
        <p:spPr/>
        <p:txBody>
          <a:bodyPr/>
          <a:lstStyle>
            <a:lvl1pPr>
              <a:defRPr/>
            </a:lvl1pPr>
          </a:lstStyle>
          <a:p>
            <a:pPr lvl="0"/>
            <a:fld id="{57BD1243-4384-4CDA-8B50-C3BF07645735}" type="slidenum">
              <a:t>‹#›</a:t>
            </a:fld>
            <a:endParaRPr lang="en-US"/>
          </a:p>
        </p:txBody>
      </p:sp>
    </p:spTree>
    <p:extLst>
      <p:ext uri="{BB962C8B-B14F-4D97-AF65-F5344CB8AC3E}">
        <p14:creationId xmlns:p14="http://schemas.microsoft.com/office/powerpoint/2010/main" val="3530704785"/>
      </p:ext>
    </p:extLst>
  </p:cSld>
  <p:clrMapOvr>
    <a:masterClrMapping/>
  </p:clrMapOvr>
</p:sldLayout>
</file>

<file path=ppt/slideLayouts/slideLayout11.xml><?xml version="1.0" encoding="utf-8"?>
<p:sldLayout xmlns:a="http://purl.oclc.org/ooxml/drawingml/main" xmlns:r="http://purl.oclc.org/ooxml/officeDocument/relationships" xmlns:p="http://purl.oclc.org/ooxml/presentationml/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E085748-1AFC-48D1-A74C-A70CBC2ACA91}"/>
              </a:ext>
            </a:extLst>
          </p:cNvPr>
          <p:cNvSpPr txBox="1">
            <a:spLocks noGrp="1"/>
          </p:cNvSpPr>
          <p:nvPr>
            <p:ph type="title" orient="vert"/>
          </p:nvPr>
        </p:nvSpPr>
        <p:spPr>
          <a:xfrm>
            <a:off x="6629400" y="274640"/>
            <a:ext cx="2057400" cy="5851529"/>
          </a:xfrm>
        </p:spPr>
        <p:txBody>
          <a:bodyPr vert="eaVert"/>
          <a:lstStyle>
            <a:lvl1pPr>
              <a:defRPr/>
            </a:lvl1pPr>
          </a:lstStyle>
          <a:p>
            <a:pPr lvl="0"/>
            <a:r>
              <a:rPr lang="en-GB"/>
              <a:t>Click to edit Master title style</a:t>
            </a:r>
          </a:p>
        </p:txBody>
      </p:sp>
      <p:sp>
        <p:nvSpPr>
          <p:cNvPr id="3" name="Vertical Text Placeholder 2">
            <a:extLst>
              <a:ext uri="{FF2B5EF4-FFF2-40B4-BE49-F238E27FC236}">
                <a16:creationId xmlns:a16="http://schemas.microsoft.com/office/drawing/2014/main" id="{06CD9969-B0CE-8EDC-10E2-DFA2DDA98442}"/>
              </a:ext>
            </a:extLst>
          </p:cNvPr>
          <p:cNvSpPr txBox="1">
            <a:spLocks noGrp="1"/>
          </p:cNvSpPr>
          <p:nvPr>
            <p:ph type="body" orient="vert" idx="1"/>
          </p:nvPr>
        </p:nvSpPr>
        <p:spPr>
          <a:xfrm>
            <a:off x="457200" y="274640"/>
            <a:ext cx="6019796" cy="5851529"/>
          </a:xfrm>
        </p:spPr>
        <p:txBody>
          <a:bodyPr vert="eaVert"/>
          <a:lstStyle>
            <a:lvl1pPr>
              <a:defRPr/>
            </a:lvl1pPr>
            <a:lvl2pPr>
              <a:defRPr/>
            </a:lvl2pPr>
            <a:lvl3pPr>
              <a:defRPr/>
            </a:lvl3pPr>
            <a:lvl4pPr>
              <a:defRPr/>
            </a:lvl4pPr>
            <a:lvl5pPr>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536F18DA-8F9E-A2E4-A12B-827DBDBA2F72}"/>
              </a:ext>
            </a:extLst>
          </p:cNvPr>
          <p:cNvSpPr txBox="1">
            <a:spLocks noGrp="1"/>
          </p:cNvSpPr>
          <p:nvPr>
            <p:ph type="dt" sz="half" idx="7"/>
          </p:nvPr>
        </p:nvSpPr>
        <p:spPr/>
        <p:txBody>
          <a:bodyPr/>
          <a:lstStyle>
            <a:lvl1pPr>
              <a:defRPr/>
            </a:lvl1pPr>
          </a:lstStyle>
          <a:p>
            <a:pPr lvl="0"/>
            <a:fld id="{A0C729E4-A562-4739-A865-48F4FB67218F}" type="datetime4">
              <a:rPr lang="en-US"/>
              <a:pPr lvl="0"/>
              <a:t>November 11, 2025</a:t>
            </a:fld>
            <a:endParaRPr lang="en-US"/>
          </a:p>
        </p:txBody>
      </p:sp>
      <p:sp>
        <p:nvSpPr>
          <p:cNvPr id="5" name="Footer Placeholder 4">
            <a:extLst>
              <a:ext uri="{FF2B5EF4-FFF2-40B4-BE49-F238E27FC236}">
                <a16:creationId xmlns:a16="http://schemas.microsoft.com/office/drawing/2014/main" id="{F96DD14B-76C0-C7FA-1190-F2F658FFC283}"/>
              </a:ext>
            </a:extLst>
          </p:cNvPr>
          <p:cNvSpPr txBox="1">
            <a:spLocks noGrp="1"/>
          </p:cNvSpPr>
          <p:nvPr>
            <p:ph type="ftr" sz="quarter" idx="9"/>
          </p:nvPr>
        </p:nvSpPr>
        <p:spPr/>
        <p:txBody>
          <a:bodyPr/>
          <a:lstStyle>
            <a:lvl1pPr>
              <a:defRPr/>
            </a:lvl1pPr>
          </a:lstStyle>
          <a:p>
            <a:pPr lvl="0"/>
            <a:r>
              <a:rPr lang="en-US"/>
              <a:t>Sample Footer Text</a:t>
            </a:r>
          </a:p>
        </p:txBody>
      </p:sp>
      <p:sp>
        <p:nvSpPr>
          <p:cNvPr id="6" name="Slide Number Placeholder 5">
            <a:extLst>
              <a:ext uri="{FF2B5EF4-FFF2-40B4-BE49-F238E27FC236}">
                <a16:creationId xmlns:a16="http://schemas.microsoft.com/office/drawing/2014/main" id="{5BCA657C-785A-727A-05CA-209B2EFAA0BB}"/>
              </a:ext>
            </a:extLst>
          </p:cNvPr>
          <p:cNvSpPr txBox="1">
            <a:spLocks noGrp="1"/>
          </p:cNvSpPr>
          <p:nvPr>
            <p:ph type="sldNum" sz="quarter" idx="8"/>
          </p:nvPr>
        </p:nvSpPr>
        <p:spPr/>
        <p:txBody>
          <a:bodyPr/>
          <a:lstStyle>
            <a:lvl1pPr>
              <a:defRPr/>
            </a:lvl1pPr>
          </a:lstStyle>
          <a:p>
            <a:pPr lvl="0"/>
            <a:fld id="{5625FAE5-8719-4011-A6E9-A52B799DD7BE}" type="slidenum">
              <a:t>‹#›</a:t>
            </a:fld>
            <a:endParaRPr lang="en-US"/>
          </a:p>
        </p:txBody>
      </p:sp>
    </p:spTree>
    <p:extLst>
      <p:ext uri="{BB962C8B-B14F-4D97-AF65-F5344CB8AC3E}">
        <p14:creationId xmlns:p14="http://schemas.microsoft.com/office/powerpoint/2010/main" val="334368182"/>
      </p:ext>
    </p:extLst>
  </p:cSld>
  <p:clrMapOvr>
    <a:masterClrMapping/>
  </p:clrMapOvr>
</p:sldLayout>
</file>

<file path=ppt/slideLayouts/slideLayout12.xml><?xml version="1.0" encoding="utf-8"?>
<p:sldLayout xmlns:a="http://purl.oclc.org/ooxml/drawingml/main" xmlns:r="http://purl.oclc.org/ooxml/officeDocument/relationships" xmlns:p="http://purl.oclc.org/ooxml/presentationml/main" preserve="1">
  <p:cSld name="Content with Picture 8">
    <p:spTree>
      <p:nvGrpSpPr>
        <p:cNvPr id="1" name=""/>
        <p:cNvGrpSpPr/>
        <p:nvPr/>
      </p:nvGrpSpPr>
      <p:grpSpPr>
        <a:xfrm>
          <a:off x="0" y="0"/>
          <a:ext cx="0" cy="0"/>
          <a:chOff x="0" y="0"/>
          <a:chExt cx="0" cy="0"/>
        </a:xfrm>
      </p:grpSpPr>
      <p:sp>
        <p:nvSpPr>
          <p:cNvPr id="2" name="Title 4">
            <a:extLst>
              <a:ext uri="{FF2B5EF4-FFF2-40B4-BE49-F238E27FC236}">
                <a16:creationId xmlns:a16="http://schemas.microsoft.com/office/drawing/2014/main" id="{BC1F3EDE-A16F-AF6B-F54F-591D8E163067}"/>
              </a:ext>
            </a:extLst>
          </p:cNvPr>
          <p:cNvSpPr txBox="1">
            <a:spLocks noGrp="1"/>
          </p:cNvSpPr>
          <p:nvPr>
            <p:ph type="title"/>
          </p:nvPr>
        </p:nvSpPr>
        <p:spPr>
          <a:xfrm>
            <a:off x="5677189" y="758952"/>
            <a:ext cx="2881594" cy="1143000"/>
          </a:xfrm>
        </p:spPr>
        <p:txBody>
          <a:bodyPr/>
          <a:lstStyle>
            <a:lvl1pPr>
              <a:defRPr lang="en-US"/>
            </a:lvl1pPr>
          </a:lstStyle>
          <a:p>
            <a:pPr lvl="0"/>
            <a:r>
              <a:rPr lang="en-US"/>
              <a:t>Click to edit Master title style</a:t>
            </a:r>
          </a:p>
        </p:txBody>
      </p:sp>
      <p:sp>
        <p:nvSpPr>
          <p:cNvPr id="3" name="Picture Placeholder 5">
            <a:extLst>
              <a:ext uri="{FF2B5EF4-FFF2-40B4-BE49-F238E27FC236}">
                <a16:creationId xmlns:a16="http://schemas.microsoft.com/office/drawing/2014/main" id="{71E5E4AF-2F70-3C68-7D86-09C53CC587ED}"/>
              </a:ext>
            </a:extLst>
          </p:cNvPr>
          <p:cNvSpPr txBox="1">
            <a:spLocks noGrp="1"/>
          </p:cNvSpPr>
          <p:nvPr>
            <p:ph type="pic" idx="4294967295"/>
          </p:nvPr>
        </p:nvSpPr>
        <p:spPr>
          <a:xfrm>
            <a:off x="0" y="0"/>
            <a:ext cx="5126364" cy="6858000"/>
          </a:xfrm>
          <a:blipFill>
            <a:blip r:embed="rId2">
              <a:alphaModFix amt="70%"/>
            </a:blip>
            <a:stretch>
              <a:fillRect/>
            </a:stretch>
          </a:blipFill>
        </p:spPr>
        <p:txBody>
          <a:bodyPr/>
          <a:lstStyle>
            <a:lvl1pPr marL="0" indent="0">
              <a:buNone/>
              <a:defRPr lang="en-US"/>
            </a:lvl1pPr>
          </a:lstStyle>
          <a:p>
            <a:pPr lvl="0"/>
            <a:r>
              <a:rPr lang="en-US"/>
              <a:t> </a:t>
            </a:r>
          </a:p>
        </p:txBody>
      </p:sp>
      <p:sp>
        <p:nvSpPr>
          <p:cNvPr id="4" name="Content Placeholder 7">
            <a:extLst>
              <a:ext uri="{FF2B5EF4-FFF2-40B4-BE49-F238E27FC236}">
                <a16:creationId xmlns:a16="http://schemas.microsoft.com/office/drawing/2014/main" id="{A4A3F65E-B46B-7AA5-A21D-AFFE9D1F06C4}"/>
              </a:ext>
            </a:extLst>
          </p:cNvPr>
          <p:cNvSpPr txBox="1">
            <a:spLocks noGrp="1"/>
          </p:cNvSpPr>
          <p:nvPr>
            <p:ph idx="4294967295"/>
          </p:nvPr>
        </p:nvSpPr>
        <p:spPr>
          <a:xfrm>
            <a:off x="5677189" y="2258568"/>
            <a:ext cx="2775295" cy="3840480"/>
          </a:xfrm>
        </p:spPr>
        <p:txBody>
          <a:bodyPr/>
          <a:lstStyle>
            <a:lvl1pPr>
              <a:lnSpc>
                <a:spcPct val="130%"/>
              </a:lnSpc>
              <a:defRPr lang="en-US"/>
            </a:lvl1pPr>
            <a:lvl2pPr>
              <a:lnSpc>
                <a:spcPct val="130%"/>
              </a:lnSpc>
              <a:defRPr lang="en-US"/>
            </a:lvl2pPr>
            <a:lvl3pPr>
              <a:lnSpc>
                <a:spcPct val="130%"/>
              </a:lnSpc>
              <a:defRPr lang="en-US"/>
            </a:lvl3pPr>
            <a:lvl4pPr>
              <a:lnSpc>
                <a:spcPct val="130%"/>
              </a:lnSpc>
              <a:defRPr lang="en-US"/>
            </a:lvl4pPr>
            <a:lvl5pPr>
              <a:lnSpc>
                <a:spcPct val="130%"/>
              </a:lnSpc>
              <a:defRPr lang="en-US"/>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8">
            <a:extLst>
              <a:ext uri="{FF2B5EF4-FFF2-40B4-BE49-F238E27FC236}">
                <a16:creationId xmlns:a16="http://schemas.microsoft.com/office/drawing/2014/main" id="{62A3C9B6-C97C-B91D-8268-B155C41E3EFE}"/>
              </a:ext>
            </a:extLst>
          </p:cNvPr>
          <p:cNvSpPr txBox="1">
            <a:spLocks noGrp="1"/>
          </p:cNvSpPr>
          <p:nvPr>
            <p:ph type="ftr" sz="quarter" idx="9"/>
          </p:nvPr>
        </p:nvSpPr>
        <p:spPr>
          <a:xfrm rot="5400013">
            <a:off x="7518654" y="1655064"/>
            <a:ext cx="2670048" cy="274320"/>
          </a:xfrm>
        </p:spPr>
        <p:txBody>
          <a:bodyPr/>
          <a:lstStyle>
            <a:lvl1pPr>
              <a:defRPr>
                <a:solidFill>
                  <a:srgbClr val="000000"/>
                </a:solidFill>
              </a:defRPr>
            </a:lvl1pPr>
          </a:lstStyle>
          <a:p>
            <a:pPr lvl="0"/>
            <a:r>
              <a:rPr lang="en-US"/>
              <a:t>Sample Footer Text</a:t>
            </a:r>
          </a:p>
        </p:txBody>
      </p:sp>
      <p:sp>
        <p:nvSpPr>
          <p:cNvPr id="6" name="Slide Number Placeholder 9">
            <a:extLst>
              <a:ext uri="{FF2B5EF4-FFF2-40B4-BE49-F238E27FC236}">
                <a16:creationId xmlns:a16="http://schemas.microsoft.com/office/drawing/2014/main" id="{CC860D46-479E-854C-51CF-924FB1E44EA8}"/>
              </a:ext>
            </a:extLst>
          </p:cNvPr>
          <p:cNvSpPr txBox="1">
            <a:spLocks noGrp="1"/>
          </p:cNvSpPr>
          <p:nvPr>
            <p:ph type="sldNum" sz="quarter" idx="8"/>
          </p:nvPr>
        </p:nvSpPr>
        <p:spPr>
          <a:xfrm>
            <a:off x="8620506" y="3218688"/>
            <a:ext cx="473201" cy="429768"/>
          </a:xfrm>
        </p:spPr>
        <p:txBody>
          <a:bodyPr/>
          <a:lstStyle>
            <a:lvl1pPr>
              <a:defRPr>
                <a:solidFill>
                  <a:srgbClr val="000000"/>
                </a:solidFill>
              </a:defRPr>
            </a:lvl1pPr>
          </a:lstStyle>
          <a:p>
            <a:pPr lvl="0"/>
            <a:fld id="{67FD151F-F0AF-427E-8ADA-642C98D721E4}" type="slidenum">
              <a:t>‹#›</a:t>
            </a:fld>
            <a:endParaRPr lang="en-US"/>
          </a:p>
        </p:txBody>
      </p:sp>
      <p:sp>
        <p:nvSpPr>
          <p:cNvPr id="7" name="Date Placeholder 2">
            <a:extLst>
              <a:ext uri="{FF2B5EF4-FFF2-40B4-BE49-F238E27FC236}">
                <a16:creationId xmlns:a16="http://schemas.microsoft.com/office/drawing/2014/main" id="{939A2E63-FF8B-2EB7-1F74-577515CFB37C}"/>
              </a:ext>
            </a:extLst>
          </p:cNvPr>
          <p:cNvSpPr txBox="1">
            <a:spLocks noGrp="1"/>
          </p:cNvSpPr>
          <p:nvPr>
            <p:ph type="dt" sz="half" idx="7"/>
          </p:nvPr>
        </p:nvSpPr>
        <p:spPr>
          <a:xfrm rot="5400013">
            <a:off x="7518654" y="4937760"/>
            <a:ext cx="2670048" cy="274320"/>
          </a:xfrm>
        </p:spPr>
        <p:txBody>
          <a:bodyPr/>
          <a:lstStyle>
            <a:lvl1pPr>
              <a:defRPr>
                <a:solidFill>
                  <a:srgbClr val="000000"/>
                </a:solidFill>
              </a:defRPr>
            </a:lvl1pPr>
          </a:lstStyle>
          <a:p>
            <a:pPr lvl="0"/>
            <a:fld id="{01819DAE-5CFC-4C18-BFC4-7BC67FDE36EF}" type="datetime4">
              <a:rPr lang="en-US"/>
              <a:pPr lvl="0"/>
              <a:t>November 11, 2025</a:t>
            </a:fld>
            <a:endParaRPr lang="en-US"/>
          </a:p>
        </p:txBody>
      </p:sp>
    </p:spTree>
    <p:extLst>
      <p:ext uri="{BB962C8B-B14F-4D97-AF65-F5344CB8AC3E}">
        <p14:creationId xmlns:p14="http://schemas.microsoft.com/office/powerpoint/2010/main" val="603657808"/>
      </p:ext>
    </p:extLst>
  </p:cSld>
  <p:clrMapOvr>
    <a:masterClrMapping/>
  </p:clrMapOvr>
  <p:hf sldNum="0" hdr="0" ftr="0" dt="0"/>
</p:sldLayout>
</file>

<file path=ppt/slideLayouts/slideLayout13.xml><?xml version="1.0" encoding="utf-8"?>
<p:sldLayout xmlns:a="http://purl.oclc.org/ooxml/drawingml/main" xmlns:r="http://purl.oclc.org/ooxml/officeDocument/relationships" xmlns:p="http://purl.oclc.org/ooxml/presentationml/main" preserve="1">
  <p:cSld name="Content with Picture 1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45D537-D8F7-036A-2AD2-D0BFEB90966B}"/>
              </a:ext>
            </a:extLst>
          </p:cNvPr>
          <p:cNvSpPr txBox="1">
            <a:spLocks noGrp="1"/>
          </p:cNvSpPr>
          <p:nvPr>
            <p:ph type="title"/>
          </p:nvPr>
        </p:nvSpPr>
        <p:spPr>
          <a:xfrm>
            <a:off x="459485" y="819476"/>
            <a:ext cx="3463290" cy="1197864"/>
          </a:xfrm>
        </p:spPr>
        <p:txBody>
          <a:bodyPr anchor="t"/>
          <a:lstStyle>
            <a:lvl1pPr>
              <a:defRPr lang="en-US"/>
            </a:lvl1pPr>
          </a:lstStyle>
          <a:p>
            <a:pPr lvl="0"/>
            <a:r>
              <a:rPr lang="en-US"/>
              <a:t>Click to edit Master title style</a:t>
            </a:r>
          </a:p>
        </p:txBody>
      </p:sp>
      <p:sp>
        <p:nvSpPr>
          <p:cNvPr id="3" name="Picture Placeholder 13">
            <a:extLst>
              <a:ext uri="{FF2B5EF4-FFF2-40B4-BE49-F238E27FC236}">
                <a16:creationId xmlns:a16="http://schemas.microsoft.com/office/drawing/2014/main" id="{F3949665-8D13-AFDB-3629-B6369148BA62}"/>
              </a:ext>
            </a:extLst>
          </p:cNvPr>
          <p:cNvSpPr txBox="1">
            <a:spLocks noGrp="1"/>
          </p:cNvSpPr>
          <p:nvPr>
            <p:ph type="pic" idx="4294967295"/>
          </p:nvPr>
        </p:nvSpPr>
        <p:spPr>
          <a:xfrm>
            <a:off x="713232" y="2148839"/>
            <a:ext cx="2907792" cy="3877056"/>
          </a:xfrm>
          <a:blipFill>
            <a:blip r:embed="rId2">
              <a:alphaModFix amt="70%"/>
            </a:blip>
            <a:stretch>
              <a:fillRect/>
            </a:stretch>
          </a:blipFill>
        </p:spPr>
        <p:txBody>
          <a:bodyPr>
            <a:noAutofit/>
          </a:bodyPr>
          <a:lstStyle>
            <a:lvl1pPr marL="0" indent="0">
              <a:buNone/>
              <a:defRPr lang="en-US"/>
            </a:lvl1pPr>
          </a:lstStyle>
          <a:p>
            <a:pPr lvl="0"/>
            <a:r>
              <a:rPr lang="en-US"/>
              <a:t> </a:t>
            </a:r>
          </a:p>
        </p:txBody>
      </p:sp>
      <p:sp>
        <p:nvSpPr>
          <p:cNvPr id="4" name="Content Placeholder 7">
            <a:extLst>
              <a:ext uri="{FF2B5EF4-FFF2-40B4-BE49-F238E27FC236}">
                <a16:creationId xmlns:a16="http://schemas.microsoft.com/office/drawing/2014/main" id="{4E50575B-2129-42FD-76B9-18D041A42A8E}"/>
              </a:ext>
            </a:extLst>
          </p:cNvPr>
          <p:cNvSpPr txBox="1">
            <a:spLocks noGrp="1"/>
          </p:cNvSpPr>
          <p:nvPr>
            <p:ph idx="4294967295"/>
          </p:nvPr>
        </p:nvSpPr>
        <p:spPr>
          <a:xfrm>
            <a:off x="4382262" y="950976"/>
            <a:ext cx="4190237" cy="5330952"/>
          </a:xfrm>
        </p:spPr>
        <p:txBody>
          <a:bodyPr anchor="ctr"/>
          <a:lstStyle>
            <a:lvl1pPr>
              <a:lnSpc>
                <a:spcPct val="130%"/>
              </a:lnSpc>
              <a:defRPr lang="en-US"/>
            </a:lvl1pPr>
            <a:lvl2pPr>
              <a:lnSpc>
                <a:spcPct val="130%"/>
              </a:lnSpc>
              <a:defRPr lang="en-US"/>
            </a:lvl2pPr>
            <a:lvl3pPr>
              <a:lnSpc>
                <a:spcPct val="130%"/>
              </a:lnSpc>
              <a:defRPr lang="en-US"/>
            </a:lvl3pPr>
            <a:lvl4pPr>
              <a:lnSpc>
                <a:spcPct val="130%"/>
              </a:lnSpc>
              <a:defRPr lang="en-US"/>
            </a:lvl4pPr>
            <a:lvl5pPr>
              <a:lnSpc>
                <a:spcPct val="130%"/>
              </a:lnSpc>
              <a:defRPr lang="en-US"/>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8">
            <a:extLst>
              <a:ext uri="{FF2B5EF4-FFF2-40B4-BE49-F238E27FC236}">
                <a16:creationId xmlns:a16="http://schemas.microsoft.com/office/drawing/2014/main" id="{BED693C4-1746-113F-3E38-BFD8B129E3D2}"/>
              </a:ext>
            </a:extLst>
          </p:cNvPr>
          <p:cNvSpPr txBox="1">
            <a:spLocks noGrp="1"/>
          </p:cNvSpPr>
          <p:nvPr>
            <p:ph type="ftr" sz="quarter" idx="9"/>
          </p:nvPr>
        </p:nvSpPr>
        <p:spPr>
          <a:xfrm rot="5400013">
            <a:off x="7518654" y="1655064"/>
            <a:ext cx="2670048" cy="274320"/>
          </a:xfrm>
        </p:spPr>
        <p:txBody>
          <a:bodyPr/>
          <a:lstStyle>
            <a:lvl1pPr>
              <a:defRPr>
                <a:solidFill>
                  <a:srgbClr val="000000"/>
                </a:solidFill>
              </a:defRPr>
            </a:lvl1pPr>
          </a:lstStyle>
          <a:p>
            <a:pPr lvl="0"/>
            <a:r>
              <a:rPr lang="en-US"/>
              <a:t>Sample Footer Text</a:t>
            </a:r>
          </a:p>
        </p:txBody>
      </p:sp>
      <p:sp>
        <p:nvSpPr>
          <p:cNvPr id="6" name="Slide Number Placeholder 9">
            <a:extLst>
              <a:ext uri="{FF2B5EF4-FFF2-40B4-BE49-F238E27FC236}">
                <a16:creationId xmlns:a16="http://schemas.microsoft.com/office/drawing/2014/main" id="{C95DD9B4-3261-0EFD-CEB7-2E16B5317C9F}"/>
              </a:ext>
            </a:extLst>
          </p:cNvPr>
          <p:cNvSpPr txBox="1">
            <a:spLocks noGrp="1"/>
          </p:cNvSpPr>
          <p:nvPr>
            <p:ph type="sldNum" sz="quarter" idx="8"/>
          </p:nvPr>
        </p:nvSpPr>
        <p:spPr>
          <a:xfrm>
            <a:off x="8620506" y="3218688"/>
            <a:ext cx="473201" cy="429768"/>
          </a:xfrm>
        </p:spPr>
        <p:txBody>
          <a:bodyPr/>
          <a:lstStyle>
            <a:lvl1pPr>
              <a:defRPr>
                <a:solidFill>
                  <a:srgbClr val="000000"/>
                </a:solidFill>
              </a:defRPr>
            </a:lvl1pPr>
          </a:lstStyle>
          <a:p>
            <a:pPr lvl="0"/>
            <a:fld id="{40734945-F98F-46B3-8A4D-CB1FA15E5C3C}" type="slidenum">
              <a:t>‹#›</a:t>
            </a:fld>
            <a:endParaRPr lang="en-US"/>
          </a:p>
        </p:txBody>
      </p:sp>
      <p:sp>
        <p:nvSpPr>
          <p:cNvPr id="7" name="Date Placeholder 2">
            <a:extLst>
              <a:ext uri="{FF2B5EF4-FFF2-40B4-BE49-F238E27FC236}">
                <a16:creationId xmlns:a16="http://schemas.microsoft.com/office/drawing/2014/main" id="{AD2DDB82-C5EE-DF83-0E7D-BE0E7E2913D8}"/>
              </a:ext>
            </a:extLst>
          </p:cNvPr>
          <p:cNvSpPr txBox="1">
            <a:spLocks noGrp="1"/>
          </p:cNvSpPr>
          <p:nvPr>
            <p:ph type="dt" sz="half" idx="7"/>
          </p:nvPr>
        </p:nvSpPr>
        <p:spPr>
          <a:xfrm rot="5400013">
            <a:off x="7518654" y="4937760"/>
            <a:ext cx="2670048" cy="274320"/>
          </a:xfrm>
        </p:spPr>
        <p:txBody>
          <a:bodyPr/>
          <a:lstStyle>
            <a:lvl1pPr>
              <a:defRPr>
                <a:solidFill>
                  <a:srgbClr val="000000"/>
                </a:solidFill>
              </a:defRPr>
            </a:lvl1pPr>
          </a:lstStyle>
          <a:p>
            <a:pPr lvl="0"/>
            <a:fld id="{8B72B28D-C37D-4DDE-A1B8-683326E9648D}" type="datetime4">
              <a:rPr lang="en-US"/>
              <a:pPr lvl="0"/>
              <a:t>November 11, 2025</a:t>
            </a:fld>
            <a:endParaRPr lang="en-US"/>
          </a:p>
        </p:txBody>
      </p:sp>
    </p:spTree>
    <p:extLst>
      <p:ext uri="{BB962C8B-B14F-4D97-AF65-F5344CB8AC3E}">
        <p14:creationId xmlns:p14="http://schemas.microsoft.com/office/powerpoint/2010/main" val="1322020953"/>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8" Type="http://purl.oclc.org/ooxml/officeDocument/relationships/slideLayout" Target="../slideLayouts/slideLayout8.xml"/><Relationship Id="rId13" Type="http://purl.oclc.org/ooxml/officeDocument/relationships/slideLayout" Target="../slideLayouts/slideLayout13.xml"/><Relationship Id="rId3" Type="http://purl.oclc.org/ooxml/officeDocument/relationships/slideLayout" Target="../slideLayouts/slideLayout3.xml"/><Relationship Id="rId7" Type="http://purl.oclc.org/ooxml/officeDocument/relationships/slideLayout" Target="../slideLayouts/slideLayout7.xml"/><Relationship Id="rId12" Type="http://purl.oclc.org/ooxml/officeDocument/relationships/slideLayout" Target="../slideLayouts/slideLayout12.xml"/><Relationship Id="rId2" Type="http://purl.oclc.org/ooxml/officeDocument/relationships/slideLayout" Target="../slideLayouts/slideLayout2.xml"/><Relationship Id="rId1" Type="http://purl.oclc.org/ooxml/officeDocument/relationships/slideLayout" Target="../slideLayouts/slideLayout1.xml"/><Relationship Id="rId6" Type="http://purl.oclc.org/ooxml/officeDocument/relationships/slideLayout" Target="../slideLayouts/slideLayout6.xml"/><Relationship Id="rId11" Type="http://purl.oclc.org/ooxml/officeDocument/relationships/slideLayout" Target="../slideLayouts/slideLayout11.xml"/><Relationship Id="rId5" Type="http://purl.oclc.org/ooxml/officeDocument/relationships/slideLayout" Target="../slideLayouts/slideLayout5.xml"/><Relationship Id="rId10" Type="http://purl.oclc.org/ooxml/officeDocument/relationships/slideLayout" Target="../slideLayouts/slideLayout10.xml"/><Relationship Id="rId4" Type="http://purl.oclc.org/ooxml/officeDocument/relationships/slideLayout" Target="../slideLayouts/slideLayout4.xml"/><Relationship Id="rId9" Type="http://purl.oclc.org/ooxml/officeDocument/relationships/slideLayout" Target="../slideLayouts/slideLayout9.xml"/><Relationship Id="rId14" Type="http://purl.oclc.org/ooxml/officeDocument/relationships/theme" Target="../theme/theme1.xml"/></Relationships>
</file>

<file path=ppt/slideMasters/slideMaster1.xml><?xml version="1.0" encoding="utf-8"?>
<p:sldMaster xmlns:a="http://purl.oclc.org/ooxml/drawingml/main" xmlns:r="http://purl.oclc.org/ooxml/officeDocument/relationships" xmlns:p="http://purl.oclc.org/ooxml/presentationml/main">
  <p:cSld>
    <p:bg>
      <p:bgPr>
        <a:solidFill>
          <a:srgbClr val="FFFFFF"/>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AFFE861-1F3C-D831-A414-35056D88BC3D}"/>
              </a:ext>
            </a:extLst>
          </p:cNvPr>
          <p:cNvSpPr txBox="1">
            <a:spLocks noGrp="1"/>
          </p:cNvSpPr>
          <p:nvPr>
            <p:ph type="title"/>
          </p:nvPr>
        </p:nvSpPr>
        <p:spPr>
          <a:xfrm>
            <a:off x="457200" y="274640"/>
            <a:ext cx="8229600" cy="1143000"/>
          </a:xfrm>
          <a:prstGeom prst="rect">
            <a:avLst/>
          </a:prstGeom>
          <a:noFill/>
          <a:ln>
            <a:noFill/>
          </a:ln>
        </p:spPr>
        <p:txBody>
          <a:bodyPr vert="horz" wrap="square" lIns="91440" tIns="45720" rIns="91440" bIns="45720" anchor="ctr" anchorCtr="1" compatLnSpc="1">
            <a:normAutofit/>
          </a:bodyPr>
          <a:lstStyle/>
          <a:p>
            <a:pPr lvl="0"/>
            <a:r>
              <a:rPr lang="en-GB"/>
              <a:t>Click to edit Master title style</a:t>
            </a:r>
          </a:p>
        </p:txBody>
      </p:sp>
      <p:sp>
        <p:nvSpPr>
          <p:cNvPr id="3" name="Text Placeholder 2">
            <a:extLst>
              <a:ext uri="{FF2B5EF4-FFF2-40B4-BE49-F238E27FC236}">
                <a16:creationId xmlns:a16="http://schemas.microsoft.com/office/drawing/2014/main" id="{8F2A7148-6472-1F90-4F1C-4F3EF7115222}"/>
              </a:ext>
            </a:extLst>
          </p:cNvPr>
          <p:cNvSpPr txBox="1">
            <a:spLocks noGrp="1"/>
          </p:cNvSpPr>
          <p:nvPr>
            <p:ph type="body" idx="1"/>
          </p:nvPr>
        </p:nvSpPr>
        <p:spPr>
          <a:xfrm>
            <a:off x="457200" y="1600200"/>
            <a:ext cx="8229600" cy="4525959"/>
          </a:xfrm>
          <a:prstGeom prst="rect">
            <a:avLst/>
          </a:prstGeom>
          <a:noFill/>
          <a:ln>
            <a:noFill/>
          </a:ln>
        </p:spPr>
        <p:txBody>
          <a:bodyPr vert="horz" wrap="square" lIns="91440" tIns="45720" rIns="91440" bIns="45720" anchor="t" anchorCtr="0" compatLnSpc="1">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94F0068F-3BFA-A259-C303-F71FD0A1B037}"/>
              </a:ext>
            </a:extLst>
          </p:cNvPr>
          <p:cNvSpPr txBox="1">
            <a:spLocks noGrp="1"/>
          </p:cNvSpPr>
          <p:nvPr>
            <p:ph type="dt" sz="half" idx="2"/>
          </p:nvPr>
        </p:nvSpPr>
        <p:spPr>
          <a:xfrm>
            <a:off x="457200" y="6356351"/>
            <a:ext cx="2133596" cy="365129"/>
          </a:xfrm>
          <a:prstGeom prst="rect">
            <a:avLst/>
          </a:prstGeom>
          <a:noFill/>
          <a:ln>
            <a:noFill/>
          </a:ln>
        </p:spPr>
        <p:txBody>
          <a:bodyPr vert="horz" wrap="square" lIns="91440" tIns="45720" rIns="91440" bIns="45720" anchor="ctr" anchorCtr="0" compatLnSpc="1">
            <a:noAutofit/>
          </a:bodyPr>
          <a:lstStyle>
            <a:lvl1pPr marL="0" marR="0" lvl="0" indent="0" algn="l" defTabSz="914400" rtl="0" fontAlgn="auto" hangingPunct="1">
              <a:lnSpc>
                <a:spcPct val="100%"/>
              </a:lnSpc>
              <a:spcBef>
                <a:spcPts val="0"/>
              </a:spcBef>
              <a:spcAft>
                <a:spcPts val="0"/>
              </a:spcAft>
              <a:buNone/>
              <a:tabLst/>
              <a:defRPr lang="en-US" sz="1200" b="0" i="0" u="none" strike="noStrike" kern="1200" cap="none" spc="0" baseline="0%">
                <a:solidFill>
                  <a:srgbClr val="898989"/>
                </a:solidFill>
                <a:uFillTx/>
                <a:latin typeface="Calibri"/>
              </a:defRPr>
            </a:lvl1pPr>
          </a:lstStyle>
          <a:p>
            <a:pPr lvl="0"/>
            <a:fld id="{3ED377CE-075C-4D53-ADAB-D44C7F803471}" type="datetime4">
              <a:rPr lang="en-US"/>
              <a:pPr lvl="0"/>
              <a:t>November 11, 2025</a:t>
            </a:fld>
            <a:endParaRPr lang="en-US"/>
          </a:p>
        </p:txBody>
      </p:sp>
      <p:sp>
        <p:nvSpPr>
          <p:cNvPr id="5" name="Footer Placeholder 4">
            <a:extLst>
              <a:ext uri="{FF2B5EF4-FFF2-40B4-BE49-F238E27FC236}">
                <a16:creationId xmlns:a16="http://schemas.microsoft.com/office/drawing/2014/main" id="{DFB54BFB-4268-BA40-1EE2-74BB0E743A99}"/>
              </a:ext>
            </a:extLst>
          </p:cNvPr>
          <p:cNvSpPr txBox="1">
            <a:spLocks noGrp="1"/>
          </p:cNvSpPr>
          <p:nvPr>
            <p:ph type="ftr" sz="quarter" idx="3"/>
          </p:nvPr>
        </p:nvSpPr>
        <p:spPr>
          <a:xfrm>
            <a:off x="3124203" y="6356351"/>
            <a:ext cx="2895603" cy="365129"/>
          </a:xfrm>
          <a:prstGeom prst="rect">
            <a:avLst/>
          </a:prstGeom>
          <a:noFill/>
          <a:ln>
            <a:noFill/>
          </a:ln>
        </p:spPr>
        <p:txBody>
          <a:bodyPr vert="horz" wrap="square" lIns="91440" tIns="45720" rIns="91440" bIns="45720" anchor="ctr" anchorCtr="0" compatLnSpc="1">
            <a:noAutofit/>
          </a:bodyPr>
          <a:lstStyle>
            <a:lvl1pPr marL="0" marR="0" lvl="0" indent="0" algn="r" defTabSz="914400" rtl="0" fontAlgn="auto" hangingPunct="1">
              <a:lnSpc>
                <a:spcPct val="100%"/>
              </a:lnSpc>
              <a:spcBef>
                <a:spcPts val="0"/>
              </a:spcBef>
              <a:spcAft>
                <a:spcPts val="0"/>
              </a:spcAft>
              <a:buNone/>
              <a:tabLst/>
              <a:defRPr lang="en-US" sz="1200" b="0" i="0" u="none" strike="noStrike" kern="1200" cap="none" spc="0" baseline="0%">
                <a:solidFill>
                  <a:srgbClr val="898989"/>
                </a:solidFill>
                <a:uFillTx/>
                <a:latin typeface="Calibri"/>
              </a:defRPr>
            </a:lvl1pPr>
          </a:lstStyle>
          <a:p>
            <a:pPr lvl="0"/>
            <a:r>
              <a:rPr lang="en-US"/>
              <a:t>Sample Footer Text</a:t>
            </a:r>
          </a:p>
        </p:txBody>
      </p:sp>
      <p:sp>
        <p:nvSpPr>
          <p:cNvPr id="6" name="Slide Number Placeholder 5">
            <a:extLst>
              <a:ext uri="{FF2B5EF4-FFF2-40B4-BE49-F238E27FC236}">
                <a16:creationId xmlns:a16="http://schemas.microsoft.com/office/drawing/2014/main" id="{3EFD234F-E948-3E7B-5C8F-6F34C05D608B}"/>
              </a:ext>
            </a:extLst>
          </p:cNvPr>
          <p:cNvSpPr txBox="1">
            <a:spLocks noGrp="1"/>
          </p:cNvSpPr>
          <p:nvPr>
            <p:ph type="sldNum" sz="quarter" idx="4"/>
          </p:nvPr>
        </p:nvSpPr>
        <p:spPr>
          <a:xfrm>
            <a:off x="6553203" y="6356351"/>
            <a:ext cx="2133596" cy="365129"/>
          </a:xfrm>
          <a:prstGeom prst="rect">
            <a:avLst/>
          </a:prstGeom>
          <a:noFill/>
          <a:ln>
            <a:noFill/>
          </a:ln>
        </p:spPr>
        <p:txBody>
          <a:bodyPr vert="horz" wrap="square" lIns="91440" tIns="45720" rIns="91440" bIns="45720" anchor="ctr" anchorCtr="1" compatLnSpc="1">
            <a:noAutofit/>
          </a:bodyPr>
          <a:lstStyle>
            <a:lvl1pPr marL="0" marR="0" lvl="0" indent="0" algn="ctr" defTabSz="914400" rtl="0" fontAlgn="auto" hangingPunct="1">
              <a:lnSpc>
                <a:spcPct val="100%"/>
              </a:lnSpc>
              <a:spcBef>
                <a:spcPts val="0"/>
              </a:spcBef>
              <a:spcAft>
                <a:spcPts val="0"/>
              </a:spcAft>
              <a:buNone/>
              <a:tabLst/>
              <a:defRPr lang="en-US" sz="1200" b="0" i="0" u="none" strike="noStrike" kern="1200" cap="none" spc="0" baseline="0%">
                <a:solidFill>
                  <a:srgbClr val="898989"/>
                </a:solidFill>
                <a:uFillTx/>
                <a:latin typeface="Calibri"/>
              </a:defRPr>
            </a:lvl1pPr>
          </a:lstStyle>
          <a:p>
            <a:pPr lvl="0"/>
            <a:fld id="{40E50FAF-9C15-47EE-AF87-B901C3C234AB}" type="slidenum">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marL="0" marR="0" lvl="0" indent="0" algn="ctr" defTabSz="914400" rtl="0" fontAlgn="auto" hangingPunct="1">
        <a:lnSpc>
          <a:spcPct val="100%"/>
        </a:lnSpc>
        <a:spcBef>
          <a:spcPts val="0"/>
        </a:spcBef>
        <a:spcAft>
          <a:spcPts val="0"/>
        </a:spcAft>
        <a:buNone/>
        <a:tabLst/>
        <a:defRPr lang="en-GB" sz="4400" b="0" i="0" u="none" strike="noStrike" kern="1200" cap="none" spc="0" baseline="0%">
          <a:solidFill>
            <a:srgbClr val="000000"/>
          </a:solidFill>
          <a:uFillTx/>
          <a:latin typeface="Calibri"/>
        </a:defRPr>
      </a:lvl1pPr>
    </p:titleStyle>
    <p:bodyStyle>
      <a:lvl1pPr marL="342900" marR="0" lvl="0" indent="-342900" algn="l" defTabSz="914400" rtl="0" fontAlgn="auto" hangingPunct="1">
        <a:lnSpc>
          <a:spcPct val="100%"/>
        </a:lnSpc>
        <a:spcBef>
          <a:spcPts val="800"/>
        </a:spcBef>
        <a:spcAft>
          <a:spcPts val="0"/>
        </a:spcAft>
        <a:buSzPct val="100%"/>
        <a:buFont typeface="Arial" pitchFamily="34"/>
        <a:buChar char="•"/>
        <a:tabLst/>
        <a:defRPr lang="en-GB" sz="3200" b="0" i="0" u="none" strike="noStrike" kern="1200" cap="none" spc="0" baseline="0%">
          <a:solidFill>
            <a:srgbClr val="000000"/>
          </a:solidFill>
          <a:uFillTx/>
          <a:latin typeface="Calibri"/>
        </a:defRPr>
      </a:lvl1pPr>
      <a:lvl2pPr marL="742950" marR="0" lvl="1" indent="-285750" algn="l" defTabSz="914400" rtl="0" fontAlgn="auto" hangingPunct="1">
        <a:lnSpc>
          <a:spcPct val="100%"/>
        </a:lnSpc>
        <a:spcBef>
          <a:spcPts val="700"/>
        </a:spcBef>
        <a:spcAft>
          <a:spcPts val="0"/>
        </a:spcAft>
        <a:buSzPct val="100%"/>
        <a:buFont typeface="Arial" pitchFamily="34"/>
        <a:buChar char="–"/>
        <a:tabLst/>
        <a:defRPr lang="en-GB" sz="2800" b="0" i="0" u="none" strike="noStrike" kern="1200" cap="none" spc="0" baseline="0%">
          <a:solidFill>
            <a:srgbClr val="000000"/>
          </a:solidFill>
          <a:uFillTx/>
          <a:latin typeface="Calibri"/>
        </a:defRPr>
      </a:lvl2pPr>
      <a:lvl3pPr marL="1143000" marR="0" lvl="2" indent="-228600" algn="l" defTabSz="914400" rtl="0" fontAlgn="auto" hangingPunct="1">
        <a:lnSpc>
          <a:spcPct val="100%"/>
        </a:lnSpc>
        <a:spcBef>
          <a:spcPts val="600"/>
        </a:spcBef>
        <a:spcAft>
          <a:spcPts val="0"/>
        </a:spcAft>
        <a:buSzPct val="100%"/>
        <a:buFont typeface="Arial" pitchFamily="34"/>
        <a:buChar char="•"/>
        <a:tabLst/>
        <a:defRPr lang="en-GB" sz="2400" b="0" i="0" u="none" strike="noStrike" kern="1200" cap="none" spc="0" baseline="0%">
          <a:solidFill>
            <a:srgbClr val="000000"/>
          </a:solidFill>
          <a:uFillTx/>
          <a:latin typeface="Calibri"/>
        </a:defRPr>
      </a:lvl3pPr>
      <a:lvl4pPr marL="1600200" marR="0" lvl="3" indent="-228600" algn="l" defTabSz="914400" rtl="0" fontAlgn="auto" hangingPunct="1">
        <a:lnSpc>
          <a:spcPct val="100%"/>
        </a:lnSpc>
        <a:spcBef>
          <a:spcPts val="500"/>
        </a:spcBef>
        <a:spcAft>
          <a:spcPts val="0"/>
        </a:spcAft>
        <a:buSzPct val="100%"/>
        <a:buFont typeface="Arial" pitchFamily="34"/>
        <a:buChar char="–"/>
        <a:tabLst/>
        <a:defRPr lang="en-GB" sz="2000" b="0" i="0" u="none" strike="noStrike" kern="1200" cap="none" spc="0" baseline="0%">
          <a:solidFill>
            <a:srgbClr val="000000"/>
          </a:solidFill>
          <a:uFillTx/>
          <a:latin typeface="Calibri"/>
        </a:defRPr>
      </a:lvl4pPr>
      <a:lvl5pPr marL="2057400" marR="0" lvl="4" indent="-228600" algn="l" defTabSz="914400" rtl="0" fontAlgn="auto" hangingPunct="1">
        <a:lnSpc>
          <a:spcPct val="100%"/>
        </a:lnSpc>
        <a:spcBef>
          <a:spcPts val="500"/>
        </a:spcBef>
        <a:spcAft>
          <a:spcPts val="0"/>
        </a:spcAft>
        <a:buSzPct val="100%"/>
        <a:buFont typeface="Arial" pitchFamily="34"/>
        <a:buChar char="»"/>
        <a:tabLst/>
        <a:defRPr lang="en-GB" sz="2000" b="0" i="0" u="none" strike="noStrike" kern="1200" cap="none" spc="0" baseline="0%">
          <a:solidFill>
            <a:srgbClr val="000000"/>
          </a:solidFill>
          <a:uFillTx/>
          <a:latin typeface="Calibri"/>
        </a:defRPr>
      </a:lvl5pPr>
      <a:lvl6pPr marL="2514600" indent="-228600" algn="l" defTabSz="914400" rtl="0" eaLnBrk="1" latinLnBrk="0" hangingPunct="1">
        <a:lnSpc>
          <a:spcPct val="9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purl.oclc.org/ooxml/officeDocument/relationships/slideLayout" Target="../slideLayouts/slideLayout1.xml"/></Relationships>
</file>

<file path=ppt/slides/_rels/slide2.xml.rels><?xml version="1.0" encoding="UTF-8" standalone="yes"?>
<Relationships xmlns="http://schemas.openxmlformats.org/package/2006/relationships"><Relationship Id="rId2" Type="http://purl.oclc.org/ooxml/officeDocument/relationships/notesSlide" Target="../notesSlides/notesSlide1.xml"/><Relationship Id="rId1" Type="http://purl.oclc.org/ooxml/officeDocument/relationships/slideLayout" Target="../slideLayouts/slideLayout12.xml"/></Relationships>
</file>

<file path=ppt/slides/_rels/slide3.xml.rels><?xml version="1.0" encoding="UTF-8" standalone="yes"?>
<Relationships xmlns="http://schemas.openxmlformats.org/package/2006/relationships"><Relationship Id="rId3" Type="http://purl.oclc.org/ooxml/officeDocument/relationships/image" Target="../media/image4.png"/><Relationship Id="rId2" Type="http://purl.oclc.org/ooxml/officeDocument/relationships/notesSlide" Target="../notesSlides/notesSlide2.xml"/><Relationship Id="rId1" Type="http://purl.oclc.org/ooxml/officeDocument/relationships/slideLayout" Target="../slideLayouts/slideLayout13.xml"/></Relationships>
</file>

<file path=ppt/slides/_rels/slide4.xml.rels><?xml version="1.0" encoding="UTF-8" standalone="yes"?>
<Relationships xmlns="http://schemas.openxmlformats.org/package/2006/relationships"><Relationship Id="rId3" Type="http://purl.oclc.org/ooxml/officeDocument/relationships/image" Target="../media/image5.png"/><Relationship Id="rId2" Type="http://purl.oclc.org/ooxml/officeDocument/relationships/notesSlide" Target="../notesSlides/notesSlide3.xml"/><Relationship Id="rId1" Type="http://purl.oclc.org/ooxml/officeDocument/relationships/slideLayout" Target="../slideLayouts/slideLayout13.xml"/></Relationships>
</file>

<file path=ppt/slides/_rels/slide5.xml.rels><?xml version="1.0" encoding="UTF-8" standalone="yes"?>
<Relationships xmlns="http://schemas.openxmlformats.org/package/2006/relationships"><Relationship Id="rId3" Type="http://purl.oclc.org/ooxml/officeDocument/relationships/image" Target="../media/image7.png"/><Relationship Id="rId2" Type="http://purl.oclc.org/ooxml/officeDocument/relationships/image" Target="../media/image6.png"/><Relationship Id="rId1" Type="http://purl.oclc.org/ooxml/officeDocument/relationships/slideLayout" Target="../slideLayouts/slideLayout7.xml"/><Relationship Id="rId4" Type="http://purl.oclc.org/ooxml/officeDocument/relationships/image" Target="../media/image8.png"/></Relationships>
</file>

<file path=ppt/slides/_rels/slide6.xml.rels><?xml version="1.0" encoding="UTF-8" standalone="yes"?>
<Relationships xmlns="http://schemas.openxmlformats.org/package/2006/relationships"><Relationship Id="rId2" Type="http://purl.oclc.org/ooxml/officeDocument/relationships/image" Target="../media/image9.png"/><Relationship Id="rId1" Type="http://purl.oclc.org/ooxml/officeDocument/relationships/slideLayout" Target="../slideLayouts/slideLayout12.xml"/></Relationships>
</file>

<file path=ppt/slides/_rels/slide7.xml.rels><?xml version="1.0" encoding="UTF-8" standalone="yes"?>
<Relationships xmlns="http://schemas.openxmlformats.org/package/2006/relationships"><Relationship Id="rId2" Type="http://purl.oclc.org/ooxml/officeDocument/relationships/notesSlide" Target="../notesSlides/notesSlide4.xml"/><Relationship Id="rId1" Type="http://purl.oclc.org/ooxml/officeDocument/relationships/slideLayout" Target="../slideLayouts/slideLayout13.xml"/></Relationships>
</file>

<file path=ppt/slides/_rels/slide8.xml.rels><?xml version="1.0" encoding="UTF-8" standalone="yes"?>
<Relationships xmlns="http://schemas.openxmlformats.org/package/2006/relationships"><Relationship Id="rId1" Type="http://purl.oclc.org/ooxml/officeDocument/relationships/slideLayout" Target="../slideLayouts/slideLayout7.xml"/></Relationships>
</file>

<file path=ppt/slides/_rels/slide9.xml.rels><?xml version="1.0" encoding="UTF-8" standalone="yes"?>
<Relationships xmlns="http://schemas.openxmlformats.org/package/2006/relationships"><Relationship Id="rId2" Type="http://purl.oclc.org/ooxml/officeDocument/relationships/notesSlide" Target="../notesSlides/notesSlide5.xml"/><Relationship Id="rId1" Type="http://purl.oclc.org/ooxml/officeDocument/relationships/slideLayout" Target="../slideLayouts/slideLayout13.xml"/></Relationships>
</file>

<file path=ppt/slides/_rels/slide10.xml.rels><?xml version="1.0" encoding="UTF-8" standalone="yes"?>
<Relationships xmlns="http://schemas.openxmlformats.org/package/2006/relationships"><Relationship Id="rId1" Type="http://purl.oclc.org/ooxml/officeDocument/relationships/slideLayout" Target="../slideLayouts/slideLayout4.xml"/></Relationships>
</file>

<file path=ppt/slides/_rels/slide11.xml.rels><?xml version="1.0" encoding="UTF-8" standalone="yes"?>
<Relationships xmlns="http://schemas.openxmlformats.org/package/2006/relationships"><Relationship Id="rId2" Type="http://purl.oclc.org/ooxml/officeDocument/relationships/image" Target="../media/image10.png"/><Relationship Id="rId1" Type="http://purl.oclc.org/ooxml/officeDocument/relationships/slideLayout" Target="../slideLayouts/slideLayout7.xml"/></Relationships>
</file>

<file path=ppt/slides/_rels/slide12.xml.rels><?xml version="1.0" encoding="UTF-8" standalone="yes"?>
<Relationships xmlns="http://schemas.openxmlformats.org/package/2006/relationships"><Relationship Id="rId2" Type="http://purl.oclc.org/ooxml/officeDocument/relationships/image" Target="../media/image11.png"/><Relationship Id="rId1" Type="http://purl.oclc.org/ooxml/officeDocument/relationships/slideLayout" Target="../slideLayouts/slideLayout7.xml"/></Relationships>
</file>

<file path=ppt/slides/_rels/slide13.xml.rels><?xml version="1.0" encoding="UTF-8" standalone="yes"?>
<Relationships xmlns="http://schemas.openxmlformats.org/package/2006/relationships"><Relationship Id="rId2" Type="http://purl.oclc.org/ooxml/officeDocument/relationships/image" Target="../media/image12.png"/><Relationship Id="rId1" Type="http://purl.oclc.org/ooxml/officeDocument/relationships/slideLayout" Target="../slideLayouts/slideLayout7.xml"/></Relationships>
</file>

<file path=ppt/slides/_rels/slide14.xml.rels><?xml version="1.0" encoding="UTF-8" standalone="yes"?>
<Relationships xmlns="http://schemas.openxmlformats.org/package/2006/relationships"><Relationship Id="rId2" Type="http://purl.oclc.org/ooxml/officeDocument/relationships/image" Target="../media/image13.png"/><Relationship Id="rId1" Type="http://purl.oclc.org/ooxml/officeDocument/relationships/slideLayout" Target="../slideLayouts/slideLayout7.xml"/></Relationships>
</file>

<file path=ppt/slides/_rels/slide15.xml.rels><?xml version="1.0" encoding="UTF-8" standalone="yes"?>
<Relationships xmlns="http://schemas.openxmlformats.org/package/2006/relationships"><Relationship Id="rId2" Type="http://purl.oclc.org/ooxml/officeDocument/relationships/image" Target="../media/image14.png"/><Relationship Id="rId1" Type="http://purl.oclc.org/ooxml/officeDocument/relationships/slideLayout" Target="../slideLayouts/slideLayout7.xml"/></Relationships>
</file>

<file path=ppt/slides/_rels/slide16.xml.rels><?xml version="1.0" encoding="UTF-8" standalone="yes"?>
<Relationships xmlns="http://schemas.openxmlformats.org/package/2006/relationships"><Relationship Id="rId2" Type="http://purl.oclc.org/ooxml/officeDocument/relationships/image" Target="../media/image15.png"/><Relationship Id="rId1" Type="http://purl.oclc.org/ooxml/officeDocument/relationships/slideLayout" Target="../slideLayouts/slideLayout7.xml"/></Relationships>
</file>

<file path=ppt/slides/_rels/slide17.xml.rels><?xml version="1.0" encoding="UTF-8" standalone="yes"?>
<Relationships xmlns="http://schemas.openxmlformats.org/package/2006/relationships"><Relationship Id="rId2" Type="http://purl.oclc.org/ooxml/officeDocument/relationships/image" Target="../media/image16.png"/><Relationship Id="rId1" Type="http://purl.oclc.org/ooxml/officeDocument/relationships/slideLayout" Target="../slideLayouts/slideLayout7.xml"/></Relationships>
</file>

<file path=ppt/slides/_rels/slide18.xml.rels><?xml version="1.0" encoding="UTF-8" standalone="yes"?>
<Relationships xmlns="http://schemas.openxmlformats.org/package/2006/relationships"><Relationship Id="rId2" Type="http://purl.oclc.org/ooxml/officeDocument/relationships/image" Target="../media/image17.png"/><Relationship Id="rId1" Type="http://purl.oclc.org/ooxml/officeDocument/relationships/slideLayout" Target="../slideLayouts/slideLayout7.xml"/></Relationships>
</file>

<file path=ppt/slides/_rels/slide19.xml.rels><?xml version="1.0" encoding="UTF-8" standalone="yes"?>
<Relationships xmlns="http://schemas.openxmlformats.org/package/2006/relationships"><Relationship Id="rId3" Type="http://purl.oclc.org/ooxml/officeDocument/relationships/image" Target="../media/image18.png"/><Relationship Id="rId2" Type="http://purl.oclc.org/ooxml/officeDocument/relationships/notesSlide" Target="../notesSlides/notesSlide6.xml"/><Relationship Id="rId1" Type="http://purl.oclc.org/ooxml/officeDocument/relationships/slideLayout" Target="../slideLayouts/slideLayout12.xml"/></Relationships>
</file>

<file path=ppt/slides/slide1.xml><?xml version="1.0" encoding="utf-8"?>
<p:sld xmlns:a="http://purl.oclc.org/ooxml/drawingml/main" xmlns:r="http://purl.oclc.org/ooxml/officeDocument/relationships" xmlns:p="http://purl.oclc.org/ooxml/presentationml/main">
  <p:cSld name="Slide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C995D0-169D-A18A-E72F-BFFD3CA9872B}"/>
              </a:ext>
            </a:extLst>
          </p:cNvPr>
          <p:cNvSpPr txBox="1">
            <a:spLocks noGrp="1"/>
          </p:cNvSpPr>
          <p:nvPr>
            <p:ph type="ctrTitle"/>
          </p:nvPr>
        </p:nvSpPr>
        <p:spPr>
          <a:xfrm>
            <a:off x="252667" y="2130423"/>
            <a:ext cx="8205532" cy="1470026"/>
          </a:xfrm>
        </p:spPr>
        <p:txBody>
          <a:bodyPr/>
          <a:lstStyle/>
          <a:p>
            <a:pPr lvl="0"/>
            <a:r>
              <a:rPr lang="cy-GB" sz="4000"/>
              <a:t>Mynegai Amddifadedd Lluosog Cymru</a:t>
            </a:r>
            <a:br>
              <a:rPr lang="cy-GB" sz="4000"/>
            </a:br>
            <a:r>
              <a:rPr lang="cy-GB" sz="4000"/>
              <a:t>MALlC 2025</a:t>
            </a:r>
          </a:p>
        </p:txBody>
      </p:sp>
      <p:sp>
        <p:nvSpPr>
          <p:cNvPr id="3" name="Subtitle 2">
            <a:extLst>
              <a:ext uri="{FF2B5EF4-FFF2-40B4-BE49-F238E27FC236}">
                <a16:creationId xmlns:a16="http://schemas.microsoft.com/office/drawing/2014/main" id="{6E8BDBCA-8A98-0D04-4F2E-2169A762E4D8}"/>
              </a:ext>
            </a:extLst>
          </p:cNvPr>
          <p:cNvSpPr txBox="1">
            <a:spLocks noGrp="1"/>
          </p:cNvSpPr>
          <p:nvPr>
            <p:ph type="subTitle" idx="1"/>
          </p:nvPr>
        </p:nvSpPr>
        <p:spPr/>
        <p:txBody>
          <a:bodyPr/>
          <a:lstStyle/>
          <a:p>
            <a:pPr lvl="0"/>
            <a:r>
              <a:rPr lang="cy-GB"/>
              <a:t>Canllaw o flaen llaw</a:t>
            </a:r>
          </a:p>
        </p:txBody>
      </p:sp>
    </p:spTree>
  </p:cSld>
  <p:clrMapOvr>
    <a:masterClrMapping/>
  </p:clrMapOvr>
</p:sld>
</file>

<file path=ppt/slides/slide2.xml><?xml version="1.0" encoding="utf-8"?>
<p:sld xmlns:a="http://purl.oclc.org/ooxml/drawingml/main" xmlns:r="http://purl.oclc.org/ooxml/officeDocument/relationships" xmlns:p="http://purl.oclc.org/ooxml/presentationml/main">
  <p:cSld name="Slide230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644C19-D40E-EC68-760F-AD467146AB98}"/>
              </a:ext>
            </a:extLst>
          </p:cNvPr>
          <p:cNvSpPr txBox="1">
            <a:spLocks noGrp="1"/>
          </p:cNvSpPr>
          <p:nvPr>
            <p:ph type="title"/>
          </p:nvPr>
        </p:nvSpPr>
        <p:spPr>
          <a:xfrm>
            <a:off x="2171699" y="181810"/>
            <a:ext cx="4800600" cy="672696"/>
          </a:xfrm>
        </p:spPr>
        <p:txBody>
          <a:bodyPr anchor="b">
            <a:noAutofit/>
          </a:bodyPr>
          <a:lstStyle/>
          <a:p>
            <a:pPr lvl="0"/>
            <a:r>
              <a:rPr lang="cy-GB" sz="4000">
                <a:latin typeface="Calibri" pitchFamily="34"/>
                <a:cs typeface="Calibri" pitchFamily="34"/>
              </a:rPr>
              <a:t>Trosolwg o MALIC</a:t>
            </a:r>
          </a:p>
        </p:txBody>
      </p:sp>
      <p:sp>
        <p:nvSpPr>
          <p:cNvPr id="3" name="Content Placeholder 3">
            <a:extLst>
              <a:ext uri="{FF2B5EF4-FFF2-40B4-BE49-F238E27FC236}">
                <a16:creationId xmlns:a16="http://schemas.microsoft.com/office/drawing/2014/main" id="{CECFA4EE-3DC3-3C1C-9EAC-E6970F9AA463}"/>
              </a:ext>
            </a:extLst>
          </p:cNvPr>
          <p:cNvSpPr txBox="1">
            <a:spLocks noGrp="1"/>
          </p:cNvSpPr>
          <p:nvPr>
            <p:ph type="body" idx="4294967295"/>
          </p:nvPr>
        </p:nvSpPr>
        <p:spPr>
          <a:xfrm>
            <a:off x="658368" y="862580"/>
            <a:ext cx="8168636" cy="5132828"/>
          </a:xfrm>
        </p:spPr>
        <p:txBody>
          <a:bodyPr>
            <a:noAutofit/>
          </a:bodyPr>
          <a:lstStyle/>
          <a:p>
            <a:pPr marL="0" lvl="0" indent="0">
              <a:spcBef>
                <a:spcPts val="500"/>
              </a:spcBef>
              <a:buNone/>
            </a:pPr>
            <a:r>
              <a:rPr lang="cy-GB" sz="2000" b="1">
                <a:latin typeface="Calibri" pitchFamily="34"/>
                <a:cs typeface="Calibri" pitchFamily="34"/>
              </a:rPr>
              <a:t>Diben MALIC</a:t>
            </a:r>
          </a:p>
          <a:p>
            <a:pPr lvl="0">
              <a:spcBef>
                <a:spcPts val="500"/>
              </a:spcBef>
            </a:pPr>
            <a:r>
              <a:rPr lang="cy-GB" sz="2000">
                <a:latin typeface="Calibri" pitchFamily="34"/>
                <a:cs typeface="Calibri" pitchFamily="34"/>
              </a:rPr>
              <a:t>Mae MALIC wedi’i gynllunio i nodi’r ardaloedd bach yng Nghymru sydd fwyaf difreintiedig</a:t>
            </a:r>
          </a:p>
          <a:p>
            <a:pPr marL="0" lvl="0" indent="0">
              <a:spcBef>
                <a:spcPts val="500"/>
              </a:spcBef>
              <a:buNone/>
            </a:pPr>
            <a:endParaRPr lang="cy-GB" sz="2000">
              <a:latin typeface="Calibri" pitchFamily="34"/>
              <a:cs typeface="Calibri" pitchFamily="34"/>
            </a:endParaRPr>
          </a:p>
          <a:p>
            <a:pPr marL="0" lvl="0" indent="0">
              <a:spcBef>
                <a:spcPts val="500"/>
              </a:spcBef>
              <a:buNone/>
            </a:pPr>
            <a:r>
              <a:rPr lang="cy-GB" sz="2000" b="1">
                <a:latin typeface="Calibri" pitchFamily="34"/>
                <a:cs typeface="Calibri" pitchFamily="34"/>
              </a:rPr>
              <a:t>Safleoedd</a:t>
            </a:r>
            <a:endParaRPr lang="cy-GB" sz="2000">
              <a:latin typeface="Calibri" pitchFamily="34"/>
              <a:cs typeface="Calibri" pitchFamily="34"/>
            </a:endParaRPr>
          </a:p>
          <a:p>
            <a:pPr lvl="0">
              <a:spcBef>
                <a:spcPts val="500"/>
              </a:spcBef>
            </a:pPr>
            <a:r>
              <a:rPr lang="cy-GB" sz="2000">
                <a:latin typeface="Calibri" pitchFamily="34"/>
                <a:cs typeface="Calibri" pitchFamily="34"/>
              </a:rPr>
              <a:t>Mae MALIC yn trefnu 1,917 o ardaloedd bach yn ôl eu lefelau cymharol o amddifadedd, ar draws 8 math o amddifadedd (meysydd) i gynhyrchu mynegai cyffredinol</a:t>
            </a:r>
          </a:p>
          <a:p>
            <a:pPr marL="0" lvl="0" indent="0">
              <a:spcBef>
                <a:spcPts val="500"/>
              </a:spcBef>
              <a:buNone/>
            </a:pPr>
            <a:endParaRPr lang="cy-GB" sz="2000">
              <a:latin typeface="Calibri" pitchFamily="34"/>
              <a:cs typeface="Calibri" pitchFamily="34"/>
            </a:endParaRPr>
          </a:p>
          <a:p>
            <a:pPr marL="0" lvl="0" indent="0">
              <a:spcBef>
                <a:spcPts val="500"/>
              </a:spcBef>
              <a:buNone/>
            </a:pPr>
            <a:r>
              <a:rPr lang="cy-GB" sz="2000" b="1">
                <a:latin typeface="Calibri" pitchFamily="34"/>
                <a:cs typeface="Calibri" pitchFamily="34"/>
              </a:rPr>
              <a:t>Mynegai cymharol yn seiliedig ar ardal</a:t>
            </a:r>
          </a:p>
          <a:p>
            <a:pPr lvl="0">
              <a:spcBef>
                <a:spcPts val="500"/>
              </a:spcBef>
            </a:pPr>
            <a:r>
              <a:rPr lang="cy-GB" sz="2000">
                <a:latin typeface="Calibri" pitchFamily="34"/>
                <a:cs typeface="Calibri" pitchFamily="34"/>
              </a:rPr>
              <a:t>Mae MALIC yn trefnu ardaloedd bach o’r rhai mwyaf difreintiedig i’r lleiaf difreintiedig: gallwn wybod pa ardaloedd sy’n fwy (neu’n llai) difreintiedig na’i gilydd, ond nid faint yn union</a:t>
            </a:r>
          </a:p>
          <a:p>
            <a:pPr marL="0" lvl="0" indent="0">
              <a:spcBef>
                <a:spcPts val="500"/>
              </a:spcBef>
              <a:buNone/>
            </a:pPr>
            <a:endParaRPr lang="cy-GB" sz="2000">
              <a:latin typeface="Calibri" pitchFamily="34"/>
              <a:cs typeface="Calibri" pitchFamily="34"/>
            </a:endParaRPr>
          </a:p>
          <a:p>
            <a:pPr marL="0" lvl="0" indent="0">
              <a:spcBef>
                <a:spcPts val="500"/>
              </a:spcBef>
              <a:buNone/>
            </a:pPr>
            <a:r>
              <a:rPr lang="cy-GB" sz="2000" b="1">
                <a:latin typeface="Calibri" pitchFamily="34"/>
                <a:cs typeface="Calibri" pitchFamily="34"/>
              </a:rPr>
              <a:t>Diweddariadau data</a:t>
            </a:r>
          </a:p>
          <a:p>
            <a:pPr lvl="0">
              <a:spcBef>
                <a:spcPts val="500"/>
              </a:spcBef>
            </a:pPr>
            <a:r>
              <a:rPr lang="cy-GB" sz="2000">
                <a:latin typeface="Calibri" pitchFamily="34"/>
                <a:cs typeface="Calibri" pitchFamily="34"/>
              </a:rPr>
              <a:t>Cynhaliwyd MALIC gyntaf yn 2000, a’r diweddaraf yn 2025</a:t>
            </a:r>
          </a:p>
        </p:txBody>
      </p:sp>
    </p:spTree>
  </p:cSld>
  <p:clrMapOvr>
    <a:masterClrMapping/>
  </p:clrMapOvr>
</p:sld>
</file>

<file path=ppt/slides/slide3.xml><?xml version="1.0" encoding="utf-8"?>
<p:sld xmlns:a="http://purl.oclc.org/ooxml/drawingml/main" xmlns:r="http://purl.oclc.org/ooxml/officeDocument/relationships" xmlns:p="http://purl.oclc.org/ooxml/presentationml/main">
  <p:cSld name="Slide231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5FF9AA-AEE4-DFDC-5AE8-77B20975C099}"/>
              </a:ext>
            </a:extLst>
          </p:cNvPr>
          <p:cNvSpPr txBox="1">
            <a:spLocks noGrp="1"/>
          </p:cNvSpPr>
          <p:nvPr>
            <p:ph type="title"/>
          </p:nvPr>
        </p:nvSpPr>
        <p:spPr>
          <a:xfrm>
            <a:off x="609603" y="575998"/>
            <a:ext cx="7619996" cy="838203"/>
          </a:xfrm>
        </p:spPr>
        <p:txBody>
          <a:bodyPr/>
          <a:lstStyle/>
          <a:p>
            <a:pPr lvl="0"/>
            <a:r>
              <a:rPr lang="cy-GB" sz="3600">
                <a:latin typeface="Calibri" pitchFamily="34"/>
                <a:cs typeface="Calibri" pitchFamily="34"/>
              </a:rPr>
              <a:t>Beth y gellir defnyddio MALIC ar ei gyfer</a:t>
            </a:r>
          </a:p>
        </p:txBody>
      </p:sp>
      <p:sp>
        <p:nvSpPr>
          <p:cNvPr id="3" name="TextBox 2">
            <a:extLst>
              <a:ext uri="{FF2B5EF4-FFF2-40B4-BE49-F238E27FC236}">
                <a16:creationId xmlns:a16="http://schemas.microsoft.com/office/drawing/2014/main" id="{4564D2EE-5252-8F97-EAC5-FA2028A82FCC}"/>
              </a:ext>
            </a:extLst>
          </p:cNvPr>
          <p:cNvSpPr txBox="1"/>
          <p:nvPr/>
        </p:nvSpPr>
        <p:spPr>
          <a:xfrm>
            <a:off x="728310" y="1609344"/>
            <a:ext cx="5071875" cy="4401208"/>
          </a:xfrm>
          <a:prstGeom prst="rect">
            <a:avLst/>
          </a:prstGeom>
          <a:noFill/>
          <a:ln cap="flat">
            <a:noFill/>
          </a:ln>
        </p:spPr>
        <p:txBody>
          <a:bodyPr vert="horz" wrap="square" lIns="91440" tIns="45720" rIns="91440" bIns="45720" anchor="t" anchorCtr="0" compatLnSpc="1">
            <a:spAutoFit/>
          </a:bodyPr>
          <a:lstStyle/>
          <a:p>
            <a:pPr marL="285750" marR="0" lvl="0" indent="-285750" algn="l" defTabSz="914400" rtl="0" fontAlgn="auto" hangingPunct="0">
              <a:lnSpc>
                <a:spcPct val="100%"/>
              </a:lnSpc>
              <a:spcBef>
                <a:spcPts val="0"/>
              </a:spcBef>
              <a:spcAft>
                <a:spcPts val="1800"/>
              </a:spcAft>
              <a:buSzPct val="100%"/>
              <a:buFont typeface="Arial" pitchFamily="34"/>
              <a:buChar char="•"/>
              <a:tabLst/>
              <a:defRPr sz="1800" b="0" i="0" u="none" strike="noStrike" kern="0" cap="none" spc="0" baseline="0%">
                <a:solidFill>
                  <a:srgbClr val="000000"/>
                </a:solidFill>
                <a:uFillTx/>
              </a:defRPr>
            </a:pPr>
            <a:r>
              <a:rPr lang="cy-GB" sz="2000" b="0" i="0" u="none" strike="noStrike" kern="0" cap="none" spc="0" baseline="0%">
                <a:solidFill>
                  <a:srgbClr val="000000"/>
                </a:solidFill>
                <a:uFillTx/>
                <a:latin typeface="Calibri" pitchFamily="34"/>
                <a:cs typeface="Calibri" pitchFamily="34"/>
              </a:rPr>
              <a:t>Nodi’r ardaloedd bach sydd mwyaf difreintiedig </a:t>
            </a:r>
          </a:p>
          <a:p>
            <a:pPr marL="285750" marR="0" lvl="0" indent="-285750" algn="l" defTabSz="914400" rtl="0" fontAlgn="auto" hangingPunct="0">
              <a:lnSpc>
                <a:spcPct val="100%"/>
              </a:lnSpc>
              <a:spcBef>
                <a:spcPts val="0"/>
              </a:spcBef>
              <a:spcAft>
                <a:spcPts val="1800"/>
              </a:spcAft>
              <a:buSzPct val="100%"/>
              <a:buFont typeface="Arial" pitchFamily="34"/>
              <a:buChar char="•"/>
              <a:tabLst/>
              <a:defRPr sz="1800" b="0" i="0" u="none" strike="noStrike" kern="0" cap="none" spc="0" baseline="0%">
                <a:solidFill>
                  <a:srgbClr val="000000"/>
                </a:solidFill>
                <a:uFillTx/>
              </a:defRPr>
            </a:pPr>
            <a:r>
              <a:rPr lang="cy-GB" sz="2000" b="0" i="0" u="none" strike="noStrike" kern="0" cap="none" spc="0" baseline="0%">
                <a:solidFill>
                  <a:srgbClr val="000000"/>
                </a:solidFill>
                <a:uFillTx/>
                <a:latin typeface="Calibri" pitchFamily="34"/>
                <a:cs typeface="Calibri" pitchFamily="34"/>
              </a:rPr>
              <a:t>Cymharu amddifadedd cymharol ardaloedd bach </a:t>
            </a:r>
          </a:p>
          <a:p>
            <a:pPr marL="285750" marR="0" lvl="0" indent="-285750" algn="l" defTabSz="914400" rtl="0" fontAlgn="auto" hangingPunct="0">
              <a:lnSpc>
                <a:spcPct val="100%"/>
              </a:lnSpc>
              <a:spcBef>
                <a:spcPts val="0"/>
              </a:spcBef>
              <a:spcAft>
                <a:spcPts val="1800"/>
              </a:spcAft>
              <a:buSzPct val="100%"/>
              <a:buFont typeface="Arial" pitchFamily="34"/>
              <a:buChar char="•"/>
              <a:tabLst/>
              <a:defRPr sz="1800" b="0" i="0" u="none" strike="noStrike" kern="0" cap="none" spc="0" baseline="0%">
                <a:solidFill>
                  <a:srgbClr val="000000"/>
                </a:solidFill>
                <a:uFillTx/>
              </a:defRPr>
            </a:pPr>
            <a:r>
              <a:rPr lang="cy-GB" sz="2000" b="0" i="0" u="none" strike="noStrike" kern="0" cap="none" spc="0" baseline="0%">
                <a:solidFill>
                  <a:srgbClr val="000000"/>
                </a:solidFill>
                <a:uFillTx/>
                <a:latin typeface="Calibri" pitchFamily="34"/>
                <a:cs typeface="Calibri" pitchFamily="34"/>
              </a:rPr>
              <a:t>Archwilio’r 8 math o amddifadedd ar gyfer ardaloedd bach </a:t>
            </a:r>
          </a:p>
          <a:p>
            <a:pPr marL="285750" marR="0" lvl="0" indent="-285750" algn="l" defTabSz="914400" rtl="0" fontAlgn="auto" hangingPunct="0">
              <a:lnSpc>
                <a:spcPct val="100%"/>
              </a:lnSpc>
              <a:spcBef>
                <a:spcPts val="0"/>
              </a:spcBef>
              <a:spcAft>
                <a:spcPts val="1800"/>
              </a:spcAft>
              <a:buSzPct val="100%"/>
              <a:buFont typeface="Arial" pitchFamily="34"/>
              <a:buChar char="•"/>
              <a:tabLst/>
              <a:defRPr sz="1800" b="0" i="0" u="none" strike="noStrike" kern="0" cap="none" spc="0" baseline="0%">
                <a:solidFill>
                  <a:srgbClr val="000000"/>
                </a:solidFill>
                <a:uFillTx/>
              </a:defRPr>
            </a:pPr>
            <a:r>
              <a:rPr lang="cy-GB" sz="2000" b="0" i="0" u="none" strike="noStrike" kern="0" cap="none" spc="0" baseline="0%">
                <a:solidFill>
                  <a:srgbClr val="000000"/>
                </a:solidFill>
                <a:uFillTx/>
                <a:latin typeface="Calibri" pitchFamily="34"/>
                <a:cs typeface="Calibri" pitchFamily="34"/>
              </a:rPr>
              <a:t>Cymharu cyfran yr ardaloedd bach o fewn ardal fwy sydd yn ddifreintiedig iawn </a:t>
            </a:r>
          </a:p>
          <a:p>
            <a:pPr marL="285750" marR="0" lvl="0" indent="-285750" algn="l" defTabSz="914400" rtl="0" fontAlgn="auto" hangingPunct="0">
              <a:lnSpc>
                <a:spcPct val="100%"/>
              </a:lnSpc>
              <a:spcBef>
                <a:spcPts val="0"/>
              </a:spcBef>
              <a:spcAft>
                <a:spcPts val="1800"/>
              </a:spcAft>
              <a:buSzPct val="100%"/>
              <a:buFont typeface="Arial" pitchFamily="34"/>
              <a:buChar char="•"/>
              <a:tabLst/>
              <a:defRPr sz="1800" b="0" i="0" u="none" strike="noStrike" kern="0" cap="none" spc="0" baseline="0%">
                <a:solidFill>
                  <a:srgbClr val="000000"/>
                </a:solidFill>
                <a:uFillTx/>
              </a:defRPr>
            </a:pPr>
            <a:r>
              <a:rPr lang="cy-GB" sz="2000" b="0" i="0" u="none" strike="noStrike" kern="0" cap="none" spc="0" baseline="0%">
                <a:solidFill>
                  <a:srgbClr val="000000"/>
                </a:solidFill>
                <a:uFillTx/>
                <a:latin typeface="Calibri" pitchFamily="34"/>
                <a:cs typeface="Calibri" pitchFamily="34"/>
              </a:rPr>
              <a:t>Defnyddio peth data dangosyddion (ond nid safleoedd) i gymharu newid absoliwt dros amser </a:t>
            </a:r>
          </a:p>
        </p:txBody>
      </p:sp>
      <p:pic>
        <p:nvPicPr>
          <p:cNvPr id="4" name="Picture 3">
            <a:extLst>
              <a:ext uri="{FF2B5EF4-FFF2-40B4-BE49-F238E27FC236}">
                <a16:creationId xmlns:a16="http://schemas.microsoft.com/office/drawing/2014/main" id="{22744388-FCD5-B9DA-D5B1-B1AE6AD3F53E}"/>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5800185" y="1985692"/>
            <a:ext cx="2886614" cy="2886614"/>
          </a:xfrm>
          <a:prstGeom prst="rect">
            <a:avLst/>
          </a:prstGeom>
          <a:noFill/>
          <a:ln cap="flat">
            <a:noFill/>
          </a:ln>
        </p:spPr>
      </p:pic>
    </p:spTree>
  </p:cSld>
  <p:clrMapOvr>
    <a:masterClrMapping/>
  </p:clrMapOvr>
</p:sld>
</file>

<file path=ppt/slides/slide4.xml><?xml version="1.0" encoding="utf-8"?>
<p:sld xmlns:a="http://purl.oclc.org/ooxml/drawingml/main" xmlns:r="http://purl.oclc.org/ooxml/officeDocument/relationships" xmlns:p="http://purl.oclc.org/ooxml/presentationml/main">
  <p:cSld name="Slide231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A77D27-80A6-1141-86C6-8DBCE801F5A1}"/>
              </a:ext>
            </a:extLst>
          </p:cNvPr>
          <p:cNvSpPr txBox="1">
            <a:spLocks noGrp="1"/>
          </p:cNvSpPr>
          <p:nvPr>
            <p:ph type="title"/>
          </p:nvPr>
        </p:nvSpPr>
        <p:spPr>
          <a:xfrm>
            <a:off x="816860" y="454081"/>
            <a:ext cx="7926320" cy="914400"/>
          </a:xfrm>
        </p:spPr>
        <p:txBody>
          <a:bodyPr>
            <a:noAutofit/>
          </a:bodyPr>
          <a:lstStyle/>
          <a:p>
            <a:pPr lvl="0"/>
            <a:r>
              <a:rPr lang="cy-GB" sz="3600"/>
              <a:t>Beth na ellir defnyddio MALIC ar ei gyfer</a:t>
            </a:r>
            <a:endParaRPr lang="cy-GB" sz="3600">
              <a:latin typeface="Calibri" pitchFamily="34"/>
              <a:cs typeface="Calibri" pitchFamily="34"/>
            </a:endParaRPr>
          </a:p>
        </p:txBody>
      </p:sp>
      <p:sp>
        <p:nvSpPr>
          <p:cNvPr id="3" name="TextBox 5">
            <a:extLst>
              <a:ext uri="{FF2B5EF4-FFF2-40B4-BE49-F238E27FC236}">
                <a16:creationId xmlns:a16="http://schemas.microsoft.com/office/drawing/2014/main" id="{A449B77B-3EDA-1B6C-34F9-9B5EB2B77511}"/>
              </a:ext>
            </a:extLst>
          </p:cNvPr>
          <p:cNvSpPr txBox="1"/>
          <p:nvPr/>
        </p:nvSpPr>
        <p:spPr>
          <a:xfrm>
            <a:off x="723903" y="1517757"/>
            <a:ext cx="5506215" cy="4708977"/>
          </a:xfrm>
          <a:prstGeom prst="rect">
            <a:avLst/>
          </a:prstGeom>
          <a:noFill/>
          <a:ln cap="flat">
            <a:noFill/>
          </a:ln>
        </p:spPr>
        <p:txBody>
          <a:bodyPr vert="horz" wrap="square" lIns="91440" tIns="45720" rIns="91440" bIns="45720" anchor="t" anchorCtr="0" compatLnSpc="1">
            <a:spAutoFit/>
          </a:bodyPr>
          <a:lstStyle/>
          <a:p>
            <a:pPr marL="342900" marR="0" lvl="0" indent="-342900" algn="l" defTabSz="914400" rtl="0" fontAlgn="auto" hangingPunct="1">
              <a:lnSpc>
                <a:spcPct val="100%"/>
              </a:lnSpc>
              <a:spcBef>
                <a:spcPts val="0"/>
              </a:spcBef>
              <a:spcAft>
                <a:spcPts val="1200"/>
              </a:spcAft>
              <a:buSzPct val="100%"/>
              <a:buFont typeface="Arial" pitchFamily="34"/>
              <a:buChar char="•"/>
              <a:tabLst/>
              <a:defRPr sz="1800" b="0" i="0" u="none" strike="noStrike" kern="0" cap="none" spc="0" baseline="0%">
                <a:solidFill>
                  <a:srgbClr val="000000"/>
                </a:solidFill>
                <a:uFillTx/>
              </a:defRPr>
            </a:pPr>
            <a:r>
              <a:rPr lang="cy-GB" sz="2000" b="0" i="0" u="none" strike="noStrike" kern="1200" cap="none" spc="0" baseline="0%">
                <a:solidFill>
                  <a:srgbClr val="000000"/>
                </a:solidFill>
                <a:uFillTx/>
                <a:latin typeface="Calibri" pitchFamily="34"/>
                <a:cs typeface="Calibri" pitchFamily="34"/>
              </a:rPr>
              <a:t>Meintioli pa mor ddifreintiedig yw ardal fach, neu faint yn fwy na’i gilydd (gall y gwahaniaeth rhwng dau safle fod yn fach iawn neu’n fawr)</a:t>
            </a:r>
          </a:p>
          <a:p>
            <a:pPr marL="342900" marR="0" lvl="0" indent="-342900" algn="l" defTabSz="914400" rtl="0" fontAlgn="auto" hangingPunct="1">
              <a:lnSpc>
                <a:spcPct val="100%"/>
              </a:lnSpc>
              <a:spcBef>
                <a:spcPts val="0"/>
              </a:spcBef>
              <a:spcAft>
                <a:spcPts val="1200"/>
              </a:spcAft>
              <a:buSzPct val="100%"/>
              <a:buFont typeface="Arial" pitchFamily="34"/>
              <a:buChar char="•"/>
              <a:tabLst/>
              <a:defRPr sz="1800" b="0" i="0" u="none" strike="noStrike" kern="0" cap="none" spc="0" baseline="0%">
                <a:solidFill>
                  <a:srgbClr val="000000"/>
                </a:solidFill>
                <a:uFillTx/>
              </a:defRPr>
            </a:pPr>
            <a:r>
              <a:rPr lang="cy-GB" sz="2000" b="0" i="0" u="none" strike="noStrike" kern="1200" cap="none" spc="0" baseline="0%">
                <a:solidFill>
                  <a:srgbClr val="000000"/>
                </a:solidFill>
                <a:uFillTx/>
                <a:latin typeface="Calibri" pitchFamily="34"/>
                <a:cs typeface="Calibri" pitchFamily="34"/>
              </a:rPr>
              <a:t>Defnyddio safleoedd i ddehongli newid absoliwt dros amser (gan eu bod yn fesurau cymharol)</a:t>
            </a:r>
          </a:p>
          <a:p>
            <a:pPr marL="342900" marR="0" lvl="0" indent="-342900" algn="l" defTabSz="914400" rtl="0" fontAlgn="auto" hangingPunct="1">
              <a:lnSpc>
                <a:spcPct val="100%"/>
              </a:lnSpc>
              <a:spcBef>
                <a:spcPts val="0"/>
              </a:spcBef>
              <a:spcAft>
                <a:spcPts val="1200"/>
              </a:spcAft>
              <a:buSzPct val="100%"/>
              <a:buFont typeface="Arial" pitchFamily="34"/>
              <a:buChar char="•"/>
              <a:tabLst/>
              <a:defRPr sz="1800" b="0" i="0" u="none" strike="noStrike" kern="0" cap="none" spc="0" baseline="0%">
                <a:solidFill>
                  <a:srgbClr val="000000"/>
                </a:solidFill>
                <a:uFillTx/>
              </a:defRPr>
            </a:pPr>
            <a:r>
              <a:rPr lang="cy-GB" sz="2000" b="0" i="0" u="none" strike="noStrike" kern="1200" cap="none" spc="0" baseline="0%">
                <a:solidFill>
                  <a:srgbClr val="000000"/>
                </a:solidFill>
                <a:uFillTx/>
                <a:latin typeface="Calibri" pitchFamily="34"/>
                <a:cs typeface="Calibri" pitchFamily="34"/>
              </a:rPr>
              <a:t>Adnabod pobl ddifreintiedig (nid yw pawb sy’n ddifreintiedig yn byw mewn ardal ddifreintiedig)</a:t>
            </a:r>
          </a:p>
          <a:p>
            <a:pPr marL="342900" marR="0" lvl="0" indent="-342900" algn="l" defTabSz="914400" rtl="0" fontAlgn="auto" hangingPunct="1">
              <a:lnSpc>
                <a:spcPct val="100%"/>
              </a:lnSpc>
              <a:spcBef>
                <a:spcPts val="0"/>
              </a:spcBef>
              <a:spcAft>
                <a:spcPts val="1200"/>
              </a:spcAft>
              <a:buSzPct val="100%"/>
              <a:buFont typeface="Arial" pitchFamily="34"/>
              <a:buChar char="•"/>
              <a:tabLst/>
              <a:defRPr sz="1800" b="0" i="0" u="none" strike="noStrike" kern="0" cap="none" spc="0" baseline="0%">
                <a:solidFill>
                  <a:srgbClr val="000000"/>
                </a:solidFill>
                <a:uFillTx/>
              </a:defRPr>
            </a:pPr>
            <a:r>
              <a:rPr lang="cy-GB" sz="2000" b="0" i="0" u="none" strike="noStrike" kern="1200" cap="none" spc="0" baseline="0%">
                <a:solidFill>
                  <a:srgbClr val="000000"/>
                </a:solidFill>
                <a:uFillTx/>
                <a:latin typeface="Calibri" pitchFamily="34"/>
                <a:cs typeface="Calibri" pitchFamily="34"/>
              </a:rPr>
              <a:t>Cymharu â gwledydd eraill yn y DU (mae pob gwlad yn mesur amddifadedd ychydig yn wahanol)</a:t>
            </a:r>
          </a:p>
          <a:p>
            <a:pPr marL="342900" marR="0" lvl="0" indent="-342900" algn="l" defTabSz="914400" rtl="0" fontAlgn="auto" hangingPunct="1">
              <a:lnSpc>
                <a:spcPct val="100%"/>
              </a:lnSpc>
              <a:spcBef>
                <a:spcPts val="0"/>
              </a:spcBef>
              <a:spcAft>
                <a:spcPts val="1200"/>
              </a:spcAft>
              <a:buSzPct val="100%"/>
              <a:buFont typeface="Arial" pitchFamily="34"/>
              <a:buChar char="•"/>
              <a:tabLst/>
              <a:defRPr sz="1800" b="0" i="0" u="none" strike="noStrike" kern="0" cap="none" spc="0" baseline="0%">
                <a:solidFill>
                  <a:srgbClr val="000000"/>
                </a:solidFill>
                <a:uFillTx/>
              </a:defRPr>
            </a:pPr>
            <a:r>
              <a:rPr lang="cy-GB" sz="2000" b="0" i="0" u="none" strike="noStrike" kern="1200" cap="none" spc="0" baseline="0%">
                <a:solidFill>
                  <a:srgbClr val="000000"/>
                </a:solidFill>
                <a:uFillTx/>
                <a:latin typeface="Calibri" pitchFamily="34"/>
                <a:cs typeface="Calibri" pitchFamily="34"/>
              </a:rPr>
              <a:t>Mesur golud (nid yw diffyg amddifadedd yr un peth â bod yn oludog)</a:t>
            </a:r>
          </a:p>
        </p:txBody>
      </p:sp>
      <p:pic>
        <p:nvPicPr>
          <p:cNvPr id="4" name="Picture 2">
            <a:extLst>
              <a:ext uri="{FF2B5EF4-FFF2-40B4-BE49-F238E27FC236}">
                <a16:creationId xmlns:a16="http://schemas.microsoft.com/office/drawing/2014/main" id="{65E3CBDD-860C-AC41-F436-AE72F8A85C9D}"/>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6368796" y="2292099"/>
            <a:ext cx="2596896" cy="2596896"/>
          </a:xfrm>
          <a:prstGeom prst="rect">
            <a:avLst/>
          </a:prstGeom>
          <a:noFill/>
          <a:ln cap="flat">
            <a:noFill/>
          </a:ln>
        </p:spPr>
      </p:pic>
    </p:spTree>
  </p:cSld>
  <p:clrMapOvr>
    <a:masterClrMapping/>
  </p:clrMapOvr>
</p:sld>
</file>

<file path=ppt/slides/slide5.xml><?xml version="1.0" encoding="utf-8"?>
<p:sld xmlns:a="http://purl.oclc.org/ooxml/drawingml/main" xmlns:r="http://purl.oclc.org/ooxml/officeDocument/relationships" xmlns:p="http://purl.oclc.org/ooxml/presentationml/main">
  <p:cSld name="Slide2322">
    <p:spTree>
      <p:nvGrpSpPr>
        <p:cNvPr id="1" name=""/>
        <p:cNvGrpSpPr/>
        <p:nvPr/>
      </p:nvGrpSpPr>
      <p:grpSpPr>
        <a:xfrm>
          <a:off x="0" y="0"/>
          <a:ext cx="0" cy="0"/>
          <a:chOff x="0" y="0"/>
          <a:chExt cx="0" cy="0"/>
        </a:xfrm>
      </p:grpSpPr>
      <p:sp>
        <p:nvSpPr>
          <p:cNvPr id="2" name="TextBox 3">
            <a:extLst>
              <a:ext uri="{FF2B5EF4-FFF2-40B4-BE49-F238E27FC236}">
                <a16:creationId xmlns:a16="http://schemas.microsoft.com/office/drawing/2014/main" id="{F65F35CD-259A-0E48-2C8E-FC6F6F306C77}"/>
              </a:ext>
            </a:extLst>
          </p:cNvPr>
          <p:cNvSpPr txBox="1">
            <a:spLocks noGrp="1"/>
          </p:cNvSpPr>
          <p:nvPr>
            <p:ph type="title" idx="4294967295"/>
          </p:nvPr>
        </p:nvSpPr>
        <p:spPr>
          <a:xfrm>
            <a:off x="629262" y="366400"/>
            <a:ext cx="7467603" cy="646334"/>
          </a:xfrm>
        </p:spPr>
        <p:txBody>
          <a:bodyPr anchor="t">
            <a:spAutoFit/>
          </a:bodyPr>
          <a:lstStyle/>
          <a:p>
            <a:pPr lvl="0"/>
            <a:r>
              <a:rPr lang="cy-GB" sz="3600">
                <a:latin typeface="Calibri" pitchFamily="34"/>
                <a:cs typeface="Calibri" pitchFamily="34"/>
              </a:rPr>
              <a:t>Pwy sy’n defnyddio MALIC</a:t>
            </a:r>
          </a:p>
        </p:txBody>
      </p:sp>
      <p:sp>
        <p:nvSpPr>
          <p:cNvPr id="3" name="TextBox 2">
            <a:extLst>
              <a:ext uri="{FF2B5EF4-FFF2-40B4-BE49-F238E27FC236}">
                <a16:creationId xmlns:a16="http://schemas.microsoft.com/office/drawing/2014/main" id="{7043B781-FCCB-5935-7133-C89CA01F8CB2}"/>
              </a:ext>
            </a:extLst>
          </p:cNvPr>
          <p:cNvSpPr txBox="1"/>
          <p:nvPr/>
        </p:nvSpPr>
        <p:spPr>
          <a:xfrm>
            <a:off x="629262" y="1238143"/>
            <a:ext cx="5698888" cy="5016755"/>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
              </a:lnSpc>
              <a:spcBef>
                <a:spcPts val="0"/>
              </a:spcBef>
              <a:spcAft>
                <a:spcPts val="0"/>
              </a:spcAft>
              <a:buNone/>
              <a:tabLst/>
              <a:defRPr sz="1800" b="0" i="0" u="none" strike="noStrike" kern="0" cap="none" spc="0" baseline="0%">
                <a:solidFill>
                  <a:srgbClr val="000000"/>
                </a:solidFill>
                <a:uFillTx/>
              </a:defRPr>
            </a:pPr>
            <a:r>
              <a:rPr lang="cy-GB" sz="2000" b="0" i="0" u="none" strike="noStrike" kern="1200" cap="none" spc="0" baseline="0%">
                <a:solidFill>
                  <a:srgbClr val="000000"/>
                </a:solidFill>
                <a:uFillTx/>
                <a:latin typeface="Calibri" pitchFamily="34"/>
                <a:cs typeface="Calibri" pitchFamily="34"/>
              </a:rPr>
              <a:t>Llywodraeth Cymru</a:t>
            </a:r>
          </a:p>
          <a:p>
            <a:pPr marL="342900" marR="0" lvl="0" indent="-342900" algn="l" defTabSz="914400" rtl="0" fontAlgn="auto" hangingPunct="1">
              <a:lnSpc>
                <a:spcPct val="100%"/>
              </a:lnSpc>
              <a:spcBef>
                <a:spcPts val="0"/>
              </a:spcBef>
              <a:spcAft>
                <a:spcPts val="0"/>
              </a:spcAft>
              <a:buSzPct val="100%"/>
              <a:buFont typeface="Arial" pitchFamily="34"/>
              <a:buChar char="•"/>
              <a:tabLst/>
              <a:defRPr sz="1800" b="0" i="0" u="none" strike="noStrike" kern="0" cap="none" spc="0" baseline="0%">
                <a:solidFill>
                  <a:srgbClr val="000000"/>
                </a:solidFill>
                <a:uFillTx/>
              </a:defRPr>
            </a:pPr>
            <a:r>
              <a:rPr lang="cy-GB" sz="2000" b="0" i="0" u="none" strike="noStrike" kern="1200" cap="none" spc="0" baseline="0%">
                <a:solidFill>
                  <a:srgbClr val="000000"/>
                </a:solidFill>
                <a:uFillTx/>
                <a:latin typeface="Calibri" pitchFamily="34"/>
                <a:cs typeface="Calibri" pitchFamily="34"/>
              </a:rPr>
              <a:t>Targedu Polisi ac Adnoddau</a:t>
            </a:r>
          </a:p>
          <a:p>
            <a:pPr marL="342900" marR="0" lvl="0" indent="-342900" algn="l" defTabSz="914400" rtl="0" fontAlgn="auto" hangingPunct="1">
              <a:lnSpc>
                <a:spcPct val="100%"/>
              </a:lnSpc>
              <a:spcBef>
                <a:spcPts val="0"/>
              </a:spcBef>
              <a:spcAft>
                <a:spcPts val="0"/>
              </a:spcAft>
              <a:buSzPct val="100%"/>
              <a:buFont typeface="Arial" pitchFamily="34"/>
              <a:buChar char="•"/>
              <a:tabLst/>
              <a:defRPr sz="1800" b="0" i="0" u="none" strike="noStrike" kern="0" cap="none" spc="0" baseline="0%">
                <a:solidFill>
                  <a:srgbClr val="000000"/>
                </a:solidFill>
                <a:uFillTx/>
              </a:defRPr>
            </a:pPr>
            <a:r>
              <a:rPr lang="cy-GB" sz="2000" b="0" i="0" u="none" strike="noStrike" kern="1200" cap="none" spc="0" baseline="0%">
                <a:solidFill>
                  <a:srgbClr val="000000"/>
                </a:solidFill>
                <a:uFillTx/>
                <a:latin typeface="Calibri" pitchFamily="34"/>
                <a:cs typeface="Calibri" pitchFamily="34"/>
              </a:rPr>
              <a:t>Asesu ceisiadau prosiect</a:t>
            </a:r>
          </a:p>
          <a:p>
            <a:pPr marL="0" marR="0" lvl="0" indent="0" algn="l" defTabSz="914400" rtl="0" fontAlgn="auto" hangingPunct="1">
              <a:lnSpc>
                <a:spcPct val="100%"/>
              </a:lnSpc>
              <a:spcBef>
                <a:spcPts val="0"/>
              </a:spcBef>
              <a:spcAft>
                <a:spcPts val="0"/>
              </a:spcAft>
              <a:buNone/>
              <a:tabLst/>
              <a:defRPr sz="1800" b="0" i="0" u="none" strike="noStrike" kern="0" cap="none" spc="0" baseline="0%">
                <a:solidFill>
                  <a:srgbClr val="000000"/>
                </a:solidFill>
                <a:uFillTx/>
              </a:defRPr>
            </a:pPr>
            <a:endParaRPr lang="cy-GB" sz="2000" b="0" i="0" u="none" strike="noStrike" kern="1200" cap="none" spc="0" baseline="0%">
              <a:solidFill>
                <a:srgbClr val="000000"/>
              </a:solidFill>
              <a:uFillTx/>
              <a:latin typeface="Calibri" pitchFamily="34"/>
              <a:cs typeface="Calibri" pitchFamily="34"/>
            </a:endParaRPr>
          </a:p>
          <a:p>
            <a:pPr marL="0" marR="0" lvl="0" indent="0" algn="l" defTabSz="914400" rtl="0" fontAlgn="auto" hangingPunct="1">
              <a:lnSpc>
                <a:spcPct val="100%"/>
              </a:lnSpc>
              <a:spcBef>
                <a:spcPts val="0"/>
              </a:spcBef>
              <a:spcAft>
                <a:spcPts val="0"/>
              </a:spcAft>
              <a:buNone/>
              <a:tabLst/>
              <a:defRPr sz="1800" b="0" i="0" u="none" strike="noStrike" kern="0" cap="none" spc="0" baseline="0%">
                <a:solidFill>
                  <a:srgbClr val="000000"/>
                </a:solidFill>
                <a:uFillTx/>
              </a:defRPr>
            </a:pPr>
            <a:r>
              <a:rPr lang="cy-GB" sz="2000" b="0" i="0" u="none" strike="noStrike" kern="1200" cap="none" spc="0" baseline="0%">
                <a:solidFill>
                  <a:srgbClr val="000000"/>
                </a:solidFill>
                <a:uFillTx/>
                <a:latin typeface="Calibri" pitchFamily="34"/>
                <a:cs typeface="Calibri" pitchFamily="34"/>
              </a:rPr>
              <a:t>Llywodraeth Leol</a:t>
            </a:r>
          </a:p>
          <a:p>
            <a:pPr marL="342900" marR="0" lvl="0" indent="-342900" algn="l" defTabSz="914400" rtl="0" fontAlgn="auto" hangingPunct="1">
              <a:lnSpc>
                <a:spcPct val="100%"/>
              </a:lnSpc>
              <a:spcBef>
                <a:spcPts val="0"/>
              </a:spcBef>
              <a:spcAft>
                <a:spcPts val="0"/>
              </a:spcAft>
              <a:buSzPct val="100%"/>
              <a:buFont typeface="Arial" pitchFamily="34"/>
              <a:buChar char="•"/>
              <a:tabLst/>
              <a:defRPr sz="1800" b="0" i="0" u="none" strike="noStrike" kern="0" cap="none" spc="0" baseline="0%">
                <a:solidFill>
                  <a:srgbClr val="000000"/>
                </a:solidFill>
                <a:uFillTx/>
              </a:defRPr>
            </a:pPr>
            <a:r>
              <a:rPr lang="cy-GB" sz="2000" b="0" i="0" u="none" strike="noStrike" kern="1200" cap="none" spc="0" baseline="0%">
                <a:solidFill>
                  <a:srgbClr val="000000"/>
                </a:solidFill>
                <a:uFillTx/>
                <a:latin typeface="Calibri" pitchFamily="34"/>
                <a:cs typeface="Calibri" pitchFamily="34"/>
              </a:rPr>
              <a:t>Adeiladu proffiliau ardaloedd</a:t>
            </a:r>
          </a:p>
          <a:p>
            <a:pPr marL="342900" marR="0" lvl="0" indent="-342900" algn="l" defTabSz="914400" rtl="0" fontAlgn="auto" hangingPunct="1">
              <a:lnSpc>
                <a:spcPct val="100%"/>
              </a:lnSpc>
              <a:spcBef>
                <a:spcPts val="0"/>
              </a:spcBef>
              <a:spcAft>
                <a:spcPts val="0"/>
              </a:spcAft>
              <a:buSzPct val="100%"/>
              <a:buFont typeface="Arial" pitchFamily="34"/>
              <a:buChar char="•"/>
              <a:tabLst/>
              <a:defRPr sz="1800" b="0" i="0" u="none" strike="noStrike" kern="0" cap="none" spc="0" baseline="0%">
                <a:solidFill>
                  <a:srgbClr val="000000"/>
                </a:solidFill>
                <a:uFillTx/>
              </a:defRPr>
            </a:pPr>
            <a:r>
              <a:rPr lang="cy-GB" sz="2000" b="0" i="0" u="none" strike="noStrike" kern="1200" cap="none" spc="0" baseline="0%">
                <a:solidFill>
                  <a:srgbClr val="000000"/>
                </a:solidFill>
                <a:uFillTx/>
                <a:latin typeface="Calibri" pitchFamily="34"/>
                <a:cs typeface="Calibri" pitchFamily="34"/>
              </a:rPr>
              <a:t>Ceisiadau am gyllid</a:t>
            </a:r>
          </a:p>
          <a:p>
            <a:pPr marL="342900" marR="0" lvl="0" indent="-342900" algn="l" defTabSz="914400" rtl="0" fontAlgn="auto" hangingPunct="1">
              <a:lnSpc>
                <a:spcPct val="100%"/>
              </a:lnSpc>
              <a:spcBef>
                <a:spcPts val="0"/>
              </a:spcBef>
              <a:spcAft>
                <a:spcPts val="0"/>
              </a:spcAft>
              <a:buSzPct val="100%"/>
              <a:buFont typeface="Arial" pitchFamily="34"/>
              <a:buChar char="•"/>
              <a:tabLst/>
              <a:defRPr sz="1800" b="0" i="0" u="none" strike="noStrike" kern="0" cap="none" spc="0" baseline="0%">
                <a:solidFill>
                  <a:srgbClr val="000000"/>
                </a:solidFill>
                <a:uFillTx/>
              </a:defRPr>
            </a:pPr>
            <a:r>
              <a:rPr lang="cy-GB" sz="2000" b="0" i="0" u="none" strike="noStrike" kern="1200" cap="none" spc="0" baseline="0%">
                <a:solidFill>
                  <a:srgbClr val="000000"/>
                </a:solidFill>
                <a:uFillTx/>
                <a:latin typeface="Calibri" pitchFamily="34"/>
                <a:cs typeface="Calibri" pitchFamily="34"/>
              </a:rPr>
              <a:t>Asesiadau Lles Lleol</a:t>
            </a:r>
          </a:p>
          <a:p>
            <a:pPr marL="0" marR="0" lvl="0" indent="0" algn="l" defTabSz="914400" rtl="0" fontAlgn="auto" hangingPunct="1">
              <a:lnSpc>
                <a:spcPct val="100%"/>
              </a:lnSpc>
              <a:spcBef>
                <a:spcPts val="0"/>
              </a:spcBef>
              <a:spcAft>
                <a:spcPts val="0"/>
              </a:spcAft>
              <a:buNone/>
              <a:tabLst/>
              <a:defRPr sz="1800" b="0" i="0" u="none" strike="noStrike" kern="0" cap="none" spc="0" baseline="0%">
                <a:solidFill>
                  <a:srgbClr val="000000"/>
                </a:solidFill>
                <a:uFillTx/>
              </a:defRPr>
            </a:pPr>
            <a:endParaRPr lang="cy-GB" sz="2000" b="0" i="0" u="none" strike="noStrike" kern="1200" cap="none" spc="0" baseline="0%">
              <a:solidFill>
                <a:srgbClr val="000000"/>
              </a:solidFill>
              <a:uFillTx/>
              <a:latin typeface="Calibri" pitchFamily="34"/>
              <a:cs typeface="Calibri" pitchFamily="34"/>
            </a:endParaRPr>
          </a:p>
          <a:p>
            <a:pPr marL="0" marR="0" lvl="0" indent="0" algn="l" defTabSz="914400" rtl="0" fontAlgn="auto" hangingPunct="1">
              <a:lnSpc>
                <a:spcPct val="100%"/>
              </a:lnSpc>
              <a:spcBef>
                <a:spcPts val="0"/>
              </a:spcBef>
              <a:spcAft>
                <a:spcPts val="0"/>
              </a:spcAft>
              <a:buNone/>
              <a:tabLst/>
              <a:defRPr sz="1800" b="0" i="0" u="none" strike="noStrike" kern="0" cap="none" spc="0" baseline="0%">
                <a:solidFill>
                  <a:srgbClr val="000000"/>
                </a:solidFill>
                <a:uFillTx/>
              </a:defRPr>
            </a:pPr>
            <a:r>
              <a:rPr lang="cy-GB" sz="2000" b="0" i="0" u="none" strike="noStrike" kern="1200" cap="none" spc="0" baseline="0%">
                <a:solidFill>
                  <a:srgbClr val="000000"/>
                </a:solidFill>
                <a:uFillTx/>
                <a:latin typeface="Calibri" pitchFamily="34"/>
                <a:cs typeface="Calibri" pitchFamily="34"/>
              </a:rPr>
              <a:t>Academyddion a myfyrwyr</a:t>
            </a:r>
          </a:p>
          <a:p>
            <a:pPr marL="342900" marR="0" lvl="0" indent="-342900" algn="l" defTabSz="914400" rtl="0" fontAlgn="auto" hangingPunct="1">
              <a:lnSpc>
                <a:spcPct val="100%"/>
              </a:lnSpc>
              <a:spcBef>
                <a:spcPts val="0"/>
              </a:spcBef>
              <a:spcAft>
                <a:spcPts val="0"/>
              </a:spcAft>
              <a:buSzPct val="100%"/>
              <a:buFont typeface="Arial" pitchFamily="34"/>
              <a:buChar char="•"/>
              <a:tabLst/>
              <a:defRPr sz="1800" b="0" i="0" u="none" strike="noStrike" kern="0" cap="none" spc="0" baseline="0%">
                <a:solidFill>
                  <a:srgbClr val="000000"/>
                </a:solidFill>
                <a:uFillTx/>
              </a:defRPr>
            </a:pPr>
            <a:r>
              <a:rPr lang="cy-GB" sz="2000" b="0" i="0" u="none" strike="noStrike" kern="1200" cap="none" spc="0" baseline="0%">
                <a:solidFill>
                  <a:srgbClr val="000000"/>
                </a:solidFill>
                <a:uFillTx/>
                <a:latin typeface="Calibri" pitchFamily="34"/>
                <a:cs typeface="Calibri" pitchFamily="34"/>
              </a:rPr>
              <a:t>Sut mae amddifadedd yn effeithio ar ganlyniadau amrywiol e.e. anghydraddoldebau iechyd</a:t>
            </a:r>
          </a:p>
          <a:p>
            <a:pPr marL="342900" marR="0" lvl="0" indent="-342900" algn="l" defTabSz="914400" rtl="0" fontAlgn="auto" hangingPunct="1">
              <a:lnSpc>
                <a:spcPct val="100%"/>
              </a:lnSpc>
              <a:spcBef>
                <a:spcPts val="0"/>
              </a:spcBef>
              <a:spcAft>
                <a:spcPts val="0"/>
              </a:spcAft>
              <a:buSzPct val="100%"/>
              <a:buFont typeface="Arial" pitchFamily="34"/>
              <a:buChar char="•"/>
              <a:tabLst/>
              <a:defRPr sz="1800" b="0" i="0" u="none" strike="noStrike" kern="0" cap="none" spc="0" baseline="0%">
                <a:solidFill>
                  <a:srgbClr val="000000"/>
                </a:solidFill>
                <a:uFillTx/>
              </a:defRPr>
            </a:pPr>
            <a:endParaRPr lang="cy-GB" sz="2000" b="0" i="0" u="none" strike="noStrike" kern="1200" cap="none" spc="0" baseline="0%">
              <a:solidFill>
                <a:srgbClr val="000000"/>
              </a:solidFill>
              <a:uFillTx/>
              <a:latin typeface="Calibri" pitchFamily="34"/>
              <a:cs typeface="Calibri" pitchFamily="34"/>
            </a:endParaRPr>
          </a:p>
          <a:p>
            <a:pPr marL="0" marR="0" lvl="0" indent="0" algn="l" defTabSz="914400" rtl="0" fontAlgn="auto" hangingPunct="1">
              <a:lnSpc>
                <a:spcPct val="100%"/>
              </a:lnSpc>
              <a:spcBef>
                <a:spcPts val="0"/>
              </a:spcBef>
              <a:spcAft>
                <a:spcPts val="0"/>
              </a:spcAft>
              <a:buNone/>
              <a:tabLst/>
              <a:defRPr sz="1800" b="0" i="0" u="none" strike="noStrike" kern="0" cap="none" spc="0" baseline="0%">
                <a:solidFill>
                  <a:srgbClr val="000000"/>
                </a:solidFill>
                <a:uFillTx/>
              </a:defRPr>
            </a:pPr>
            <a:r>
              <a:rPr lang="cy-GB" sz="2000" b="0" i="0" u="none" strike="noStrike" kern="1200" cap="none" spc="0" baseline="0%">
                <a:solidFill>
                  <a:srgbClr val="000000"/>
                </a:solidFill>
                <a:uFillTx/>
                <a:latin typeface="Calibri" pitchFamily="34"/>
                <a:cs typeface="Calibri" pitchFamily="34"/>
              </a:rPr>
              <a:t>Sector Gwirfoddol</a:t>
            </a:r>
          </a:p>
          <a:p>
            <a:pPr marL="0" marR="0" lvl="0" indent="0" algn="l" defTabSz="914400" rtl="0" fontAlgn="auto" hangingPunct="1">
              <a:lnSpc>
                <a:spcPct val="100%"/>
              </a:lnSpc>
              <a:spcBef>
                <a:spcPts val="0"/>
              </a:spcBef>
              <a:spcAft>
                <a:spcPts val="0"/>
              </a:spcAft>
              <a:buNone/>
              <a:tabLst/>
              <a:defRPr sz="1800" b="0" i="0" u="none" strike="noStrike" kern="0" cap="none" spc="0" baseline="0%">
                <a:solidFill>
                  <a:srgbClr val="000000"/>
                </a:solidFill>
                <a:uFillTx/>
              </a:defRPr>
            </a:pPr>
            <a:r>
              <a:rPr lang="cy-GB" sz="2000" b="0" i="0" u="none" strike="noStrike" kern="1200" cap="none" spc="0" baseline="0%">
                <a:solidFill>
                  <a:srgbClr val="000000"/>
                </a:solidFill>
                <a:uFillTx/>
                <a:latin typeface="Calibri" pitchFamily="34"/>
                <a:cs typeface="Calibri" pitchFamily="34"/>
              </a:rPr>
              <a:t>Sector Preifat</a:t>
            </a:r>
          </a:p>
          <a:p>
            <a:pPr marL="0" marR="0" lvl="0" indent="0" algn="l" defTabSz="914400" rtl="0" fontAlgn="auto" hangingPunct="1">
              <a:lnSpc>
                <a:spcPct val="100%"/>
              </a:lnSpc>
              <a:spcBef>
                <a:spcPts val="0"/>
              </a:spcBef>
              <a:spcAft>
                <a:spcPts val="0"/>
              </a:spcAft>
              <a:buNone/>
              <a:tabLst/>
              <a:defRPr sz="1800" b="0" i="0" u="none" strike="noStrike" kern="0" cap="none" spc="0" baseline="0%">
                <a:solidFill>
                  <a:srgbClr val="000000"/>
                </a:solidFill>
                <a:uFillTx/>
              </a:defRPr>
            </a:pPr>
            <a:r>
              <a:rPr lang="cy-GB" sz="2000" b="0" i="0" u="none" strike="noStrike" kern="1200" cap="none" spc="0" baseline="0%">
                <a:solidFill>
                  <a:srgbClr val="000000"/>
                </a:solidFill>
                <a:uFillTx/>
                <a:latin typeface="Calibri" pitchFamily="34"/>
                <a:cs typeface="Calibri" pitchFamily="34"/>
              </a:rPr>
              <a:t>Corfforaethau Llywodraethol Eraill</a:t>
            </a:r>
          </a:p>
        </p:txBody>
      </p:sp>
      <p:pic>
        <p:nvPicPr>
          <p:cNvPr id="4" name="Picture 4">
            <a:extLst>
              <a:ext uri="{FF2B5EF4-FFF2-40B4-BE49-F238E27FC236}">
                <a16:creationId xmlns:a16="http://schemas.microsoft.com/office/drawing/2014/main" id="{CE796966-0A10-72BB-1E18-462C3E35D781}"/>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6415768" y="899166"/>
            <a:ext cx="2098959" cy="2098959"/>
          </a:xfrm>
          <a:prstGeom prst="rect">
            <a:avLst/>
          </a:prstGeom>
          <a:noFill/>
          <a:ln cap="flat">
            <a:noFill/>
          </a:ln>
        </p:spPr>
      </p:pic>
      <p:pic>
        <p:nvPicPr>
          <p:cNvPr id="5" name="Picture 5">
            <a:extLst>
              <a:ext uri="{FF2B5EF4-FFF2-40B4-BE49-F238E27FC236}">
                <a16:creationId xmlns:a16="http://schemas.microsoft.com/office/drawing/2014/main" id="{D9006620-E8FB-5075-B7E8-BECB5A403DB3}"/>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6509110" y="2790931"/>
            <a:ext cx="1918008" cy="1918008"/>
          </a:xfrm>
          <a:prstGeom prst="rect">
            <a:avLst/>
          </a:prstGeom>
          <a:noFill/>
          <a:ln cap="flat">
            <a:noFill/>
          </a:ln>
        </p:spPr>
      </p:pic>
      <p:pic>
        <p:nvPicPr>
          <p:cNvPr id="6" name="Picture 6">
            <a:extLst>
              <a:ext uri="{FF2B5EF4-FFF2-40B4-BE49-F238E27FC236}">
                <a16:creationId xmlns:a16="http://schemas.microsoft.com/office/drawing/2014/main" id="{E4F394D9-55FE-1C96-2B49-EFCE94895271}"/>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6415768" y="4566733"/>
            <a:ext cx="1995952" cy="1995952"/>
          </a:xfrm>
          <a:prstGeom prst="rect">
            <a:avLst/>
          </a:prstGeom>
          <a:noFill/>
          <a:ln cap="flat">
            <a:noFill/>
          </a:ln>
        </p:spPr>
      </p:pic>
    </p:spTree>
  </p:cSld>
  <p:clrMapOvr>
    <a:masterClrMapping/>
  </p:clrMapOvr>
</p:sld>
</file>

<file path=ppt/slides/slide6.xml><?xml version="1.0" encoding="utf-8"?>
<p:sld xmlns:a="http://purl.oclc.org/ooxml/drawingml/main" xmlns:r="http://purl.oclc.org/ooxml/officeDocument/relationships" xmlns:p="http://purl.oclc.org/ooxml/presentationml/main">
  <p:cSld name="Slide2333">
    <p:spTree>
      <p:nvGrpSpPr>
        <p:cNvPr id="1" name=""/>
        <p:cNvGrpSpPr/>
        <p:nvPr/>
      </p:nvGrpSpPr>
      <p:grpSpPr>
        <a:xfrm>
          <a:off x="0" y="0"/>
          <a:ext cx="0" cy="0"/>
          <a:chOff x="0" y="0"/>
          <a:chExt cx="0" cy="0"/>
        </a:xfrm>
      </p:grpSpPr>
      <p:sp>
        <p:nvSpPr>
          <p:cNvPr id="2" name="TextBox 2">
            <a:extLst>
              <a:ext uri="{FF2B5EF4-FFF2-40B4-BE49-F238E27FC236}">
                <a16:creationId xmlns:a16="http://schemas.microsoft.com/office/drawing/2014/main" id="{832EC29D-14FB-D176-403B-C68D623E63E3}"/>
              </a:ext>
            </a:extLst>
          </p:cNvPr>
          <p:cNvSpPr txBox="1">
            <a:spLocks noGrp="1"/>
          </p:cNvSpPr>
          <p:nvPr>
            <p:ph type="title"/>
          </p:nvPr>
        </p:nvSpPr>
        <p:spPr/>
        <p:txBody>
          <a:bodyPr/>
          <a:lstStyle/>
          <a:p>
            <a:pPr lvl="0">
              <a:spcAft>
                <a:spcPts val="600"/>
              </a:spcAft>
            </a:pPr>
            <a:r>
              <a:rPr lang="en-US" sz="4100"/>
              <a:t>MALIC 2025</a:t>
            </a:r>
          </a:p>
        </p:txBody>
      </p:sp>
      <p:pic>
        <p:nvPicPr>
          <p:cNvPr id="3" name="Picture 7">
            <a:extLst>
              <a:ext uri="{FF2B5EF4-FFF2-40B4-BE49-F238E27FC236}">
                <a16:creationId xmlns:a16="http://schemas.microsoft.com/office/drawing/2014/main" id="{7905BE64-0C3F-97E1-0CE7-E039021F5B6C}"/>
              </a:ext>
              <a:ext uri="{C183D7F6-B498-43B3-948B-1728B52AA6E4}">
                <adec:decorative xmlns:adec="http://schemas.microsoft.com/office/drawing/2017/decorative" val="1"/>
              </a:ext>
            </a:extLst>
          </p:cNvPr>
          <p:cNvPicPr>
            <a:picLocks noChangeAspect="1"/>
          </p:cNvPicPr>
          <p:nvPr/>
        </p:nvPicPr>
        <p:blipFill>
          <a:blip r:embed="rId2"/>
          <a:srcRect l="16.374%" r="8.876%"/>
          <a:stretch>
            <a:fillRect/>
          </a:stretch>
        </p:blipFill>
        <p:spPr>
          <a:xfrm>
            <a:off x="18" y="0"/>
            <a:ext cx="5126345" cy="6858000"/>
          </a:xfrm>
          <a:prstGeom prst="rect">
            <a:avLst/>
          </a:prstGeom>
          <a:noFill/>
          <a:ln cap="flat">
            <a:noFill/>
          </a:ln>
        </p:spPr>
      </p:pic>
      <p:sp>
        <p:nvSpPr>
          <p:cNvPr id="4" name="TextBox 3">
            <a:extLst>
              <a:ext uri="{FF2B5EF4-FFF2-40B4-BE49-F238E27FC236}">
                <a16:creationId xmlns:a16="http://schemas.microsoft.com/office/drawing/2014/main" id="{8DBFFBB5-13FE-028C-C5DC-63C3BC3B13EE}"/>
              </a:ext>
            </a:extLst>
          </p:cNvPr>
          <p:cNvSpPr txBox="1"/>
          <p:nvPr/>
        </p:nvSpPr>
        <p:spPr>
          <a:xfrm>
            <a:off x="5677189" y="2258568"/>
            <a:ext cx="2775295" cy="3840480"/>
          </a:xfrm>
          <a:prstGeom prst="rect">
            <a:avLst/>
          </a:prstGeom>
          <a:noFill/>
          <a:ln cap="flat">
            <a:noFill/>
          </a:ln>
        </p:spPr>
        <p:txBody>
          <a:bodyPr vert="horz" wrap="square" lIns="91440" tIns="45720" rIns="91440" bIns="45720" anchor="t" anchorCtr="0" compatLnSpc="1">
            <a:normAutofit/>
          </a:bodyPr>
          <a:lstStyle/>
          <a:p>
            <a:pPr marL="342900" marR="0" lvl="0" indent="-342900" algn="l" defTabSz="914400" rtl="0" fontAlgn="auto" hangingPunct="1">
              <a:lnSpc>
                <a:spcPct val="120%"/>
              </a:lnSpc>
              <a:spcBef>
                <a:spcPts val="600"/>
              </a:spcBef>
              <a:spcAft>
                <a:spcPts val="0"/>
              </a:spcAft>
              <a:buSzPct val="100%"/>
              <a:buFont typeface="Arial" pitchFamily="34"/>
              <a:buChar char="•"/>
              <a:tabLst/>
              <a:defRPr sz="1800" b="0" i="0" u="none" strike="noStrike" kern="0" cap="none" spc="0" baseline="0%">
                <a:solidFill>
                  <a:srgbClr val="000000"/>
                </a:solidFill>
                <a:uFillTx/>
              </a:defRPr>
            </a:pPr>
            <a:r>
              <a:rPr lang="en-US" sz="2700" b="0" i="0" u="none" strike="noStrike" kern="1200" cap="none" spc="0" baseline="0%">
                <a:solidFill>
                  <a:srgbClr val="000000"/>
                </a:solidFill>
                <a:uFillTx/>
                <a:latin typeface="Calibri"/>
              </a:rPr>
              <a:t>Bydd MALIC 2025 yn cael ei gyhoeddi ar ddydd Iau 27ain Tachwedd 2025</a:t>
            </a:r>
          </a:p>
        </p:txBody>
      </p:sp>
    </p:spTree>
  </p:cSld>
  <p:clrMapOvr>
    <a:masterClrMapping/>
  </p:clrMapOvr>
</p:sld>
</file>

<file path=ppt/slides/slide7.xml><?xml version="1.0" encoding="utf-8"?>
<p:sld xmlns:a="http://purl.oclc.org/ooxml/drawingml/main" xmlns:r="http://purl.oclc.org/ooxml/officeDocument/relationships" xmlns:p="http://purl.oclc.org/ooxml/presentationml/main">
  <p:cSld name="Slide231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BCB9F2-3A92-990E-2E0B-5E22371E15FE}"/>
              </a:ext>
            </a:extLst>
          </p:cNvPr>
          <p:cNvSpPr txBox="1">
            <a:spLocks noGrp="1"/>
          </p:cNvSpPr>
          <p:nvPr>
            <p:ph type="title"/>
          </p:nvPr>
        </p:nvSpPr>
        <p:spPr>
          <a:xfrm>
            <a:off x="381003" y="575998"/>
            <a:ext cx="7998713" cy="838203"/>
          </a:xfrm>
        </p:spPr>
        <p:txBody>
          <a:bodyPr/>
          <a:lstStyle/>
          <a:p>
            <a:pPr lvl="0"/>
            <a:r>
              <a:rPr lang="cy-GB"/>
              <a:t>Newidiadau ar gyfer MALIC 2025</a:t>
            </a:r>
            <a:endParaRPr lang="cy-GB">
              <a:latin typeface="Calibri" pitchFamily="34"/>
              <a:cs typeface="Calibri" pitchFamily="34"/>
            </a:endParaRPr>
          </a:p>
        </p:txBody>
      </p:sp>
      <p:sp>
        <p:nvSpPr>
          <p:cNvPr id="3" name="Content Placeholder 3">
            <a:extLst>
              <a:ext uri="{FF2B5EF4-FFF2-40B4-BE49-F238E27FC236}">
                <a16:creationId xmlns:a16="http://schemas.microsoft.com/office/drawing/2014/main" id="{3B50F97C-5644-01A5-28D9-50E7565DB405}"/>
              </a:ext>
            </a:extLst>
          </p:cNvPr>
          <p:cNvSpPr txBox="1">
            <a:spLocks noGrp="1"/>
          </p:cNvSpPr>
          <p:nvPr>
            <p:ph type="body" idx="4294967295"/>
          </p:nvPr>
        </p:nvSpPr>
        <p:spPr>
          <a:xfrm>
            <a:off x="1438652" y="1633731"/>
            <a:ext cx="6022851" cy="4547612"/>
          </a:xfrm>
        </p:spPr>
        <p:txBody>
          <a:bodyPr anchor="ctr"/>
          <a:lstStyle/>
          <a:p>
            <a:pPr lvl="0">
              <a:lnSpc>
                <a:spcPct val="90%"/>
              </a:lnSpc>
              <a:spcBef>
                <a:spcPts val="600"/>
              </a:spcBef>
            </a:pPr>
            <a:r>
              <a:rPr lang="cy-GB" sz="2400">
                <a:latin typeface="Calibri" pitchFamily="34"/>
                <a:cs typeface="Calibri" pitchFamily="34"/>
              </a:rPr>
              <a:t>Mae’r fethodoleg yn fras yr un fath, gyda’r un wyth maes neu fath o amddifadedd wedi’u cynnwys</a:t>
            </a:r>
          </a:p>
          <a:p>
            <a:pPr lvl="0">
              <a:lnSpc>
                <a:spcPct val="90%"/>
              </a:lnSpc>
              <a:spcBef>
                <a:spcPts val="600"/>
              </a:spcBef>
            </a:pPr>
            <a:endParaRPr lang="cy-GB" sz="2400">
              <a:latin typeface="Calibri" pitchFamily="34"/>
              <a:cs typeface="Calibri" pitchFamily="34"/>
            </a:endParaRPr>
          </a:p>
          <a:p>
            <a:pPr lvl="0">
              <a:lnSpc>
                <a:spcPct val="90%"/>
              </a:lnSpc>
              <a:spcBef>
                <a:spcPts val="600"/>
              </a:spcBef>
            </a:pPr>
            <a:r>
              <a:rPr lang="cy-GB" sz="2400">
                <a:latin typeface="Calibri" pitchFamily="34"/>
                <a:cs typeface="Calibri" pitchFamily="34"/>
              </a:rPr>
              <a:t>Ardaloedd bach: yn dilyn Cyfrifiad 2021, cafwyd newidiadau i’r </a:t>
            </a:r>
            <a:r>
              <a:rPr lang="sv-SE" sz="2400">
                <a:latin typeface="Calibri" pitchFamily="34"/>
                <a:cs typeface="Calibri" pitchFamily="34"/>
              </a:rPr>
              <a:t>ardaloedd cynnyrch ehangach haen is (ACEHI) </a:t>
            </a:r>
            <a:r>
              <a:rPr lang="cy-GB" sz="2400">
                <a:latin typeface="Calibri" pitchFamily="34"/>
                <a:cs typeface="Calibri" pitchFamily="34"/>
              </a:rPr>
              <a:t>yng Nghymru, ac erbyn hyn mae 1,917 yn lle'r 1,909 blaenorol</a:t>
            </a:r>
          </a:p>
          <a:p>
            <a:pPr lvl="0">
              <a:lnSpc>
                <a:spcPct val="90%"/>
              </a:lnSpc>
              <a:spcBef>
                <a:spcPts val="600"/>
              </a:spcBef>
            </a:pPr>
            <a:endParaRPr lang="cy-GB" sz="2400">
              <a:latin typeface="Calibri" pitchFamily="34"/>
              <a:cs typeface="Calibri" pitchFamily="34"/>
            </a:endParaRPr>
          </a:p>
          <a:p>
            <a:pPr lvl="0">
              <a:lnSpc>
                <a:spcPct val="90%"/>
              </a:lnSpc>
              <a:spcBef>
                <a:spcPts val="600"/>
              </a:spcBef>
            </a:pPr>
            <a:r>
              <a:rPr lang="cy-GB" sz="2400">
                <a:latin typeface="Calibri" pitchFamily="34"/>
                <a:cs typeface="Calibri" pitchFamily="34"/>
              </a:rPr>
              <a:t>Mae newidiadau i ddangosyddion ar draws sawl maes</a:t>
            </a:r>
          </a:p>
          <a:p>
            <a:pPr marL="0" lvl="1" indent="0">
              <a:lnSpc>
                <a:spcPct val="90%"/>
              </a:lnSpc>
              <a:buNone/>
            </a:pPr>
            <a:endParaRPr lang="cy-GB" b="1"/>
          </a:p>
        </p:txBody>
      </p:sp>
    </p:spTree>
  </p:cSld>
  <p:clrMapOvr>
    <a:masterClrMapping/>
  </p:clrMapOvr>
</p:sld>
</file>

<file path=ppt/slides/slide8.xml><?xml version="1.0" encoding="utf-8"?>
<p:sld xmlns:a="http://purl.oclc.org/ooxml/drawingml/main" xmlns:r="http://purl.oclc.org/ooxml/officeDocument/relationships" xmlns:p="http://purl.oclc.org/ooxml/presentationml/main">
  <p:cSld name="Slide2323">
    <p:spTree>
      <p:nvGrpSpPr>
        <p:cNvPr id="1" name=""/>
        <p:cNvGrpSpPr/>
        <p:nvPr/>
      </p:nvGrpSpPr>
      <p:grpSpPr>
        <a:xfrm>
          <a:off x="0" y="0"/>
          <a:ext cx="0" cy="0"/>
          <a:chOff x="0" y="0"/>
          <a:chExt cx="0" cy="0"/>
        </a:xfrm>
      </p:grpSpPr>
      <p:sp>
        <p:nvSpPr>
          <p:cNvPr id="2" name="TextBox 2">
            <a:extLst>
              <a:ext uri="{FF2B5EF4-FFF2-40B4-BE49-F238E27FC236}">
                <a16:creationId xmlns:a16="http://schemas.microsoft.com/office/drawing/2014/main" id="{42D2ECAD-B33E-8A5D-B4C3-94E829D09D22}"/>
              </a:ext>
            </a:extLst>
          </p:cNvPr>
          <p:cNvSpPr txBox="1">
            <a:spLocks noGrp="1"/>
          </p:cNvSpPr>
          <p:nvPr>
            <p:ph type="title" idx="4294967295"/>
          </p:nvPr>
        </p:nvSpPr>
        <p:spPr>
          <a:xfrm>
            <a:off x="311709" y="295579"/>
            <a:ext cx="8305796" cy="646334"/>
          </a:xfrm>
        </p:spPr>
        <p:txBody>
          <a:bodyPr anchor="t">
            <a:spAutoFit/>
          </a:bodyPr>
          <a:lstStyle/>
          <a:p>
            <a:pPr lvl="0"/>
            <a:r>
              <a:rPr lang="cy-GB" sz="3600">
                <a:latin typeface="Calibri" pitchFamily="34"/>
                <a:cs typeface="Calibri" pitchFamily="34"/>
              </a:rPr>
              <a:t>Newidiadau i ddangosyddion</a:t>
            </a:r>
          </a:p>
        </p:txBody>
      </p:sp>
      <p:sp>
        <p:nvSpPr>
          <p:cNvPr id="3" name="TextBox 4">
            <a:extLst>
              <a:ext uri="{FF2B5EF4-FFF2-40B4-BE49-F238E27FC236}">
                <a16:creationId xmlns:a16="http://schemas.microsoft.com/office/drawing/2014/main" id="{A7C4DBB9-EE1E-0A60-9FA7-B002162E4925}"/>
              </a:ext>
            </a:extLst>
          </p:cNvPr>
          <p:cNvSpPr txBox="1"/>
          <p:nvPr/>
        </p:nvSpPr>
        <p:spPr>
          <a:xfrm>
            <a:off x="1292348" y="1109468"/>
            <a:ext cx="6559292" cy="4708977"/>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
              </a:lnSpc>
              <a:spcBef>
                <a:spcPts val="0"/>
              </a:spcBef>
              <a:spcAft>
                <a:spcPts val="1200"/>
              </a:spcAft>
              <a:buNone/>
              <a:tabLst/>
              <a:defRPr sz="1800" b="0" i="0" u="none" strike="noStrike" kern="0" cap="none" spc="0" baseline="0%">
                <a:solidFill>
                  <a:srgbClr val="000000"/>
                </a:solidFill>
                <a:uFillTx/>
              </a:defRPr>
            </a:pPr>
            <a:r>
              <a:rPr lang="cy-GB" sz="2000" b="1" i="0" u="none" strike="noStrike" kern="1200" cap="none" spc="0" baseline="0%">
                <a:solidFill>
                  <a:srgbClr val="000000"/>
                </a:solidFill>
                <a:uFillTx/>
                <a:latin typeface="Calibri" pitchFamily="34"/>
                <a:cs typeface="Calibri" pitchFamily="34"/>
              </a:rPr>
              <a:t>Dangosyddion newydd</a:t>
            </a:r>
          </a:p>
          <a:p>
            <a:pPr marL="342900" marR="0" lvl="0" indent="-342900" algn="l" defTabSz="914400" rtl="0" fontAlgn="auto" hangingPunct="1">
              <a:lnSpc>
                <a:spcPct val="100%"/>
              </a:lnSpc>
              <a:spcBef>
                <a:spcPts val="0"/>
              </a:spcBef>
              <a:spcAft>
                <a:spcPts val="1200"/>
              </a:spcAft>
              <a:buSzPct val="100%"/>
              <a:buFont typeface="Arial" pitchFamily="34"/>
              <a:buChar char="•"/>
              <a:tabLst/>
              <a:defRPr sz="1800" b="0" i="0" u="none" strike="noStrike" kern="0" cap="none" spc="0" baseline="0%">
                <a:solidFill>
                  <a:srgbClr val="000000"/>
                </a:solidFill>
                <a:uFillTx/>
              </a:defRPr>
            </a:pPr>
            <a:r>
              <a:rPr lang="cy-GB" sz="2000" b="0" i="0" u="none" strike="noStrike" kern="1200" cap="none" spc="0" baseline="0%">
                <a:solidFill>
                  <a:srgbClr val="000000"/>
                </a:solidFill>
                <a:uFillTx/>
                <a:latin typeface="Calibri" pitchFamily="34"/>
                <a:cs typeface="Calibri" pitchFamily="34"/>
              </a:rPr>
              <a:t>Maes tai: anallu i fforddio dod yn berchen-feddiannydd neu ymuno â‘r farchnad rhentu breifat</a:t>
            </a:r>
          </a:p>
          <a:p>
            <a:pPr marL="342900" marR="0" lvl="0" indent="-342900" algn="l" defTabSz="914400" rtl="0" fontAlgn="auto" hangingPunct="1">
              <a:lnSpc>
                <a:spcPct val="100%"/>
              </a:lnSpc>
              <a:spcBef>
                <a:spcPts val="0"/>
              </a:spcBef>
              <a:spcAft>
                <a:spcPts val="1200"/>
              </a:spcAft>
              <a:buSzPct val="100%"/>
              <a:buFont typeface="Arial" pitchFamily="34"/>
              <a:buChar char="•"/>
              <a:tabLst/>
              <a:defRPr sz="1800" b="0" i="0" u="none" strike="noStrike" kern="0" cap="none" spc="0" baseline="0%">
                <a:solidFill>
                  <a:srgbClr val="000000"/>
                </a:solidFill>
                <a:uFillTx/>
              </a:defRPr>
            </a:pPr>
            <a:r>
              <a:rPr lang="cy-GB" sz="2000" b="0" i="0" u="none" strike="noStrike" kern="1200" cap="none" spc="0" baseline="0%">
                <a:solidFill>
                  <a:srgbClr val="000000"/>
                </a:solidFill>
                <a:uFillTx/>
                <a:latin typeface="Calibri" pitchFamily="34"/>
                <a:cs typeface="Calibri" pitchFamily="34"/>
              </a:rPr>
              <a:t>Maes tai: anheddau â pherfformiad ynni gwael</a:t>
            </a:r>
          </a:p>
          <a:p>
            <a:pPr marL="342900" marR="0" lvl="0" indent="-342900" algn="l" defTabSz="914400" rtl="0" fontAlgn="auto" hangingPunct="1">
              <a:lnSpc>
                <a:spcPct val="100%"/>
              </a:lnSpc>
              <a:spcBef>
                <a:spcPts val="0"/>
              </a:spcBef>
              <a:spcAft>
                <a:spcPts val="1200"/>
              </a:spcAft>
              <a:buSzPct val="100%"/>
              <a:buFont typeface="Arial" pitchFamily="34"/>
              <a:buChar char="•"/>
              <a:tabLst/>
              <a:defRPr sz="1800" b="0" i="0" u="none" strike="noStrike" kern="0" cap="none" spc="0" baseline="0%">
                <a:solidFill>
                  <a:srgbClr val="000000"/>
                </a:solidFill>
                <a:uFillTx/>
              </a:defRPr>
            </a:pPr>
            <a:r>
              <a:rPr lang="cy-GB" sz="2000" b="0" i="0" u="none" strike="noStrike" kern="1200" cap="none" spc="0" baseline="0%">
                <a:solidFill>
                  <a:srgbClr val="000000"/>
                </a:solidFill>
                <a:uFillTx/>
                <a:latin typeface="Calibri" pitchFamily="34"/>
                <a:cs typeface="Calibri" pitchFamily="34"/>
              </a:rPr>
              <a:t>Mynediad at wasanaethau: gofal plant</a:t>
            </a:r>
          </a:p>
          <a:p>
            <a:pPr marL="342900" marR="0" lvl="0" indent="-342900" algn="l" defTabSz="914400" rtl="0" fontAlgn="auto" hangingPunct="1">
              <a:lnSpc>
                <a:spcPct val="100%"/>
              </a:lnSpc>
              <a:spcBef>
                <a:spcPts val="0"/>
              </a:spcBef>
              <a:spcAft>
                <a:spcPts val="1200"/>
              </a:spcAft>
              <a:buSzPct val="100%"/>
              <a:buFont typeface="Arial" pitchFamily="34"/>
              <a:buChar char="•"/>
              <a:tabLst/>
              <a:defRPr sz="1800" b="0" i="0" u="none" strike="noStrike" kern="0" cap="none" spc="0" baseline="0%">
                <a:solidFill>
                  <a:srgbClr val="000000"/>
                </a:solidFill>
                <a:uFillTx/>
              </a:defRPr>
            </a:pPr>
            <a:r>
              <a:rPr lang="cy-GB" sz="2000" b="0" i="0" u="none" strike="noStrike" kern="1200" cap="none" spc="0" baseline="0%">
                <a:solidFill>
                  <a:srgbClr val="000000"/>
                </a:solidFill>
                <a:uFillTx/>
                <a:latin typeface="Calibri" pitchFamily="34"/>
                <a:cs typeface="Calibri" pitchFamily="34"/>
              </a:rPr>
              <a:t>Amgylchedd ffisegol: llygredd sŵn</a:t>
            </a:r>
          </a:p>
          <a:p>
            <a:pPr marL="0" marR="0" lvl="0" indent="0" algn="l" defTabSz="914400" rtl="0" fontAlgn="auto" hangingPunct="1">
              <a:lnSpc>
                <a:spcPct val="100%"/>
              </a:lnSpc>
              <a:spcBef>
                <a:spcPts val="0"/>
              </a:spcBef>
              <a:spcAft>
                <a:spcPts val="1200"/>
              </a:spcAft>
              <a:buNone/>
              <a:tabLst/>
              <a:defRPr sz="1800" b="0" i="0" u="none" strike="noStrike" kern="0" cap="none" spc="0" baseline="0%">
                <a:solidFill>
                  <a:srgbClr val="000000"/>
                </a:solidFill>
                <a:uFillTx/>
              </a:defRPr>
            </a:pPr>
            <a:r>
              <a:rPr lang="cy-GB" sz="2000" b="1" i="0" u="none" strike="noStrike" kern="1200" cap="none" spc="0" baseline="0%">
                <a:solidFill>
                  <a:srgbClr val="000000"/>
                </a:solidFill>
                <a:uFillTx/>
                <a:latin typeface="Calibri" pitchFamily="34"/>
                <a:cs typeface="Calibri" pitchFamily="34"/>
              </a:rPr>
              <a:t>Dangosyddion nad ydynt yn cael eu defnyddio mwyach</a:t>
            </a:r>
          </a:p>
          <a:p>
            <a:pPr marL="342900" marR="0" lvl="0" indent="-342900" algn="l" defTabSz="914400" rtl="0" fontAlgn="auto" hangingPunct="1">
              <a:lnSpc>
                <a:spcPct val="100%"/>
              </a:lnSpc>
              <a:spcBef>
                <a:spcPts val="0"/>
              </a:spcBef>
              <a:spcAft>
                <a:spcPts val="1200"/>
              </a:spcAft>
              <a:buSzPct val="100%"/>
              <a:buFont typeface="Arial" pitchFamily="34"/>
              <a:buChar char="•"/>
              <a:tabLst/>
              <a:defRPr sz="1800" b="0" i="0" u="none" strike="noStrike" kern="0" cap="none" spc="0" baseline="0%">
                <a:solidFill>
                  <a:srgbClr val="000000"/>
                </a:solidFill>
                <a:uFillTx/>
              </a:defRPr>
            </a:pPr>
            <a:r>
              <a:rPr lang="cy-GB" sz="2000" b="0" i="0" u="none" strike="noStrike" kern="1200" cap="none" spc="0" baseline="0%">
                <a:solidFill>
                  <a:srgbClr val="000000"/>
                </a:solidFill>
                <a:uFillTx/>
                <a:latin typeface="Calibri" pitchFamily="34"/>
                <a:cs typeface="Calibri" pitchFamily="34"/>
              </a:rPr>
              <a:t>Maes addysg: sgôr pwynt cyfartalog y Cyfnod Sylfaen</a:t>
            </a:r>
          </a:p>
          <a:p>
            <a:pPr marL="342900" marR="0" lvl="0" indent="-342900" algn="l" defTabSz="914400" rtl="0" fontAlgn="auto" hangingPunct="1">
              <a:lnSpc>
                <a:spcPct val="100%"/>
              </a:lnSpc>
              <a:spcBef>
                <a:spcPts val="0"/>
              </a:spcBef>
              <a:spcAft>
                <a:spcPts val="1200"/>
              </a:spcAft>
              <a:buSzPct val="100%"/>
              <a:buFont typeface="Arial" pitchFamily="34"/>
              <a:buChar char="•"/>
              <a:tabLst/>
              <a:defRPr sz="1800" b="0" i="0" u="none" strike="noStrike" kern="0" cap="none" spc="0" baseline="0%">
                <a:solidFill>
                  <a:srgbClr val="000000"/>
                </a:solidFill>
                <a:uFillTx/>
              </a:defRPr>
            </a:pPr>
            <a:r>
              <a:rPr lang="cy-GB" sz="2000" b="0" i="0" u="none" strike="noStrike" kern="1200" cap="none" spc="0" baseline="0%">
                <a:solidFill>
                  <a:srgbClr val="000000"/>
                </a:solidFill>
                <a:uFillTx/>
                <a:latin typeface="Calibri" pitchFamily="34"/>
                <a:cs typeface="Calibri" pitchFamily="34"/>
              </a:rPr>
              <a:t>Maes addysg: sgôr pwynt cyfartalog Cyfnod Allweddol 2</a:t>
            </a:r>
          </a:p>
          <a:p>
            <a:pPr marL="0" marR="0" lvl="0" indent="0" algn="l" defTabSz="914400" rtl="0" fontAlgn="auto" hangingPunct="1">
              <a:lnSpc>
                <a:spcPct val="100%"/>
              </a:lnSpc>
              <a:spcBef>
                <a:spcPts val="0"/>
              </a:spcBef>
              <a:spcAft>
                <a:spcPts val="1200"/>
              </a:spcAft>
              <a:buNone/>
              <a:tabLst/>
              <a:defRPr sz="1800" b="0" i="0" u="none" strike="noStrike" kern="0" cap="none" spc="0" baseline="0%">
                <a:solidFill>
                  <a:srgbClr val="000000"/>
                </a:solidFill>
                <a:uFillTx/>
              </a:defRPr>
            </a:pPr>
            <a:r>
              <a:rPr lang="cy-GB" sz="2000" b="0" i="0" u="none" strike="noStrike" kern="1200" cap="none" spc="0" baseline="0%">
                <a:solidFill>
                  <a:srgbClr val="000000"/>
                </a:solidFill>
                <a:uFillTx/>
                <a:latin typeface="Calibri" pitchFamily="34"/>
                <a:cs typeface="Calibri" pitchFamily="34"/>
              </a:rPr>
              <a:t>Mae’r ddau ddangosydd wedi’u dileu o’r mynegai ar gyfer MALIC 2025 gan nad oes data wedi’i ddiweddaru ar gael</a:t>
            </a:r>
          </a:p>
        </p:txBody>
      </p:sp>
    </p:spTree>
  </p:cSld>
  <p:clrMapOvr>
    <a:masterClrMapping/>
  </p:clrMapOvr>
</p:sld>
</file>

<file path=ppt/slides/slide9.xml><?xml version="1.0" encoding="utf-8"?>
<p:sld xmlns:a="http://purl.oclc.org/ooxml/drawingml/main" xmlns:r="http://purl.oclc.org/ooxml/officeDocument/relationships" xmlns:p="http://purl.oclc.org/ooxml/presentationml/main">
  <p:cSld name="Slide231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0DA1B7-17F0-CFDE-257B-AD3BD5166159}"/>
              </a:ext>
            </a:extLst>
          </p:cNvPr>
          <p:cNvSpPr txBox="1">
            <a:spLocks noGrp="1"/>
          </p:cNvSpPr>
          <p:nvPr>
            <p:ph type="title"/>
          </p:nvPr>
        </p:nvSpPr>
        <p:spPr>
          <a:xfrm>
            <a:off x="459485" y="575998"/>
            <a:ext cx="7846310" cy="685800"/>
          </a:xfrm>
        </p:spPr>
        <p:txBody>
          <a:bodyPr/>
          <a:lstStyle/>
          <a:p>
            <a:pPr lvl="0"/>
            <a:r>
              <a:rPr lang="cy-GB" sz="3600">
                <a:latin typeface="Calibri" pitchFamily="34"/>
                <a:cs typeface="Calibri" pitchFamily="34"/>
              </a:rPr>
              <a:t>Newidiadau i ddeunydd cyhoeddedig</a:t>
            </a:r>
          </a:p>
        </p:txBody>
      </p:sp>
      <p:sp>
        <p:nvSpPr>
          <p:cNvPr id="3" name="Content Placeholder 3">
            <a:extLst>
              <a:ext uri="{FF2B5EF4-FFF2-40B4-BE49-F238E27FC236}">
                <a16:creationId xmlns:a16="http://schemas.microsoft.com/office/drawing/2014/main" id="{6C409F99-F568-B550-9C20-767B3A2847E5}"/>
              </a:ext>
            </a:extLst>
          </p:cNvPr>
          <p:cNvSpPr txBox="1">
            <a:spLocks noGrp="1"/>
          </p:cNvSpPr>
          <p:nvPr>
            <p:ph type="body" idx="4294967295"/>
          </p:nvPr>
        </p:nvSpPr>
        <p:spPr>
          <a:xfrm>
            <a:off x="1682496" y="1633731"/>
            <a:ext cx="5779007" cy="4376931"/>
          </a:xfrm>
        </p:spPr>
        <p:txBody>
          <a:bodyPr anchor="ctr">
            <a:noAutofit/>
          </a:bodyPr>
          <a:lstStyle/>
          <a:p>
            <a:pPr marL="285750" lvl="1">
              <a:spcBef>
                <a:spcPts val="500"/>
              </a:spcBef>
              <a:spcAft>
                <a:spcPts val="1200"/>
              </a:spcAft>
              <a:buChar char="•"/>
            </a:pPr>
            <a:r>
              <a:rPr lang="cy-GB" sz="2000">
                <a:latin typeface="Calibri" pitchFamily="34"/>
                <a:cs typeface="Calibri" pitchFamily="34"/>
              </a:rPr>
              <a:t>Bydd adroddiadau yn cael eu cyhoeddi mewn fformat HTML</a:t>
            </a:r>
          </a:p>
          <a:p>
            <a:pPr marL="285750" lvl="1">
              <a:spcBef>
                <a:spcPts val="500"/>
              </a:spcBef>
              <a:spcAft>
                <a:spcPts val="1200"/>
              </a:spcAft>
              <a:buChar char="•"/>
            </a:pPr>
            <a:r>
              <a:rPr lang="cy-GB" sz="2000">
                <a:latin typeface="Calibri" pitchFamily="34"/>
                <a:cs typeface="Calibri" pitchFamily="34"/>
              </a:rPr>
              <a:t>Bydd y prif adroddiad yn cael ei rannu’n bennodau</a:t>
            </a:r>
          </a:p>
          <a:p>
            <a:pPr marL="285750" lvl="1">
              <a:spcBef>
                <a:spcPts val="500"/>
              </a:spcBef>
              <a:spcAft>
                <a:spcPts val="1200"/>
              </a:spcAft>
              <a:buChar char="•"/>
            </a:pPr>
            <a:r>
              <a:rPr lang="cy-GB" sz="2000">
                <a:latin typeface="Calibri" pitchFamily="34"/>
                <a:cs typeface="Calibri" pitchFamily="34"/>
              </a:rPr>
              <a:t>Bydd cynnwys technegol yn cael ei adleoli o’r prif adroddiad</a:t>
            </a:r>
          </a:p>
          <a:p>
            <a:pPr marL="285750" lvl="1">
              <a:spcBef>
                <a:spcPts val="500"/>
              </a:spcBef>
              <a:spcAft>
                <a:spcPts val="1200"/>
              </a:spcAft>
              <a:buChar char="•"/>
            </a:pPr>
            <a:r>
              <a:rPr lang="cy-GB" sz="2000">
                <a:latin typeface="Calibri" pitchFamily="34"/>
                <a:cs typeface="Calibri" pitchFamily="34"/>
              </a:rPr>
              <a:t>MapDataCymru bydd y prif offeryn mapio</a:t>
            </a:r>
          </a:p>
          <a:p>
            <a:pPr marL="285750" lvl="1">
              <a:spcBef>
                <a:spcPts val="500"/>
              </a:spcBef>
              <a:spcAft>
                <a:spcPts val="1200"/>
              </a:spcAft>
              <a:buChar char="•"/>
            </a:pPr>
            <a:r>
              <a:rPr lang="cy-GB" sz="2000">
                <a:latin typeface="Calibri" pitchFamily="34"/>
                <a:cs typeface="Calibri" pitchFamily="34"/>
              </a:rPr>
              <a:t>Bydd tablau ar StatsCymru newydd gyda phrif ddata hefyd mewn taenlenni OpenDocument</a:t>
            </a:r>
          </a:p>
          <a:p>
            <a:pPr marL="285750" lvl="1">
              <a:spcBef>
                <a:spcPts val="500"/>
              </a:spcBef>
              <a:spcAft>
                <a:spcPts val="1200"/>
              </a:spcAft>
              <a:buChar char="•"/>
            </a:pPr>
            <a:r>
              <a:rPr lang="cy-GB" sz="2000">
                <a:latin typeface="Calibri" pitchFamily="34"/>
                <a:cs typeface="Calibri" pitchFamily="34"/>
              </a:rPr>
              <a:t>Ni fydd rhai data dangosyddion wedi'u rhannu yn ôl oedran ar gael mwyach, ond bydd cyfraddau amddifadedd incwm ar gyfer plant a phobl hŷn yn cael eu cyhoeddi</a:t>
            </a:r>
          </a:p>
        </p:txBody>
      </p:sp>
    </p:spTree>
  </p:cSld>
  <p:clrMapOvr>
    <a:masterClrMapping/>
  </p:clrMapOvr>
</p:sld>
</file>

<file path=ppt/slides/slide10.xml><?xml version="1.0" encoding="utf-8"?>
<p:sld xmlns:a="http://purl.oclc.org/ooxml/drawingml/main" xmlns:r="http://purl.oclc.org/ooxml/officeDocument/relationships" xmlns:p="http://purl.oclc.org/ooxml/presentationml/main">
  <p:cSld name="Slide2324">
    <p:spTree>
      <p:nvGrpSpPr>
        <p:cNvPr id="1" name=""/>
        <p:cNvGrpSpPr/>
        <p:nvPr/>
      </p:nvGrpSpPr>
      <p:grpSpPr>
        <a:xfrm>
          <a:off x="0" y="0"/>
          <a:ext cx="0" cy="0"/>
          <a:chOff x="0" y="0"/>
          <a:chExt cx="0" cy="0"/>
        </a:xfrm>
      </p:grpSpPr>
      <p:sp>
        <p:nvSpPr>
          <p:cNvPr id="2" name="TextBox 2">
            <a:extLst>
              <a:ext uri="{FF2B5EF4-FFF2-40B4-BE49-F238E27FC236}">
                <a16:creationId xmlns:a16="http://schemas.microsoft.com/office/drawing/2014/main" id="{A73398C1-E626-3930-3DD4-3B17F4643F1E}"/>
              </a:ext>
            </a:extLst>
          </p:cNvPr>
          <p:cNvSpPr txBox="1">
            <a:spLocks noGrp="1"/>
          </p:cNvSpPr>
          <p:nvPr>
            <p:ph type="title"/>
          </p:nvPr>
        </p:nvSpPr>
        <p:spPr/>
        <p:txBody>
          <a:bodyPr/>
          <a:lstStyle/>
          <a:p>
            <a:pPr lvl="0">
              <a:spcAft>
                <a:spcPts val="600"/>
              </a:spcAft>
            </a:pPr>
            <a:r>
              <a:rPr lang="en-GB"/>
              <a:t>Newid i bwysoli meysydd</a:t>
            </a:r>
          </a:p>
        </p:txBody>
      </p:sp>
      <p:sp>
        <p:nvSpPr>
          <p:cNvPr id="3" name="TextBox 4">
            <a:extLst>
              <a:ext uri="{FF2B5EF4-FFF2-40B4-BE49-F238E27FC236}">
                <a16:creationId xmlns:a16="http://schemas.microsoft.com/office/drawing/2014/main" id="{93B0D2CF-1B84-A625-8A8D-20955478D293}"/>
              </a:ext>
            </a:extLst>
          </p:cNvPr>
          <p:cNvSpPr txBox="1"/>
          <p:nvPr/>
        </p:nvSpPr>
        <p:spPr>
          <a:xfrm>
            <a:off x="457200" y="1600200"/>
            <a:ext cx="4038603" cy="4525959"/>
          </a:xfrm>
          <a:prstGeom prst="rect">
            <a:avLst/>
          </a:prstGeom>
          <a:noFill/>
          <a:ln cap="flat">
            <a:noFill/>
          </a:ln>
        </p:spPr>
        <p:txBody>
          <a:bodyPr vert="horz" wrap="square" lIns="91440" tIns="45720" rIns="91440" bIns="45720" anchor="t" anchorCtr="0" compatLnSpc="1">
            <a:normAutofit/>
          </a:bodyPr>
          <a:lstStyle/>
          <a:p>
            <a:pPr marL="342900" marR="0" lvl="0" indent="-342900" algn="l" defTabSz="914400" rtl="0" fontAlgn="auto" hangingPunct="1">
              <a:lnSpc>
                <a:spcPct val="100%"/>
              </a:lnSpc>
              <a:spcBef>
                <a:spcPts val="700"/>
              </a:spcBef>
              <a:spcAft>
                <a:spcPts val="0"/>
              </a:spcAft>
              <a:buSzPct val="100%"/>
              <a:buFont typeface="Arial" pitchFamily="34"/>
              <a:buChar char="•"/>
              <a:tabLst/>
              <a:defRPr sz="1800" b="0" i="0" u="none" strike="noStrike" kern="0" cap="none" spc="0" baseline="0%">
                <a:solidFill>
                  <a:srgbClr val="000000"/>
                </a:solidFill>
                <a:uFillTx/>
              </a:defRPr>
            </a:pPr>
            <a:r>
              <a:rPr lang="cy-GB" sz="2800" b="0" i="0" u="none" strike="noStrike" kern="1200" cap="none" spc="0" baseline="0%">
                <a:solidFill>
                  <a:srgbClr val="000000"/>
                </a:solidFill>
                <a:uFillTx/>
                <a:latin typeface="Calibri"/>
              </a:rPr>
              <a:t>Gwnaeth gwelliannau i’r maes tai arwain at gynnydd bach yn ei bwysau</a:t>
            </a:r>
          </a:p>
          <a:p>
            <a:pPr marL="342900" marR="0" lvl="0" indent="-342900" algn="l" defTabSz="914400" rtl="0" fontAlgn="auto" hangingPunct="1">
              <a:lnSpc>
                <a:spcPct val="100%"/>
              </a:lnSpc>
              <a:spcBef>
                <a:spcPts val="700"/>
              </a:spcBef>
              <a:spcAft>
                <a:spcPts val="0"/>
              </a:spcAft>
              <a:buSzPct val="100%"/>
              <a:buFont typeface="Arial" pitchFamily="34"/>
              <a:buChar char="•"/>
              <a:tabLst/>
              <a:defRPr sz="1800" b="0" i="0" u="none" strike="noStrike" kern="0" cap="none" spc="0" baseline="0%">
                <a:solidFill>
                  <a:srgbClr val="000000"/>
                </a:solidFill>
                <a:uFillTx/>
              </a:defRPr>
            </a:pPr>
            <a:r>
              <a:rPr lang="cy-GB" sz="2800" b="0" i="0" u="none" strike="noStrike" kern="1200" cap="none" spc="0" baseline="0%">
                <a:solidFill>
                  <a:srgbClr val="000000"/>
                </a:solidFill>
                <a:uFillTx/>
                <a:latin typeface="Calibri"/>
              </a:rPr>
              <a:t>I ganiatáu hyn, gostyngwyd y pwysau ar gyfer y maes cyflogaeth ychydig </a:t>
            </a:r>
          </a:p>
        </p:txBody>
      </p:sp>
      <p:graphicFrame>
        <p:nvGraphicFramePr>
          <p:cNvPr id="4" name="Table 5">
            <a:extLst>
              <a:ext uri="{FF2B5EF4-FFF2-40B4-BE49-F238E27FC236}">
                <a16:creationId xmlns:a16="http://schemas.microsoft.com/office/drawing/2014/main" id="{93EC8976-B9D5-E7BD-5D49-2D62F09F8727}"/>
              </a:ext>
            </a:extLst>
          </p:cNvPr>
          <p:cNvGraphicFramePr>
            <a:graphicFrameLocks noGrp="1"/>
          </p:cNvGraphicFramePr>
          <p:nvPr/>
        </p:nvGraphicFramePr>
        <p:xfrm>
          <a:off x="4765496" y="1600200"/>
          <a:ext cx="3804003" cy="4525971"/>
        </p:xfrm>
        <a:graphic>
          <a:graphicData uri="http://purl.oclc.org/ooxml/drawingml/table">
            <a:tbl>
              <a:tblPr firstRow="1" firstCol="1" bandRow="1">
                <a:effectLst/>
              </a:tblPr>
              <a:tblGrid>
                <a:gridCol w="1981001">
                  <a:extLst>
                    <a:ext uri="{9D8B030D-6E8A-4147-A177-3AD203B41FA5}">
                      <a16:colId xmlns:a16="http://schemas.microsoft.com/office/drawing/2014/main" val="3962085707"/>
                    </a:ext>
                  </a:extLst>
                </a:gridCol>
                <a:gridCol w="911501">
                  <a:extLst>
                    <a:ext uri="{9D8B030D-6E8A-4147-A177-3AD203B41FA5}">
                      <a16:colId xmlns:a16="http://schemas.microsoft.com/office/drawing/2014/main" val="2865401155"/>
                    </a:ext>
                  </a:extLst>
                </a:gridCol>
                <a:gridCol w="911501">
                  <a:extLst>
                    <a:ext uri="{9D8B030D-6E8A-4147-A177-3AD203B41FA5}">
                      <a16:colId xmlns:a16="http://schemas.microsoft.com/office/drawing/2014/main" val="3829425895"/>
                    </a:ext>
                  </a:extLst>
                </a:gridCol>
              </a:tblGrid>
              <a:tr h="757095">
                <a:tc>
                  <a:txBody>
                    <a:bodyPr/>
                    <a:lstStyle/>
                    <a:p>
                      <a:pPr lvl="0">
                        <a:lnSpc>
                          <a:spcPct val="150%"/>
                        </a:lnSpc>
                        <a:spcAft>
                          <a:spcPts val="600"/>
                        </a:spcAft>
                      </a:pPr>
                      <a:r>
                        <a:rPr lang="cy-GB" sz="1700">
                          <a:solidFill>
                            <a:srgbClr val="000000"/>
                          </a:solidFill>
                          <a:latin typeface="Calibri" pitchFamily="34"/>
                          <a:cs typeface="Calibri" pitchFamily="34"/>
                        </a:rPr>
                        <a:t> </a:t>
                      </a:r>
                      <a:endParaRPr lang="cy-GB" sz="1700">
                        <a:solidFill>
                          <a:srgbClr val="000000"/>
                        </a:solidFill>
                        <a:latin typeface="Calibri" pitchFamily="34"/>
                        <a:ea typeface="Times New Roman" pitchFamily="18"/>
                        <a:cs typeface="Calibri" pitchFamily="34"/>
                      </a:endParaRPr>
                    </a:p>
                  </a:txBody>
                  <a:tcPr marL="63550" marR="63550" marT="0" marB="0">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lvl="0" algn="r">
                        <a:lnSpc>
                          <a:spcPct val="150%"/>
                        </a:lnSpc>
                        <a:spcAft>
                          <a:spcPts val="600"/>
                        </a:spcAft>
                      </a:pPr>
                      <a:r>
                        <a:rPr lang="cy-GB" sz="1700" b="1" u="none">
                          <a:solidFill>
                            <a:srgbClr val="000000"/>
                          </a:solidFill>
                          <a:latin typeface="Calibri" pitchFamily="34"/>
                          <a:cs typeface="Calibri" pitchFamily="34"/>
                        </a:rPr>
                        <a:t>Pwysau 2025</a:t>
                      </a:r>
                      <a:endParaRPr lang="cy-GB" sz="1700" b="1" u="none">
                        <a:solidFill>
                          <a:srgbClr val="000000"/>
                        </a:solidFill>
                        <a:latin typeface="Calibri" pitchFamily="34"/>
                        <a:ea typeface="Times New Roman" pitchFamily="18"/>
                        <a:cs typeface="Calibri" pitchFamily="34"/>
                      </a:endParaRPr>
                    </a:p>
                  </a:txBody>
                  <a:tcPr marL="63550" marR="63550" marT="0" marB="0" anchor="b">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lvl="0" algn="r">
                        <a:lnSpc>
                          <a:spcPct val="150%"/>
                        </a:lnSpc>
                        <a:spcAft>
                          <a:spcPts val="600"/>
                        </a:spcAft>
                      </a:pPr>
                      <a:r>
                        <a:rPr lang="cy-GB" sz="1700" b="1" u="none">
                          <a:solidFill>
                            <a:srgbClr val="000000"/>
                          </a:solidFill>
                          <a:latin typeface="Calibri" pitchFamily="34"/>
                          <a:cs typeface="Calibri" pitchFamily="34"/>
                        </a:rPr>
                        <a:t>Pwysau 2019</a:t>
                      </a:r>
                      <a:endParaRPr lang="cy-GB" sz="1700" b="1" u="none">
                        <a:solidFill>
                          <a:srgbClr val="000000"/>
                        </a:solidFill>
                        <a:latin typeface="Calibri" pitchFamily="34"/>
                        <a:ea typeface="Times New Roman" pitchFamily="18"/>
                        <a:cs typeface="Calibri" pitchFamily="34"/>
                      </a:endParaRPr>
                    </a:p>
                  </a:txBody>
                  <a:tcPr marL="63550" marR="63550" marT="0" marB="0" anchor="b">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45548288"/>
                  </a:ext>
                </a:extLst>
              </a:tr>
              <a:tr h="375781">
                <a:tc>
                  <a:txBody>
                    <a:bodyPr/>
                    <a:lstStyle/>
                    <a:p>
                      <a:pPr lvl="0">
                        <a:lnSpc>
                          <a:spcPct val="150%"/>
                        </a:lnSpc>
                        <a:spcAft>
                          <a:spcPts val="600"/>
                        </a:spcAft>
                      </a:pPr>
                      <a:r>
                        <a:rPr lang="cy-GB" sz="1700">
                          <a:solidFill>
                            <a:srgbClr val="000000"/>
                          </a:solidFill>
                          <a:latin typeface="Calibri" pitchFamily="34"/>
                          <a:cs typeface="Calibri" pitchFamily="34"/>
                        </a:rPr>
                        <a:t>Incwm</a:t>
                      </a:r>
                      <a:endParaRPr lang="cy-GB" sz="1700">
                        <a:solidFill>
                          <a:srgbClr val="000000"/>
                        </a:solidFill>
                        <a:latin typeface="Calibri" pitchFamily="34"/>
                        <a:ea typeface="Times New Roman" pitchFamily="18"/>
                        <a:cs typeface="Calibri" pitchFamily="34"/>
                      </a:endParaRPr>
                    </a:p>
                  </a:txBody>
                  <a:tcPr marL="63550" marR="63550" marT="0" marB="0">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lvl="0" algn="r">
                        <a:lnSpc>
                          <a:spcPct val="150%"/>
                        </a:lnSpc>
                        <a:spcAft>
                          <a:spcPts val="600"/>
                        </a:spcAft>
                      </a:pPr>
                      <a:r>
                        <a:rPr lang="cy-GB" sz="1700">
                          <a:latin typeface="Calibri" pitchFamily="34"/>
                          <a:cs typeface="Calibri" pitchFamily="34"/>
                        </a:rPr>
                        <a:t>22%</a:t>
                      </a:r>
                      <a:endParaRPr lang="cy-GB" sz="1700">
                        <a:latin typeface="Calibri" pitchFamily="34"/>
                        <a:ea typeface="Times New Roman" pitchFamily="18"/>
                        <a:cs typeface="Calibri" pitchFamily="34"/>
                      </a:endParaRPr>
                    </a:p>
                  </a:txBody>
                  <a:tcPr marL="63550" marR="63550" marT="0" marB="0">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lvl="0" algn="r">
                        <a:lnSpc>
                          <a:spcPct val="150%"/>
                        </a:lnSpc>
                        <a:spcAft>
                          <a:spcPts val="600"/>
                        </a:spcAft>
                      </a:pPr>
                      <a:r>
                        <a:rPr lang="cy-GB" sz="1700">
                          <a:latin typeface="Calibri" pitchFamily="34"/>
                          <a:cs typeface="Calibri" pitchFamily="34"/>
                        </a:rPr>
                        <a:t>22%</a:t>
                      </a:r>
                      <a:endParaRPr lang="cy-GB" sz="1700">
                        <a:latin typeface="Calibri" pitchFamily="34"/>
                        <a:ea typeface="Times New Roman" pitchFamily="18"/>
                        <a:cs typeface="Calibri" pitchFamily="34"/>
                      </a:endParaRPr>
                    </a:p>
                  </a:txBody>
                  <a:tcPr marL="63550" marR="63550" marT="0" marB="0">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08987058"/>
                  </a:ext>
                </a:extLst>
              </a:tr>
              <a:tr h="375781">
                <a:tc>
                  <a:txBody>
                    <a:bodyPr/>
                    <a:lstStyle/>
                    <a:p>
                      <a:pPr lvl="0">
                        <a:lnSpc>
                          <a:spcPct val="150%"/>
                        </a:lnSpc>
                        <a:spcAft>
                          <a:spcPts val="600"/>
                        </a:spcAft>
                      </a:pPr>
                      <a:r>
                        <a:rPr lang="cy-GB" sz="1700">
                          <a:solidFill>
                            <a:srgbClr val="000000"/>
                          </a:solidFill>
                          <a:latin typeface="Calibri" pitchFamily="34"/>
                          <a:cs typeface="Calibri" pitchFamily="34"/>
                        </a:rPr>
                        <a:t>Cyflogaeth</a:t>
                      </a:r>
                      <a:endParaRPr lang="cy-GB" sz="1700">
                        <a:solidFill>
                          <a:srgbClr val="000000"/>
                        </a:solidFill>
                        <a:latin typeface="Calibri" pitchFamily="34"/>
                        <a:ea typeface="Times New Roman" pitchFamily="18"/>
                        <a:cs typeface="Calibri" pitchFamily="34"/>
                      </a:endParaRPr>
                    </a:p>
                  </a:txBody>
                  <a:tcPr marL="63550" marR="63550" marT="0" marB="0">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lvl="0" algn="r">
                        <a:lnSpc>
                          <a:spcPct val="150%"/>
                        </a:lnSpc>
                        <a:spcAft>
                          <a:spcPts val="600"/>
                        </a:spcAft>
                      </a:pPr>
                      <a:r>
                        <a:rPr lang="cy-GB" sz="1700">
                          <a:latin typeface="Calibri" pitchFamily="34"/>
                          <a:cs typeface="Calibri" pitchFamily="34"/>
                        </a:rPr>
                        <a:t>20%</a:t>
                      </a:r>
                      <a:endParaRPr lang="cy-GB" sz="1700">
                        <a:latin typeface="Calibri" pitchFamily="34"/>
                        <a:ea typeface="Times New Roman" pitchFamily="18"/>
                        <a:cs typeface="Calibri" pitchFamily="34"/>
                      </a:endParaRPr>
                    </a:p>
                  </a:txBody>
                  <a:tcPr marL="63550" marR="63550" marT="0" marB="0">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lvl="0" algn="r">
                        <a:lnSpc>
                          <a:spcPct val="150%"/>
                        </a:lnSpc>
                        <a:spcAft>
                          <a:spcPts val="600"/>
                        </a:spcAft>
                      </a:pPr>
                      <a:r>
                        <a:rPr lang="cy-GB" sz="1700">
                          <a:latin typeface="Calibri" pitchFamily="34"/>
                          <a:cs typeface="Calibri" pitchFamily="34"/>
                        </a:rPr>
                        <a:t>22%</a:t>
                      </a:r>
                      <a:endParaRPr lang="cy-GB" sz="1700">
                        <a:latin typeface="Calibri" pitchFamily="34"/>
                        <a:ea typeface="Times New Roman" pitchFamily="18"/>
                        <a:cs typeface="Calibri" pitchFamily="34"/>
                      </a:endParaRPr>
                    </a:p>
                  </a:txBody>
                  <a:tcPr marL="63550" marR="63550" marT="0" marB="0">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26970134"/>
                  </a:ext>
                </a:extLst>
              </a:tr>
              <a:tr h="375781">
                <a:tc>
                  <a:txBody>
                    <a:bodyPr/>
                    <a:lstStyle/>
                    <a:p>
                      <a:pPr lvl="0">
                        <a:lnSpc>
                          <a:spcPct val="150%"/>
                        </a:lnSpc>
                        <a:spcAft>
                          <a:spcPts val="600"/>
                        </a:spcAft>
                      </a:pPr>
                      <a:r>
                        <a:rPr lang="cy-GB" sz="1700">
                          <a:solidFill>
                            <a:srgbClr val="000000"/>
                          </a:solidFill>
                          <a:latin typeface="Calibri" pitchFamily="34"/>
                          <a:cs typeface="Calibri" pitchFamily="34"/>
                        </a:rPr>
                        <a:t>Iechyd</a:t>
                      </a:r>
                      <a:endParaRPr lang="cy-GB" sz="1700">
                        <a:solidFill>
                          <a:srgbClr val="000000"/>
                        </a:solidFill>
                        <a:latin typeface="Calibri" pitchFamily="34"/>
                        <a:ea typeface="Times New Roman" pitchFamily="18"/>
                        <a:cs typeface="Calibri" pitchFamily="34"/>
                      </a:endParaRPr>
                    </a:p>
                  </a:txBody>
                  <a:tcPr marL="63550" marR="63550" marT="0" marB="0">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lvl="0" algn="r">
                        <a:lnSpc>
                          <a:spcPct val="150%"/>
                        </a:lnSpc>
                        <a:spcAft>
                          <a:spcPts val="600"/>
                        </a:spcAft>
                      </a:pPr>
                      <a:r>
                        <a:rPr lang="cy-GB" sz="1700">
                          <a:latin typeface="Calibri" pitchFamily="34"/>
                          <a:cs typeface="Calibri" pitchFamily="34"/>
                        </a:rPr>
                        <a:t>15%</a:t>
                      </a:r>
                      <a:endParaRPr lang="cy-GB" sz="1700">
                        <a:latin typeface="Calibri" pitchFamily="34"/>
                        <a:ea typeface="Times New Roman" pitchFamily="18"/>
                        <a:cs typeface="Calibri" pitchFamily="34"/>
                      </a:endParaRPr>
                    </a:p>
                  </a:txBody>
                  <a:tcPr marL="63550" marR="63550" marT="0" marB="0">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lvl="0" algn="r">
                        <a:lnSpc>
                          <a:spcPct val="150%"/>
                        </a:lnSpc>
                        <a:spcAft>
                          <a:spcPts val="600"/>
                        </a:spcAft>
                      </a:pPr>
                      <a:r>
                        <a:rPr lang="cy-GB" sz="1700">
                          <a:latin typeface="Calibri" pitchFamily="34"/>
                          <a:cs typeface="Calibri" pitchFamily="34"/>
                        </a:rPr>
                        <a:t>15%</a:t>
                      </a:r>
                      <a:endParaRPr lang="cy-GB" sz="1700">
                        <a:latin typeface="Calibri" pitchFamily="34"/>
                        <a:ea typeface="Times New Roman" pitchFamily="18"/>
                        <a:cs typeface="Calibri" pitchFamily="34"/>
                      </a:endParaRPr>
                    </a:p>
                  </a:txBody>
                  <a:tcPr marL="63550" marR="63550" marT="0" marB="0">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14510393"/>
                  </a:ext>
                </a:extLst>
              </a:tr>
              <a:tr h="375781">
                <a:tc>
                  <a:txBody>
                    <a:bodyPr/>
                    <a:lstStyle/>
                    <a:p>
                      <a:pPr lvl="0">
                        <a:lnSpc>
                          <a:spcPct val="150%"/>
                        </a:lnSpc>
                        <a:spcAft>
                          <a:spcPts val="600"/>
                        </a:spcAft>
                      </a:pPr>
                      <a:r>
                        <a:rPr lang="cy-GB" sz="1700">
                          <a:solidFill>
                            <a:srgbClr val="000000"/>
                          </a:solidFill>
                          <a:latin typeface="Calibri" pitchFamily="34"/>
                          <a:cs typeface="Calibri" pitchFamily="34"/>
                        </a:rPr>
                        <a:t>Addysg</a:t>
                      </a:r>
                      <a:endParaRPr lang="cy-GB" sz="1700">
                        <a:solidFill>
                          <a:srgbClr val="000000"/>
                        </a:solidFill>
                        <a:latin typeface="Calibri" pitchFamily="34"/>
                        <a:ea typeface="Times New Roman" pitchFamily="18"/>
                        <a:cs typeface="Calibri" pitchFamily="34"/>
                      </a:endParaRPr>
                    </a:p>
                  </a:txBody>
                  <a:tcPr marL="63550" marR="63550" marT="0" marB="0">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lvl="0" algn="r">
                        <a:lnSpc>
                          <a:spcPct val="150%"/>
                        </a:lnSpc>
                        <a:spcAft>
                          <a:spcPts val="600"/>
                        </a:spcAft>
                      </a:pPr>
                      <a:r>
                        <a:rPr lang="cy-GB" sz="1700">
                          <a:latin typeface="Calibri" pitchFamily="34"/>
                          <a:cs typeface="Calibri" pitchFamily="34"/>
                        </a:rPr>
                        <a:t>14%</a:t>
                      </a:r>
                      <a:endParaRPr lang="cy-GB" sz="1700">
                        <a:latin typeface="Calibri" pitchFamily="34"/>
                        <a:ea typeface="Times New Roman" pitchFamily="18"/>
                        <a:cs typeface="Calibri" pitchFamily="34"/>
                      </a:endParaRPr>
                    </a:p>
                  </a:txBody>
                  <a:tcPr marL="63550" marR="63550" marT="0" marB="0">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lvl="0" algn="r">
                        <a:lnSpc>
                          <a:spcPct val="150%"/>
                        </a:lnSpc>
                        <a:spcAft>
                          <a:spcPts val="600"/>
                        </a:spcAft>
                      </a:pPr>
                      <a:r>
                        <a:rPr lang="cy-GB" sz="1700">
                          <a:latin typeface="Calibri" pitchFamily="34"/>
                          <a:cs typeface="Calibri" pitchFamily="34"/>
                        </a:rPr>
                        <a:t>14%</a:t>
                      </a:r>
                      <a:endParaRPr lang="cy-GB" sz="1700">
                        <a:latin typeface="Calibri" pitchFamily="34"/>
                        <a:ea typeface="Times New Roman" pitchFamily="18"/>
                        <a:cs typeface="Calibri" pitchFamily="34"/>
                      </a:endParaRPr>
                    </a:p>
                  </a:txBody>
                  <a:tcPr marL="63550" marR="63550" marT="0" marB="0">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3103880"/>
                  </a:ext>
                </a:extLst>
              </a:tr>
              <a:tr h="757095">
                <a:tc>
                  <a:txBody>
                    <a:bodyPr/>
                    <a:lstStyle/>
                    <a:p>
                      <a:pPr lvl="0">
                        <a:lnSpc>
                          <a:spcPct val="150%"/>
                        </a:lnSpc>
                        <a:spcAft>
                          <a:spcPts val="600"/>
                        </a:spcAft>
                      </a:pPr>
                      <a:r>
                        <a:rPr lang="cy-GB" sz="1700">
                          <a:solidFill>
                            <a:srgbClr val="000000"/>
                          </a:solidFill>
                          <a:latin typeface="Calibri" pitchFamily="34"/>
                          <a:cs typeface="Calibri" pitchFamily="34"/>
                        </a:rPr>
                        <a:t>Mynediad at wasanaethau</a:t>
                      </a:r>
                      <a:endParaRPr lang="cy-GB" sz="1700">
                        <a:solidFill>
                          <a:srgbClr val="000000"/>
                        </a:solidFill>
                        <a:latin typeface="Calibri" pitchFamily="34"/>
                        <a:ea typeface="Times New Roman" pitchFamily="18"/>
                        <a:cs typeface="Calibri" pitchFamily="34"/>
                      </a:endParaRPr>
                    </a:p>
                  </a:txBody>
                  <a:tcPr marL="63550" marR="63550" marT="0" marB="0">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lvl="0" algn="r">
                        <a:lnSpc>
                          <a:spcPct val="150%"/>
                        </a:lnSpc>
                        <a:spcAft>
                          <a:spcPts val="600"/>
                        </a:spcAft>
                      </a:pPr>
                      <a:r>
                        <a:rPr lang="cy-GB" sz="1700">
                          <a:latin typeface="Calibri" pitchFamily="34"/>
                          <a:cs typeface="Calibri" pitchFamily="34"/>
                        </a:rPr>
                        <a:t>10%</a:t>
                      </a:r>
                      <a:endParaRPr lang="cy-GB" sz="1700">
                        <a:latin typeface="Calibri" pitchFamily="34"/>
                        <a:ea typeface="Times New Roman" pitchFamily="18"/>
                        <a:cs typeface="Calibri" pitchFamily="34"/>
                      </a:endParaRPr>
                    </a:p>
                  </a:txBody>
                  <a:tcPr marL="63550" marR="63550" marT="0" marB="0">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lvl="0" algn="r">
                        <a:lnSpc>
                          <a:spcPct val="150%"/>
                        </a:lnSpc>
                        <a:spcAft>
                          <a:spcPts val="600"/>
                        </a:spcAft>
                      </a:pPr>
                      <a:r>
                        <a:rPr lang="cy-GB" sz="1700">
                          <a:latin typeface="Calibri" pitchFamily="34"/>
                          <a:cs typeface="Calibri" pitchFamily="34"/>
                        </a:rPr>
                        <a:t>10%</a:t>
                      </a:r>
                      <a:endParaRPr lang="cy-GB" sz="1700">
                        <a:latin typeface="Calibri" pitchFamily="34"/>
                        <a:ea typeface="Times New Roman" pitchFamily="18"/>
                        <a:cs typeface="Calibri" pitchFamily="34"/>
                      </a:endParaRPr>
                    </a:p>
                  </a:txBody>
                  <a:tcPr marL="63550" marR="63550" marT="0" marB="0">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39302799"/>
                  </a:ext>
                </a:extLst>
              </a:tr>
              <a:tr h="375781">
                <a:tc>
                  <a:txBody>
                    <a:bodyPr/>
                    <a:lstStyle/>
                    <a:p>
                      <a:pPr lvl="0">
                        <a:lnSpc>
                          <a:spcPct val="150%"/>
                        </a:lnSpc>
                        <a:spcAft>
                          <a:spcPts val="600"/>
                        </a:spcAft>
                      </a:pPr>
                      <a:r>
                        <a:rPr lang="cy-GB" sz="1700">
                          <a:solidFill>
                            <a:srgbClr val="000000"/>
                          </a:solidFill>
                          <a:latin typeface="Calibri" pitchFamily="34"/>
                          <a:cs typeface="Calibri" pitchFamily="34"/>
                        </a:rPr>
                        <a:t>Tai</a:t>
                      </a:r>
                      <a:endParaRPr lang="cy-GB" sz="1700">
                        <a:solidFill>
                          <a:srgbClr val="000000"/>
                        </a:solidFill>
                        <a:latin typeface="Calibri" pitchFamily="34"/>
                        <a:ea typeface="Times New Roman" pitchFamily="18"/>
                        <a:cs typeface="Calibri" pitchFamily="34"/>
                      </a:endParaRPr>
                    </a:p>
                  </a:txBody>
                  <a:tcPr marL="63550" marR="63550" marT="0" marB="0">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lvl="0" algn="r">
                        <a:lnSpc>
                          <a:spcPct val="150%"/>
                        </a:lnSpc>
                        <a:spcAft>
                          <a:spcPts val="600"/>
                        </a:spcAft>
                      </a:pPr>
                      <a:r>
                        <a:rPr lang="cy-GB" sz="1700">
                          <a:latin typeface="Calibri" pitchFamily="34"/>
                          <a:cs typeface="Calibri" pitchFamily="34"/>
                        </a:rPr>
                        <a:t>9%</a:t>
                      </a:r>
                      <a:endParaRPr lang="cy-GB" sz="1700">
                        <a:latin typeface="Calibri" pitchFamily="34"/>
                        <a:ea typeface="Times New Roman" pitchFamily="18"/>
                        <a:cs typeface="Calibri" pitchFamily="34"/>
                      </a:endParaRPr>
                    </a:p>
                  </a:txBody>
                  <a:tcPr marL="63550" marR="63550" marT="0" marB="0">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lvl="0" algn="r">
                        <a:lnSpc>
                          <a:spcPct val="150%"/>
                        </a:lnSpc>
                        <a:spcAft>
                          <a:spcPts val="600"/>
                        </a:spcAft>
                      </a:pPr>
                      <a:r>
                        <a:rPr lang="cy-GB" sz="1700">
                          <a:latin typeface="Calibri" pitchFamily="34"/>
                          <a:cs typeface="Calibri" pitchFamily="34"/>
                        </a:rPr>
                        <a:t>7%</a:t>
                      </a:r>
                      <a:endParaRPr lang="cy-GB" sz="1700">
                        <a:latin typeface="Calibri" pitchFamily="34"/>
                        <a:ea typeface="Times New Roman" pitchFamily="18"/>
                        <a:cs typeface="Calibri" pitchFamily="34"/>
                      </a:endParaRPr>
                    </a:p>
                  </a:txBody>
                  <a:tcPr marL="63550" marR="63550" marT="0" marB="0">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79524091"/>
                  </a:ext>
                </a:extLst>
              </a:tr>
              <a:tr h="757095">
                <a:tc>
                  <a:txBody>
                    <a:bodyPr/>
                    <a:lstStyle/>
                    <a:p>
                      <a:pPr lvl="0">
                        <a:lnSpc>
                          <a:spcPct val="150%"/>
                        </a:lnSpc>
                        <a:spcAft>
                          <a:spcPts val="600"/>
                        </a:spcAft>
                      </a:pPr>
                      <a:r>
                        <a:rPr lang="cy-GB" sz="1700">
                          <a:solidFill>
                            <a:srgbClr val="000000"/>
                          </a:solidFill>
                          <a:latin typeface="Calibri" pitchFamily="34"/>
                          <a:cs typeface="Calibri" pitchFamily="34"/>
                        </a:rPr>
                        <a:t>Diogelwch cymunedol</a:t>
                      </a:r>
                      <a:endParaRPr lang="cy-GB" sz="1700">
                        <a:solidFill>
                          <a:srgbClr val="000000"/>
                        </a:solidFill>
                        <a:latin typeface="Calibri" pitchFamily="34"/>
                        <a:ea typeface="Times New Roman" pitchFamily="18"/>
                        <a:cs typeface="Calibri" pitchFamily="34"/>
                      </a:endParaRPr>
                    </a:p>
                  </a:txBody>
                  <a:tcPr marL="63550" marR="63550" marT="0" marB="0">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lvl="0" algn="r">
                        <a:lnSpc>
                          <a:spcPct val="150%"/>
                        </a:lnSpc>
                        <a:spcAft>
                          <a:spcPts val="600"/>
                        </a:spcAft>
                      </a:pPr>
                      <a:r>
                        <a:rPr lang="cy-GB" sz="1700">
                          <a:latin typeface="Calibri" pitchFamily="34"/>
                          <a:cs typeface="Calibri" pitchFamily="34"/>
                        </a:rPr>
                        <a:t>5%</a:t>
                      </a:r>
                      <a:endParaRPr lang="cy-GB" sz="1700">
                        <a:latin typeface="Calibri" pitchFamily="34"/>
                        <a:ea typeface="Times New Roman" pitchFamily="18"/>
                        <a:cs typeface="Calibri" pitchFamily="34"/>
                      </a:endParaRPr>
                    </a:p>
                  </a:txBody>
                  <a:tcPr marL="63550" marR="63550" marT="0" marB="0">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lvl="0" algn="r">
                        <a:lnSpc>
                          <a:spcPct val="150%"/>
                        </a:lnSpc>
                        <a:spcAft>
                          <a:spcPts val="600"/>
                        </a:spcAft>
                      </a:pPr>
                      <a:r>
                        <a:rPr lang="cy-GB" sz="1700">
                          <a:latin typeface="Calibri" pitchFamily="34"/>
                          <a:cs typeface="Calibri" pitchFamily="34"/>
                        </a:rPr>
                        <a:t>5%</a:t>
                      </a:r>
                      <a:endParaRPr lang="cy-GB" sz="1700">
                        <a:latin typeface="Calibri" pitchFamily="34"/>
                        <a:ea typeface="Times New Roman" pitchFamily="18"/>
                        <a:cs typeface="Calibri" pitchFamily="34"/>
                      </a:endParaRPr>
                    </a:p>
                  </a:txBody>
                  <a:tcPr marL="63550" marR="63550" marT="0" marB="0">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43542468"/>
                  </a:ext>
                </a:extLst>
              </a:tr>
              <a:tr h="375781">
                <a:tc>
                  <a:txBody>
                    <a:bodyPr/>
                    <a:lstStyle/>
                    <a:p>
                      <a:pPr lvl="0">
                        <a:lnSpc>
                          <a:spcPct val="150%"/>
                        </a:lnSpc>
                        <a:spcAft>
                          <a:spcPts val="600"/>
                        </a:spcAft>
                      </a:pPr>
                      <a:r>
                        <a:rPr lang="cy-GB" sz="1700">
                          <a:solidFill>
                            <a:srgbClr val="000000"/>
                          </a:solidFill>
                          <a:latin typeface="Calibri" pitchFamily="34"/>
                          <a:cs typeface="Calibri" pitchFamily="34"/>
                        </a:rPr>
                        <a:t>Amgylchedd ffisegol</a:t>
                      </a:r>
                      <a:endParaRPr lang="cy-GB" sz="1700">
                        <a:solidFill>
                          <a:srgbClr val="000000"/>
                        </a:solidFill>
                        <a:latin typeface="Calibri" pitchFamily="34"/>
                        <a:ea typeface="Times New Roman" pitchFamily="18"/>
                        <a:cs typeface="Calibri" pitchFamily="34"/>
                      </a:endParaRPr>
                    </a:p>
                  </a:txBody>
                  <a:tcPr marL="63550" marR="63550" marT="0" marB="0">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lvl="0" algn="r">
                        <a:lnSpc>
                          <a:spcPct val="150%"/>
                        </a:lnSpc>
                        <a:spcAft>
                          <a:spcPts val="600"/>
                        </a:spcAft>
                      </a:pPr>
                      <a:r>
                        <a:rPr lang="cy-GB" sz="1700">
                          <a:latin typeface="Calibri" pitchFamily="34"/>
                          <a:cs typeface="Calibri" pitchFamily="34"/>
                        </a:rPr>
                        <a:t>5%</a:t>
                      </a:r>
                      <a:endParaRPr lang="cy-GB" sz="1700">
                        <a:latin typeface="Calibri" pitchFamily="34"/>
                        <a:ea typeface="Times New Roman" pitchFamily="18"/>
                        <a:cs typeface="Calibri" pitchFamily="34"/>
                      </a:endParaRPr>
                    </a:p>
                  </a:txBody>
                  <a:tcPr marL="63550" marR="63550" marT="0" marB="0">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lvl="0" algn="r">
                        <a:lnSpc>
                          <a:spcPct val="150%"/>
                        </a:lnSpc>
                        <a:spcAft>
                          <a:spcPts val="600"/>
                        </a:spcAft>
                      </a:pPr>
                      <a:r>
                        <a:rPr lang="cy-GB" sz="1700">
                          <a:latin typeface="Calibri" pitchFamily="34"/>
                          <a:cs typeface="Calibri" pitchFamily="34"/>
                        </a:rPr>
                        <a:t>5%</a:t>
                      </a:r>
                      <a:endParaRPr lang="cy-GB" sz="1700">
                        <a:latin typeface="Calibri" pitchFamily="34"/>
                        <a:ea typeface="Times New Roman" pitchFamily="18"/>
                        <a:cs typeface="Calibri" pitchFamily="34"/>
                      </a:endParaRPr>
                    </a:p>
                  </a:txBody>
                  <a:tcPr marL="63550" marR="63550" marT="0" marB="0">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69607164"/>
                  </a:ext>
                </a:extLst>
              </a:tr>
            </a:tbl>
          </a:graphicData>
        </a:graphic>
      </p:graphicFrame>
    </p:spTree>
  </p:cSld>
  <p:clrMapOvr>
    <a:masterClrMapping/>
  </p:clrMapOvr>
</p:sld>
</file>

<file path=ppt/slides/slide11.xml><?xml version="1.0" encoding="utf-8"?>
<p:sld xmlns:a="http://purl.oclc.org/ooxml/drawingml/main" xmlns:r="http://purl.oclc.org/ooxml/officeDocument/relationships" xmlns:p="http://purl.oclc.org/ooxml/presentationml/main">
  <p:cSld name="Slide2325">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046C2EE2-A68E-0442-3F53-6D693C89C7C4}"/>
              </a:ext>
            </a:extLst>
          </p:cNvPr>
          <p:cNvSpPr txBox="1">
            <a:spLocks noGrp="1"/>
          </p:cNvSpPr>
          <p:nvPr>
            <p:ph type="title" idx="4294967295"/>
          </p:nvPr>
        </p:nvSpPr>
        <p:spPr>
          <a:xfrm>
            <a:off x="2743254" y="466691"/>
            <a:ext cx="5678424" cy="1200332"/>
          </a:xfrm>
        </p:spPr>
        <p:txBody>
          <a:bodyPr anchor="t">
            <a:spAutoFit/>
          </a:bodyPr>
          <a:lstStyle/>
          <a:p>
            <a:pPr lvl="0"/>
            <a:r>
              <a:rPr lang="cy-GB" sz="3600" kern="0">
                <a:latin typeface="Calibri" pitchFamily="34"/>
              </a:rPr>
              <a:t>Pobl sy'n profi amddifadedd </a:t>
            </a:r>
            <a:br>
              <a:rPr lang="cy-GB" sz="3600" kern="0">
                <a:latin typeface="Calibri" pitchFamily="34"/>
              </a:rPr>
            </a:br>
            <a:r>
              <a:rPr lang="cy-GB" sz="3600" kern="0">
                <a:latin typeface="Calibri" pitchFamily="34"/>
              </a:rPr>
              <a:t>sy'n gysylltiedig ag incwm isel</a:t>
            </a:r>
          </a:p>
        </p:txBody>
      </p:sp>
      <p:graphicFrame>
        <p:nvGraphicFramePr>
          <p:cNvPr id="3" name="Table 1">
            <a:extLst>
              <a:ext uri="{FF2B5EF4-FFF2-40B4-BE49-F238E27FC236}">
                <a16:creationId xmlns:a16="http://schemas.microsoft.com/office/drawing/2014/main" id="{7432A781-F0D3-892D-DA67-11175F620C7F}"/>
              </a:ext>
            </a:extLst>
          </p:cNvPr>
          <p:cNvGraphicFramePr>
            <a:graphicFrameLocks noGrp="1"/>
          </p:cNvGraphicFramePr>
          <p:nvPr/>
        </p:nvGraphicFramePr>
        <p:xfrm>
          <a:off x="838203" y="2438403"/>
          <a:ext cx="7772399" cy="3200399"/>
        </p:xfrm>
        <a:graphic>
          <a:graphicData uri="http://purl.oclc.org/ooxml/drawingml/table">
            <a:tbl>
              <a:tblPr firstRow="1" firstCol="1" bandRow="1">
                <a:effectLst/>
              </a:tblPr>
              <a:tblGrid>
                <a:gridCol w="2743200">
                  <a:extLst>
                    <a:ext uri="{9D8B030D-6E8A-4147-A177-3AD203B41FA5}">
                      <a16:colId xmlns:a16="http://schemas.microsoft.com/office/drawing/2014/main" val="3119060916"/>
                    </a:ext>
                  </a:extLst>
                </a:gridCol>
                <a:gridCol w="914400">
                  <a:extLst>
                    <a:ext uri="{9D8B030D-6E8A-4147-A177-3AD203B41FA5}">
                      <a16:colId xmlns:a16="http://schemas.microsoft.com/office/drawing/2014/main" val="3190998794"/>
                    </a:ext>
                  </a:extLst>
                </a:gridCol>
                <a:gridCol w="990596">
                  <a:extLst>
                    <a:ext uri="{9D8B030D-6E8A-4147-A177-3AD203B41FA5}">
                      <a16:colId xmlns:a16="http://schemas.microsoft.com/office/drawing/2014/main" val="823488220"/>
                    </a:ext>
                  </a:extLst>
                </a:gridCol>
                <a:gridCol w="3124203">
                  <a:extLst>
                    <a:ext uri="{9D8B030D-6E8A-4147-A177-3AD203B41FA5}">
                      <a16:colId xmlns:a16="http://schemas.microsoft.com/office/drawing/2014/main" val="1709989126"/>
                    </a:ext>
                  </a:extLst>
                </a:gridCol>
              </a:tblGrid>
              <a:tr h="856628">
                <a:tc>
                  <a:txBody>
                    <a:bodyPr/>
                    <a:lstStyle/>
                    <a:p>
                      <a:pPr marL="35999" lvl="0">
                        <a:lnSpc>
                          <a:spcPct val="150%"/>
                        </a:lnSpc>
                        <a:spcAft>
                          <a:spcPts val="0"/>
                        </a:spcAft>
                        <a:defRPr b="0" i="0"/>
                      </a:pPr>
                      <a:r>
                        <a:rPr lang="cy-GB" sz="1800" b="1" i="0">
                          <a:latin typeface="Calibri" pitchFamily="34"/>
                          <a:ea typeface="Times New Roman" pitchFamily="18"/>
                          <a:cs typeface="Calibri" pitchFamily="34"/>
                        </a:rPr>
                        <a:t>Incwm</a:t>
                      </a:r>
                    </a:p>
                  </a:txBody>
                  <a:tcPr marL="68580" marR="68580" marT="0" marB="0">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marL="35999" lvl="0">
                        <a:lnSpc>
                          <a:spcPct val="150%"/>
                        </a:lnSpc>
                        <a:spcAft>
                          <a:spcPts val="0"/>
                        </a:spcAft>
                      </a:pPr>
                      <a:r>
                        <a:rPr lang="cy-GB" sz="1800" b="1">
                          <a:latin typeface="Calibri" pitchFamily="34"/>
                          <a:ea typeface="Times New Roman" pitchFamily="18"/>
                          <a:cs typeface="Calibri" pitchFamily="34"/>
                        </a:rPr>
                        <a:t> 2019</a:t>
                      </a:r>
                    </a:p>
                  </a:txBody>
                  <a:tcPr marL="68580" marR="68580" marT="0" marB="0">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marL="35999" lvl="0">
                        <a:lnSpc>
                          <a:spcPct val="150%"/>
                        </a:lnSpc>
                        <a:spcAft>
                          <a:spcPts val="0"/>
                        </a:spcAft>
                      </a:pPr>
                      <a:r>
                        <a:rPr lang="cy-GB" sz="1800" b="1">
                          <a:latin typeface="Calibri" pitchFamily="34"/>
                          <a:ea typeface="Times New Roman" pitchFamily="18"/>
                          <a:cs typeface="Calibri" pitchFamily="34"/>
                        </a:rPr>
                        <a:t> 2025</a:t>
                      </a:r>
                    </a:p>
                  </a:txBody>
                  <a:tcPr marL="68580" marR="68580" marT="0" marB="0">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marL="35999" lvl="0">
                        <a:lnSpc>
                          <a:spcPct val="150%"/>
                        </a:lnSpc>
                        <a:spcAft>
                          <a:spcPts val="0"/>
                        </a:spcAft>
                        <a:defRPr b="0" i="0"/>
                      </a:pPr>
                      <a:r>
                        <a:rPr lang="cy-GB" sz="1800" b="1" i="0">
                          <a:latin typeface="Calibri" pitchFamily="34"/>
                          <a:ea typeface="Times New Roman" pitchFamily="18"/>
                          <a:cs typeface="Calibri" pitchFamily="34"/>
                        </a:rPr>
                        <a:t>Ffynhonnell data 2025</a:t>
                      </a:r>
                      <a:endParaRPr lang="cy-GB" sz="1800" b="1" i="0">
                        <a:latin typeface="Calibri" pitchFamily="34"/>
                        <a:ea typeface="Times New Roman" pitchFamily="18"/>
                        <a:cs typeface="Times New Roman" pitchFamily="18"/>
                      </a:endParaRPr>
                    </a:p>
                  </a:txBody>
                  <a:tcPr marL="68580" marR="68580" marT="0" marB="0">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62823205"/>
                  </a:ext>
                </a:extLst>
              </a:tr>
              <a:tr h="2343771">
                <a:tc>
                  <a:txBody>
                    <a:bodyPr/>
                    <a:lstStyle/>
                    <a:p>
                      <a:pPr marL="35999" lvl="0">
                        <a:lnSpc>
                          <a:spcPct val="100%"/>
                        </a:lnSpc>
                        <a:spcAft>
                          <a:spcPts val="0"/>
                        </a:spcAft>
                        <a:defRPr b="0" i="0"/>
                      </a:pPr>
                      <a:r>
                        <a:rPr lang="cy-GB" sz="1600" b="0" i="0">
                          <a:latin typeface="Calibri" pitchFamily="34"/>
                          <a:ea typeface="Times New Roman" pitchFamily="18"/>
                          <a:cs typeface="Calibri" pitchFamily="34"/>
                        </a:rPr>
                        <a:t>Canran o’r boblogaeth sy’n cael budd-daliadau sy'n gysylltiedig ag incwm a chredydau treth</a:t>
                      </a:r>
                    </a:p>
                  </a:txBody>
                  <a:tcPr marL="68580" marR="68580" marT="0" marB="0" anchor="ct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marL="35999" lvl="0">
                        <a:lnSpc>
                          <a:spcPct val="150%"/>
                        </a:lnSpc>
                        <a:spcAft>
                          <a:spcPts val="0"/>
                        </a:spcAft>
                        <a:defRPr b="0" i="0"/>
                      </a:pPr>
                      <a:r>
                        <a:rPr lang="cy-GB" sz="1600" b="0" i="0">
                          <a:latin typeface="Calibri" pitchFamily="34"/>
                          <a:ea typeface="Times New Roman" pitchFamily="18"/>
                          <a:cs typeface="Calibri" pitchFamily="34"/>
                        </a:rPr>
                        <a:t>Ydy</a:t>
                      </a:r>
                    </a:p>
                  </a:txBody>
                  <a:tcPr marL="68580" marR="68580" marT="0" marB="0" anchor="ct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marL="35999" lvl="0">
                        <a:lnSpc>
                          <a:spcPct val="150%"/>
                        </a:lnSpc>
                        <a:spcAft>
                          <a:spcPts val="0"/>
                        </a:spcAft>
                        <a:defRPr b="0" i="0"/>
                      </a:pPr>
                      <a:r>
                        <a:rPr lang="cy-GB" sz="1600" b="0" i="0">
                          <a:latin typeface="Calibri" pitchFamily="34"/>
                          <a:ea typeface="Times New Roman" pitchFamily="18"/>
                          <a:cs typeface="Calibri" pitchFamily="34"/>
                        </a:rPr>
                        <a:t>Ydy</a:t>
                      </a:r>
                    </a:p>
                  </a:txBody>
                  <a:tcPr marL="68580" marR="68580" marT="0" marB="0" anchor="ct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marL="378899" lvl="0" indent="-342900" algn="l" fontAlgn="b">
                        <a:buSzPct val="100%"/>
                        <a:buFont typeface="Arial" pitchFamily="34"/>
                        <a:buChar char="•"/>
                      </a:pPr>
                      <a:r>
                        <a:rPr lang="cy-GB" sz="1600" b="0" i="0" u="none" strike="noStrike">
                          <a:solidFill>
                            <a:srgbClr val="000000"/>
                          </a:solidFill>
                          <a:latin typeface="Calibri" pitchFamily="34"/>
                          <a:cs typeface="Calibri" pitchFamily="34"/>
                        </a:rPr>
                        <a:t>Yr Adran Gwaith a Phensiynau</a:t>
                      </a:r>
                    </a:p>
                    <a:p>
                      <a:pPr marL="378899" lvl="0" indent="-342900" algn="l" fontAlgn="b">
                        <a:buSzPct val="100%"/>
                        <a:buFont typeface="Arial" pitchFamily="34"/>
                        <a:buChar char="•"/>
                      </a:pPr>
                      <a:r>
                        <a:rPr lang="cy-GB" sz="1600" b="0" i="0" u="none" strike="noStrike">
                          <a:solidFill>
                            <a:srgbClr val="000000"/>
                          </a:solidFill>
                          <a:latin typeface="Calibri" pitchFamily="34"/>
                          <a:cs typeface="Calibri" pitchFamily="34"/>
                        </a:rPr>
                        <a:t>Cyllid a Thollau ei Mawrhydi</a:t>
                      </a:r>
                    </a:p>
                    <a:p>
                      <a:pPr marL="378899" lvl="0" indent="-342900" algn="l" fontAlgn="b">
                        <a:buSzPct val="100%"/>
                        <a:buFont typeface="Arial" pitchFamily="34"/>
                        <a:buChar char="•"/>
                      </a:pPr>
                      <a:r>
                        <a:rPr lang="cy-GB" sz="1600" b="0" i="0" u="none" strike="noStrike">
                          <a:solidFill>
                            <a:srgbClr val="000000"/>
                          </a:solidFill>
                          <a:latin typeface="Calibri" pitchFamily="34"/>
                          <a:cs typeface="Calibri" pitchFamily="34"/>
                        </a:rPr>
                        <a:t>Y Swyddfa Gartref</a:t>
                      </a:r>
                    </a:p>
                    <a:p>
                      <a:pPr marL="35999" lvl="0" algn="l" fontAlgn="b"/>
                      <a:endParaRPr lang="cy-GB" sz="1600" b="0" i="0" u="none" strike="noStrike">
                        <a:solidFill>
                          <a:srgbClr val="000000"/>
                        </a:solidFill>
                        <a:latin typeface="Calibri" pitchFamily="34"/>
                        <a:cs typeface="Calibri" pitchFamily="34"/>
                      </a:endParaRPr>
                    </a:p>
                  </a:txBody>
                  <a:tcPr marL="6345" marR="6345" marT="6345" marB="0" anchor="ct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55064551"/>
                  </a:ext>
                </a:extLst>
              </a:tr>
            </a:tbl>
          </a:graphicData>
        </a:graphic>
      </p:graphicFrame>
      <p:pic>
        <p:nvPicPr>
          <p:cNvPr id="4" name="Picture 6">
            <a:extLst>
              <a:ext uri="{FF2B5EF4-FFF2-40B4-BE49-F238E27FC236}">
                <a16:creationId xmlns:a16="http://schemas.microsoft.com/office/drawing/2014/main" id="{F28BCBE2-BA41-77CC-7803-11832ADCF866}"/>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722321" y="466691"/>
            <a:ext cx="1310755" cy="1569860"/>
          </a:xfrm>
          <a:prstGeom prst="rect">
            <a:avLst/>
          </a:prstGeom>
          <a:noFill/>
          <a:ln cap="flat">
            <a:noFill/>
          </a:ln>
        </p:spPr>
      </p:pic>
    </p:spTree>
  </p:cSld>
  <p:clrMapOvr>
    <a:masterClrMapping/>
  </p:clrMapOvr>
</p:sld>
</file>

<file path=ppt/slides/slide12.xml><?xml version="1.0" encoding="utf-8"?>
<p:sld xmlns:a="http://purl.oclc.org/ooxml/drawingml/main" xmlns:r="http://purl.oclc.org/ooxml/officeDocument/relationships" xmlns:p="http://purl.oclc.org/ooxml/presentationml/main">
  <p:cSld name="Slide2326">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4998D5EC-CAEC-0C37-5F90-3490EAB6215D}"/>
              </a:ext>
            </a:extLst>
          </p:cNvPr>
          <p:cNvSpPr txBox="1">
            <a:spLocks noGrp="1"/>
          </p:cNvSpPr>
          <p:nvPr>
            <p:ph type="title" idx="4294967295"/>
          </p:nvPr>
        </p:nvSpPr>
        <p:spPr>
          <a:xfrm>
            <a:off x="2447547" y="613443"/>
            <a:ext cx="6182066" cy="1754322"/>
          </a:xfrm>
        </p:spPr>
        <p:txBody>
          <a:bodyPr anchor="t">
            <a:spAutoFit/>
          </a:bodyPr>
          <a:lstStyle/>
          <a:p>
            <a:pPr lvl="0"/>
            <a:r>
              <a:rPr lang="cy-GB" sz="3600" kern="0">
                <a:latin typeface="Calibri" pitchFamily="34"/>
              </a:rPr>
              <a:t>Pobl o oedran gweithio wedi'u heithrio o'r farchnad lafur yn anwirfoddol</a:t>
            </a:r>
          </a:p>
        </p:txBody>
      </p:sp>
      <p:graphicFrame>
        <p:nvGraphicFramePr>
          <p:cNvPr id="3" name="Table 1">
            <a:extLst>
              <a:ext uri="{FF2B5EF4-FFF2-40B4-BE49-F238E27FC236}">
                <a16:creationId xmlns:a16="http://schemas.microsoft.com/office/drawing/2014/main" id="{FE37F93A-F924-375E-0A5D-02B72A4A3523}"/>
              </a:ext>
            </a:extLst>
          </p:cNvPr>
          <p:cNvGraphicFramePr>
            <a:graphicFrameLocks noGrp="1"/>
          </p:cNvGraphicFramePr>
          <p:nvPr/>
        </p:nvGraphicFramePr>
        <p:xfrm>
          <a:off x="723903" y="2743200"/>
          <a:ext cx="7696202" cy="2368012"/>
        </p:xfrm>
        <a:graphic>
          <a:graphicData uri="http://purl.oclc.org/ooxml/drawingml/table">
            <a:tbl>
              <a:tblPr firstRow="1" firstCol="1" bandRow="1">
                <a:effectLst/>
              </a:tblPr>
              <a:tblGrid>
                <a:gridCol w="3659465">
                  <a:extLst>
                    <a:ext uri="{9D8B030D-6E8A-4147-A177-3AD203B41FA5}">
                      <a16:colId xmlns:a16="http://schemas.microsoft.com/office/drawing/2014/main" val="1663559075"/>
                    </a:ext>
                  </a:extLst>
                </a:gridCol>
                <a:gridCol w="980895">
                  <a:extLst>
                    <a:ext uri="{9D8B030D-6E8A-4147-A177-3AD203B41FA5}">
                      <a16:colId xmlns:a16="http://schemas.microsoft.com/office/drawing/2014/main" val="3106679665"/>
                    </a:ext>
                  </a:extLst>
                </a:gridCol>
                <a:gridCol w="980895">
                  <a:extLst>
                    <a:ext uri="{9D8B030D-6E8A-4147-A177-3AD203B41FA5}">
                      <a16:colId xmlns:a16="http://schemas.microsoft.com/office/drawing/2014/main" val="1372047885"/>
                    </a:ext>
                  </a:extLst>
                </a:gridCol>
                <a:gridCol w="2074947">
                  <a:extLst>
                    <a:ext uri="{9D8B030D-6E8A-4147-A177-3AD203B41FA5}">
                      <a16:colId xmlns:a16="http://schemas.microsoft.com/office/drawing/2014/main" val="4053104285"/>
                    </a:ext>
                  </a:extLst>
                </a:gridCol>
              </a:tblGrid>
              <a:tr h="813898">
                <a:tc>
                  <a:txBody>
                    <a:bodyPr/>
                    <a:lstStyle/>
                    <a:p>
                      <a:pPr lvl="0">
                        <a:lnSpc>
                          <a:spcPct val="150%"/>
                        </a:lnSpc>
                        <a:spcAft>
                          <a:spcPts val="0"/>
                        </a:spcAft>
                        <a:defRPr b="0" i="0"/>
                      </a:pPr>
                      <a:r>
                        <a:rPr lang="cy-GB" sz="1800" b="1" i="0">
                          <a:latin typeface="Calibri" pitchFamily="34"/>
                          <a:ea typeface="Times New Roman" pitchFamily="18"/>
                          <a:cs typeface="Calibri" pitchFamily="34"/>
                        </a:rPr>
                        <a:t>Cyflogaeth</a:t>
                      </a:r>
                    </a:p>
                  </a:txBody>
                  <a:tcPr marL="68580" marR="68580" marT="0" marB="0">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lvl="0">
                        <a:lnSpc>
                          <a:spcPct val="150%"/>
                        </a:lnSpc>
                        <a:spcAft>
                          <a:spcPts val="0"/>
                        </a:spcAft>
                      </a:pPr>
                      <a:r>
                        <a:rPr lang="cy-GB" sz="1800" b="1">
                          <a:latin typeface="Calibri" pitchFamily="34"/>
                          <a:ea typeface="Times New Roman" pitchFamily="18"/>
                          <a:cs typeface="Calibri" pitchFamily="34"/>
                        </a:rPr>
                        <a:t> 2019</a:t>
                      </a:r>
                    </a:p>
                  </a:txBody>
                  <a:tcPr marL="68580" marR="68580" marT="0" marB="0">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lvl="0">
                        <a:lnSpc>
                          <a:spcPct val="150%"/>
                        </a:lnSpc>
                        <a:spcAft>
                          <a:spcPts val="0"/>
                        </a:spcAft>
                      </a:pPr>
                      <a:r>
                        <a:rPr lang="cy-GB" sz="1800" b="1">
                          <a:latin typeface="Calibri" pitchFamily="34"/>
                          <a:ea typeface="Times New Roman" pitchFamily="18"/>
                          <a:cs typeface="Calibri" pitchFamily="34"/>
                        </a:rPr>
                        <a:t> 2025</a:t>
                      </a:r>
                    </a:p>
                  </a:txBody>
                  <a:tcPr marL="68580" marR="68580" marT="0" marB="0">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lvl="0">
                        <a:lnSpc>
                          <a:spcPct val="150%"/>
                        </a:lnSpc>
                        <a:spcAft>
                          <a:spcPts val="0"/>
                        </a:spcAft>
                      </a:pPr>
                      <a:r>
                        <a:rPr lang="cy-GB" sz="1800" b="1" i="0">
                          <a:latin typeface="Calibri" pitchFamily="34"/>
                          <a:ea typeface="Times New Roman" pitchFamily="18"/>
                          <a:cs typeface="Calibri" pitchFamily="34"/>
                        </a:rPr>
                        <a:t>Ffynhonnell data  </a:t>
                      </a:r>
                      <a:r>
                        <a:rPr lang="cy-GB" sz="1800" b="1">
                          <a:latin typeface="Calibri" pitchFamily="34"/>
                          <a:ea typeface="Times New Roman" pitchFamily="18"/>
                          <a:cs typeface="Calibri" pitchFamily="34"/>
                        </a:rPr>
                        <a:t>2025</a:t>
                      </a:r>
                    </a:p>
                  </a:txBody>
                  <a:tcPr marL="68580" marR="68580" marT="0" marB="0">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8282267"/>
                  </a:ext>
                </a:extLst>
              </a:tr>
              <a:tr h="1554114">
                <a:tc>
                  <a:txBody>
                    <a:bodyPr/>
                    <a:lstStyle/>
                    <a:p>
                      <a:pPr lvl="0">
                        <a:lnSpc>
                          <a:spcPct val="100%"/>
                        </a:lnSpc>
                        <a:spcAft>
                          <a:spcPts val="0"/>
                        </a:spcAft>
                      </a:pPr>
                      <a:endParaRPr lang="cy-GB" sz="1600">
                        <a:latin typeface="Calibri" pitchFamily="34"/>
                        <a:ea typeface="Times New Roman" pitchFamily="18"/>
                        <a:cs typeface="Calibri" pitchFamily="34"/>
                      </a:endParaRPr>
                    </a:p>
                    <a:p>
                      <a:pPr lvl="0">
                        <a:lnSpc>
                          <a:spcPct val="100%"/>
                        </a:lnSpc>
                        <a:spcAft>
                          <a:spcPts val="0"/>
                        </a:spcAft>
                        <a:defRPr b="0" i="0"/>
                      </a:pPr>
                      <a:r>
                        <a:rPr lang="cy-GB" sz="1600" b="0" i="0">
                          <a:latin typeface="Calibri" pitchFamily="34"/>
                          <a:ea typeface="Times New Roman" pitchFamily="18"/>
                          <a:cs typeface="Calibri" pitchFamily="34"/>
                        </a:rPr>
                        <a:t>Canran o’r boblogaeth oedran gweithio sy'n cael budd-daliadau sy’n gysylltiedig â chyflogaeth</a:t>
                      </a:r>
                    </a:p>
                  </a:txBody>
                  <a:tcPr marL="68580" marR="68580" marT="0" marB="0">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lvl="0">
                        <a:lnSpc>
                          <a:spcPct val="150%"/>
                        </a:lnSpc>
                        <a:spcAft>
                          <a:spcPts val="0"/>
                        </a:spcAft>
                      </a:pPr>
                      <a:endParaRPr lang="cy-GB" sz="1600">
                        <a:latin typeface="Calibri" pitchFamily="34"/>
                        <a:ea typeface="Times New Roman" pitchFamily="18"/>
                        <a:cs typeface="Calibri" pitchFamily="34"/>
                      </a:endParaRPr>
                    </a:p>
                    <a:p>
                      <a:pPr lvl="0">
                        <a:lnSpc>
                          <a:spcPct val="150%"/>
                        </a:lnSpc>
                        <a:spcAft>
                          <a:spcPts val="0"/>
                        </a:spcAft>
                        <a:defRPr b="0" i="0"/>
                      </a:pPr>
                      <a:r>
                        <a:rPr lang="cy-GB" sz="1600" b="0" i="0">
                          <a:latin typeface="Calibri" pitchFamily="34"/>
                          <a:ea typeface="Times New Roman" pitchFamily="18"/>
                          <a:cs typeface="Calibri" pitchFamily="34"/>
                        </a:rPr>
                        <a:t>Ydy</a:t>
                      </a:r>
                    </a:p>
                  </a:txBody>
                  <a:tcPr marL="68580" marR="68580" marT="0" marB="0">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lvl="0">
                        <a:lnSpc>
                          <a:spcPct val="150%"/>
                        </a:lnSpc>
                        <a:spcAft>
                          <a:spcPts val="0"/>
                        </a:spcAft>
                      </a:pPr>
                      <a:endParaRPr lang="cy-GB" sz="1600">
                        <a:latin typeface="Calibri" pitchFamily="34"/>
                        <a:ea typeface="Times New Roman" pitchFamily="18"/>
                        <a:cs typeface="Calibri" pitchFamily="34"/>
                      </a:endParaRPr>
                    </a:p>
                    <a:p>
                      <a:pPr lvl="0">
                        <a:lnSpc>
                          <a:spcPct val="150%"/>
                        </a:lnSpc>
                        <a:spcAft>
                          <a:spcPts val="0"/>
                        </a:spcAft>
                        <a:defRPr b="0" i="0"/>
                      </a:pPr>
                      <a:r>
                        <a:rPr lang="cy-GB" sz="1600" b="0" i="0">
                          <a:latin typeface="Calibri" pitchFamily="34"/>
                          <a:ea typeface="Times New Roman" pitchFamily="18"/>
                          <a:cs typeface="Calibri" pitchFamily="34"/>
                        </a:rPr>
                        <a:t>Ydy</a:t>
                      </a:r>
                    </a:p>
                  </a:txBody>
                  <a:tcPr marL="68580" marR="68580" marT="0" marB="0">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lvl="0">
                        <a:lnSpc>
                          <a:spcPct val="100%"/>
                        </a:lnSpc>
                        <a:spcAft>
                          <a:spcPts val="0"/>
                        </a:spcAft>
                      </a:pPr>
                      <a:endParaRPr lang="cy-GB" sz="1600" b="0" i="0" u="none" strike="noStrike">
                        <a:solidFill>
                          <a:srgbClr val="000000"/>
                        </a:solidFill>
                        <a:latin typeface="Calibri" pitchFamily="34"/>
                        <a:cs typeface="Calibri" pitchFamily="34"/>
                      </a:endParaRPr>
                    </a:p>
                    <a:p>
                      <a:pPr lvl="0">
                        <a:lnSpc>
                          <a:spcPct val="100%"/>
                        </a:lnSpc>
                        <a:spcAft>
                          <a:spcPts val="0"/>
                        </a:spcAft>
                      </a:pPr>
                      <a:r>
                        <a:rPr lang="cy-GB" sz="1600" b="0" i="0" u="none" strike="noStrike">
                          <a:solidFill>
                            <a:srgbClr val="000000"/>
                          </a:solidFill>
                          <a:latin typeface="Calibri" pitchFamily="34"/>
                          <a:cs typeface="Calibri" pitchFamily="34"/>
                        </a:rPr>
                        <a:t>Yr Adran Gwaith a Phensiynau</a:t>
                      </a:r>
                    </a:p>
                  </a:txBody>
                  <a:tcPr marL="68580" marR="68580" marT="0" marB="0">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46718864"/>
                  </a:ext>
                </a:extLst>
              </a:tr>
            </a:tbl>
          </a:graphicData>
        </a:graphic>
      </p:graphicFrame>
      <p:pic>
        <p:nvPicPr>
          <p:cNvPr id="4" name="Picture 5">
            <a:extLst>
              <a:ext uri="{FF2B5EF4-FFF2-40B4-BE49-F238E27FC236}">
                <a16:creationId xmlns:a16="http://schemas.microsoft.com/office/drawing/2014/main" id="{5BF07436-183E-4C95-3ACF-CE801DC0CFDA}"/>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809948" y="797914"/>
            <a:ext cx="1379335" cy="1569860"/>
          </a:xfrm>
          <a:prstGeom prst="rect">
            <a:avLst/>
          </a:prstGeom>
          <a:noFill/>
          <a:ln cap="flat">
            <a:noFill/>
          </a:ln>
        </p:spPr>
      </p:pic>
    </p:spTree>
  </p:cSld>
  <p:clrMapOvr>
    <a:masterClrMapping/>
  </p:clrMapOvr>
</p:sld>
</file>

<file path=ppt/slides/slide13.xml><?xml version="1.0" encoding="utf-8"?>
<p:sld xmlns:a="http://purl.oclc.org/ooxml/drawingml/main" xmlns:r="http://purl.oclc.org/ooxml/officeDocument/relationships" xmlns:p="http://purl.oclc.org/ooxml/presentationml/main">
  <p:cSld name="Slide2327">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61AE747A-B124-925E-9A92-943E8D37EDD0}"/>
              </a:ext>
            </a:extLst>
          </p:cNvPr>
          <p:cNvSpPr txBox="1">
            <a:spLocks noGrp="1"/>
          </p:cNvSpPr>
          <p:nvPr>
            <p:ph type="title" idx="4294967295"/>
          </p:nvPr>
        </p:nvSpPr>
        <p:spPr>
          <a:xfrm>
            <a:off x="1727685" y="134151"/>
            <a:ext cx="7092781" cy="1384995"/>
          </a:xfrm>
        </p:spPr>
        <p:txBody>
          <a:bodyPr anchor="t">
            <a:spAutoFit/>
          </a:bodyPr>
          <a:lstStyle/>
          <a:p>
            <a:pPr lvl="0"/>
            <a:r>
              <a:rPr lang="cy-GB" sz="2800" kern="0">
                <a:latin typeface="Calibri" pitchFamily="34"/>
                <a:cs typeface="Calibri" pitchFamily="34"/>
              </a:rPr>
              <a:t>Diffyg iechyd da, a rhagfynegyddion iechyd yn y dyfodol yn seiliedig ar amddifadedd a brofwyd yn ystod plentyndod</a:t>
            </a:r>
          </a:p>
        </p:txBody>
      </p:sp>
      <p:graphicFrame>
        <p:nvGraphicFramePr>
          <p:cNvPr id="3" name="Table 1">
            <a:extLst>
              <a:ext uri="{FF2B5EF4-FFF2-40B4-BE49-F238E27FC236}">
                <a16:creationId xmlns:a16="http://schemas.microsoft.com/office/drawing/2014/main" id="{73981C2B-DCA0-0E29-B349-68D20DCB6A53}"/>
              </a:ext>
            </a:extLst>
          </p:cNvPr>
          <p:cNvGraphicFramePr>
            <a:graphicFrameLocks noGrp="1"/>
          </p:cNvGraphicFramePr>
          <p:nvPr/>
        </p:nvGraphicFramePr>
        <p:xfrm>
          <a:off x="323533" y="1596249"/>
          <a:ext cx="8496941" cy="4730584"/>
        </p:xfrm>
        <a:graphic>
          <a:graphicData uri="http://purl.oclc.org/ooxml/drawingml/table">
            <a:tbl>
              <a:tblPr firstRow="1" firstCol="1" bandRow="1">
                <a:effectLst/>
              </a:tblPr>
              <a:tblGrid>
                <a:gridCol w="3756126">
                  <a:extLst>
                    <a:ext uri="{9D8B030D-6E8A-4147-A177-3AD203B41FA5}">
                      <a16:colId xmlns:a16="http://schemas.microsoft.com/office/drawing/2014/main" val="1988652956"/>
                    </a:ext>
                  </a:extLst>
                </a:gridCol>
                <a:gridCol w="723701">
                  <a:extLst>
                    <a:ext uri="{9D8B030D-6E8A-4147-A177-3AD203B41FA5}">
                      <a16:colId xmlns:a16="http://schemas.microsoft.com/office/drawing/2014/main" val="1100505918"/>
                    </a:ext>
                  </a:extLst>
                </a:gridCol>
                <a:gridCol w="711083">
                  <a:extLst>
                    <a:ext uri="{9D8B030D-6E8A-4147-A177-3AD203B41FA5}">
                      <a16:colId xmlns:a16="http://schemas.microsoft.com/office/drawing/2014/main" val="596372962"/>
                    </a:ext>
                  </a:extLst>
                </a:gridCol>
                <a:gridCol w="3306031">
                  <a:extLst>
                    <a:ext uri="{9D8B030D-6E8A-4147-A177-3AD203B41FA5}">
                      <a16:colId xmlns:a16="http://schemas.microsoft.com/office/drawing/2014/main" val="314559738"/>
                    </a:ext>
                  </a:extLst>
                </a:gridCol>
              </a:tblGrid>
              <a:tr h="374209">
                <a:tc>
                  <a:txBody>
                    <a:bodyPr/>
                    <a:lstStyle/>
                    <a:p>
                      <a:pPr marL="35999" lvl="0">
                        <a:lnSpc>
                          <a:spcPct val="150%"/>
                        </a:lnSpc>
                        <a:spcAft>
                          <a:spcPts val="0"/>
                        </a:spcAft>
                        <a:defRPr b="0" i="0"/>
                      </a:pPr>
                      <a:r>
                        <a:rPr lang="cy-GB" sz="1800" b="1" i="0">
                          <a:latin typeface="Calibri" pitchFamily="34"/>
                          <a:ea typeface="Times New Roman" pitchFamily="18"/>
                          <a:cs typeface="Calibri" pitchFamily="34"/>
                        </a:rPr>
                        <a:t>Iechyd</a:t>
                      </a:r>
                      <a:endParaRPr lang="cy-GB" sz="1800" b="1" i="0">
                        <a:latin typeface="Calibri" pitchFamily="34"/>
                        <a:ea typeface="Times New Roman" pitchFamily="18"/>
                        <a:cs typeface="Times New Roman" pitchFamily="18"/>
                      </a:endParaRPr>
                    </a:p>
                  </a:txBody>
                  <a:tcPr marL="68580" marR="68580" marT="0" marB="0">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marL="35999" lvl="0">
                        <a:lnSpc>
                          <a:spcPct val="150%"/>
                        </a:lnSpc>
                        <a:spcAft>
                          <a:spcPts val="0"/>
                        </a:spcAft>
                      </a:pPr>
                      <a:r>
                        <a:rPr lang="cy-GB" sz="1800" b="1" i="0">
                          <a:latin typeface="Calibri" pitchFamily="34"/>
                          <a:ea typeface="Times New Roman" pitchFamily="18"/>
                          <a:cs typeface="Calibri" pitchFamily="34"/>
                        </a:rPr>
                        <a:t>2019</a:t>
                      </a:r>
                    </a:p>
                  </a:txBody>
                  <a:tcPr marL="68580" marR="68580" marT="0" marB="0">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marL="35999" lvl="0">
                        <a:lnSpc>
                          <a:spcPct val="150%"/>
                        </a:lnSpc>
                        <a:spcAft>
                          <a:spcPts val="0"/>
                        </a:spcAft>
                      </a:pPr>
                      <a:r>
                        <a:rPr lang="cy-GB" sz="1800" b="1" i="0">
                          <a:latin typeface="Calibri" pitchFamily="34"/>
                          <a:ea typeface="Times New Roman" pitchFamily="18"/>
                          <a:cs typeface="Calibri" pitchFamily="34"/>
                        </a:rPr>
                        <a:t>2025</a:t>
                      </a:r>
                    </a:p>
                  </a:txBody>
                  <a:tcPr marL="68580" marR="68580" marT="0" marB="0">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marL="35999" lvl="0">
                        <a:lnSpc>
                          <a:spcPct val="100%"/>
                        </a:lnSpc>
                        <a:spcAft>
                          <a:spcPts val="0"/>
                        </a:spcAft>
                      </a:pPr>
                      <a:r>
                        <a:rPr lang="cy-GB" sz="1800" b="1" i="0">
                          <a:latin typeface="Calibri" pitchFamily="34"/>
                          <a:ea typeface="Times New Roman" pitchFamily="18"/>
                          <a:cs typeface="Times New Roman" pitchFamily="18"/>
                        </a:rPr>
                        <a:t>Ffynhonnell data </a:t>
                      </a:r>
                      <a:r>
                        <a:rPr lang="cy-GB" sz="1800" b="1" i="0">
                          <a:latin typeface="Calibri" pitchFamily="34"/>
                          <a:ea typeface="Times New Roman" pitchFamily="18"/>
                          <a:cs typeface="Calibri" pitchFamily="34"/>
                        </a:rPr>
                        <a:t>2025</a:t>
                      </a:r>
                    </a:p>
                  </a:txBody>
                  <a:tcPr marL="35999" marR="0" marT="35999" marB="0" anchor="ct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83178240"/>
                  </a:ext>
                </a:extLst>
              </a:tr>
              <a:tr h="570000">
                <a:tc>
                  <a:txBody>
                    <a:bodyPr/>
                    <a:lstStyle/>
                    <a:p>
                      <a:pPr marL="35999" lvl="0">
                        <a:lnSpc>
                          <a:spcPct val="150%"/>
                        </a:lnSpc>
                        <a:spcAft>
                          <a:spcPts val="0"/>
                        </a:spcAft>
                        <a:defRPr b="0" i="0"/>
                      </a:pPr>
                      <a:r>
                        <a:rPr lang="en-GB" sz="1600" b="0" i="0">
                          <a:solidFill>
                            <a:srgbClr val="000000"/>
                          </a:solidFill>
                          <a:latin typeface="Calibri"/>
                        </a:rPr>
                        <a:t>Pwysau geni isel</a:t>
                      </a:r>
                      <a:endParaRPr lang="cy-GB" sz="1600" b="0" i="0">
                        <a:latin typeface="Calibri"/>
                        <a:ea typeface="Times New Roman" pitchFamily="18"/>
                        <a:cs typeface="Calibri" pitchFamily="34"/>
                      </a:endParaRPr>
                    </a:p>
                  </a:txBody>
                  <a:tcPr marL="68580" marR="68580" marT="0" marB="0">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marL="35999" lvl="0">
                        <a:lnSpc>
                          <a:spcPct val="150%"/>
                        </a:lnSpc>
                        <a:spcAft>
                          <a:spcPts val="0"/>
                        </a:spcAft>
                        <a:defRPr b="0" i="0"/>
                      </a:pPr>
                      <a:r>
                        <a:rPr lang="cy-GB" sz="1600" b="0" i="0">
                          <a:latin typeface="Calibri" pitchFamily="34"/>
                          <a:ea typeface="Times New Roman" pitchFamily="18"/>
                          <a:cs typeface="Calibri" pitchFamily="34"/>
                        </a:rPr>
                        <a:t>Ydy</a:t>
                      </a:r>
                    </a:p>
                  </a:txBody>
                  <a:tcPr marL="68580" marR="68580" marT="0" marB="0">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marL="35999" lvl="0">
                        <a:lnSpc>
                          <a:spcPct val="150%"/>
                        </a:lnSpc>
                        <a:spcAft>
                          <a:spcPts val="0"/>
                        </a:spcAft>
                        <a:defRPr b="0" i="0"/>
                      </a:pPr>
                      <a:r>
                        <a:rPr lang="cy-GB" sz="1600" b="0" i="0">
                          <a:latin typeface="Calibri" pitchFamily="34"/>
                          <a:ea typeface="Times New Roman" pitchFamily="18"/>
                          <a:cs typeface="Calibri" pitchFamily="34"/>
                        </a:rPr>
                        <a:t>Ydy</a:t>
                      </a:r>
                    </a:p>
                  </a:txBody>
                  <a:tcPr marL="68580" marR="68580" marT="0" marB="0">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marL="35999" lvl="0" algn="l" fontAlgn="ctr">
                        <a:defRPr b="0" i="0"/>
                      </a:pPr>
                      <a:r>
                        <a:rPr lang="cy-GB" sz="1600" b="0" i="0" u="none" strike="noStrike">
                          <a:solidFill>
                            <a:srgbClr val="000000"/>
                          </a:solidFill>
                          <a:latin typeface="Calibri" pitchFamily="34"/>
                          <a:cs typeface="Calibri" pitchFamily="34"/>
                        </a:rPr>
                        <a:t>Y Swyddfa Ystadegau Gwladol (SYG)</a:t>
                      </a:r>
                    </a:p>
                  </a:txBody>
                  <a:tcPr marL="6345" marR="6345" marT="6345" marB="0" anchor="ct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23206270"/>
                  </a:ext>
                </a:extLst>
              </a:tr>
              <a:tr h="374209">
                <a:tc>
                  <a:txBody>
                    <a:bodyPr/>
                    <a:lstStyle/>
                    <a:p>
                      <a:pPr marL="35999" lvl="0">
                        <a:lnSpc>
                          <a:spcPct val="150%"/>
                        </a:lnSpc>
                        <a:spcAft>
                          <a:spcPts val="0"/>
                        </a:spcAft>
                        <a:defRPr b="0" i="0"/>
                      </a:pPr>
                      <a:r>
                        <a:rPr lang="en-GB" sz="1600" b="0" i="0">
                          <a:solidFill>
                            <a:srgbClr val="000000"/>
                          </a:solidFill>
                          <a:latin typeface="Calibri"/>
                        </a:rPr>
                        <a:t>Plant sy’n ordew (dosbarth derbyn)</a:t>
                      </a:r>
                      <a:endParaRPr lang="cy-GB" sz="1600" b="0" i="0">
                        <a:latin typeface="Calibri"/>
                        <a:ea typeface="Times New Roman" pitchFamily="18"/>
                        <a:cs typeface="Calibri" pitchFamily="34"/>
                      </a:endParaRPr>
                    </a:p>
                  </a:txBody>
                  <a:tcPr marL="68580" marR="68580" marT="0" marB="0">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marL="35999" lvl="0">
                        <a:lnSpc>
                          <a:spcPct val="150%"/>
                        </a:lnSpc>
                        <a:spcAft>
                          <a:spcPts val="0"/>
                        </a:spcAft>
                        <a:defRPr b="0" i="0"/>
                      </a:pPr>
                      <a:r>
                        <a:rPr lang="cy-GB" sz="1600" b="0" i="0">
                          <a:latin typeface="Calibri" pitchFamily="34"/>
                          <a:ea typeface="Times New Roman" pitchFamily="18"/>
                          <a:cs typeface="Calibri" pitchFamily="34"/>
                        </a:rPr>
                        <a:t>Ydy</a:t>
                      </a:r>
                    </a:p>
                  </a:txBody>
                  <a:tcPr marL="68580" marR="68580" marT="0" marB="0">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marL="35999" lvl="0">
                        <a:lnSpc>
                          <a:spcPct val="150%"/>
                        </a:lnSpc>
                        <a:spcAft>
                          <a:spcPts val="0"/>
                        </a:spcAft>
                        <a:defRPr b="0" i="0"/>
                      </a:pPr>
                      <a:r>
                        <a:rPr lang="cy-GB" sz="1600" b="0" i="0">
                          <a:latin typeface="Calibri" pitchFamily="34"/>
                          <a:ea typeface="Times New Roman" pitchFamily="18"/>
                          <a:cs typeface="Calibri" pitchFamily="34"/>
                        </a:rPr>
                        <a:t>Ydy</a:t>
                      </a:r>
                    </a:p>
                  </a:txBody>
                  <a:tcPr marL="68580" marR="68580" marT="0" marB="0">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marL="35999" lvl="0">
                        <a:lnSpc>
                          <a:spcPct val="150%"/>
                        </a:lnSpc>
                        <a:spcAft>
                          <a:spcPts val="0"/>
                        </a:spcAft>
                        <a:defRPr b="0" i="0"/>
                      </a:pPr>
                      <a:r>
                        <a:rPr lang="cy-GB" sz="1600" b="0" i="0">
                          <a:latin typeface="Calibri" pitchFamily="34"/>
                          <a:ea typeface="Times New Roman" pitchFamily="18"/>
                          <a:cs typeface="Times New Roman" pitchFamily="18"/>
                        </a:rPr>
                        <a:t>Iechyd Cyhoeddus Cymru</a:t>
                      </a:r>
                    </a:p>
                  </a:txBody>
                  <a:tcPr marL="0" marR="0" marT="0" marB="0">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51527185"/>
                  </a:ext>
                </a:extLst>
              </a:tr>
              <a:tr h="888211">
                <a:tc>
                  <a:txBody>
                    <a:bodyPr/>
                    <a:lstStyle/>
                    <a:p>
                      <a:pPr marL="35999" lvl="0">
                        <a:lnSpc>
                          <a:spcPct val="150%"/>
                        </a:lnSpc>
                        <a:spcAft>
                          <a:spcPts val="0"/>
                        </a:spcAft>
                        <a:defRPr b="0" i="0"/>
                      </a:pPr>
                      <a:r>
                        <a:rPr lang="cy-GB" sz="1600" b="0" i="0">
                          <a:latin typeface="Calibri"/>
                          <a:ea typeface="Times New Roman" pitchFamily="18"/>
                          <a:cs typeface="Calibri" pitchFamily="34"/>
                        </a:rPr>
                        <a:t>Nifer yr achosion o ganser</a:t>
                      </a:r>
                    </a:p>
                  </a:txBody>
                  <a:tcPr marL="68580" marR="68580" marT="0" marB="0">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marL="35999" lvl="0">
                        <a:lnSpc>
                          <a:spcPct val="150%"/>
                        </a:lnSpc>
                        <a:spcAft>
                          <a:spcPts val="0"/>
                        </a:spcAft>
                        <a:defRPr b="0" i="0"/>
                      </a:pPr>
                      <a:r>
                        <a:rPr lang="cy-GB" sz="1600" b="0" i="0">
                          <a:latin typeface="Calibri" pitchFamily="34"/>
                          <a:ea typeface="Times New Roman" pitchFamily="18"/>
                          <a:cs typeface="Calibri" pitchFamily="34"/>
                        </a:rPr>
                        <a:t>Ydy</a:t>
                      </a:r>
                    </a:p>
                  </a:txBody>
                  <a:tcPr marL="68580" marR="68580" marT="0" marB="0">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marL="35999" lvl="0">
                        <a:lnSpc>
                          <a:spcPct val="150%"/>
                        </a:lnSpc>
                        <a:spcAft>
                          <a:spcPts val="0"/>
                        </a:spcAft>
                        <a:defRPr b="0" i="0"/>
                      </a:pPr>
                      <a:r>
                        <a:rPr lang="cy-GB" sz="1600" b="0" i="0">
                          <a:latin typeface="Calibri" pitchFamily="34"/>
                          <a:ea typeface="Times New Roman" pitchFamily="18"/>
                          <a:cs typeface="Calibri" pitchFamily="34"/>
                        </a:rPr>
                        <a:t>Ydy</a:t>
                      </a:r>
                    </a:p>
                  </a:txBody>
                  <a:tcPr marL="68580" marR="68580" marT="0" marB="0">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marL="35999" lvl="0" algn="l" fontAlgn="b">
                        <a:defRPr b="0" i="0"/>
                      </a:pPr>
                      <a:r>
                        <a:rPr lang="cy-GB" sz="1600" b="0" i="0" u="none" strike="noStrike">
                          <a:solidFill>
                            <a:srgbClr val="000000"/>
                          </a:solidFill>
                          <a:latin typeface="Calibri" pitchFamily="34"/>
                        </a:rPr>
                        <a:t>Cofrestrfa Genedlaethol Canser, Uned Gwybodaeth ac Arolygaeth Canser Cymru </a:t>
                      </a:r>
                    </a:p>
                  </a:txBody>
                  <a:tcPr marL="6345" marR="6345" marT="6345" marB="0">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33317357"/>
                  </a:ext>
                </a:extLst>
              </a:tr>
              <a:tr h="646151">
                <a:tc>
                  <a:txBody>
                    <a:bodyPr/>
                    <a:lstStyle/>
                    <a:p>
                      <a:pPr marL="35999" lvl="0">
                        <a:lnSpc>
                          <a:spcPct val="150%"/>
                        </a:lnSpc>
                        <a:spcAft>
                          <a:spcPts val="0"/>
                        </a:spcAft>
                        <a:defRPr b="0" i="0"/>
                      </a:pPr>
                      <a:r>
                        <a:rPr lang="cy-GB" sz="1600" b="0" i="0">
                          <a:latin typeface="Calibri"/>
                          <a:ea typeface="Times New Roman" pitchFamily="18"/>
                          <a:cs typeface="Calibri" pitchFamily="34"/>
                        </a:rPr>
                        <a:t>Cyflyrau iechyd meddwl a gofnodwyd gan feddygon teulu </a:t>
                      </a:r>
                    </a:p>
                  </a:txBody>
                  <a:tcPr marL="68580" marR="68580" marT="0" marB="0">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marL="35999" lvl="0">
                        <a:lnSpc>
                          <a:spcPct val="150%"/>
                        </a:lnSpc>
                        <a:spcAft>
                          <a:spcPts val="0"/>
                        </a:spcAft>
                        <a:defRPr b="0" i="0"/>
                      </a:pPr>
                      <a:r>
                        <a:rPr lang="cy-GB" sz="1600" b="0" i="0">
                          <a:latin typeface="Calibri" pitchFamily="34"/>
                          <a:ea typeface="Times New Roman" pitchFamily="18"/>
                          <a:cs typeface="Calibri" pitchFamily="34"/>
                        </a:rPr>
                        <a:t>Ydy</a:t>
                      </a:r>
                    </a:p>
                  </a:txBody>
                  <a:tcPr marL="68580" marR="68580" marT="0" marB="0">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marL="35999" lvl="0">
                        <a:lnSpc>
                          <a:spcPct val="150%"/>
                        </a:lnSpc>
                        <a:spcAft>
                          <a:spcPts val="0"/>
                        </a:spcAft>
                        <a:defRPr b="0" i="0"/>
                      </a:pPr>
                      <a:r>
                        <a:rPr lang="cy-GB" sz="1600" b="0" i="0">
                          <a:latin typeface="Calibri" pitchFamily="34"/>
                          <a:ea typeface="Times New Roman" pitchFamily="18"/>
                          <a:cs typeface="Calibri" pitchFamily="34"/>
                        </a:rPr>
                        <a:t>Ydy</a:t>
                      </a:r>
                    </a:p>
                  </a:txBody>
                  <a:tcPr marL="68580" marR="68580" marT="0" marB="0">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marL="35999" lvl="0">
                        <a:lnSpc>
                          <a:spcPct val="100%"/>
                        </a:lnSpc>
                        <a:spcAft>
                          <a:spcPts val="0"/>
                        </a:spcAft>
                        <a:defRPr b="0" i="0"/>
                      </a:pPr>
                      <a:r>
                        <a:rPr lang="cy-GB" sz="1600" b="0" i="0">
                          <a:latin typeface="Calibri" pitchFamily="34"/>
                          <a:ea typeface="Times New Roman" pitchFamily="18"/>
                          <a:cs typeface="Times New Roman" pitchFamily="18"/>
                        </a:rPr>
                        <a:t>Iechyd a Gofal Digidol Cymru </a:t>
                      </a:r>
                    </a:p>
                  </a:txBody>
                  <a:tcPr marL="0" marR="0" marT="0" marB="0">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48581228"/>
                  </a:ext>
                </a:extLst>
              </a:tr>
              <a:tr h="609063">
                <a:tc>
                  <a:txBody>
                    <a:bodyPr/>
                    <a:lstStyle/>
                    <a:p>
                      <a:pPr marL="35999" lvl="0">
                        <a:lnSpc>
                          <a:spcPct val="150%"/>
                        </a:lnSpc>
                        <a:spcAft>
                          <a:spcPts val="0"/>
                        </a:spcAft>
                        <a:defRPr b="0" i="0"/>
                      </a:pPr>
                      <a:r>
                        <a:rPr lang="cy-GB" sz="1600" b="0" i="0" kern="1200">
                          <a:solidFill>
                            <a:srgbClr val="000000"/>
                          </a:solidFill>
                          <a:latin typeface="Calibri"/>
                          <a:ea typeface="Times New Roman" pitchFamily="18"/>
                          <a:cs typeface="Calibri" pitchFamily="34"/>
                        </a:rPr>
                        <a:t>Cyflyrau cronig a gofnodwyd gan feddygon teulu </a:t>
                      </a:r>
                    </a:p>
                  </a:txBody>
                  <a:tcPr marL="68580" marR="68580" marT="0" marB="0">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marL="35999" lvl="0">
                        <a:lnSpc>
                          <a:spcPct val="150%"/>
                        </a:lnSpc>
                        <a:spcAft>
                          <a:spcPts val="0"/>
                        </a:spcAft>
                        <a:defRPr b="0" i="0"/>
                      </a:pPr>
                      <a:r>
                        <a:rPr lang="cy-GB" sz="1600" b="0" i="0">
                          <a:latin typeface="Calibri" pitchFamily="34"/>
                          <a:ea typeface="Times New Roman" pitchFamily="18"/>
                          <a:cs typeface="Calibri" pitchFamily="34"/>
                        </a:rPr>
                        <a:t>Ydy</a:t>
                      </a:r>
                    </a:p>
                  </a:txBody>
                  <a:tcPr marL="68580" marR="68580" marT="0" marB="0">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marL="35999" lvl="0">
                        <a:lnSpc>
                          <a:spcPct val="150%"/>
                        </a:lnSpc>
                        <a:spcAft>
                          <a:spcPts val="0"/>
                        </a:spcAft>
                        <a:defRPr b="0" i="0"/>
                      </a:pPr>
                      <a:r>
                        <a:rPr lang="cy-GB" sz="1600" b="0" i="0">
                          <a:latin typeface="Calibri" pitchFamily="34"/>
                          <a:ea typeface="Times New Roman" pitchFamily="18"/>
                          <a:cs typeface="Calibri" pitchFamily="34"/>
                        </a:rPr>
                        <a:t>Ydy</a:t>
                      </a:r>
                    </a:p>
                  </a:txBody>
                  <a:tcPr marL="68580" marR="68580" marT="0" marB="0">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marL="35999" marR="0" lvl="0" indent="0" algn="l" defTabSz="914400" rtl="0" fontAlgn="auto" hangingPunct="1">
                        <a:lnSpc>
                          <a:spcPct val="100%"/>
                        </a:lnSpc>
                        <a:spcBef>
                          <a:spcPts val="0"/>
                        </a:spcBef>
                        <a:spcAft>
                          <a:spcPts val="0"/>
                        </a:spcAft>
                        <a:buNone/>
                        <a:defRPr b="0" i="0"/>
                      </a:pPr>
                      <a:r>
                        <a:rPr lang="cy-GB" sz="1600" b="0" i="0">
                          <a:latin typeface="Calibri" pitchFamily="34"/>
                          <a:ea typeface="Times New Roman" pitchFamily="18"/>
                          <a:cs typeface="Times New Roman" pitchFamily="18"/>
                        </a:rPr>
                        <a:t>Iechyd a Gofal Digidol Cymru </a:t>
                      </a:r>
                    </a:p>
                  </a:txBody>
                  <a:tcPr marL="0" marR="0" marT="0" marB="0">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60417723"/>
                  </a:ext>
                </a:extLst>
              </a:tr>
              <a:tr h="522570">
                <a:tc>
                  <a:txBody>
                    <a:bodyPr/>
                    <a:lstStyle/>
                    <a:p>
                      <a:pPr marL="35999" lvl="0">
                        <a:lnSpc>
                          <a:spcPct val="150%"/>
                        </a:lnSpc>
                        <a:spcAft>
                          <a:spcPts val="0"/>
                        </a:spcAft>
                        <a:defRPr b="0" i="0"/>
                      </a:pPr>
                      <a:r>
                        <a:rPr lang="cy-GB" sz="1600" b="0" i="0">
                          <a:latin typeface="Calibri"/>
                          <a:ea typeface="Times New Roman" pitchFamily="18"/>
                          <a:cs typeface="Calibri" pitchFamily="34"/>
                        </a:rPr>
                        <a:t>Salwch hirdymor cyfyngol</a:t>
                      </a:r>
                    </a:p>
                  </a:txBody>
                  <a:tcPr marL="68580" marR="68580" marT="0" marB="0">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marL="35999" lvl="0">
                        <a:lnSpc>
                          <a:spcPct val="150%"/>
                        </a:lnSpc>
                        <a:spcAft>
                          <a:spcPts val="0"/>
                        </a:spcAft>
                        <a:defRPr b="0" i="0"/>
                      </a:pPr>
                      <a:r>
                        <a:rPr lang="cy-GB" sz="1600" b="0" i="0">
                          <a:latin typeface="Calibri" pitchFamily="34"/>
                          <a:ea typeface="Times New Roman" pitchFamily="18"/>
                          <a:cs typeface="Calibri" pitchFamily="34"/>
                        </a:rPr>
                        <a:t>Ydy</a:t>
                      </a:r>
                    </a:p>
                  </a:txBody>
                  <a:tcPr marL="68580" marR="68580" marT="0" marB="0">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marL="35999" lvl="0">
                        <a:lnSpc>
                          <a:spcPct val="150%"/>
                        </a:lnSpc>
                        <a:spcAft>
                          <a:spcPts val="0"/>
                        </a:spcAft>
                        <a:defRPr b="0" i="0"/>
                      </a:pPr>
                      <a:r>
                        <a:rPr lang="cy-GB" sz="1600" b="0" i="0">
                          <a:latin typeface="Calibri" pitchFamily="34"/>
                          <a:ea typeface="Times New Roman" pitchFamily="18"/>
                          <a:cs typeface="Calibri" pitchFamily="34"/>
                        </a:rPr>
                        <a:t>Ydy</a:t>
                      </a:r>
                    </a:p>
                  </a:txBody>
                  <a:tcPr marL="68580" marR="68580" marT="0" marB="0">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marL="35999" lvl="0">
                        <a:lnSpc>
                          <a:spcPct val="100%"/>
                        </a:lnSpc>
                        <a:spcAft>
                          <a:spcPts val="0"/>
                        </a:spcAft>
                        <a:defRPr b="0" i="0"/>
                      </a:pPr>
                      <a:r>
                        <a:rPr lang="cy-GB" sz="1600" b="0" i="0">
                          <a:latin typeface="Calibri" pitchFamily="34"/>
                          <a:ea typeface="Times New Roman" pitchFamily="18"/>
                          <a:cs typeface="Times New Roman" pitchFamily="18"/>
                        </a:rPr>
                        <a:t>Cyfrifiad 2021, SYG</a:t>
                      </a:r>
                    </a:p>
                  </a:txBody>
                  <a:tcPr marL="0" marR="0" marT="0" marB="0">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88329898"/>
                  </a:ext>
                </a:extLst>
              </a:tr>
              <a:tr h="614037">
                <a:tc>
                  <a:txBody>
                    <a:bodyPr/>
                    <a:lstStyle/>
                    <a:p>
                      <a:pPr marL="35999" lvl="0">
                        <a:lnSpc>
                          <a:spcPct val="150%"/>
                        </a:lnSpc>
                        <a:spcAft>
                          <a:spcPts val="0"/>
                        </a:spcAft>
                        <a:defRPr b="0" i="0"/>
                      </a:pPr>
                      <a:r>
                        <a:rPr lang="cy-GB" sz="1600" b="0" i="0">
                          <a:latin typeface="Calibri"/>
                          <a:ea typeface="Times New Roman" pitchFamily="18"/>
                          <a:cs typeface="Calibri" pitchFamily="34"/>
                        </a:rPr>
                        <a:t>Marwolaethau cynamserol</a:t>
                      </a:r>
                    </a:p>
                  </a:txBody>
                  <a:tcPr marL="68580" marR="68580" marT="0" marB="0">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marL="35999" lvl="0">
                        <a:lnSpc>
                          <a:spcPct val="150%"/>
                        </a:lnSpc>
                        <a:spcAft>
                          <a:spcPts val="0"/>
                        </a:spcAft>
                        <a:defRPr b="0" i="0"/>
                      </a:pPr>
                      <a:r>
                        <a:rPr lang="cy-GB" sz="1600" b="0" i="0">
                          <a:latin typeface="Calibri" pitchFamily="34"/>
                          <a:ea typeface="Times New Roman" pitchFamily="18"/>
                          <a:cs typeface="Calibri" pitchFamily="34"/>
                        </a:rPr>
                        <a:t>Ydy</a:t>
                      </a:r>
                    </a:p>
                  </a:txBody>
                  <a:tcPr marL="68580" marR="68580" marT="0" marB="0">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marL="35999" lvl="0">
                        <a:lnSpc>
                          <a:spcPct val="150%"/>
                        </a:lnSpc>
                        <a:spcAft>
                          <a:spcPts val="0"/>
                        </a:spcAft>
                        <a:defRPr b="0" i="0"/>
                      </a:pPr>
                      <a:r>
                        <a:rPr lang="cy-GB" sz="1600" b="0" i="0">
                          <a:latin typeface="Calibri" pitchFamily="34"/>
                          <a:ea typeface="Times New Roman" pitchFamily="18"/>
                          <a:cs typeface="Calibri" pitchFamily="34"/>
                        </a:rPr>
                        <a:t>Ydy</a:t>
                      </a:r>
                    </a:p>
                  </a:txBody>
                  <a:tcPr marL="68580" marR="68580" marT="0" marB="0">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marL="35999" lvl="0" algn="l" fontAlgn="ctr">
                        <a:defRPr b="0" i="0"/>
                      </a:pPr>
                      <a:r>
                        <a:rPr lang="cy-GB" sz="1600" b="0" i="0" u="none" strike="noStrike">
                          <a:solidFill>
                            <a:srgbClr val="000000"/>
                          </a:solidFill>
                          <a:latin typeface="Calibri" pitchFamily="34"/>
                        </a:rPr>
                        <a:t>SYG</a:t>
                      </a:r>
                    </a:p>
                  </a:txBody>
                  <a:tcPr marL="6345" marR="6345" marT="6345" marB="0" anchor="ct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679437"/>
                  </a:ext>
                </a:extLst>
              </a:tr>
            </a:tbl>
          </a:graphicData>
        </a:graphic>
      </p:graphicFrame>
      <p:pic>
        <p:nvPicPr>
          <p:cNvPr id="4" name="Picture 5">
            <a:extLst>
              <a:ext uri="{FF2B5EF4-FFF2-40B4-BE49-F238E27FC236}">
                <a16:creationId xmlns:a16="http://schemas.microsoft.com/office/drawing/2014/main" id="{D7F59A26-6C27-F7A4-D439-C9AF50FA80E6}"/>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323533" y="36493"/>
            <a:ext cx="975445" cy="1486028"/>
          </a:xfrm>
          <a:prstGeom prst="rect">
            <a:avLst/>
          </a:prstGeom>
          <a:noFill/>
          <a:ln cap="flat">
            <a:noFill/>
          </a:ln>
        </p:spPr>
      </p:pic>
    </p:spTree>
  </p:cSld>
  <p:clrMapOvr>
    <a:masterClrMapping/>
  </p:clrMapOvr>
</p:sld>
</file>

<file path=ppt/slides/slide14.xml><?xml version="1.0" encoding="utf-8"?>
<p:sld xmlns:a="http://purl.oclc.org/ooxml/drawingml/main" xmlns:r="http://purl.oclc.org/ooxml/officeDocument/relationships" xmlns:p="http://purl.oclc.org/ooxml/presentationml/main">
  <p:cSld name="Slide2328">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1E65201A-6FA1-31BE-CD3C-6226C26C2401}"/>
              </a:ext>
            </a:extLst>
          </p:cNvPr>
          <p:cNvSpPr txBox="1">
            <a:spLocks noGrp="1"/>
          </p:cNvSpPr>
          <p:nvPr>
            <p:ph type="title" idx="4294967295"/>
          </p:nvPr>
        </p:nvSpPr>
        <p:spPr>
          <a:xfrm>
            <a:off x="2251883" y="215834"/>
            <a:ext cx="6684858" cy="1077218"/>
          </a:xfrm>
        </p:spPr>
        <p:txBody>
          <a:bodyPr anchor="t">
            <a:spAutoFit/>
          </a:bodyPr>
          <a:lstStyle/>
          <a:p>
            <a:pPr lvl="0"/>
            <a:r>
              <a:rPr lang="cy-GB" sz="3200" kern="0">
                <a:latin typeface="Calibri" pitchFamily="34"/>
              </a:rPr>
              <a:t>Amddifadedd </a:t>
            </a:r>
            <a:r>
              <a:rPr lang="en-GB" sz="3200" kern="0">
                <a:latin typeface="Calibri" pitchFamily="34"/>
              </a:rPr>
              <a:t>sy'n ymwneud ag </a:t>
            </a:r>
            <a:r>
              <a:rPr lang="cy-GB" sz="3200" kern="0">
                <a:latin typeface="Calibri" pitchFamily="34"/>
              </a:rPr>
              <a:t>addysg, hyfforddiant a sgiliau </a:t>
            </a:r>
          </a:p>
        </p:txBody>
      </p:sp>
      <p:graphicFrame>
        <p:nvGraphicFramePr>
          <p:cNvPr id="3" name="Table 3">
            <a:extLst>
              <a:ext uri="{FF2B5EF4-FFF2-40B4-BE49-F238E27FC236}">
                <a16:creationId xmlns:a16="http://schemas.microsoft.com/office/drawing/2014/main" id="{2F9DD120-BDED-753B-5135-F945E898DC02}"/>
              </a:ext>
            </a:extLst>
          </p:cNvPr>
          <p:cNvGraphicFramePr>
            <a:graphicFrameLocks noGrp="1"/>
          </p:cNvGraphicFramePr>
          <p:nvPr/>
        </p:nvGraphicFramePr>
        <p:xfrm>
          <a:off x="438912" y="1564520"/>
          <a:ext cx="8266175" cy="5116712"/>
        </p:xfrm>
        <a:graphic>
          <a:graphicData uri="http://purl.oclc.org/ooxml/drawingml/table">
            <a:tbl>
              <a:tblPr firstRow="1" firstCol="1" bandRow="1">
                <a:effectLst/>
              </a:tblPr>
              <a:tblGrid>
                <a:gridCol w="3462531">
                  <a:extLst>
                    <a:ext uri="{9D8B030D-6E8A-4147-A177-3AD203B41FA5}">
                      <a16:colId xmlns:a16="http://schemas.microsoft.com/office/drawing/2014/main" val="4025952192"/>
                    </a:ext>
                  </a:extLst>
                </a:gridCol>
                <a:gridCol w="646179">
                  <a:extLst>
                    <a:ext uri="{9D8B030D-6E8A-4147-A177-3AD203B41FA5}">
                      <a16:colId xmlns:a16="http://schemas.microsoft.com/office/drawing/2014/main" val="423101849"/>
                    </a:ext>
                  </a:extLst>
                </a:gridCol>
                <a:gridCol w="669916">
                  <a:extLst>
                    <a:ext uri="{9D8B030D-6E8A-4147-A177-3AD203B41FA5}">
                      <a16:colId xmlns:a16="http://schemas.microsoft.com/office/drawing/2014/main" val="267540699"/>
                    </a:ext>
                  </a:extLst>
                </a:gridCol>
                <a:gridCol w="3487549">
                  <a:extLst>
                    <a:ext uri="{9D8B030D-6E8A-4147-A177-3AD203B41FA5}">
                      <a16:colId xmlns:a16="http://schemas.microsoft.com/office/drawing/2014/main" val="542499641"/>
                    </a:ext>
                  </a:extLst>
                </a:gridCol>
              </a:tblGrid>
              <a:tr h="560819">
                <a:tc>
                  <a:txBody>
                    <a:bodyPr/>
                    <a:lstStyle/>
                    <a:p>
                      <a:pPr marL="35561" lvl="0">
                        <a:lnSpc>
                          <a:spcPct val="150%"/>
                        </a:lnSpc>
                        <a:spcAft>
                          <a:spcPts val="0"/>
                        </a:spcAft>
                        <a:defRPr b="0" i="0"/>
                      </a:pPr>
                      <a:r>
                        <a:rPr lang="cy-GB" sz="1600" b="1" i="0">
                          <a:solidFill>
                            <a:srgbClr val="000000"/>
                          </a:solidFill>
                          <a:latin typeface="Calibri"/>
                          <a:ea typeface="Times New Roman" pitchFamily="18"/>
                          <a:cs typeface="Calibri" pitchFamily="34"/>
                        </a:rPr>
                        <a:t>Addysg</a:t>
                      </a:r>
                    </a:p>
                  </a:txBody>
                  <a:tcPr marL="68580" marR="68580" marT="0" marB="0">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marL="35561" lvl="0">
                        <a:lnSpc>
                          <a:spcPct val="150%"/>
                        </a:lnSpc>
                        <a:spcAft>
                          <a:spcPts val="0"/>
                        </a:spcAft>
                      </a:pPr>
                      <a:r>
                        <a:rPr lang="cy-GB" sz="1600" b="1">
                          <a:solidFill>
                            <a:srgbClr val="000000"/>
                          </a:solidFill>
                          <a:latin typeface="Calibri"/>
                          <a:ea typeface="Times New Roman" pitchFamily="18"/>
                          <a:cs typeface="Calibri" pitchFamily="34"/>
                        </a:rPr>
                        <a:t>2019</a:t>
                      </a:r>
                    </a:p>
                  </a:txBody>
                  <a:tcPr marL="68580" marR="68580" marT="0" marB="0">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marL="35561" lvl="0">
                        <a:lnSpc>
                          <a:spcPct val="150%"/>
                        </a:lnSpc>
                        <a:spcAft>
                          <a:spcPts val="0"/>
                        </a:spcAft>
                      </a:pPr>
                      <a:r>
                        <a:rPr lang="cy-GB" sz="1600" b="1">
                          <a:solidFill>
                            <a:srgbClr val="000000"/>
                          </a:solidFill>
                          <a:latin typeface="Calibri"/>
                          <a:ea typeface="Times New Roman" pitchFamily="18"/>
                          <a:cs typeface="Calibri" pitchFamily="34"/>
                        </a:rPr>
                        <a:t>2025</a:t>
                      </a:r>
                    </a:p>
                  </a:txBody>
                  <a:tcPr marL="68580" marR="68580" marT="0" marB="0">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marL="35561" lvl="0">
                        <a:lnSpc>
                          <a:spcPct val="100%"/>
                        </a:lnSpc>
                        <a:spcAft>
                          <a:spcPts val="0"/>
                        </a:spcAft>
                      </a:pPr>
                      <a:r>
                        <a:rPr lang="cy-GB" sz="1600" b="1" i="0">
                          <a:solidFill>
                            <a:srgbClr val="000000"/>
                          </a:solidFill>
                          <a:latin typeface="Calibri"/>
                          <a:ea typeface="Times New Roman" pitchFamily="18"/>
                          <a:cs typeface="Calibri" pitchFamily="34"/>
                        </a:rPr>
                        <a:t>Ffynhonnell data </a:t>
                      </a:r>
                      <a:r>
                        <a:rPr lang="cy-GB" sz="1600" b="1">
                          <a:solidFill>
                            <a:srgbClr val="000000"/>
                          </a:solidFill>
                          <a:latin typeface="Calibri"/>
                          <a:ea typeface="Times New Roman" pitchFamily="18"/>
                          <a:cs typeface="Calibri" pitchFamily="34"/>
                        </a:rPr>
                        <a:t>2025</a:t>
                      </a:r>
                    </a:p>
                  </a:txBody>
                  <a:tcPr marL="71999" marR="68580" marT="0" marB="0" anchor="ct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52314457"/>
                  </a:ext>
                </a:extLst>
              </a:tr>
              <a:tr h="732278">
                <a:tc>
                  <a:txBody>
                    <a:bodyPr/>
                    <a:lstStyle/>
                    <a:p>
                      <a:pPr marL="35561" lvl="0">
                        <a:lnSpc>
                          <a:spcPct val="100%"/>
                        </a:lnSpc>
                        <a:spcAft>
                          <a:spcPts val="0"/>
                        </a:spcAft>
                        <a:defRPr b="0" i="0"/>
                      </a:pPr>
                      <a:r>
                        <a:rPr lang="cy-GB" sz="1600" b="0" i="0">
                          <a:solidFill>
                            <a:srgbClr val="000000"/>
                          </a:solidFill>
                          <a:latin typeface="Calibri"/>
                          <a:ea typeface="Times New Roman" pitchFamily="18"/>
                          <a:cs typeface="Calibri" pitchFamily="34"/>
                        </a:rPr>
                        <a:t>Sgôr pwyntiau cyfartalog ar gyfer pynciau craidd Cyfnod Allweddol 4</a:t>
                      </a:r>
                    </a:p>
                  </a:txBody>
                  <a:tcPr marL="68580" marR="68580" marT="0" marB="0" anchor="ct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marL="35561" lvl="0">
                        <a:lnSpc>
                          <a:spcPct val="100%"/>
                        </a:lnSpc>
                        <a:spcAft>
                          <a:spcPts val="0"/>
                        </a:spcAft>
                      </a:pPr>
                      <a:r>
                        <a:rPr lang="cy-GB" sz="1600">
                          <a:solidFill>
                            <a:srgbClr val="000000"/>
                          </a:solidFill>
                          <a:latin typeface="Calibri"/>
                          <a:ea typeface="Times New Roman" pitchFamily="18"/>
                          <a:cs typeface="Calibri" pitchFamily="34"/>
                        </a:rPr>
                        <a:t>Ydy</a:t>
                      </a:r>
                    </a:p>
                  </a:txBody>
                  <a:tcPr marL="68580" marR="68580" marT="0" marB="0" anchor="ct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marL="35561" lvl="0">
                        <a:lnSpc>
                          <a:spcPct val="100%"/>
                        </a:lnSpc>
                        <a:spcAft>
                          <a:spcPts val="0"/>
                        </a:spcAft>
                      </a:pPr>
                      <a:r>
                        <a:rPr lang="cy-GB" sz="1600">
                          <a:solidFill>
                            <a:srgbClr val="000000"/>
                          </a:solidFill>
                          <a:latin typeface="Calibri"/>
                          <a:ea typeface="Times New Roman" pitchFamily="18"/>
                          <a:cs typeface="Calibri" pitchFamily="34"/>
                        </a:rPr>
                        <a:t>Ydy</a:t>
                      </a:r>
                    </a:p>
                  </a:txBody>
                  <a:tcPr marL="68580" marR="68580" marT="0" marB="0" anchor="ct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marL="35561" lvl="0">
                        <a:lnSpc>
                          <a:spcPct val="100%"/>
                        </a:lnSpc>
                        <a:spcAft>
                          <a:spcPts val="0"/>
                        </a:spcAft>
                        <a:defRPr b="0" i="0"/>
                      </a:pPr>
                      <a:r>
                        <a:rPr lang="cy-GB" sz="1600" b="0" i="0" kern="1200">
                          <a:solidFill>
                            <a:srgbClr val="000000"/>
                          </a:solidFill>
                          <a:latin typeface="Calibri"/>
                          <a:cs typeface="Calibri" pitchFamily="34"/>
                        </a:rPr>
                        <a:t>Cyfrifiad Ysgolion Blynyddol ar Lefel Disgyblion (CYBLD), a Chronfa Ddata Arholiadau Cymru</a:t>
                      </a:r>
                      <a:endParaRPr lang="cy-GB" sz="1600" b="0" i="0">
                        <a:solidFill>
                          <a:srgbClr val="000000"/>
                        </a:solidFill>
                        <a:latin typeface="Calibri"/>
                        <a:ea typeface="Times New Roman" pitchFamily="18"/>
                        <a:cs typeface="Calibri" pitchFamily="34"/>
                      </a:endParaRPr>
                    </a:p>
                  </a:txBody>
                  <a:tcPr marL="0" marR="0" marT="0" marB="0" anchor="ct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30755481"/>
                  </a:ext>
                </a:extLst>
              </a:tr>
              <a:tr h="897757">
                <a:tc>
                  <a:txBody>
                    <a:bodyPr/>
                    <a:lstStyle/>
                    <a:p>
                      <a:pPr marL="35561" lvl="0">
                        <a:lnSpc>
                          <a:spcPct val="100%"/>
                        </a:lnSpc>
                        <a:spcAft>
                          <a:spcPts val="0"/>
                        </a:spcAft>
                      </a:pPr>
                      <a:r>
                        <a:rPr lang="cy-GB" sz="1600">
                          <a:solidFill>
                            <a:srgbClr val="000000"/>
                          </a:solidFill>
                          <a:latin typeface="Calibri"/>
                          <a:ea typeface="Times New Roman" pitchFamily="18"/>
                          <a:cs typeface="Calibri" pitchFamily="34"/>
                        </a:rPr>
                        <a:t>Absenoldeb cyson addysg gynradd</a:t>
                      </a:r>
                    </a:p>
                  </a:txBody>
                  <a:tcPr marL="68580" marR="68580" marT="0" marB="0" anchor="ct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marL="35561" lvl="0">
                        <a:lnSpc>
                          <a:spcPct val="150%"/>
                        </a:lnSpc>
                        <a:spcAft>
                          <a:spcPts val="0"/>
                        </a:spcAft>
                      </a:pPr>
                      <a:r>
                        <a:rPr lang="cy-GB" sz="1600">
                          <a:solidFill>
                            <a:srgbClr val="000000"/>
                          </a:solidFill>
                          <a:latin typeface="Calibri"/>
                          <a:ea typeface="Times New Roman" pitchFamily="18"/>
                          <a:cs typeface="Calibri" pitchFamily="34"/>
                        </a:rPr>
                        <a:t>Nac ydy</a:t>
                      </a:r>
                    </a:p>
                  </a:txBody>
                  <a:tcPr marL="68580" marR="68580" marT="0" marB="0" anchor="ct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marL="35561" lvl="0">
                        <a:lnSpc>
                          <a:spcPct val="100%"/>
                        </a:lnSpc>
                        <a:spcAft>
                          <a:spcPts val="0"/>
                        </a:spcAft>
                      </a:pPr>
                      <a:r>
                        <a:rPr lang="cy-GB" sz="1600">
                          <a:solidFill>
                            <a:srgbClr val="000000"/>
                          </a:solidFill>
                          <a:latin typeface="Calibri"/>
                          <a:ea typeface="Times New Roman" pitchFamily="18"/>
                          <a:cs typeface="Calibri" pitchFamily="34"/>
                        </a:rPr>
                        <a:t>Ydy</a:t>
                      </a:r>
                    </a:p>
                  </a:txBody>
                  <a:tcPr marL="68580" marR="68580" marT="0" marB="0" anchor="ct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marL="35561" lvl="0">
                        <a:lnSpc>
                          <a:spcPct val="100%"/>
                        </a:lnSpc>
                        <a:spcAft>
                          <a:spcPts val="0"/>
                        </a:spcAft>
                        <a:buNone/>
                      </a:pPr>
                      <a:r>
                        <a:rPr lang="cy-GB" sz="1600" b="0" i="0" u="none" strike="noStrike" baseline="0%">
                          <a:solidFill>
                            <a:srgbClr val="000000"/>
                          </a:solidFill>
                          <a:latin typeface="Calibri"/>
                        </a:rPr>
                        <a:t>CYBLD, Casgliad Data Presenoldeb, a’r Adran Addysg (DfE)</a:t>
                      </a:r>
                      <a:endParaRPr lang="cy-GB" sz="1600">
                        <a:latin typeface="Calibri"/>
                      </a:endParaRPr>
                    </a:p>
                  </a:txBody>
                  <a:tcPr marL="0" marR="0" marT="0" marB="0" anchor="ct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73729999"/>
                  </a:ext>
                </a:extLst>
              </a:tr>
              <a:tr h="897757">
                <a:tc>
                  <a:txBody>
                    <a:bodyPr/>
                    <a:lstStyle/>
                    <a:p>
                      <a:pPr marL="35561" lvl="0">
                        <a:lnSpc>
                          <a:spcPct val="100%"/>
                        </a:lnSpc>
                        <a:spcAft>
                          <a:spcPts val="0"/>
                        </a:spcAft>
                      </a:pPr>
                      <a:r>
                        <a:rPr lang="cy-GB" sz="1600">
                          <a:solidFill>
                            <a:srgbClr val="000000"/>
                          </a:solidFill>
                          <a:latin typeface="Calibri"/>
                          <a:ea typeface="Times New Roman" pitchFamily="18"/>
                          <a:cs typeface="Calibri" pitchFamily="34"/>
                        </a:rPr>
                        <a:t>Absenoldeb cyson addysg uwchradd</a:t>
                      </a:r>
                    </a:p>
                  </a:txBody>
                  <a:tcPr marL="68580" marR="68580" marT="0" marB="0" anchor="ct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marL="35561" lvl="0">
                        <a:lnSpc>
                          <a:spcPct val="150%"/>
                        </a:lnSpc>
                        <a:spcAft>
                          <a:spcPts val="0"/>
                        </a:spcAft>
                      </a:pPr>
                      <a:r>
                        <a:rPr lang="cy-GB" sz="1600">
                          <a:solidFill>
                            <a:srgbClr val="000000"/>
                          </a:solidFill>
                          <a:latin typeface="Calibri"/>
                          <a:ea typeface="Times New Roman" pitchFamily="18"/>
                          <a:cs typeface="Calibri" pitchFamily="34"/>
                        </a:rPr>
                        <a:t>Nac ydy</a:t>
                      </a:r>
                    </a:p>
                  </a:txBody>
                  <a:tcPr marL="68580" marR="68580" marT="0" marB="0" anchor="ct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marL="35561" lvl="0">
                        <a:lnSpc>
                          <a:spcPct val="100%"/>
                        </a:lnSpc>
                        <a:spcAft>
                          <a:spcPts val="0"/>
                        </a:spcAft>
                      </a:pPr>
                      <a:r>
                        <a:rPr lang="cy-GB" sz="1600">
                          <a:solidFill>
                            <a:srgbClr val="000000"/>
                          </a:solidFill>
                          <a:latin typeface="Calibri"/>
                          <a:ea typeface="Times New Roman" pitchFamily="18"/>
                          <a:cs typeface="Calibri" pitchFamily="34"/>
                        </a:rPr>
                        <a:t>Ydy</a:t>
                      </a:r>
                    </a:p>
                  </a:txBody>
                  <a:tcPr marL="68580" marR="68580" marT="0" marB="0" anchor="ct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marL="35561" lvl="0">
                        <a:lnSpc>
                          <a:spcPct val="100%"/>
                        </a:lnSpc>
                        <a:spcAft>
                          <a:spcPts val="0"/>
                        </a:spcAft>
                        <a:buNone/>
                      </a:pPr>
                      <a:r>
                        <a:rPr lang="cy-GB" sz="1600" b="0" i="0" u="none" strike="noStrike" baseline="0%">
                          <a:solidFill>
                            <a:srgbClr val="000000"/>
                          </a:solidFill>
                          <a:latin typeface="Calibri"/>
                        </a:rPr>
                        <a:t>CYBLD, Casgliad Data Presenoldeb, a’r Adran Addysg (DfE)</a:t>
                      </a:r>
                      <a:endParaRPr lang="cy-GB" sz="1600">
                        <a:latin typeface="Calibri"/>
                      </a:endParaRPr>
                    </a:p>
                  </a:txBody>
                  <a:tcPr marL="0" marR="0" marT="0" marB="0" anchor="ct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59634581"/>
                  </a:ext>
                </a:extLst>
              </a:tr>
              <a:tr h="1130344">
                <a:tc>
                  <a:txBody>
                    <a:bodyPr/>
                    <a:lstStyle/>
                    <a:p>
                      <a:pPr marL="35561" lvl="0">
                        <a:lnSpc>
                          <a:spcPct val="100%"/>
                        </a:lnSpc>
                        <a:spcAft>
                          <a:spcPts val="0"/>
                        </a:spcAft>
                        <a:defRPr b="0" i="0"/>
                      </a:pPr>
                      <a:r>
                        <a:rPr lang="cy-GB" sz="1600" b="0" i="0">
                          <a:solidFill>
                            <a:srgbClr val="000000"/>
                          </a:solidFill>
                          <a:latin typeface="Calibri"/>
                          <a:ea typeface="Times New Roman" pitchFamily="18"/>
                          <a:cs typeface="Calibri" pitchFamily="34"/>
                        </a:rPr>
                        <a:t>Ymadawyr Cyfnod Allweddol 4 nad ydynt yn dechrau Addysg Uwch</a:t>
                      </a:r>
                    </a:p>
                  </a:txBody>
                  <a:tcPr marL="68580" marR="68580" marT="0" marB="0" anchor="ct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marL="35561" lvl="0">
                        <a:lnSpc>
                          <a:spcPct val="100%"/>
                        </a:lnSpc>
                        <a:spcAft>
                          <a:spcPts val="0"/>
                        </a:spcAft>
                      </a:pPr>
                      <a:r>
                        <a:rPr lang="cy-GB" sz="1600">
                          <a:solidFill>
                            <a:srgbClr val="000000"/>
                          </a:solidFill>
                          <a:latin typeface="Calibri"/>
                          <a:ea typeface="Times New Roman" pitchFamily="18"/>
                          <a:cs typeface="Calibri" pitchFamily="34"/>
                        </a:rPr>
                        <a:t>Ydy</a:t>
                      </a:r>
                    </a:p>
                  </a:txBody>
                  <a:tcPr marL="68580" marR="68580" marT="0" marB="0" anchor="ct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marL="35561" lvl="0">
                        <a:lnSpc>
                          <a:spcPct val="100%"/>
                        </a:lnSpc>
                        <a:spcAft>
                          <a:spcPts val="0"/>
                        </a:spcAft>
                      </a:pPr>
                      <a:r>
                        <a:rPr lang="cy-GB" sz="1600">
                          <a:solidFill>
                            <a:srgbClr val="000000"/>
                          </a:solidFill>
                          <a:latin typeface="Calibri"/>
                          <a:ea typeface="Times New Roman" pitchFamily="18"/>
                          <a:cs typeface="Calibri" pitchFamily="34"/>
                        </a:rPr>
                        <a:t>Ydy</a:t>
                      </a:r>
                    </a:p>
                  </a:txBody>
                  <a:tcPr marL="68580" marR="68580" marT="0" marB="0" anchor="ct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marL="35561" lvl="0">
                        <a:lnSpc>
                          <a:spcPct val="100%"/>
                        </a:lnSpc>
                        <a:spcAft>
                          <a:spcPts val="0"/>
                        </a:spcAft>
                        <a:defRPr b="0" i="0"/>
                      </a:pPr>
                      <a:r>
                        <a:rPr lang="cy-GB" sz="1600" b="0" i="0">
                          <a:solidFill>
                            <a:srgbClr val="000000"/>
                          </a:solidFill>
                          <a:latin typeface="Calibri"/>
                          <a:ea typeface="Times New Roman" pitchFamily="18"/>
                          <a:cs typeface="Calibri" pitchFamily="34"/>
                        </a:rPr>
                        <a:t>CYBLD, Awdurdod Ystadegau Addysg Uwch (HESA) a Chofnod Dysgu Gydol Oes Cymru (LLWR) </a:t>
                      </a:r>
                    </a:p>
                  </a:txBody>
                  <a:tcPr marL="0" marR="0" marT="0" marB="0" anchor="ct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70835299"/>
                  </a:ext>
                </a:extLst>
              </a:tr>
              <a:tr h="897757">
                <a:tc>
                  <a:txBody>
                    <a:bodyPr/>
                    <a:lstStyle/>
                    <a:p>
                      <a:pPr marL="35561" lvl="0">
                        <a:lnSpc>
                          <a:spcPct val="150%"/>
                        </a:lnSpc>
                        <a:spcAft>
                          <a:spcPts val="0"/>
                        </a:spcAft>
                        <a:defRPr b="0" i="0"/>
                      </a:pPr>
                      <a:r>
                        <a:rPr lang="cy-GB" sz="1600" b="0" i="0">
                          <a:solidFill>
                            <a:srgbClr val="000000"/>
                          </a:solidFill>
                          <a:latin typeface="Calibri"/>
                          <a:ea typeface="Times New Roman" pitchFamily="18"/>
                          <a:cs typeface="Calibri" pitchFamily="34"/>
                        </a:rPr>
                        <a:t>Oedolion 25 i 64 oed heb gymwysterau neu sydd â chymwysterau isel</a:t>
                      </a:r>
                    </a:p>
                  </a:txBody>
                  <a:tcPr marL="68580" marR="68580" marT="0" marB="0" anchor="ct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marL="35561" lvl="0">
                        <a:lnSpc>
                          <a:spcPct val="100%"/>
                        </a:lnSpc>
                        <a:spcAft>
                          <a:spcPts val="0"/>
                        </a:spcAft>
                      </a:pPr>
                      <a:r>
                        <a:rPr lang="cy-GB" sz="1600">
                          <a:solidFill>
                            <a:srgbClr val="000000"/>
                          </a:solidFill>
                          <a:latin typeface="Calibri"/>
                          <a:ea typeface="Times New Roman" pitchFamily="18"/>
                          <a:cs typeface="Calibri" pitchFamily="34"/>
                        </a:rPr>
                        <a:t>Ydy</a:t>
                      </a:r>
                    </a:p>
                  </a:txBody>
                  <a:tcPr marL="68580" marR="68580" marT="0" marB="0" anchor="ct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marL="35561" lvl="0">
                        <a:lnSpc>
                          <a:spcPct val="100%"/>
                        </a:lnSpc>
                        <a:spcAft>
                          <a:spcPts val="0"/>
                        </a:spcAft>
                      </a:pPr>
                      <a:r>
                        <a:rPr lang="cy-GB" sz="1600">
                          <a:solidFill>
                            <a:srgbClr val="000000"/>
                          </a:solidFill>
                          <a:latin typeface="Calibri"/>
                          <a:ea typeface="Times New Roman" pitchFamily="18"/>
                          <a:cs typeface="Calibri" pitchFamily="34"/>
                        </a:rPr>
                        <a:t>Ydy</a:t>
                      </a:r>
                    </a:p>
                  </a:txBody>
                  <a:tcPr marL="68580" marR="68580" marT="0" marB="0" anchor="ct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marL="35561" lvl="0" algn="l" fontAlgn="ctr">
                        <a:defRPr b="0" i="0"/>
                      </a:pPr>
                      <a:r>
                        <a:rPr lang="cy-GB" sz="1600" b="0" i="0" u="none" strike="noStrike">
                          <a:solidFill>
                            <a:srgbClr val="000000"/>
                          </a:solidFill>
                          <a:latin typeface="Calibri"/>
                        </a:rPr>
                        <a:t>Cyfrifiad 2021, SYG</a:t>
                      </a:r>
                    </a:p>
                  </a:txBody>
                  <a:tcPr marL="6345" marR="6345" marT="6345" marB="0" anchor="ct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84579021"/>
                  </a:ext>
                </a:extLst>
              </a:tr>
            </a:tbl>
          </a:graphicData>
        </a:graphic>
      </p:graphicFrame>
      <p:pic>
        <p:nvPicPr>
          <p:cNvPr id="4" name="Picture 5">
            <a:extLst>
              <a:ext uri="{FF2B5EF4-FFF2-40B4-BE49-F238E27FC236}">
                <a16:creationId xmlns:a16="http://schemas.microsoft.com/office/drawing/2014/main" id="{66E78D7D-E193-464D-3E7B-47A2DD2A478F}"/>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438912" y="0"/>
            <a:ext cx="998305" cy="1508888"/>
          </a:xfrm>
          <a:prstGeom prst="rect">
            <a:avLst/>
          </a:prstGeom>
          <a:noFill/>
          <a:ln cap="flat">
            <a:noFill/>
          </a:ln>
        </p:spPr>
      </p:pic>
    </p:spTree>
  </p:cSld>
  <p:clrMapOvr>
    <a:masterClrMapping/>
  </p:clrMapOvr>
</p:sld>
</file>

<file path=ppt/slides/slide15.xml><?xml version="1.0" encoding="utf-8"?>
<p:sld xmlns:a="http://purl.oclc.org/ooxml/drawingml/main" xmlns:r="http://purl.oclc.org/ooxml/officeDocument/relationships" xmlns:p="http://purl.oclc.org/ooxml/presentationml/main">
  <p:cSld name="Slide2329">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55DF4958-D059-889F-FC81-B8E0D2F30EC6}"/>
              </a:ext>
            </a:extLst>
          </p:cNvPr>
          <p:cNvSpPr txBox="1">
            <a:spLocks noGrp="1"/>
          </p:cNvSpPr>
          <p:nvPr>
            <p:ph type="title" idx="4294967295"/>
          </p:nvPr>
        </p:nvSpPr>
        <p:spPr>
          <a:xfrm>
            <a:off x="2182371" y="169072"/>
            <a:ext cx="6681219" cy="1569659"/>
          </a:xfrm>
        </p:spPr>
        <p:txBody>
          <a:bodyPr anchor="t">
            <a:spAutoFit/>
          </a:bodyPr>
          <a:lstStyle/>
          <a:p>
            <a:pPr lvl="0"/>
            <a:r>
              <a:rPr lang="cy-GB" sz="3200" kern="0">
                <a:latin typeface="Calibri" pitchFamily="34"/>
                <a:cs typeface="Calibri" pitchFamily="34"/>
              </a:rPr>
              <a:t>Anallu i fanteisio ar amrywiaeth o wasanaethau yr ystyrir bod eu hangen i fyw o ddydd i ddydd</a:t>
            </a:r>
          </a:p>
        </p:txBody>
      </p:sp>
      <p:graphicFrame>
        <p:nvGraphicFramePr>
          <p:cNvPr id="3" name="Table 1">
            <a:extLst>
              <a:ext uri="{FF2B5EF4-FFF2-40B4-BE49-F238E27FC236}">
                <a16:creationId xmlns:a16="http://schemas.microsoft.com/office/drawing/2014/main" id="{7DB56154-09F5-BE2D-CD6B-63FDD19086E9}"/>
              </a:ext>
            </a:extLst>
          </p:cNvPr>
          <p:cNvGraphicFramePr>
            <a:graphicFrameLocks noGrp="1"/>
          </p:cNvGraphicFramePr>
          <p:nvPr/>
        </p:nvGraphicFramePr>
        <p:xfrm>
          <a:off x="583570" y="1971300"/>
          <a:ext cx="7976858" cy="4704569"/>
        </p:xfrm>
        <a:graphic>
          <a:graphicData uri="http://purl.oclc.org/ooxml/drawingml/table">
            <a:tbl>
              <a:tblPr firstRow="1" firstCol="1" bandRow="1">
                <a:effectLst/>
              </a:tblPr>
              <a:tblGrid>
                <a:gridCol w="5171050">
                  <a:extLst>
                    <a:ext uri="{9D8B030D-6E8A-4147-A177-3AD203B41FA5}">
                      <a16:colId xmlns:a16="http://schemas.microsoft.com/office/drawing/2014/main" val="1613806942"/>
                    </a:ext>
                  </a:extLst>
                </a:gridCol>
                <a:gridCol w="694944">
                  <a:extLst>
                    <a:ext uri="{9D8B030D-6E8A-4147-A177-3AD203B41FA5}">
                      <a16:colId xmlns:a16="http://schemas.microsoft.com/office/drawing/2014/main" val="4293369374"/>
                    </a:ext>
                  </a:extLst>
                </a:gridCol>
                <a:gridCol w="658368">
                  <a:extLst>
                    <a:ext uri="{9D8B030D-6E8A-4147-A177-3AD203B41FA5}">
                      <a16:colId xmlns:a16="http://schemas.microsoft.com/office/drawing/2014/main" val="1510526671"/>
                    </a:ext>
                  </a:extLst>
                </a:gridCol>
                <a:gridCol w="1452496">
                  <a:extLst>
                    <a:ext uri="{9D8B030D-6E8A-4147-A177-3AD203B41FA5}">
                      <a16:colId xmlns:a16="http://schemas.microsoft.com/office/drawing/2014/main" val="3898659745"/>
                    </a:ext>
                  </a:extLst>
                </a:gridCol>
              </a:tblGrid>
              <a:tr h="763359">
                <a:tc>
                  <a:txBody>
                    <a:bodyPr/>
                    <a:lstStyle/>
                    <a:p>
                      <a:pPr lvl="0">
                        <a:lnSpc>
                          <a:spcPct val="150%"/>
                        </a:lnSpc>
                        <a:spcAft>
                          <a:spcPts val="0"/>
                        </a:spcAft>
                        <a:buNone/>
                      </a:pPr>
                      <a:r>
                        <a:rPr lang="cy-GB" sz="1800" b="1" i="0" u="none" strike="noStrike" baseline="0%">
                          <a:solidFill>
                            <a:srgbClr val="000000"/>
                          </a:solidFill>
                          <a:latin typeface="Calibri" pitchFamily="34"/>
                        </a:rPr>
                        <a:t>Mynediad at wasanaethau </a:t>
                      </a:r>
                      <a:endParaRPr lang="cy-GB"/>
                    </a:p>
                  </a:txBody>
                  <a:tcPr marL="68580" marR="68580" marT="0" marB="0">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lvl="0">
                        <a:lnSpc>
                          <a:spcPct val="150%"/>
                        </a:lnSpc>
                        <a:spcAft>
                          <a:spcPts val="0"/>
                        </a:spcAft>
                      </a:pPr>
                      <a:r>
                        <a:rPr lang="cy-GB" sz="1800" b="1">
                          <a:latin typeface="Calibri" pitchFamily="34"/>
                          <a:ea typeface="Times New Roman" pitchFamily="18"/>
                          <a:cs typeface="Calibri" pitchFamily="34"/>
                        </a:rPr>
                        <a:t>2019</a:t>
                      </a:r>
                    </a:p>
                  </a:txBody>
                  <a:tcPr marL="68580" marR="68580" marT="0" marB="0">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lvl="0">
                        <a:lnSpc>
                          <a:spcPct val="150%"/>
                        </a:lnSpc>
                        <a:spcAft>
                          <a:spcPts val="0"/>
                        </a:spcAft>
                      </a:pPr>
                      <a:r>
                        <a:rPr lang="cy-GB" sz="1800" b="1">
                          <a:latin typeface="Calibri" pitchFamily="34"/>
                          <a:ea typeface="Times New Roman" pitchFamily="18"/>
                          <a:cs typeface="Calibri" pitchFamily="34"/>
                        </a:rPr>
                        <a:t>2025</a:t>
                      </a:r>
                    </a:p>
                  </a:txBody>
                  <a:tcPr marL="68580" marR="68580" marT="0" marB="0">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marL="35561" lvl="0">
                        <a:lnSpc>
                          <a:spcPct val="100%"/>
                        </a:lnSpc>
                        <a:spcAft>
                          <a:spcPts val="0"/>
                        </a:spcAft>
                      </a:pPr>
                      <a:r>
                        <a:rPr lang="cy-GB" sz="1800" b="1" i="0">
                          <a:solidFill>
                            <a:srgbClr val="000000"/>
                          </a:solidFill>
                          <a:latin typeface="Calibri" pitchFamily="34"/>
                          <a:ea typeface="Times New Roman" pitchFamily="18"/>
                          <a:cs typeface="Calibri" pitchFamily="34"/>
                        </a:rPr>
                        <a:t>Ffynhonnell data </a:t>
                      </a:r>
                      <a:r>
                        <a:rPr lang="cy-GB" sz="1800" b="1">
                          <a:solidFill>
                            <a:srgbClr val="000000"/>
                          </a:solidFill>
                          <a:latin typeface="Calibri" pitchFamily="34"/>
                          <a:ea typeface="Times New Roman" pitchFamily="18"/>
                          <a:cs typeface="Calibri" pitchFamily="34"/>
                        </a:rPr>
                        <a:t>2025</a:t>
                      </a:r>
                    </a:p>
                  </a:txBody>
                  <a:tcPr marL="68580" marR="68580" marT="0" marB="0">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1659287"/>
                  </a:ext>
                </a:extLst>
              </a:tr>
              <a:tr h="2760729">
                <a:tc>
                  <a:txBody>
                    <a:bodyPr/>
                    <a:lstStyle/>
                    <a:p>
                      <a:pPr lvl="0">
                        <a:lnSpc>
                          <a:spcPct val="100%"/>
                        </a:lnSpc>
                        <a:spcAft>
                          <a:spcPts val="0"/>
                        </a:spcAft>
                      </a:pPr>
                      <a:r>
                        <a:rPr lang="cy-GB" sz="1600" b="0" i="0" u="none" strike="noStrike" baseline="0%">
                          <a:solidFill>
                            <a:srgbClr val="000000"/>
                          </a:solidFill>
                          <a:latin typeface="Calibri" pitchFamily="34"/>
                        </a:rPr>
                        <a:t>Amser teithio cyfartalog ar drafnidiaeth gyhoeddus a phreifat i:</a:t>
                      </a:r>
                      <a:endParaRPr lang="cy-GB" sz="1600">
                        <a:latin typeface="Calibri" pitchFamily="34"/>
                        <a:cs typeface="Calibri" pitchFamily="34"/>
                      </a:endParaRPr>
                    </a:p>
                    <a:p>
                      <a:pPr marL="342900" lvl="0" indent="-342900">
                        <a:lnSpc>
                          <a:spcPct val="100%"/>
                        </a:lnSpc>
                        <a:spcAft>
                          <a:spcPts val="0"/>
                        </a:spcAft>
                        <a:buSzPct val="100%"/>
                        <a:buAutoNum type="arabicParenR"/>
                      </a:pPr>
                      <a:r>
                        <a:rPr lang="cy-GB" sz="1600" b="0" i="0" u="none" strike="noStrike" baseline="0%">
                          <a:solidFill>
                            <a:srgbClr val="000000"/>
                          </a:solidFill>
                          <a:latin typeface="Calibri" pitchFamily="34"/>
                        </a:rPr>
                        <a:t>Siop bwyd</a:t>
                      </a:r>
                    </a:p>
                    <a:p>
                      <a:pPr marL="342900" lvl="0" indent="-342900">
                        <a:lnSpc>
                          <a:spcPct val="100%"/>
                        </a:lnSpc>
                        <a:spcAft>
                          <a:spcPts val="0"/>
                        </a:spcAft>
                        <a:buSzPct val="100%"/>
                        <a:buAutoNum type="arabicParenR"/>
                      </a:pPr>
                      <a:r>
                        <a:rPr lang="cy-GB" sz="1600" b="0" i="0" u="none" strike="noStrike" baseline="0%">
                          <a:solidFill>
                            <a:srgbClr val="000000"/>
                          </a:solidFill>
                          <a:latin typeface="Calibri" pitchFamily="34"/>
                        </a:rPr>
                        <a:t>Meddygfa</a:t>
                      </a:r>
                    </a:p>
                    <a:p>
                      <a:pPr marL="342900" lvl="0" indent="-342900">
                        <a:lnSpc>
                          <a:spcPct val="100%"/>
                        </a:lnSpc>
                        <a:spcAft>
                          <a:spcPts val="0"/>
                        </a:spcAft>
                        <a:buSzPct val="100%"/>
                        <a:buAutoNum type="arabicParenR"/>
                      </a:pPr>
                      <a:r>
                        <a:rPr lang="cy-GB" sz="1600" b="0" i="0" u="none" strike="noStrike" baseline="0%">
                          <a:solidFill>
                            <a:srgbClr val="000000"/>
                          </a:solidFill>
                          <a:latin typeface="Calibri" pitchFamily="34"/>
                        </a:rPr>
                        <a:t>Cyfleuster chwaraeon </a:t>
                      </a:r>
                    </a:p>
                    <a:p>
                      <a:pPr marL="342900" lvl="0" indent="-342900">
                        <a:lnSpc>
                          <a:spcPct val="100%"/>
                        </a:lnSpc>
                        <a:spcAft>
                          <a:spcPts val="0"/>
                        </a:spcAft>
                        <a:buSzPct val="100%"/>
                        <a:buAutoNum type="arabicParenR"/>
                      </a:pPr>
                      <a:r>
                        <a:rPr lang="cy-GB" sz="1600" b="0" i="0" u="none" strike="noStrike" baseline="0%">
                          <a:solidFill>
                            <a:srgbClr val="000000"/>
                          </a:solidFill>
                          <a:latin typeface="Calibri" pitchFamily="34"/>
                        </a:rPr>
                        <a:t>Ysgol uwchradd</a:t>
                      </a:r>
                    </a:p>
                    <a:p>
                      <a:pPr marL="342900" lvl="0" indent="-342900">
                        <a:lnSpc>
                          <a:spcPct val="100%"/>
                        </a:lnSpc>
                        <a:spcAft>
                          <a:spcPts val="0"/>
                        </a:spcAft>
                        <a:buSzPct val="100%"/>
                        <a:buAutoNum type="arabicParenR"/>
                      </a:pPr>
                      <a:r>
                        <a:rPr lang="cy-GB" sz="1600" b="0" i="0" u="none" strike="noStrike" baseline="0%">
                          <a:solidFill>
                            <a:srgbClr val="000000"/>
                          </a:solidFill>
                          <a:latin typeface="Calibri" pitchFamily="34"/>
                        </a:rPr>
                        <a:t>Ysgol gynradd</a:t>
                      </a:r>
                    </a:p>
                    <a:p>
                      <a:pPr marL="342900" lvl="0" indent="-342900">
                        <a:lnSpc>
                          <a:spcPct val="100%"/>
                        </a:lnSpc>
                        <a:spcAft>
                          <a:spcPts val="0"/>
                        </a:spcAft>
                        <a:buSzPct val="100%"/>
                        <a:buAutoNum type="arabicParenR"/>
                      </a:pPr>
                      <a:r>
                        <a:rPr lang="cy-GB" sz="1600" b="0" i="0" u="none" strike="noStrike" baseline="0%">
                          <a:solidFill>
                            <a:srgbClr val="000000"/>
                          </a:solidFill>
                          <a:latin typeface="Calibri" pitchFamily="34"/>
                        </a:rPr>
                        <a:t>Fferyllfa</a:t>
                      </a:r>
                    </a:p>
                    <a:p>
                      <a:pPr marL="342900" lvl="0" indent="-342900">
                        <a:lnSpc>
                          <a:spcPct val="100%"/>
                        </a:lnSpc>
                        <a:spcAft>
                          <a:spcPts val="0"/>
                        </a:spcAft>
                        <a:buSzPct val="100%"/>
                        <a:buAutoNum type="arabicParenR"/>
                      </a:pPr>
                      <a:r>
                        <a:rPr lang="cy-GB" sz="1600" b="0" i="0" u="none" strike="noStrike" baseline="0%">
                          <a:solidFill>
                            <a:srgbClr val="000000"/>
                          </a:solidFill>
                          <a:latin typeface="Calibri" pitchFamily="34"/>
                        </a:rPr>
                        <a:t>Swyddfa bost</a:t>
                      </a:r>
                    </a:p>
                    <a:p>
                      <a:pPr marL="342900" lvl="0" indent="-342900">
                        <a:lnSpc>
                          <a:spcPct val="100%"/>
                        </a:lnSpc>
                        <a:spcAft>
                          <a:spcPts val="0"/>
                        </a:spcAft>
                        <a:buSzPct val="100%"/>
                        <a:buAutoNum type="arabicParenR"/>
                      </a:pPr>
                      <a:r>
                        <a:rPr lang="cy-GB" sz="1600" b="0" i="0" u="none" strike="noStrike" baseline="0%">
                          <a:solidFill>
                            <a:srgbClr val="000000"/>
                          </a:solidFill>
                          <a:latin typeface="Calibri" pitchFamily="34"/>
                        </a:rPr>
                        <a:t>Llyfrgell gyhoeddus</a:t>
                      </a:r>
                      <a:endParaRPr lang="cy-GB" sz="1600" b="0" i="0" u="none" strike="noStrike" kern="1200" baseline="0%">
                        <a:solidFill>
                          <a:srgbClr val="000000"/>
                        </a:solidFill>
                        <a:latin typeface="Calibri" pitchFamily="34"/>
                      </a:endParaRPr>
                    </a:p>
                    <a:p>
                      <a:pPr marL="342900" lvl="0" indent="-342900">
                        <a:lnSpc>
                          <a:spcPct val="100%"/>
                        </a:lnSpc>
                        <a:spcAft>
                          <a:spcPts val="0"/>
                        </a:spcAft>
                        <a:buSzPct val="100%"/>
                        <a:buAutoNum type="arabicParenR"/>
                      </a:pPr>
                      <a:r>
                        <a:rPr lang="en-GB" sz="1600" b="0" i="0" kern="1200">
                          <a:solidFill>
                            <a:srgbClr val="000000"/>
                          </a:solidFill>
                          <a:latin typeface="Calibri"/>
                        </a:rPr>
                        <a:t>Gwasanaethau gofal plant</a:t>
                      </a:r>
                      <a:r>
                        <a:rPr lang="cy-GB" sz="1600" b="0" i="0" u="none" strike="noStrike" kern="1200" baseline="0%">
                          <a:solidFill>
                            <a:srgbClr val="000000"/>
                          </a:solidFill>
                          <a:latin typeface="Calibri" pitchFamily="34"/>
                        </a:rPr>
                        <a:t> </a:t>
                      </a:r>
                    </a:p>
                    <a:p>
                      <a:pPr marL="0" lvl="0" indent="0">
                        <a:lnSpc>
                          <a:spcPct val="100%"/>
                        </a:lnSpc>
                        <a:spcAft>
                          <a:spcPts val="0"/>
                        </a:spcAft>
                        <a:buNone/>
                      </a:pPr>
                      <a:r>
                        <a:rPr lang="cy-GB" sz="1600" b="0" i="0" u="none" strike="noStrike" baseline="0%">
                          <a:solidFill>
                            <a:srgbClr val="000000"/>
                          </a:solidFill>
                          <a:latin typeface="Calibri" pitchFamily="34"/>
                        </a:rPr>
                        <a:t>10) Gorsaf betrol (trafnidiaeth breifat yn unig)</a:t>
                      </a:r>
                      <a:endParaRPr lang="cy-GB" sz="1600"/>
                    </a:p>
                  </a:txBody>
                  <a:tcPr marL="68580" marR="68580" marT="0" marB="0" anchor="ct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lvl="0">
                        <a:lnSpc>
                          <a:spcPct val="100%"/>
                        </a:lnSpc>
                        <a:spcAft>
                          <a:spcPts val="0"/>
                        </a:spcAft>
                      </a:pPr>
                      <a:r>
                        <a:rPr lang="cy-GB" sz="1600">
                          <a:latin typeface="Calibri" pitchFamily="34"/>
                          <a:ea typeface="Times New Roman" pitchFamily="18"/>
                          <a:cs typeface="Calibri" pitchFamily="34"/>
                        </a:rPr>
                        <a:t>Ydy (nid 9)</a:t>
                      </a:r>
                    </a:p>
                  </a:txBody>
                  <a:tcPr marL="68580" marR="68580" marT="0" marB="0" anchor="ct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lvl="0">
                        <a:lnSpc>
                          <a:spcPct val="100%"/>
                        </a:lnSpc>
                        <a:spcAft>
                          <a:spcPts val="0"/>
                        </a:spcAft>
                      </a:pPr>
                      <a:r>
                        <a:rPr lang="cy-GB" sz="1600">
                          <a:latin typeface="Calibri" pitchFamily="34"/>
                          <a:ea typeface="Times New Roman" pitchFamily="18"/>
                          <a:cs typeface="Calibri" pitchFamily="34"/>
                        </a:rPr>
                        <a:t>Ydy</a:t>
                      </a:r>
                    </a:p>
                  </a:txBody>
                  <a:tcPr marL="68580" marR="68580" marT="0" marB="0" anchor="ct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lvl="0">
                        <a:lnSpc>
                          <a:spcPct val="100%"/>
                        </a:lnSpc>
                        <a:spcAft>
                          <a:spcPts val="0"/>
                        </a:spcAft>
                        <a:buNone/>
                      </a:pPr>
                      <a:r>
                        <a:rPr lang="cy-GB" sz="1600" b="0" i="0" u="none" strike="noStrike">
                          <a:solidFill>
                            <a:srgbClr val="000000"/>
                          </a:solidFill>
                          <a:latin typeface="Calibri" pitchFamily="34"/>
                        </a:rPr>
                        <a:t>Llywodraeth Cymru ac amryw eraill</a:t>
                      </a:r>
                      <a:endParaRPr lang="cy-GB" sz="1600"/>
                    </a:p>
                  </a:txBody>
                  <a:tcPr marL="68580" marR="68580" marT="0" marB="0" anchor="ct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76611377"/>
                  </a:ext>
                </a:extLst>
              </a:tr>
              <a:tr h="1015130">
                <a:tc>
                  <a:txBody>
                    <a:bodyPr/>
                    <a:lstStyle/>
                    <a:p>
                      <a:pPr lvl="0">
                        <a:lnSpc>
                          <a:spcPct val="100%"/>
                        </a:lnSpc>
                        <a:spcAft>
                          <a:spcPts val="0"/>
                        </a:spcAft>
                        <a:buNone/>
                      </a:pPr>
                      <a:r>
                        <a:rPr lang="cy-GB" sz="1600" b="0" i="0" u="none" strike="noStrike">
                          <a:solidFill>
                            <a:srgbClr val="000000"/>
                          </a:solidFill>
                          <a:latin typeface="Calibri" pitchFamily="34"/>
                        </a:rPr>
                        <a:t>Mynediad at wasanaethau digidol: diffyg argaeledd band eang ar 30Mb/e</a:t>
                      </a:r>
                      <a:endParaRPr lang="cy-GB" sz="1600"/>
                    </a:p>
                  </a:txBody>
                  <a:tcPr marL="68580" marR="68580" marT="0" marB="0" anchor="ct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lvl="0">
                        <a:lnSpc>
                          <a:spcPct val="100%"/>
                        </a:lnSpc>
                        <a:spcAft>
                          <a:spcPts val="0"/>
                        </a:spcAft>
                      </a:pPr>
                      <a:r>
                        <a:rPr lang="cy-GB" sz="1600">
                          <a:latin typeface="Calibri" pitchFamily="34"/>
                          <a:ea typeface="Times New Roman" pitchFamily="18"/>
                          <a:cs typeface="Calibri" pitchFamily="34"/>
                        </a:rPr>
                        <a:t>Ydy</a:t>
                      </a:r>
                    </a:p>
                  </a:txBody>
                  <a:tcPr marL="68580" marR="68580" marT="0" marB="0" anchor="ct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lvl="0">
                        <a:lnSpc>
                          <a:spcPct val="100%"/>
                        </a:lnSpc>
                        <a:spcAft>
                          <a:spcPts val="0"/>
                        </a:spcAft>
                      </a:pPr>
                      <a:r>
                        <a:rPr lang="cy-GB" sz="1600">
                          <a:latin typeface="Calibri" pitchFamily="34"/>
                          <a:ea typeface="Times New Roman" pitchFamily="18"/>
                          <a:cs typeface="Calibri" pitchFamily="34"/>
                        </a:rPr>
                        <a:t>Ydy</a:t>
                      </a:r>
                    </a:p>
                  </a:txBody>
                  <a:tcPr marL="68580" marR="68580" marT="0" marB="0" anchor="ct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lvl="0">
                        <a:lnSpc>
                          <a:spcPct val="100%"/>
                        </a:lnSpc>
                        <a:spcAft>
                          <a:spcPts val="0"/>
                        </a:spcAft>
                        <a:buNone/>
                      </a:pPr>
                      <a:r>
                        <a:rPr lang="cy-GB" sz="1600" b="0" i="0" u="none" strike="noStrike">
                          <a:solidFill>
                            <a:srgbClr val="000000"/>
                          </a:solidFill>
                          <a:latin typeface="Calibri" pitchFamily="34"/>
                        </a:rPr>
                        <a:t>Y Swyddfa Gyfathrebiadau (OFCOM)</a:t>
                      </a:r>
                      <a:endParaRPr lang="cy-GB"/>
                    </a:p>
                  </a:txBody>
                  <a:tcPr marL="71999" marR="0" marT="0" marB="0" anchor="ct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94010097"/>
                  </a:ext>
                </a:extLst>
              </a:tr>
            </a:tbl>
          </a:graphicData>
        </a:graphic>
      </p:graphicFrame>
      <p:pic>
        <p:nvPicPr>
          <p:cNvPr id="4" name="Picture 5">
            <a:extLst>
              <a:ext uri="{FF2B5EF4-FFF2-40B4-BE49-F238E27FC236}">
                <a16:creationId xmlns:a16="http://schemas.microsoft.com/office/drawing/2014/main" id="{19B0C0B6-9C51-53C4-F655-2DDEE6CE860B}"/>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583570" y="260421"/>
            <a:ext cx="990688" cy="1386961"/>
          </a:xfrm>
          <a:prstGeom prst="rect">
            <a:avLst/>
          </a:prstGeom>
          <a:noFill/>
          <a:ln cap="flat">
            <a:noFill/>
          </a:ln>
        </p:spPr>
      </p:pic>
    </p:spTree>
  </p:cSld>
  <p:clrMapOvr>
    <a:masterClrMapping/>
  </p:clrMapOvr>
</p:sld>
</file>

<file path=ppt/slides/slide16.xml><?xml version="1.0" encoding="utf-8"?>
<p:sld xmlns:a="http://purl.oclc.org/ooxml/drawingml/main" xmlns:r="http://purl.oclc.org/ooxml/officeDocument/relationships" xmlns:p="http://purl.oclc.org/ooxml/presentationml/main">
  <p:cSld name="Slide2330">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E1AA719D-9794-405A-75DD-36842A1FD83C}"/>
              </a:ext>
            </a:extLst>
          </p:cNvPr>
          <p:cNvSpPr txBox="1">
            <a:spLocks noGrp="1"/>
          </p:cNvSpPr>
          <p:nvPr>
            <p:ph type="title" idx="4294967295"/>
          </p:nvPr>
        </p:nvSpPr>
        <p:spPr>
          <a:xfrm>
            <a:off x="2395654" y="477051"/>
            <a:ext cx="6032068" cy="1077218"/>
          </a:xfrm>
        </p:spPr>
        <p:txBody>
          <a:bodyPr anchor="t">
            <a:spAutoFit/>
          </a:bodyPr>
          <a:lstStyle/>
          <a:p>
            <a:pPr lvl="0"/>
            <a:r>
              <a:rPr lang="cy-GB" sz="3200" kern="0">
                <a:latin typeface="Calibri" pitchFamily="34"/>
                <a:cs typeface="Calibri" pitchFamily="34"/>
              </a:rPr>
              <a:t>Tai annigonol, o ran cyflwr ffisegol, amodau byw ac argaeledd</a:t>
            </a:r>
          </a:p>
        </p:txBody>
      </p:sp>
      <p:graphicFrame>
        <p:nvGraphicFramePr>
          <p:cNvPr id="3" name="Table 2">
            <a:extLst>
              <a:ext uri="{FF2B5EF4-FFF2-40B4-BE49-F238E27FC236}">
                <a16:creationId xmlns:a16="http://schemas.microsoft.com/office/drawing/2014/main" id="{B952D05F-E939-414F-BF66-88254996B89C}"/>
              </a:ext>
            </a:extLst>
          </p:cNvPr>
          <p:cNvGraphicFramePr>
            <a:graphicFrameLocks noGrp="1"/>
          </p:cNvGraphicFramePr>
          <p:nvPr/>
        </p:nvGraphicFramePr>
        <p:xfrm>
          <a:off x="304796" y="2209803"/>
          <a:ext cx="8534395" cy="4321799"/>
        </p:xfrm>
        <a:graphic>
          <a:graphicData uri="http://purl.oclc.org/ooxml/drawingml/table">
            <a:tbl>
              <a:tblPr firstRow="1" firstCol="1" bandRow="1">
                <a:effectLst/>
              </a:tblPr>
              <a:tblGrid>
                <a:gridCol w="4572000">
                  <a:extLst>
                    <a:ext uri="{9D8B030D-6E8A-4147-A177-3AD203B41FA5}">
                      <a16:colId xmlns:a16="http://schemas.microsoft.com/office/drawing/2014/main" val="448097698"/>
                    </a:ext>
                  </a:extLst>
                </a:gridCol>
                <a:gridCol w="838203">
                  <a:extLst>
                    <a:ext uri="{9D8B030D-6E8A-4147-A177-3AD203B41FA5}">
                      <a16:colId xmlns:a16="http://schemas.microsoft.com/office/drawing/2014/main" val="43720897"/>
                    </a:ext>
                  </a:extLst>
                </a:gridCol>
                <a:gridCol w="761996">
                  <a:extLst>
                    <a:ext uri="{9D8B030D-6E8A-4147-A177-3AD203B41FA5}">
                      <a16:colId xmlns:a16="http://schemas.microsoft.com/office/drawing/2014/main" val="3528793386"/>
                    </a:ext>
                  </a:extLst>
                </a:gridCol>
                <a:gridCol w="2362196">
                  <a:extLst>
                    <a:ext uri="{9D8B030D-6E8A-4147-A177-3AD203B41FA5}">
                      <a16:colId xmlns:a16="http://schemas.microsoft.com/office/drawing/2014/main" val="2118608411"/>
                    </a:ext>
                  </a:extLst>
                </a:gridCol>
              </a:tblGrid>
              <a:tr h="700375">
                <a:tc>
                  <a:txBody>
                    <a:bodyPr/>
                    <a:lstStyle/>
                    <a:p>
                      <a:pPr lvl="0" algn="l">
                        <a:lnSpc>
                          <a:spcPct val="100%"/>
                        </a:lnSpc>
                        <a:spcAft>
                          <a:spcPts val="0"/>
                        </a:spcAft>
                      </a:pPr>
                      <a:endParaRPr lang="cy-GB" sz="1800" b="1">
                        <a:latin typeface="Calibri" pitchFamily="34"/>
                        <a:ea typeface="Times New Roman" pitchFamily="18"/>
                        <a:cs typeface="Calibri" pitchFamily="34"/>
                      </a:endParaRPr>
                    </a:p>
                    <a:p>
                      <a:pPr lvl="0" algn="l">
                        <a:lnSpc>
                          <a:spcPct val="100%"/>
                        </a:lnSpc>
                        <a:spcAft>
                          <a:spcPts val="0"/>
                        </a:spcAft>
                        <a:buNone/>
                      </a:pPr>
                      <a:r>
                        <a:rPr lang="cy-GB" sz="1800" b="1" i="0" u="none" strike="noStrike" baseline="0%">
                          <a:solidFill>
                            <a:srgbClr val="000000"/>
                          </a:solidFill>
                          <a:latin typeface="Calibri" pitchFamily="34"/>
                        </a:rPr>
                        <a:t>Tai</a:t>
                      </a:r>
                      <a:endParaRPr lang="cy-GB"/>
                    </a:p>
                  </a:txBody>
                  <a:tcPr marL="68580" marR="68580" marT="0" marB="0">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lvl="0" algn="l">
                        <a:lnSpc>
                          <a:spcPct val="100%"/>
                        </a:lnSpc>
                        <a:spcAft>
                          <a:spcPts val="0"/>
                        </a:spcAft>
                      </a:pPr>
                      <a:endParaRPr lang="cy-GB" sz="1800" b="1">
                        <a:latin typeface="Calibri" pitchFamily="34"/>
                        <a:ea typeface="Times New Roman" pitchFamily="18"/>
                        <a:cs typeface="Calibri" pitchFamily="34"/>
                      </a:endParaRPr>
                    </a:p>
                    <a:p>
                      <a:pPr lvl="0" algn="l">
                        <a:lnSpc>
                          <a:spcPct val="100%"/>
                        </a:lnSpc>
                        <a:spcAft>
                          <a:spcPts val="0"/>
                        </a:spcAft>
                      </a:pPr>
                      <a:r>
                        <a:rPr lang="cy-GB" sz="1800" b="1">
                          <a:latin typeface="Calibri" pitchFamily="34"/>
                          <a:ea typeface="Times New Roman" pitchFamily="18"/>
                          <a:cs typeface="Calibri" pitchFamily="34"/>
                        </a:rPr>
                        <a:t>2019</a:t>
                      </a:r>
                    </a:p>
                  </a:txBody>
                  <a:tcPr marL="68580" marR="68580" marT="0" marB="0">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lvl="0" algn="l">
                        <a:lnSpc>
                          <a:spcPct val="100%"/>
                        </a:lnSpc>
                        <a:spcAft>
                          <a:spcPts val="0"/>
                        </a:spcAft>
                      </a:pPr>
                      <a:endParaRPr lang="cy-GB" sz="1800" b="1">
                        <a:latin typeface="Calibri" pitchFamily="34"/>
                        <a:ea typeface="Times New Roman" pitchFamily="18"/>
                        <a:cs typeface="Calibri" pitchFamily="34"/>
                      </a:endParaRPr>
                    </a:p>
                    <a:p>
                      <a:pPr lvl="0" algn="l">
                        <a:lnSpc>
                          <a:spcPct val="100%"/>
                        </a:lnSpc>
                        <a:spcAft>
                          <a:spcPts val="0"/>
                        </a:spcAft>
                      </a:pPr>
                      <a:r>
                        <a:rPr lang="cy-GB" sz="1800" b="1">
                          <a:latin typeface="Calibri" pitchFamily="34"/>
                          <a:ea typeface="Times New Roman" pitchFamily="18"/>
                          <a:cs typeface="Calibri" pitchFamily="34"/>
                        </a:rPr>
                        <a:t>2025</a:t>
                      </a:r>
                    </a:p>
                  </a:txBody>
                  <a:tcPr marL="68580" marR="68580" marT="0" marB="0">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lvl="0" algn="l">
                        <a:lnSpc>
                          <a:spcPct val="100%"/>
                        </a:lnSpc>
                        <a:spcAft>
                          <a:spcPts val="0"/>
                        </a:spcAft>
                        <a:buNone/>
                      </a:pPr>
                      <a:r>
                        <a:rPr lang="cy-GB" sz="1800" b="1" i="0" u="none" strike="noStrike" kern="1200" baseline="0%">
                          <a:solidFill>
                            <a:srgbClr val="000000"/>
                          </a:solidFill>
                          <a:latin typeface="Calibri" pitchFamily="34"/>
                        </a:rPr>
                        <a:t>Ffynhonnell data 2025</a:t>
                      </a:r>
                      <a:endParaRPr lang="cy-GB"/>
                    </a:p>
                  </a:txBody>
                  <a:tcPr marL="68580" marR="68580" marT="0" marB="0" anchor="ct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47955719"/>
                  </a:ext>
                </a:extLst>
              </a:tr>
              <a:tr h="819942">
                <a:tc>
                  <a:txBody>
                    <a:bodyPr/>
                    <a:lstStyle/>
                    <a:p>
                      <a:pPr lvl="0" algn="l">
                        <a:lnSpc>
                          <a:spcPts val="1800"/>
                        </a:lnSpc>
                        <a:spcAft>
                          <a:spcPts val="0"/>
                        </a:spcAft>
                        <a:buNone/>
                      </a:pPr>
                      <a:r>
                        <a:rPr lang="cy-GB" sz="1600" b="0" i="0" u="none" strike="noStrike" baseline="0%">
                          <a:solidFill>
                            <a:srgbClr val="000000"/>
                          </a:solidFill>
                          <a:latin typeface="Calibri" pitchFamily="34"/>
                        </a:rPr>
                        <a:t>Tai o ansawdd gwael (mewn cyflwr gwael neu'n cynnwys peryglon difrifol)</a:t>
                      </a:r>
                      <a:endParaRPr lang="cy-GB" sz="1600"/>
                    </a:p>
                  </a:txBody>
                  <a:tcPr marL="68580" marR="68580" marT="0" marB="0" anchor="ct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lvl="0" algn="l">
                        <a:lnSpc>
                          <a:spcPts val="1800"/>
                        </a:lnSpc>
                        <a:spcAft>
                          <a:spcPts val="0"/>
                        </a:spcAft>
                      </a:pPr>
                      <a:r>
                        <a:rPr lang="cy-GB" sz="1600">
                          <a:latin typeface="Calibri" pitchFamily="34"/>
                          <a:ea typeface="Times New Roman" pitchFamily="18"/>
                          <a:cs typeface="Calibri" pitchFamily="34"/>
                        </a:rPr>
                        <a:t>Ydy</a:t>
                      </a:r>
                    </a:p>
                  </a:txBody>
                  <a:tcPr marL="68580" marR="68580" marT="0" marB="0" anchor="ct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lvl="0" algn="l">
                        <a:lnSpc>
                          <a:spcPts val="1800"/>
                        </a:lnSpc>
                        <a:spcAft>
                          <a:spcPts val="0"/>
                        </a:spcAft>
                      </a:pPr>
                      <a:r>
                        <a:rPr lang="cy-GB" sz="1600">
                          <a:latin typeface="Calibri" pitchFamily="34"/>
                          <a:ea typeface="Times New Roman" pitchFamily="18"/>
                          <a:cs typeface="Calibri" pitchFamily="34"/>
                        </a:rPr>
                        <a:t>Ydy</a:t>
                      </a:r>
                    </a:p>
                  </a:txBody>
                  <a:tcPr marL="68580" marR="68580" marT="0" marB="0" anchor="ct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lvl="0" algn="l">
                        <a:lnSpc>
                          <a:spcPts val="1800"/>
                        </a:lnSpc>
                        <a:spcAft>
                          <a:spcPts val="0"/>
                        </a:spcAft>
                        <a:buNone/>
                      </a:pPr>
                      <a:r>
                        <a:rPr lang="cy-GB" sz="1600" b="0" i="0" u="none" strike="noStrike" baseline="0%">
                          <a:solidFill>
                            <a:srgbClr val="000000"/>
                          </a:solidFill>
                          <a:latin typeface="Calibri" pitchFamily="34"/>
                        </a:rPr>
                        <a:t>Data wedi’u modelu, Sefydliad Ymchwil Adeiladu (BRE)</a:t>
                      </a:r>
                      <a:endParaRPr lang="cy-GB"/>
                    </a:p>
                  </a:txBody>
                  <a:tcPr marL="68580" marR="68580" marT="0" marB="0" anchor="ct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00121388"/>
                  </a:ext>
                </a:extLst>
              </a:tr>
              <a:tr h="819942">
                <a:tc>
                  <a:txBody>
                    <a:bodyPr/>
                    <a:lstStyle/>
                    <a:p>
                      <a:pPr lvl="0" algn="l">
                        <a:lnSpc>
                          <a:spcPts val="1800"/>
                        </a:lnSpc>
                        <a:spcAft>
                          <a:spcPts val="0"/>
                        </a:spcAft>
                        <a:buNone/>
                      </a:pPr>
                      <a:r>
                        <a:rPr lang="cy-GB" sz="1600" b="0" i="0" u="none" strike="noStrike" baseline="0%">
                          <a:solidFill>
                            <a:srgbClr val="000000"/>
                          </a:solidFill>
                          <a:latin typeface="Calibri" pitchFamily="34"/>
                        </a:rPr>
                        <a:t>Cartrefi gorlawn (mesur ystafelloedd gwely)</a:t>
                      </a:r>
                      <a:endParaRPr lang="cy-GB"/>
                    </a:p>
                  </a:txBody>
                  <a:tcPr marL="68580" marR="68580" marT="0" marB="0" anchor="ct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lvl="0" algn="l">
                        <a:lnSpc>
                          <a:spcPts val="1800"/>
                        </a:lnSpc>
                        <a:spcAft>
                          <a:spcPts val="0"/>
                        </a:spcAft>
                      </a:pPr>
                      <a:r>
                        <a:rPr lang="cy-GB" sz="1600">
                          <a:latin typeface="Calibri" pitchFamily="34"/>
                          <a:ea typeface="Times New Roman" pitchFamily="18"/>
                          <a:cs typeface="Calibri" pitchFamily="34"/>
                        </a:rPr>
                        <a:t>Ydy</a:t>
                      </a:r>
                    </a:p>
                  </a:txBody>
                  <a:tcPr marL="68580" marR="68580" marT="0" marB="0" anchor="ct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lvl="0" algn="l">
                        <a:lnSpc>
                          <a:spcPts val="1800"/>
                        </a:lnSpc>
                        <a:spcAft>
                          <a:spcPts val="0"/>
                        </a:spcAft>
                      </a:pPr>
                      <a:r>
                        <a:rPr lang="cy-GB" sz="1600">
                          <a:latin typeface="Calibri" pitchFamily="34"/>
                          <a:ea typeface="Times New Roman" pitchFamily="18"/>
                          <a:cs typeface="Calibri" pitchFamily="34"/>
                        </a:rPr>
                        <a:t>Ydy</a:t>
                      </a:r>
                    </a:p>
                  </a:txBody>
                  <a:tcPr marL="68580" marR="68580" marT="0" marB="0" anchor="ct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lvl="0" algn="l">
                        <a:lnSpc>
                          <a:spcPts val="1800"/>
                        </a:lnSpc>
                        <a:spcAft>
                          <a:spcPts val="0"/>
                        </a:spcAft>
                        <a:buNone/>
                      </a:pPr>
                      <a:r>
                        <a:rPr lang="cy-GB" sz="1600" b="0" i="0" u="none" strike="noStrike" baseline="0%">
                          <a:solidFill>
                            <a:srgbClr val="000000"/>
                          </a:solidFill>
                          <a:latin typeface="Calibri" pitchFamily="34"/>
                        </a:rPr>
                        <a:t>Cyfrifiad 2021 SYG</a:t>
                      </a:r>
                      <a:endParaRPr lang="cy-GB"/>
                    </a:p>
                  </a:txBody>
                  <a:tcPr marL="68580" marR="68580" marT="0" marB="0" anchor="ct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05752404"/>
                  </a:ext>
                </a:extLst>
              </a:tr>
              <a:tr h="990770">
                <a:tc>
                  <a:txBody>
                    <a:bodyPr/>
                    <a:lstStyle/>
                    <a:p>
                      <a:pPr lvl="0"/>
                      <a:r>
                        <a:rPr lang="en-GB" sz="1800" b="1" i="0" kern="1200">
                          <a:solidFill>
                            <a:srgbClr val="000000"/>
                          </a:solidFill>
                          <a:latin typeface="Calibri"/>
                        </a:rPr>
                        <a:t> </a:t>
                      </a:r>
                      <a:r>
                        <a:rPr lang="en-GB" sz="1600" b="0" i="0" u="none" strike="noStrike" kern="1200" baseline="0%">
                          <a:solidFill>
                            <a:srgbClr val="000000"/>
                          </a:solidFill>
                          <a:latin typeface="Calibri" pitchFamily="34"/>
                        </a:rPr>
                        <a:t>Anheddau â pherfformiad ynni gwael</a:t>
                      </a:r>
                    </a:p>
                  </a:txBody>
                  <a:tcPr marL="68580" marR="68580" marT="0" marB="0" anchor="ct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marL="0" marR="0" lvl="0" indent="0" algn="l" defTabSz="914400" rtl="0" fontAlgn="auto" hangingPunct="1">
                        <a:lnSpc>
                          <a:spcPct val="100%"/>
                        </a:lnSpc>
                        <a:spcBef>
                          <a:spcPts val="0"/>
                        </a:spcBef>
                        <a:spcAft>
                          <a:spcPts val="0"/>
                        </a:spcAft>
                        <a:buNone/>
                        <a:tabLst/>
                      </a:pPr>
                      <a:r>
                        <a:rPr lang="cy-GB" sz="1600">
                          <a:solidFill>
                            <a:srgbClr val="000000"/>
                          </a:solidFill>
                          <a:latin typeface="Calibri" pitchFamily="34"/>
                          <a:ea typeface="Times New Roman" pitchFamily="18"/>
                          <a:cs typeface="Calibri" pitchFamily="34"/>
                        </a:rPr>
                        <a:t>Nac ydy</a:t>
                      </a:r>
                    </a:p>
                  </a:txBody>
                  <a:tcPr marL="68580" marR="68580" marT="0" marB="0" anchor="ct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lvl="0" algn="l">
                        <a:lnSpc>
                          <a:spcPts val="1800"/>
                        </a:lnSpc>
                        <a:spcAft>
                          <a:spcPts val="0"/>
                        </a:spcAft>
                      </a:pPr>
                      <a:r>
                        <a:rPr lang="cy-GB" sz="1600">
                          <a:latin typeface="Calibri" pitchFamily="34"/>
                          <a:ea typeface="Times New Roman" pitchFamily="18"/>
                          <a:cs typeface="Calibri" pitchFamily="34"/>
                        </a:rPr>
                        <a:t>Ydy</a:t>
                      </a:r>
                    </a:p>
                  </a:txBody>
                  <a:tcPr marL="68580" marR="68580" marT="0" marB="0" anchor="ct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lvl="0" algn="l">
                        <a:lnSpc>
                          <a:spcPct val="100%"/>
                        </a:lnSpc>
                        <a:spcAft>
                          <a:spcPts val="0"/>
                        </a:spcAft>
                        <a:buNone/>
                      </a:pPr>
                      <a:r>
                        <a:rPr lang="cy-GB" sz="1600" b="0" i="0" u="none" strike="noStrike" baseline="0%">
                          <a:solidFill>
                            <a:srgbClr val="000000"/>
                          </a:solidFill>
                          <a:latin typeface="Calibri" pitchFamily="34"/>
                        </a:rPr>
                        <a:t>Y Weinyddiaeth Tai, Cymunedau a Llywodraeth Leol</a:t>
                      </a:r>
                      <a:endParaRPr lang="cy-GB"/>
                    </a:p>
                  </a:txBody>
                  <a:tcPr marL="68580" marR="68580" marT="0" marB="0" anchor="ct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47472518"/>
                  </a:ext>
                </a:extLst>
              </a:tr>
              <a:tr h="990770">
                <a:tc>
                  <a:txBody>
                    <a:bodyPr/>
                    <a:lstStyle/>
                    <a:p>
                      <a:pPr lvl="0" algn="l">
                        <a:lnSpc>
                          <a:spcPct val="100%"/>
                        </a:lnSpc>
                        <a:spcAft>
                          <a:spcPts val="0"/>
                        </a:spcAft>
                      </a:pPr>
                      <a:r>
                        <a:rPr lang="cy-GB" sz="1600">
                          <a:latin typeface="Calibri" pitchFamily="34"/>
                          <a:ea typeface="Times New Roman" pitchFamily="18"/>
                          <a:cs typeface="Calibri" pitchFamily="34"/>
                        </a:rPr>
                        <a:t>Anallu i fforddio dod yn berchen-feddiannydd neu ymuno â'r farchnad rhentu preifat </a:t>
                      </a:r>
                      <a:endParaRPr lang="cy-GB" sz="1600">
                        <a:highlight>
                          <a:srgbClr val="FFFF00"/>
                        </a:highlight>
                        <a:latin typeface="Calibri" pitchFamily="34"/>
                        <a:ea typeface="Times New Roman" pitchFamily="18"/>
                        <a:cs typeface="Calibri" pitchFamily="34"/>
                      </a:endParaRPr>
                    </a:p>
                  </a:txBody>
                  <a:tcPr marL="68580" marR="68580" marT="0" marB="0" anchor="ct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marL="0" marR="0" lvl="0" indent="0" algn="l" defTabSz="914400" rtl="0" fontAlgn="auto" hangingPunct="1">
                        <a:lnSpc>
                          <a:spcPct val="100%"/>
                        </a:lnSpc>
                        <a:spcBef>
                          <a:spcPts val="0"/>
                        </a:spcBef>
                        <a:spcAft>
                          <a:spcPts val="0"/>
                        </a:spcAft>
                        <a:buNone/>
                        <a:tabLst/>
                      </a:pPr>
                      <a:r>
                        <a:rPr lang="cy-GB" sz="1600">
                          <a:solidFill>
                            <a:srgbClr val="000000"/>
                          </a:solidFill>
                          <a:latin typeface="Calibri" pitchFamily="34"/>
                          <a:ea typeface="Times New Roman" pitchFamily="18"/>
                          <a:cs typeface="Calibri" pitchFamily="34"/>
                        </a:rPr>
                        <a:t>Nac ydy</a:t>
                      </a:r>
                    </a:p>
                  </a:txBody>
                  <a:tcPr marL="68580" marR="68580" marT="0" marB="0" anchor="ct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lvl="0" algn="l">
                        <a:lnSpc>
                          <a:spcPts val="1800"/>
                        </a:lnSpc>
                        <a:spcAft>
                          <a:spcPts val="0"/>
                        </a:spcAft>
                      </a:pPr>
                      <a:r>
                        <a:rPr lang="cy-GB" sz="1600">
                          <a:latin typeface="Calibri" pitchFamily="34"/>
                          <a:ea typeface="Times New Roman" pitchFamily="18"/>
                          <a:cs typeface="Calibri" pitchFamily="34"/>
                        </a:rPr>
                        <a:t>Ydy</a:t>
                      </a:r>
                    </a:p>
                  </a:txBody>
                  <a:tcPr marL="68580" marR="68580" marT="0" marB="0" anchor="ct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marL="0" marR="0" lvl="0" indent="0" algn="l" defTabSz="914400" rtl="0" fontAlgn="auto" hangingPunct="1">
                        <a:lnSpc>
                          <a:spcPct val="100%"/>
                        </a:lnSpc>
                        <a:spcBef>
                          <a:spcPts val="0"/>
                        </a:spcBef>
                        <a:spcAft>
                          <a:spcPts val="0"/>
                        </a:spcAft>
                        <a:buNone/>
                        <a:tabLst/>
                      </a:pPr>
                      <a:r>
                        <a:rPr lang="cy-GB" sz="1600" b="0" i="0" u="none" strike="noStrike" baseline="0%">
                          <a:solidFill>
                            <a:srgbClr val="000000"/>
                          </a:solidFill>
                          <a:latin typeface="Calibri" pitchFamily="34"/>
                        </a:rPr>
                        <a:t>Prifysgol Heriot-Watt</a:t>
                      </a:r>
                      <a:endParaRPr lang="cy-GB" sz="1600"/>
                    </a:p>
                  </a:txBody>
                  <a:tcPr marL="68580" marR="68580" marT="0" marB="0" anchor="ct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62746820"/>
                  </a:ext>
                </a:extLst>
              </a:tr>
            </a:tbl>
          </a:graphicData>
        </a:graphic>
      </p:graphicFrame>
      <p:pic>
        <p:nvPicPr>
          <p:cNvPr id="4" name="Picture 5">
            <a:extLst>
              <a:ext uri="{FF2B5EF4-FFF2-40B4-BE49-F238E27FC236}">
                <a16:creationId xmlns:a16="http://schemas.microsoft.com/office/drawing/2014/main" id="{F0168A6A-B9BA-805D-0E54-24FDD78C434A}"/>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342598" y="477051"/>
            <a:ext cx="876379" cy="1341232"/>
          </a:xfrm>
          <a:prstGeom prst="rect">
            <a:avLst/>
          </a:prstGeom>
          <a:noFill/>
          <a:ln cap="flat">
            <a:noFill/>
          </a:ln>
        </p:spPr>
      </p:pic>
    </p:spTree>
  </p:cSld>
  <p:clrMapOvr>
    <a:masterClrMapping/>
  </p:clrMapOvr>
</p:sld>
</file>

<file path=ppt/slides/slide17.xml><?xml version="1.0" encoding="utf-8"?>
<p:sld xmlns:a="http://purl.oclc.org/ooxml/drawingml/main" xmlns:r="http://purl.oclc.org/ooxml/officeDocument/relationships" xmlns:p="http://purl.oclc.org/ooxml/presentationml/main">
  <p:cSld name="Slide2331">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D1407E60-B034-3844-54FF-B05F4C470D37}"/>
              </a:ext>
            </a:extLst>
          </p:cNvPr>
          <p:cNvSpPr txBox="1">
            <a:spLocks noGrp="1"/>
          </p:cNvSpPr>
          <p:nvPr>
            <p:ph type="title" idx="4294967295"/>
          </p:nvPr>
        </p:nvSpPr>
        <p:spPr>
          <a:xfrm>
            <a:off x="2290764" y="311325"/>
            <a:ext cx="6694743" cy="1077218"/>
          </a:xfrm>
        </p:spPr>
        <p:txBody>
          <a:bodyPr anchor="t">
            <a:spAutoFit/>
          </a:bodyPr>
          <a:lstStyle/>
          <a:p>
            <a:pPr lvl="0"/>
            <a:r>
              <a:rPr lang="cy-GB" sz="3200" kern="0">
                <a:latin typeface="Calibri" pitchFamily="34"/>
                <a:cs typeface="Calibri" pitchFamily="34"/>
              </a:rPr>
              <a:t>Amddifadedd </a:t>
            </a:r>
            <a:r>
              <a:rPr lang="en-GB" sz="3200" kern="0">
                <a:latin typeface="Calibri" pitchFamily="34"/>
                <a:cs typeface="Calibri" pitchFamily="34"/>
              </a:rPr>
              <a:t>sy'n ymwneud â </a:t>
            </a:r>
            <a:r>
              <a:rPr lang="cy-GB" sz="3200" kern="0">
                <a:latin typeface="Calibri" pitchFamily="34"/>
                <a:cs typeface="Calibri" pitchFamily="34"/>
              </a:rPr>
              <a:t>byw mewn cymuned ddiogel </a:t>
            </a:r>
          </a:p>
        </p:txBody>
      </p:sp>
      <p:graphicFrame>
        <p:nvGraphicFramePr>
          <p:cNvPr id="3" name="Table 1">
            <a:extLst>
              <a:ext uri="{FF2B5EF4-FFF2-40B4-BE49-F238E27FC236}">
                <a16:creationId xmlns:a16="http://schemas.microsoft.com/office/drawing/2014/main" id="{870933A6-0910-026C-64DC-3DDFF75D2D11}"/>
              </a:ext>
            </a:extLst>
          </p:cNvPr>
          <p:cNvGraphicFramePr>
            <a:graphicFrameLocks noGrp="1"/>
          </p:cNvGraphicFramePr>
          <p:nvPr/>
        </p:nvGraphicFramePr>
        <p:xfrm>
          <a:off x="342900" y="1605567"/>
          <a:ext cx="8458198" cy="4881102"/>
        </p:xfrm>
        <a:graphic>
          <a:graphicData uri="http://purl.oclc.org/ooxml/drawingml/table">
            <a:tbl>
              <a:tblPr firstRow="1" firstCol="1" bandRow="1">
                <a:effectLst/>
              </a:tblPr>
              <a:tblGrid>
                <a:gridCol w="4201805">
                  <a:extLst>
                    <a:ext uri="{9D8B030D-6E8A-4147-A177-3AD203B41FA5}">
                      <a16:colId xmlns:a16="http://schemas.microsoft.com/office/drawing/2014/main" val="3829633808"/>
                    </a:ext>
                  </a:extLst>
                </a:gridCol>
                <a:gridCol w="832515">
                  <a:extLst>
                    <a:ext uri="{9D8B030D-6E8A-4147-A177-3AD203B41FA5}">
                      <a16:colId xmlns:a16="http://schemas.microsoft.com/office/drawing/2014/main" val="4186026707"/>
                    </a:ext>
                  </a:extLst>
                </a:gridCol>
                <a:gridCol w="689283">
                  <a:extLst>
                    <a:ext uri="{9D8B030D-6E8A-4147-A177-3AD203B41FA5}">
                      <a16:colId xmlns:a16="http://schemas.microsoft.com/office/drawing/2014/main" val="3096479504"/>
                    </a:ext>
                  </a:extLst>
                </a:gridCol>
                <a:gridCol w="2734595">
                  <a:extLst>
                    <a:ext uri="{9D8B030D-6E8A-4147-A177-3AD203B41FA5}">
                      <a16:colId xmlns:a16="http://schemas.microsoft.com/office/drawing/2014/main" val="1938697112"/>
                    </a:ext>
                  </a:extLst>
                </a:gridCol>
              </a:tblGrid>
              <a:tr h="394389">
                <a:tc>
                  <a:txBody>
                    <a:bodyPr/>
                    <a:lstStyle/>
                    <a:p>
                      <a:pPr lvl="0">
                        <a:lnSpc>
                          <a:spcPct val="150%"/>
                        </a:lnSpc>
                        <a:spcAft>
                          <a:spcPts val="0"/>
                        </a:spcAft>
                        <a:buNone/>
                      </a:pPr>
                      <a:r>
                        <a:rPr lang="cy-GB" sz="1800" b="1" i="0" u="none" strike="noStrike" baseline="0%">
                          <a:solidFill>
                            <a:srgbClr val="000000"/>
                          </a:solidFill>
                          <a:latin typeface="Calibri" pitchFamily="34"/>
                        </a:rPr>
                        <a:t>Diogelwch cymunedol</a:t>
                      </a:r>
                      <a:endParaRPr lang="cy-GB"/>
                    </a:p>
                  </a:txBody>
                  <a:tcPr marL="68580" marR="68580" marT="0" marB="0">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lvl="0">
                        <a:lnSpc>
                          <a:spcPct val="150%"/>
                        </a:lnSpc>
                        <a:spcAft>
                          <a:spcPts val="0"/>
                        </a:spcAft>
                      </a:pPr>
                      <a:r>
                        <a:rPr lang="cy-GB" sz="1800" b="1">
                          <a:latin typeface="Calibri" pitchFamily="34"/>
                          <a:ea typeface="Times New Roman" pitchFamily="18"/>
                          <a:cs typeface="Calibri" pitchFamily="34"/>
                        </a:rPr>
                        <a:t> 2019</a:t>
                      </a:r>
                    </a:p>
                  </a:txBody>
                  <a:tcPr marL="68580" marR="68580" marT="0" marB="0">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lvl="0">
                        <a:lnSpc>
                          <a:spcPct val="150%"/>
                        </a:lnSpc>
                        <a:spcAft>
                          <a:spcPts val="0"/>
                        </a:spcAft>
                      </a:pPr>
                      <a:r>
                        <a:rPr lang="cy-GB" sz="1800" b="1">
                          <a:latin typeface="Calibri" pitchFamily="34"/>
                          <a:ea typeface="Times New Roman" pitchFamily="18"/>
                          <a:cs typeface="Calibri" pitchFamily="34"/>
                        </a:rPr>
                        <a:t> 2025</a:t>
                      </a:r>
                    </a:p>
                  </a:txBody>
                  <a:tcPr marL="68580" marR="68580" marT="0" marB="0">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lvl="0">
                        <a:lnSpc>
                          <a:spcPct val="150%"/>
                        </a:lnSpc>
                        <a:spcAft>
                          <a:spcPts val="0"/>
                        </a:spcAft>
                        <a:buNone/>
                      </a:pPr>
                      <a:r>
                        <a:rPr lang="cy-GB" sz="1800" b="1" i="0" u="none" strike="noStrike" baseline="0%">
                          <a:solidFill>
                            <a:srgbClr val="000000"/>
                          </a:solidFill>
                          <a:latin typeface="Calibri" pitchFamily="34"/>
                        </a:rPr>
                        <a:t>Ffynhonnell data </a:t>
                      </a:r>
                      <a:r>
                        <a:rPr lang="cy-GB" sz="1800" b="1">
                          <a:latin typeface="Calibri" pitchFamily="34"/>
                          <a:cs typeface="Calibri" pitchFamily="34"/>
                        </a:rPr>
                        <a:t>2025</a:t>
                      </a:r>
                      <a:r>
                        <a:rPr lang="cy-GB" sz="1800" b="1" baseline="0%">
                          <a:latin typeface="Calibri" pitchFamily="34"/>
                          <a:ea typeface="Times New Roman" pitchFamily="18"/>
                          <a:cs typeface="Calibri" pitchFamily="34"/>
                        </a:rPr>
                        <a:t> </a:t>
                      </a:r>
                      <a:endParaRPr lang="cy-GB" sz="1800" b="1">
                        <a:latin typeface="Calibri" pitchFamily="34"/>
                        <a:ea typeface="Times New Roman" pitchFamily="18"/>
                        <a:cs typeface="Calibri" pitchFamily="34"/>
                      </a:endParaRPr>
                    </a:p>
                  </a:txBody>
                  <a:tcPr marL="68580" marR="68580" marT="0" marB="0">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93638245"/>
                  </a:ext>
                </a:extLst>
              </a:tr>
              <a:tr h="352226">
                <a:tc>
                  <a:txBody>
                    <a:bodyPr/>
                    <a:lstStyle/>
                    <a:p>
                      <a:pPr lvl="0">
                        <a:lnSpc>
                          <a:spcPct val="150%"/>
                        </a:lnSpc>
                        <a:spcAft>
                          <a:spcPts val="0"/>
                        </a:spcAft>
                        <a:buNone/>
                      </a:pPr>
                      <a:r>
                        <a:rPr lang="cy-GB" sz="1600" b="0" i="0" u="none" strike="noStrike" baseline="0%">
                          <a:solidFill>
                            <a:srgbClr val="000000"/>
                          </a:solidFill>
                          <a:latin typeface="Calibri" pitchFamily="34"/>
                        </a:rPr>
                        <a:t>Bwrgleriaeth a gofnodwyd gan yr heddlu</a:t>
                      </a:r>
                      <a:endParaRPr lang="cy-GB"/>
                    </a:p>
                  </a:txBody>
                  <a:tcPr marL="68580" marR="68580" marT="0" marB="0" anchor="ct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lvl="0">
                        <a:lnSpc>
                          <a:spcPct val="150%"/>
                        </a:lnSpc>
                        <a:spcAft>
                          <a:spcPts val="0"/>
                        </a:spcAft>
                      </a:pPr>
                      <a:r>
                        <a:rPr lang="cy-GB" sz="1600">
                          <a:latin typeface="Calibri" pitchFamily="34"/>
                          <a:ea typeface="Times New Roman" pitchFamily="18"/>
                          <a:cs typeface="Calibri" pitchFamily="34"/>
                        </a:rPr>
                        <a:t>Ydy</a:t>
                      </a:r>
                    </a:p>
                  </a:txBody>
                  <a:tcPr marL="68580" marR="68580" marT="0" marB="0" anchor="ct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lvl="0">
                        <a:lnSpc>
                          <a:spcPct val="150%"/>
                        </a:lnSpc>
                        <a:spcAft>
                          <a:spcPts val="0"/>
                        </a:spcAft>
                      </a:pPr>
                      <a:r>
                        <a:rPr lang="cy-GB" sz="1600">
                          <a:latin typeface="Calibri" pitchFamily="34"/>
                          <a:ea typeface="Times New Roman" pitchFamily="18"/>
                          <a:cs typeface="Calibri" pitchFamily="34"/>
                        </a:rPr>
                        <a:t>Ydy</a:t>
                      </a:r>
                    </a:p>
                  </a:txBody>
                  <a:tcPr marL="68580" marR="68580" marT="0" marB="0" anchor="ct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lvl="0">
                        <a:lnSpc>
                          <a:spcPct val="100%"/>
                        </a:lnSpc>
                        <a:spcAft>
                          <a:spcPts val="0"/>
                        </a:spcAft>
                      </a:pPr>
                      <a:r>
                        <a:rPr lang="cy-GB" sz="1600" b="0" i="0" u="none" strike="noStrike" kern="1200" baseline="0%">
                          <a:solidFill>
                            <a:srgbClr val="000000"/>
                          </a:solidFill>
                          <a:latin typeface="Calibri" pitchFamily="34"/>
                        </a:rPr>
                        <a:t>Y Swyddfa Gartref, SYG, Arolwg Ordnans</a:t>
                      </a:r>
                      <a:endParaRPr lang="cy-GB" sz="1600" kern="1200">
                        <a:solidFill>
                          <a:srgbClr val="000000"/>
                        </a:solidFill>
                        <a:latin typeface="Calibri" pitchFamily="34"/>
                        <a:cs typeface="Calibri" pitchFamily="34"/>
                      </a:endParaRPr>
                    </a:p>
                  </a:txBody>
                  <a:tcPr marL="68580" marR="68580" marT="0" marB="0" anchor="ct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22561093"/>
                  </a:ext>
                </a:extLst>
              </a:tr>
              <a:tr h="490484">
                <a:tc>
                  <a:txBody>
                    <a:bodyPr/>
                    <a:lstStyle/>
                    <a:p>
                      <a:pPr lvl="0">
                        <a:lnSpc>
                          <a:spcPct val="100%"/>
                        </a:lnSpc>
                        <a:spcAft>
                          <a:spcPts val="0"/>
                        </a:spcAft>
                        <a:buNone/>
                      </a:pPr>
                      <a:r>
                        <a:rPr lang="cy-GB" sz="1600" b="0" i="0" u="none" strike="noStrike" baseline="0%">
                          <a:solidFill>
                            <a:srgbClr val="000000"/>
                          </a:solidFill>
                          <a:latin typeface="Calibri" pitchFamily="34"/>
                        </a:rPr>
                        <a:t>Difrod troseddol a gofnodwyd gan yr heddlu</a:t>
                      </a:r>
                      <a:endParaRPr lang="cy-GB"/>
                    </a:p>
                  </a:txBody>
                  <a:tcPr marL="68580" marR="68580" marT="0" marB="0" anchor="ct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lvl="0">
                        <a:lnSpc>
                          <a:spcPct val="150%"/>
                        </a:lnSpc>
                        <a:spcAft>
                          <a:spcPts val="0"/>
                        </a:spcAft>
                      </a:pPr>
                      <a:r>
                        <a:rPr lang="cy-GB" sz="1600">
                          <a:latin typeface="Calibri" pitchFamily="34"/>
                          <a:ea typeface="Times New Roman" pitchFamily="18"/>
                          <a:cs typeface="Calibri" pitchFamily="34"/>
                        </a:rPr>
                        <a:t>Ydy</a:t>
                      </a:r>
                    </a:p>
                  </a:txBody>
                  <a:tcPr marL="68580" marR="68580" marT="0" marB="0" anchor="ct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lvl="0">
                        <a:lnSpc>
                          <a:spcPct val="150%"/>
                        </a:lnSpc>
                        <a:spcAft>
                          <a:spcPts val="0"/>
                        </a:spcAft>
                      </a:pPr>
                      <a:r>
                        <a:rPr lang="cy-GB" sz="1600">
                          <a:latin typeface="Calibri" pitchFamily="34"/>
                          <a:ea typeface="Times New Roman" pitchFamily="18"/>
                          <a:cs typeface="Calibri" pitchFamily="34"/>
                        </a:rPr>
                        <a:t>Ydy</a:t>
                      </a:r>
                    </a:p>
                  </a:txBody>
                  <a:tcPr marL="68580" marR="68580" marT="0" marB="0" anchor="ct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marL="0" marR="0" lvl="0" indent="0" algn="l" defTabSz="914400" rtl="0" fontAlgn="auto" hangingPunct="1">
                        <a:lnSpc>
                          <a:spcPct val="100%"/>
                        </a:lnSpc>
                        <a:spcBef>
                          <a:spcPts val="0"/>
                        </a:spcBef>
                        <a:spcAft>
                          <a:spcPts val="0"/>
                        </a:spcAft>
                        <a:buNone/>
                        <a:tabLst/>
                      </a:pPr>
                      <a:r>
                        <a:rPr lang="cy-GB" sz="1600" b="0" i="0" u="none" strike="noStrike" kern="1200" baseline="0%">
                          <a:solidFill>
                            <a:srgbClr val="000000"/>
                          </a:solidFill>
                          <a:latin typeface="Calibri" pitchFamily="34"/>
                        </a:rPr>
                        <a:t>Y Swyddfa Gartref, SYG</a:t>
                      </a:r>
                      <a:endParaRPr lang="en-GB" sz="1600"/>
                    </a:p>
                  </a:txBody>
                  <a:tcPr marL="68580" marR="68580" marT="0" marB="0" anchor="ct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19633004"/>
                  </a:ext>
                </a:extLst>
              </a:tr>
              <a:tr h="361224">
                <a:tc>
                  <a:txBody>
                    <a:bodyPr/>
                    <a:lstStyle/>
                    <a:p>
                      <a:pPr lvl="0">
                        <a:lnSpc>
                          <a:spcPct val="150%"/>
                        </a:lnSpc>
                        <a:spcAft>
                          <a:spcPts val="0"/>
                        </a:spcAft>
                        <a:buNone/>
                      </a:pPr>
                      <a:r>
                        <a:rPr lang="cy-GB" sz="1600" b="0" i="0" u="none" strike="noStrike" baseline="0%">
                          <a:solidFill>
                            <a:srgbClr val="000000"/>
                          </a:solidFill>
                          <a:latin typeface="Calibri" pitchFamily="34"/>
                        </a:rPr>
                        <a:t>Achosion o ddwyn a gofnodwyd gan yr heddlu</a:t>
                      </a:r>
                      <a:endParaRPr lang="cy-GB"/>
                    </a:p>
                  </a:txBody>
                  <a:tcPr marL="68580" marR="68580" marT="0" marB="0" anchor="ct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lvl="0">
                        <a:lnSpc>
                          <a:spcPct val="150%"/>
                        </a:lnSpc>
                        <a:spcAft>
                          <a:spcPts val="0"/>
                        </a:spcAft>
                      </a:pPr>
                      <a:r>
                        <a:rPr lang="cy-GB" sz="1600">
                          <a:latin typeface="Calibri" pitchFamily="34"/>
                          <a:ea typeface="Times New Roman" pitchFamily="18"/>
                          <a:cs typeface="Calibri" pitchFamily="34"/>
                        </a:rPr>
                        <a:t>Ydy</a:t>
                      </a:r>
                    </a:p>
                  </a:txBody>
                  <a:tcPr marL="68580" marR="68580" marT="0" marB="0" anchor="ct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lvl="0">
                        <a:lnSpc>
                          <a:spcPct val="150%"/>
                        </a:lnSpc>
                        <a:spcAft>
                          <a:spcPts val="0"/>
                        </a:spcAft>
                      </a:pPr>
                      <a:r>
                        <a:rPr lang="cy-GB" sz="1600">
                          <a:latin typeface="Calibri" pitchFamily="34"/>
                          <a:ea typeface="Times New Roman" pitchFamily="18"/>
                          <a:cs typeface="Calibri" pitchFamily="34"/>
                        </a:rPr>
                        <a:t>Ydy</a:t>
                      </a:r>
                    </a:p>
                  </a:txBody>
                  <a:tcPr marL="68580" marR="68580" marT="0" marB="0" anchor="ct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marL="0" marR="0" lvl="0" indent="0" algn="l" defTabSz="914400" rtl="0" fontAlgn="auto" hangingPunct="1">
                        <a:lnSpc>
                          <a:spcPct val="100%"/>
                        </a:lnSpc>
                        <a:spcBef>
                          <a:spcPts val="0"/>
                        </a:spcBef>
                        <a:spcAft>
                          <a:spcPts val="0"/>
                        </a:spcAft>
                        <a:buNone/>
                        <a:tabLst/>
                      </a:pPr>
                      <a:r>
                        <a:rPr lang="cy-GB" sz="1600" b="0" i="0" u="none" strike="noStrike" kern="1200" baseline="0%">
                          <a:solidFill>
                            <a:srgbClr val="000000"/>
                          </a:solidFill>
                          <a:latin typeface="Calibri" pitchFamily="34"/>
                        </a:rPr>
                        <a:t>Y Swyddfa Gartref, SYG</a:t>
                      </a:r>
                      <a:endParaRPr lang="en-GB" sz="1600"/>
                    </a:p>
                  </a:txBody>
                  <a:tcPr marL="68580" marR="68580" marT="0" marB="0" anchor="ct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49817480"/>
                  </a:ext>
                </a:extLst>
              </a:tr>
              <a:tr h="395788">
                <a:tc>
                  <a:txBody>
                    <a:bodyPr/>
                    <a:lstStyle/>
                    <a:p>
                      <a:pPr lvl="0">
                        <a:lnSpc>
                          <a:spcPct val="100%"/>
                        </a:lnSpc>
                        <a:spcAft>
                          <a:spcPts val="0"/>
                        </a:spcAft>
                      </a:pPr>
                      <a:r>
                        <a:rPr lang="cy-GB" sz="1600">
                          <a:latin typeface="Calibri" pitchFamily="34"/>
                          <a:ea typeface="Times New Roman" pitchFamily="18"/>
                          <a:cs typeface="Calibri" pitchFamily="34"/>
                        </a:rPr>
                        <a:t>Trais heb anaf a gofnodwyd gan yr heddlu</a:t>
                      </a:r>
                    </a:p>
                  </a:txBody>
                  <a:tcPr marL="68580" marR="68580" marT="0" marB="0" anchor="ct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lvl="0">
                        <a:lnSpc>
                          <a:spcPct val="150%"/>
                        </a:lnSpc>
                        <a:spcAft>
                          <a:spcPts val="0"/>
                        </a:spcAft>
                        <a:buNone/>
                      </a:pPr>
                      <a:r>
                        <a:rPr lang="cy-GB" sz="1600" b="0" i="0" u="none" strike="noStrike" baseline="0%">
                          <a:solidFill>
                            <a:srgbClr val="000000"/>
                          </a:solidFill>
                          <a:latin typeface="Calibri" pitchFamily="34"/>
                        </a:rPr>
                        <a:t>Nac ydy</a:t>
                      </a:r>
                      <a:endParaRPr lang="cy-GB"/>
                    </a:p>
                  </a:txBody>
                  <a:tcPr marL="68580" marR="68580" marT="0" marB="0" anchor="ct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lvl="0">
                        <a:lnSpc>
                          <a:spcPct val="150%"/>
                        </a:lnSpc>
                        <a:spcAft>
                          <a:spcPts val="0"/>
                        </a:spcAft>
                      </a:pPr>
                      <a:r>
                        <a:rPr lang="cy-GB" sz="1600">
                          <a:latin typeface="Calibri" pitchFamily="34"/>
                          <a:ea typeface="Times New Roman" pitchFamily="18"/>
                          <a:cs typeface="Calibri" pitchFamily="34"/>
                        </a:rPr>
                        <a:t>Ydy</a:t>
                      </a:r>
                    </a:p>
                  </a:txBody>
                  <a:tcPr marL="68580" marR="68580" marT="0" marB="0" anchor="ct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marL="0" marR="0" lvl="0" indent="0" algn="l" defTabSz="914400" rtl="0" fontAlgn="auto" hangingPunct="1">
                        <a:lnSpc>
                          <a:spcPct val="100%"/>
                        </a:lnSpc>
                        <a:spcBef>
                          <a:spcPts val="0"/>
                        </a:spcBef>
                        <a:spcAft>
                          <a:spcPts val="0"/>
                        </a:spcAft>
                        <a:buNone/>
                        <a:tabLst/>
                      </a:pPr>
                      <a:r>
                        <a:rPr lang="cy-GB" sz="1600" b="0" i="0" u="none" strike="noStrike" kern="1200" baseline="0%">
                          <a:solidFill>
                            <a:srgbClr val="000000"/>
                          </a:solidFill>
                          <a:latin typeface="Calibri" pitchFamily="34"/>
                        </a:rPr>
                        <a:t>Y Swyddfa Gartref, SYG</a:t>
                      </a:r>
                      <a:endParaRPr lang="en-GB" sz="1600"/>
                    </a:p>
                  </a:txBody>
                  <a:tcPr marL="68580" marR="68580" marT="0" marB="0" anchor="ct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06234687"/>
                  </a:ext>
                </a:extLst>
              </a:tr>
              <a:tr h="535774">
                <a:tc>
                  <a:txBody>
                    <a:bodyPr/>
                    <a:lstStyle/>
                    <a:p>
                      <a:pPr lvl="0">
                        <a:lnSpc>
                          <a:spcPct val="100%"/>
                        </a:lnSpc>
                        <a:spcAft>
                          <a:spcPts val="0"/>
                        </a:spcAft>
                      </a:pPr>
                      <a:r>
                        <a:rPr lang="en-GB" sz="1600">
                          <a:latin typeface="Calibri" pitchFamily="34"/>
                          <a:ea typeface="Times New Roman" pitchFamily="18"/>
                          <a:cs typeface="Calibri" pitchFamily="34"/>
                        </a:rPr>
                        <a:t>Trais gydag anaf </a:t>
                      </a:r>
                      <a:r>
                        <a:rPr lang="cy-GB" sz="1600">
                          <a:latin typeface="Calibri" pitchFamily="34"/>
                          <a:ea typeface="Times New Roman" pitchFamily="18"/>
                          <a:cs typeface="Calibri" pitchFamily="34"/>
                        </a:rPr>
                        <a:t>a gofnodwyd gan yr heddlu</a:t>
                      </a:r>
                    </a:p>
                  </a:txBody>
                  <a:tcPr marL="68580" marR="68580" marT="0" marB="0" anchor="ct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lvl="0">
                        <a:lnSpc>
                          <a:spcPct val="150%"/>
                        </a:lnSpc>
                        <a:spcAft>
                          <a:spcPts val="0"/>
                        </a:spcAft>
                        <a:buNone/>
                      </a:pPr>
                      <a:r>
                        <a:rPr lang="cy-GB" sz="1600" b="0" i="0" u="none" strike="noStrike" baseline="0%">
                          <a:solidFill>
                            <a:srgbClr val="000000"/>
                          </a:solidFill>
                          <a:latin typeface="Calibri" pitchFamily="34"/>
                        </a:rPr>
                        <a:t>Nac ydy</a:t>
                      </a:r>
                      <a:endParaRPr lang="cy-GB"/>
                    </a:p>
                  </a:txBody>
                  <a:tcPr marL="68580" marR="68580" marT="0" marB="0" anchor="ct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lvl="0">
                        <a:lnSpc>
                          <a:spcPct val="150%"/>
                        </a:lnSpc>
                        <a:spcAft>
                          <a:spcPts val="0"/>
                        </a:spcAft>
                      </a:pPr>
                      <a:r>
                        <a:rPr lang="cy-GB" sz="1600">
                          <a:latin typeface="Calibri" pitchFamily="34"/>
                          <a:ea typeface="Times New Roman" pitchFamily="18"/>
                          <a:cs typeface="Calibri" pitchFamily="34"/>
                        </a:rPr>
                        <a:t>Ydy</a:t>
                      </a:r>
                    </a:p>
                  </a:txBody>
                  <a:tcPr marL="68580" marR="68580" marT="0" marB="0" anchor="ct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marL="0" marR="0" lvl="0" indent="0" algn="l" defTabSz="914400" rtl="0" fontAlgn="auto" hangingPunct="1">
                        <a:lnSpc>
                          <a:spcPct val="100%"/>
                        </a:lnSpc>
                        <a:spcBef>
                          <a:spcPts val="0"/>
                        </a:spcBef>
                        <a:spcAft>
                          <a:spcPts val="0"/>
                        </a:spcAft>
                        <a:buNone/>
                        <a:tabLst/>
                      </a:pPr>
                      <a:r>
                        <a:rPr lang="cy-GB" sz="1600" b="0" i="0" u="none" strike="noStrike" kern="1200" baseline="0%">
                          <a:solidFill>
                            <a:srgbClr val="000000"/>
                          </a:solidFill>
                          <a:latin typeface="Calibri" pitchFamily="34"/>
                        </a:rPr>
                        <a:t>Y Swyddfa Gartref, SYG</a:t>
                      </a:r>
                      <a:endParaRPr lang="en-GB" sz="1600"/>
                    </a:p>
                  </a:txBody>
                  <a:tcPr marL="68580" marR="68580" marT="0" marB="0" anchor="ct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00250067"/>
                  </a:ext>
                </a:extLst>
              </a:tr>
              <a:tr h="522277">
                <a:tc>
                  <a:txBody>
                    <a:bodyPr/>
                    <a:lstStyle/>
                    <a:p>
                      <a:pPr lvl="0">
                        <a:lnSpc>
                          <a:spcPct val="100%"/>
                        </a:lnSpc>
                        <a:spcAft>
                          <a:spcPts val="0"/>
                        </a:spcAft>
                      </a:pPr>
                      <a:r>
                        <a:rPr lang="cy-GB" sz="1600">
                          <a:latin typeface="Calibri" pitchFamily="34"/>
                          <a:ea typeface="Times New Roman" pitchFamily="18"/>
                          <a:cs typeface="Calibri" pitchFamily="34"/>
                        </a:rPr>
                        <a:t>Troseddau trefn gyhoeddus a gofnodwyd gan yr heddlu</a:t>
                      </a:r>
                    </a:p>
                  </a:txBody>
                  <a:tcPr marL="68580" marR="68580" marT="0" marB="0" anchor="ct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lvl="0">
                        <a:lnSpc>
                          <a:spcPct val="150%"/>
                        </a:lnSpc>
                        <a:spcAft>
                          <a:spcPts val="0"/>
                        </a:spcAft>
                        <a:buNone/>
                      </a:pPr>
                      <a:r>
                        <a:rPr lang="cy-GB" sz="1600" b="0" i="0" u="none" strike="noStrike" baseline="0%">
                          <a:solidFill>
                            <a:srgbClr val="000000"/>
                          </a:solidFill>
                          <a:latin typeface="Calibri" pitchFamily="34"/>
                        </a:rPr>
                        <a:t>Nac ydy</a:t>
                      </a:r>
                      <a:endParaRPr lang="cy-GB"/>
                    </a:p>
                  </a:txBody>
                  <a:tcPr marL="68580" marR="68580" marT="0" marB="0" anchor="ct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lvl="0">
                        <a:lnSpc>
                          <a:spcPct val="150%"/>
                        </a:lnSpc>
                        <a:spcAft>
                          <a:spcPts val="0"/>
                        </a:spcAft>
                      </a:pPr>
                      <a:r>
                        <a:rPr lang="cy-GB" sz="1600">
                          <a:latin typeface="Calibri" pitchFamily="34"/>
                          <a:ea typeface="Times New Roman" pitchFamily="18"/>
                          <a:cs typeface="Calibri" pitchFamily="34"/>
                        </a:rPr>
                        <a:t>Ydy</a:t>
                      </a:r>
                    </a:p>
                  </a:txBody>
                  <a:tcPr marL="68580" marR="68580" marT="0" marB="0" anchor="ct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marL="0" marR="0" lvl="0" indent="0" algn="l" defTabSz="914400" rtl="0" fontAlgn="auto" hangingPunct="1">
                        <a:lnSpc>
                          <a:spcPct val="100%"/>
                        </a:lnSpc>
                        <a:spcBef>
                          <a:spcPts val="0"/>
                        </a:spcBef>
                        <a:spcAft>
                          <a:spcPts val="0"/>
                        </a:spcAft>
                        <a:buNone/>
                        <a:tabLst/>
                      </a:pPr>
                      <a:r>
                        <a:rPr lang="cy-GB" sz="1600" b="0" i="0" u="none" strike="noStrike" kern="1200" baseline="0%">
                          <a:solidFill>
                            <a:srgbClr val="000000"/>
                          </a:solidFill>
                          <a:latin typeface="Calibri" pitchFamily="34"/>
                        </a:rPr>
                        <a:t>Y Swyddfa Gartref, SYG</a:t>
                      </a:r>
                      <a:endParaRPr lang="en-GB" sz="1600"/>
                    </a:p>
                  </a:txBody>
                  <a:tcPr marL="68580" marR="68580" marT="0" marB="0" anchor="ct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81960879"/>
                  </a:ext>
                </a:extLst>
              </a:tr>
              <a:tr h="426192">
                <a:tc>
                  <a:txBody>
                    <a:bodyPr/>
                    <a:lstStyle/>
                    <a:p>
                      <a:pPr lvl="0">
                        <a:lnSpc>
                          <a:spcPct val="100%"/>
                        </a:lnSpc>
                        <a:spcAft>
                          <a:spcPts val="0"/>
                        </a:spcAft>
                      </a:pPr>
                      <a:r>
                        <a:rPr lang="cy-GB" sz="1600">
                          <a:latin typeface="Calibri" pitchFamily="34"/>
                          <a:ea typeface="Times New Roman" pitchFamily="18"/>
                          <a:cs typeface="Calibri" pitchFamily="34"/>
                        </a:rPr>
                        <a:t>Stelcian ac aflonyddu a gofnodwyd gan yr heddlu</a:t>
                      </a:r>
                    </a:p>
                  </a:txBody>
                  <a:tcPr marL="68580" marR="68580" marT="0" marB="0" anchor="ct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lvl="0">
                        <a:lnSpc>
                          <a:spcPct val="150%"/>
                        </a:lnSpc>
                        <a:spcAft>
                          <a:spcPts val="0"/>
                        </a:spcAft>
                        <a:buNone/>
                      </a:pPr>
                      <a:r>
                        <a:rPr lang="cy-GB" sz="1600" b="0" i="0" u="none" strike="noStrike" baseline="0%">
                          <a:solidFill>
                            <a:srgbClr val="000000"/>
                          </a:solidFill>
                          <a:latin typeface="Calibri" pitchFamily="34"/>
                        </a:rPr>
                        <a:t>Nac ydy</a:t>
                      </a:r>
                      <a:endParaRPr lang="cy-GB"/>
                    </a:p>
                  </a:txBody>
                  <a:tcPr marL="68580" marR="68580" marT="0" marB="0" anchor="ct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lvl="0">
                        <a:lnSpc>
                          <a:spcPct val="150%"/>
                        </a:lnSpc>
                        <a:spcAft>
                          <a:spcPts val="0"/>
                        </a:spcAft>
                      </a:pPr>
                      <a:r>
                        <a:rPr lang="cy-GB" sz="1600">
                          <a:latin typeface="Calibri" pitchFamily="34"/>
                          <a:ea typeface="Times New Roman" pitchFamily="18"/>
                          <a:cs typeface="Calibri" pitchFamily="34"/>
                        </a:rPr>
                        <a:t>Ydy</a:t>
                      </a:r>
                    </a:p>
                  </a:txBody>
                  <a:tcPr marL="68580" marR="68580" marT="0" marB="0" anchor="ct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marL="0" marR="0" lvl="0" indent="0" algn="l" defTabSz="914400" rtl="0" fontAlgn="auto" hangingPunct="1">
                        <a:lnSpc>
                          <a:spcPct val="100%"/>
                        </a:lnSpc>
                        <a:spcBef>
                          <a:spcPts val="0"/>
                        </a:spcBef>
                        <a:spcAft>
                          <a:spcPts val="0"/>
                        </a:spcAft>
                        <a:buNone/>
                        <a:tabLst/>
                      </a:pPr>
                      <a:r>
                        <a:rPr lang="cy-GB" sz="1600" b="0" i="0" u="none" strike="noStrike" kern="1200" baseline="0%">
                          <a:solidFill>
                            <a:srgbClr val="000000"/>
                          </a:solidFill>
                          <a:latin typeface="Calibri" pitchFamily="34"/>
                        </a:rPr>
                        <a:t>Y Swyddfa Gartref, SYG</a:t>
                      </a:r>
                      <a:endParaRPr lang="en-GB" sz="1600"/>
                    </a:p>
                  </a:txBody>
                  <a:tcPr marL="68580" marR="68580" marT="0" marB="0" anchor="ct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80754207"/>
                  </a:ext>
                </a:extLst>
              </a:tr>
              <a:tr h="380061">
                <a:tc>
                  <a:txBody>
                    <a:bodyPr/>
                    <a:lstStyle/>
                    <a:p>
                      <a:pPr lvl="0">
                        <a:lnSpc>
                          <a:spcPct val="150%"/>
                        </a:lnSpc>
                        <a:spcAft>
                          <a:spcPts val="0"/>
                        </a:spcAft>
                        <a:buNone/>
                      </a:pPr>
                      <a:r>
                        <a:rPr lang="cy-GB" sz="1600" b="0" i="0" u="none" strike="noStrike" baseline="0%">
                          <a:solidFill>
                            <a:srgbClr val="000000"/>
                          </a:solidFill>
                          <a:latin typeface="Calibri" pitchFamily="34"/>
                        </a:rPr>
                        <a:t>Ymddygiad gwrthgymdeithasol</a:t>
                      </a:r>
                      <a:endParaRPr lang="cy-GB"/>
                    </a:p>
                  </a:txBody>
                  <a:tcPr marL="68580" marR="68580" marT="0" marB="0" anchor="ct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lvl="0">
                        <a:lnSpc>
                          <a:spcPct val="150%"/>
                        </a:lnSpc>
                        <a:spcAft>
                          <a:spcPts val="0"/>
                        </a:spcAft>
                      </a:pPr>
                      <a:r>
                        <a:rPr lang="cy-GB" sz="1600">
                          <a:latin typeface="Calibri" pitchFamily="34"/>
                          <a:ea typeface="Times New Roman" pitchFamily="18"/>
                          <a:cs typeface="Calibri" pitchFamily="34"/>
                        </a:rPr>
                        <a:t>Ydy</a:t>
                      </a:r>
                    </a:p>
                  </a:txBody>
                  <a:tcPr marL="68580" marR="68580" marT="0" marB="0" anchor="ct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lvl="0">
                        <a:lnSpc>
                          <a:spcPct val="150%"/>
                        </a:lnSpc>
                        <a:spcAft>
                          <a:spcPts val="0"/>
                        </a:spcAft>
                      </a:pPr>
                      <a:r>
                        <a:rPr lang="cy-GB" sz="1600">
                          <a:latin typeface="Calibri" pitchFamily="34"/>
                          <a:ea typeface="Times New Roman" pitchFamily="18"/>
                          <a:cs typeface="Calibri" pitchFamily="34"/>
                        </a:rPr>
                        <a:t>Ydy</a:t>
                      </a:r>
                    </a:p>
                  </a:txBody>
                  <a:tcPr marL="68580" marR="68580" marT="0" marB="0" anchor="ct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marL="0" marR="0" lvl="0" indent="0" algn="l" defTabSz="914400" rtl="0" fontAlgn="auto" hangingPunct="1">
                        <a:lnSpc>
                          <a:spcPct val="100%"/>
                        </a:lnSpc>
                        <a:spcBef>
                          <a:spcPts val="0"/>
                        </a:spcBef>
                        <a:spcAft>
                          <a:spcPts val="0"/>
                        </a:spcAft>
                        <a:buNone/>
                        <a:tabLst/>
                      </a:pPr>
                      <a:r>
                        <a:rPr lang="cy-GB" sz="1600" b="0" i="0" u="none" strike="noStrike" kern="1200" baseline="0%">
                          <a:solidFill>
                            <a:srgbClr val="000000"/>
                          </a:solidFill>
                          <a:latin typeface="Calibri" pitchFamily="34"/>
                        </a:rPr>
                        <a:t>Cyngor Cenedlaethol Prif Swyddogion yr Heddlu (NPCC), a lluoedd heddlu Cymru</a:t>
                      </a:r>
                      <a:endParaRPr lang="cy-GB" sz="1600"/>
                    </a:p>
                  </a:txBody>
                  <a:tcPr marL="68580" marR="68580" marT="0" marB="0" anchor="ct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58739273"/>
                  </a:ext>
                </a:extLst>
              </a:tr>
              <a:tr h="535774">
                <a:tc>
                  <a:txBody>
                    <a:bodyPr/>
                    <a:lstStyle/>
                    <a:p>
                      <a:pPr lvl="0">
                        <a:lnSpc>
                          <a:spcPct val="150%"/>
                        </a:lnSpc>
                        <a:spcAft>
                          <a:spcPts val="0"/>
                        </a:spcAft>
                        <a:buNone/>
                      </a:pPr>
                      <a:r>
                        <a:rPr lang="pt-BR" sz="1600" b="0" i="0" u="none" strike="noStrike" baseline="0%">
                          <a:solidFill>
                            <a:srgbClr val="000000"/>
                          </a:solidFill>
                          <a:latin typeface="Calibri" pitchFamily="34"/>
                        </a:rPr>
                        <a:t>Achosion o dân</a:t>
                      </a:r>
                      <a:endParaRPr lang="cy-GB"/>
                    </a:p>
                  </a:txBody>
                  <a:tcPr marL="68580" marR="68580" marT="0" marB="0" anchor="ct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lvl="0">
                        <a:lnSpc>
                          <a:spcPct val="150%"/>
                        </a:lnSpc>
                        <a:spcAft>
                          <a:spcPts val="0"/>
                        </a:spcAft>
                      </a:pPr>
                      <a:r>
                        <a:rPr lang="cy-GB" sz="1600">
                          <a:latin typeface="Calibri" pitchFamily="34"/>
                          <a:ea typeface="Times New Roman" pitchFamily="18"/>
                          <a:cs typeface="Calibri" pitchFamily="34"/>
                        </a:rPr>
                        <a:t>Ydy</a:t>
                      </a:r>
                    </a:p>
                  </a:txBody>
                  <a:tcPr marL="68580" marR="68580" marT="0" marB="0" anchor="ct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lvl="0">
                        <a:lnSpc>
                          <a:spcPct val="150%"/>
                        </a:lnSpc>
                        <a:spcAft>
                          <a:spcPts val="0"/>
                        </a:spcAft>
                      </a:pPr>
                      <a:r>
                        <a:rPr lang="cy-GB" sz="1600">
                          <a:latin typeface="Calibri" pitchFamily="34"/>
                          <a:ea typeface="Times New Roman" pitchFamily="18"/>
                          <a:cs typeface="Calibri" pitchFamily="34"/>
                        </a:rPr>
                        <a:t>Ydy</a:t>
                      </a:r>
                    </a:p>
                  </a:txBody>
                  <a:tcPr marL="68580" marR="68580" marT="0" marB="0" anchor="ct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lvl="0">
                        <a:lnSpc>
                          <a:spcPct val="100%"/>
                        </a:lnSpc>
                        <a:spcAft>
                          <a:spcPts val="0"/>
                        </a:spcAft>
                        <a:buNone/>
                      </a:pPr>
                      <a:r>
                        <a:rPr lang="cy-GB" sz="1600" b="0" i="0" u="none" strike="noStrike" baseline="0%">
                          <a:solidFill>
                            <a:srgbClr val="000000"/>
                          </a:solidFill>
                          <a:latin typeface="Calibri" pitchFamily="34"/>
                        </a:rPr>
                        <a:t>System Cofnodi Digwyddiadau (IRS) y Swyddfa Gartref</a:t>
                      </a:r>
                      <a:endParaRPr lang="cy-GB" sz="1600"/>
                    </a:p>
                  </a:txBody>
                  <a:tcPr marL="68580" marR="68580" marT="0" marB="0" anchor="ct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89405328"/>
                  </a:ext>
                </a:extLst>
              </a:tr>
            </a:tbl>
          </a:graphicData>
        </a:graphic>
      </p:graphicFrame>
      <p:pic>
        <p:nvPicPr>
          <p:cNvPr id="4" name="Picture 5">
            <a:extLst>
              <a:ext uri="{FF2B5EF4-FFF2-40B4-BE49-F238E27FC236}">
                <a16:creationId xmlns:a16="http://schemas.microsoft.com/office/drawing/2014/main" id="{83BAD2BB-425C-BFFE-5BB4-D79740F12FEB}"/>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342900" y="173681"/>
            <a:ext cx="853510" cy="1341232"/>
          </a:xfrm>
          <a:prstGeom prst="rect">
            <a:avLst/>
          </a:prstGeom>
          <a:noFill/>
          <a:ln cap="flat">
            <a:noFill/>
          </a:ln>
        </p:spPr>
      </p:pic>
    </p:spTree>
  </p:cSld>
  <p:clrMapOvr>
    <a:masterClrMapping/>
  </p:clrMapOvr>
</p:sld>
</file>

<file path=ppt/slides/slide18.xml><?xml version="1.0" encoding="utf-8"?>
<p:sld xmlns:a="http://purl.oclc.org/ooxml/drawingml/main" xmlns:r="http://purl.oclc.org/ooxml/officeDocument/relationships" xmlns:p="http://purl.oclc.org/ooxml/presentationml/main">
  <p:cSld name="Slide2332">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12A72E43-2EA5-C871-9CB5-1820300B0187}"/>
              </a:ext>
            </a:extLst>
          </p:cNvPr>
          <p:cNvSpPr txBox="1">
            <a:spLocks noGrp="1"/>
          </p:cNvSpPr>
          <p:nvPr>
            <p:ph type="title" idx="4294967295"/>
          </p:nvPr>
        </p:nvSpPr>
        <p:spPr>
          <a:xfrm>
            <a:off x="2138470" y="408855"/>
            <a:ext cx="6761686" cy="1077218"/>
          </a:xfrm>
        </p:spPr>
        <p:txBody>
          <a:bodyPr anchor="t">
            <a:spAutoFit/>
          </a:bodyPr>
          <a:lstStyle/>
          <a:p>
            <a:pPr lvl="0"/>
            <a:r>
              <a:rPr lang="cy-GB" sz="3200" kern="0">
                <a:latin typeface="Calibri" pitchFamily="34"/>
                <a:cs typeface="Calibri" pitchFamily="34"/>
              </a:rPr>
              <a:t>Ffactorau yn yr ardal leol a allai effeithio ar lesiant neu ansawdd bywyd</a:t>
            </a:r>
            <a:endParaRPr lang="cy-GB" sz="3200" kern="0"/>
          </a:p>
        </p:txBody>
      </p:sp>
      <p:graphicFrame>
        <p:nvGraphicFramePr>
          <p:cNvPr id="3" name="Table 1">
            <a:extLst>
              <a:ext uri="{FF2B5EF4-FFF2-40B4-BE49-F238E27FC236}">
                <a16:creationId xmlns:a16="http://schemas.microsoft.com/office/drawing/2014/main" id="{02570897-C792-41A1-D2C1-CE700BE21B33}"/>
              </a:ext>
            </a:extLst>
          </p:cNvPr>
          <p:cNvGraphicFramePr>
            <a:graphicFrameLocks noGrp="1"/>
          </p:cNvGraphicFramePr>
          <p:nvPr/>
        </p:nvGraphicFramePr>
        <p:xfrm>
          <a:off x="530644" y="2057400"/>
          <a:ext cx="8064897" cy="4178720"/>
        </p:xfrm>
        <a:graphic>
          <a:graphicData uri="http://purl.oclc.org/ooxml/drawingml/table">
            <a:tbl>
              <a:tblPr firstRow="1" firstCol="1" bandRow="1">
                <a:effectLst/>
              </a:tblPr>
              <a:tblGrid>
                <a:gridCol w="3161108">
                  <a:extLst>
                    <a:ext uri="{9D8B030D-6E8A-4147-A177-3AD203B41FA5}">
                      <a16:colId xmlns:a16="http://schemas.microsoft.com/office/drawing/2014/main" val="1634735205"/>
                    </a:ext>
                  </a:extLst>
                </a:gridCol>
                <a:gridCol w="978481">
                  <a:extLst>
                    <a:ext uri="{9D8B030D-6E8A-4147-A177-3AD203B41FA5}">
                      <a16:colId xmlns:a16="http://schemas.microsoft.com/office/drawing/2014/main" val="581308451"/>
                    </a:ext>
                  </a:extLst>
                </a:gridCol>
                <a:gridCol w="648071">
                  <a:extLst>
                    <a:ext uri="{9D8B030D-6E8A-4147-A177-3AD203B41FA5}">
                      <a16:colId xmlns:a16="http://schemas.microsoft.com/office/drawing/2014/main" val="3550039955"/>
                    </a:ext>
                  </a:extLst>
                </a:gridCol>
                <a:gridCol w="3277237">
                  <a:extLst>
                    <a:ext uri="{9D8B030D-6E8A-4147-A177-3AD203B41FA5}">
                      <a16:colId xmlns:a16="http://schemas.microsoft.com/office/drawing/2014/main" val="4104646231"/>
                    </a:ext>
                  </a:extLst>
                </a:gridCol>
              </a:tblGrid>
              <a:tr h="370871">
                <a:tc>
                  <a:txBody>
                    <a:bodyPr/>
                    <a:lstStyle/>
                    <a:p>
                      <a:pPr lvl="0">
                        <a:lnSpc>
                          <a:spcPct val="150%"/>
                        </a:lnSpc>
                        <a:spcAft>
                          <a:spcPts val="0"/>
                        </a:spcAft>
                        <a:buNone/>
                      </a:pPr>
                      <a:r>
                        <a:rPr lang="cy-GB" sz="1800" b="1" i="0" u="none" strike="noStrike" baseline="0%">
                          <a:solidFill>
                            <a:srgbClr val="000000"/>
                          </a:solidFill>
                          <a:latin typeface="Calibri" pitchFamily="34"/>
                        </a:rPr>
                        <a:t>Yr amgylchedd ffisegol</a:t>
                      </a:r>
                      <a:endParaRPr lang="cy-GB"/>
                    </a:p>
                  </a:txBody>
                  <a:tcPr marL="68580" marR="68580" marT="0" marB="0">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lvl="0">
                        <a:lnSpc>
                          <a:spcPct val="150%"/>
                        </a:lnSpc>
                        <a:spcAft>
                          <a:spcPts val="0"/>
                        </a:spcAft>
                      </a:pPr>
                      <a:r>
                        <a:rPr lang="cy-GB" sz="1800" b="1">
                          <a:latin typeface="Calibri" pitchFamily="34"/>
                          <a:ea typeface="Times New Roman" pitchFamily="18"/>
                          <a:cs typeface="Calibri" pitchFamily="34"/>
                        </a:rPr>
                        <a:t>2019</a:t>
                      </a:r>
                    </a:p>
                  </a:txBody>
                  <a:tcPr marL="68580" marR="68580" marT="0" marB="0">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lvl="0">
                        <a:lnSpc>
                          <a:spcPct val="150%"/>
                        </a:lnSpc>
                        <a:spcAft>
                          <a:spcPts val="0"/>
                        </a:spcAft>
                      </a:pPr>
                      <a:r>
                        <a:rPr lang="cy-GB" sz="1800" b="1">
                          <a:latin typeface="Calibri" pitchFamily="34"/>
                          <a:ea typeface="Times New Roman" pitchFamily="18"/>
                          <a:cs typeface="Calibri" pitchFamily="34"/>
                        </a:rPr>
                        <a:t>2025</a:t>
                      </a:r>
                    </a:p>
                  </a:txBody>
                  <a:tcPr marL="68580" marR="68580" marT="0" marB="0">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lvl="0">
                        <a:lnSpc>
                          <a:spcPct val="150%"/>
                        </a:lnSpc>
                        <a:spcAft>
                          <a:spcPts val="0"/>
                        </a:spcAft>
                        <a:buNone/>
                      </a:pPr>
                      <a:r>
                        <a:rPr lang="cy-GB" sz="1800" b="1" i="0" u="none" strike="noStrike" baseline="0%">
                          <a:solidFill>
                            <a:srgbClr val="000000"/>
                          </a:solidFill>
                          <a:latin typeface="Calibri" pitchFamily="34"/>
                        </a:rPr>
                        <a:t>Ffynhonnell data </a:t>
                      </a:r>
                      <a:r>
                        <a:rPr lang="cy-GB" sz="1800" b="1">
                          <a:latin typeface="Calibri" pitchFamily="34"/>
                          <a:cs typeface="Calibri" pitchFamily="34"/>
                        </a:rPr>
                        <a:t>2025</a:t>
                      </a:r>
                      <a:r>
                        <a:rPr lang="cy-GB" sz="1800" b="1">
                          <a:latin typeface="Calibri" pitchFamily="34"/>
                          <a:ea typeface="Times New Roman" pitchFamily="18"/>
                          <a:cs typeface="Calibri" pitchFamily="34"/>
                        </a:rPr>
                        <a:t> </a:t>
                      </a:r>
                    </a:p>
                  </a:txBody>
                  <a:tcPr marL="68580" marR="68580" marT="0" marB="0">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58236007"/>
                  </a:ext>
                </a:extLst>
              </a:tr>
              <a:tr h="536816">
                <a:tc>
                  <a:txBody>
                    <a:bodyPr/>
                    <a:lstStyle/>
                    <a:p>
                      <a:pPr lvl="0">
                        <a:lnSpc>
                          <a:spcPct val="100%"/>
                        </a:lnSpc>
                        <a:spcAft>
                          <a:spcPts val="0"/>
                        </a:spcAft>
                        <a:buNone/>
                      </a:pPr>
                      <a:r>
                        <a:rPr lang="cy-GB" sz="1600" b="0" i="0" u="none" strike="noStrike" baseline="0%">
                          <a:solidFill>
                            <a:srgbClr val="000000"/>
                          </a:solidFill>
                          <a:latin typeface="Calibri" pitchFamily="34"/>
                        </a:rPr>
                        <a:t>Perygl llifogydd</a:t>
                      </a:r>
                      <a:endParaRPr lang="cy-GB">
                        <a:latin typeface="Calibri" pitchFamily="34"/>
                      </a:endParaRPr>
                    </a:p>
                  </a:txBody>
                  <a:tcPr marL="68580" marR="68580" marT="0" marB="0" anchor="ct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lvl="0">
                        <a:lnSpc>
                          <a:spcPct val="150%"/>
                        </a:lnSpc>
                        <a:spcAft>
                          <a:spcPts val="0"/>
                        </a:spcAft>
                      </a:pPr>
                      <a:r>
                        <a:rPr lang="cy-GB" sz="1600">
                          <a:latin typeface="Calibri" pitchFamily="34"/>
                          <a:ea typeface="Times New Roman" pitchFamily="18"/>
                          <a:cs typeface="Calibri" pitchFamily="34"/>
                        </a:rPr>
                        <a:t>Ydy</a:t>
                      </a:r>
                    </a:p>
                  </a:txBody>
                  <a:tcPr marL="68580" marR="68580" marT="0" marB="0" anchor="ct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lvl="0">
                        <a:lnSpc>
                          <a:spcPct val="150%"/>
                        </a:lnSpc>
                        <a:spcAft>
                          <a:spcPts val="0"/>
                        </a:spcAft>
                      </a:pPr>
                      <a:r>
                        <a:rPr lang="cy-GB" sz="1600">
                          <a:latin typeface="Calibri" pitchFamily="34"/>
                          <a:ea typeface="Times New Roman" pitchFamily="18"/>
                          <a:cs typeface="Calibri" pitchFamily="34"/>
                        </a:rPr>
                        <a:t>Ydy</a:t>
                      </a:r>
                    </a:p>
                  </a:txBody>
                  <a:tcPr marL="68580" marR="68580" marT="0" marB="0" anchor="ct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lvl="0">
                        <a:lnSpc>
                          <a:spcPct val="100%"/>
                        </a:lnSpc>
                        <a:spcAft>
                          <a:spcPts val="0"/>
                        </a:spcAft>
                        <a:buNone/>
                      </a:pPr>
                      <a:r>
                        <a:rPr lang="cy-GB" sz="1600" b="0" i="0" u="none" strike="noStrike" baseline="0%">
                          <a:solidFill>
                            <a:srgbClr val="000000"/>
                          </a:solidFill>
                          <a:latin typeface="Calibri" pitchFamily="34"/>
                        </a:rPr>
                        <a:t>Cyfoeth Naturiol Cymru</a:t>
                      </a:r>
                      <a:endParaRPr lang="cy-GB">
                        <a:latin typeface="Calibri" pitchFamily="34"/>
                      </a:endParaRPr>
                    </a:p>
                  </a:txBody>
                  <a:tcPr marL="68580" marR="68580" marT="0" marB="0" anchor="ct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34022651"/>
                  </a:ext>
                </a:extLst>
              </a:tr>
              <a:tr h="990871">
                <a:tc>
                  <a:txBody>
                    <a:bodyPr/>
                    <a:lstStyle/>
                    <a:p>
                      <a:pPr lvl="0">
                        <a:lnSpc>
                          <a:spcPct val="150%"/>
                        </a:lnSpc>
                        <a:spcAft>
                          <a:spcPts val="0"/>
                        </a:spcAft>
                        <a:buNone/>
                      </a:pPr>
                      <a:r>
                        <a:rPr lang="cy-GB" sz="1600" b="0" i="0" u="none" strike="noStrike" baseline="0%">
                          <a:solidFill>
                            <a:srgbClr val="000000"/>
                          </a:solidFill>
                          <a:latin typeface="Calibri" pitchFamily="34"/>
                        </a:rPr>
                        <a:t>Ansawdd aer</a:t>
                      </a:r>
                      <a:endParaRPr lang="cy-GB">
                        <a:latin typeface="Calibri" pitchFamily="34"/>
                      </a:endParaRPr>
                    </a:p>
                  </a:txBody>
                  <a:tcPr marL="68580" marR="68580" marT="0" marB="0" anchor="ct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lvl="0">
                        <a:lnSpc>
                          <a:spcPct val="150%"/>
                        </a:lnSpc>
                        <a:spcAft>
                          <a:spcPts val="0"/>
                        </a:spcAft>
                      </a:pPr>
                      <a:r>
                        <a:rPr lang="cy-GB" sz="1600">
                          <a:latin typeface="Calibri" pitchFamily="34"/>
                          <a:ea typeface="Times New Roman" pitchFamily="18"/>
                          <a:cs typeface="Calibri" pitchFamily="34"/>
                        </a:rPr>
                        <a:t>Ydy</a:t>
                      </a:r>
                    </a:p>
                  </a:txBody>
                  <a:tcPr marL="68580" marR="68580" marT="0" marB="0" anchor="ct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lvl="0">
                        <a:lnSpc>
                          <a:spcPct val="150%"/>
                        </a:lnSpc>
                        <a:spcAft>
                          <a:spcPts val="0"/>
                        </a:spcAft>
                      </a:pPr>
                      <a:r>
                        <a:rPr lang="cy-GB" sz="1600">
                          <a:latin typeface="Calibri" pitchFamily="34"/>
                          <a:ea typeface="Times New Roman" pitchFamily="18"/>
                          <a:cs typeface="Calibri" pitchFamily="34"/>
                        </a:rPr>
                        <a:t>Ydy</a:t>
                      </a:r>
                    </a:p>
                  </a:txBody>
                  <a:tcPr marL="68580" marR="68580" marT="0" marB="0" anchor="ct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marL="0" marR="0" lvl="0" indent="0" algn="l">
                        <a:lnSpc>
                          <a:spcPct val="100%"/>
                        </a:lnSpc>
                        <a:spcBef>
                          <a:spcPts val="0"/>
                        </a:spcBef>
                        <a:spcAft>
                          <a:spcPts val="0"/>
                        </a:spcAft>
                        <a:buNone/>
                      </a:pPr>
                      <a:r>
                        <a:rPr lang="cy-GB" sz="1600" b="0" i="0" u="none" strike="noStrike" baseline="0%">
                          <a:solidFill>
                            <a:srgbClr val="000000"/>
                          </a:solidFill>
                          <a:latin typeface="Calibri" pitchFamily="34"/>
                        </a:rPr>
                        <a:t>Adran yr Amgylchedd, Bwyd a Materion Gwledig (DEFRA), SYG</a:t>
                      </a:r>
                      <a:endParaRPr lang="cy-GB">
                        <a:latin typeface="Calibri" pitchFamily="34"/>
                      </a:endParaRPr>
                    </a:p>
                  </a:txBody>
                  <a:tcPr marL="68580" marR="68580" marT="0" marB="0" anchor="ct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35695637"/>
                  </a:ext>
                </a:extLst>
              </a:tr>
              <a:tr h="1149446">
                <a:tc>
                  <a:txBody>
                    <a:bodyPr/>
                    <a:lstStyle/>
                    <a:p>
                      <a:pPr lvl="0">
                        <a:lnSpc>
                          <a:spcPct val="100%"/>
                        </a:lnSpc>
                        <a:spcAft>
                          <a:spcPts val="0"/>
                        </a:spcAft>
                        <a:buNone/>
                      </a:pPr>
                      <a:r>
                        <a:rPr lang="cy-GB" sz="1600" b="0" i="0" u="none" strike="noStrike" baseline="0%">
                          <a:solidFill>
                            <a:srgbClr val="000000"/>
                          </a:solidFill>
                          <a:latin typeface="Calibri" pitchFamily="34"/>
                        </a:rPr>
                        <a:t>Agosrwydd at fannau gwyrdd naturiol hygyrch</a:t>
                      </a:r>
                      <a:endParaRPr lang="cy-GB">
                        <a:latin typeface="Calibri" pitchFamily="34"/>
                      </a:endParaRPr>
                    </a:p>
                  </a:txBody>
                  <a:tcPr marL="68580" marR="68580" marT="0" marB="0" anchor="ct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lvl="0">
                        <a:lnSpc>
                          <a:spcPct val="150%"/>
                        </a:lnSpc>
                        <a:spcAft>
                          <a:spcPts val="0"/>
                        </a:spcAft>
                      </a:pPr>
                      <a:r>
                        <a:rPr lang="cy-GB" sz="1600">
                          <a:latin typeface="Calibri" pitchFamily="34"/>
                          <a:ea typeface="Times New Roman" pitchFamily="18"/>
                          <a:cs typeface="Calibri" pitchFamily="34"/>
                        </a:rPr>
                        <a:t>Ydy</a:t>
                      </a:r>
                    </a:p>
                  </a:txBody>
                  <a:tcPr marL="68580" marR="68580" marT="0" marB="0" anchor="ct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lvl="0">
                        <a:lnSpc>
                          <a:spcPct val="150%"/>
                        </a:lnSpc>
                        <a:spcAft>
                          <a:spcPts val="0"/>
                        </a:spcAft>
                      </a:pPr>
                      <a:r>
                        <a:rPr lang="cy-GB" sz="1600">
                          <a:latin typeface="Calibri" pitchFamily="34"/>
                          <a:ea typeface="Times New Roman" pitchFamily="18"/>
                          <a:cs typeface="Calibri" pitchFamily="34"/>
                        </a:rPr>
                        <a:t>Ydy</a:t>
                      </a:r>
                    </a:p>
                  </a:txBody>
                  <a:tcPr marL="68580" marR="68580" marT="0" marB="0" anchor="ct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marL="0" lvl="0" indent="0" algn="l">
                        <a:lnSpc>
                          <a:spcPct val="100%"/>
                        </a:lnSpc>
                        <a:buNone/>
                      </a:pPr>
                      <a:r>
                        <a:rPr lang="cy-GB" sz="1600" b="0" i="0" u="none" strike="noStrike" baseline="0%">
                          <a:solidFill>
                            <a:srgbClr val="000000"/>
                          </a:solidFill>
                          <a:latin typeface="Calibri" pitchFamily="34"/>
                        </a:rPr>
                        <a:t>Arolwg Ordnans, </a:t>
                      </a:r>
                      <a:r>
                        <a:rPr lang="en-GB" sz="1600" b="0" i="0" u="none" strike="noStrike" baseline="0%">
                          <a:solidFill>
                            <a:srgbClr val="000000"/>
                          </a:solidFill>
                          <a:latin typeface="Calibri" pitchFamily="34"/>
                        </a:rPr>
                        <a:t>Sefydliad Ymchwil Cymdeithasol ac Economaidd a Data Cymru</a:t>
                      </a:r>
                      <a:r>
                        <a:rPr lang="cy-GB" sz="1600" b="0" i="0" u="none" strike="noStrike" baseline="0%">
                          <a:solidFill>
                            <a:srgbClr val="000000"/>
                          </a:solidFill>
                          <a:latin typeface="Calibri" pitchFamily="34"/>
                        </a:rPr>
                        <a:t> (WISERD)</a:t>
                      </a:r>
                      <a:endParaRPr lang="cy-GB">
                        <a:latin typeface="Calibri" pitchFamily="34"/>
                      </a:endParaRPr>
                    </a:p>
                  </a:txBody>
                  <a:tcPr marL="68580" marR="68580" marT="0" marB="0" anchor="ct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57051926"/>
                  </a:ext>
                </a:extLst>
              </a:tr>
              <a:tr h="434596">
                <a:tc>
                  <a:txBody>
                    <a:bodyPr/>
                    <a:lstStyle/>
                    <a:p>
                      <a:pPr lvl="0">
                        <a:lnSpc>
                          <a:spcPct val="100%"/>
                        </a:lnSpc>
                        <a:spcAft>
                          <a:spcPts val="0"/>
                        </a:spcAft>
                        <a:buNone/>
                      </a:pPr>
                      <a:r>
                        <a:rPr lang="cy-GB" sz="1600" b="0" i="0" u="none" strike="noStrike" baseline="0%">
                          <a:solidFill>
                            <a:srgbClr val="000000"/>
                          </a:solidFill>
                          <a:latin typeface="Calibri" pitchFamily="34"/>
                        </a:rPr>
                        <a:t>Mannau gwyrdd amgylchynol</a:t>
                      </a:r>
                      <a:endParaRPr lang="cy-GB"/>
                    </a:p>
                  </a:txBody>
                  <a:tcPr marL="68580" marR="68580" marT="0" marB="0" anchor="ct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lvl="0">
                        <a:lnSpc>
                          <a:spcPct val="150%"/>
                        </a:lnSpc>
                        <a:spcAft>
                          <a:spcPts val="0"/>
                        </a:spcAft>
                      </a:pPr>
                      <a:r>
                        <a:rPr lang="cy-GB" sz="1600">
                          <a:solidFill>
                            <a:srgbClr val="000000"/>
                          </a:solidFill>
                          <a:latin typeface="Calibri" pitchFamily="34"/>
                          <a:ea typeface="Times New Roman" pitchFamily="18"/>
                          <a:cs typeface="Calibri" pitchFamily="34"/>
                        </a:rPr>
                        <a:t>Ydy</a:t>
                      </a:r>
                    </a:p>
                  </a:txBody>
                  <a:tcPr marL="68580" marR="68580" marT="0" marB="0" anchor="ct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lvl="0">
                        <a:lnSpc>
                          <a:spcPct val="150%"/>
                        </a:lnSpc>
                        <a:spcAft>
                          <a:spcPts val="0"/>
                        </a:spcAft>
                      </a:pPr>
                      <a:r>
                        <a:rPr lang="cy-GB" sz="1600">
                          <a:solidFill>
                            <a:srgbClr val="000000"/>
                          </a:solidFill>
                          <a:latin typeface="Calibri" pitchFamily="34"/>
                          <a:ea typeface="Times New Roman" pitchFamily="18"/>
                          <a:cs typeface="Calibri" pitchFamily="34"/>
                        </a:rPr>
                        <a:t>Ydy</a:t>
                      </a:r>
                    </a:p>
                  </a:txBody>
                  <a:tcPr marL="68580" marR="68580" marT="0" marB="0" anchor="ct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marL="0" lvl="0" algn="l" defTabSz="914400" rtl="0" hangingPunct="1">
                        <a:lnSpc>
                          <a:spcPct val="150%"/>
                        </a:lnSpc>
                        <a:spcAft>
                          <a:spcPts val="0"/>
                        </a:spcAft>
                      </a:pPr>
                      <a:r>
                        <a:rPr lang="cy-GB" sz="1600"/>
                        <a:t>Planed, </a:t>
                      </a:r>
                      <a:r>
                        <a:rPr lang="cy-GB" sz="1600" b="0" i="0" u="none" strike="noStrike" baseline="0%">
                          <a:solidFill>
                            <a:srgbClr val="000000"/>
                          </a:solidFill>
                          <a:latin typeface="Calibri" pitchFamily="34"/>
                        </a:rPr>
                        <a:t>Arolwg Ordnans</a:t>
                      </a:r>
                      <a:endParaRPr lang="cy-GB" sz="1600" kern="1200">
                        <a:solidFill>
                          <a:srgbClr val="000000"/>
                        </a:solidFill>
                        <a:latin typeface="Calibri" pitchFamily="34"/>
                        <a:ea typeface="Times New Roman" pitchFamily="18"/>
                        <a:cs typeface="Calibri" pitchFamily="34"/>
                      </a:endParaRPr>
                    </a:p>
                  </a:txBody>
                  <a:tcPr marL="68580" marR="68580" marT="0" marB="0" anchor="ct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3247854"/>
                  </a:ext>
                </a:extLst>
              </a:tr>
              <a:tr h="535728">
                <a:tc>
                  <a:txBody>
                    <a:bodyPr/>
                    <a:lstStyle/>
                    <a:p>
                      <a:pPr lvl="0">
                        <a:lnSpc>
                          <a:spcPct val="100%"/>
                        </a:lnSpc>
                        <a:spcAft>
                          <a:spcPts val="0"/>
                        </a:spcAft>
                        <a:buNone/>
                      </a:pPr>
                      <a:r>
                        <a:rPr lang="cy-GB" sz="1600" b="0" i="0" u="none" strike="noStrike"/>
                        <a:t>Llygredd sŵn</a:t>
                      </a:r>
                      <a:endParaRPr lang="cy-GB"/>
                    </a:p>
                  </a:txBody>
                  <a:tcPr marL="68580" marR="68580" marT="0" marB="0" anchor="ct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lvl="0">
                        <a:lnSpc>
                          <a:spcPct val="150%"/>
                        </a:lnSpc>
                        <a:spcAft>
                          <a:spcPts val="0"/>
                        </a:spcAft>
                      </a:pPr>
                      <a:r>
                        <a:rPr lang="cy-GB" sz="1600">
                          <a:latin typeface="Calibri" pitchFamily="34"/>
                          <a:ea typeface="Times New Roman" pitchFamily="18"/>
                          <a:cs typeface="Calibri" pitchFamily="34"/>
                        </a:rPr>
                        <a:t>Nac ydy</a:t>
                      </a:r>
                    </a:p>
                  </a:txBody>
                  <a:tcPr marL="68580" marR="68580" marT="0" marB="0" anchor="ct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lvl="0">
                        <a:lnSpc>
                          <a:spcPct val="150%"/>
                        </a:lnSpc>
                        <a:spcAft>
                          <a:spcPts val="0"/>
                        </a:spcAft>
                      </a:pPr>
                      <a:r>
                        <a:rPr lang="cy-GB" sz="1600">
                          <a:latin typeface="Calibri" pitchFamily="34"/>
                          <a:ea typeface="Times New Roman" pitchFamily="18"/>
                          <a:cs typeface="Calibri" pitchFamily="34"/>
                        </a:rPr>
                        <a:t>Ydy</a:t>
                      </a:r>
                    </a:p>
                  </a:txBody>
                  <a:tcPr marL="68580" marR="68580" marT="0" marB="0" anchor="ct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marL="0" lvl="0" algn="l" defTabSz="914400" rtl="0" hangingPunct="1">
                        <a:lnSpc>
                          <a:spcPct val="150%"/>
                        </a:lnSpc>
                        <a:spcAft>
                          <a:spcPts val="0"/>
                        </a:spcAft>
                      </a:pPr>
                      <a:r>
                        <a:rPr lang="cy-GB" sz="1600"/>
                        <a:t>Ymgynghorwyr Sŵn Cyfyngedig (NCL)</a:t>
                      </a:r>
                      <a:endParaRPr lang="cy-GB" sz="1600" kern="1200">
                        <a:solidFill>
                          <a:srgbClr val="000000"/>
                        </a:solidFill>
                        <a:latin typeface="Calibri" pitchFamily="34"/>
                        <a:ea typeface="Times New Roman" pitchFamily="18"/>
                        <a:cs typeface="Calibri" pitchFamily="34"/>
                      </a:endParaRPr>
                    </a:p>
                  </a:txBody>
                  <a:tcPr marL="68580" marR="68580" marT="0" marB="0" anchor="ct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70938244"/>
                  </a:ext>
                </a:extLst>
              </a:tr>
            </a:tbl>
          </a:graphicData>
        </a:graphic>
      </p:graphicFrame>
      <p:pic>
        <p:nvPicPr>
          <p:cNvPr id="4" name="Picture 5">
            <a:extLst>
              <a:ext uri="{FF2B5EF4-FFF2-40B4-BE49-F238E27FC236}">
                <a16:creationId xmlns:a16="http://schemas.microsoft.com/office/drawing/2014/main" id="{D4292CD9-7E8A-B6A9-AB07-9BCEA7BA4825}"/>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530644" y="408855"/>
            <a:ext cx="876379" cy="1257409"/>
          </a:xfrm>
          <a:prstGeom prst="rect">
            <a:avLst/>
          </a:prstGeom>
          <a:noFill/>
          <a:ln cap="flat">
            <a:noFill/>
          </a:ln>
        </p:spPr>
      </p:pic>
    </p:spTree>
  </p:cSld>
  <p:clrMapOvr>
    <a:masterClrMapping/>
  </p:clrMapOvr>
</p:sld>
</file>

<file path=ppt/slides/slide19.xml><?xml version="1.0" encoding="utf-8"?>
<p:sld xmlns:a="http://purl.oclc.org/ooxml/drawingml/main" xmlns:r="http://purl.oclc.org/ooxml/officeDocument/relationships" xmlns:p="http://purl.oclc.org/ooxml/presentationml/main">
  <p:cSld name="Slide232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8AB458-1A88-B850-4D35-F4D1B9E3DBD2}"/>
              </a:ext>
            </a:extLst>
          </p:cNvPr>
          <p:cNvSpPr txBox="1">
            <a:spLocks noGrp="1"/>
          </p:cNvSpPr>
          <p:nvPr>
            <p:ph type="title"/>
          </p:nvPr>
        </p:nvSpPr>
        <p:spPr>
          <a:xfrm>
            <a:off x="533396" y="575998"/>
            <a:ext cx="7543800" cy="731693"/>
          </a:xfrm>
        </p:spPr>
        <p:txBody>
          <a:bodyPr anchor="b">
            <a:noAutofit/>
          </a:bodyPr>
          <a:lstStyle/>
          <a:p>
            <a:pPr lvl="0">
              <a:lnSpc>
                <a:spcPct val="110%"/>
              </a:lnSpc>
            </a:pPr>
            <a:r>
              <a:rPr lang="cy-GB">
                <a:latin typeface="Calibri" pitchFamily="34"/>
                <a:cs typeface="Calibri" pitchFamily="34"/>
              </a:rPr>
              <a:t>Cyswllt a gwybodaeth bellach</a:t>
            </a:r>
          </a:p>
        </p:txBody>
      </p:sp>
      <p:sp>
        <p:nvSpPr>
          <p:cNvPr id="3" name="Content Placeholder 3">
            <a:extLst>
              <a:ext uri="{FF2B5EF4-FFF2-40B4-BE49-F238E27FC236}">
                <a16:creationId xmlns:a16="http://schemas.microsoft.com/office/drawing/2014/main" id="{A8ED10D6-366F-744A-D666-22D91BCC7D28}"/>
              </a:ext>
            </a:extLst>
          </p:cNvPr>
          <p:cNvSpPr txBox="1">
            <a:spLocks noGrp="1"/>
          </p:cNvSpPr>
          <p:nvPr>
            <p:ph type="body" idx="4294967295"/>
          </p:nvPr>
        </p:nvSpPr>
        <p:spPr>
          <a:xfrm>
            <a:off x="1316736" y="2170172"/>
            <a:ext cx="5291331" cy="3401568"/>
          </a:xfrm>
        </p:spPr>
        <p:txBody>
          <a:bodyPr/>
          <a:lstStyle/>
          <a:p>
            <a:pPr marL="0" lvl="0" indent="0">
              <a:spcBef>
                <a:spcPts val="0"/>
              </a:spcBef>
              <a:buNone/>
            </a:pPr>
            <a:r>
              <a:rPr lang="cy-GB" sz="2400" b="1">
                <a:latin typeface="Calibri" pitchFamily="34"/>
                <a:cs typeface="Calibri" pitchFamily="34"/>
              </a:rPr>
              <a:t>Beth fyddwn yn ei gyhoeddi</a:t>
            </a:r>
          </a:p>
          <a:p>
            <a:pPr marL="0" lvl="0" indent="0">
              <a:spcBef>
                <a:spcPts val="0"/>
              </a:spcBef>
              <a:buNone/>
            </a:pPr>
            <a:r>
              <a:rPr lang="cy-GB" sz="2400">
                <a:latin typeface="Calibri" pitchFamily="34"/>
                <a:cs typeface="Calibri" pitchFamily="34"/>
              </a:rPr>
              <a:t>Mae rhestr lawn o allbynnau MALIC 2025 ar gael ar ein gwefan</a:t>
            </a:r>
          </a:p>
          <a:p>
            <a:pPr marL="0" lvl="0" indent="0">
              <a:spcBef>
                <a:spcPts val="0"/>
              </a:spcBef>
              <a:buNone/>
            </a:pPr>
            <a:endParaRPr lang="cy-GB" sz="2400" b="1">
              <a:latin typeface="Calibri" pitchFamily="34"/>
              <a:cs typeface="Calibri" pitchFamily="34"/>
            </a:endParaRPr>
          </a:p>
          <a:p>
            <a:pPr marL="0" lvl="0" indent="0">
              <a:spcBef>
                <a:spcPts val="0"/>
              </a:spcBef>
              <a:buNone/>
            </a:pPr>
            <a:endParaRPr lang="cy-GB" sz="2400" b="1">
              <a:latin typeface="Calibri" pitchFamily="34"/>
              <a:cs typeface="Calibri" pitchFamily="34"/>
            </a:endParaRPr>
          </a:p>
          <a:p>
            <a:pPr marL="0" lvl="0" indent="0">
              <a:spcBef>
                <a:spcPts val="0"/>
              </a:spcBef>
              <a:buNone/>
            </a:pPr>
            <a:r>
              <a:rPr lang="cy-GB" sz="2400" b="1">
                <a:latin typeface="Calibri" pitchFamily="34"/>
                <a:cs typeface="Calibri" pitchFamily="34"/>
              </a:rPr>
              <a:t>Gwybodaeth gyswllt</a:t>
            </a:r>
          </a:p>
          <a:p>
            <a:pPr marL="0" lvl="0" indent="0">
              <a:spcBef>
                <a:spcPts val="0"/>
              </a:spcBef>
              <a:buNone/>
            </a:pPr>
            <a:r>
              <a:rPr lang="cy-GB" sz="2400">
                <a:latin typeface="Calibri" pitchFamily="34"/>
                <a:cs typeface="Calibri" pitchFamily="34"/>
              </a:rPr>
              <a:t>ystadegau.cynhwysiant@llyw.cymru</a:t>
            </a:r>
            <a:endParaRPr lang="cy-GB" sz="2400" b="1"/>
          </a:p>
        </p:txBody>
      </p:sp>
      <p:pic>
        <p:nvPicPr>
          <p:cNvPr id="4" name="Picture 4">
            <a:extLst>
              <a:ext uri="{FF2B5EF4-FFF2-40B4-BE49-F238E27FC236}">
                <a16:creationId xmlns:a16="http://schemas.microsoft.com/office/drawing/2014/main" id="{80D6238C-91C8-FF37-9199-B7532E55F376}"/>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6898315" y="4674037"/>
            <a:ext cx="1638440" cy="1607963"/>
          </a:xfrm>
          <a:prstGeom prst="rect">
            <a:avLst/>
          </a:prstGeom>
          <a:noFill/>
          <a:ln cap="flat">
            <a:noFill/>
          </a:ln>
        </p:spPr>
      </p:pic>
    </p:spTree>
  </p:cSld>
  <p:clrMapOvr>
    <a:masterClrMapping/>
  </p:clrMapOvr>
</p:sld>
</file>

<file path=ppt/theme/theme1.xml><?xml version="1.0" encoding="utf-8"?>
<a:theme xmlns:a="http://purl.oclc.org/ooxml/drawingml/main" name="Statistical services powerpoint template (4 to 3 scal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
                <a:satMod val="105%"/>
                <a:tint val="67%"/>
              </a:schemeClr>
            </a:gs>
            <a:gs pos="50%">
              <a:schemeClr val="phClr">
                <a:lumMod val="105%"/>
                <a:satMod val="103%"/>
                <a:tint val="73%"/>
              </a:schemeClr>
            </a:gs>
            <a:gs pos="100%">
              <a:schemeClr val="phClr">
                <a:lumMod val="105%"/>
                <a:satMod val="109%"/>
                <a:tint val="81%"/>
              </a:schemeClr>
            </a:gs>
          </a:gsLst>
          <a:lin ang="5400000" scaled="0"/>
        </a:gradFill>
        <a:gradFill rotWithShape="1">
          <a:gsLst>
            <a:gs pos="0%">
              <a:schemeClr val="phClr">
                <a:satMod val="103%"/>
                <a:lumMod val="102%"/>
                <a:tint val="94%"/>
              </a:schemeClr>
            </a:gs>
            <a:gs pos="50%">
              <a:schemeClr val="phClr">
                <a:satMod val="110%"/>
                <a:lumMod val="100%"/>
                <a:shade val="100%"/>
              </a:schemeClr>
            </a:gs>
            <a:gs pos="100%">
              <a:schemeClr val="phClr">
                <a:lumMod val="99%"/>
                <a:satMod val="120%"/>
                <a:shade val="78%"/>
              </a:schemeClr>
            </a:gs>
          </a:gsLst>
          <a:lin ang="5400000" scaled="0"/>
        </a:gradFill>
      </a:fillStyleLst>
      <a:lnStyleLst>
        <a:ln w="12700" cap="flat" cmpd="sng" algn="ctr">
          <a:solidFill>
            <a:schemeClr val="phClr"/>
          </a:solidFill>
          <a:prstDash val="solid"/>
          <a:miter lim="800%"/>
        </a:ln>
        <a:ln w="19050" cap="flat" cmpd="sng" algn="ctr">
          <a:solidFill>
            <a:schemeClr val="phClr"/>
          </a:solidFill>
          <a:prstDash val="solid"/>
          <a:miter lim="800%"/>
        </a:ln>
        <a:ln w="25400" cap="flat" cmpd="sng" algn="ctr">
          <a:solidFill>
            <a:schemeClr val="phClr"/>
          </a:solidFill>
          <a:prstDash val="solid"/>
          <a:miter lim="800%"/>
        </a:ln>
      </a:lnStyleLst>
      <a:effectStyleLst>
        <a:effectStyle>
          <a:effectLst/>
        </a:effectStyle>
        <a:effectStyle>
          <a:effectLst/>
        </a:effectStyle>
        <a:effectStyle>
          <a:effectLst>
            <a:outerShdw blurRad="57150" dist="19050" dir="5400000" algn="ctr" rotWithShape="0">
              <a:srgbClr val="000000">
                <a:alpha val="63%"/>
              </a:srgbClr>
            </a:outerShdw>
          </a:effectLst>
        </a:effectStyle>
      </a:effectStyleLst>
      <a:bgFillStyleLst>
        <a:solidFill>
          <a:schemeClr val="phClr"/>
        </a:solidFill>
        <a:solidFill>
          <a:schemeClr val="phClr">
            <a:tint val="95%"/>
            <a:satMod val="170%"/>
          </a:schemeClr>
        </a:solidFill>
        <a:gradFill rotWithShape="1">
          <a:gsLst>
            <a:gs pos="0%">
              <a:schemeClr val="phClr">
                <a:tint val="93%"/>
                <a:satMod val="150%"/>
                <a:shade val="98%"/>
                <a:lumMod val="102%"/>
              </a:schemeClr>
            </a:gs>
            <a:gs pos="50%">
              <a:schemeClr val="phClr">
                <a:tint val="98%"/>
                <a:satMod val="130%"/>
                <a:shade val="90%"/>
                <a:lumMod val="103%"/>
              </a:schemeClr>
            </a:gs>
            <a:gs pos="100%">
              <a:schemeClr val="phClr">
                <a:shade val="63%"/>
                <a:satMod val="12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purl.oclc.org/ooxml/drawingml/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
                <a:satMod val="105%"/>
                <a:tint val="67%"/>
              </a:schemeClr>
            </a:gs>
            <a:gs pos="50%">
              <a:schemeClr val="phClr">
                <a:lumMod val="105%"/>
                <a:satMod val="103%"/>
                <a:tint val="73%"/>
              </a:schemeClr>
            </a:gs>
            <a:gs pos="100%">
              <a:schemeClr val="phClr">
                <a:lumMod val="105%"/>
                <a:satMod val="109%"/>
                <a:tint val="81%"/>
              </a:schemeClr>
            </a:gs>
          </a:gsLst>
          <a:lin ang="5400000" scaled="0"/>
        </a:gradFill>
        <a:gradFill rotWithShape="1">
          <a:gsLst>
            <a:gs pos="0%">
              <a:schemeClr val="phClr">
                <a:satMod val="103%"/>
                <a:lumMod val="102%"/>
                <a:tint val="94%"/>
              </a:schemeClr>
            </a:gs>
            <a:gs pos="50%">
              <a:schemeClr val="phClr">
                <a:satMod val="110%"/>
                <a:lumMod val="100%"/>
                <a:shade val="100%"/>
              </a:schemeClr>
            </a:gs>
            <a:gs pos="100%">
              <a:schemeClr val="phClr">
                <a:lumMod val="99%"/>
                <a:satMod val="120%"/>
                <a:shade val="78%"/>
              </a:schemeClr>
            </a:gs>
          </a:gsLst>
          <a:lin ang="5400000" scaled="0"/>
        </a:gradFill>
      </a:fillStyleLst>
      <a:lnStyleLst>
        <a:ln w="12700" cap="flat" cmpd="sng" algn="ctr">
          <a:solidFill>
            <a:schemeClr val="phClr"/>
          </a:solidFill>
          <a:prstDash val="solid"/>
          <a:miter lim="800%"/>
        </a:ln>
        <a:ln w="19050" cap="flat" cmpd="sng" algn="ctr">
          <a:solidFill>
            <a:schemeClr val="phClr"/>
          </a:solidFill>
          <a:prstDash val="solid"/>
          <a:miter lim="800%"/>
        </a:ln>
        <a:ln w="25400" cap="flat" cmpd="sng" algn="ctr">
          <a:solidFill>
            <a:schemeClr val="phClr"/>
          </a:solidFill>
          <a:prstDash val="solid"/>
          <a:miter lim="800%"/>
        </a:ln>
      </a:lnStyleLst>
      <a:effectStyleLst>
        <a:effectStyle>
          <a:effectLst/>
        </a:effectStyle>
        <a:effectStyle>
          <a:effectLst/>
        </a:effectStyle>
        <a:effectStyle>
          <a:effectLst>
            <a:outerShdw blurRad="57150" dist="19050" dir="5400000" algn="ctr" rotWithShape="0">
              <a:srgbClr val="000000">
                <a:alpha val="63%"/>
              </a:srgbClr>
            </a:outerShdw>
          </a:effectLst>
        </a:effectStyle>
      </a:effectStyleLst>
      <a:bgFillStyleLst>
        <a:solidFill>
          <a:schemeClr val="phClr"/>
        </a:solidFill>
        <a:solidFill>
          <a:schemeClr val="phClr">
            <a:tint val="95%"/>
            <a:satMod val="170%"/>
          </a:schemeClr>
        </a:solidFill>
        <a:gradFill rotWithShape="1">
          <a:gsLst>
            <a:gs pos="0%">
              <a:schemeClr val="phClr">
                <a:tint val="93%"/>
                <a:satMod val="150%"/>
                <a:shade val="98%"/>
                <a:lumMod val="102%"/>
              </a:schemeClr>
            </a:gs>
            <a:gs pos="50%">
              <a:schemeClr val="phClr">
                <a:tint val="98%"/>
                <a:satMod val="130%"/>
                <a:shade val="90%"/>
                <a:lumMod val="103%"/>
              </a:schemeClr>
            </a:gs>
            <a:gs pos="100%">
              <a:schemeClr val="phClr">
                <a:shade val="63%"/>
                <a:satMod val="12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purl.oclc.org/ooxml/officeDocument/extendedProperties" xmlns:vt="http://purl.oclc.org/ooxml/officeDocument/docPropsVTypes">
  <Template>Statistical%20services%20powerpoint%20template%20(4%20to%203%20scale)</Template>
  <TotalTime>783</TotalTime>
  <Words>2633</Words>
  <Application>Microsoft Office PowerPoint</Application>
  <PresentationFormat>Widescreen</PresentationFormat>
  <Paragraphs>311</Paragraphs>
  <Slides>19</Slides>
  <Notes>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Arial</vt:lpstr>
      <vt:lpstr>Calibri</vt:lpstr>
      <vt:lpstr>Statistical services powerpoint template (4 to 3 scale)</vt:lpstr>
      <vt:lpstr>Mynegai Amddifadedd Lluosog Cymru MALlC 2025</vt:lpstr>
      <vt:lpstr>Trosolwg o MALIC</vt:lpstr>
      <vt:lpstr>Beth y gellir defnyddio MALIC ar ei gyfer</vt:lpstr>
      <vt:lpstr>Beth na ellir defnyddio MALIC ar ei gyfer</vt:lpstr>
      <vt:lpstr>Pwy sy’n defnyddio MALIC</vt:lpstr>
      <vt:lpstr>MALIC 2025</vt:lpstr>
      <vt:lpstr>Newidiadau ar gyfer MALIC 2025</vt:lpstr>
      <vt:lpstr>Newidiadau i ddangosyddion</vt:lpstr>
      <vt:lpstr>Newidiadau i ddeunydd cyhoeddedig</vt:lpstr>
      <vt:lpstr>Newid i bwysoli meysydd</vt:lpstr>
      <vt:lpstr>Pobl sy'n profi amddifadedd  sy'n gysylltiedig ag incwm isel</vt:lpstr>
      <vt:lpstr>Pobl o oedran gweithio wedi'u heithrio o'r farchnad lafur yn anwirfoddol</vt:lpstr>
      <vt:lpstr>Diffyg iechyd da, a rhagfynegyddion iechyd yn y dyfodol yn seiliedig ar amddifadedd a brofwyd yn ystod plentyndod</vt:lpstr>
      <vt:lpstr>Amddifadedd sy'n ymwneud ag addysg, hyfforddiant a sgiliau </vt:lpstr>
      <vt:lpstr>Anallu i fanteisio ar amrywiaeth o wasanaethau yr ystyrir bod eu hangen i fyw o ddydd i ddydd</vt:lpstr>
      <vt:lpstr>Tai annigonol, o ran cyflwr ffisegol, amodau byw ac argaeledd</vt:lpstr>
      <vt:lpstr>Amddifadedd sy'n ymwneud â byw mewn cymuned ddiogel </vt:lpstr>
      <vt:lpstr>Ffactorau yn yr ardal leol a allai effeithio ar lesiant neu ansawdd bywyd</vt:lpstr>
      <vt:lpstr>Cyswllt a gwybodaeth bellach</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Demski-Millar, Bekki (CSI - Statistical Services Division)</dc:creator>
  <cp:lastModifiedBy>Morris, Jo (CSI - Statistical Services Division)</cp:lastModifiedBy>
  <cp:revision>27</cp:revision>
  <dcterms:created xsi:type="dcterms:W3CDTF">2025-08-21T17:42:37Z</dcterms:created>
  <dcterms:modified xsi:type="dcterms:W3CDTF">2025-11-11T12:51:24Z</dcterms:modified>
</cp:coreProperties>
</file>

<file path=docProps/custom.xml><?xml version="1.0" encoding="utf-8"?>
<Properties xmlns="http://purl.oclc.org/ooxml/officeDocument/customProperties" xmlns:vt="http://purl.oclc.org/ooxml/officeDocument/docPropsVTypes">
  <property fmtid="{D5CDD505-2E9C-101B-9397-08002B2CF9AE}" pid="2" name="ContentTypeId">
    <vt:lpwstr>0x01010079F111ED35F8CC479449609E8A0923A6</vt:lpwstr>
  </property>
</Properties>
</file>