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7.xml" ContentType="application/vnd.openxmlformats-officedocument.themeOverrid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8.xml" ContentType="application/vnd.openxmlformats-officedocument.themeOverride+xml"/>
  <Override PartName="/ppt/notesSlides/notesSlide21.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2.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3.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4.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5.xml" ContentType="application/vnd.openxmlformats-officedocument.presentationml.notesSlide+xml"/>
  <Override PartName="/ppt/charts/chart25.xml" ContentType="application/vnd.openxmlformats-officedocument.drawingml.chart+xml"/>
  <Override PartName="/ppt/theme/themeOverride9.xml" ContentType="application/vnd.openxmlformats-officedocument.themeOverride+xml"/>
  <Override PartName="/ppt/notesSlides/notesSlide26.xml" ContentType="application/vnd.openxmlformats-officedocument.presentationml.notesSl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0.xml" ContentType="application/vnd.openxmlformats-officedocument.themeOverr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11.xml" ContentType="application/vnd.openxmlformats-officedocument.themeOverride+xml"/>
  <Override PartName="/ppt/notesSlides/notesSlide27.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12.xml" ContentType="application/vnd.openxmlformats-officedocument.themeOverride+xml"/>
  <Override PartName="/ppt/notesSlides/notesSlide28.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3.xml" ContentType="application/vnd.openxmlformats-officedocument.themeOverrid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14.xml" ContentType="application/vnd.openxmlformats-officedocument.themeOverride+xml"/>
  <Override PartName="/ppt/notesSlides/notesSlide29.xml" ContentType="application/vnd.openxmlformats-officedocument.presentationml.notesSlid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15.xml" ContentType="application/vnd.openxmlformats-officedocument.themeOverride+xml"/>
  <Override PartName="/ppt/notesSlides/notesSlide30.xml" ContentType="application/vnd.openxmlformats-officedocument.presentationml.notesSlid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16.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76" r:id="rId2"/>
    <p:sldMasterId id="2147483806" r:id="rId3"/>
    <p:sldMasterId id="2147483841" r:id="rId4"/>
  </p:sldMasterIdLst>
  <p:notesMasterIdLst>
    <p:notesMasterId r:id="rId48"/>
  </p:notesMasterIdLst>
  <p:sldIdLst>
    <p:sldId id="763" r:id="rId5"/>
    <p:sldId id="765" r:id="rId6"/>
    <p:sldId id="766" r:id="rId7"/>
    <p:sldId id="1962" r:id="rId8"/>
    <p:sldId id="1951" r:id="rId9"/>
    <p:sldId id="296" r:id="rId10"/>
    <p:sldId id="767" r:id="rId11"/>
    <p:sldId id="769" r:id="rId12"/>
    <p:sldId id="1992" r:id="rId13"/>
    <p:sldId id="1993" r:id="rId14"/>
    <p:sldId id="1978" r:id="rId15"/>
    <p:sldId id="1968" r:id="rId16"/>
    <p:sldId id="1959" r:id="rId17"/>
    <p:sldId id="841" r:id="rId18"/>
    <p:sldId id="1965" r:id="rId19"/>
    <p:sldId id="893" r:id="rId20"/>
    <p:sldId id="498" r:id="rId21"/>
    <p:sldId id="1986" r:id="rId22"/>
    <p:sldId id="891" r:id="rId23"/>
    <p:sldId id="1950" r:id="rId24"/>
    <p:sldId id="1976" r:id="rId25"/>
    <p:sldId id="920" r:id="rId26"/>
    <p:sldId id="870" r:id="rId27"/>
    <p:sldId id="1942" r:id="rId28"/>
    <p:sldId id="1979" r:id="rId29"/>
    <p:sldId id="1952" r:id="rId30"/>
    <p:sldId id="1969" r:id="rId31"/>
    <p:sldId id="1987" r:id="rId32"/>
    <p:sldId id="1981" r:id="rId33"/>
    <p:sldId id="1963" r:id="rId34"/>
    <p:sldId id="795" r:id="rId35"/>
    <p:sldId id="676" r:id="rId36"/>
    <p:sldId id="796" r:id="rId37"/>
    <p:sldId id="675" r:id="rId38"/>
    <p:sldId id="871" r:id="rId39"/>
    <p:sldId id="1974" r:id="rId40"/>
    <p:sldId id="921" r:id="rId41"/>
    <p:sldId id="1947" r:id="rId42"/>
    <p:sldId id="1977" r:id="rId43"/>
    <p:sldId id="1960" r:id="rId44"/>
    <p:sldId id="1989" r:id="rId45"/>
    <p:sldId id="1990" r:id="rId46"/>
    <p:sldId id="1991" r:id="rId47"/>
  </p:sldIdLst>
  <p:sldSz cx="12192000" cy="6858000"/>
  <p:notesSz cx="6858000" cy="9144000"/>
  <p:embeddedFontLst>
    <p:embeddedFont>
      <p:font typeface="Arial Black" panose="020B0A04020102020204" pitchFamily="34" charset="0"/>
      <p:bold r:id="rId49"/>
    </p:embeddedFont>
    <p:embeddedFont>
      <p:font typeface="Dreaming Outloud Pro" panose="03050502040302030504" pitchFamily="66" charset="0"/>
      <p:regular r:id="rId50"/>
      <p:italic r:id="rId51"/>
    </p:embeddedFont>
    <p:embeddedFont>
      <p:font typeface="Tenorite" panose="00000500000000000000" pitchFamily="2" charset="0"/>
      <p:regular r:id="rId52"/>
      <p:bold r:id="rId53"/>
      <p:italic r:id="rId54"/>
      <p:boldItalic r:id="rId55"/>
    </p:embeddedFont>
    <p:embeddedFont>
      <p:font typeface="Verdana" panose="020B0604030504040204" pitchFamily="34" charset="0"/>
      <p:regular r:id="rId56"/>
      <p:bold r:id="rId57"/>
      <p:italic r:id="rId58"/>
      <p:boldItalic r:id="rId5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9F8"/>
    <a:srgbClr val="0070C0"/>
    <a:srgbClr val="FFFFFF"/>
    <a:srgbClr val="BFBFBF"/>
    <a:srgbClr val="FFDA99"/>
    <a:srgbClr val="EB0000"/>
    <a:srgbClr val="FF9191"/>
    <a:srgbClr val="528A46"/>
    <a:srgbClr val="00206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1660" autoAdjust="0"/>
    <p:restoredTop sz="94552" autoAdjust="0"/>
  </p:normalViewPr>
  <p:slideViewPr>
    <p:cSldViewPr snapToGrid="0">
      <p:cViewPr varScale="1">
        <p:scale>
          <a:sx n="101" d="100"/>
          <a:sy n="101" d="100"/>
        </p:scale>
        <p:origin x="158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9.xm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3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baseline="0" dirty="0">
                <a:solidFill>
                  <a:srgbClr val="C00000"/>
                </a:solidFill>
                <a:effectLst/>
                <a:latin typeface="Arial" panose="020B0604020202020204" pitchFamily="34" charset="0"/>
                <a:cs typeface="Arial" panose="020B0604020202020204" pitchFamily="34" charset="0"/>
              </a:rPr>
              <a:t>Ffigur 1. Dadansoddiad o’r boblogaeth a’r rhai a Wedi cymryd taith yn 2025 yn ôl oedran, Canran, Ionawr 2026 </a:t>
            </a:r>
            <a:r>
              <a:rPr lang="cy-GB" sz="1400" b="1" i="0" u="none" strike="noStrike" kern="1200" spc="0" baseline="0" dirty="0">
                <a:solidFill>
                  <a:srgbClr val="C00000"/>
                </a:solidFill>
                <a:effectLst/>
                <a:latin typeface="Arial" panose="020B0604020202020204" pitchFamily="34" charset="0"/>
                <a:cs typeface="Arial" panose="020B0604020202020204" pitchFamily="34" charset="0"/>
              </a:rPr>
              <a:t>gwaith maes</a:t>
            </a:r>
            <a:r>
              <a:rPr lang="cy-GB" sz="1400" b="1" i="0" u="none" strike="noStrike" baseline="0" dirty="0">
                <a:solidFill>
                  <a:srgbClr val="C00000"/>
                </a:solidFill>
                <a:effectLst/>
                <a:latin typeface="Arial" panose="020B0604020202020204" pitchFamily="34" charset="0"/>
                <a:cs typeface="Arial" panose="020B0604020202020204" pitchFamily="34" charset="0"/>
              </a:rPr>
              <a:t>, y DU </a:t>
            </a:r>
          </a:p>
        </c:rich>
      </c:tx>
      <c:layout>
        <c:manualLayout>
          <c:xMode val="edge"/>
          <c:yMode val="edge"/>
          <c:x val="6.0461802199150592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16-24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Poblogaeth y DU </c:v>
                </c:pt>
                <c:pt idx="1">
                  <c:v>Wedi cymryd taith yn y DU</c:v>
                </c:pt>
                <c:pt idx="2">
                  <c:v> Wedi cymryd taith i Gymru </c:v>
                </c:pt>
                <c:pt idx="3">
                  <c:v>Wedi cymryd taith i Loegr</c:v>
                </c:pt>
                <c:pt idx="4">
                  <c:v> Wedi cymryd taith i'r Alban</c:v>
                </c:pt>
              </c:strCache>
            </c:strRef>
          </c:cat>
          <c:val>
            <c:numRef>
              <c:f>Sheet1!$B$2:$B$11</c:f>
              <c:numCache>
                <c:formatCode>0</c:formatCode>
                <c:ptCount val="5"/>
                <c:pt idx="0">
                  <c:v>14.01</c:v>
                </c:pt>
                <c:pt idx="1">
                  <c:v>12.95479075399</c:v>
                </c:pt>
                <c:pt idx="2">
                  <c:v>15.15389169539</c:v>
                </c:pt>
                <c:pt idx="3">
                  <c:v>13.413790647560001</c:v>
                </c:pt>
                <c:pt idx="4">
                  <c:v>6.5734596316619998</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 25-34</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Poblogaeth y DU </c:v>
                </c:pt>
                <c:pt idx="1">
                  <c:v>Wedi cymryd taith yn y DU</c:v>
                </c:pt>
                <c:pt idx="2">
                  <c:v> Wedi cymryd taith i Gymru </c:v>
                </c:pt>
                <c:pt idx="3">
                  <c:v>Wedi cymryd taith i Loegr</c:v>
                </c:pt>
                <c:pt idx="4">
                  <c:v> Wedi cymryd taith i'r Alban</c:v>
                </c:pt>
              </c:strCache>
            </c:strRef>
          </c:cat>
          <c:val>
            <c:numRef>
              <c:f>Sheet1!$C$2:$C$11</c:f>
              <c:numCache>
                <c:formatCode>0</c:formatCode>
                <c:ptCount val="5"/>
                <c:pt idx="0">
                  <c:v>16.989999999999998</c:v>
                </c:pt>
                <c:pt idx="1">
                  <c:v>19.30761886689</c:v>
                </c:pt>
                <c:pt idx="2">
                  <c:v>17.57763214157</c:v>
                </c:pt>
                <c:pt idx="3">
                  <c:v>20.840465455309999</c:v>
                </c:pt>
                <c:pt idx="4">
                  <c:v>13.51919938414</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 35-44</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Poblogaeth y DU </c:v>
                </c:pt>
                <c:pt idx="1">
                  <c:v>Wedi cymryd taith yn y DU</c:v>
                </c:pt>
                <c:pt idx="2">
                  <c:v> Wedi cymryd taith i Gymru </c:v>
                </c:pt>
                <c:pt idx="3">
                  <c:v>Wedi cymryd taith i Loegr</c:v>
                </c:pt>
                <c:pt idx="4">
                  <c:v> Wedi cymryd taith i'r Alban</c:v>
                </c:pt>
              </c:strCache>
            </c:strRef>
          </c:cat>
          <c:val>
            <c:numRef>
              <c:f>Sheet1!$D$2:$D$11</c:f>
              <c:numCache>
                <c:formatCode>0</c:formatCode>
                <c:ptCount val="5"/>
                <c:pt idx="0">
                  <c:v>15.98</c:v>
                </c:pt>
                <c:pt idx="1">
                  <c:v>16.22013480603</c:v>
                </c:pt>
                <c:pt idx="2">
                  <c:v>11.80084741302</c:v>
                </c:pt>
                <c:pt idx="3">
                  <c:v>16.412495447369999</c:v>
                </c:pt>
                <c:pt idx="4">
                  <c:v>21.336035260389998</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 45-54</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Poblogaeth y DU </c:v>
                </c:pt>
                <c:pt idx="1">
                  <c:v>Wedi cymryd taith yn y DU</c:v>
                </c:pt>
                <c:pt idx="2">
                  <c:v> Wedi cymryd taith i Gymru </c:v>
                </c:pt>
                <c:pt idx="3">
                  <c:v>Wedi cymryd taith i Loegr</c:v>
                </c:pt>
                <c:pt idx="4">
                  <c:v> Wedi cymryd taith i'r Alban</c:v>
                </c:pt>
              </c:strCache>
            </c:strRef>
          </c:cat>
          <c:val>
            <c:numRef>
              <c:f>Sheet1!$E$2:$E$11</c:f>
              <c:numCache>
                <c:formatCode>0</c:formatCode>
                <c:ptCount val="5"/>
                <c:pt idx="0">
                  <c:v>17</c:v>
                </c:pt>
                <c:pt idx="1">
                  <c:v>16.50251971534</c:v>
                </c:pt>
                <c:pt idx="2">
                  <c:v>18.96460857189</c:v>
                </c:pt>
                <c:pt idx="3">
                  <c:v>15.79298704014</c:v>
                </c:pt>
                <c:pt idx="4">
                  <c:v>21.282984203070001</c:v>
                </c:pt>
              </c:numCache>
            </c:numRef>
          </c:val>
          <c:extLst>
            <c:ext xmlns:c16="http://schemas.microsoft.com/office/drawing/2014/chart" uri="{C3380CC4-5D6E-409C-BE32-E72D297353CC}">
              <c16:uniqueId val="{00000007-9A17-48C4-A399-18E03137425F}"/>
            </c:ext>
          </c:extLst>
        </c:ser>
        <c:ser>
          <c:idx val="0"/>
          <c:order val="4"/>
          <c:tx>
            <c:strRef>
              <c:f>Sheet1!$F$1</c:f>
              <c:strCache>
                <c:ptCount val="1"/>
                <c:pt idx="0">
                  <c:v> 55-64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Poblogaeth y DU </c:v>
                </c:pt>
                <c:pt idx="1">
                  <c:v>Wedi cymryd taith yn y DU</c:v>
                </c:pt>
                <c:pt idx="2">
                  <c:v> Wedi cymryd taith i Gymru </c:v>
                </c:pt>
                <c:pt idx="3">
                  <c:v>Wedi cymryd taith i Loegr</c:v>
                </c:pt>
                <c:pt idx="4">
                  <c:v> Wedi cymryd taith i'r Alban</c:v>
                </c:pt>
              </c:strCache>
            </c:strRef>
          </c:cat>
          <c:val>
            <c:numRef>
              <c:f>Sheet1!$F$2:$F$11</c:f>
              <c:numCache>
                <c:formatCode>0</c:formatCode>
                <c:ptCount val="5"/>
                <c:pt idx="0">
                  <c:v>14.01</c:v>
                </c:pt>
                <c:pt idx="1">
                  <c:v>13.341504342169999</c:v>
                </c:pt>
                <c:pt idx="2">
                  <c:v>22.482931377229999</c:v>
                </c:pt>
                <c:pt idx="3">
                  <c:v>12.22508901388</c:v>
                </c:pt>
                <c:pt idx="4">
                  <c:v>15.508866597840001</c:v>
                </c:pt>
              </c:numCache>
            </c:numRef>
          </c:val>
          <c:extLst>
            <c:ext xmlns:c16="http://schemas.microsoft.com/office/drawing/2014/chart" uri="{C3380CC4-5D6E-409C-BE32-E72D297353CC}">
              <c16:uniqueId val="{00000000-C2D4-47C6-A185-2AFECFB3ACA1}"/>
            </c:ext>
          </c:extLst>
        </c:ser>
        <c:ser>
          <c:idx val="2"/>
          <c:order val="5"/>
          <c:tx>
            <c:strRef>
              <c:f>Sheet1!$G$1</c:f>
              <c:strCache>
                <c:ptCount val="1"/>
                <c:pt idx="0">
                  <c:v> 65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Poblogaeth y DU </c:v>
                </c:pt>
                <c:pt idx="1">
                  <c:v>Wedi cymryd taith yn y DU</c:v>
                </c:pt>
                <c:pt idx="2">
                  <c:v> Wedi cymryd taith i Gymru </c:v>
                </c:pt>
                <c:pt idx="3">
                  <c:v>Wedi cymryd taith i Loegr</c:v>
                </c:pt>
                <c:pt idx="4">
                  <c:v> Wedi cymryd taith i'r Alban</c:v>
                </c:pt>
              </c:strCache>
            </c:strRef>
          </c:cat>
          <c:val>
            <c:numRef>
              <c:f>Sheet1!$G$2:$G$11</c:f>
              <c:numCache>
                <c:formatCode>0</c:formatCode>
                <c:ptCount val="5"/>
                <c:pt idx="0">
                  <c:v>22.01</c:v>
                </c:pt>
                <c:pt idx="1">
                  <c:v>21.67343151559</c:v>
                </c:pt>
                <c:pt idx="2">
                  <c:v>14.0200888009</c:v>
                </c:pt>
                <c:pt idx="3">
                  <c:v>21.315172395729999</c:v>
                </c:pt>
                <c:pt idx="4">
                  <c:v>21.779454922900001</c:v>
                </c:pt>
              </c:numCache>
            </c:numRef>
          </c:val>
          <c:extLst>
            <c:ext xmlns:c16="http://schemas.microsoft.com/office/drawing/2014/chart" uri="{C3380CC4-5D6E-409C-BE32-E72D297353CC}">
              <c16:uniqueId val="{00000001-C2D4-47C6-A185-2AFECFB3ACA1}"/>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5.6205879424718025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cy-GB" sz="1400" b="1" i="0" u="none" strike="noStrike" baseline="0" dirty="0">
                <a:solidFill>
                  <a:srgbClr val="C00000"/>
                </a:solidFill>
                <a:effectLst/>
                <a:latin typeface="Arial" panose="020B0604020202020204" pitchFamily="34" charset="0"/>
                <a:cs typeface="Arial" panose="020B0604020202020204" pitchFamily="34" charset="0"/>
              </a:rPr>
              <a:t>Ffigur 2. Dadansoddiad o’r boblogaeth a’r rhai sydd wedi cymryd taith yn 2025 yn ôl rhyw, Canran, </a:t>
            </a:r>
            <a:r>
              <a:rPr lang="cy-GB" sz="1400" b="1" i="0" u="none" strike="noStrike" kern="1200" spc="0" baseline="0" dirty="0">
                <a:solidFill>
                  <a:srgbClr val="C00000"/>
                </a:solidFill>
                <a:effectLst/>
                <a:latin typeface="Arial" panose="020B0604020202020204" pitchFamily="34" charset="0"/>
                <a:cs typeface="Arial" panose="020B0604020202020204" pitchFamily="34" charset="0"/>
              </a:rPr>
              <a:t>Ionawr 2026 gwaith maes, y DU </a:t>
            </a:r>
          </a:p>
        </c:rich>
      </c:tx>
      <c:layout>
        <c:manualLayout>
          <c:xMode val="edge"/>
          <c:yMode val="edge"/>
          <c:x val="2.8315944590415762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GB"/>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Gwryw</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 Poblogaeth y DU </c:v>
                </c:pt>
                <c:pt idx="1">
                  <c:v>Wedi cymryd taith i'r DU </c:v>
                </c:pt>
                <c:pt idx="2">
                  <c:v> Wedi cymryd taith i Gymru </c:v>
                </c:pt>
                <c:pt idx="3">
                  <c:v>Wedi cymryd taith i Loegr </c:v>
                </c:pt>
                <c:pt idx="4">
                  <c:v>Wedi cymryd taith i'r Alban</c:v>
                </c:pt>
              </c:strCache>
            </c:strRef>
          </c:cat>
          <c:val>
            <c:numRef>
              <c:f>Sheet1!$B$2:$B$10</c:f>
              <c:numCache>
                <c:formatCode>0</c:formatCode>
                <c:ptCount val="5"/>
                <c:pt idx="0" formatCode="General">
                  <c:v>49</c:v>
                </c:pt>
                <c:pt idx="1">
                  <c:v>47.072610777000001</c:v>
                </c:pt>
                <c:pt idx="2">
                  <c:v>50.09130600508</c:v>
                </c:pt>
                <c:pt idx="3">
                  <c:v>46.2339863184</c:v>
                </c:pt>
                <c:pt idx="4">
                  <c:v>54.095393189169997</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 Benyw</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 Poblogaeth y DU </c:v>
                </c:pt>
                <c:pt idx="1">
                  <c:v>Wedi cymryd taith i'r DU </c:v>
                </c:pt>
                <c:pt idx="2">
                  <c:v> Wedi cymryd taith i Gymru </c:v>
                </c:pt>
                <c:pt idx="3">
                  <c:v>Wedi cymryd taith i Loegr </c:v>
                </c:pt>
                <c:pt idx="4">
                  <c:v>Wedi cymryd taith i'r Alban</c:v>
                </c:pt>
              </c:strCache>
            </c:strRef>
          </c:cat>
          <c:val>
            <c:numRef>
              <c:f>Sheet1!$C$2:$C$10</c:f>
              <c:numCache>
                <c:formatCode>0</c:formatCode>
                <c:ptCount val="5"/>
                <c:pt idx="0" formatCode="General">
                  <c:v>51</c:v>
                </c:pt>
                <c:pt idx="1">
                  <c:v>52.927389222999999</c:v>
                </c:pt>
                <c:pt idx="2">
                  <c:v>49.90869399492</c:v>
                </c:pt>
                <c:pt idx="3">
                  <c:v>53.7660136816</c:v>
                </c:pt>
                <c:pt idx="4">
                  <c:v>45.904606810830003</c:v>
                </c:pt>
              </c:numCache>
            </c:numRef>
          </c:val>
          <c:extLst>
            <c:ext xmlns:c16="http://schemas.microsoft.com/office/drawing/2014/chart" uri="{C3380CC4-5D6E-409C-BE32-E72D297353CC}">
              <c16:uniqueId val="{00000004-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7.2342337591948538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baseline="0" dirty="0">
                <a:solidFill>
                  <a:srgbClr val="C00000"/>
                </a:solidFill>
                <a:effectLst/>
                <a:latin typeface="Arial" panose="020B0604020202020204" pitchFamily="34" charset="0"/>
                <a:cs typeface="Arial" panose="020B0604020202020204" pitchFamily="34" charset="0"/>
              </a:rPr>
              <a:t>Ffigur 3. Dadansoddiad o’r boblogaeth a’r rhai sydd wedi cymryd taith yn 2025 yn ôl cyfnod bywyd, Canran, </a:t>
            </a:r>
            <a:r>
              <a:rPr lang="cy-GB" sz="1400" b="1" i="0" u="none" strike="noStrike" kern="1200" spc="0" baseline="0" dirty="0">
                <a:solidFill>
                  <a:srgbClr val="C00000"/>
                </a:solidFill>
                <a:effectLst/>
                <a:latin typeface="Arial" panose="020B0604020202020204" pitchFamily="34" charset="0"/>
                <a:cs typeface="Arial" panose="020B0604020202020204" pitchFamily="34" charset="0"/>
              </a:rPr>
              <a:t>Ionawr 2026 gwaith maes, y DU</a:t>
            </a:r>
          </a:p>
        </c:rich>
      </c:tx>
      <c:layout>
        <c:manualLayout>
          <c:xMode val="edge"/>
          <c:yMode val="edge"/>
          <c:x val="1.4357636007063376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GB"/>
        </a:p>
      </c:txPr>
    </c:title>
    <c:autoTitleDeleted val="0"/>
    <c:plotArea>
      <c:layout>
        <c:manualLayout>
          <c:layoutTarget val="inner"/>
          <c:xMode val="edge"/>
          <c:yMode val="edge"/>
          <c:x val="0.15274673284369136"/>
          <c:y val="0.23638093532263521"/>
          <c:w val="0.83489753212929463"/>
          <c:h val="0.58096426367384768"/>
        </c:manualLayout>
      </c:layout>
      <c:barChart>
        <c:barDir val="col"/>
        <c:grouping val="percentStacked"/>
        <c:varyColors val="0"/>
        <c:ser>
          <c:idx val="1"/>
          <c:order val="0"/>
          <c:tx>
            <c:strRef>
              <c:f>Sheet1!$B$1</c:f>
              <c:strCache>
                <c:ptCount val="1"/>
                <c:pt idx="0">
                  <c:v>Pobl Annibynnol iau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Poblogaeth y DU 2025 </c:v>
                </c:pt>
                <c:pt idx="1">
                  <c:v>Wedi cymryd taith yn y DU</c:v>
                </c:pt>
                <c:pt idx="2">
                  <c:v> Wedi cymryd taith i Gymru </c:v>
                </c:pt>
                <c:pt idx="3">
                  <c:v>Wedi cymryd taith i Loegr</c:v>
                </c:pt>
                <c:pt idx="4">
                  <c:v> Wedi cymryd taith i'r Alban</c:v>
                </c:pt>
              </c:strCache>
            </c:strRef>
          </c:cat>
          <c:val>
            <c:numRef>
              <c:f>Sheet1!$B$2:$B$10</c:f>
              <c:numCache>
                <c:formatCode>0</c:formatCode>
                <c:ptCount val="5"/>
                <c:pt idx="0">
                  <c:v>15.089595924299999</c:v>
                </c:pt>
                <c:pt idx="1">
                  <c:v>13.78557425806</c:v>
                </c:pt>
                <c:pt idx="2">
                  <c:v>23.268952155179999</c:v>
                </c:pt>
                <c:pt idx="3">
                  <c:v>14.06410817363</c:v>
                </c:pt>
                <c:pt idx="4">
                  <c:v>5.5631341485329999</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Teuluoedd </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Poblogaeth y DU 2025 </c:v>
                </c:pt>
                <c:pt idx="1">
                  <c:v>Wedi cymryd taith yn y DU</c:v>
                </c:pt>
                <c:pt idx="2">
                  <c:v> Wedi cymryd taith i Gymru </c:v>
                </c:pt>
                <c:pt idx="3">
                  <c:v>Wedi cymryd taith i Loegr</c:v>
                </c:pt>
                <c:pt idx="4">
                  <c:v> Wedi cymryd taith i'r Alban</c:v>
                </c:pt>
              </c:strCache>
            </c:strRef>
          </c:cat>
          <c:val>
            <c:numRef>
              <c:f>Sheet1!$C$2:$C$10</c:f>
              <c:numCache>
                <c:formatCode>0</c:formatCode>
                <c:ptCount val="5"/>
                <c:pt idx="0">
                  <c:v>34.988554446969999</c:v>
                </c:pt>
                <c:pt idx="1">
                  <c:v>40.040283307919999</c:v>
                </c:pt>
                <c:pt idx="2">
                  <c:v>30.606889055050001</c:v>
                </c:pt>
                <c:pt idx="3">
                  <c:v>41.677582695790001</c:v>
                </c:pt>
                <c:pt idx="4">
                  <c:v>38.542054116019997</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Pobl Annibynnol hŷn </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Poblogaeth y DU 2025 </c:v>
                </c:pt>
                <c:pt idx="1">
                  <c:v>Wedi cymryd taith yn y DU</c:v>
                </c:pt>
                <c:pt idx="2">
                  <c:v> Wedi cymryd taith i Gymru </c:v>
                </c:pt>
                <c:pt idx="3">
                  <c:v>Wedi cymryd taith i Loegr</c:v>
                </c:pt>
                <c:pt idx="4">
                  <c:v> Wedi cymryd taith i'r Alban</c:v>
                </c:pt>
              </c:strCache>
            </c:strRef>
          </c:cat>
          <c:val>
            <c:numRef>
              <c:f>Sheet1!$D$2:$D$10</c:f>
              <c:numCache>
                <c:formatCode>0</c:formatCode>
                <c:ptCount val="5"/>
                <c:pt idx="0">
                  <c:v>28.256937845260001</c:v>
                </c:pt>
                <c:pt idx="1">
                  <c:v>25.215055960490002</c:v>
                </c:pt>
                <c:pt idx="2">
                  <c:v>32.104069988870002</c:v>
                </c:pt>
                <c:pt idx="3">
                  <c:v>23.438653697269999</c:v>
                </c:pt>
                <c:pt idx="4">
                  <c:v>34.115356812549997</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Oed Ymddeol</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Poblogaeth y DU 2025 </c:v>
                </c:pt>
                <c:pt idx="1">
                  <c:v>Wedi cymryd taith yn y DU</c:v>
                </c:pt>
                <c:pt idx="2">
                  <c:v> Wedi cymryd taith i Gymru </c:v>
                </c:pt>
                <c:pt idx="3">
                  <c:v>Wedi cymryd taith i Loegr</c:v>
                </c:pt>
                <c:pt idx="4">
                  <c:v> Wedi cymryd taith i'r Alban</c:v>
                </c:pt>
              </c:strCache>
            </c:strRef>
          </c:cat>
          <c:val>
            <c:numRef>
              <c:f>Sheet1!$E$2:$E$10</c:f>
              <c:numCache>
                <c:formatCode>0</c:formatCode>
                <c:ptCount val="5"/>
                <c:pt idx="0">
                  <c:v>21.664911783480001</c:v>
                </c:pt>
                <c:pt idx="1">
                  <c:v>20.95908647353</c:v>
                </c:pt>
                <c:pt idx="2">
                  <c:v>14.0200888009</c:v>
                </c:pt>
                <c:pt idx="3">
                  <c:v>20.81965543331</c:v>
                </c:pt>
                <c:pt idx="4">
                  <c:v>21.779454922900001</c:v>
                </c:pt>
              </c:numCache>
            </c:numRef>
          </c:val>
          <c:extLst>
            <c:ext xmlns:c16="http://schemas.microsoft.com/office/drawing/2014/chart" uri="{C3380CC4-5D6E-409C-BE32-E72D297353CC}">
              <c16:uniqueId val="{00000007-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8388120299564555E-3"/>
          <c:y val="0.24069890900093144"/>
          <c:w val="0.14996269465056444"/>
          <c:h val="0.5141714700412665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chemeClr val="tx1">
                    <a:lumMod val="65000"/>
                    <a:lumOff val="35000"/>
                  </a:schemeClr>
                </a:solidFill>
                <a:latin typeface="+mn-lt"/>
                <a:ea typeface="+mn-ea"/>
                <a:cs typeface="+mn-cs"/>
              </a:defRPr>
            </a:pPr>
            <a:r>
              <a:rPr lang="cy-GB" sz="1400" b="1" i="0" u="none" strike="noStrike" kern="1200" spc="0" baseline="0" dirty="0">
                <a:solidFill>
                  <a:srgbClr val="C00000"/>
                </a:solidFill>
                <a:latin typeface="Arial" panose="020B0604020202020204" pitchFamily="34" charset="0"/>
                <a:cs typeface="Arial" panose="020B0604020202020204" pitchFamily="34" charset="0"/>
              </a:rPr>
              <a:t>Ffigur 4. Nifer yr achosion o seibiannau byr neu wyliau yn y DU a fwriedir o fewn y 3 mis nesaf ac a gymerwyd yn 3 mis olaf poblogaeth oedolion y DU, Canran, Ionawr 2026, y DU</a:t>
            </a:r>
          </a:p>
        </c:rich>
      </c:tx>
      <c:layout>
        <c:manualLayout>
          <c:xMode val="edge"/>
          <c:yMode val="edge"/>
          <c:x val="0"/>
          <c:y val="6.3750811630657912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365768471633831E-3"/>
          <c:y val="0.32930004871666352"/>
          <c:w val="0.99063423152836616"/>
          <c:h val="0.51318775894061208"/>
        </c:manualLayout>
      </c:layout>
      <c:lineChart>
        <c:grouping val="standard"/>
        <c:varyColors val="0"/>
        <c:ser>
          <c:idx val="1"/>
          <c:order val="0"/>
          <c:spPr>
            <a:ln w="28575" cap="rnd">
              <a:solidFill>
                <a:schemeClr val="accent2"/>
              </a:solidFill>
              <a:round/>
            </a:ln>
            <a:effectLst/>
          </c:spPr>
          <c:marker>
            <c:symbol val="square"/>
            <c:size val="5"/>
            <c:spPr>
              <a:solidFill>
                <a:srgbClr val="31275A"/>
              </a:solidFill>
              <a:ln w="9525">
                <a:solidFill>
                  <a:srgbClr val="31275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Sheet1!$AV$1:$BT$1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Sheet1!$AV$2:$BT$2</c:f>
            </c:numRef>
          </c:val>
          <c:smooth val="0"/>
          <c:extLst>
            <c:ext xmlns:c16="http://schemas.microsoft.com/office/drawing/2014/chart" uri="{C3380CC4-5D6E-409C-BE32-E72D297353CC}">
              <c16:uniqueId val="{00000006-EC6A-4D3D-BA30-91CC9B1F528D}"/>
            </c:ext>
          </c:extLst>
        </c:ser>
        <c:ser>
          <c:idx val="2"/>
          <c:order val="1"/>
          <c:spPr>
            <a:ln w="28575" cap="rnd">
              <a:solidFill>
                <a:schemeClr val="accent3"/>
              </a:solidFill>
              <a:round/>
            </a:ln>
            <a:effectLst/>
          </c:spPr>
          <c:marker>
            <c:symbol val="square"/>
            <c:size val="5"/>
            <c:spPr>
              <a:solidFill>
                <a:srgbClr val="31275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Sheet1!$AV$1:$BT$1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Sheet1!$AV$3:$BT$3</c:f>
            </c:numRef>
          </c:val>
          <c:smooth val="0"/>
          <c:extLst>
            <c:ext xmlns:c16="http://schemas.microsoft.com/office/drawing/2014/chart" uri="{C3380CC4-5D6E-409C-BE32-E72D297353CC}">
              <c16:uniqueId val="{00000014-EC6A-4D3D-BA30-91CC9B1F528D}"/>
            </c:ext>
          </c:extLst>
        </c:ser>
        <c:ser>
          <c:idx val="0"/>
          <c:order val="2"/>
          <c:spPr>
            <a:ln w="28575" cap="rnd">
              <a:solidFill>
                <a:srgbClr val="31275A"/>
              </a:solidFill>
              <a:prstDash val="sysDash"/>
              <a:round/>
            </a:ln>
            <a:effectLst/>
          </c:spPr>
          <c:marker>
            <c:symbol val="square"/>
            <c:size val="5"/>
            <c:spPr>
              <a:solidFill>
                <a:srgbClr val="31275A"/>
              </a:solidFill>
              <a:ln w="9525">
                <a:solidFill>
                  <a:srgbClr val="31275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Sheet1!$AV$1:$BT$1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Sheet1!$AV$4:$BT$4</c:f>
              <c:numCache>
                <c:formatCode>0%</c:formatCode>
                <c:ptCount val="25"/>
                <c:pt idx="0">
                  <c:v>0.23</c:v>
                </c:pt>
                <c:pt idx="1">
                  <c:v>0.28999999999999998</c:v>
                </c:pt>
                <c:pt idx="2">
                  <c:v>0.28999999999999998</c:v>
                </c:pt>
                <c:pt idx="3">
                  <c:v>0.33</c:v>
                </c:pt>
                <c:pt idx="4">
                  <c:v>0.38</c:v>
                </c:pt>
                <c:pt idx="5">
                  <c:v>0.45</c:v>
                </c:pt>
                <c:pt idx="6">
                  <c:v>0.51</c:v>
                </c:pt>
                <c:pt idx="7">
                  <c:v>0.45</c:v>
                </c:pt>
                <c:pt idx="8">
                  <c:v>0.33</c:v>
                </c:pt>
                <c:pt idx="9">
                  <c:v>0.32</c:v>
                </c:pt>
                <c:pt idx="10">
                  <c:v>0.25</c:v>
                </c:pt>
                <c:pt idx="11">
                  <c:v>0.23</c:v>
                </c:pt>
                <c:pt idx="12">
                  <c:v>0.23</c:v>
                </c:pt>
                <c:pt idx="13">
                  <c:v>0.28000000000000003</c:v>
                </c:pt>
                <c:pt idx="14">
                  <c:v>0.31</c:v>
                </c:pt>
                <c:pt idx="15">
                  <c:v>0.33</c:v>
                </c:pt>
                <c:pt idx="16">
                  <c:v>0.37</c:v>
                </c:pt>
                <c:pt idx="17">
                  <c:v>0.44</c:v>
                </c:pt>
                <c:pt idx="18">
                  <c:v>0.48</c:v>
                </c:pt>
                <c:pt idx="19">
                  <c:v>0.43</c:v>
                </c:pt>
                <c:pt idx="20">
                  <c:v>0.3</c:v>
                </c:pt>
                <c:pt idx="21">
                  <c:v>0.31</c:v>
                </c:pt>
                <c:pt idx="22">
                  <c:v>0.28000000000000003</c:v>
                </c:pt>
                <c:pt idx="23">
                  <c:v>0.2</c:v>
                </c:pt>
                <c:pt idx="24">
                  <c:v>0.22</c:v>
                </c:pt>
              </c:numCache>
            </c:numRef>
          </c:val>
          <c:smooth val="1"/>
          <c:extLst>
            <c:ext xmlns:c16="http://schemas.microsoft.com/office/drawing/2014/chart" uri="{C3380CC4-5D6E-409C-BE32-E72D297353CC}">
              <c16:uniqueId val="{0000000E-2340-4EE5-B4CA-E37D3BF52AD1}"/>
            </c:ext>
          </c:extLst>
        </c:ser>
        <c:ser>
          <c:idx val="3"/>
          <c:order val="3"/>
          <c:spPr>
            <a:ln w="28575" cap="rnd">
              <a:solidFill>
                <a:srgbClr val="31275A"/>
              </a:solidFill>
              <a:round/>
            </a:ln>
            <a:effectLst/>
          </c:spPr>
          <c:marker>
            <c:symbol val="square"/>
            <c:size val="5"/>
            <c:spPr>
              <a:solidFill>
                <a:srgbClr val="31275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Sheet1!$AV$1:$BT$1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Sheet1!$AV$5:$BT$5</c:f>
              <c:numCache>
                <c:formatCode>0%</c:formatCode>
                <c:ptCount val="25"/>
                <c:pt idx="0">
                  <c:v>0.14000000000000001</c:v>
                </c:pt>
                <c:pt idx="1">
                  <c:v>0.18</c:v>
                </c:pt>
                <c:pt idx="2">
                  <c:v>0.21</c:v>
                </c:pt>
                <c:pt idx="3">
                  <c:v>0.22</c:v>
                </c:pt>
                <c:pt idx="4">
                  <c:v>0.23</c:v>
                </c:pt>
                <c:pt idx="5">
                  <c:v>0.25</c:v>
                </c:pt>
                <c:pt idx="6">
                  <c:v>0.25</c:v>
                </c:pt>
                <c:pt idx="7">
                  <c:v>0.24</c:v>
                </c:pt>
                <c:pt idx="8">
                  <c:v>0.25</c:v>
                </c:pt>
                <c:pt idx="9">
                  <c:v>0.24</c:v>
                </c:pt>
                <c:pt idx="10">
                  <c:v>0.17</c:v>
                </c:pt>
                <c:pt idx="11">
                  <c:v>0.16</c:v>
                </c:pt>
                <c:pt idx="12">
                  <c:v>0.14000000000000001</c:v>
                </c:pt>
                <c:pt idx="13">
                  <c:v>0.17</c:v>
                </c:pt>
                <c:pt idx="14">
                  <c:v>0.21</c:v>
                </c:pt>
                <c:pt idx="15">
                  <c:v>0.22</c:v>
                </c:pt>
                <c:pt idx="16">
                  <c:v>0.24</c:v>
                </c:pt>
                <c:pt idx="17">
                  <c:v>0.24</c:v>
                </c:pt>
                <c:pt idx="18">
                  <c:v>0.25</c:v>
                </c:pt>
                <c:pt idx="19">
                  <c:v>0.27</c:v>
                </c:pt>
                <c:pt idx="20">
                  <c:v>0.21</c:v>
                </c:pt>
                <c:pt idx="21">
                  <c:v>0.24</c:v>
                </c:pt>
              </c:numCache>
            </c:numRef>
          </c:val>
          <c:smooth val="1"/>
          <c:extLst>
            <c:ext xmlns:c16="http://schemas.microsoft.com/office/drawing/2014/chart" uri="{C3380CC4-5D6E-409C-BE32-E72D297353CC}">
              <c16:uniqueId val="{0000000F-2340-4EE5-B4CA-E37D3BF52AD1}"/>
            </c:ext>
          </c:extLst>
        </c:ser>
        <c:ser>
          <c:idx val="4"/>
          <c:order val="4"/>
          <c:spPr>
            <a:ln w="28575" cap="rnd">
              <a:solidFill>
                <a:schemeClr val="accent5"/>
              </a:solidFill>
              <a:round/>
            </a:ln>
            <a:effectLst/>
          </c:spPr>
          <c:marker>
            <c:symbol val="square"/>
            <c:size val="6"/>
            <c:spPr>
              <a:solidFill>
                <a:srgbClr val="FF000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Sheet1!$AV$1:$BT$1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Sheet1!$AV$6:$BT$6</c:f>
              <c:numCache>
                <c:formatCode>General</c:formatCode>
                <c:ptCount val="25"/>
              </c:numCache>
            </c:numRef>
          </c:val>
          <c:smooth val="1"/>
          <c:extLst xmlns:c15="http://schemas.microsoft.com/office/drawing/2012/chart">
            <c:ext xmlns:c16="http://schemas.microsoft.com/office/drawing/2014/chart" uri="{C3380CC4-5D6E-409C-BE32-E72D297353CC}">
              <c16:uniqueId val="{00000010-2340-4EE5-B4CA-E37D3BF52AD1}"/>
            </c:ext>
          </c:extLst>
        </c:ser>
        <c:dLbls>
          <c:showLegendKey val="0"/>
          <c:showVal val="1"/>
          <c:showCatName val="0"/>
          <c:showSerName val="0"/>
          <c:showPercent val="0"/>
          <c:showBubbleSize val="0"/>
        </c:dLbls>
        <c:marker val="1"/>
        <c:smooth val="0"/>
        <c:axId val="-614278784"/>
        <c:axId val="-614279328"/>
        <c:extLst/>
      </c:lineChart>
      <c:catAx>
        <c:axId val="-61427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278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5. Ble arhoswyd ar deithiau dros nos yn y DU </a:t>
            </a:r>
            <a:r>
              <a:rPr lang="cy-GB" sz="1400" b="1" baseline="0" dirty="0">
                <a:solidFill>
                  <a:srgbClr val="C00000"/>
                </a:solidFill>
                <a:latin typeface="Arial" panose="020B0604020202020204" pitchFamily="34" charset="0"/>
                <a:cs typeface="Arial" panose="020B0604020202020204" pitchFamily="34" charset="0"/>
              </a:rPr>
              <a:t> </a:t>
            </a:r>
            <a:r>
              <a:rPr lang="cy-GB" sz="1400" b="1" u="sng" baseline="0" dirty="0">
                <a:solidFill>
                  <a:srgbClr val="C00000"/>
                </a:solidFill>
                <a:latin typeface="Arial" panose="020B0604020202020204" pitchFamily="34" charset="0"/>
                <a:cs typeface="Arial" panose="020B0604020202020204" pitchFamily="34" charset="0"/>
              </a:rPr>
              <a:t>yn 2025 yn erbyn bwriadau ar ddechrau 2025</a:t>
            </a:r>
            <a:r>
              <a:rPr lang="cy-GB" sz="1400" b="1" u="none" baseline="0" dirty="0">
                <a:solidFill>
                  <a:srgbClr val="C00000"/>
                </a:solidFill>
                <a:latin typeface="Arial" panose="020B0604020202020204" pitchFamily="34" charset="0"/>
                <a:cs typeface="Arial" panose="020B0604020202020204" pitchFamily="34" charset="0"/>
              </a:rPr>
              <a:t>, </a:t>
            </a:r>
            <a:r>
              <a:rPr lang="cy-GB" sz="1400" b="1" dirty="0">
                <a:solidFill>
                  <a:srgbClr val="C00000"/>
                </a:solidFill>
                <a:latin typeface="Arial" panose="020B0604020202020204" pitchFamily="34" charset="0"/>
                <a:cs typeface="Arial" panose="020B0604020202020204" pitchFamily="34" charset="0"/>
              </a:rPr>
              <a:t>Canran, gwaith maes Ionawr 2025 a </a:t>
            </a:r>
            <a:r>
              <a:rPr lang="cy-GB" sz="1400" b="1" baseline="0" dirty="0">
                <a:solidFill>
                  <a:srgbClr val="C00000"/>
                </a:solidFill>
                <a:latin typeface="Arial" panose="020B0604020202020204" pitchFamily="34" charset="0"/>
                <a:cs typeface="Arial" panose="020B0604020202020204" pitchFamily="34" charset="0"/>
              </a:rPr>
              <a:t> 2026</a:t>
            </a:r>
            <a:r>
              <a:rPr lang="cy-GB" sz="1400" b="1" dirty="0">
                <a:solidFill>
                  <a:srgbClr val="C00000"/>
                </a:solidFill>
                <a:latin typeface="Arial" panose="020B0604020202020204" pitchFamily="34" charset="0"/>
                <a:cs typeface="Arial" panose="020B0604020202020204" pitchFamily="34" charset="0"/>
              </a:rPr>
              <a:t>, y DU</a:t>
            </a:r>
          </a:p>
        </c:rich>
      </c:tx>
      <c:layout>
        <c:manualLayout>
          <c:xMode val="edge"/>
          <c:yMode val="edge"/>
          <c:x val="6.387378546950103E-4"/>
          <c:y val="1.5162070914928687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1.2545114177327302E-3"/>
          <c:y val="0.21283904698659156"/>
          <c:w val="0.99556624371070312"/>
          <c:h val="0.57983132727653719"/>
        </c:manualLayout>
      </c:layout>
      <c:barChart>
        <c:barDir val="col"/>
        <c:grouping val="clustered"/>
        <c:varyColors val="0"/>
        <c:ser>
          <c:idx val="1"/>
          <c:order val="0"/>
          <c:tx>
            <c:strRef>
              <c:f>Sheet1!$B$1</c:f>
              <c:strCache>
                <c:ptCount val="1"/>
                <c:pt idx="0">
                  <c:v>Cyrchfan wirioneddol y daith a gymerwyd yn 2025</c:v>
                </c:pt>
              </c:strCache>
            </c:strRef>
          </c:tx>
          <c:spPr>
            <a:solidFill>
              <a:srgbClr val="0323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 De-orllewin Lloegr</c:v>
                </c:pt>
                <c:pt idx="1">
                  <c:v> Llundain</c:v>
                </c:pt>
                <c:pt idx="2">
                  <c:v> Gogledd-orllewin Lloegr</c:v>
                </c:pt>
                <c:pt idx="3">
                  <c:v> De-ddwyrain Lloegr</c:v>
                </c:pt>
                <c:pt idx="4">
                  <c:v> Dwyrain Lloegr</c:v>
                </c:pt>
                <c:pt idx="5">
                  <c:v> Yr Alban</c:v>
                </c:pt>
                <c:pt idx="6">
                  <c:v> Swydd Efrog a'r Humber</c:v>
                </c:pt>
                <c:pt idx="7">
                  <c:v> Gogledd-ddwyrain Lloegr</c:v>
                </c:pt>
                <c:pt idx="8">
                  <c:v> Dwyrain Canolbarth Lloegr</c:v>
                </c:pt>
                <c:pt idx="9">
                  <c:v> Cymru</c:v>
                </c:pt>
                <c:pt idx="10">
                  <c:v> Gorllewin Canolbarth Lloegr</c:v>
                </c:pt>
                <c:pt idx="11">
                  <c:v> Gogledd Iwerddon</c:v>
                </c:pt>
              </c:strCache>
            </c:strRef>
          </c:cat>
          <c:val>
            <c:numRef>
              <c:f>Sheet1!$B$2:$B$13</c:f>
              <c:numCache>
                <c:formatCode>0</c:formatCode>
                <c:ptCount val="12"/>
                <c:pt idx="0">
                  <c:v>14.74551361664</c:v>
                </c:pt>
                <c:pt idx="1">
                  <c:v>14.50382501899</c:v>
                </c:pt>
                <c:pt idx="2">
                  <c:v>14.394353343280001</c:v>
                </c:pt>
                <c:pt idx="3">
                  <c:v>13.36713555331</c:v>
                </c:pt>
                <c:pt idx="4">
                  <c:v>11.605844856139999</c:v>
                </c:pt>
                <c:pt idx="5">
                  <c:v>10.40434193846</c:v>
                </c:pt>
                <c:pt idx="6">
                  <c:v>8.2855028866579996</c:v>
                </c:pt>
                <c:pt idx="7">
                  <c:v>7.3971462664010001</c:v>
                </c:pt>
                <c:pt idx="8">
                  <c:v>6.7747227145459998</c:v>
                </c:pt>
                <c:pt idx="9">
                  <c:v>6.4796345825510002</c:v>
                </c:pt>
                <c:pt idx="10">
                  <c:v>5.7573547406090002</c:v>
                </c:pt>
                <c:pt idx="11">
                  <c:v>1.9883073315269999</c:v>
                </c:pt>
              </c:numCache>
            </c:numRef>
          </c:val>
          <c:extLst>
            <c:ext xmlns:c16="http://schemas.microsoft.com/office/drawing/2014/chart" uri="{C3380CC4-5D6E-409C-BE32-E72D297353CC}">
              <c16:uniqueId val="{00000001-12B1-4D40-A0BF-60EE83210FB5}"/>
            </c:ext>
          </c:extLst>
        </c:ser>
        <c:ser>
          <c:idx val="2"/>
          <c:order val="1"/>
          <c:tx>
            <c:strRef>
              <c:f>Sheet1!$C$1</c:f>
              <c:strCache>
                <c:ptCount val="1"/>
                <c:pt idx="0">
                  <c:v> Cyrchfan arfaethedig ym mis Ionawr 2025</c:v>
                </c:pt>
              </c:strCache>
            </c:strRef>
          </c:tx>
          <c:spPr>
            <a:noFill/>
            <a:ln>
              <a:solidFill>
                <a:srgbClr val="00206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 De-orllewin Lloegr</c:v>
                </c:pt>
                <c:pt idx="1">
                  <c:v> Llundain</c:v>
                </c:pt>
                <c:pt idx="2">
                  <c:v> Gogledd-orllewin Lloegr</c:v>
                </c:pt>
                <c:pt idx="3">
                  <c:v> De-ddwyrain Lloegr</c:v>
                </c:pt>
                <c:pt idx="4">
                  <c:v> Dwyrain Lloegr</c:v>
                </c:pt>
                <c:pt idx="5">
                  <c:v> Yr Alban</c:v>
                </c:pt>
                <c:pt idx="6">
                  <c:v> Swydd Efrog a'r Humber</c:v>
                </c:pt>
                <c:pt idx="7">
                  <c:v> Gogledd-ddwyrain Lloegr</c:v>
                </c:pt>
                <c:pt idx="8">
                  <c:v> Dwyrain Canolbarth Lloegr</c:v>
                </c:pt>
                <c:pt idx="9">
                  <c:v> Cymru</c:v>
                </c:pt>
                <c:pt idx="10">
                  <c:v> Gorllewin Canolbarth Lloegr</c:v>
                </c:pt>
                <c:pt idx="11">
                  <c:v> Gogledd Iwerddon</c:v>
                </c:pt>
              </c:strCache>
            </c:strRef>
          </c:cat>
          <c:val>
            <c:numRef>
              <c:f>Sheet1!$C$2:$C$13</c:f>
              <c:numCache>
                <c:formatCode>0</c:formatCode>
                <c:ptCount val="12"/>
                <c:pt idx="0">
                  <c:v>17.446145945390001</c:v>
                </c:pt>
                <c:pt idx="1">
                  <c:v>14.334352416290001</c:v>
                </c:pt>
                <c:pt idx="2">
                  <c:v>10.9498992118</c:v>
                </c:pt>
                <c:pt idx="3">
                  <c:v>7.5486955124759998</c:v>
                </c:pt>
                <c:pt idx="4">
                  <c:v>8.3655606060390006</c:v>
                </c:pt>
                <c:pt idx="5">
                  <c:v>12.677419377930001</c:v>
                </c:pt>
                <c:pt idx="6">
                  <c:v>11.07000126688</c:v>
                </c:pt>
                <c:pt idx="7">
                  <c:v>4.410655305943</c:v>
                </c:pt>
                <c:pt idx="8">
                  <c:v>4.6941678520629999</c:v>
                </c:pt>
                <c:pt idx="9">
                  <c:v>8.6055966692600006</c:v>
                </c:pt>
                <c:pt idx="10">
                  <c:v>6.1166429587479998</c:v>
                </c:pt>
                <c:pt idx="11">
                  <c:v>3.3624628657210001</c:v>
                </c:pt>
              </c:numCache>
            </c:numRef>
          </c:val>
          <c:extLst>
            <c:ext xmlns:c16="http://schemas.microsoft.com/office/drawing/2014/chart" uri="{C3380CC4-5D6E-409C-BE32-E72D297353CC}">
              <c16:uniqueId val="{00000000-1127-4AF5-BB4F-843634B5114D}"/>
            </c:ext>
          </c:extLst>
        </c:ser>
        <c:dLbls>
          <c:showLegendKey val="0"/>
          <c:showVal val="0"/>
          <c:showCatName val="0"/>
          <c:showSerName val="0"/>
          <c:showPercent val="0"/>
          <c:showBubbleSize val="0"/>
        </c:dLbls>
        <c:gapWidth val="219"/>
        <c:axId val="1287151152"/>
        <c:axId val="1287143536"/>
      </c:barChart>
      <c:catAx>
        <c:axId val="128715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287143536"/>
        <c:crosses val="autoZero"/>
        <c:auto val="1"/>
        <c:lblAlgn val="ctr"/>
        <c:lblOffset val="100"/>
        <c:noMultiLvlLbl val="0"/>
      </c:catAx>
      <c:valAx>
        <c:axId val="1287143536"/>
        <c:scaling>
          <c:orientation val="minMax"/>
          <c:max val="50"/>
        </c:scaling>
        <c:delete val="1"/>
        <c:axPos val="l"/>
        <c:numFmt formatCode="0" sourceLinked="1"/>
        <c:majorTickMark val="out"/>
        <c:minorTickMark val="none"/>
        <c:tickLblPos val="nextTo"/>
        <c:crossAx val="1287151152"/>
        <c:crosses val="autoZero"/>
        <c:crossBetween val="between"/>
      </c:valAx>
      <c:spPr>
        <a:noFill/>
        <a:ln>
          <a:noFill/>
        </a:ln>
        <a:effectLst/>
      </c:spPr>
    </c:plotArea>
    <c:legend>
      <c:legendPos val="t"/>
      <c:layout>
        <c:manualLayout>
          <c:xMode val="edge"/>
          <c:yMode val="edge"/>
          <c:x val="0.1694458465374297"/>
          <c:y val="0.23154985866109173"/>
          <c:w val="0.61160380438285689"/>
          <c:h val="5.7714619019303637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6. Cyrchfan Cymru ar gyfer taith </a:t>
            </a:r>
            <a:r>
              <a:rPr lang="cy-GB" sz="1400" b="1" i="0" u="sng" strike="noStrike" kern="1200" spc="0" baseline="0" dirty="0">
                <a:solidFill>
                  <a:srgbClr val="C00000"/>
                </a:solidFill>
                <a:latin typeface="Arial" panose="020B0604020202020204" pitchFamily="34" charset="0"/>
                <a:cs typeface="Arial" panose="020B0604020202020204" pitchFamily="34" charset="0"/>
              </a:rPr>
              <a:t>yn 2025 o'i gymharu â bwriadau ar ddechrau 2025</a:t>
            </a:r>
            <a:r>
              <a:rPr lang="cy-GB" sz="1400" b="1" dirty="0">
                <a:solidFill>
                  <a:srgbClr val="C00000"/>
                </a:solidFill>
                <a:latin typeface="Arial" panose="020B0604020202020204" pitchFamily="34" charset="0"/>
                <a:cs typeface="Arial" panose="020B0604020202020204" pitchFamily="34" charset="0"/>
              </a:rPr>
              <a:t>, Canran,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Ionawr 2025 a 2026, y DU</a:t>
            </a:r>
          </a:p>
        </c:rich>
      </c:tx>
      <c:layout>
        <c:manualLayout>
          <c:xMode val="edge"/>
          <c:yMode val="edge"/>
          <c:x val="2.6078043364749996E-2"/>
          <c:y val="4.2990501694071886E-4"/>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GB"/>
        </a:p>
      </c:txPr>
    </c:title>
    <c:autoTitleDeleted val="0"/>
    <c:plotArea>
      <c:layout>
        <c:manualLayout>
          <c:layoutTarget val="inner"/>
          <c:xMode val="edge"/>
          <c:yMode val="edge"/>
          <c:x val="2.4080852754910575E-2"/>
          <c:y val="6.4172527460072931E-2"/>
          <c:w val="0.96708047675989528"/>
          <c:h val="0.63772142315414382"/>
        </c:manualLayout>
      </c:layout>
      <c:barChart>
        <c:barDir val="col"/>
        <c:grouping val="clustered"/>
        <c:varyColors val="0"/>
        <c:ser>
          <c:idx val="0"/>
          <c:order val="0"/>
          <c:tx>
            <c:strRef>
              <c:f>Sheet1!$B$1</c:f>
              <c:strCache>
                <c:ptCount val="1"/>
                <c:pt idx="0">
                  <c:v>Cyrchfan wirioneddol Cymru ar gyfer y daith a gymerwyd yn 2025</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Caerdydd</c:v>
                </c:pt>
                <c:pt idx="1">
                  <c:v> Sir Benfro</c:v>
                </c:pt>
                <c:pt idx="2">
                  <c:v> Canolbarth Cymru a Bannau Brycheiniog</c:v>
                </c:pt>
                <c:pt idx="3">
                  <c:v> Llandudno a Bae Colwyn</c:v>
                </c:pt>
                <c:pt idx="4">
                  <c:v> Gogledd-ddwyrain Cymru</c:v>
                </c:pt>
                <c:pt idx="5">
                  <c:v> Eryri</c:v>
                </c:pt>
                <c:pt idx="6">
                  <c:v> Bae Abertawe</c:v>
                </c:pt>
                <c:pt idx="7">
                  <c:v> Ynys Môn</c:v>
                </c:pt>
                <c:pt idx="8">
                  <c:v> Sir Gaerfyrddin</c:v>
                </c:pt>
                <c:pt idx="9">
                  <c:v> Cymoedd y De</c:v>
                </c:pt>
                <c:pt idx="10">
                  <c:v> Bae Aberteifi/Ceredigion</c:v>
                </c:pt>
                <c:pt idx="11">
                  <c:v> Dyffryn Gwy a Dyffryn Wysg</c:v>
                </c:pt>
                <c:pt idx="12">
                  <c:v> Arfordir Treftadaeth Morgannwg</c:v>
                </c:pt>
              </c:strCache>
            </c:strRef>
          </c:cat>
          <c:val>
            <c:numRef>
              <c:f>Sheet1!$B$2:$B$14</c:f>
              <c:numCache>
                <c:formatCode>0</c:formatCode>
                <c:ptCount val="13"/>
                <c:pt idx="0">
                  <c:v>19.179456998900001</c:v>
                </c:pt>
                <c:pt idx="1">
                  <c:v>15.22058566171</c:v>
                </c:pt>
                <c:pt idx="2">
                  <c:v>14.97868676279</c:v>
                </c:pt>
                <c:pt idx="3">
                  <c:v>13.979669207400001</c:v>
                </c:pt>
                <c:pt idx="4">
                  <c:v>13.299307338149999</c:v>
                </c:pt>
                <c:pt idx="5">
                  <c:v>12.24835808438</c:v>
                </c:pt>
                <c:pt idx="6">
                  <c:v>10.49177064002</c:v>
                </c:pt>
                <c:pt idx="7">
                  <c:v>10.050636349339999</c:v>
                </c:pt>
                <c:pt idx="8">
                  <c:v>9.5888618351439998</c:v>
                </c:pt>
                <c:pt idx="9">
                  <c:v>8.6925062227929999</c:v>
                </c:pt>
                <c:pt idx="10">
                  <c:v>4.0593675060079999</c:v>
                </c:pt>
                <c:pt idx="11">
                  <c:v>3.9063242182889999</c:v>
                </c:pt>
                <c:pt idx="12">
                  <c:v>2.5697452094469999</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 Cyrchfan arfaethedig Cymru ym mis Ionawr 2025</c:v>
                </c:pt>
              </c:strCache>
            </c:strRef>
          </c:tx>
          <c:spPr>
            <a:noFill/>
            <a:ln>
              <a:solidFill>
                <a:srgbClr val="FF000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Caerdydd</c:v>
                </c:pt>
                <c:pt idx="1">
                  <c:v> Sir Benfro</c:v>
                </c:pt>
                <c:pt idx="2">
                  <c:v> Canolbarth Cymru a Bannau Brycheiniog</c:v>
                </c:pt>
                <c:pt idx="3">
                  <c:v> Llandudno a Bae Colwyn</c:v>
                </c:pt>
                <c:pt idx="4">
                  <c:v> Gogledd-ddwyrain Cymru</c:v>
                </c:pt>
                <c:pt idx="5">
                  <c:v> Eryri</c:v>
                </c:pt>
                <c:pt idx="6">
                  <c:v> Bae Abertawe</c:v>
                </c:pt>
                <c:pt idx="7">
                  <c:v> Ynys Môn</c:v>
                </c:pt>
                <c:pt idx="8">
                  <c:v> Sir Gaerfyrddin</c:v>
                </c:pt>
                <c:pt idx="9">
                  <c:v> Cymoedd y De</c:v>
                </c:pt>
                <c:pt idx="10">
                  <c:v> Bae Aberteifi/Ceredigion</c:v>
                </c:pt>
                <c:pt idx="11">
                  <c:v> Dyffryn Gwy a Dyffryn Wysg</c:v>
                </c:pt>
                <c:pt idx="12">
                  <c:v> Arfordir Treftadaeth Morgannwg</c:v>
                </c:pt>
              </c:strCache>
            </c:strRef>
          </c:cat>
          <c:val>
            <c:numRef>
              <c:f>Sheet1!$C$2:$C$14</c:f>
              <c:numCache>
                <c:formatCode>0</c:formatCode>
                <c:ptCount val="13"/>
                <c:pt idx="0">
                  <c:v>20.950187901509999</c:v>
                </c:pt>
                <c:pt idx="1">
                  <c:v>12.882755507620001</c:v>
                </c:pt>
                <c:pt idx="2">
                  <c:v>3.4626092062909999</c:v>
                </c:pt>
                <c:pt idx="3">
                  <c:v>18.919925652660002</c:v>
                </c:pt>
                <c:pt idx="4">
                  <c:v>2.898550724638</c:v>
                </c:pt>
                <c:pt idx="5">
                  <c:v>9.9290054524000002</c:v>
                </c:pt>
                <c:pt idx="6">
                  <c:v>7.2222476181089998</c:v>
                </c:pt>
                <c:pt idx="7">
                  <c:v>9.9613293967440004</c:v>
                </c:pt>
                <c:pt idx="8">
                  <c:v>3.9964757827340001</c:v>
                </c:pt>
                <c:pt idx="9">
                  <c:v>10.90078183088</c:v>
                </c:pt>
                <c:pt idx="10">
                  <c:v>6.2586125261410004</c:v>
                </c:pt>
                <c:pt idx="11">
                  <c:v>0.72463768115939997</c:v>
                </c:pt>
                <c:pt idx="12">
                  <c:v>1.449275362319</c:v>
                </c:pt>
              </c:numCache>
            </c:numRef>
          </c:val>
          <c:extLst>
            <c:ext xmlns:c16="http://schemas.microsoft.com/office/drawing/2014/chart" uri="{C3380CC4-5D6E-409C-BE32-E72D297353CC}">
              <c16:uniqueId val="{00000000-F133-4244-BC9F-FE68F499035A}"/>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5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r"/>
      <c:layout>
        <c:manualLayout>
          <c:xMode val="edge"/>
          <c:yMode val="edge"/>
          <c:x val="2.9449312350548151E-2"/>
          <c:y val="0.15468956283180868"/>
          <c:w val="0.95384995323794364"/>
          <c:h val="0.13071145668780521"/>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mn-lt"/>
                <a:ea typeface="+mn-ea"/>
                <a:cs typeface="+mn-cs"/>
              </a:defRPr>
            </a:pPr>
            <a:r>
              <a:rPr lang="cy-GB" sz="1200" b="1" i="0" u="none" strike="noStrike" kern="1200" spc="0" baseline="0" dirty="0">
                <a:solidFill>
                  <a:srgbClr val="BB0003"/>
                </a:solidFill>
                <a:effectLst/>
                <a:latin typeface="+mn-lt"/>
                <a:ea typeface="+mn-ea"/>
                <a:cs typeface="+mn-cs"/>
              </a:rPr>
              <a:t>Ffigur 7a. Digwyddiadau hamdden a fynychwyd yng Nghymru yn </a:t>
            </a:r>
          </a:p>
          <a:p>
            <a:pPr algn="l" rtl="0">
              <a:defRPr sz="1200">
                <a:solidFill>
                  <a:srgbClr val="F90004">
                    <a:lumMod val="75000"/>
                  </a:srgbClr>
                </a:solidFill>
              </a:defRPr>
            </a:pPr>
            <a:r>
              <a:rPr lang="cy-GB" sz="1200" b="1" i="0" u="none" strike="noStrike" kern="1200" spc="0" baseline="0" dirty="0">
                <a:solidFill>
                  <a:srgbClr val="BB0003"/>
                </a:solidFill>
                <a:effectLst/>
                <a:latin typeface="+mn-lt"/>
                <a:ea typeface="+mn-ea"/>
                <a:cs typeface="+mn-cs"/>
              </a:rPr>
              <a:t>y 12 mis diwethaf, </a:t>
            </a:r>
            <a:r>
              <a:rPr lang="cy-GB" sz="1200" b="1" i="0" u="none" strike="noStrike" kern="1200" spc="0" baseline="0" dirty="0">
                <a:solidFill>
                  <a:srgbClr val="C00000"/>
                </a:solidFill>
                <a:latin typeface="Arial" panose="020B0604020202020204" pitchFamily="34" charset="0"/>
                <a:cs typeface="Arial" panose="020B0604020202020204" pitchFamily="34" charset="0"/>
              </a:rPr>
              <a:t>gwaith maes Hydref 2025</a:t>
            </a:r>
            <a:r>
              <a:rPr lang="cy-GB" sz="1200" b="1" i="0" u="none" strike="noStrike" kern="1200" spc="0" baseline="0" dirty="0">
                <a:solidFill>
                  <a:srgbClr val="BB0003"/>
                </a:solidFill>
                <a:effectLst/>
                <a:latin typeface="+mn-lt"/>
                <a:ea typeface="+mn-ea"/>
                <a:cs typeface="+mn-cs"/>
              </a:rPr>
              <a:t>, y DU</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0.2208645774343222"/>
          <c:y val="0.23191775704392362"/>
          <c:w val="0.7791354225656778"/>
          <c:h val="0.73690763648621638"/>
        </c:manualLayout>
      </c:layout>
      <c:barChart>
        <c:barDir val="bar"/>
        <c:grouping val="clustered"/>
        <c:varyColors val="0"/>
        <c:ser>
          <c:idx val="0"/>
          <c:order val="0"/>
          <c:tx>
            <c:strRef>
              <c:f>Sheet1!$B$1</c:f>
              <c:strCache>
                <c:ptCount val="1"/>
                <c:pt idx="0">
                  <c:v>Colofn 1</c:v>
                </c:pt>
              </c:strCache>
            </c:strRef>
          </c:tx>
          <c:spPr>
            <a:solidFill>
              <a:srgbClr val="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 Digwyddiad chwaraeon byw fel gwyliwr </c:v>
                </c:pt>
                <c:pt idx="1">
                  <c:v> Cyngerdd neu gig</c:v>
                </c:pt>
                <c:pt idx="2">
                  <c:v> Sioe deledu i gynulleidfa fyw </c:v>
                </c:pt>
                <c:pt idx="3">
                  <c:v> Digwyddiad tymhorol </c:v>
                </c:pt>
                <c:pt idx="4">
                  <c:v> Sioe neu berfformiad byw </c:v>
                </c:pt>
                <c:pt idx="5">
                  <c:v> Gŵyl ddiwylliannol</c:v>
                </c:pt>
                <c:pt idx="6">
                  <c:v> Gŵyl gerddoriaeth </c:v>
                </c:pt>
                <c:pt idx="7">
                  <c:v> Digwyddiad / cystadleuaeth chwaraeon fel cystadleuydd </c:v>
                </c:pt>
                <c:pt idx="8">
                  <c:v> Confensiwn cefnogwyr</c:v>
                </c:pt>
                <c:pt idx="9">
                  <c:v> Arddangosfa hamdden </c:v>
                </c:pt>
                <c:pt idx="10">
                  <c:v> Arddangosfa / gorymdaith / carnifal </c:v>
                </c:pt>
                <c:pt idx="11">
                  <c:v> Arall</c:v>
                </c:pt>
              </c:strCache>
            </c:strRef>
          </c:cat>
          <c:val>
            <c:numRef>
              <c:f>Sheet1!$B$2:$B$13</c:f>
              <c:numCache>
                <c:formatCode>0</c:formatCode>
                <c:ptCount val="12"/>
                <c:pt idx="0">
                  <c:v>13.513513513513514</c:v>
                </c:pt>
                <c:pt idx="1">
                  <c:v>12.972972972972974</c:v>
                </c:pt>
                <c:pt idx="2">
                  <c:v>11.351351351351353</c:v>
                </c:pt>
                <c:pt idx="3">
                  <c:v>11.351351351351353</c:v>
                </c:pt>
                <c:pt idx="4">
                  <c:v>10.810810810810811</c:v>
                </c:pt>
                <c:pt idx="5">
                  <c:v>10.27027027027027</c:v>
                </c:pt>
                <c:pt idx="6">
                  <c:v>8.6486486486486491</c:v>
                </c:pt>
                <c:pt idx="7">
                  <c:v>8.1081081081081088</c:v>
                </c:pt>
                <c:pt idx="8">
                  <c:v>4.8648648648648649</c:v>
                </c:pt>
                <c:pt idx="9">
                  <c:v>3.7837837837837842</c:v>
                </c:pt>
                <c:pt idx="10">
                  <c:v>3.2432432432432434</c:v>
                </c:pt>
                <c:pt idx="11">
                  <c:v>1.0810810810810811</c:v>
                </c:pt>
              </c:numCache>
            </c:numRef>
          </c:val>
          <c:extLst>
            <c:ext xmlns:c16="http://schemas.microsoft.com/office/drawing/2014/chart" uri="{C3380CC4-5D6E-409C-BE32-E72D297353CC}">
              <c16:uniqueId val="{00000000-DFB3-47F9-9A34-B46AE465945E}"/>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majorGridlines>
          <c:spPr>
            <a:ln w="9525" cap="flat" cmpd="sng" algn="ctr">
              <a:solidFill>
                <a:srgbClr val="D9D9D9"/>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r>
              <a:rPr lang="cy-GB" sz="1400" b="1" i="0" u="none" strike="noStrike" kern="1200" spc="0" baseline="0" dirty="0">
                <a:solidFill>
                  <a:srgbClr val="C00000"/>
                </a:solidFill>
                <a:latin typeface="Arial" panose="020B0604020202020204" pitchFamily="34" charset="0"/>
                <a:cs typeface="Arial" panose="020B0604020202020204" pitchFamily="34" charset="0"/>
              </a:rPr>
              <a:t>Ffigur 8. Rhesymau dros beidio â mynd ar daith dros nos i'r DU yn ystod y </a:t>
            </a:r>
            <a:r>
              <a:rPr lang="cy-GB" sz="1400" b="1" i="0" u="sng" strike="noStrike" kern="1200" spc="0" baseline="0" dirty="0">
                <a:solidFill>
                  <a:srgbClr val="C00000"/>
                </a:solidFill>
                <a:latin typeface="Arial" panose="020B0604020202020204" pitchFamily="34" charset="0"/>
                <a:cs typeface="Arial" panose="020B0604020202020204" pitchFamily="34" charset="0"/>
              </a:rPr>
              <a:t>12 mis diwethaf</a:t>
            </a:r>
            <a:r>
              <a:rPr lang="cy-GB" sz="1400" b="1" i="0" u="none" strike="noStrike" kern="1200" spc="0" baseline="0" dirty="0">
                <a:solidFill>
                  <a:srgbClr val="C00000"/>
                </a:solidFill>
                <a:latin typeface="Arial" panose="020B0604020202020204" pitchFamily="34" charset="0"/>
                <a:cs typeface="Arial" panose="020B0604020202020204" pitchFamily="34" charset="0"/>
              </a:rPr>
              <a:t>, Canran, gwaith maes Ionawr 2026, preswylwyr y DU</a:t>
            </a:r>
          </a:p>
        </c:rich>
      </c:tx>
      <c:layout>
        <c:manualLayout>
          <c:xMode val="edge"/>
          <c:yMode val="edge"/>
          <c:x val="0"/>
          <c:y val="3.4154419931551314E-3"/>
        </c:manualLayout>
      </c:layout>
      <c:overlay val="0"/>
      <c:spPr>
        <a:noFill/>
        <a:ln>
          <a:noFill/>
        </a:ln>
        <a:effectLst/>
      </c:spPr>
      <c:txPr>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endParaRPr lang="en-US"/>
        </a:p>
      </c:txPr>
    </c:title>
    <c:autoTitleDeleted val="0"/>
    <c:plotArea>
      <c:layout>
        <c:manualLayout>
          <c:layoutTarget val="inner"/>
          <c:xMode val="edge"/>
          <c:yMode val="edge"/>
          <c:x val="4.4422192497881055E-2"/>
          <c:y val="0.12069983751101951"/>
          <c:w val="0.93940068966788992"/>
          <c:h val="0.57707522172315862"/>
        </c:manualLayout>
      </c:layout>
      <c:barChart>
        <c:barDir val="col"/>
        <c:grouping val="clustered"/>
        <c:varyColors val="0"/>
        <c:ser>
          <c:idx val="0"/>
          <c:order val="0"/>
          <c:tx>
            <c:strRef>
              <c:f>Sheet1!$B$1</c:f>
              <c:strCache>
                <c:ptCount val="1"/>
                <c:pt idx="0">
                  <c:v>Data Ionawr 2026</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A011-4CF9-839C-ED6713345B6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011-4CF9-839C-ED6713345B6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 Doeddwn i ddim yn gallu fforddio hynny</c:v>
                </c:pt>
                <c:pt idx="1">
                  <c:v> Dw i'n lleihau gwariant</c:v>
                </c:pt>
                <c:pt idx="2">
                  <c:v> Es i dramor yn lle</c:v>
                </c:pt>
                <c:pt idx="3">
                  <c:v> Dim rheswm penodol</c:v>
                </c:pt>
                <c:pt idx="4">
                  <c:v> Dydw i ddim yn tueddu i deithio llawer / ddim â diddordeb</c:v>
                </c:pt>
                <c:pt idx="5">
                  <c:v> Doedd gen i ddim amser / dim gwyliau blynyddol</c:v>
                </c:pt>
                <c:pt idx="6">
                  <c:v> Methu teithio oherwydd cyflwr iechyd / afiechyd</c:v>
                </c:pt>
                <c:pt idx="7">
                  <c:v> Doeddwn i ddim yn gallu penderfynu ble i fynd</c:v>
                </c:pt>
                <c:pt idx="8">
                  <c:v> Doedd gen i neb i fynd gyda nhw</c:v>
                </c:pt>
                <c:pt idx="9">
                  <c:v> Doeddwn i ddim yn gallu dod o hyd i unman ar gael i aros pan oeddwn i eisiau mynd</c:v>
                </c:pt>
              </c:strCache>
            </c:strRef>
          </c:cat>
          <c:val>
            <c:numRef>
              <c:f>Sheet1!$B$2:$B$17</c:f>
              <c:numCache>
                <c:formatCode>0</c:formatCode>
                <c:ptCount val="10"/>
                <c:pt idx="0">
                  <c:v>28.507456746180001</c:v>
                </c:pt>
                <c:pt idx="1">
                  <c:v>18.75583201777</c:v>
                </c:pt>
                <c:pt idx="2">
                  <c:v>18.551771458619999</c:v>
                </c:pt>
                <c:pt idx="3">
                  <c:v>10.74030080555</c:v>
                </c:pt>
                <c:pt idx="4">
                  <c:v>10.532816862300001</c:v>
                </c:pt>
                <c:pt idx="5">
                  <c:v>9.1748469923540004</c:v>
                </c:pt>
                <c:pt idx="6">
                  <c:v>8.2079633246280004</c:v>
                </c:pt>
                <c:pt idx="7">
                  <c:v>6.7938848574810002</c:v>
                </c:pt>
                <c:pt idx="8">
                  <c:v>5.0589343437660004</c:v>
                </c:pt>
                <c:pt idx="9">
                  <c:v>4.5113298551180003</c:v>
                </c:pt>
              </c:numCache>
            </c:numRef>
          </c:val>
          <c:extLst>
            <c:ext xmlns:c16="http://schemas.microsoft.com/office/drawing/2014/chart" uri="{C3380CC4-5D6E-409C-BE32-E72D297353CC}">
              <c16:uniqueId val="{00000004-A011-4CF9-839C-ED6713345B6A}"/>
            </c:ext>
          </c:extLst>
        </c:ser>
        <c:ser>
          <c:idx val="1"/>
          <c:order val="1"/>
          <c:tx>
            <c:strRef>
              <c:f>Sheet1!$C$1</c:f>
              <c:strCache>
                <c:ptCount val="1"/>
                <c:pt idx="0">
                  <c:v> Data Awst-Hydref 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 Doeddwn i ddim yn gallu fforddio hynny</c:v>
                </c:pt>
                <c:pt idx="1">
                  <c:v> Dw i'n lleihau gwariant</c:v>
                </c:pt>
                <c:pt idx="2">
                  <c:v> Es i dramor yn lle</c:v>
                </c:pt>
                <c:pt idx="3">
                  <c:v> Dim rheswm penodol</c:v>
                </c:pt>
                <c:pt idx="4">
                  <c:v> Dydw i ddim yn tueddu i deithio llawer / ddim â diddordeb</c:v>
                </c:pt>
                <c:pt idx="5">
                  <c:v> Doedd gen i ddim amser / dim gwyliau blynyddol</c:v>
                </c:pt>
                <c:pt idx="6">
                  <c:v> Methu teithio oherwydd cyflwr iechyd / afiechyd</c:v>
                </c:pt>
                <c:pt idx="7">
                  <c:v> Doeddwn i ddim yn gallu penderfynu ble i fynd</c:v>
                </c:pt>
                <c:pt idx="8">
                  <c:v> Doedd gen i neb i fynd gyda nhw</c:v>
                </c:pt>
                <c:pt idx="9">
                  <c:v> Doeddwn i ddim yn gallu dod o hyd i unman ar gael i aros pan oeddwn i eisiau mynd</c:v>
                </c:pt>
              </c:strCache>
            </c:strRef>
          </c:cat>
          <c:val>
            <c:numRef>
              <c:f>Sheet1!$C$2:$C$17</c:f>
            </c:numRef>
          </c:val>
          <c:extLst>
            <c:ext xmlns:c16="http://schemas.microsoft.com/office/drawing/2014/chart" uri="{C3380CC4-5D6E-409C-BE32-E72D297353CC}">
              <c16:uniqueId val="{00000005-A011-4CF9-839C-ED6713345B6A}"/>
            </c:ext>
          </c:extLst>
        </c:ser>
        <c:dLbls>
          <c:showLegendKey val="0"/>
          <c:showVal val="0"/>
          <c:showCatName val="0"/>
          <c:showSerName val="0"/>
          <c:showPercent val="0"/>
          <c:showBubbleSize val="0"/>
        </c:dLbls>
        <c:gapWidth val="219"/>
        <c:overlap val="-27"/>
        <c:axId val="524217136"/>
        <c:axId val="524211016"/>
      </c:barChart>
      <c:catAx>
        <c:axId val="52421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24211016"/>
        <c:crosses val="autoZero"/>
        <c:auto val="1"/>
        <c:lblAlgn val="ctr"/>
        <c:lblOffset val="100"/>
        <c:noMultiLvlLbl val="0"/>
      </c:catAx>
      <c:valAx>
        <c:axId val="524211016"/>
        <c:scaling>
          <c:orientation val="minMax"/>
          <c:max val="55"/>
        </c:scaling>
        <c:delete val="1"/>
        <c:axPos val="l"/>
        <c:numFmt formatCode="0" sourceLinked="1"/>
        <c:majorTickMark val="out"/>
        <c:minorTickMark val="none"/>
        <c:tickLblPos val="nextTo"/>
        <c:crossAx val="524217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9. Rhesymau dros beidio â mynd ar daith i Gymru, Canran, Awst 2025, DU, y 10 Uchaf</a:t>
            </a:r>
          </a:p>
        </c:rich>
      </c:tx>
      <c:layout>
        <c:manualLayout>
          <c:xMode val="edge"/>
          <c:yMode val="edge"/>
          <c:x val="4.7270937723693628E-3"/>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4683249821045098E-3"/>
          <c:y val="0.15497557124215325"/>
          <c:w val="0.99258285612025765"/>
          <c:h val="0.63521549244806963"/>
        </c:manualLayout>
      </c:layout>
      <c:barChart>
        <c:barDir val="col"/>
        <c:grouping val="clustered"/>
        <c:varyColors val="0"/>
        <c:ser>
          <c:idx val="0"/>
          <c:order val="0"/>
          <c:tx>
            <c:strRef>
              <c:f>Sheet1!$B$1</c:f>
              <c:strCache>
                <c:ptCount val="1"/>
                <c:pt idx="0">
                  <c:v>Bwriadwyr Cymru Haf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 Mae'r llety yn rhy gyfyngedig</c:v>
                </c:pt>
                <c:pt idx="1">
                  <c:v> Dw i'n meddwl nad oes digon o amrywiaeth o atyniadau</c:v>
                </c:pt>
                <c:pt idx="2">
                  <c:v> Diffyg gweithgareddau sy'n addas i deuluoedd</c:v>
                </c:pt>
                <c:pt idx="3">
                  <c:v> Mae'r llety yn rhy ddrud </c:v>
                </c:pt>
                <c:pt idx="4">
                  <c:v> Mae'n well gen i deithio dramor</c:v>
                </c:pt>
                <c:pt idx="5">
                  <c:v> Dw i'n poeni am y tywydd</c:v>
                </c:pt>
                <c:pt idx="6">
                  <c:v>Dw i ddim yn gwybod digon am yr hyn sydd i'w wneud yng Nghymru</c:v>
                </c:pt>
                <c:pt idx="7">
                  <c:v> Mae Cymru'n teimlo'n rhy anghyfleus i'w chyrraedd</c:v>
                </c:pt>
                <c:pt idx="8">
                  <c:v> Dw i wedi bod eisoes ac eisiau mynd i rywle newydd </c:v>
                </c:pt>
                <c:pt idx="9">
                  <c:v>Mae'n well gen i deithio i rannau eraill o'r DU</c:v>
                </c:pt>
              </c:strCache>
            </c:strRef>
          </c:cat>
          <c:val>
            <c:numRef>
              <c:f>Sheet1!$B$2:$B$16</c:f>
            </c:numRef>
          </c:val>
          <c:extLst>
            <c:ext xmlns:c16="http://schemas.microsoft.com/office/drawing/2014/chart" uri="{C3380CC4-5D6E-409C-BE32-E72D297353CC}">
              <c16:uniqueId val="{00000000-7FF4-40C2-8610-F9D533EC29BD}"/>
            </c:ext>
          </c:extLst>
        </c:ser>
        <c:ser>
          <c:idx val="1"/>
          <c:order val="1"/>
          <c:tx>
            <c:strRef>
              <c:f>Sheet1!$C$1</c:f>
              <c:strCache>
                <c:ptCount val="1"/>
                <c:pt idx="0">
                  <c:v> Data Ebrill-Mehefin 2025</c:v>
                </c:pt>
              </c:strCache>
            </c:strRef>
          </c:tx>
          <c:spPr>
            <a:solidFill>
              <a:srgbClr val="002060">
                <a:alpha val="99000"/>
              </a:srgbClr>
            </a:solidFill>
            <a:ln>
              <a:noFill/>
            </a:ln>
            <a:effectLst/>
          </c:spPr>
          <c:invertIfNegative val="0"/>
          <c:dPt>
            <c:idx val="5"/>
            <c:invertIfNegative val="0"/>
            <c:bubble3D val="0"/>
            <c:extLst>
              <c:ext xmlns:c16="http://schemas.microsoft.com/office/drawing/2014/chart" uri="{C3380CC4-5D6E-409C-BE32-E72D297353CC}">
                <c16:uniqueId val="{00000000-E784-4BE8-9178-B1C600F7D718}"/>
              </c:ext>
            </c:extLst>
          </c:dPt>
          <c:dPt>
            <c:idx val="6"/>
            <c:invertIfNegative val="0"/>
            <c:bubble3D val="0"/>
            <c:extLst>
              <c:ext xmlns:c16="http://schemas.microsoft.com/office/drawing/2014/chart" uri="{C3380CC4-5D6E-409C-BE32-E72D297353CC}">
                <c16:uniqueId val="{00000001-E784-4BE8-9178-B1C600F7D718}"/>
              </c:ext>
            </c:extLst>
          </c:dPt>
          <c:dPt>
            <c:idx val="7"/>
            <c:invertIfNegative val="0"/>
            <c:bubble3D val="0"/>
            <c:extLst>
              <c:ext xmlns:c16="http://schemas.microsoft.com/office/drawing/2014/chart" uri="{C3380CC4-5D6E-409C-BE32-E72D297353CC}">
                <c16:uniqueId val="{00000002-E784-4BE8-9178-B1C600F7D718}"/>
              </c:ext>
            </c:extLst>
          </c:dPt>
          <c:dPt>
            <c:idx val="8"/>
            <c:invertIfNegative val="0"/>
            <c:bubble3D val="0"/>
            <c:spPr>
              <a:solidFill>
                <a:srgbClr val="002060">
                  <a:alpha val="99000"/>
                </a:srgbClr>
              </a:solidFill>
              <a:ln>
                <a:noFill/>
              </a:ln>
              <a:effectLst/>
            </c:spPr>
            <c:extLst>
              <c:ext xmlns:c16="http://schemas.microsoft.com/office/drawing/2014/chart" uri="{C3380CC4-5D6E-409C-BE32-E72D297353CC}">
                <c16:uniqueId val="{00000004-E784-4BE8-9178-B1C600F7D718}"/>
              </c:ext>
            </c:extLst>
          </c:dPt>
          <c:dPt>
            <c:idx val="9"/>
            <c:invertIfNegative val="0"/>
            <c:bubble3D val="0"/>
            <c:spPr>
              <a:solidFill>
                <a:srgbClr val="002060">
                  <a:alpha val="99000"/>
                </a:srgbClr>
              </a:solidFill>
              <a:ln>
                <a:noFill/>
              </a:ln>
              <a:effectLst/>
            </c:spPr>
            <c:extLst>
              <c:ext xmlns:c16="http://schemas.microsoft.com/office/drawing/2014/chart" uri="{C3380CC4-5D6E-409C-BE32-E72D297353CC}">
                <c16:uniqueId val="{00000006-E784-4BE8-9178-B1C600F7D71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 Mae'r llety yn rhy gyfyngedig</c:v>
                </c:pt>
                <c:pt idx="1">
                  <c:v> Dw i'n meddwl nad oes digon o amrywiaeth o atyniadau</c:v>
                </c:pt>
                <c:pt idx="2">
                  <c:v> Diffyg gweithgareddau sy'n addas i deuluoedd</c:v>
                </c:pt>
                <c:pt idx="3">
                  <c:v> Mae'r llety yn rhy ddrud </c:v>
                </c:pt>
                <c:pt idx="4">
                  <c:v> Mae'n well gen i deithio dramor</c:v>
                </c:pt>
                <c:pt idx="5">
                  <c:v> Dw i'n poeni am y tywydd</c:v>
                </c:pt>
                <c:pt idx="6">
                  <c:v>Dw i ddim yn gwybod digon am yr hyn sydd i'w wneud yng Nghymru</c:v>
                </c:pt>
                <c:pt idx="7">
                  <c:v> Mae Cymru'n teimlo'n rhy anghyfleus i'w chyrraedd</c:v>
                </c:pt>
                <c:pt idx="8">
                  <c:v> Dw i wedi bod eisoes ac eisiau mynd i rywle newydd </c:v>
                </c:pt>
                <c:pt idx="9">
                  <c:v>Mae'n well gen i deithio i rannau eraill o'r DU</c:v>
                </c:pt>
              </c:strCache>
            </c:strRef>
          </c:cat>
          <c:val>
            <c:numRef>
              <c:f>Sheet1!$C$2:$C$16</c:f>
              <c:numCache>
                <c:formatCode>0</c:formatCode>
                <c:ptCount val="10"/>
                <c:pt idx="0">
                  <c:v>7.9173939053240003</c:v>
                </c:pt>
                <c:pt idx="1">
                  <c:v>8.2706043283120003</c:v>
                </c:pt>
                <c:pt idx="2">
                  <c:v>8.3263861937160009</c:v>
                </c:pt>
                <c:pt idx="3">
                  <c:v>12.43700066817</c:v>
                </c:pt>
                <c:pt idx="4">
                  <c:v>12.4849730033</c:v>
                </c:pt>
                <c:pt idx="5">
                  <c:v>13.99136012828</c:v>
                </c:pt>
                <c:pt idx="6">
                  <c:v>15.229174660709999</c:v>
                </c:pt>
                <c:pt idx="7">
                  <c:v>15.57811696505</c:v>
                </c:pt>
                <c:pt idx="8">
                  <c:v>22.623916244419998</c:v>
                </c:pt>
                <c:pt idx="9">
                  <c:v>23.758521954660001</c:v>
                </c:pt>
              </c:numCache>
            </c:numRef>
          </c:val>
          <c:extLst>
            <c:ext xmlns:c16="http://schemas.microsoft.com/office/drawing/2014/chart" uri="{C3380CC4-5D6E-409C-BE32-E72D297353CC}">
              <c16:uniqueId val="{00000008-7FF4-40C2-8610-F9D533EC29B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kern="1200" spc="0" baseline="0" dirty="0">
                <a:solidFill>
                  <a:srgbClr val="C00000"/>
                </a:solidFill>
                <a:effectLst/>
                <a:latin typeface="Arial" panose="020B0604020202020204" pitchFamily="34" charset="0"/>
                <a:cs typeface="Arial" panose="020B0604020202020204" pitchFamily="34" charset="0"/>
              </a:rPr>
              <a:t>Ffigur 10.  Effaith yr argyfwng costau byw ar gyllid yn ôl cyrchfan ymhlith y rhai a gymerodd deithiau yn 2025, Canran, gwaith maes Ionawr 2025 a 2026, y DU </a:t>
            </a:r>
          </a:p>
        </c:rich>
      </c:tx>
      <c:layout>
        <c:manualLayout>
          <c:xMode val="edge"/>
          <c:yMode val="edge"/>
          <c:x val="2.9720114519714882E-4"/>
          <c:y val="7.5275603755025164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5007321996237782"/>
          <c:y val="0.27292404824312994"/>
          <c:w val="0.83757101224648023"/>
          <c:h val="0.60634343593999029"/>
        </c:manualLayout>
      </c:layout>
      <c:barChart>
        <c:barDir val="col"/>
        <c:grouping val="percentStacked"/>
        <c:varyColors val="0"/>
        <c:ser>
          <c:idx val="1"/>
          <c:order val="1"/>
          <c:tx>
            <c:strRef>
              <c:f>Sheet1!$B$1</c:f>
              <c:strCache>
                <c:ptCount val="1"/>
                <c:pt idx="0">
                  <c:v>Gwell eu byd</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f>Sheet1!$B$2:$B$7</c:f>
              <c:numCache>
                <c:formatCode>0</c:formatCode>
                <c:ptCount val="6"/>
                <c:pt idx="0">
                  <c:v>7.476243505986</c:v>
                </c:pt>
                <c:pt idx="1">
                  <c:v>7.8862530458820004</c:v>
                </c:pt>
                <c:pt idx="2" formatCode="General">
                  <c:v>9</c:v>
                </c:pt>
                <c:pt idx="3" formatCode="General">
                  <c:v>13</c:v>
                </c:pt>
                <c:pt idx="4" formatCode="General">
                  <c:v>9</c:v>
                </c:pt>
                <c:pt idx="5" formatCode="General">
                  <c:v>7</c:v>
                </c:pt>
              </c:numCache>
            </c:numRef>
          </c:val>
          <c:extLst>
            <c:ext xmlns:c16="http://schemas.microsoft.com/office/drawing/2014/chart" uri="{C3380CC4-5D6E-409C-BE32-E72D297353CC}">
              <c16:uniqueId val="{00000003-D265-428C-857A-9B4280C886F6}"/>
            </c:ext>
          </c:extLst>
        </c:ser>
        <c:ser>
          <c:idx val="3"/>
          <c:order val="3"/>
          <c:tx>
            <c:strRef>
              <c:f>Sheet1!$C$1</c:f>
              <c:strCache>
                <c:ptCount val="1"/>
                <c:pt idx="0">
                  <c:v> Heb eu heffeithio ac yn hyderus</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f>Sheet1!$C$2:$C$7</c:f>
              <c:numCache>
                <c:formatCode>0</c:formatCode>
                <c:ptCount val="6"/>
                <c:pt idx="0">
                  <c:v>24.446834404360001</c:v>
                </c:pt>
                <c:pt idx="1">
                  <c:v>29.720904489999999</c:v>
                </c:pt>
                <c:pt idx="2" formatCode="General">
                  <c:v>33</c:v>
                </c:pt>
                <c:pt idx="3" formatCode="General">
                  <c:v>34</c:v>
                </c:pt>
                <c:pt idx="4" formatCode="General">
                  <c:v>33</c:v>
                </c:pt>
                <c:pt idx="5" formatCode="General">
                  <c:v>31</c:v>
                </c:pt>
              </c:numCache>
            </c:numRef>
          </c:val>
          <c:extLst>
            <c:ext xmlns:c16="http://schemas.microsoft.com/office/drawing/2014/chart" uri="{C3380CC4-5D6E-409C-BE32-E72D297353CC}">
              <c16:uniqueId val="{00000008-D265-428C-857A-9B4280C886F6}"/>
            </c:ext>
          </c:extLst>
        </c:ser>
        <c:ser>
          <c:idx val="4"/>
          <c:order val="4"/>
          <c:tx>
            <c:strRef>
              <c:f>Sheet1!$D$1</c:f>
              <c:strCache>
                <c:ptCount val="1"/>
                <c:pt idx="0">
                  <c:v>Cymryd gofal</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f>Sheet1!$D$2:$D$7</c:f>
              <c:numCache>
                <c:formatCode>0</c:formatCode>
                <c:ptCount val="6"/>
                <c:pt idx="0">
                  <c:v>47.204279827150003</c:v>
                </c:pt>
                <c:pt idx="1">
                  <c:v>42.195172850650003</c:v>
                </c:pt>
                <c:pt idx="2" formatCode="General">
                  <c:v>42</c:v>
                </c:pt>
                <c:pt idx="3" formatCode="General">
                  <c:v>33</c:v>
                </c:pt>
                <c:pt idx="4" formatCode="General">
                  <c:v>42</c:v>
                </c:pt>
                <c:pt idx="5" formatCode="General">
                  <c:v>47</c:v>
                </c:pt>
              </c:numCache>
            </c:numRef>
          </c:val>
          <c:extLst>
            <c:ext xmlns:c16="http://schemas.microsoft.com/office/drawing/2014/chart" uri="{C3380CC4-5D6E-409C-BE32-E72D297353CC}">
              <c16:uniqueId val="{0000000B-D265-428C-857A-9B4280C886F6}"/>
            </c:ext>
          </c:extLst>
        </c:ser>
        <c:ser>
          <c:idx val="6"/>
          <c:order val="6"/>
          <c:tx>
            <c:strRef>
              <c:f>Sheet1!$E$1</c:f>
              <c:strCache>
                <c:ptCount val="1"/>
                <c:pt idx="0">
                  <c:v> Wedi'u taro'n galed</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f>Sheet1!$E$2:$E$7</c:f>
              <c:numCache>
                <c:formatCode>0</c:formatCode>
                <c:ptCount val="6"/>
                <c:pt idx="0">
                  <c:v>18.521618993819999</c:v>
                </c:pt>
                <c:pt idx="1">
                  <c:v>17.712710518720002</c:v>
                </c:pt>
                <c:pt idx="2" formatCode="General">
                  <c:v>15</c:v>
                </c:pt>
                <c:pt idx="3" formatCode="General">
                  <c:v>15</c:v>
                </c:pt>
                <c:pt idx="4" formatCode="General">
                  <c:v>15</c:v>
                </c:pt>
                <c:pt idx="5" formatCode="General">
                  <c:v>15</c:v>
                </c:pt>
              </c:numCache>
            </c:numRef>
          </c:val>
          <c:extLst>
            <c:ext xmlns:c16="http://schemas.microsoft.com/office/drawing/2014/chart" uri="{C3380CC4-5D6E-409C-BE32-E72D297353CC}">
              <c16:uniqueId val="{0000000F-D265-428C-857A-9B4280C886F6}"/>
            </c:ext>
          </c:extLst>
        </c:ser>
        <c:dLbls>
          <c:showLegendKey val="0"/>
          <c:showVal val="0"/>
          <c:showCatName val="0"/>
          <c:showSerName val="0"/>
          <c:showPercent val="0"/>
          <c:showBubbleSize val="0"/>
        </c:dLbls>
        <c:gapWidth val="150"/>
        <c:overlap val="100"/>
        <c:axId val="1018736528"/>
        <c:axId val="1018718576"/>
        <c:extLst>
          <c:ext xmlns:c15="http://schemas.microsoft.com/office/drawing/2012/chart" uri="{02D57815-91ED-43cb-92C2-25804820EDAC}">
            <c15:filteredBarSeries>
              <c15:ser>
                <c:idx val="0"/>
                <c:order val="0"/>
                <c:tx>
                  <c:strRef>
                    <c:extLst>
                      <c:ext uri="{02D57815-91ED-43cb-92C2-25804820EDAC}">
                        <c15:formulaRef>
                          <c15:sqref>Sheet1!#REF!</c15:sqref>
                        </c15:formulaRef>
                      </c:ext>
                    </c:extLst>
                    <c:strCache>
                      <c:ptCount val="1"/>
                      <c:pt idx="0">
                        <c:v>#REF!</c:v>
                      </c:pt>
                    </c:strCache>
                  </c:strRef>
                </c:tx>
                <c:spPr>
                  <a:solidFill>
                    <a:schemeClr val="accent1"/>
                  </a:solidFill>
                  <a:ln>
                    <a:noFill/>
                  </a:ln>
                  <a:effectLst/>
                </c:spPr>
                <c:invertIfNegative val="0"/>
                <c:cat>
                  <c:strRef>
                    <c:extLst>
                      <c:ext uri="{02D57815-91ED-43cb-92C2-25804820EDAC}">
                        <c15:formulaRef>
                          <c15:sqref>Sheet1!$A$2:$A$7</c15:sqref>
                        </c15:formulaRef>
                      </c:ext>
                    </c:extLst>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0-D265-428C-857A-9B4280C886F6}"/>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Sheet1!$A$2:$A$7</c15:sqref>
                        </c15:formulaRef>
                      </c:ext>
                    </c:extLst>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D265-428C-857A-9B4280C886F6}"/>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Sheet1!$A$2:$A$7</c15:sqref>
                        </c15:formulaRef>
                      </c:ext>
                    </c:extLst>
                    <c:strCache>
                      <c:ptCount val="6"/>
                      <c:pt idx="0">
                        <c:v> Poblogaeth y DU - Ionawr 2025</c:v>
                      </c:pt>
                      <c:pt idx="1">
                        <c:v> Poblogaeth y DU - Ionawr 2026</c:v>
                      </c:pt>
                      <c:pt idx="2">
                        <c:v> Wedi cymryd taith yn y DU</c:v>
                      </c:pt>
                      <c:pt idx="3">
                        <c:v> Wedi cymryd taith i Gymru</c:v>
                      </c:pt>
                      <c:pt idx="4">
                        <c:v> Wedi cymryd taith i Loegr</c:v>
                      </c:pt>
                      <c:pt idx="5">
                        <c:v> Wedi cymryd taith i'r Alban</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C-D265-428C-857A-9B4280C886F6}"/>
                  </c:ext>
                </c:extLst>
              </c15:ser>
            </c15:filteredBarSeries>
          </c:ext>
        </c:extLst>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4801782525505057E-2"/>
          <c:y val="0.29767916650202186"/>
          <c:w val="0.13959264346925809"/>
          <c:h val="0.5575586257350254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11a.  Effaith costau byw ar deithiau dros nos yn y 6 mis nesaf, Canran, gwaith maes Ionawr 2025 a 2026, y DU</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5.803055902771863E-3"/>
          <c:y val="0.36479422721685617"/>
          <c:w val="0.96688548099680038"/>
          <c:h val="0.47831467988408177"/>
        </c:manualLayout>
      </c:layout>
      <c:barChart>
        <c:barDir val="col"/>
        <c:grouping val="percentStacked"/>
        <c:varyColors val="0"/>
        <c:ser>
          <c:idx val="0"/>
          <c:order val="0"/>
          <c:tx>
            <c:strRef>
              <c:f>Sheet1!$B$1</c:f>
              <c:strCache>
                <c:ptCount val="1"/>
                <c:pt idx="0">
                  <c:v>Ydw</c:v>
                </c:pt>
              </c:strCache>
            </c:strRef>
          </c:tx>
          <c:spPr>
            <a:solidFill>
              <a:srgbClr val="FF000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 Bwriadwyr teithiau'r DU 2026</c:v>
                </c:pt>
                <c:pt idx="1">
                  <c:v> Bwriadwyr teithiau Cymru 2026</c:v>
                </c:pt>
                <c:pt idx="2">
                  <c:v> Bwriadwyr teithiau'r DU 2025</c:v>
                </c:pt>
                <c:pt idx="3">
                  <c:v> Bwriadwyr teithiau Cymru 2025</c:v>
                </c:pt>
              </c:strCache>
            </c:strRef>
          </c:cat>
          <c:val>
            <c:numRef>
              <c:f>Sheet1!$B$2:$B$6</c:f>
              <c:numCache>
                <c:formatCode>0</c:formatCode>
                <c:ptCount val="4"/>
                <c:pt idx="0">
                  <c:v>50.802570447850002</c:v>
                </c:pt>
                <c:pt idx="1">
                  <c:v>50.750773678000002</c:v>
                </c:pt>
                <c:pt idx="2">
                  <c:v>52.06342992471</c:v>
                </c:pt>
                <c:pt idx="3">
                  <c:v>56.467383381049999</c:v>
                </c:pt>
              </c:numCache>
            </c:numRef>
          </c:val>
          <c:extLst>
            <c:ext xmlns:c16="http://schemas.microsoft.com/office/drawing/2014/chart" uri="{C3380CC4-5D6E-409C-BE32-E72D297353CC}">
              <c16:uniqueId val="{00000004-6463-4C90-A02A-46492863B73F}"/>
            </c:ext>
          </c:extLst>
        </c:ser>
        <c:ser>
          <c:idx val="1"/>
          <c:order val="1"/>
          <c:tx>
            <c:strRef>
              <c:f>Sheet1!$C$1</c:f>
              <c:strCache>
                <c:ptCount val="1"/>
                <c:pt idx="0">
                  <c:v> Na</c:v>
                </c:pt>
              </c:strCache>
            </c:strRef>
          </c:tx>
          <c:spPr>
            <a:solidFill>
              <a:schemeClr val="accent1">
                <a:lumMod val="20000"/>
                <a:lumOff val="80000"/>
              </a:schemeClr>
            </a:solidFill>
            <a:ln>
              <a:noFill/>
              <a:prstDash val="dash"/>
            </a:ln>
            <a:effectLst/>
          </c:spPr>
          <c:invertIfNegative val="0"/>
          <c:dPt>
            <c:idx val="1"/>
            <c:invertIfNegative val="0"/>
            <c:bubble3D val="0"/>
            <c:spPr>
              <a:solidFill>
                <a:schemeClr val="accent1">
                  <a:lumMod val="20000"/>
                  <a:lumOff val="80000"/>
                </a:schemeClr>
              </a:solidFill>
              <a:ln>
                <a:noFill/>
                <a:prstDash val="dash"/>
              </a:ln>
              <a:effectLst/>
            </c:spPr>
            <c:extLst>
              <c:ext xmlns:c16="http://schemas.microsoft.com/office/drawing/2014/chart" uri="{C3380CC4-5D6E-409C-BE32-E72D297353CC}">
                <c16:uniqueId val="{00000003-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 Bwriadwyr teithiau'r DU 2026</c:v>
                </c:pt>
                <c:pt idx="1">
                  <c:v> Bwriadwyr teithiau Cymru 2026</c:v>
                </c:pt>
                <c:pt idx="2">
                  <c:v> Bwriadwyr teithiau'r DU 2025</c:v>
                </c:pt>
                <c:pt idx="3">
                  <c:v> Bwriadwyr teithiau Cymru 2025</c:v>
                </c:pt>
              </c:strCache>
            </c:strRef>
          </c:cat>
          <c:val>
            <c:numRef>
              <c:f>Sheet1!$C$2:$C$6</c:f>
              <c:numCache>
                <c:formatCode>0</c:formatCode>
                <c:ptCount val="4"/>
                <c:pt idx="0">
                  <c:v>36.626380215739999</c:v>
                </c:pt>
                <c:pt idx="1">
                  <c:v>31.60632541168</c:v>
                </c:pt>
                <c:pt idx="2">
                  <c:v>33.630668318230001</c:v>
                </c:pt>
                <c:pt idx="3">
                  <c:v>29.04492369363</c:v>
                </c:pt>
              </c:numCache>
            </c:numRef>
          </c:val>
          <c:extLst>
            <c:ext xmlns:c16="http://schemas.microsoft.com/office/drawing/2014/chart" uri="{C3380CC4-5D6E-409C-BE32-E72D297353CC}">
              <c16:uniqueId val="{00000009-6463-4C90-A02A-46492863B73F}"/>
            </c:ext>
          </c:extLst>
        </c:ser>
        <c:ser>
          <c:idx val="2"/>
          <c:order val="2"/>
          <c:tx>
            <c:strRef>
              <c:f>Sheet1!$D$1</c:f>
              <c:strCache>
                <c:ptCount val="1"/>
                <c:pt idx="0">
                  <c:v> Ddim yn gwybod</c:v>
                </c:pt>
              </c:strCache>
            </c:strRef>
          </c:tx>
          <c:spPr>
            <a:solidFill>
              <a:schemeClr val="bg1">
                <a:lumMod val="75000"/>
              </a:schemeClr>
            </a:solidFill>
            <a:ln>
              <a:noFill/>
            </a:ln>
            <a:effectLst/>
          </c:spPr>
          <c:invertIfNegative val="0"/>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5-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 Bwriadwyr teithiau'r DU 2026</c:v>
                </c:pt>
                <c:pt idx="1">
                  <c:v> Bwriadwyr teithiau Cymru 2026</c:v>
                </c:pt>
                <c:pt idx="2">
                  <c:v> Bwriadwyr teithiau'r DU 2025</c:v>
                </c:pt>
                <c:pt idx="3">
                  <c:v> Bwriadwyr teithiau Cymru 2025</c:v>
                </c:pt>
              </c:strCache>
            </c:strRef>
          </c:cat>
          <c:val>
            <c:numRef>
              <c:f>Sheet1!$D$2:$D$6</c:f>
              <c:numCache>
                <c:formatCode>0</c:formatCode>
                <c:ptCount val="4"/>
                <c:pt idx="0">
                  <c:v>12.571049336410001</c:v>
                </c:pt>
                <c:pt idx="1">
                  <c:v>17.642900910320002</c:v>
                </c:pt>
                <c:pt idx="2">
                  <c:v>14.305901757059999</c:v>
                </c:pt>
                <c:pt idx="3">
                  <c:v>14.487692925319999</c:v>
                </c:pt>
              </c:numCache>
            </c:numRef>
          </c:val>
          <c:extLst>
            <c:ext xmlns:c16="http://schemas.microsoft.com/office/drawing/2014/chart" uri="{C3380CC4-5D6E-409C-BE32-E72D297353CC}">
              <c16:uniqueId val="{0000000C-6463-4C90-A02A-46492863B73F}"/>
            </c:ext>
          </c:extLst>
        </c:ser>
        <c:dLbls>
          <c:showLegendKey val="0"/>
          <c:showVal val="0"/>
          <c:showCatName val="0"/>
          <c:showSerName val="0"/>
          <c:showPercent val="0"/>
          <c:showBubbleSize val="0"/>
        </c:dLbls>
        <c:gapWidth val="219"/>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cy-GB" sz="1400" b="1" i="0" u="none" strike="noStrike" kern="1200" spc="0" baseline="0" dirty="0">
                <a:solidFill>
                  <a:srgbClr val="BB0003"/>
                </a:solidFill>
                <a:effectLst/>
                <a:latin typeface="+mn-lt"/>
                <a:ea typeface="+mn-ea"/>
                <a:cs typeface="+mn-cs"/>
              </a:rPr>
              <a:t>Ffigur 11b. Effaith ‘costau byw’ ar wyliau a seibiannau byr yn y DU, Canran,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Ionawr 2025 a 2026,</a:t>
            </a:r>
            <a:r>
              <a:rPr lang="cy-GB" sz="1400" b="1" i="0" u="none" strike="noStrike" kern="1200" spc="0" baseline="0" dirty="0">
                <a:solidFill>
                  <a:srgbClr val="BB0003"/>
                </a:solidFill>
                <a:effectLst/>
                <a:latin typeface="+mn-lt"/>
                <a:ea typeface="+mn-ea"/>
                <a:cs typeface="+mn-cs"/>
              </a:rPr>
              <a:t> y DU, y 10 Uchaf</a:t>
            </a:r>
          </a:p>
        </c:rich>
      </c:tx>
      <c:layout>
        <c:manualLayout>
          <c:xMode val="edge"/>
          <c:yMode val="edge"/>
          <c:x val="0"/>
          <c:y val="1.3752815617706273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0.54014170412528484"/>
          <c:y val="0.19928727441654595"/>
          <c:w val="0.45010294940173751"/>
          <c:h val="0.76953802183385656"/>
        </c:manualLayout>
      </c:layout>
      <c:barChart>
        <c:barDir val="bar"/>
        <c:grouping val="clustered"/>
        <c:varyColors val="0"/>
        <c:ser>
          <c:idx val="0"/>
          <c:order val="0"/>
          <c:tx>
            <c:strRef>
              <c:f>Sheet1!$B$1</c:f>
              <c:strCache>
                <c:ptCount val="1"/>
                <c:pt idx="0">
                  <c:v>Bwriadwyr Cymru 2026</c:v>
                </c:pt>
              </c:strCache>
            </c:strRef>
          </c:tx>
          <c:spPr>
            <a:solidFill>
              <a:srgbClr val="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 Byddaf yn dewis llety rhatach</c:v>
                </c:pt>
                <c:pt idx="1">
                  <c:v>Byddaf yn gwario llai ar fwyta allan</c:v>
                </c:pt>
                <c:pt idx="2">
                  <c:v> Byddaf yn dewis llety hunanarlwyo</c:v>
                </c:pt>
                <c:pt idx="3">
                  <c:v> Byddaf yn gwneud llai o weithgareddau</c:v>
                </c:pt>
                <c:pt idx="4">
                  <c:v> Byddaf yn lleihau prynu anrhegion/siopa yn y gyrchfan</c:v>
                </c:pt>
                <c:pt idx="5">
                  <c:v> Byddaf yn chwilio am fwy o 'bethau am ddim' i'w gwneud</c:v>
                </c:pt>
                <c:pt idx="6">
                  <c:v> Byddaf yn mynd ar wyliau yn y DU yn lle dramor</c:v>
                </c:pt>
                <c:pt idx="7">
                  <c:v>Byddaf yn mynd ar lai o seibiannau/seibiant byr yn y DU</c:v>
                </c:pt>
                <c:pt idx="8">
                  <c:v> Byddaf yn teithio pan fydd yn rhatach (h.y. y tu allan i gyfnodau prysurach)</c:v>
                </c:pt>
                <c:pt idx="9">
                  <c:v> Byddaf yn mynd ar seibiannau/seibiant byr byrrach yn y DU</c:v>
                </c:pt>
              </c:strCache>
            </c:strRef>
          </c:cat>
          <c:val>
            <c:numRef>
              <c:f>Sheet1!$B$2:$B$18</c:f>
              <c:numCache>
                <c:formatCode>0</c:formatCode>
                <c:ptCount val="10"/>
                <c:pt idx="0">
                  <c:v>24.667891782590001</c:v>
                </c:pt>
                <c:pt idx="1">
                  <c:v>20.264432928920002</c:v>
                </c:pt>
                <c:pt idx="2">
                  <c:v>17.413496404909999</c:v>
                </c:pt>
                <c:pt idx="3">
                  <c:v>16.696483456140001</c:v>
                </c:pt>
                <c:pt idx="4">
                  <c:v>15.963500911620001</c:v>
                </c:pt>
                <c:pt idx="5">
                  <c:v>15.578362065389999</c:v>
                </c:pt>
                <c:pt idx="6">
                  <c:v>13.22503893699</c:v>
                </c:pt>
                <c:pt idx="7">
                  <c:v>12.301872181709999</c:v>
                </c:pt>
                <c:pt idx="8">
                  <c:v>11.535467252989999</c:v>
                </c:pt>
                <c:pt idx="9">
                  <c:v>11.38567934662</c:v>
                </c:pt>
              </c:numCache>
            </c:numRef>
          </c:val>
          <c:extLst>
            <c:ext xmlns:c16="http://schemas.microsoft.com/office/drawing/2014/chart" uri="{C3380CC4-5D6E-409C-BE32-E72D297353CC}">
              <c16:uniqueId val="{0000001C-9D1E-491C-9D69-06141334291B}"/>
            </c:ext>
          </c:extLst>
        </c:ser>
        <c:ser>
          <c:idx val="1"/>
          <c:order val="1"/>
          <c:tx>
            <c:strRef>
              <c:f>Sheet1!$C$1</c:f>
              <c:strCache>
                <c:ptCount val="1"/>
                <c:pt idx="0">
                  <c:v> Bwriadwyr Cymru 2025</c:v>
                </c:pt>
              </c:strCache>
            </c:strRef>
          </c:tx>
          <c:spPr>
            <a:solidFill>
              <a:srgbClr val="F90004">
                <a:alpha val="99000"/>
              </a:srgbClr>
            </a:solidFill>
            <a:ln>
              <a:noFill/>
            </a:ln>
            <a:effectLst/>
          </c:spPr>
          <c:invertIfNegative val="0"/>
          <c:dPt>
            <c:idx val="0"/>
            <c:invertIfNegative val="0"/>
            <c:bubble3D val="0"/>
            <c:extLst>
              <c:ext xmlns:c16="http://schemas.microsoft.com/office/drawing/2014/chart" uri="{C3380CC4-5D6E-409C-BE32-E72D297353CC}">
                <c16:uniqueId val="{00000000-2025-43CC-8213-508D8D63B0DC}"/>
              </c:ext>
            </c:extLst>
          </c:dPt>
          <c:dPt>
            <c:idx val="1"/>
            <c:invertIfNegative val="0"/>
            <c:bubble3D val="0"/>
            <c:extLst>
              <c:ext xmlns:c16="http://schemas.microsoft.com/office/drawing/2014/chart" uri="{C3380CC4-5D6E-409C-BE32-E72D297353CC}">
                <c16:uniqueId val="{00000001-2025-43CC-8213-508D8D63B0DC}"/>
              </c:ext>
            </c:extLst>
          </c:dPt>
          <c:dPt>
            <c:idx val="2"/>
            <c:invertIfNegative val="0"/>
            <c:bubble3D val="0"/>
            <c:extLst>
              <c:ext xmlns:c16="http://schemas.microsoft.com/office/drawing/2014/chart" uri="{C3380CC4-5D6E-409C-BE32-E72D297353CC}">
                <c16:uniqueId val="{00000002-2025-43CC-8213-508D8D63B0DC}"/>
              </c:ext>
            </c:extLst>
          </c:dPt>
          <c:dPt>
            <c:idx val="3"/>
            <c:invertIfNegative val="0"/>
            <c:bubble3D val="0"/>
            <c:spPr>
              <a:solidFill>
                <a:srgbClr val="F90004">
                  <a:alpha val="99000"/>
                </a:srgbClr>
              </a:solidFill>
              <a:ln>
                <a:noFill/>
              </a:ln>
              <a:effectLst/>
            </c:spPr>
            <c:extLst>
              <c:ext xmlns:c16="http://schemas.microsoft.com/office/drawing/2014/chart" uri="{C3380CC4-5D6E-409C-BE32-E72D297353CC}">
                <c16:uniqueId val="{00000004-2025-43CC-8213-508D8D63B0DC}"/>
              </c:ext>
            </c:extLst>
          </c:dPt>
          <c:dPt>
            <c:idx val="4"/>
            <c:invertIfNegative val="0"/>
            <c:bubble3D val="0"/>
            <c:spPr>
              <a:solidFill>
                <a:srgbClr val="F90004">
                  <a:alpha val="99000"/>
                </a:srgbClr>
              </a:solidFill>
              <a:ln>
                <a:noFill/>
              </a:ln>
              <a:effectLst/>
            </c:spPr>
            <c:extLst>
              <c:ext xmlns:c16="http://schemas.microsoft.com/office/drawing/2014/chart" uri="{C3380CC4-5D6E-409C-BE32-E72D297353CC}">
                <c16:uniqueId val="{00000006-2025-43CC-8213-508D8D63B0DC}"/>
              </c:ext>
            </c:extLst>
          </c:dPt>
          <c:dPt>
            <c:idx val="5"/>
            <c:invertIfNegative val="0"/>
            <c:bubble3D val="0"/>
            <c:extLst>
              <c:ext xmlns:c16="http://schemas.microsoft.com/office/drawing/2014/chart" uri="{C3380CC4-5D6E-409C-BE32-E72D297353CC}">
                <c16:uniqueId val="{00000008-2025-43CC-8213-508D8D63B0DC}"/>
              </c:ext>
            </c:extLst>
          </c:dPt>
          <c:dPt>
            <c:idx val="6"/>
            <c:invertIfNegative val="0"/>
            <c:bubble3D val="0"/>
            <c:spPr>
              <a:solidFill>
                <a:srgbClr val="F90004">
                  <a:alpha val="99000"/>
                </a:srgbClr>
              </a:solidFill>
              <a:ln>
                <a:noFill/>
              </a:ln>
              <a:effectLst/>
            </c:spPr>
            <c:extLst>
              <c:ext xmlns:c16="http://schemas.microsoft.com/office/drawing/2014/chart" uri="{C3380CC4-5D6E-409C-BE32-E72D297353CC}">
                <c16:uniqueId val="{00000009-2025-43CC-8213-508D8D63B0DC}"/>
              </c:ext>
            </c:extLst>
          </c:dPt>
          <c:dPt>
            <c:idx val="7"/>
            <c:invertIfNegative val="0"/>
            <c:bubble3D val="0"/>
            <c:extLst>
              <c:ext xmlns:c16="http://schemas.microsoft.com/office/drawing/2014/chart" uri="{C3380CC4-5D6E-409C-BE32-E72D297353CC}">
                <c16:uniqueId val="{0000000A-2025-43CC-8213-508D8D63B0DC}"/>
              </c:ext>
            </c:extLst>
          </c:dPt>
          <c:dPt>
            <c:idx val="9"/>
            <c:invertIfNegative val="0"/>
            <c:bubble3D val="0"/>
            <c:extLst>
              <c:ext xmlns:c16="http://schemas.microsoft.com/office/drawing/2014/chart" uri="{C3380CC4-5D6E-409C-BE32-E72D297353CC}">
                <c16:uniqueId val="{0000000B-D75D-4CB0-A391-8C0242C5DAB8}"/>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 Byddaf yn dewis llety rhatach</c:v>
                </c:pt>
                <c:pt idx="1">
                  <c:v>Byddaf yn gwario llai ar fwyta allan</c:v>
                </c:pt>
                <c:pt idx="2">
                  <c:v> Byddaf yn dewis llety hunanarlwyo</c:v>
                </c:pt>
                <c:pt idx="3">
                  <c:v> Byddaf yn gwneud llai o weithgareddau</c:v>
                </c:pt>
                <c:pt idx="4">
                  <c:v> Byddaf yn lleihau prynu anrhegion/siopa yn y gyrchfan</c:v>
                </c:pt>
                <c:pt idx="5">
                  <c:v> Byddaf yn chwilio am fwy o 'bethau am ddim' i'w gwneud</c:v>
                </c:pt>
                <c:pt idx="6">
                  <c:v> Byddaf yn mynd ar wyliau yn y DU yn lle dramor</c:v>
                </c:pt>
                <c:pt idx="7">
                  <c:v>Byddaf yn mynd ar lai o seibiannau/seibiant byr yn y DU</c:v>
                </c:pt>
                <c:pt idx="8">
                  <c:v> Byddaf yn teithio pan fydd yn rhatach (h.y. y tu allan i gyfnodau prysurach)</c:v>
                </c:pt>
                <c:pt idx="9">
                  <c:v> Byddaf yn mynd ar seibiannau/seibiant byr byrrach yn y DU</c:v>
                </c:pt>
              </c:strCache>
            </c:strRef>
          </c:cat>
          <c:val>
            <c:numRef>
              <c:f>Sheet1!$C$2:$C$18</c:f>
              <c:numCache>
                <c:formatCode>0</c:formatCode>
                <c:ptCount val="10"/>
                <c:pt idx="0">
                  <c:v>25.462298261859999</c:v>
                </c:pt>
                <c:pt idx="1">
                  <c:v>25.321098781309999</c:v>
                </c:pt>
                <c:pt idx="2">
                  <c:v>19.361276809420001</c:v>
                </c:pt>
                <c:pt idx="3">
                  <c:v>17.838814867699998</c:v>
                </c:pt>
                <c:pt idx="4">
                  <c:v>17.50058533672</c:v>
                </c:pt>
                <c:pt idx="5">
                  <c:v>27.6994648125</c:v>
                </c:pt>
                <c:pt idx="6">
                  <c:v>4.5818732046430002</c:v>
                </c:pt>
                <c:pt idx="7">
                  <c:v>15.24542015191</c:v>
                </c:pt>
                <c:pt idx="8">
                  <c:v>20.514226360159999</c:v>
                </c:pt>
                <c:pt idx="9">
                  <c:v>11.53639616547</c:v>
                </c:pt>
              </c:numCache>
            </c:numRef>
          </c:val>
          <c:extLst>
            <c:ext xmlns:c16="http://schemas.microsoft.com/office/drawing/2014/chart" uri="{C3380CC4-5D6E-409C-BE32-E72D297353CC}">
              <c16:uniqueId val="{0000001D-9D1E-491C-9D69-06141334291B}"/>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50"/>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82113455041860173"/>
          <c:y val="0.40383637666841787"/>
          <c:w val="0.16554655230358653"/>
          <c:h val="0.3679022769935032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12. </a:t>
            </a:r>
            <a:r>
              <a:rPr lang="cy-GB" sz="1400" b="1" u="sng" dirty="0">
                <a:solidFill>
                  <a:srgbClr val="C00000"/>
                </a:solidFill>
                <a:latin typeface="Arial" panose="020B0604020202020204" pitchFamily="34" charset="0"/>
                <a:cs typeface="Arial" panose="020B0604020202020204" pitchFamily="34" charset="0"/>
              </a:rPr>
              <a:t>Rhwystrau ariannol canfyddedig </a:t>
            </a:r>
            <a:r>
              <a:rPr lang="cy-GB" sz="1400" b="1" baseline="0" dirty="0">
                <a:solidFill>
                  <a:srgbClr val="C00000"/>
                </a:solidFill>
                <a:latin typeface="Arial" panose="020B0604020202020204" pitchFamily="34" charset="0"/>
                <a:cs typeface="Arial" panose="020B0604020202020204" pitchFamily="34" charset="0"/>
              </a:rPr>
              <a:t>i drip dros nos yn y DU yn y </a:t>
            </a:r>
            <a:r>
              <a:rPr lang="cy-GB" sz="1400" b="1" u="sng" baseline="0" dirty="0">
                <a:solidFill>
                  <a:srgbClr val="C00000"/>
                </a:solidFill>
                <a:latin typeface="Arial" panose="020B0604020202020204" pitchFamily="34" charset="0"/>
                <a:cs typeface="Arial" panose="020B0604020202020204" pitchFamily="34" charset="0"/>
              </a:rPr>
              <a:t>6 mis nesaf</a:t>
            </a:r>
            <a:r>
              <a:rPr lang="cy-GB" sz="1400" b="1" dirty="0">
                <a:solidFill>
                  <a:srgbClr val="C00000"/>
                </a:solidFill>
                <a:latin typeface="Arial" panose="020B0604020202020204" pitchFamily="34" charset="0"/>
                <a:cs typeface="Arial" panose="020B0604020202020204" pitchFamily="34" charset="0"/>
              </a:rPr>
              <a:t>, Ton ar don, Canran, y DU</a:t>
            </a:r>
          </a:p>
        </c:rich>
      </c:tx>
      <c:layout>
        <c:manualLayout>
          <c:xMode val="edge"/>
          <c:yMode val="edge"/>
          <c:x val="3.2316632630978757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
          <c:y val="0.22709879518477674"/>
          <c:w val="1"/>
          <c:h val="0.61538918792666863"/>
        </c:manualLayout>
      </c:layout>
      <c:lineChart>
        <c:grouping val="standard"/>
        <c:varyColors val="0"/>
        <c:ser>
          <c:idx val="0"/>
          <c:order val="0"/>
          <c:tx>
            <c:strRef>
              <c:f>Sheet1!$A$2</c:f>
              <c:strCache>
                <c:ptCount val="1"/>
                <c:pt idx="0">
                  <c:v>Costau byw cynyddol</c:v>
                </c:pt>
              </c:strCache>
            </c:strRef>
          </c:tx>
          <c:spPr>
            <a:ln w="28575" cap="rnd">
              <a:solidFill>
                <a:srgbClr val="0E0433"/>
              </a:solidFill>
              <a:round/>
            </a:ln>
            <a:effectLst/>
          </c:spPr>
          <c:marker>
            <c:symbol val="none"/>
          </c:marker>
          <c:dLbls>
            <c:spPr>
              <a:solidFill>
                <a:srgbClr val="0E0433"/>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Sheet1!$C$1:$AU$1</c:f>
              <c:numCache>
                <c:formatCode>[$-10452]d\ mmm\ yyyy;@</c:formatCode>
                <c:ptCount val="44"/>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pt idx="41">
                  <c:v>45962</c:v>
                </c:pt>
                <c:pt idx="42">
                  <c:v>45992</c:v>
                </c:pt>
                <c:pt idx="43">
                  <c:v>46023</c:v>
                </c:pt>
              </c:numCache>
            </c:numRef>
          </c:cat>
          <c:val>
            <c:numRef>
              <c:f>Sheet1!$C$2:$AU$2</c:f>
              <c:numCache>
                <c:formatCode>0</c:formatCode>
                <c:ptCount val="44"/>
                <c:pt idx="0" formatCode="General">
                  <c:v>40</c:v>
                </c:pt>
                <c:pt idx="1">
                  <c:v>41</c:v>
                </c:pt>
                <c:pt idx="2">
                  <c:v>37</c:v>
                </c:pt>
                <c:pt idx="3" formatCode="General">
                  <c:v>45</c:v>
                </c:pt>
                <c:pt idx="4">
                  <c:v>42</c:v>
                </c:pt>
                <c:pt idx="5" formatCode="General">
                  <c:v>42</c:v>
                </c:pt>
                <c:pt idx="6">
                  <c:v>39</c:v>
                </c:pt>
                <c:pt idx="7" formatCode="General">
                  <c:v>41</c:v>
                </c:pt>
                <c:pt idx="8">
                  <c:v>40</c:v>
                </c:pt>
                <c:pt idx="9" formatCode="General">
                  <c:v>39</c:v>
                </c:pt>
                <c:pt idx="10">
                  <c:v>37</c:v>
                </c:pt>
                <c:pt idx="11" formatCode="General">
                  <c:v>35</c:v>
                </c:pt>
                <c:pt idx="12">
                  <c:v>36</c:v>
                </c:pt>
                <c:pt idx="13" formatCode="General">
                  <c:v>36</c:v>
                </c:pt>
                <c:pt idx="14">
                  <c:v>36</c:v>
                </c:pt>
                <c:pt idx="15" formatCode="General">
                  <c:v>36</c:v>
                </c:pt>
                <c:pt idx="16">
                  <c:v>32.840852897360001</c:v>
                </c:pt>
                <c:pt idx="17">
                  <c:v>36.221370564739999</c:v>
                </c:pt>
                <c:pt idx="18">
                  <c:v>35.42197386558</c:v>
                </c:pt>
                <c:pt idx="19">
                  <c:v>32</c:v>
                </c:pt>
                <c:pt idx="20">
                  <c:v>37</c:v>
                </c:pt>
                <c:pt idx="21">
                  <c:v>33</c:v>
                </c:pt>
                <c:pt idx="22">
                  <c:v>35</c:v>
                </c:pt>
                <c:pt idx="23">
                  <c:v>31</c:v>
                </c:pt>
                <c:pt idx="24">
                  <c:v>31</c:v>
                </c:pt>
                <c:pt idx="25">
                  <c:v>32</c:v>
                </c:pt>
                <c:pt idx="26">
                  <c:v>30.478829884309999</c:v>
                </c:pt>
                <c:pt idx="27">
                  <c:v>33.302511316230003</c:v>
                </c:pt>
                <c:pt idx="28">
                  <c:v>28</c:v>
                </c:pt>
                <c:pt idx="29">
                  <c:v>32</c:v>
                </c:pt>
                <c:pt idx="30">
                  <c:v>30</c:v>
                </c:pt>
                <c:pt idx="31">
                  <c:v>33</c:v>
                </c:pt>
                <c:pt idx="32">
                  <c:v>30</c:v>
                </c:pt>
                <c:pt idx="33">
                  <c:v>29</c:v>
                </c:pt>
                <c:pt idx="34">
                  <c:v>34</c:v>
                </c:pt>
                <c:pt idx="35">
                  <c:v>31.051523923449999</c:v>
                </c:pt>
                <c:pt idx="36">
                  <c:v>31.38383775494</c:v>
                </c:pt>
                <c:pt idx="37">
                  <c:v>29.23959284171</c:v>
                </c:pt>
                <c:pt idx="38">
                  <c:v>28.344740142709998</c:v>
                </c:pt>
                <c:pt idx="39">
                  <c:v>29.09873554915</c:v>
                </c:pt>
                <c:pt idx="40">
                  <c:v>25.09724594311</c:v>
                </c:pt>
                <c:pt idx="41">
                  <c:v>32.455382691499999</c:v>
                </c:pt>
                <c:pt idx="42">
                  <c:v>34.713153722039998</c:v>
                </c:pt>
                <c:pt idx="43">
                  <c:v>30.137733121130001</c:v>
                </c:pt>
              </c:numCache>
            </c:numRef>
          </c:val>
          <c:smooth val="0"/>
          <c:extLst>
            <c:ext xmlns:c16="http://schemas.microsoft.com/office/drawing/2014/chart" uri="{C3380CC4-5D6E-409C-BE32-E72D297353CC}">
              <c16:uniqueId val="{00000000-2458-4FFA-8409-45150230C0B6}"/>
            </c:ext>
          </c:extLst>
        </c:ser>
        <c:ser>
          <c:idx val="1"/>
          <c:order val="1"/>
          <c:tx>
            <c:strRef>
              <c:f>Sheet1!$A$3</c:f>
              <c:strCache>
                <c:ptCount val="1"/>
                <c:pt idx="0">
                  <c:v> Costau cynyddol gwyliau/hamdden</c:v>
                </c:pt>
              </c:strCache>
            </c:strRef>
          </c:tx>
          <c:spPr>
            <a:ln w="28575" cap="rnd">
              <a:solidFill>
                <a:srgbClr val="00B050"/>
              </a:solidFill>
              <a:round/>
            </a:ln>
            <a:effectLst/>
          </c:spPr>
          <c:marker>
            <c:symbol val="none"/>
          </c:marker>
          <c:dLbls>
            <c:spPr>
              <a:solidFill>
                <a:srgbClr val="00B05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Sheet1!$C$1:$AU$1</c:f>
              <c:numCache>
                <c:formatCode>[$-10452]d\ mmm\ yyyy;@</c:formatCode>
                <c:ptCount val="44"/>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pt idx="41">
                  <c:v>45962</c:v>
                </c:pt>
                <c:pt idx="42">
                  <c:v>45992</c:v>
                </c:pt>
                <c:pt idx="43">
                  <c:v>46023</c:v>
                </c:pt>
              </c:numCache>
            </c:numRef>
          </c:cat>
          <c:val>
            <c:numRef>
              <c:f>Sheet1!$C$3:$AU$3</c:f>
              <c:numCache>
                <c:formatCode>0</c:formatCode>
                <c:ptCount val="44"/>
                <c:pt idx="0">
                  <c:v>27</c:v>
                </c:pt>
                <c:pt idx="1">
                  <c:v>28</c:v>
                </c:pt>
                <c:pt idx="2">
                  <c:v>27</c:v>
                </c:pt>
                <c:pt idx="3" formatCode="General">
                  <c:v>30</c:v>
                </c:pt>
                <c:pt idx="4">
                  <c:v>31</c:v>
                </c:pt>
                <c:pt idx="5">
                  <c:v>27</c:v>
                </c:pt>
                <c:pt idx="6">
                  <c:v>28</c:v>
                </c:pt>
                <c:pt idx="7">
                  <c:v>29</c:v>
                </c:pt>
                <c:pt idx="8">
                  <c:v>27</c:v>
                </c:pt>
                <c:pt idx="9">
                  <c:v>26</c:v>
                </c:pt>
                <c:pt idx="10">
                  <c:v>26</c:v>
                </c:pt>
                <c:pt idx="11">
                  <c:v>25</c:v>
                </c:pt>
                <c:pt idx="12">
                  <c:v>25</c:v>
                </c:pt>
                <c:pt idx="13">
                  <c:v>24</c:v>
                </c:pt>
                <c:pt idx="14">
                  <c:v>27</c:v>
                </c:pt>
                <c:pt idx="15">
                  <c:v>24</c:v>
                </c:pt>
                <c:pt idx="16">
                  <c:v>23.621062415339999</c:v>
                </c:pt>
                <c:pt idx="17">
                  <c:v>26.42209177734</c:v>
                </c:pt>
                <c:pt idx="18">
                  <c:v>24.098498652209997</c:v>
                </c:pt>
                <c:pt idx="19">
                  <c:v>23</c:v>
                </c:pt>
                <c:pt idx="20">
                  <c:v>25</c:v>
                </c:pt>
                <c:pt idx="21">
                  <c:v>23</c:v>
                </c:pt>
                <c:pt idx="22">
                  <c:v>25</c:v>
                </c:pt>
                <c:pt idx="23">
                  <c:v>23</c:v>
                </c:pt>
                <c:pt idx="24">
                  <c:v>23</c:v>
                </c:pt>
                <c:pt idx="25">
                  <c:v>22</c:v>
                </c:pt>
                <c:pt idx="26">
                  <c:v>21.675263254250002</c:v>
                </c:pt>
                <c:pt idx="27">
                  <c:v>24.66885763406</c:v>
                </c:pt>
                <c:pt idx="28">
                  <c:v>18</c:v>
                </c:pt>
                <c:pt idx="29">
                  <c:v>21</c:v>
                </c:pt>
                <c:pt idx="30">
                  <c:v>23</c:v>
                </c:pt>
                <c:pt idx="31">
                  <c:v>22</c:v>
                </c:pt>
                <c:pt idx="32">
                  <c:v>25</c:v>
                </c:pt>
                <c:pt idx="33">
                  <c:v>21</c:v>
                </c:pt>
                <c:pt idx="34">
                  <c:v>26</c:v>
                </c:pt>
                <c:pt idx="35">
                  <c:v>24.241820944690001</c:v>
                </c:pt>
                <c:pt idx="36">
                  <c:v>24.6454095084</c:v>
                </c:pt>
                <c:pt idx="37">
                  <c:v>21.251700621320001</c:v>
                </c:pt>
                <c:pt idx="38">
                  <c:v>23.03772298166</c:v>
                </c:pt>
                <c:pt idx="39">
                  <c:v>22.33032354997</c:v>
                </c:pt>
                <c:pt idx="40">
                  <c:v>19.417264829610001</c:v>
                </c:pt>
                <c:pt idx="41">
                  <c:v>22.12143995081</c:v>
                </c:pt>
                <c:pt idx="42">
                  <c:v>23.05843019133</c:v>
                </c:pt>
                <c:pt idx="43">
                  <c:v>20.864769804870001</c:v>
                </c:pt>
              </c:numCache>
            </c:numRef>
          </c:val>
          <c:smooth val="0"/>
          <c:extLst>
            <c:ext xmlns:c16="http://schemas.microsoft.com/office/drawing/2014/chart" uri="{C3380CC4-5D6E-409C-BE32-E72D297353CC}">
              <c16:uniqueId val="{00000001-2458-4FFA-8409-45150230C0B6}"/>
            </c:ext>
          </c:extLst>
        </c:ser>
        <c:ser>
          <c:idx val="2"/>
          <c:order val="2"/>
          <c:tx>
            <c:strRef>
              <c:f>Sheet1!$A$4</c:f>
              <c:strCache>
                <c:ptCount val="1"/>
                <c:pt idx="0">
                  <c:v> Arian personol</c:v>
                </c:pt>
              </c:strCache>
            </c:strRef>
          </c:tx>
          <c:spPr>
            <a:ln w="28575" cap="rnd">
              <a:solidFill>
                <a:srgbClr val="FFC000"/>
              </a:solidFill>
              <a:round/>
            </a:ln>
            <a:effectLst/>
          </c:spPr>
          <c:marker>
            <c:symbol val="none"/>
          </c:marker>
          <c:dLbls>
            <c:spPr>
              <a:solidFill>
                <a:srgbClr val="FFC00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Sheet1!$C$1:$AU$1</c:f>
              <c:numCache>
                <c:formatCode>[$-10452]d\ mmm\ yyyy;@</c:formatCode>
                <c:ptCount val="44"/>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pt idx="41">
                  <c:v>45962</c:v>
                </c:pt>
                <c:pt idx="42">
                  <c:v>45992</c:v>
                </c:pt>
                <c:pt idx="43">
                  <c:v>46023</c:v>
                </c:pt>
              </c:numCache>
            </c:numRef>
          </c:cat>
          <c:val>
            <c:numRef>
              <c:f>Sheet1!$C$4:$AU$4</c:f>
              <c:numCache>
                <c:formatCode>0</c:formatCode>
                <c:ptCount val="44"/>
                <c:pt idx="0">
                  <c:v>32</c:v>
                </c:pt>
                <c:pt idx="1">
                  <c:v>27</c:v>
                </c:pt>
                <c:pt idx="2">
                  <c:v>28</c:v>
                </c:pt>
                <c:pt idx="3" formatCode="General">
                  <c:v>31</c:v>
                </c:pt>
                <c:pt idx="4">
                  <c:v>30</c:v>
                </c:pt>
                <c:pt idx="5">
                  <c:v>29</c:v>
                </c:pt>
                <c:pt idx="6">
                  <c:v>28</c:v>
                </c:pt>
                <c:pt idx="7">
                  <c:v>29</c:v>
                </c:pt>
                <c:pt idx="8">
                  <c:v>27</c:v>
                </c:pt>
                <c:pt idx="9">
                  <c:v>28</c:v>
                </c:pt>
                <c:pt idx="10">
                  <c:v>24</c:v>
                </c:pt>
                <c:pt idx="11">
                  <c:v>28</c:v>
                </c:pt>
                <c:pt idx="12">
                  <c:v>25</c:v>
                </c:pt>
                <c:pt idx="13">
                  <c:v>25</c:v>
                </c:pt>
                <c:pt idx="14">
                  <c:v>28</c:v>
                </c:pt>
                <c:pt idx="15">
                  <c:v>26</c:v>
                </c:pt>
                <c:pt idx="16">
                  <c:v>26.100445690879997</c:v>
                </c:pt>
                <c:pt idx="17">
                  <c:v>27.617461172149998</c:v>
                </c:pt>
                <c:pt idx="18">
                  <c:v>29.003878347000001</c:v>
                </c:pt>
                <c:pt idx="19">
                  <c:v>27</c:v>
                </c:pt>
                <c:pt idx="20">
                  <c:v>28</c:v>
                </c:pt>
                <c:pt idx="21">
                  <c:v>27</c:v>
                </c:pt>
                <c:pt idx="22">
                  <c:v>28</c:v>
                </c:pt>
                <c:pt idx="23">
                  <c:v>27</c:v>
                </c:pt>
                <c:pt idx="24">
                  <c:v>26</c:v>
                </c:pt>
                <c:pt idx="25">
                  <c:v>23</c:v>
                </c:pt>
                <c:pt idx="26">
                  <c:v>24.14126413168</c:v>
                </c:pt>
                <c:pt idx="27">
                  <c:v>26.520327674290002</c:v>
                </c:pt>
                <c:pt idx="28">
                  <c:v>22</c:v>
                </c:pt>
                <c:pt idx="29">
                  <c:v>25</c:v>
                </c:pt>
                <c:pt idx="30">
                  <c:v>25</c:v>
                </c:pt>
                <c:pt idx="31">
                  <c:v>25</c:v>
                </c:pt>
                <c:pt idx="32">
                  <c:v>24</c:v>
                </c:pt>
                <c:pt idx="33">
                  <c:v>24</c:v>
                </c:pt>
                <c:pt idx="34">
                  <c:v>26</c:v>
                </c:pt>
                <c:pt idx="35">
                  <c:v>23.64039496102</c:v>
                </c:pt>
                <c:pt idx="36">
                  <c:v>24.251535310840001</c:v>
                </c:pt>
                <c:pt idx="37">
                  <c:v>21.08350602094</c:v>
                </c:pt>
                <c:pt idx="38">
                  <c:v>24.287438157610001</c:v>
                </c:pt>
                <c:pt idx="39">
                  <c:v>19.555905464830001</c:v>
                </c:pt>
                <c:pt idx="40">
                  <c:v>19.696444104329998</c:v>
                </c:pt>
                <c:pt idx="41">
                  <c:v>25.414858637129999</c:v>
                </c:pt>
                <c:pt idx="42">
                  <c:v>23.029927356719998</c:v>
                </c:pt>
                <c:pt idx="43">
                  <c:v>23.935738723819998</c:v>
                </c:pt>
              </c:numCache>
            </c:numRef>
          </c:val>
          <c:smooth val="0"/>
          <c:extLst>
            <c:ext xmlns:c16="http://schemas.microsoft.com/office/drawing/2014/chart" uri="{C3380CC4-5D6E-409C-BE32-E72D297353CC}">
              <c16:uniqueId val="{00000002-2458-4FFA-8409-45150230C0B6}"/>
            </c:ext>
          </c:extLst>
        </c:ser>
        <c:dLbls>
          <c:showLegendKey val="0"/>
          <c:showVal val="1"/>
          <c:showCatName val="0"/>
          <c:showSerName val="0"/>
          <c:showPercent val="0"/>
          <c:showBubbleSize val="0"/>
        </c:dLbls>
        <c:smooth val="0"/>
        <c:axId val="-614278784"/>
        <c:axId val="-614279328"/>
      </c:lineChart>
      <c:dateAx>
        <c:axId val="-614278784"/>
        <c:scaling>
          <c:orientation val="minMax"/>
        </c:scaling>
        <c:delete val="0"/>
        <c:axPos val="b"/>
        <c:numFmt formatCode="[$-10452]d\ mmm\ 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614279328"/>
        <c:crosses val="autoZero"/>
        <c:auto val="1"/>
        <c:lblOffset val="100"/>
        <c:baseTimeUnit val="months"/>
      </c:dateAx>
      <c:valAx>
        <c:axId val="-614279328"/>
        <c:scaling>
          <c:orientation val="minMax"/>
          <c:max val="50"/>
          <c:min val="15"/>
        </c:scaling>
        <c:delete val="1"/>
        <c:axPos val="l"/>
        <c:numFmt formatCode="General" sourceLinked="1"/>
        <c:majorTickMark val="out"/>
        <c:minorTickMark val="none"/>
        <c:tickLblPos val="nextTo"/>
        <c:crossAx val="-614278784"/>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dirty="0">
                <a:solidFill>
                  <a:srgbClr val="C00000"/>
                </a:solidFill>
              </a:rPr>
              <a:t>Ffigur 13. Cyfran</a:t>
            </a:r>
            <a:r>
              <a:rPr lang="cy-GB" sz="1400" b="1" baseline="0" dirty="0">
                <a:solidFill>
                  <a:srgbClr val="C00000"/>
                </a:solidFill>
              </a:rPr>
              <a:t> </a:t>
            </a:r>
            <a:r>
              <a:rPr lang="cy-GB" sz="1400" b="1" dirty="0">
                <a:solidFill>
                  <a:srgbClr val="C00000"/>
                </a:solidFill>
              </a:rPr>
              <a:t>yn rhagweld mynd ar y </a:t>
            </a:r>
            <a:r>
              <a:rPr lang="cy-GB" sz="1400" b="1" u="sng" dirty="0">
                <a:solidFill>
                  <a:srgbClr val="C00000"/>
                </a:solidFill>
              </a:rPr>
              <a:t>daith nesaf dros nos i'r DU</a:t>
            </a:r>
            <a:r>
              <a:rPr lang="cy-GB" sz="1400" b="1" dirty="0">
                <a:solidFill>
                  <a:srgbClr val="C00000"/>
                </a:solidFill>
              </a:rPr>
              <a:t>, Canran, </a:t>
            </a:r>
            <a:r>
              <a:rPr lang="cy-GB" sz="1400" b="1" baseline="0" dirty="0">
                <a:solidFill>
                  <a:srgbClr val="C00000"/>
                </a:solidFill>
              </a:rPr>
              <a:t>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Ionawr 2025 a 2026</a:t>
            </a:r>
            <a:r>
              <a:rPr lang="cy-GB" sz="1400" b="1" dirty="0">
                <a:solidFill>
                  <a:srgbClr val="C00000"/>
                </a:solidFill>
              </a:rPr>
              <a:t>, y DU</a:t>
            </a:r>
          </a:p>
        </c:rich>
      </c:tx>
      <c:layout>
        <c:manualLayout>
          <c:xMode val="edge"/>
          <c:yMode val="edge"/>
          <c:x val="2.8239763170276353E-2"/>
          <c:y val="1.9524201271715658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3.5324118797013138E-2"/>
          <c:y val="0.22245524257209459"/>
          <c:w val="0.95667582774169158"/>
          <c:h val="0.59483738030046274"/>
        </c:manualLayout>
      </c:layout>
      <c:barChart>
        <c:barDir val="col"/>
        <c:grouping val="clustered"/>
        <c:varyColors val="0"/>
        <c:ser>
          <c:idx val="0"/>
          <c:order val="0"/>
          <c:tx>
            <c:strRef>
              <c:f>Sheet1!$B$1</c:f>
              <c:strCache>
                <c:ptCount val="1"/>
                <c:pt idx="0">
                  <c:v>Data Ionawr 2026</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Yn ystod y 12 mis nesaf</c:v>
                </c:pt>
                <c:pt idx="1">
                  <c:v> Teithiau Ionawr-Mawrth</c:v>
                </c:pt>
                <c:pt idx="2">
                  <c:v> Teithiau Ebrill-Mehefin</c:v>
                </c:pt>
                <c:pt idx="3">
                  <c:v> Teithiau Gorffennaf-Medi</c:v>
                </c:pt>
                <c:pt idx="4">
                  <c:v> Teithiau Hydref-Rhagfyr</c:v>
                </c:pt>
              </c:strCache>
            </c:strRef>
          </c:cat>
          <c:val>
            <c:numRef>
              <c:f>Sheet1!$B$2:$B$6</c:f>
              <c:numCache>
                <c:formatCode>0</c:formatCode>
                <c:ptCount val="5"/>
                <c:pt idx="0">
                  <c:v>77.202154645929994</c:v>
                </c:pt>
                <c:pt idx="1">
                  <c:v>21.66260800597</c:v>
                </c:pt>
                <c:pt idx="2">
                  <c:v>44.92110227685</c:v>
                </c:pt>
                <c:pt idx="3">
                  <c:v>46.705817170739998</c:v>
                </c:pt>
                <c:pt idx="4">
                  <c:v>25.099607725839999</c:v>
                </c:pt>
              </c:numCache>
            </c:numRef>
          </c:val>
          <c:extLst>
            <c:ext xmlns:c16="http://schemas.microsoft.com/office/drawing/2014/chart" uri="{C3380CC4-5D6E-409C-BE32-E72D297353CC}">
              <c16:uniqueId val="{00000000-EFC3-4210-AF80-18A7B68A693D}"/>
            </c:ext>
          </c:extLst>
        </c:ser>
        <c:ser>
          <c:idx val="1"/>
          <c:order val="1"/>
          <c:tx>
            <c:strRef>
              <c:f>Sheet1!$C$1</c:f>
              <c:strCache>
                <c:ptCount val="1"/>
                <c:pt idx="0">
                  <c:v> Data Ionawr 2025</c:v>
                </c:pt>
              </c:strCache>
            </c:strRef>
          </c:tx>
          <c:spPr>
            <a:solidFill>
              <a:schemeClr val="bg1"/>
            </a:solidFill>
            <a:ln w="19050">
              <a:solidFill>
                <a:srgbClr val="1E154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Yn ystod y 12 mis nesaf</c:v>
                </c:pt>
                <c:pt idx="1">
                  <c:v> Teithiau Ionawr-Mawrth</c:v>
                </c:pt>
                <c:pt idx="2">
                  <c:v> Teithiau Ebrill-Mehefin</c:v>
                </c:pt>
                <c:pt idx="3">
                  <c:v> Teithiau Gorffennaf-Medi</c:v>
                </c:pt>
                <c:pt idx="4">
                  <c:v> Teithiau Hydref-Rhagfyr</c:v>
                </c:pt>
              </c:strCache>
            </c:strRef>
          </c:cat>
          <c:val>
            <c:numRef>
              <c:f>Sheet1!$C$2:$C$6</c:f>
              <c:numCache>
                <c:formatCode>0</c:formatCode>
                <c:ptCount val="5"/>
                <c:pt idx="0">
                  <c:v>79.977246871440002</c:v>
                </c:pt>
                <c:pt idx="1">
                  <c:v>22.57429681715</c:v>
                </c:pt>
                <c:pt idx="2">
                  <c:v>43.003412969279999</c:v>
                </c:pt>
                <c:pt idx="3">
                  <c:v>49.50350424402</c:v>
                </c:pt>
                <c:pt idx="4">
                  <c:v>24.26255464318</c:v>
                </c:pt>
              </c:numCache>
            </c:numRef>
          </c:val>
          <c:extLst>
            <c:ext xmlns:c16="http://schemas.microsoft.com/office/drawing/2014/chart" uri="{C3380CC4-5D6E-409C-BE32-E72D297353CC}">
              <c16:uniqueId val="{00000001-EFC3-4210-AF80-18A7B68A693D}"/>
            </c:ext>
          </c:extLst>
        </c:ser>
        <c:dLbls>
          <c:showLegendKey val="0"/>
          <c:showVal val="0"/>
          <c:showCatName val="0"/>
          <c:showSerName val="0"/>
          <c:showPercent val="0"/>
          <c:showBubbleSize val="0"/>
        </c:dLbls>
        <c:gapWidth val="219"/>
        <c:axId val="-573539232"/>
        <c:axId val="-573556640"/>
      </c:barChart>
      <c:catAx>
        <c:axId val="-5735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573556640"/>
        <c:crosses val="autoZero"/>
        <c:auto val="1"/>
        <c:lblAlgn val="ctr"/>
        <c:lblOffset val="100"/>
        <c:noMultiLvlLbl val="0"/>
      </c:catAx>
      <c:valAx>
        <c:axId val="-573556640"/>
        <c:scaling>
          <c:orientation val="minMax"/>
          <c:max val="100"/>
        </c:scaling>
        <c:delete val="1"/>
        <c:axPos val="l"/>
        <c:numFmt formatCode="0" sourceLinked="1"/>
        <c:majorTickMark val="out"/>
        <c:minorTickMark val="none"/>
        <c:tickLblPos val="nextTo"/>
        <c:crossAx val="-573539232"/>
        <c:crosses val="autoZero"/>
        <c:crossBetween val="between"/>
      </c:valAx>
      <c:spPr>
        <a:noFill/>
        <a:ln>
          <a:noFill/>
        </a:ln>
        <a:effectLst/>
      </c:spPr>
    </c:plotArea>
    <c:legend>
      <c:legendPos val="t"/>
      <c:layout>
        <c:manualLayout>
          <c:xMode val="edge"/>
          <c:yMode val="edge"/>
          <c:x val="0.20145390614129849"/>
          <c:y val="0.19826289196203564"/>
          <c:w val="0.62376941143151299"/>
          <c:h val="0.1157441118291931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cy-GB" sz="1400" b="1" dirty="0">
                <a:solidFill>
                  <a:srgbClr val="C00000"/>
                </a:solidFill>
                <a:latin typeface="Arial" panose="020B0604020202020204" pitchFamily="34" charset="0"/>
                <a:cs typeface="Arial" panose="020B0604020202020204" pitchFamily="34" charset="0"/>
              </a:rPr>
              <a:t>Ffigur 14a. Ble rydych chi'n bwriadu aros dros nos yn y DU nesaf, Canran</a:t>
            </a:r>
            <a:r>
              <a:rPr lang="cy-GB" sz="1400" b="1" i="0" u="none" strike="noStrike" kern="1200" spc="0" baseline="0" dirty="0">
                <a:solidFill>
                  <a:srgbClr val="C00000"/>
                </a:solidFill>
                <a:latin typeface="Arial" panose="020B0604020202020204" pitchFamily="34" charset="0"/>
                <a:cs typeface="Arial" panose="020B0604020202020204" pitchFamily="34" charset="0"/>
              </a:rPr>
              <a:t>, gwaith maes Ionawr 2025 a 2026,</a:t>
            </a:r>
            <a:r>
              <a:rPr lang="cy-GB" sz="1400" b="1" dirty="0">
                <a:solidFill>
                  <a:srgbClr val="C00000"/>
                </a:solidFill>
                <a:latin typeface="Arial" panose="020B0604020202020204" pitchFamily="34" charset="0"/>
                <a:cs typeface="Arial" panose="020B0604020202020204" pitchFamily="34" charset="0"/>
              </a:rPr>
              <a:t> y DU </a:t>
            </a:r>
          </a:p>
        </c:rich>
      </c:tx>
      <c:layout>
        <c:manualLayout>
          <c:xMode val="edge"/>
          <c:yMode val="edge"/>
          <c:x val="1.4762338156960675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7751282496008124E-2"/>
          <c:y val="0.16733691114004015"/>
          <c:w val="0.9822487175039919"/>
          <c:h val="0.60499918410131948"/>
        </c:manualLayout>
      </c:layout>
      <c:barChart>
        <c:barDir val="col"/>
        <c:grouping val="clustered"/>
        <c:varyColors val="0"/>
        <c:ser>
          <c:idx val="0"/>
          <c:order val="0"/>
          <c:tx>
            <c:strRef>
              <c:f>Sheet1!$B$1</c:f>
              <c:strCache>
                <c:ptCount val="1"/>
                <c:pt idx="0">
                  <c:v>Data Ionawr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 De-orllewin Lloegr</c:v>
                </c:pt>
                <c:pt idx="1">
                  <c:v> Llundain</c:v>
                </c:pt>
                <c:pt idx="2">
                  <c:v> Yr Alban</c:v>
                </c:pt>
                <c:pt idx="3">
                  <c:v> Gogledd-orllewin Lloegr</c:v>
                </c:pt>
                <c:pt idx="4">
                  <c:v> Swydd Efrog a'r Humber</c:v>
                </c:pt>
                <c:pt idx="5">
                  <c:v> Cymru</c:v>
                </c:pt>
                <c:pt idx="6">
                  <c:v> Dwyrain Lloegr</c:v>
                </c:pt>
                <c:pt idx="7">
                  <c:v> De-ddwyrain Lloegr</c:v>
                </c:pt>
                <c:pt idx="8">
                  <c:v> Gorllewin Canolbarth Lloegr</c:v>
                </c:pt>
                <c:pt idx="9">
                  <c:v> Gogledd-ddwyrain Lloegr</c:v>
                </c:pt>
                <c:pt idx="10">
                  <c:v> Dwyrain Canolbarth Lloegr </c:v>
                </c:pt>
                <c:pt idx="11">
                  <c:v> Gogledd Iwerddon</c:v>
                </c:pt>
              </c:strCache>
            </c:strRef>
          </c:cat>
          <c:val>
            <c:numRef>
              <c:f>Sheet1!$B$2:$B$13</c:f>
              <c:numCache>
                <c:formatCode>0</c:formatCode>
                <c:ptCount val="12"/>
                <c:pt idx="0">
                  <c:v>16.454952489819998</c:v>
                </c:pt>
                <c:pt idx="1">
                  <c:v>15.17200678473</c:v>
                </c:pt>
                <c:pt idx="2">
                  <c:v>14.54702341408</c:v>
                </c:pt>
                <c:pt idx="3">
                  <c:v>12.459616384349999</c:v>
                </c:pt>
                <c:pt idx="4">
                  <c:v>11.141779064130001</c:v>
                </c:pt>
                <c:pt idx="5">
                  <c:v>10.704065975000001</c:v>
                </c:pt>
                <c:pt idx="6">
                  <c:v>10.543378851230001</c:v>
                </c:pt>
                <c:pt idx="7">
                  <c:v>10.03978768742</c:v>
                </c:pt>
                <c:pt idx="8">
                  <c:v>6.923238431893</c:v>
                </c:pt>
                <c:pt idx="9">
                  <c:v>5.9503262145319997</c:v>
                </c:pt>
                <c:pt idx="10">
                  <c:v>5.2320170411879996</c:v>
                </c:pt>
                <c:pt idx="11">
                  <c:v>2.7265272601550001</c:v>
                </c:pt>
              </c:numCache>
            </c:numRef>
          </c:val>
          <c:extLst>
            <c:ext xmlns:c16="http://schemas.microsoft.com/office/drawing/2014/chart" uri="{C3380CC4-5D6E-409C-BE32-E72D297353CC}">
              <c16:uniqueId val="{00000000-1D76-45C8-A0B6-742E26780EBE}"/>
            </c:ext>
          </c:extLst>
        </c:ser>
        <c:ser>
          <c:idx val="1"/>
          <c:order val="1"/>
          <c:tx>
            <c:strRef>
              <c:f>Sheet1!$C$1</c:f>
              <c:strCache>
                <c:ptCount val="1"/>
                <c:pt idx="0">
                  <c:v> Data Ionawr 2025</c:v>
                </c:pt>
              </c:strCache>
            </c:strRef>
          </c:tx>
          <c:spPr>
            <a:noFill/>
            <a:ln>
              <a:solidFill>
                <a:srgbClr val="1E1541"/>
              </a:solidFill>
            </a:ln>
            <a:effectLst/>
          </c:spPr>
          <c:invertIfNegative val="0"/>
          <c:dLbls>
            <c:dLbl>
              <c:idx val="0"/>
              <c:layout>
                <c:manualLayout>
                  <c:x val="6.8125615767950709E-3"/>
                  <c:y val="2.8762952954226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76-45C8-A0B6-742E26780EBE}"/>
                </c:ext>
              </c:extLst>
            </c:dLbl>
            <c:dLbl>
              <c:idx val="1"/>
              <c:layout>
                <c:manualLayout>
                  <c:x val="6.8125615767950709E-3"/>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76-45C8-A0B6-742E26780EBE}"/>
                </c:ext>
              </c:extLst>
            </c:dLbl>
            <c:dLbl>
              <c:idx val="2"/>
              <c:layout>
                <c:manualLayout>
                  <c:x val="9.0834154357267889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76-45C8-A0B6-742E26780EBE}"/>
                </c:ext>
              </c:extLst>
            </c:dLbl>
            <c:dLbl>
              <c:idx val="3"/>
              <c:layout>
                <c:manualLayout>
                  <c:x val="1.1354269294658445E-2"/>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76-45C8-A0B6-742E26780EBE}"/>
                </c:ext>
              </c:extLst>
            </c:dLbl>
            <c:dLbl>
              <c:idx val="4"/>
              <c:layout>
                <c:manualLayout>
                  <c:x val="1.7668613917343247E-3"/>
                  <c:y val="1.15560370739507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76-45C8-A0B6-742E26780EBE}"/>
                </c:ext>
              </c:extLst>
            </c:dLbl>
            <c:dLbl>
              <c:idx val="5"/>
              <c:layout>
                <c:manualLayout>
                  <c:x val="6.8125615767950917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D76-45C8-A0B6-742E26780EBE}"/>
                </c:ext>
              </c:extLst>
            </c:dLbl>
            <c:dLbl>
              <c:idx val="6"/>
              <c:layout>
                <c:manualLayout>
                  <c:x val="9.08341543572678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76-45C8-A0B6-742E26780EBE}"/>
                </c:ext>
              </c:extLst>
            </c:dLbl>
            <c:dLbl>
              <c:idx val="7"/>
              <c:layout>
                <c:manualLayout>
                  <c:x val="2.270853858931697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D76-45C8-A0B6-742E26780EBE}"/>
                </c:ext>
              </c:extLst>
            </c:dLbl>
            <c:dLbl>
              <c:idx val="8"/>
              <c:layout>
                <c:manualLayout>
                  <c:x val="9.0834154357268722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D76-45C8-A0B6-742E26780EBE}"/>
                </c:ext>
              </c:extLst>
            </c:dLbl>
            <c:dLbl>
              <c:idx val="9"/>
              <c:layout>
                <c:manualLayout>
                  <c:x val="1.36251231535901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D76-45C8-A0B6-742E26780EBE}"/>
                </c:ext>
              </c:extLst>
            </c:dLbl>
            <c:dLbl>
              <c:idx val="10"/>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D76-45C8-A0B6-742E26780EBE}"/>
                </c:ext>
              </c:extLst>
            </c:dLbl>
            <c:dLbl>
              <c:idx val="11"/>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D76-45C8-A0B6-742E26780E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 De-orllewin Lloegr</c:v>
                </c:pt>
                <c:pt idx="1">
                  <c:v> Llundain</c:v>
                </c:pt>
                <c:pt idx="2">
                  <c:v> Yr Alban</c:v>
                </c:pt>
                <c:pt idx="3">
                  <c:v> Gogledd-orllewin Lloegr</c:v>
                </c:pt>
                <c:pt idx="4">
                  <c:v> Swydd Efrog a'r Humber</c:v>
                </c:pt>
                <c:pt idx="5">
                  <c:v> Cymru</c:v>
                </c:pt>
                <c:pt idx="6">
                  <c:v> Dwyrain Lloegr</c:v>
                </c:pt>
                <c:pt idx="7">
                  <c:v> De-ddwyrain Lloegr</c:v>
                </c:pt>
                <c:pt idx="8">
                  <c:v> Gorllewin Canolbarth Lloegr</c:v>
                </c:pt>
                <c:pt idx="9">
                  <c:v> Gogledd-ddwyrain Lloegr</c:v>
                </c:pt>
                <c:pt idx="10">
                  <c:v> Dwyrain Canolbarth Lloegr </c:v>
                </c:pt>
                <c:pt idx="11">
                  <c:v> Gogledd Iwerddon</c:v>
                </c:pt>
              </c:strCache>
            </c:strRef>
          </c:cat>
          <c:val>
            <c:numRef>
              <c:f>Sheet1!$C$2:$C$13</c:f>
              <c:numCache>
                <c:formatCode>0</c:formatCode>
                <c:ptCount val="12"/>
                <c:pt idx="0">
                  <c:v>17.346696791799999</c:v>
                </c:pt>
                <c:pt idx="1">
                  <c:v>14.41067851975</c:v>
                </c:pt>
                <c:pt idx="2">
                  <c:v>12.678084159479999</c:v>
                </c:pt>
                <c:pt idx="3">
                  <c:v>11.04323334933</c:v>
                </c:pt>
                <c:pt idx="4">
                  <c:v>11.077181093469999</c:v>
                </c:pt>
                <c:pt idx="5">
                  <c:v>8.6116589427050005</c:v>
                </c:pt>
                <c:pt idx="6">
                  <c:v>8.4472370462939992</c:v>
                </c:pt>
                <c:pt idx="7">
                  <c:v>7.5000206474529998</c:v>
                </c:pt>
                <c:pt idx="8">
                  <c:v>5.9474188759770001</c:v>
                </c:pt>
                <c:pt idx="9">
                  <c:v>4.382214888479</c:v>
                </c:pt>
                <c:pt idx="10">
                  <c:v>4.6666214677550002</c:v>
                </c:pt>
                <c:pt idx="11">
                  <c:v>3.3407813148019998</c:v>
                </c:pt>
              </c:numCache>
            </c:numRef>
          </c:val>
          <c:extLst>
            <c:ext xmlns:c16="http://schemas.microsoft.com/office/drawing/2014/chart" uri="{C3380CC4-5D6E-409C-BE32-E72D297353CC}">
              <c16:uniqueId val="{0000000D-1D76-45C8-A0B6-742E26780EBE}"/>
            </c:ext>
          </c:extLst>
        </c:ser>
        <c:dLbls>
          <c:showLegendKey val="0"/>
          <c:showVal val="0"/>
          <c:showCatName val="0"/>
          <c:showSerName val="0"/>
          <c:showPercent val="0"/>
          <c:showBubbleSize val="0"/>
        </c:dLbls>
        <c:gapWidth val="110"/>
        <c:axId val="-986356160"/>
        <c:axId val="-986357248"/>
      </c:barChart>
      <c:catAx>
        <c:axId val="-98635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986357248"/>
        <c:crosses val="autoZero"/>
        <c:auto val="1"/>
        <c:lblAlgn val="ctr"/>
        <c:lblOffset val="100"/>
        <c:noMultiLvlLbl val="0"/>
      </c:catAx>
      <c:valAx>
        <c:axId val="-986357248"/>
        <c:scaling>
          <c:orientation val="minMax"/>
          <c:max val="50"/>
        </c:scaling>
        <c:delete val="1"/>
        <c:axPos val="l"/>
        <c:numFmt formatCode="0" sourceLinked="1"/>
        <c:majorTickMark val="out"/>
        <c:minorTickMark val="none"/>
        <c:tickLblPos val="nextTo"/>
        <c:crossAx val="-986356160"/>
        <c:crosses val="autoZero"/>
        <c:crossBetween val="between"/>
      </c:valAx>
      <c:spPr>
        <a:noFill/>
        <a:ln>
          <a:noFill/>
        </a:ln>
        <a:effectLst/>
      </c:spPr>
    </c:plotArea>
    <c:legend>
      <c:legendPos val="t"/>
      <c:layout>
        <c:manualLayout>
          <c:xMode val="edge"/>
          <c:yMode val="edge"/>
          <c:x val="1.5035089291901334E-3"/>
          <c:y val="0.15501869725998266"/>
          <c:w val="0.91135426929465846"/>
          <c:h val="0.2125650167300735"/>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cy-GB" sz="1400" b="1" dirty="0">
                <a:solidFill>
                  <a:srgbClr val="C00000"/>
                </a:solidFill>
                <a:latin typeface="Arial" panose="020B0604020202020204" pitchFamily="34" charset="0"/>
                <a:cs typeface="Arial" panose="020B0604020202020204" pitchFamily="34" charset="0"/>
              </a:rPr>
              <a:t>Ffigur 14b. </a:t>
            </a:r>
            <a:r>
              <a:rPr lang="cy-GB" sz="1400" b="1" i="0" u="none" strike="noStrike" kern="1200" spc="0" baseline="0" dirty="0">
                <a:solidFill>
                  <a:srgbClr val="C00000"/>
                </a:solidFill>
                <a:latin typeface="Arial" panose="020B0604020202020204" pitchFamily="34" charset="0"/>
                <a:cs typeface="Arial" panose="020B0604020202020204" pitchFamily="34" charset="0"/>
              </a:rPr>
              <a:t>Cyfran sy'n rhagweld mynd ar y daith </a:t>
            </a:r>
            <a:r>
              <a:rPr lang="cy-GB" sz="1400" b="1" i="0" u="sng" strike="noStrike" kern="1200" spc="0" baseline="0" dirty="0">
                <a:solidFill>
                  <a:srgbClr val="C00000"/>
                </a:solidFill>
                <a:latin typeface="Arial" panose="020B0604020202020204" pitchFamily="34" charset="0"/>
                <a:cs typeface="Arial" panose="020B0604020202020204" pitchFamily="34" charset="0"/>
              </a:rPr>
              <a:t>dros nos nesaf yng Nghymru</a:t>
            </a:r>
            <a:r>
              <a:rPr lang="cy-GB" sz="1400" b="1" i="0" u="none" strike="noStrike" kern="1200" spc="0" baseline="0" dirty="0">
                <a:solidFill>
                  <a:srgbClr val="C00000"/>
                </a:solidFill>
                <a:latin typeface="Arial" panose="020B0604020202020204" pitchFamily="34" charset="0"/>
                <a:cs typeface="Arial" panose="020B0604020202020204" pitchFamily="34" charset="0"/>
              </a:rPr>
              <a:t>, Canran, gwaith maes Ionawr 2025 a 2026, y DU</a:t>
            </a:r>
          </a:p>
        </c:rich>
      </c:tx>
      <c:layout>
        <c:manualLayout>
          <c:xMode val="edge"/>
          <c:yMode val="edge"/>
          <c:x val="1.4762338156960675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GB"/>
        </a:p>
      </c:txPr>
    </c:title>
    <c:autoTitleDeleted val="0"/>
    <c:plotArea>
      <c:layout>
        <c:manualLayout>
          <c:layoutTarget val="inner"/>
          <c:xMode val="edge"/>
          <c:yMode val="edge"/>
          <c:x val="0"/>
          <c:y val="0.17557044795626761"/>
          <c:w val="0.9822487175039919"/>
          <c:h val="0.70515153597601787"/>
        </c:manualLayout>
      </c:layout>
      <c:barChart>
        <c:barDir val="col"/>
        <c:grouping val="clustered"/>
        <c:varyColors val="0"/>
        <c:ser>
          <c:idx val="0"/>
          <c:order val="0"/>
          <c:tx>
            <c:strRef>
              <c:f>Sheet1!$B$1</c:f>
              <c:strCache>
                <c:ptCount val="1"/>
                <c:pt idx="0">
                  <c:v>Data Ionawr 2026</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Taith Ionawr-Mawrth </c:v>
                </c:pt>
                <c:pt idx="1">
                  <c:v> Taith Ebrill-Mehefin </c:v>
                </c:pt>
                <c:pt idx="2">
                  <c:v> Taith Gorffennaf-Medi</c:v>
                </c:pt>
                <c:pt idx="3">
                  <c:v> Taith Hydref-Rhagfyr</c:v>
                </c:pt>
              </c:strCache>
            </c:strRef>
          </c:cat>
          <c:val>
            <c:numRef>
              <c:f>Sheet1!$B$2:$B$5</c:f>
              <c:numCache>
                <c:formatCode>0</c:formatCode>
                <c:ptCount val="4"/>
                <c:pt idx="0">
                  <c:v>8.3346953257400003</c:v>
                </c:pt>
                <c:pt idx="1">
                  <c:v>10.93873616078</c:v>
                </c:pt>
                <c:pt idx="2">
                  <c:v>12.16618859814</c:v>
                </c:pt>
                <c:pt idx="3">
                  <c:v>9.7394167936030005</c:v>
                </c:pt>
              </c:numCache>
            </c:numRef>
          </c:val>
          <c:extLst>
            <c:ext xmlns:c16="http://schemas.microsoft.com/office/drawing/2014/chart" uri="{C3380CC4-5D6E-409C-BE32-E72D297353CC}">
              <c16:uniqueId val="{00000000-7E1C-48A5-B534-B12E5A71FDDF}"/>
            </c:ext>
          </c:extLst>
        </c:ser>
        <c:ser>
          <c:idx val="1"/>
          <c:order val="1"/>
          <c:tx>
            <c:strRef>
              <c:f>Sheet1!$C$1</c:f>
              <c:strCache>
                <c:ptCount val="1"/>
                <c:pt idx="0">
                  <c:v> Data Ionawr 2025</c:v>
                </c:pt>
              </c:strCache>
            </c:strRef>
          </c:tx>
          <c:spPr>
            <a:noFill/>
            <a:ln>
              <a:solidFill>
                <a:srgbClr val="C00000"/>
              </a:solidFill>
            </a:ln>
            <a:effectLst/>
          </c:spPr>
          <c:invertIfNegative val="0"/>
          <c:dLbls>
            <c:dLbl>
              <c:idx val="0"/>
              <c:layout>
                <c:manualLayout>
                  <c:x val="6.8125615767950709E-3"/>
                  <c:y val="2.8762952954226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E1C-48A5-B534-B12E5A71FDDF}"/>
                </c:ext>
              </c:extLst>
            </c:dLbl>
            <c:dLbl>
              <c:idx val="1"/>
              <c:layout>
                <c:manualLayout>
                  <c:x val="6.8125615767950709E-3"/>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E1C-48A5-B534-B12E5A71FDDF}"/>
                </c:ext>
              </c:extLst>
            </c:dLbl>
            <c:dLbl>
              <c:idx val="2"/>
              <c:layout>
                <c:manualLayout>
                  <c:x val="9.0834154357267889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E1C-48A5-B534-B12E5A71FDDF}"/>
                </c:ext>
              </c:extLst>
            </c:dLbl>
            <c:dLbl>
              <c:idx val="3"/>
              <c:layout>
                <c:manualLayout>
                  <c:x val="1.1354269294658445E-2"/>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E1C-48A5-B534-B12E5A71FDD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Taith Ionawr-Mawrth </c:v>
                </c:pt>
                <c:pt idx="1">
                  <c:v> Taith Ebrill-Mehefin </c:v>
                </c:pt>
                <c:pt idx="2">
                  <c:v> Taith Gorffennaf-Medi</c:v>
                </c:pt>
                <c:pt idx="3">
                  <c:v> Taith Hydref-Rhagfyr</c:v>
                </c:pt>
              </c:strCache>
            </c:strRef>
          </c:cat>
          <c:val>
            <c:numRef>
              <c:f>Sheet1!$C$2:$C$5</c:f>
              <c:numCache>
                <c:formatCode>0</c:formatCode>
                <c:ptCount val="4"/>
                <c:pt idx="0">
                  <c:v>5.6611845413940003</c:v>
                </c:pt>
                <c:pt idx="1">
                  <c:v>9.6564298949889995</c:v>
                </c:pt>
                <c:pt idx="2">
                  <c:v>10.480721455599999</c:v>
                </c:pt>
                <c:pt idx="3">
                  <c:v>6.7734291688989998</c:v>
                </c:pt>
              </c:numCache>
            </c:numRef>
          </c:val>
          <c:extLst>
            <c:ext xmlns:c16="http://schemas.microsoft.com/office/drawing/2014/chart" uri="{C3380CC4-5D6E-409C-BE32-E72D297353CC}">
              <c16:uniqueId val="{0000000D-7E1C-48A5-B534-B12E5A71FDDF}"/>
            </c:ext>
          </c:extLst>
        </c:ser>
        <c:dLbls>
          <c:showLegendKey val="0"/>
          <c:showVal val="0"/>
          <c:showCatName val="0"/>
          <c:showSerName val="0"/>
          <c:showPercent val="0"/>
          <c:showBubbleSize val="0"/>
        </c:dLbls>
        <c:gapWidth val="110"/>
        <c:axId val="-986356160"/>
        <c:axId val="-986357248"/>
      </c:barChart>
      <c:catAx>
        <c:axId val="-98635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986357248"/>
        <c:crosses val="autoZero"/>
        <c:auto val="1"/>
        <c:lblAlgn val="ctr"/>
        <c:lblOffset val="100"/>
        <c:noMultiLvlLbl val="0"/>
      </c:catAx>
      <c:valAx>
        <c:axId val="-986357248"/>
        <c:scaling>
          <c:orientation val="minMax"/>
          <c:max val="50"/>
        </c:scaling>
        <c:delete val="1"/>
        <c:axPos val="l"/>
        <c:numFmt formatCode="0" sourceLinked="1"/>
        <c:majorTickMark val="out"/>
        <c:minorTickMark val="none"/>
        <c:tickLblPos val="nextTo"/>
        <c:crossAx val="-986356160"/>
        <c:crosses val="autoZero"/>
        <c:crossBetween val="between"/>
      </c:valAx>
      <c:spPr>
        <a:noFill/>
        <a:ln>
          <a:noFill/>
        </a:ln>
        <a:effectLst/>
      </c:spPr>
    </c:plotArea>
    <c:legend>
      <c:legendPos val="t"/>
      <c:layout>
        <c:manualLayout>
          <c:xMode val="edge"/>
          <c:yMode val="edge"/>
          <c:x val="1.0616210992931501E-3"/>
          <c:y val="0.21265345497357488"/>
          <c:w val="0.91135426929465846"/>
          <c:h val="0.2125650167300735"/>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15. Cyrchfan arfaethedig </a:t>
            </a:r>
            <a:r>
              <a:rPr lang="cy-GB" sz="1400" b="1" u="sng" dirty="0">
                <a:solidFill>
                  <a:srgbClr val="C00000"/>
                </a:solidFill>
                <a:latin typeface="Arial" panose="020B0604020202020204" pitchFamily="34" charset="0"/>
                <a:cs typeface="Arial" panose="020B0604020202020204" pitchFamily="34" charset="0"/>
              </a:rPr>
              <a:t>i Gymru</a:t>
            </a:r>
            <a:r>
              <a:rPr lang="cy-GB" sz="1400" b="1" dirty="0">
                <a:solidFill>
                  <a:srgbClr val="C00000"/>
                </a:solidFill>
                <a:latin typeface="Arial" panose="020B0604020202020204" pitchFamily="34" charset="0"/>
                <a:cs typeface="Arial" panose="020B0604020202020204" pitchFamily="34" charset="0"/>
              </a:rPr>
              <a:t> ar gyfer y daith nesaf yn 2026, Canran, gwaith maes Rhagfyr 2025 ac </a:t>
            </a:r>
            <a:r>
              <a:rPr lang="cy-GB" sz="1400" b="1" i="0" u="none" strike="noStrike" kern="1200" spc="0" baseline="0" dirty="0">
                <a:solidFill>
                  <a:srgbClr val="C00000"/>
                </a:solidFill>
                <a:latin typeface="Arial" panose="020B0604020202020204" pitchFamily="34" charset="0"/>
                <a:cs typeface="Arial" panose="020B0604020202020204" pitchFamily="34" charset="0"/>
              </a:rPr>
              <a:t>Ionawr 2026</a:t>
            </a:r>
            <a:r>
              <a:rPr lang="cy-GB" sz="1400" b="1" dirty="0">
                <a:solidFill>
                  <a:srgbClr val="C00000"/>
                </a:solidFill>
                <a:latin typeface="Arial" panose="020B0604020202020204" pitchFamily="34" charset="0"/>
                <a:cs typeface="Arial" panose="020B0604020202020204" pitchFamily="34" charset="0"/>
              </a:rPr>
              <a:t>, y DU</a:t>
            </a:r>
          </a:p>
        </c:rich>
      </c:tx>
      <c:layout>
        <c:manualLayout>
          <c:xMode val="edge"/>
          <c:yMode val="edge"/>
          <c:x val="2.9418153289108944E-2"/>
          <c:y val="4.2980428824032776E-4"/>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1907130512485846E-2"/>
          <c:y val="0.25793018668159862"/>
          <c:w val="0.96708047675989528"/>
          <c:h val="0.51941562394251595"/>
        </c:manualLayout>
      </c:layout>
      <c:barChart>
        <c:barDir val="col"/>
        <c:grouping val="clustered"/>
        <c:varyColors val="0"/>
        <c:ser>
          <c:idx val="0"/>
          <c:order val="0"/>
          <c:tx>
            <c:strRef>
              <c:f>Sheet1!$B$1</c:f>
              <c:strCache>
                <c:ptCount val="1"/>
                <c:pt idx="0">
                  <c:v>Teithiau Cymru Ionawr-Mawrth 2026</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Caerdydd</c:v>
                </c:pt>
                <c:pt idx="1">
                  <c:v> Llandudno a Bae Colwyn</c:v>
                </c:pt>
                <c:pt idx="2">
                  <c:v> Sir Benfro</c:v>
                </c:pt>
                <c:pt idx="3">
                  <c:v> Bae Abertawe</c:v>
                </c:pt>
                <c:pt idx="4">
                  <c:v> Bae Aberteifi/Ceredigion</c:v>
                </c:pt>
                <c:pt idx="5">
                  <c:v> Ynys Môn</c:v>
                </c:pt>
                <c:pt idx="6">
                  <c:v> Gogledd-ddwyrain Cymru</c:v>
                </c:pt>
                <c:pt idx="7">
                  <c:v> Cymoedd y De</c:v>
                </c:pt>
                <c:pt idx="8">
                  <c:v> Eryri</c:v>
                </c:pt>
                <c:pt idx="9">
                  <c:v> Canolbarth Cymru a Bannau Brycheiniog</c:v>
                </c:pt>
                <c:pt idx="10">
                  <c:v> Sir Gaerfyrddin</c:v>
                </c:pt>
                <c:pt idx="11">
                  <c:v> Dyffryn Gwy a Dyffryn Wysg</c:v>
                </c:pt>
                <c:pt idx="12">
                  <c:v> Arfordir Treftadaeth Morgannwg</c:v>
                </c:pt>
              </c:strCache>
            </c:strRef>
          </c:cat>
          <c:val>
            <c:numRef>
              <c:f>Sheet1!$B$2:$B$14</c:f>
              <c:numCache>
                <c:formatCode>0</c:formatCode>
                <c:ptCount val="13"/>
                <c:pt idx="0">
                  <c:v>28.96585334601</c:v>
                </c:pt>
                <c:pt idx="1">
                  <c:v>18.389253651560001</c:v>
                </c:pt>
                <c:pt idx="2">
                  <c:v>17.590731259369999</c:v>
                </c:pt>
                <c:pt idx="3">
                  <c:v>12.430262952210001</c:v>
                </c:pt>
                <c:pt idx="4">
                  <c:v>11.628714477280001</c:v>
                </c:pt>
                <c:pt idx="5">
                  <c:v>9.6359905328370008</c:v>
                </c:pt>
                <c:pt idx="6">
                  <c:v>10.61984797008</c:v>
                </c:pt>
                <c:pt idx="7">
                  <c:v>14.265256202350001</c:v>
                </c:pt>
                <c:pt idx="8">
                  <c:v>8.0345335387900008</c:v>
                </c:pt>
                <c:pt idx="9">
                  <c:v>9.0206707626640004</c:v>
                </c:pt>
                <c:pt idx="10">
                  <c:v>5.8787364397079998</c:v>
                </c:pt>
                <c:pt idx="11">
                  <c:v>5.2216359527160003</c:v>
                </c:pt>
                <c:pt idx="12">
                  <c:v>4.2113986402019998</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 Teithiau Cymru Ebrill-Mehefin 2026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Caerdydd</c:v>
                </c:pt>
                <c:pt idx="1">
                  <c:v> Llandudno a Bae Colwyn</c:v>
                </c:pt>
                <c:pt idx="2">
                  <c:v> Sir Benfro</c:v>
                </c:pt>
                <c:pt idx="3">
                  <c:v> Bae Abertawe</c:v>
                </c:pt>
                <c:pt idx="4">
                  <c:v> Bae Aberteifi/Ceredigion</c:v>
                </c:pt>
                <c:pt idx="5">
                  <c:v> Ynys Môn</c:v>
                </c:pt>
                <c:pt idx="6">
                  <c:v> Gogledd-ddwyrain Cymru</c:v>
                </c:pt>
                <c:pt idx="7">
                  <c:v> Cymoedd y De</c:v>
                </c:pt>
                <c:pt idx="8">
                  <c:v> Eryri</c:v>
                </c:pt>
                <c:pt idx="9">
                  <c:v> Canolbarth Cymru a Bannau Brycheiniog</c:v>
                </c:pt>
                <c:pt idx="10">
                  <c:v> Sir Gaerfyrddin</c:v>
                </c:pt>
                <c:pt idx="11">
                  <c:v> Dyffryn Gwy a Dyffryn Wysg</c:v>
                </c:pt>
                <c:pt idx="12">
                  <c:v> Arfordir Treftadaeth Morgannwg</c:v>
                </c:pt>
              </c:strCache>
            </c:strRef>
          </c:cat>
          <c:val>
            <c:numRef>
              <c:f>Sheet1!$C$2:$C$14</c:f>
              <c:numCache>
                <c:formatCode>0</c:formatCode>
                <c:ptCount val="13"/>
                <c:pt idx="0">
                  <c:v>17.930734182150001</c:v>
                </c:pt>
                <c:pt idx="1">
                  <c:v>16.458363221199999</c:v>
                </c:pt>
                <c:pt idx="2">
                  <c:v>16.470800486280002</c:v>
                </c:pt>
                <c:pt idx="3">
                  <c:v>13.761991088649999</c:v>
                </c:pt>
                <c:pt idx="4">
                  <c:v>4.7201773298659999</c:v>
                </c:pt>
                <c:pt idx="5">
                  <c:v>14.32735666106</c:v>
                </c:pt>
                <c:pt idx="6">
                  <c:v>10.25343385599</c:v>
                </c:pt>
                <c:pt idx="7">
                  <c:v>7.0692275282860004</c:v>
                </c:pt>
                <c:pt idx="8">
                  <c:v>11.42247016122</c:v>
                </c:pt>
                <c:pt idx="9">
                  <c:v>5.6599174479209999</c:v>
                </c:pt>
                <c:pt idx="10">
                  <c:v>5.6450090672439996</c:v>
                </c:pt>
                <c:pt idx="11">
                  <c:v>7.2478320943580004</c:v>
                </c:pt>
                <c:pt idx="12">
                  <c:v>2.6720949504579998</c:v>
                </c:pt>
              </c:numCache>
            </c:numRef>
          </c:val>
          <c:extLst>
            <c:ext xmlns:c16="http://schemas.microsoft.com/office/drawing/2014/chart" uri="{C3380CC4-5D6E-409C-BE32-E72D297353CC}">
              <c16:uniqueId val="{00000000-997C-48F8-8469-A167AE3B8DCD}"/>
            </c:ext>
          </c:extLst>
        </c:ser>
        <c:ser>
          <c:idx val="2"/>
          <c:order val="2"/>
          <c:tx>
            <c:strRef>
              <c:f>Sheet1!$D$1</c:f>
              <c:strCache>
                <c:ptCount val="1"/>
                <c:pt idx="0">
                  <c:v> Teithiau Cymru Gorffennaf-Medi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Caerdydd</c:v>
                </c:pt>
                <c:pt idx="1">
                  <c:v> Llandudno a Bae Colwyn</c:v>
                </c:pt>
                <c:pt idx="2">
                  <c:v> Sir Benfro</c:v>
                </c:pt>
                <c:pt idx="3">
                  <c:v> Bae Abertawe</c:v>
                </c:pt>
                <c:pt idx="4">
                  <c:v> Bae Aberteifi/Ceredigion</c:v>
                </c:pt>
                <c:pt idx="5">
                  <c:v> Ynys Môn</c:v>
                </c:pt>
                <c:pt idx="6">
                  <c:v> Gogledd-ddwyrain Cymru</c:v>
                </c:pt>
                <c:pt idx="7">
                  <c:v> Cymoedd y De</c:v>
                </c:pt>
                <c:pt idx="8">
                  <c:v> Eryri</c:v>
                </c:pt>
                <c:pt idx="9">
                  <c:v> Canolbarth Cymru a Bannau Brycheiniog</c:v>
                </c:pt>
                <c:pt idx="10">
                  <c:v> Sir Gaerfyrddin</c:v>
                </c:pt>
                <c:pt idx="11">
                  <c:v> Dyffryn Gwy a Dyffryn Wysg</c:v>
                </c:pt>
                <c:pt idx="12">
                  <c:v> Arfordir Treftadaeth Morgannwg</c:v>
                </c:pt>
              </c:strCache>
            </c:strRef>
          </c:cat>
          <c:val>
            <c:numRef>
              <c:f>Sheet1!$D$2:$D$14</c:f>
              <c:numCache>
                <c:formatCode>0</c:formatCode>
                <c:ptCount val="13"/>
                <c:pt idx="0">
                  <c:v>23.898101713900001</c:v>
                </c:pt>
                <c:pt idx="1">
                  <c:v>16.90942135905</c:v>
                </c:pt>
                <c:pt idx="2">
                  <c:v>19.395154975450001</c:v>
                </c:pt>
                <c:pt idx="3">
                  <c:v>17.132213951600001</c:v>
                </c:pt>
                <c:pt idx="4">
                  <c:v>7.3584150166570002</c:v>
                </c:pt>
                <c:pt idx="5">
                  <c:v>5.5641192537890003</c:v>
                </c:pt>
                <c:pt idx="6">
                  <c:v>4.4551724373069996</c:v>
                </c:pt>
                <c:pt idx="7">
                  <c:v>7.0869799024019997</c:v>
                </c:pt>
                <c:pt idx="8">
                  <c:v>5.5231433771139997</c:v>
                </c:pt>
                <c:pt idx="9">
                  <c:v>5.7978522601910001</c:v>
                </c:pt>
                <c:pt idx="10">
                  <c:v>3.1583332399540001</c:v>
                </c:pt>
                <c:pt idx="11">
                  <c:v>0</c:v>
                </c:pt>
                <c:pt idx="12">
                  <c:v>0</c:v>
                </c:pt>
              </c:numCache>
            </c:numRef>
          </c:val>
          <c:extLst>
            <c:ext xmlns:c16="http://schemas.microsoft.com/office/drawing/2014/chart" uri="{C3380CC4-5D6E-409C-BE32-E72D297353CC}">
              <c16:uniqueId val="{00000000-61BE-4AF4-979E-BE5C4E1B7708}"/>
            </c:ext>
          </c:extLst>
        </c:ser>
        <c:ser>
          <c:idx val="3"/>
          <c:order val="3"/>
          <c:tx>
            <c:strRef>
              <c:f>Sheet1!$E$1</c:f>
              <c:strCache>
                <c:ptCount val="1"/>
                <c:pt idx="0">
                  <c:v> Teithiau Cymru Hydref-Rhagfyr 2026</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Caerdydd</c:v>
                </c:pt>
                <c:pt idx="1">
                  <c:v> Llandudno a Bae Colwyn</c:v>
                </c:pt>
                <c:pt idx="2">
                  <c:v> Sir Benfro</c:v>
                </c:pt>
                <c:pt idx="3">
                  <c:v> Bae Abertawe</c:v>
                </c:pt>
                <c:pt idx="4">
                  <c:v> Bae Aberteifi/Ceredigion</c:v>
                </c:pt>
                <c:pt idx="5">
                  <c:v> Ynys Môn</c:v>
                </c:pt>
                <c:pt idx="6">
                  <c:v> Gogledd-ddwyrain Cymru</c:v>
                </c:pt>
                <c:pt idx="7">
                  <c:v> Cymoedd y De</c:v>
                </c:pt>
                <c:pt idx="8">
                  <c:v> Eryri</c:v>
                </c:pt>
                <c:pt idx="9">
                  <c:v> Canolbarth Cymru a Bannau Brycheiniog</c:v>
                </c:pt>
                <c:pt idx="10">
                  <c:v> Sir Gaerfyrddin</c:v>
                </c:pt>
                <c:pt idx="11">
                  <c:v> Dyffryn Gwy a Dyffryn Wysg</c:v>
                </c:pt>
                <c:pt idx="12">
                  <c:v> Arfordir Treftadaeth Morgannwg</c:v>
                </c:pt>
              </c:strCache>
            </c:strRef>
          </c:cat>
          <c:val>
            <c:numRef>
              <c:f>Sheet1!$E$2:$E$14</c:f>
              <c:numCache>
                <c:formatCode>0</c:formatCode>
                <c:ptCount val="13"/>
                <c:pt idx="0">
                  <c:v>26.837787316139998</c:v>
                </c:pt>
                <c:pt idx="1">
                  <c:v>19.39595128685</c:v>
                </c:pt>
                <c:pt idx="2">
                  <c:v>18.81177942223</c:v>
                </c:pt>
                <c:pt idx="3">
                  <c:v>12.43109595039</c:v>
                </c:pt>
                <c:pt idx="4">
                  <c:v>10.56541931226</c:v>
                </c:pt>
                <c:pt idx="5">
                  <c:v>10.50992351503</c:v>
                </c:pt>
                <c:pt idx="6">
                  <c:v>10.367363881279999</c:v>
                </c:pt>
                <c:pt idx="7">
                  <c:v>9.8258456291450003</c:v>
                </c:pt>
                <c:pt idx="8">
                  <c:v>9.7199835978960003</c:v>
                </c:pt>
                <c:pt idx="9">
                  <c:v>8.5240602221710002</c:v>
                </c:pt>
                <c:pt idx="10">
                  <c:v>5.7382857752280003</c:v>
                </c:pt>
                <c:pt idx="11">
                  <c:v>5.3378633590659996</c:v>
                </c:pt>
                <c:pt idx="12">
                  <c:v>2.4763881246969999</c:v>
                </c:pt>
              </c:numCache>
            </c:numRef>
          </c:val>
          <c:extLst>
            <c:ext xmlns:c16="http://schemas.microsoft.com/office/drawing/2014/chart" uri="{C3380CC4-5D6E-409C-BE32-E72D297353CC}">
              <c16:uniqueId val="{00000001-61BE-4AF4-979E-BE5C4E1B7708}"/>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40"/>
          <c:min val="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t"/>
      <c:layout>
        <c:manualLayout>
          <c:xMode val="edge"/>
          <c:yMode val="edge"/>
          <c:x val="2.5082332533993834E-2"/>
          <c:y val="0.12952578423079772"/>
          <c:w val="0.89999995760971352"/>
          <c:h val="6.04758966041440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16. Prif fath o gyrchfan ar gyfer </a:t>
            </a:r>
            <a:r>
              <a:rPr lang="cy-GB" sz="1400" b="1" u="sng" dirty="0">
                <a:solidFill>
                  <a:srgbClr val="C00000"/>
                </a:solidFill>
                <a:latin typeface="Arial" panose="020B0604020202020204" pitchFamily="34" charset="0"/>
                <a:cs typeface="Arial" panose="020B0604020202020204" pitchFamily="34" charset="0"/>
              </a:rPr>
              <a:t>teithiau arfaethedig i Gymru</a:t>
            </a:r>
            <a:r>
              <a:rPr lang="cy-GB" sz="1400" b="1" u="none" dirty="0">
                <a:solidFill>
                  <a:srgbClr val="C00000"/>
                </a:solidFill>
                <a:latin typeface="Arial" panose="020B0604020202020204" pitchFamily="34" charset="0"/>
                <a:cs typeface="Arial" panose="020B0604020202020204" pitchFamily="34" charset="0"/>
              </a:rPr>
              <a:t> </a:t>
            </a:r>
            <a:r>
              <a:rPr lang="cy-GB" sz="1400" b="1" dirty="0">
                <a:solidFill>
                  <a:srgbClr val="C00000"/>
                </a:solidFill>
                <a:latin typeface="Arial" panose="020B0604020202020204" pitchFamily="34" charset="0"/>
                <a:cs typeface="Arial" panose="020B0604020202020204" pitchFamily="34" charset="0"/>
              </a:rPr>
              <a:t> yn 2026, Canran,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Rhagfyr 2025 ac Ionawr 2026</a:t>
            </a:r>
            <a:r>
              <a:rPr lang="cy-GB" sz="1400" b="1" dirty="0">
                <a:solidFill>
                  <a:srgbClr val="C00000"/>
                </a:solidFill>
                <a:latin typeface="Arial" panose="020B0604020202020204" pitchFamily="34" charset="0"/>
                <a:cs typeface="Arial" panose="020B0604020202020204" pitchFamily="34" charset="0"/>
              </a:rPr>
              <a:t>, y DU</a:t>
            </a:r>
          </a:p>
        </c:rich>
      </c:tx>
      <c:layout>
        <c:manualLayout>
          <c:xMode val="edge"/>
          <c:yMode val="edge"/>
          <c:x val="3.2314804156256208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1719160104986878E-2"/>
          <c:y val="5.9173837468417194E-2"/>
          <c:w val="0.95667582774169158"/>
          <c:h val="0.74120246180564631"/>
        </c:manualLayout>
      </c:layout>
      <c:barChart>
        <c:barDir val="col"/>
        <c:grouping val="clustered"/>
        <c:varyColors val="0"/>
        <c:ser>
          <c:idx val="2"/>
          <c:order val="0"/>
          <c:tx>
            <c:strRef>
              <c:f>Sheet1!$B$1</c:f>
              <c:strCache>
                <c:ptCount val="1"/>
                <c:pt idx="0">
                  <c:v>Ionawr-Mawrth 2026</c:v>
                </c:pt>
              </c:strCache>
            </c:strRef>
          </c:tx>
          <c:spPr>
            <a:solidFill>
              <a:srgbClr val="00206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Tref arfordirol/glan môr draddodiadol</c:v>
                </c:pt>
                <c:pt idx="1">
                  <c:v> Arfordir gwledig</c:v>
                </c:pt>
                <c:pt idx="2">
                  <c:v> Cefn gwlad neu bentref</c:v>
                </c:pt>
                <c:pt idx="3">
                  <c:v> Dinas neu dref fawr</c:v>
                </c:pt>
                <c:pt idx="4">
                  <c:v> Mynyddoedd neu fryniau</c:v>
                </c:pt>
              </c:strCache>
            </c:strRef>
          </c:cat>
          <c:val>
            <c:numRef>
              <c:f>Sheet1!$B$2:$B$6</c:f>
              <c:numCache>
                <c:formatCode>0</c:formatCode>
                <c:ptCount val="5"/>
                <c:pt idx="0">
                  <c:v>34.299172482030002</c:v>
                </c:pt>
                <c:pt idx="1">
                  <c:v>30.39912387883</c:v>
                </c:pt>
                <c:pt idx="2">
                  <c:v>30.155490957720001</c:v>
                </c:pt>
                <c:pt idx="3">
                  <c:v>24.637805084610001</c:v>
                </c:pt>
                <c:pt idx="4">
                  <c:v>24.610443549060001</c:v>
                </c:pt>
              </c:numCache>
            </c:numRef>
          </c:val>
          <c:extLst>
            <c:ext xmlns:c16="http://schemas.microsoft.com/office/drawing/2014/chart" uri="{C3380CC4-5D6E-409C-BE32-E72D297353CC}">
              <c16:uniqueId val="{00000000-E84A-4C15-AD7F-12BCB7F06DC9}"/>
            </c:ext>
          </c:extLst>
        </c:ser>
        <c:ser>
          <c:idx val="0"/>
          <c:order val="1"/>
          <c:tx>
            <c:strRef>
              <c:f>Sheet1!$C$1</c:f>
              <c:strCache>
                <c:ptCount val="1"/>
                <c:pt idx="0">
                  <c:v> Ebrill-Mehefin 2026</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Tref arfordirol/glan môr draddodiadol</c:v>
                </c:pt>
                <c:pt idx="1">
                  <c:v> Arfordir gwledig</c:v>
                </c:pt>
                <c:pt idx="2">
                  <c:v> Cefn gwlad neu bentref</c:v>
                </c:pt>
                <c:pt idx="3">
                  <c:v> Dinas neu dref fawr</c:v>
                </c:pt>
                <c:pt idx="4">
                  <c:v> Mynyddoedd neu fryniau</c:v>
                </c:pt>
              </c:strCache>
            </c:strRef>
          </c:cat>
          <c:val>
            <c:numRef>
              <c:f>Sheet1!$C$2:$C$6</c:f>
              <c:numCache>
                <c:formatCode>0</c:formatCode>
                <c:ptCount val="5"/>
                <c:pt idx="0">
                  <c:v>38.51635993827</c:v>
                </c:pt>
                <c:pt idx="1">
                  <c:v>36.19569589852</c:v>
                </c:pt>
                <c:pt idx="2">
                  <c:v>32.565105133380001</c:v>
                </c:pt>
                <c:pt idx="3">
                  <c:v>20.562370419080001</c:v>
                </c:pt>
                <c:pt idx="4">
                  <c:v>22.346038128890001</c:v>
                </c:pt>
              </c:numCache>
            </c:numRef>
          </c:val>
          <c:extLst>
            <c:ext xmlns:c16="http://schemas.microsoft.com/office/drawing/2014/chart" uri="{C3380CC4-5D6E-409C-BE32-E72D297353CC}">
              <c16:uniqueId val="{0000000A-942D-4143-A376-D3E38EB6FE2E}"/>
            </c:ext>
          </c:extLst>
        </c:ser>
        <c:ser>
          <c:idx val="1"/>
          <c:order val="2"/>
          <c:tx>
            <c:strRef>
              <c:f>Sheet1!$D$1</c:f>
              <c:strCache>
                <c:ptCount val="1"/>
                <c:pt idx="0">
                  <c:v> Gorffennaf-Medi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Tref arfordirol/glan môr draddodiadol</c:v>
                </c:pt>
                <c:pt idx="1">
                  <c:v> Arfordir gwledig</c:v>
                </c:pt>
                <c:pt idx="2">
                  <c:v> Cefn gwlad neu bentref</c:v>
                </c:pt>
                <c:pt idx="3">
                  <c:v> Dinas neu dref fawr</c:v>
                </c:pt>
                <c:pt idx="4">
                  <c:v> Mynyddoedd neu fryniau</c:v>
                </c:pt>
              </c:strCache>
            </c:strRef>
          </c:cat>
          <c:val>
            <c:numRef>
              <c:f>Sheet1!$D$2:$D$6</c:f>
              <c:numCache>
                <c:formatCode>0</c:formatCode>
                <c:ptCount val="5"/>
                <c:pt idx="0">
                  <c:v>35.320963806659996</c:v>
                </c:pt>
                <c:pt idx="1">
                  <c:v>27.623630538130001</c:v>
                </c:pt>
                <c:pt idx="2">
                  <c:v>34.188775685560003</c:v>
                </c:pt>
                <c:pt idx="3">
                  <c:v>16.21475773585</c:v>
                </c:pt>
                <c:pt idx="4">
                  <c:v>28.542045233389999</c:v>
                </c:pt>
              </c:numCache>
            </c:numRef>
          </c:val>
          <c:extLst>
            <c:ext xmlns:c16="http://schemas.microsoft.com/office/drawing/2014/chart" uri="{C3380CC4-5D6E-409C-BE32-E72D297353CC}">
              <c16:uniqueId val="{00000000-CA85-4759-B7B5-F0DA6F0A2572}"/>
            </c:ext>
          </c:extLst>
        </c:ser>
        <c:ser>
          <c:idx val="3"/>
          <c:order val="3"/>
          <c:tx>
            <c:strRef>
              <c:f>Sheet1!$E$1</c:f>
              <c:strCache>
                <c:ptCount val="1"/>
                <c:pt idx="0">
                  <c:v> Hydref-Rhagfyr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Tref arfordirol/glan môr draddodiadol</c:v>
                </c:pt>
                <c:pt idx="1">
                  <c:v> Arfordir gwledig</c:v>
                </c:pt>
                <c:pt idx="2">
                  <c:v> Cefn gwlad neu bentref</c:v>
                </c:pt>
                <c:pt idx="3">
                  <c:v> Dinas neu dref fawr</c:v>
                </c:pt>
                <c:pt idx="4">
                  <c:v> Mynyddoedd neu fryniau</c:v>
                </c:pt>
              </c:strCache>
            </c:strRef>
          </c:cat>
          <c:val>
            <c:numRef>
              <c:f>Sheet1!$E$2:$E$6</c:f>
              <c:numCache>
                <c:formatCode>0</c:formatCode>
                <c:ptCount val="5"/>
                <c:pt idx="0">
                  <c:v>38.023195036799997</c:v>
                </c:pt>
                <c:pt idx="1">
                  <c:v>32.586350042829999</c:v>
                </c:pt>
                <c:pt idx="2">
                  <c:v>32.461410496020001</c:v>
                </c:pt>
                <c:pt idx="3">
                  <c:v>25.30418496323</c:v>
                </c:pt>
                <c:pt idx="4">
                  <c:v>21.764630350040001</c:v>
                </c:pt>
              </c:numCache>
            </c:numRef>
          </c:val>
          <c:extLst>
            <c:ext xmlns:c16="http://schemas.microsoft.com/office/drawing/2014/chart" uri="{C3380CC4-5D6E-409C-BE32-E72D297353CC}">
              <c16:uniqueId val="{00000001-CA85-4759-B7B5-F0DA6F0A2572}"/>
            </c:ext>
          </c:extLst>
        </c:ser>
        <c:dLbls>
          <c:showLegendKey val="0"/>
          <c:showVal val="0"/>
          <c:showCatName val="0"/>
          <c:showSerName val="0"/>
          <c:showPercent val="0"/>
          <c:showBubbleSize val="0"/>
        </c:dLbls>
        <c:gapWidth val="219"/>
        <c:axId val="1018683760"/>
        <c:axId val="1018709328"/>
      </c:barChart>
      <c:catAx>
        <c:axId val="10186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09328"/>
        <c:crosses val="autoZero"/>
        <c:auto val="1"/>
        <c:lblAlgn val="ctr"/>
        <c:lblOffset val="100"/>
        <c:noMultiLvlLbl val="0"/>
      </c:catAx>
      <c:valAx>
        <c:axId val="1018709328"/>
        <c:scaling>
          <c:orientation val="minMax"/>
          <c:max val="100"/>
        </c:scaling>
        <c:delete val="1"/>
        <c:axPos val="l"/>
        <c:numFmt formatCode="0" sourceLinked="1"/>
        <c:majorTickMark val="none"/>
        <c:minorTickMark val="none"/>
        <c:tickLblPos val="nextTo"/>
        <c:crossAx val="1018683760"/>
        <c:crosses val="autoZero"/>
        <c:crossBetween val="between"/>
      </c:valAx>
      <c:spPr>
        <a:noFill/>
        <a:ln>
          <a:noFill/>
        </a:ln>
        <a:effectLst/>
      </c:spPr>
    </c:plotArea>
    <c:legend>
      <c:legendPos val="t"/>
      <c:layout>
        <c:manualLayout>
          <c:xMode val="edge"/>
          <c:yMode val="edge"/>
          <c:x val="0.13889647985178324"/>
          <c:y val="0.17954510673739688"/>
          <c:w val="0.72132333642118263"/>
          <c:h val="6.8348975878856272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baseline="0" dirty="0">
                <a:solidFill>
                  <a:srgbClr val="C00000"/>
                </a:solidFill>
                <a:effectLst/>
                <a:latin typeface="Arial" panose="020B0604020202020204" pitchFamily="34" charset="0"/>
                <a:cs typeface="Arial" panose="020B0604020202020204" pitchFamily="34" charset="0"/>
              </a:rPr>
              <a:t>Ffigur 17. Statws archebu teithiau dros nos yn y </a:t>
            </a:r>
            <a:r>
              <a:rPr lang="cy-GB" sz="1400" b="1" i="0" u="sng" strike="noStrike" baseline="0" dirty="0">
                <a:solidFill>
                  <a:srgbClr val="C00000"/>
                </a:solidFill>
                <a:effectLst/>
                <a:latin typeface="Arial" panose="020B0604020202020204" pitchFamily="34" charset="0"/>
                <a:cs typeface="Arial" panose="020B0604020202020204" pitchFamily="34" charset="0"/>
              </a:rPr>
              <a:t>DU</a:t>
            </a:r>
            <a:r>
              <a:rPr lang="cy-GB" sz="1400" b="1" i="0" u="none" strike="noStrike" baseline="0" dirty="0">
                <a:solidFill>
                  <a:srgbClr val="C00000"/>
                </a:solidFill>
                <a:effectLst/>
                <a:latin typeface="Arial" panose="020B0604020202020204" pitchFamily="34" charset="0"/>
                <a:cs typeface="Arial" panose="020B0604020202020204" pitchFamily="34" charset="0"/>
              </a:rPr>
              <a:t> yn ôl cyrchfan, Canran, gwaith maes </a:t>
            </a:r>
            <a:r>
              <a:rPr lang="cy-GB" sz="1400" b="1" i="0" u="none" strike="noStrike" kern="1200" spc="0" baseline="0" dirty="0">
                <a:solidFill>
                  <a:srgbClr val="C00000"/>
                </a:solidFill>
                <a:latin typeface="Arial" panose="020B0604020202020204" pitchFamily="34" charset="0"/>
                <a:cs typeface="Arial" panose="020B0604020202020204" pitchFamily="34" charset="0"/>
              </a:rPr>
              <a:t>Ionawr 2025 a 2026</a:t>
            </a:r>
            <a:r>
              <a:rPr lang="cy-GB" sz="1400" b="1" i="0" u="none" strike="noStrike" baseline="0" dirty="0">
                <a:solidFill>
                  <a:srgbClr val="C00000"/>
                </a:solidFill>
                <a:effectLst/>
                <a:latin typeface="Arial" panose="020B0604020202020204" pitchFamily="34" charset="0"/>
                <a:cs typeface="Arial" panose="020B0604020202020204" pitchFamily="34" charset="0"/>
              </a:rPr>
              <a:t>, y DU </a:t>
            </a:r>
          </a:p>
        </c:rich>
      </c:tx>
      <c:layout>
        <c:manualLayout>
          <c:xMode val="edge"/>
          <c:yMode val="edge"/>
          <c:x val="6.0495318876239669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383474468763039"/>
          <c:y val="0.21158836689038032"/>
          <c:w val="0.77380948752122769"/>
          <c:h val="0.52827986033142615"/>
        </c:manualLayout>
      </c:layout>
      <c:barChart>
        <c:barDir val="col"/>
        <c:grouping val="percentStacked"/>
        <c:varyColors val="0"/>
        <c:ser>
          <c:idx val="0"/>
          <c:order val="0"/>
          <c:tx>
            <c:strRef>
              <c:f>Sheet1!$B$1</c:f>
              <c:strCache>
                <c:ptCount val="1"/>
                <c:pt idx="0">
                  <c:v>Wedi archebu'r daith hon eisoes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Bwriadwyr y DU</c:v>
                </c:pt>
                <c:pt idx="1">
                  <c:v> Bwriadwyr Cymru</c:v>
                </c:pt>
                <c:pt idx="2">
                  <c:v> Bwriadwyr Lloegr</c:v>
                </c:pt>
                <c:pt idx="3">
                  <c:v> Bwriadwyr yr Alban</c:v>
                </c:pt>
                <c:pt idx="4">
                  <c:v> Bwriadwyr y DU</c:v>
                </c:pt>
                <c:pt idx="5">
                  <c:v> Bwriadwyr Cymru</c:v>
                </c:pt>
                <c:pt idx="6">
                  <c:v> Bwriadwyr Lloegr</c:v>
                </c:pt>
                <c:pt idx="7">
                  <c:v> Bwriadwyr yr Alban</c:v>
                </c:pt>
              </c:strCache>
            </c:strRef>
          </c:cat>
          <c:val>
            <c:numRef>
              <c:f>Sheet1!$B$2:$B$9</c:f>
              <c:numCache>
                <c:formatCode>0</c:formatCode>
                <c:ptCount val="8"/>
                <c:pt idx="0">
                  <c:v>26.137960226219999</c:v>
                </c:pt>
                <c:pt idx="1">
                  <c:v>23.158833948790001</c:v>
                </c:pt>
                <c:pt idx="2">
                  <c:v>23.968757567690002</c:v>
                </c:pt>
                <c:pt idx="3">
                  <c:v>33.136525475980001</c:v>
                </c:pt>
                <c:pt idx="4">
                  <c:v>29.26101083451</c:v>
                </c:pt>
                <c:pt idx="5">
                  <c:v>31.250112263209999</c:v>
                </c:pt>
                <c:pt idx="6">
                  <c:v>28.96174513883</c:v>
                </c:pt>
                <c:pt idx="7">
                  <c:v>33.877837685759999</c:v>
                </c:pt>
              </c:numCache>
            </c:numRef>
          </c:val>
          <c:extLst>
            <c:ext xmlns:c16="http://schemas.microsoft.com/office/drawing/2014/chart" uri="{C3380CC4-5D6E-409C-BE32-E72D297353CC}">
              <c16:uniqueId val="{00000000-E3A9-4EC3-8CA9-E1149CF9CCD6}"/>
            </c:ext>
          </c:extLst>
        </c:ser>
        <c:ser>
          <c:idx val="1"/>
          <c:order val="1"/>
          <c:tx>
            <c:strRef>
              <c:f>Sheet1!$C$1</c:f>
              <c:strCache>
                <c:ptCount val="1"/>
                <c:pt idx="0">
                  <c:v> Wedi penderfynu ble i fynd ond heb archebu</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Bwriadwyr y DU</c:v>
                </c:pt>
                <c:pt idx="1">
                  <c:v> Bwriadwyr Cymru</c:v>
                </c:pt>
                <c:pt idx="2">
                  <c:v> Bwriadwyr Lloegr</c:v>
                </c:pt>
                <c:pt idx="3">
                  <c:v> Bwriadwyr yr Alban</c:v>
                </c:pt>
                <c:pt idx="4">
                  <c:v> Bwriadwyr y DU</c:v>
                </c:pt>
                <c:pt idx="5">
                  <c:v> Bwriadwyr Cymru</c:v>
                </c:pt>
                <c:pt idx="6">
                  <c:v> Bwriadwyr Lloegr</c:v>
                </c:pt>
                <c:pt idx="7">
                  <c:v> Bwriadwyr yr Alban</c:v>
                </c:pt>
              </c:strCache>
            </c:strRef>
          </c:cat>
          <c:val>
            <c:numRef>
              <c:f>Sheet1!$C$2:$C$9</c:f>
              <c:numCache>
                <c:formatCode>0</c:formatCode>
                <c:ptCount val="8"/>
                <c:pt idx="0">
                  <c:v>40.413161955539998</c:v>
                </c:pt>
                <c:pt idx="1">
                  <c:v>33.442043909989998</c:v>
                </c:pt>
                <c:pt idx="2">
                  <c:v>43.724938660200003</c:v>
                </c:pt>
                <c:pt idx="3">
                  <c:v>40.661116976949998</c:v>
                </c:pt>
                <c:pt idx="4">
                  <c:v>35.971913843000003</c:v>
                </c:pt>
                <c:pt idx="5">
                  <c:v>24.969359995569999</c:v>
                </c:pt>
                <c:pt idx="6">
                  <c:v>40.269022690440003</c:v>
                </c:pt>
                <c:pt idx="7">
                  <c:v>30.877677906870002</c:v>
                </c:pt>
              </c:numCache>
            </c:numRef>
          </c:val>
          <c:extLst>
            <c:ext xmlns:c16="http://schemas.microsoft.com/office/drawing/2014/chart" uri="{C3380CC4-5D6E-409C-BE32-E72D297353CC}">
              <c16:uniqueId val="{00000001-E3A9-4EC3-8CA9-E1149CF9CCD6}"/>
            </c:ext>
          </c:extLst>
        </c:ser>
        <c:ser>
          <c:idx val="3"/>
          <c:order val="2"/>
          <c:tx>
            <c:strRef>
              <c:f>Sheet1!$D$1</c:f>
              <c:strCache>
                <c:ptCount val="1"/>
                <c:pt idx="0">
                  <c:v> Ddim wedi penderfynu ble i fynd</c:v>
                </c:pt>
              </c:strCache>
            </c:strRef>
          </c:tx>
          <c:spPr>
            <a:solidFill>
              <a:srgbClr val="FFC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Bwriadwyr y DU</c:v>
                </c:pt>
                <c:pt idx="1">
                  <c:v> Bwriadwyr Cymru</c:v>
                </c:pt>
                <c:pt idx="2">
                  <c:v> Bwriadwyr Lloegr</c:v>
                </c:pt>
                <c:pt idx="3">
                  <c:v> Bwriadwyr yr Alban</c:v>
                </c:pt>
                <c:pt idx="4">
                  <c:v> Bwriadwyr y DU</c:v>
                </c:pt>
                <c:pt idx="5">
                  <c:v> Bwriadwyr Cymru</c:v>
                </c:pt>
                <c:pt idx="6">
                  <c:v> Bwriadwyr Lloegr</c:v>
                </c:pt>
                <c:pt idx="7">
                  <c:v> Bwriadwyr yr Alban</c:v>
                </c:pt>
              </c:strCache>
            </c:strRef>
          </c:cat>
          <c:val>
            <c:numRef>
              <c:f>Sheet1!$D$2:$D$9</c:f>
              <c:numCache>
                <c:formatCode>0</c:formatCode>
                <c:ptCount val="8"/>
                <c:pt idx="0">
                  <c:v>29.03303636991</c:v>
                </c:pt>
                <c:pt idx="1">
                  <c:v>42.47370968053</c:v>
                </c:pt>
                <c:pt idx="2">
                  <c:v>28.03668987955</c:v>
                </c:pt>
                <c:pt idx="3">
                  <c:v>23.76588272163</c:v>
                </c:pt>
                <c:pt idx="4">
                  <c:v>29.249036589759999</c:v>
                </c:pt>
                <c:pt idx="5">
                  <c:v>40.742547954229998</c:v>
                </c:pt>
                <c:pt idx="6">
                  <c:v>25.946639712469999</c:v>
                </c:pt>
                <c:pt idx="7">
                  <c:v>30.812951511560001</c:v>
                </c:pt>
              </c:numCache>
            </c:numRef>
          </c:val>
          <c:extLst>
            <c:ext xmlns:c16="http://schemas.microsoft.com/office/drawing/2014/chart" uri="{C3380CC4-5D6E-409C-BE32-E72D297353CC}">
              <c16:uniqueId val="{00000003-E3A9-4EC3-8CA9-E1149CF9CCD6}"/>
            </c:ext>
          </c:extLst>
        </c:ser>
        <c:ser>
          <c:idx val="4"/>
          <c:order val="3"/>
          <c:tx>
            <c:strRef>
              <c:f>Sheet1!$E$1</c:f>
              <c:strCache>
                <c:ptCount val="1"/>
                <c:pt idx="0">
                  <c:v> Ddim wedi penderfynu a fydda i'n mynd ar y daith hon o gwbl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Bwriadwyr y DU</c:v>
                </c:pt>
                <c:pt idx="1">
                  <c:v> Bwriadwyr Cymru</c:v>
                </c:pt>
                <c:pt idx="2">
                  <c:v> Bwriadwyr Lloegr</c:v>
                </c:pt>
                <c:pt idx="3">
                  <c:v> Bwriadwyr yr Alban</c:v>
                </c:pt>
                <c:pt idx="4">
                  <c:v> Bwriadwyr y DU</c:v>
                </c:pt>
                <c:pt idx="5">
                  <c:v> Bwriadwyr Cymru</c:v>
                </c:pt>
                <c:pt idx="6">
                  <c:v> Bwriadwyr Lloegr</c:v>
                </c:pt>
                <c:pt idx="7">
                  <c:v> Bwriadwyr yr Alban</c:v>
                </c:pt>
              </c:strCache>
            </c:strRef>
          </c:cat>
          <c:val>
            <c:numRef>
              <c:f>Sheet1!$E$2:$E$9</c:f>
              <c:numCache>
                <c:formatCode>0</c:formatCode>
                <c:ptCount val="8"/>
                <c:pt idx="0">
                  <c:v>4.4158414483290001</c:v>
                </c:pt>
                <c:pt idx="1">
                  <c:v>0.92541246069039995</c:v>
                </c:pt>
                <c:pt idx="2">
                  <c:v>4.2696138925630001</c:v>
                </c:pt>
                <c:pt idx="3">
                  <c:v>2.4364748254370001</c:v>
                </c:pt>
                <c:pt idx="4">
                  <c:v>5.5180387327310001</c:v>
                </c:pt>
                <c:pt idx="5">
                  <c:v>3.0379797869859999</c:v>
                </c:pt>
                <c:pt idx="6">
                  <c:v>4.8225924582540003</c:v>
                </c:pt>
                <c:pt idx="7">
                  <c:v>4.4315328958129996</c:v>
                </c:pt>
              </c:numCache>
            </c:numRef>
          </c:val>
          <c:extLst>
            <c:ext xmlns:c16="http://schemas.microsoft.com/office/drawing/2014/chart" uri="{C3380CC4-5D6E-409C-BE32-E72D297353CC}">
              <c16:uniqueId val="{00000004-E3A9-4EC3-8CA9-E1149CF9CCD6}"/>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7367376779E-2"/>
          <c:y val="0.2004107522632339"/>
          <c:w val="0.17916056194555724"/>
          <c:h val="0.5451622955368086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r>
              <a:rPr lang="cy-GB" sz="1400" b="1" i="0" u="none" strike="noStrike" kern="1200" spc="0" baseline="0" dirty="0">
                <a:solidFill>
                  <a:srgbClr val="C00000"/>
                </a:solidFill>
                <a:latin typeface="Arial" panose="020B0604020202020204" pitchFamily="34" charset="0"/>
                <a:ea typeface="+mn-ea"/>
                <a:cs typeface="Arial" panose="020B0604020202020204" pitchFamily="34" charset="0"/>
              </a:rPr>
              <a:t>Ffigur 18. Cymhellion ar gyfer </a:t>
            </a:r>
            <a:r>
              <a:rPr lang="cy-GB" sz="1400" b="1" i="0" u="sng" strike="noStrike" kern="1200" spc="0" baseline="0" dirty="0">
                <a:solidFill>
                  <a:srgbClr val="C00000"/>
                </a:solidFill>
                <a:latin typeface="Arial" panose="020B0604020202020204" pitchFamily="34" charset="0"/>
                <a:cs typeface="Arial" panose="020B0604020202020204" pitchFamily="34" charset="0"/>
              </a:rPr>
              <a:t>teithiau arfaethedig i Gymru</a:t>
            </a:r>
            <a:r>
              <a:rPr lang="cy-GB" sz="1400" b="1" i="0" u="none" strike="noStrike" kern="1200" spc="0" baseline="0" dirty="0">
                <a:solidFill>
                  <a:srgbClr val="C00000"/>
                </a:solidFill>
                <a:latin typeface="Arial" panose="020B0604020202020204" pitchFamily="34" charset="0"/>
                <a:cs typeface="Arial" panose="020B0604020202020204" pitchFamily="34" charset="0"/>
              </a:rPr>
              <a:t> yn 2026</a:t>
            </a:r>
            <a:r>
              <a:rPr lang="cy-GB" sz="1400" b="1" i="0" u="none" strike="noStrike" kern="1200" spc="0" baseline="0" dirty="0">
                <a:solidFill>
                  <a:srgbClr val="C00000"/>
                </a:solidFill>
                <a:latin typeface="Arial" panose="020B0604020202020204" pitchFamily="34" charset="0"/>
                <a:ea typeface="+mn-ea"/>
                <a:cs typeface="Arial" panose="020B0604020202020204" pitchFamily="34" charset="0"/>
              </a:rPr>
              <a:t>, Canran,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Rhagfyr 2025 ac Ionawr 2026</a:t>
            </a:r>
            <a:r>
              <a:rPr lang="cy-GB" sz="1400" b="1" i="0" u="none" strike="noStrike" kern="1200" spc="0" baseline="0" dirty="0">
                <a:solidFill>
                  <a:srgbClr val="C00000"/>
                </a:solidFill>
                <a:latin typeface="Arial" panose="020B0604020202020204" pitchFamily="34" charset="0"/>
                <a:ea typeface="+mn-ea"/>
                <a:cs typeface="Arial" panose="020B0604020202020204" pitchFamily="34" charset="0"/>
              </a:rPr>
              <a:t>, y DU, 10 Uchaf</a:t>
            </a:r>
          </a:p>
        </c:rich>
      </c:tx>
      <c:layout>
        <c:manualLayout>
          <c:xMode val="edge"/>
          <c:yMode val="edge"/>
          <c:x val="6.1792598911983049E-4"/>
          <c:y val="5.5949202117599852E-3"/>
        </c:manualLayout>
      </c:layout>
      <c:overlay val="0"/>
      <c:spPr>
        <a:noFill/>
        <a:ln>
          <a:noFill/>
        </a:ln>
        <a:effectLst/>
      </c:spPr>
      <c:txPr>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3673402011254143E-4"/>
          <c:y val="0.2491976056330949"/>
          <c:w val="0.97516460556734263"/>
          <c:h val="0.46990714272646611"/>
        </c:manualLayout>
      </c:layout>
      <c:barChart>
        <c:barDir val="col"/>
        <c:grouping val="clustered"/>
        <c:varyColors val="0"/>
        <c:ser>
          <c:idx val="1"/>
          <c:order val="0"/>
          <c:tx>
            <c:strRef>
              <c:f>Sheet1!$B$1</c:f>
              <c:strCache>
                <c:ptCount val="1"/>
                <c:pt idx="0">
                  <c:v>Ionawr-Mawrth 2026 </c:v>
                </c:pt>
              </c:strCache>
            </c:strRef>
          </c:tx>
          <c:spPr>
            <a:solidFill>
              <a:srgbClr val="1E1541"/>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Amser teuluol neu amser gyda fy mhartner</c:v>
                </c:pt>
                <c:pt idx="1">
                  <c:v> I ddianc rhag popeth a chael gorffwys</c:v>
                </c:pt>
                <c:pt idx="2">
                  <c:v> I gysylltu â natur / bod yn yr awyr agored</c:v>
                </c:pt>
                <c:pt idx="3">
                  <c:v> I deithio i rywle newydd</c:v>
                </c:pt>
                <c:pt idx="4">
                  <c:v> I dreulio amser gyda ffrindiau</c:v>
                </c:pt>
                <c:pt idx="5">
                  <c:v> I fynd i rywle lle mae bwyd gwych</c:v>
                </c:pt>
                <c:pt idx="6">
                  <c:v> I gael antur neu her</c:v>
                </c:pt>
                <c:pt idx="7">
                  <c:v> I ddathlu achlysur arbennig, fel pen-blwydd neu ben-blwydd priodas</c:v>
                </c:pt>
                <c:pt idx="8">
                  <c:v> I gael gwyliau egnïol, gydag ymarfer corff neu chwaraeon</c:v>
                </c:pt>
                <c:pt idx="9">
                  <c:v> I ddysgu rhywbeth newydd</c:v>
                </c:pt>
              </c:strCache>
            </c:strRef>
          </c:cat>
          <c:val>
            <c:numRef>
              <c:f>Sheet1!$B$2:$B$11</c:f>
              <c:numCache>
                <c:formatCode>0</c:formatCode>
                <c:ptCount val="10"/>
                <c:pt idx="0">
                  <c:v>43.317137307869999</c:v>
                </c:pt>
                <c:pt idx="1">
                  <c:v>38.045694076590003</c:v>
                </c:pt>
                <c:pt idx="2">
                  <c:v>30.271038338269999</c:v>
                </c:pt>
                <c:pt idx="3">
                  <c:v>22.528008826400001</c:v>
                </c:pt>
                <c:pt idx="4">
                  <c:v>19.914056768999998</c:v>
                </c:pt>
                <c:pt idx="5">
                  <c:v>17.373984553530001</c:v>
                </c:pt>
                <c:pt idx="6">
                  <c:v>17.103588180429998</c:v>
                </c:pt>
                <c:pt idx="7">
                  <c:v>14.30807177472</c:v>
                </c:pt>
                <c:pt idx="8">
                  <c:v>12.80162049246</c:v>
                </c:pt>
                <c:pt idx="9">
                  <c:v>10.5641101788</c:v>
                </c:pt>
              </c:numCache>
            </c:numRef>
          </c:val>
          <c:extLst>
            <c:ext xmlns:c16="http://schemas.microsoft.com/office/drawing/2014/chart" uri="{C3380CC4-5D6E-409C-BE32-E72D297353CC}">
              <c16:uniqueId val="{0000000E-4128-450B-896B-722EAFB5A76D}"/>
            </c:ext>
          </c:extLst>
        </c:ser>
        <c:ser>
          <c:idx val="0"/>
          <c:order val="1"/>
          <c:tx>
            <c:strRef>
              <c:f>Sheet1!$C$1</c:f>
              <c:strCache>
                <c:ptCount val="1"/>
                <c:pt idx="0">
                  <c:v> Ebrill-Mehefin 2026</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Amser teuluol neu amser gyda fy mhartner</c:v>
                </c:pt>
                <c:pt idx="1">
                  <c:v> I ddianc rhag popeth a chael gorffwys</c:v>
                </c:pt>
                <c:pt idx="2">
                  <c:v> I gysylltu â natur / bod yn yr awyr agored</c:v>
                </c:pt>
                <c:pt idx="3">
                  <c:v> I deithio i rywle newydd</c:v>
                </c:pt>
                <c:pt idx="4">
                  <c:v> I dreulio amser gyda ffrindiau</c:v>
                </c:pt>
                <c:pt idx="5">
                  <c:v> I fynd i rywle lle mae bwyd gwych</c:v>
                </c:pt>
                <c:pt idx="6">
                  <c:v> I gael antur neu her</c:v>
                </c:pt>
                <c:pt idx="7">
                  <c:v> I ddathlu achlysur arbennig, fel pen-blwydd neu ben-blwydd priodas</c:v>
                </c:pt>
                <c:pt idx="8">
                  <c:v> I gael gwyliau egnïol, gydag ymarfer corff neu chwaraeon</c:v>
                </c:pt>
                <c:pt idx="9">
                  <c:v> I ddysgu rhywbeth newydd</c:v>
                </c:pt>
              </c:strCache>
            </c:strRef>
          </c:cat>
          <c:val>
            <c:numRef>
              <c:f>Sheet1!$C$2:$C$11</c:f>
              <c:numCache>
                <c:formatCode>0</c:formatCode>
                <c:ptCount val="10"/>
                <c:pt idx="0">
                  <c:v>45.995089518219999</c:v>
                </c:pt>
                <c:pt idx="1">
                  <c:v>48.392408083150002</c:v>
                </c:pt>
                <c:pt idx="2">
                  <c:v>36.855008422570002</c:v>
                </c:pt>
                <c:pt idx="3">
                  <c:v>24.39429849383</c:v>
                </c:pt>
                <c:pt idx="4">
                  <c:v>12.70512926522</c:v>
                </c:pt>
                <c:pt idx="5">
                  <c:v>13.568712512539999</c:v>
                </c:pt>
                <c:pt idx="6">
                  <c:v>15.75390082387</c:v>
                </c:pt>
                <c:pt idx="7">
                  <c:v>12.31776357803</c:v>
                </c:pt>
                <c:pt idx="8">
                  <c:v>7.6439775055560002</c:v>
                </c:pt>
                <c:pt idx="9">
                  <c:v>9.1757291459379999</c:v>
                </c:pt>
              </c:numCache>
            </c:numRef>
          </c:val>
          <c:extLst>
            <c:ext xmlns:c16="http://schemas.microsoft.com/office/drawing/2014/chart" uri="{C3380CC4-5D6E-409C-BE32-E72D297353CC}">
              <c16:uniqueId val="{00000009-838B-4634-A2E2-884AD96E5FCA}"/>
            </c:ext>
          </c:extLst>
        </c:ser>
        <c:ser>
          <c:idx val="2"/>
          <c:order val="2"/>
          <c:tx>
            <c:strRef>
              <c:f>Sheet1!$D$1</c:f>
              <c:strCache>
                <c:ptCount val="1"/>
                <c:pt idx="0">
                  <c:v> Gorffennaf-Medi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Amser teuluol neu amser gyda fy mhartner</c:v>
                </c:pt>
                <c:pt idx="1">
                  <c:v> I ddianc rhag popeth a chael gorffwys</c:v>
                </c:pt>
                <c:pt idx="2">
                  <c:v> I gysylltu â natur / bod yn yr awyr agored</c:v>
                </c:pt>
                <c:pt idx="3">
                  <c:v> I deithio i rywle newydd</c:v>
                </c:pt>
                <c:pt idx="4">
                  <c:v> I dreulio amser gyda ffrindiau</c:v>
                </c:pt>
                <c:pt idx="5">
                  <c:v> I fynd i rywle lle mae bwyd gwych</c:v>
                </c:pt>
                <c:pt idx="6">
                  <c:v> I gael antur neu her</c:v>
                </c:pt>
                <c:pt idx="7">
                  <c:v> I ddathlu achlysur arbennig, fel pen-blwydd neu ben-blwydd priodas</c:v>
                </c:pt>
                <c:pt idx="8">
                  <c:v> I gael gwyliau egnïol, gydag ymarfer corff neu chwaraeon</c:v>
                </c:pt>
                <c:pt idx="9">
                  <c:v> I ddysgu rhywbeth newydd</c:v>
                </c:pt>
              </c:strCache>
            </c:strRef>
          </c:cat>
          <c:val>
            <c:numRef>
              <c:f>Sheet1!$D$2:$D$11</c:f>
              <c:numCache>
                <c:formatCode>0</c:formatCode>
                <c:ptCount val="10"/>
                <c:pt idx="0">
                  <c:v>26.378147261119999</c:v>
                </c:pt>
                <c:pt idx="1">
                  <c:v>40.437252876629998</c:v>
                </c:pt>
                <c:pt idx="2">
                  <c:v>32.428997227430003</c:v>
                </c:pt>
                <c:pt idx="3">
                  <c:v>20.189796112220002</c:v>
                </c:pt>
                <c:pt idx="4">
                  <c:v>15.112800334499999</c:v>
                </c:pt>
                <c:pt idx="5">
                  <c:v>10.499157616930001</c:v>
                </c:pt>
                <c:pt idx="6">
                  <c:v>17.951377153820001</c:v>
                </c:pt>
                <c:pt idx="7">
                  <c:v>5.3744760202290003</c:v>
                </c:pt>
                <c:pt idx="8">
                  <c:v>11.242481078360001</c:v>
                </c:pt>
                <c:pt idx="9">
                  <c:v>6.6556477035380004</c:v>
                </c:pt>
              </c:numCache>
            </c:numRef>
          </c:val>
          <c:extLst>
            <c:ext xmlns:c16="http://schemas.microsoft.com/office/drawing/2014/chart" uri="{C3380CC4-5D6E-409C-BE32-E72D297353CC}">
              <c16:uniqueId val="{00000000-7C3B-40ED-8E3A-601DA0A795DC}"/>
            </c:ext>
          </c:extLst>
        </c:ser>
        <c:ser>
          <c:idx val="3"/>
          <c:order val="3"/>
          <c:tx>
            <c:strRef>
              <c:f>Sheet1!$E$1</c:f>
              <c:strCache>
                <c:ptCount val="1"/>
                <c:pt idx="0">
                  <c:v> Hydref-Rhagfyr 2026</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Amser teuluol neu amser gyda fy mhartner</c:v>
                </c:pt>
                <c:pt idx="1">
                  <c:v> I ddianc rhag popeth a chael gorffwys</c:v>
                </c:pt>
                <c:pt idx="2">
                  <c:v> I gysylltu â natur / bod yn yr awyr agored</c:v>
                </c:pt>
                <c:pt idx="3">
                  <c:v> I deithio i rywle newydd</c:v>
                </c:pt>
                <c:pt idx="4">
                  <c:v> I dreulio amser gyda ffrindiau</c:v>
                </c:pt>
                <c:pt idx="5">
                  <c:v> I fynd i rywle lle mae bwyd gwych</c:v>
                </c:pt>
                <c:pt idx="6">
                  <c:v> I gael antur neu her</c:v>
                </c:pt>
                <c:pt idx="7">
                  <c:v> I ddathlu achlysur arbennig, fel pen-blwydd neu ben-blwydd priodas</c:v>
                </c:pt>
                <c:pt idx="8">
                  <c:v> I gael gwyliau egnïol, gydag ymarfer corff neu chwaraeon</c:v>
                </c:pt>
                <c:pt idx="9">
                  <c:v> I ddysgu rhywbeth newydd</c:v>
                </c:pt>
              </c:strCache>
            </c:strRef>
          </c:cat>
          <c:val>
            <c:numRef>
              <c:f>Sheet1!$E$2:$E$11</c:f>
              <c:numCache>
                <c:formatCode>0</c:formatCode>
                <c:ptCount val="10"/>
                <c:pt idx="0">
                  <c:v>45.179422650569997</c:v>
                </c:pt>
                <c:pt idx="1">
                  <c:v>38.530339991989997</c:v>
                </c:pt>
                <c:pt idx="2">
                  <c:v>31.087360283270002</c:v>
                </c:pt>
                <c:pt idx="3">
                  <c:v>23.428895910440001</c:v>
                </c:pt>
                <c:pt idx="4">
                  <c:v>17.63188729074</c:v>
                </c:pt>
                <c:pt idx="5">
                  <c:v>15.65112497904</c:v>
                </c:pt>
                <c:pt idx="6">
                  <c:v>16.274434140979999</c:v>
                </c:pt>
                <c:pt idx="7">
                  <c:v>13.9833189435</c:v>
                </c:pt>
                <c:pt idx="8">
                  <c:v>13.0328533884</c:v>
                </c:pt>
                <c:pt idx="9">
                  <c:v>10.42786568617</c:v>
                </c:pt>
              </c:numCache>
            </c:numRef>
          </c:val>
          <c:extLst>
            <c:ext xmlns:c16="http://schemas.microsoft.com/office/drawing/2014/chart" uri="{C3380CC4-5D6E-409C-BE32-E72D297353CC}">
              <c16:uniqueId val="{00000001-7C3B-40ED-8E3A-601DA0A795DC}"/>
            </c:ext>
          </c:extLst>
        </c:ser>
        <c:dLbls>
          <c:showLegendKey val="0"/>
          <c:showVal val="0"/>
          <c:showCatName val="0"/>
          <c:showSerName val="0"/>
          <c:showPercent val="0"/>
          <c:showBubbleSize val="0"/>
        </c:dLbls>
        <c:gapWidth val="100"/>
        <c:axId val="-1326353056"/>
        <c:axId val="-1326348704"/>
      </c:barChart>
      <c:catAx>
        <c:axId val="-132635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l"/>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6529574989628193"/>
          <c:y val="0.21909531334327348"/>
          <c:w val="0.67501999490882714"/>
          <c:h val="6.983504999039524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cy-GB" sz="1400" b="1" dirty="0">
                <a:solidFill>
                  <a:srgbClr val="C00000"/>
                </a:solidFill>
                <a:latin typeface="Arial" panose="020B0604020202020204" pitchFamily="34" charset="0"/>
                <a:cs typeface="Arial" panose="020B0604020202020204" pitchFamily="34" charset="0"/>
              </a:rPr>
              <a:t>Ffigur 19. Dewis llety </a:t>
            </a:r>
            <a:r>
              <a:rPr lang="cy-GB" sz="1400" b="1" i="0" u="none" strike="noStrike" kern="1200" spc="0" baseline="0" dirty="0">
                <a:solidFill>
                  <a:srgbClr val="C00000"/>
                </a:solidFill>
                <a:latin typeface="Arial" panose="020B0604020202020204" pitchFamily="34" charset="0"/>
                <a:cs typeface="Arial" panose="020B0604020202020204" pitchFamily="34" charset="0"/>
              </a:rPr>
              <a:t>ar gyfer</a:t>
            </a:r>
            <a:r>
              <a:rPr lang="cy-GB" sz="1400" b="1" dirty="0">
                <a:solidFill>
                  <a:srgbClr val="C00000"/>
                </a:solidFill>
                <a:latin typeface="Arial" panose="020B0604020202020204" pitchFamily="34" charset="0"/>
                <a:cs typeface="Arial" panose="020B0604020202020204" pitchFamily="34" charset="0"/>
              </a:rPr>
              <a:t> </a:t>
            </a:r>
            <a:r>
              <a:rPr lang="cy-GB" sz="1400" b="1" i="0" u="sng" strike="noStrike" kern="1200" spc="0" baseline="0" dirty="0">
                <a:solidFill>
                  <a:srgbClr val="C00000"/>
                </a:solidFill>
                <a:latin typeface="Arial" panose="020B0604020202020204" pitchFamily="34" charset="0"/>
                <a:cs typeface="Arial" panose="020B0604020202020204" pitchFamily="34" charset="0"/>
              </a:rPr>
              <a:t>teithiau arfaethedig i Gymru</a:t>
            </a:r>
            <a:r>
              <a:rPr lang="cy-GB" sz="1400" b="1" i="0" u="none" strike="noStrike" kern="1200" spc="0" baseline="0" dirty="0">
                <a:solidFill>
                  <a:srgbClr val="C00000"/>
                </a:solidFill>
                <a:latin typeface="Arial" panose="020B0604020202020204" pitchFamily="34" charset="0"/>
                <a:cs typeface="Arial" panose="020B0604020202020204" pitchFamily="34" charset="0"/>
              </a:rPr>
              <a:t> yn 2026</a:t>
            </a:r>
            <a:r>
              <a:rPr lang="cy-GB" sz="1400" b="1" dirty="0">
                <a:solidFill>
                  <a:srgbClr val="C00000"/>
                </a:solidFill>
                <a:latin typeface="Arial" panose="020B0604020202020204" pitchFamily="34" charset="0"/>
                <a:cs typeface="Arial" panose="020B0604020202020204" pitchFamily="34" charset="0"/>
              </a:rPr>
              <a:t>,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Rhagfyr 2025 ac Ionawr 2026</a:t>
            </a:r>
            <a:r>
              <a:rPr lang="cy-GB" sz="1400" b="1" dirty="0">
                <a:solidFill>
                  <a:srgbClr val="C00000"/>
                </a:solidFill>
                <a:latin typeface="Arial" panose="020B0604020202020204" pitchFamily="34" charset="0"/>
                <a:cs typeface="Arial" panose="020B0604020202020204" pitchFamily="34" charset="0"/>
              </a:rPr>
              <a:t>, y DU, y 10 Uchaf</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9675450625358656E-3"/>
          <c:y val="0.15726840643456935"/>
          <c:w val="0.9853365485084109"/>
          <c:h val="0.5848255827493436"/>
        </c:manualLayout>
      </c:layout>
      <c:barChart>
        <c:barDir val="col"/>
        <c:grouping val="clustered"/>
        <c:varyColors val="0"/>
        <c:ser>
          <c:idx val="2"/>
          <c:order val="0"/>
          <c:tx>
            <c:strRef>
              <c:f>Sheet1!$B$1</c:f>
              <c:strCache>
                <c:ptCount val="1"/>
                <c:pt idx="0">
                  <c:v>Ionawr-Mawrth 2026 </c:v>
                </c:pt>
              </c:strCache>
            </c:strRef>
          </c:tx>
          <c:spPr>
            <a:solidFill>
              <a:srgbClr val="002060"/>
            </a:solidFill>
            <a:ln>
              <a:noFill/>
              <a:prstDash val="dash"/>
            </a:ln>
            <a:effectLst/>
          </c:spPr>
          <c:invertIfNegative val="0"/>
          <c:dPt>
            <c:idx val="6"/>
            <c:invertIfNegative val="0"/>
            <c:bubble3D val="0"/>
            <c:spPr>
              <a:solidFill>
                <a:srgbClr val="002060"/>
              </a:solidFill>
              <a:ln>
                <a:noFill/>
                <a:prstDash val="dash"/>
              </a:ln>
              <a:effectLst/>
            </c:spPr>
            <c:extLst>
              <c:ext xmlns:c16="http://schemas.microsoft.com/office/drawing/2014/chart" uri="{C3380CC4-5D6E-409C-BE32-E72D297353CC}">
                <c16:uniqueId val="{00000001-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Gwesty / Motel / Tafarn</c:v>
                </c:pt>
                <c:pt idx="1">
                  <c:v> Aros mewn tŷ/bwthyn/fflat/rhandy neu debyg wedi'i rentu</c:v>
                </c:pt>
                <c:pt idx="2">
                  <c:v> Cartref ffrindiau neu deulu</c:v>
                </c:pt>
                <c:pt idx="3">
                  <c:v> Tŷ gwesteion / Gwely a brecwast</c:v>
                </c:pt>
                <c:pt idx="4">
                  <c:v> Rhandy â gwasanaeth</c:v>
                </c:pt>
                <c:pt idx="5">
                  <c:v> Fan wersylla / Cartref modur</c:v>
                </c:pt>
                <c:pt idx="6">
                  <c:v> Carafan statig - nad yw'n eiddo i chi</c:v>
                </c:pt>
                <c:pt idx="7">
                  <c:v> Carafan statig - yn eiddo i chi</c:v>
                </c:pt>
                <c:pt idx="8">
                  <c:v> Yng nghartref rhywun arall ar sail masnachol – rhentu ystafell yn unig</c:v>
                </c:pt>
                <c:pt idx="9">
                  <c:v> Eich ail gartref/ Cyfran gyfnodol</c:v>
                </c:pt>
              </c:strCache>
            </c:strRef>
          </c:cat>
          <c:val>
            <c:numRef>
              <c:f>Sheet1!$B$2:$B$16</c:f>
              <c:numCache>
                <c:formatCode>0</c:formatCode>
                <c:ptCount val="10"/>
                <c:pt idx="0">
                  <c:v>47.456182549189997</c:v>
                </c:pt>
                <c:pt idx="1">
                  <c:v>31.325410418579999</c:v>
                </c:pt>
                <c:pt idx="2">
                  <c:v>19.093330001679998</c:v>
                </c:pt>
                <c:pt idx="3">
                  <c:v>13.646494977190001</c:v>
                </c:pt>
                <c:pt idx="4">
                  <c:v>12.700972151149999</c:v>
                </c:pt>
                <c:pt idx="5">
                  <c:v>12.363447132519999</c:v>
                </c:pt>
                <c:pt idx="6">
                  <c:v>13.29367387564</c:v>
                </c:pt>
                <c:pt idx="7">
                  <c:v>11.48180844577</c:v>
                </c:pt>
                <c:pt idx="8">
                  <c:v>9.5907969543870006</c:v>
                </c:pt>
                <c:pt idx="9">
                  <c:v>4.9439498233060002</c:v>
                </c:pt>
              </c:numCache>
            </c:numRef>
          </c:val>
          <c:extLst>
            <c:ext xmlns:c16="http://schemas.microsoft.com/office/drawing/2014/chart" uri="{C3380CC4-5D6E-409C-BE32-E72D297353CC}">
              <c16:uniqueId val="{00000000-2397-4B98-8AD5-D090A8090E90}"/>
            </c:ext>
          </c:extLst>
        </c:ser>
        <c:ser>
          <c:idx val="0"/>
          <c:order val="1"/>
          <c:tx>
            <c:strRef>
              <c:f>Sheet1!$C$1</c:f>
              <c:strCache>
                <c:ptCount val="1"/>
                <c:pt idx="0">
                  <c:v> Ebrill-Mehefin 2026</c:v>
                </c:pt>
              </c:strCache>
            </c:strRef>
          </c:tx>
          <c:spPr>
            <a:solidFill>
              <a:srgbClr val="EB0000"/>
            </a:solidFill>
            <a:ln>
              <a:noFill/>
            </a:ln>
            <a:effectLst/>
          </c:spPr>
          <c:invertIfNegative val="0"/>
          <c:dPt>
            <c:idx val="0"/>
            <c:invertIfNegative val="0"/>
            <c:bubble3D val="0"/>
            <c:spPr>
              <a:solidFill>
                <a:srgbClr val="EB0000"/>
              </a:solidFill>
              <a:ln>
                <a:noFill/>
              </a:ln>
              <a:effectLst/>
            </c:spPr>
            <c:extLst>
              <c:ext xmlns:c16="http://schemas.microsoft.com/office/drawing/2014/chart" uri="{C3380CC4-5D6E-409C-BE32-E72D297353CC}">
                <c16:uniqueId val="{00000003-97D5-457F-AAEB-AADACC5789ED}"/>
              </c:ext>
            </c:extLst>
          </c:dPt>
          <c:dPt>
            <c:idx val="1"/>
            <c:invertIfNegative val="0"/>
            <c:bubble3D val="0"/>
            <c:spPr>
              <a:solidFill>
                <a:srgbClr val="EB0000"/>
              </a:solidFill>
              <a:ln>
                <a:noFill/>
              </a:ln>
              <a:effectLst/>
            </c:spPr>
            <c:extLst>
              <c:ext xmlns:c16="http://schemas.microsoft.com/office/drawing/2014/chart" uri="{C3380CC4-5D6E-409C-BE32-E72D297353CC}">
                <c16:uniqueId val="{00000005-97D5-457F-AAEB-AADACC5789ED}"/>
              </c:ext>
            </c:extLst>
          </c:dPt>
          <c:dPt>
            <c:idx val="2"/>
            <c:invertIfNegative val="0"/>
            <c:bubble3D val="0"/>
            <c:spPr>
              <a:solidFill>
                <a:srgbClr val="EB0000"/>
              </a:solidFill>
              <a:ln>
                <a:noFill/>
              </a:ln>
              <a:effectLst/>
            </c:spPr>
            <c:extLst>
              <c:ext xmlns:c16="http://schemas.microsoft.com/office/drawing/2014/chart" uri="{C3380CC4-5D6E-409C-BE32-E72D297353CC}">
                <c16:uniqueId val="{00000007-97D5-457F-AAEB-AADACC5789ED}"/>
              </c:ext>
            </c:extLst>
          </c:dPt>
          <c:dPt>
            <c:idx val="4"/>
            <c:invertIfNegative val="0"/>
            <c:bubble3D val="0"/>
            <c:spPr>
              <a:solidFill>
                <a:srgbClr val="EB0000"/>
              </a:solidFill>
              <a:ln>
                <a:noFill/>
              </a:ln>
              <a:effectLst/>
            </c:spPr>
            <c:extLst>
              <c:ext xmlns:c16="http://schemas.microsoft.com/office/drawing/2014/chart" uri="{C3380CC4-5D6E-409C-BE32-E72D297353CC}">
                <c16:uniqueId val="{0000000B-97D5-457F-AAEB-AADACC5789ED}"/>
              </c:ext>
            </c:extLst>
          </c:dPt>
          <c:dPt>
            <c:idx val="5"/>
            <c:invertIfNegative val="0"/>
            <c:bubble3D val="0"/>
            <c:spPr>
              <a:solidFill>
                <a:srgbClr val="EB0000"/>
              </a:solidFill>
              <a:ln>
                <a:noFill/>
              </a:ln>
              <a:effectLst/>
            </c:spPr>
            <c:extLst>
              <c:ext xmlns:c16="http://schemas.microsoft.com/office/drawing/2014/chart" uri="{C3380CC4-5D6E-409C-BE32-E72D297353CC}">
                <c16:uniqueId val="{0000000B-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Gwesty / Motel / Tafarn</c:v>
                </c:pt>
                <c:pt idx="1">
                  <c:v> Aros mewn tŷ/bwthyn/fflat/rhandy neu debyg wedi'i rentu</c:v>
                </c:pt>
                <c:pt idx="2">
                  <c:v> Cartref ffrindiau neu deulu</c:v>
                </c:pt>
                <c:pt idx="3">
                  <c:v> Tŷ gwesteion / Gwely a brecwast</c:v>
                </c:pt>
                <c:pt idx="4">
                  <c:v> Rhandy â gwasanaeth</c:v>
                </c:pt>
                <c:pt idx="5">
                  <c:v> Fan wersylla / Cartref modur</c:v>
                </c:pt>
                <c:pt idx="6">
                  <c:v> Carafan statig - nad yw'n eiddo i chi</c:v>
                </c:pt>
                <c:pt idx="7">
                  <c:v> Carafan statig - yn eiddo i chi</c:v>
                </c:pt>
                <c:pt idx="8">
                  <c:v> Yng nghartref rhywun arall ar sail masnachol – rhentu ystafell yn unig</c:v>
                </c:pt>
                <c:pt idx="9">
                  <c:v> Eich ail gartref/ Cyfran gyfnodol</c:v>
                </c:pt>
              </c:strCache>
            </c:strRef>
          </c:cat>
          <c:val>
            <c:numRef>
              <c:f>Sheet1!$C$2:$C$16</c:f>
              <c:numCache>
                <c:formatCode>0</c:formatCode>
                <c:ptCount val="10"/>
                <c:pt idx="0">
                  <c:v>37.822222861020002</c:v>
                </c:pt>
                <c:pt idx="1">
                  <c:v>28.274499725689999</c:v>
                </c:pt>
                <c:pt idx="2">
                  <c:v>11.61935321396</c:v>
                </c:pt>
                <c:pt idx="3">
                  <c:v>13.91367306111</c:v>
                </c:pt>
                <c:pt idx="4">
                  <c:v>9.9622983383309993</c:v>
                </c:pt>
                <c:pt idx="5">
                  <c:v>7.8256270944989996</c:v>
                </c:pt>
                <c:pt idx="6">
                  <c:v>10.157772143700001</c:v>
                </c:pt>
                <c:pt idx="7">
                  <c:v>3.296957835777</c:v>
                </c:pt>
                <c:pt idx="8">
                  <c:v>7.6859514020150002</c:v>
                </c:pt>
                <c:pt idx="9">
                  <c:v>5.4634222403199999</c:v>
                </c:pt>
              </c:numCache>
            </c:numRef>
          </c:val>
          <c:extLst>
            <c:ext xmlns:c16="http://schemas.microsoft.com/office/drawing/2014/chart" uri="{C3380CC4-5D6E-409C-BE32-E72D297353CC}">
              <c16:uniqueId val="{0000000C-0FD9-4484-9934-09DF78D799F8}"/>
            </c:ext>
          </c:extLst>
        </c:ser>
        <c:ser>
          <c:idx val="1"/>
          <c:order val="2"/>
          <c:tx>
            <c:strRef>
              <c:f>Sheet1!$D$1</c:f>
              <c:strCache>
                <c:ptCount val="1"/>
                <c:pt idx="0">
                  <c:v> Gorffennaf-Medi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Gwesty / Motel / Tafarn</c:v>
                </c:pt>
                <c:pt idx="1">
                  <c:v> Aros mewn tŷ/bwthyn/fflat/rhandy neu debyg wedi'i rentu</c:v>
                </c:pt>
                <c:pt idx="2">
                  <c:v> Cartref ffrindiau neu deulu</c:v>
                </c:pt>
                <c:pt idx="3">
                  <c:v> Tŷ gwesteion / Gwely a brecwast</c:v>
                </c:pt>
                <c:pt idx="4">
                  <c:v> Rhandy â gwasanaeth</c:v>
                </c:pt>
                <c:pt idx="5">
                  <c:v> Fan wersylla / Cartref modur</c:v>
                </c:pt>
                <c:pt idx="6">
                  <c:v> Carafan statig - nad yw'n eiddo i chi</c:v>
                </c:pt>
                <c:pt idx="7">
                  <c:v> Carafan statig - yn eiddo i chi</c:v>
                </c:pt>
                <c:pt idx="8">
                  <c:v> Yng nghartref rhywun arall ar sail masnachol – rhentu ystafell yn unig</c:v>
                </c:pt>
                <c:pt idx="9">
                  <c:v> Eich ail gartref/ Cyfran gyfnodol</c:v>
                </c:pt>
              </c:strCache>
            </c:strRef>
          </c:cat>
          <c:val>
            <c:numRef>
              <c:f>Sheet1!$D$2:$D$16</c:f>
              <c:numCache>
                <c:formatCode>0</c:formatCode>
                <c:ptCount val="10"/>
                <c:pt idx="0">
                  <c:v>41.186086330519998</c:v>
                </c:pt>
                <c:pt idx="1">
                  <c:v>24.41586096144</c:v>
                </c:pt>
                <c:pt idx="2">
                  <c:v>16.707283149289999</c:v>
                </c:pt>
                <c:pt idx="3">
                  <c:v>12.08810758229</c:v>
                </c:pt>
                <c:pt idx="4">
                  <c:v>11.73368070539</c:v>
                </c:pt>
                <c:pt idx="5">
                  <c:v>10.838405224360001</c:v>
                </c:pt>
                <c:pt idx="6">
                  <c:v>16.729886148799999</c:v>
                </c:pt>
                <c:pt idx="7">
                  <c:v>9.9629145843329994</c:v>
                </c:pt>
                <c:pt idx="8">
                  <c:v>6.2804036635509997</c:v>
                </c:pt>
                <c:pt idx="9">
                  <c:v>5.0895455173849999</c:v>
                </c:pt>
              </c:numCache>
            </c:numRef>
          </c:val>
          <c:extLst>
            <c:ext xmlns:c16="http://schemas.microsoft.com/office/drawing/2014/chart" uri="{C3380CC4-5D6E-409C-BE32-E72D297353CC}">
              <c16:uniqueId val="{0000000C-4D2F-4E0D-B29C-AFC01B1C5D8B}"/>
            </c:ext>
          </c:extLst>
        </c:ser>
        <c:ser>
          <c:idx val="3"/>
          <c:order val="3"/>
          <c:tx>
            <c:strRef>
              <c:f>Sheet1!$E$1</c:f>
              <c:strCache>
                <c:ptCount val="1"/>
                <c:pt idx="0">
                  <c:v> Hydref-Rhagfyr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Gwesty / Motel / Tafarn</c:v>
                </c:pt>
                <c:pt idx="1">
                  <c:v> Aros mewn tŷ/bwthyn/fflat/rhandy neu debyg wedi'i rentu</c:v>
                </c:pt>
                <c:pt idx="2">
                  <c:v> Cartref ffrindiau neu deulu</c:v>
                </c:pt>
                <c:pt idx="3">
                  <c:v> Tŷ gwesteion / Gwely a brecwast</c:v>
                </c:pt>
                <c:pt idx="4">
                  <c:v> Rhandy â gwasanaeth</c:v>
                </c:pt>
                <c:pt idx="5">
                  <c:v> Fan wersylla / Cartref modur</c:v>
                </c:pt>
                <c:pt idx="6">
                  <c:v> Carafan statig - nad yw'n eiddo i chi</c:v>
                </c:pt>
                <c:pt idx="7">
                  <c:v> Carafan statig - yn eiddo i chi</c:v>
                </c:pt>
                <c:pt idx="8">
                  <c:v> Yng nghartref rhywun arall ar sail masnachol – rhentu ystafell yn unig</c:v>
                </c:pt>
                <c:pt idx="9">
                  <c:v> Eich ail gartref/ Cyfran gyfnodol</c:v>
                </c:pt>
              </c:strCache>
            </c:strRef>
          </c:cat>
          <c:val>
            <c:numRef>
              <c:f>Sheet1!$E$2:$E$16</c:f>
              <c:numCache>
                <c:formatCode>0</c:formatCode>
                <c:ptCount val="10"/>
                <c:pt idx="0">
                  <c:v>47.148835014329997</c:v>
                </c:pt>
                <c:pt idx="1">
                  <c:v>30.480176018289999</c:v>
                </c:pt>
                <c:pt idx="2">
                  <c:v>16.919790101010001</c:v>
                </c:pt>
                <c:pt idx="3">
                  <c:v>12.548528881359999</c:v>
                </c:pt>
                <c:pt idx="4">
                  <c:v>14.24877996841</c:v>
                </c:pt>
                <c:pt idx="5">
                  <c:v>11.531755243739999</c:v>
                </c:pt>
                <c:pt idx="6">
                  <c:v>15.1571684714</c:v>
                </c:pt>
                <c:pt idx="7">
                  <c:v>12.99367358576</c:v>
                </c:pt>
                <c:pt idx="8">
                  <c:v>10.748685013879999</c:v>
                </c:pt>
                <c:pt idx="9">
                  <c:v>5.7335694021080004</c:v>
                </c:pt>
              </c:numCache>
            </c:numRef>
          </c:val>
          <c:extLst>
            <c:ext xmlns:c16="http://schemas.microsoft.com/office/drawing/2014/chart" uri="{C3380CC4-5D6E-409C-BE32-E72D297353CC}">
              <c16:uniqueId val="{0000000D-4D2F-4E0D-B29C-AFC01B1C5D8B}"/>
            </c:ext>
          </c:extLst>
        </c:ser>
        <c:dLbls>
          <c:showLegendKey val="0"/>
          <c:showVal val="0"/>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cy-GB" sz="1400" b="1" dirty="0">
                <a:solidFill>
                  <a:srgbClr val="C00000"/>
                </a:solidFill>
                <a:latin typeface="Arial" panose="020B0604020202020204" pitchFamily="34" charset="0"/>
                <a:cs typeface="Arial" panose="020B0604020202020204" pitchFamily="34" charset="0"/>
              </a:rPr>
              <a:t>Ffigur 20. Prif ddull trafnidiaeth ar gyfer </a:t>
            </a:r>
            <a:r>
              <a:rPr lang="cy-GB" sz="1400" b="1" i="0" u="sng" strike="noStrike" kern="1200" spc="0" baseline="0" dirty="0">
                <a:solidFill>
                  <a:srgbClr val="C00000"/>
                </a:solidFill>
                <a:latin typeface="Arial" panose="020B0604020202020204" pitchFamily="34" charset="0"/>
                <a:cs typeface="Arial" panose="020B0604020202020204" pitchFamily="34" charset="0"/>
              </a:rPr>
              <a:t>teithiau arfaethedig i Gymru</a:t>
            </a:r>
            <a:r>
              <a:rPr lang="cy-GB" sz="1400" b="1" i="0" u="none" strike="noStrike" kern="1200" spc="0" baseline="0" dirty="0">
                <a:solidFill>
                  <a:srgbClr val="C00000"/>
                </a:solidFill>
                <a:latin typeface="Arial" panose="020B0604020202020204" pitchFamily="34" charset="0"/>
                <a:cs typeface="Arial" panose="020B0604020202020204" pitchFamily="34" charset="0"/>
              </a:rPr>
              <a:t> yn 2026</a:t>
            </a:r>
            <a:r>
              <a:rPr lang="cy-GB" sz="1400" b="1" dirty="0">
                <a:solidFill>
                  <a:srgbClr val="C00000"/>
                </a:solidFill>
                <a:latin typeface="Arial" panose="020B0604020202020204" pitchFamily="34" charset="0"/>
                <a:cs typeface="Arial" panose="020B0604020202020204" pitchFamily="34" charset="0"/>
              </a:rPr>
              <a:t>, Canran,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Rhagfyr 2025 ac Ionawr 2026</a:t>
            </a:r>
            <a:r>
              <a:rPr lang="cy-GB" sz="1400" b="1" dirty="0">
                <a:solidFill>
                  <a:srgbClr val="C00000"/>
                </a:solidFill>
                <a:latin typeface="Arial" panose="020B0604020202020204" pitchFamily="34" charset="0"/>
                <a:cs typeface="Arial" panose="020B0604020202020204" pitchFamily="34" charset="0"/>
              </a:rPr>
              <a:t>, DU y 5 uchaf</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8254761351354545E-3"/>
          <c:y val="0.2660647780489977"/>
          <c:w val="0.99217454854619447"/>
          <c:h val="0.57145164458074571"/>
        </c:manualLayout>
      </c:layout>
      <c:barChart>
        <c:barDir val="col"/>
        <c:grouping val="clustered"/>
        <c:varyColors val="0"/>
        <c:ser>
          <c:idx val="1"/>
          <c:order val="0"/>
          <c:tx>
            <c:strRef>
              <c:f>Sheet1!$B$1</c:f>
              <c:strCache>
                <c:ptCount val="1"/>
                <c:pt idx="0">
                  <c:v>Ionawr-Mawrth 2026 </c:v>
                </c:pt>
              </c:strCache>
            </c:strRef>
          </c:tx>
          <c:spPr>
            <a:solidFill>
              <a:srgbClr val="1E1541"/>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eich hun</c:v>
                </c:pt>
                <c:pt idx="1">
                  <c:v> Trên</c:v>
                </c:pt>
                <c:pt idx="2">
                  <c:v> Awyren</c:v>
                </c:pt>
                <c:pt idx="3">
                  <c:v> Car - wedi'i logi</c:v>
                </c:pt>
                <c:pt idx="4">
                  <c:v> Bws/coets cyhoeddus</c:v>
                </c:pt>
              </c:strCache>
            </c:strRef>
          </c:cat>
          <c:val>
            <c:numRef>
              <c:f>Sheet1!$B$2:$B$6</c:f>
              <c:numCache>
                <c:formatCode>0</c:formatCode>
                <c:ptCount val="5"/>
                <c:pt idx="0">
                  <c:v>55.228628296879997</c:v>
                </c:pt>
                <c:pt idx="1">
                  <c:v>22.344766523299999</c:v>
                </c:pt>
                <c:pt idx="2">
                  <c:v>8.1411678676499992</c:v>
                </c:pt>
                <c:pt idx="3">
                  <c:v>4.9584950232729996</c:v>
                </c:pt>
                <c:pt idx="4">
                  <c:v>2.7745915041729998</c:v>
                </c:pt>
              </c:numCache>
            </c:numRef>
          </c:val>
          <c:extLst>
            <c:ext xmlns:c16="http://schemas.microsoft.com/office/drawing/2014/chart" uri="{C3380CC4-5D6E-409C-BE32-E72D297353CC}">
              <c16:uniqueId val="{00000001-0889-4C51-ADE9-D18CC5C1C0E8}"/>
            </c:ext>
          </c:extLst>
        </c:ser>
        <c:ser>
          <c:idx val="2"/>
          <c:order val="1"/>
          <c:tx>
            <c:strRef>
              <c:f>Sheet1!$C$1</c:f>
              <c:strCache>
                <c:ptCount val="1"/>
                <c:pt idx="0">
                  <c:v> Ebrill-Mehefin 2026</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eich hun</c:v>
                </c:pt>
                <c:pt idx="1">
                  <c:v> Trên</c:v>
                </c:pt>
                <c:pt idx="2">
                  <c:v> Awyren</c:v>
                </c:pt>
                <c:pt idx="3">
                  <c:v> Car - wedi'i logi</c:v>
                </c:pt>
                <c:pt idx="4">
                  <c:v> Bws/coets cyhoeddus</c:v>
                </c:pt>
              </c:strCache>
            </c:strRef>
          </c:cat>
          <c:val>
            <c:numRef>
              <c:f>Sheet1!$C$2:$C$6</c:f>
              <c:numCache>
                <c:formatCode>0</c:formatCode>
                <c:ptCount val="5"/>
                <c:pt idx="0">
                  <c:v>59.983911753619999</c:v>
                </c:pt>
                <c:pt idx="1">
                  <c:v>21.019375473979999</c:v>
                </c:pt>
                <c:pt idx="2">
                  <c:v>8.1611458714919998</c:v>
                </c:pt>
                <c:pt idx="3">
                  <c:v>3.824140257572</c:v>
                </c:pt>
                <c:pt idx="4">
                  <c:v>3.525264535727</c:v>
                </c:pt>
              </c:numCache>
            </c:numRef>
          </c:val>
          <c:extLst>
            <c:ext xmlns:c16="http://schemas.microsoft.com/office/drawing/2014/chart" uri="{C3380CC4-5D6E-409C-BE32-E72D297353CC}">
              <c16:uniqueId val="{00000000-A419-444C-AC73-4BB0B9556EC0}"/>
            </c:ext>
          </c:extLst>
        </c:ser>
        <c:ser>
          <c:idx val="0"/>
          <c:order val="2"/>
          <c:tx>
            <c:strRef>
              <c:f>Sheet1!$D$1</c:f>
              <c:strCache>
                <c:ptCount val="1"/>
                <c:pt idx="0">
                  <c:v> Gorffennaf-Medi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eich hun</c:v>
                </c:pt>
                <c:pt idx="1">
                  <c:v> Trên</c:v>
                </c:pt>
                <c:pt idx="2">
                  <c:v> Awyren</c:v>
                </c:pt>
                <c:pt idx="3">
                  <c:v> Car - wedi'i logi</c:v>
                </c:pt>
                <c:pt idx="4">
                  <c:v> Bws/coets cyhoeddus</c:v>
                </c:pt>
              </c:strCache>
            </c:strRef>
          </c:cat>
          <c:val>
            <c:numRef>
              <c:f>Sheet1!$D$2:$D$6</c:f>
              <c:numCache>
                <c:formatCode>0</c:formatCode>
                <c:ptCount val="5"/>
                <c:pt idx="0">
                  <c:v>50.228311355690003</c:v>
                </c:pt>
                <c:pt idx="1">
                  <c:v>27.099398667879999</c:v>
                </c:pt>
                <c:pt idx="2">
                  <c:v>1.2853383186030001</c:v>
                </c:pt>
                <c:pt idx="3">
                  <c:v>11.463179567279999</c:v>
                </c:pt>
                <c:pt idx="4">
                  <c:v>5.5629246531719998</c:v>
                </c:pt>
              </c:numCache>
            </c:numRef>
          </c:val>
          <c:extLst>
            <c:ext xmlns:c16="http://schemas.microsoft.com/office/drawing/2014/chart" uri="{C3380CC4-5D6E-409C-BE32-E72D297353CC}">
              <c16:uniqueId val="{00000000-B085-41C9-86C5-EF987956B87B}"/>
            </c:ext>
          </c:extLst>
        </c:ser>
        <c:ser>
          <c:idx val="3"/>
          <c:order val="3"/>
          <c:tx>
            <c:strRef>
              <c:f>Sheet1!$E$1</c:f>
              <c:strCache>
                <c:ptCount val="1"/>
                <c:pt idx="0">
                  <c:v> Hydref-Rhagfyr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eich hun</c:v>
                </c:pt>
                <c:pt idx="1">
                  <c:v> Trên</c:v>
                </c:pt>
                <c:pt idx="2">
                  <c:v> Awyren</c:v>
                </c:pt>
                <c:pt idx="3">
                  <c:v> Car - wedi'i logi</c:v>
                </c:pt>
                <c:pt idx="4">
                  <c:v> Bws/coets cyhoeddus</c:v>
                </c:pt>
              </c:strCache>
            </c:strRef>
          </c:cat>
          <c:val>
            <c:numRef>
              <c:f>Sheet1!$E$2:$E$6</c:f>
              <c:numCache>
                <c:formatCode>0</c:formatCode>
                <c:ptCount val="5"/>
                <c:pt idx="0">
                  <c:v>56.991300280810002</c:v>
                </c:pt>
                <c:pt idx="1">
                  <c:v>22.00054290073</c:v>
                </c:pt>
                <c:pt idx="2">
                  <c:v>8.7200651546660009</c:v>
                </c:pt>
                <c:pt idx="3">
                  <c:v>5.6138205816279996</c:v>
                </c:pt>
                <c:pt idx="4">
                  <c:v>3.0934750184270001</c:v>
                </c:pt>
              </c:numCache>
            </c:numRef>
          </c:val>
          <c:extLst>
            <c:ext xmlns:c16="http://schemas.microsoft.com/office/drawing/2014/chart" uri="{C3380CC4-5D6E-409C-BE32-E72D297353CC}">
              <c16:uniqueId val="{00000001-B085-41C9-86C5-EF987956B87B}"/>
            </c:ext>
          </c:extLst>
        </c:ser>
        <c:dLbls>
          <c:dLblPos val="outEnd"/>
          <c:showLegendKey val="0"/>
          <c:showVal val="1"/>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layout>
        <c:manualLayout>
          <c:xMode val="edge"/>
          <c:yMode val="edge"/>
          <c:x val="0.16763202099322591"/>
          <c:y val="0.19551499049103815"/>
          <c:w val="0.66391787517659917"/>
          <c:h val="6.538485214258758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21. Cyfansoddiad grŵp ymwelwyr </a:t>
            </a:r>
            <a:r>
              <a:rPr lang="cy-GB" sz="1400" b="1" i="0" u="none" strike="noStrike" kern="1200" spc="0" baseline="0" dirty="0">
                <a:solidFill>
                  <a:srgbClr val="C00000"/>
                </a:solidFill>
                <a:latin typeface="Arial" panose="020B0604020202020204" pitchFamily="34" charset="0"/>
                <a:cs typeface="Arial" panose="020B0604020202020204" pitchFamily="34" charset="0"/>
              </a:rPr>
              <a:t>ar gyfer </a:t>
            </a:r>
            <a:r>
              <a:rPr lang="cy-GB" sz="1400" b="1" i="0" u="sng" strike="noStrike" kern="1200" spc="0" baseline="0" dirty="0">
                <a:solidFill>
                  <a:srgbClr val="C00000"/>
                </a:solidFill>
                <a:latin typeface="Arial" panose="020B0604020202020204" pitchFamily="34" charset="0"/>
                <a:cs typeface="Arial" panose="020B0604020202020204" pitchFamily="34" charset="0"/>
              </a:rPr>
              <a:t>teithiau arfaethedig i Gymru</a:t>
            </a:r>
            <a:r>
              <a:rPr lang="cy-GB" sz="1400" b="1" i="0" u="none" strike="noStrike" kern="1200" spc="0" baseline="0" dirty="0">
                <a:solidFill>
                  <a:srgbClr val="C00000"/>
                </a:solidFill>
                <a:latin typeface="Arial" panose="020B0604020202020204" pitchFamily="34" charset="0"/>
                <a:cs typeface="Arial" panose="020B0604020202020204" pitchFamily="34" charset="0"/>
              </a:rPr>
              <a:t> yn 2026</a:t>
            </a:r>
            <a:r>
              <a:rPr lang="cy-GB" sz="1400" b="1" dirty="0">
                <a:solidFill>
                  <a:srgbClr val="C00000"/>
                </a:solidFill>
                <a:latin typeface="Arial" panose="020B0604020202020204" pitchFamily="34" charset="0"/>
                <a:cs typeface="Arial" panose="020B0604020202020204" pitchFamily="34" charset="0"/>
              </a:rPr>
              <a:t>, Canran, </a:t>
            </a:r>
            <a:r>
              <a:rPr lang="cy-GB" sz="1400" b="1" i="0" u="none" strike="noStrike" kern="1200" spc="0" baseline="0" dirty="0">
                <a:solidFill>
                  <a:srgbClr val="C00000"/>
                </a:solidFill>
                <a:latin typeface="Arial" panose="020B0604020202020204" pitchFamily="34" charset="0"/>
                <a:cs typeface="Arial" panose="020B0604020202020204" pitchFamily="34" charset="0"/>
              </a:rPr>
              <a:t>gwaith maes Rhagfyr 2025 ac Ionawr 2026</a:t>
            </a:r>
            <a:r>
              <a:rPr lang="cy-GB" sz="1400" b="1" dirty="0">
                <a:solidFill>
                  <a:srgbClr val="C00000"/>
                </a:solidFill>
                <a:latin typeface="Arial" panose="020B0604020202020204" pitchFamily="34" charset="0"/>
                <a:cs typeface="Arial" panose="020B0604020202020204" pitchFamily="34" charset="0"/>
              </a:rPr>
              <a:t>, y DU</a:t>
            </a:r>
          </a:p>
        </c:rich>
      </c:tx>
      <c:layout>
        <c:manualLayout>
          <c:xMode val="edge"/>
          <c:yMode val="edge"/>
          <c:x val="0"/>
          <c:y val="8.868886999042206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5.3339702022541279E-3"/>
          <c:y val="0.21325961614238217"/>
          <c:w val="0.99466602979774588"/>
          <c:h val="0.59311853962858119"/>
        </c:manualLayout>
      </c:layout>
      <c:barChart>
        <c:barDir val="col"/>
        <c:grouping val="clustered"/>
        <c:varyColors val="0"/>
        <c:ser>
          <c:idx val="1"/>
          <c:order val="0"/>
          <c:tx>
            <c:strRef>
              <c:f>Sheet1!$B$1</c:f>
              <c:strCache>
                <c:ptCount val="1"/>
                <c:pt idx="0">
                  <c:v>Ionawr-Mawrth 2026 </c:v>
                </c:pt>
              </c:strCache>
            </c:strRef>
          </c:tx>
          <c:spPr>
            <a:solidFill>
              <a:srgbClr val="00206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Eich partner</c:v>
                </c:pt>
                <c:pt idx="1">
                  <c:v> Eich plant</c:v>
                </c:pt>
                <c:pt idx="2">
                  <c:v> Ffrind/iau</c:v>
                </c:pt>
                <c:pt idx="3">
                  <c:v> Aelodau eraill o'ch teulu</c:v>
                </c:pt>
                <c:pt idx="4">
                  <c:v> Anifeiliaid anwes</c:v>
                </c:pt>
                <c:pt idx="5">
                  <c:v> Dwi'n bwriadu teithio ar fy mhen fy hun</c:v>
                </c:pt>
                <c:pt idx="6">
                  <c:v> Fy rhieni neu rieni fy mhartner</c:v>
                </c:pt>
                <c:pt idx="7">
                  <c:v> Cydweithwyr</c:v>
                </c:pt>
              </c:strCache>
            </c:strRef>
          </c:cat>
          <c:val>
            <c:numRef>
              <c:f>Sheet1!$B$2:$B$9</c:f>
              <c:numCache>
                <c:formatCode>0</c:formatCode>
                <c:ptCount val="8"/>
                <c:pt idx="0">
                  <c:v>66.143936935240006</c:v>
                </c:pt>
                <c:pt idx="1">
                  <c:v>41.862410181599998</c:v>
                </c:pt>
                <c:pt idx="2">
                  <c:v>20.573755804289998</c:v>
                </c:pt>
                <c:pt idx="3">
                  <c:v>10.13366848958</c:v>
                </c:pt>
                <c:pt idx="4">
                  <c:v>13.586484614850001</c:v>
                </c:pt>
                <c:pt idx="5">
                  <c:v>5.5205332718950002</c:v>
                </c:pt>
                <c:pt idx="6">
                  <c:v>7.4929546801219997</c:v>
                </c:pt>
                <c:pt idx="7">
                  <c:v>4.9656453498340003</c:v>
                </c:pt>
              </c:numCache>
            </c:numRef>
          </c:val>
          <c:extLst>
            <c:ext xmlns:c16="http://schemas.microsoft.com/office/drawing/2014/chart" uri="{C3380CC4-5D6E-409C-BE32-E72D297353CC}">
              <c16:uniqueId val="{00000001-4CDD-43CC-AB06-4811D93384E7}"/>
            </c:ext>
          </c:extLst>
        </c:ser>
        <c:ser>
          <c:idx val="2"/>
          <c:order val="1"/>
          <c:tx>
            <c:strRef>
              <c:f>Sheet1!$C$1</c:f>
              <c:strCache>
                <c:ptCount val="1"/>
                <c:pt idx="0">
                  <c:v> Ebrill-Mehefin 2026</c:v>
                </c:pt>
              </c:strCache>
            </c:strRef>
          </c:tx>
          <c:spPr>
            <a:solidFill>
              <a:srgbClr val="FF000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Eich partner</c:v>
                </c:pt>
                <c:pt idx="1">
                  <c:v> Eich plant</c:v>
                </c:pt>
                <c:pt idx="2">
                  <c:v> Ffrind/iau</c:v>
                </c:pt>
                <c:pt idx="3">
                  <c:v> Aelodau eraill o'ch teulu</c:v>
                </c:pt>
                <c:pt idx="4">
                  <c:v> Anifeiliaid anwes</c:v>
                </c:pt>
                <c:pt idx="5">
                  <c:v> Dwi'n bwriadu teithio ar fy mhen fy hun</c:v>
                </c:pt>
                <c:pt idx="6">
                  <c:v> Fy rhieni neu rieni fy mhartner</c:v>
                </c:pt>
                <c:pt idx="7">
                  <c:v> Cydweithwyr</c:v>
                </c:pt>
              </c:strCache>
            </c:strRef>
          </c:cat>
          <c:val>
            <c:numRef>
              <c:f>Sheet1!$C$2:$C$9</c:f>
              <c:numCache>
                <c:formatCode>0</c:formatCode>
                <c:ptCount val="8"/>
                <c:pt idx="0">
                  <c:v>65.123595630200001</c:v>
                </c:pt>
                <c:pt idx="1">
                  <c:v>38.360446916409998</c:v>
                </c:pt>
                <c:pt idx="2">
                  <c:v>11.10862409586</c:v>
                </c:pt>
                <c:pt idx="3">
                  <c:v>18.970463560060001</c:v>
                </c:pt>
                <c:pt idx="4">
                  <c:v>11.362064238809999</c:v>
                </c:pt>
                <c:pt idx="5">
                  <c:v>7.9085259767349996</c:v>
                </c:pt>
                <c:pt idx="6">
                  <c:v>9.4776693851849991</c:v>
                </c:pt>
                <c:pt idx="7">
                  <c:v>0.41039381263539998</c:v>
                </c:pt>
              </c:numCache>
            </c:numRef>
          </c:val>
          <c:extLst>
            <c:ext xmlns:c16="http://schemas.microsoft.com/office/drawing/2014/chart" uri="{C3380CC4-5D6E-409C-BE32-E72D297353CC}">
              <c16:uniqueId val="{00000000-6A5A-441C-A821-5BA3BC3FE2B8}"/>
            </c:ext>
          </c:extLst>
        </c:ser>
        <c:ser>
          <c:idx val="0"/>
          <c:order val="2"/>
          <c:tx>
            <c:strRef>
              <c:f>Sheet1!$D$1</c:f>
              <c:strCache>
                <c:ptCount val="1"/>
                <c:pt idx="0">
                  <c:v> Gorffennaf-Medi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Eich partner</c:v>
                </c:pt>
                <c:pt idx="1">
                  <c:v> Eich plant</c:v>
                </c:pt>
                <c:pt idx="2">
                  <c:v> Ffrind/iau</c:v>
                </c:pt>
                <c:pt idx="3">
                  <c:v> Aelodau eraill o'ch teulu</c:v>
                </c:pt>
                <c:pt idx="4">
                  <c:v> Anifeiliaid anwes</c:v>
                </c:pt>
                <c:pt idx="5">
                  <c:v> Dwi'n bwriadu teithio ar fy mhen fy hun</c:v>
                </c:pt>
                <c:pt idx="6">
                  <c:v> Fy rhieni neu rieni fy mhartner</c:v>
                </c:pt>
                <c:pt idx="7">
                  <c:v> Cydweithwyr</c:v>
                </c:pt>
              </c:strCache>
            </c:strRef>
          </c:cat>
          <c:val>
            <c:numRef>
              <c:f>Sheet1!$D$2:$D$9</c:f>
              <c:numCache>
                <c:formatCode>0</c:formatCode>
                <c:ptCount val="8"/>
                <c:pt idx="0">
                  <c:v>58.195385187079999</c:v>
                </c:pt>
                <c:pt idx="1">
                  <c:v>41.25281261736</c:v>
                </c:pt>
                <c:pt idx="2">
                  <c:v>24.48006762795</c:v>
                </c:pt>
                <c:pt idx="3">
                  <c:v>11.67445819272</c:v>
                </c:pt>
                <c:pt idx="4">
                  <c:v>7.2979470075329997</c:v>
                </c:pt>
                <c:pt idx="5">
                  <c:v>6.3587122684109998</c:v>
                </c:pt>
                <c:pt idx="6">
                  <c:v>6.0591029354700003</c:v>
                </c:pt>
                <c:pt idx="7">
                  <c:v>0</c:v>
                </c:pt>
              </c:numCache>
            </c:numRef>
          </c:val>
          <c:extLst>
            <c:ext xmlns:c16="http://schemas.microsoft.com/office/drawing/2014/chart" uri="{C3380CC4-5D6E-409C-BE32-E72D297353CC}">
              <c16:uniqueId val="{00000000-9CF9-4167-B744-7F94694F5498}"/>
            </c:ext>
          </c:extLst>
        </c:ser>
        <c:ser>
          <c:idx val="3"/>
          <c:order val="3"/>
          <c:tx>
            <c:strRef>
              <c:f>Sheet1!$E$1</c:f>
              <c:strCache>
                <c:ptCount val="1"/>
                <c:pt idx="0">
                  <c:v>Hydref-Rhagfyr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Eich partner</c:v>
                </c:pt>
                <c:pt idx="1">
                  <c:v> Eich plant</c:v>
                </c:pt>
                <c:pt idx="2">
                  <c:v> Ffrind/iau</c:v>
                </c:pt>
                <c:pt idx="3">
                  <c:v> Aelodau eraill o'ch teulu</c:v>
                </c:pt>
                <c:pt idx="4">
                  <c:v> Anifeiliaid anwes</c:v>
                </c:pt>
                <c:pt idx="5">
                  <c:v> Dwi'n bwriadu teithio ar fy mhen fy hun</c:v>
                </c:pt>
                <c:pt idx="6">
                  <c:v> Fy rhieni neu rieni fy mhartner</c:v>
                </c:pt>
                <c:pt idx="7">
                  <c:v> Cydweithwyr</c:v>
                </c:pt>
              </c:strCache>
            </c:strRef>
          </c:cat>
          <c:val>
            <c:numRef>
              <c:f>Sheet1!$E$2:$E$9</c:f>
              <c:numCache>
                <c:formatCode>0</c:formatCode>
                <c:ptCount val="8"/>
                <c:pt idx="0">
                  <c:v>66.247972834340004</c:v>
                </c:pt>
                <c:pt idx="1">
                  <c:v>41.747116633120001</c:v>
                </c:pt>
                <c:pt idx="2">
                  <c:v>18.99966877136</c:v>
                </c:pt>
                <c:pt idx="3">
                  <c:v>10.03819528811</c:v>
                </c:pt>
                <c:pt idx="4">
                  <c:v>11.81899407019</c:v>
                </c:pt>
                <c:pt idx="5">
                  <c:v>6.3710010156749997</c:v>
                </c:pt>
                <c:pt idx="6">
                  <c:v>8.9657889924230005</c:v>
                </c:pt>
                <c:pt idx="7">
                  <c:v>6.6011626027260002</c:v>
                </c:pt>
              </c:numCache>
            </c:numRef>
          </c:val>
          <c:extLst>
            <c:ext xmlns:c16="http://schemas.microsoft.com/office/drawing/2014/chart" uri="{C3380CC4-5D6E-409C-BE32-E72D297353CC}">
              <c16:uniqueId val="{00000001-9CF9-4167-B744-7F94694F5498}"/>
            </c:ext>
          </c:extLst>
        </c:ser>
        <c:dLbls>
          <c:dLblPos val="outEnd"/>
          <c:showLegendKey val="0"/>
          <c:showVal val="1"/>
          <c:showCatName val="0"/>
          <c:showSerName val="0"/>
          <c:showPercent val="0"/>
          <c:showBubbleSize val="0"/>
        </c:dLbls>
        <c:gapWidth val="219"/>
        <c:axId val="1018702256"/>
        <c:axId val="1018697360"/>
      </c:barChart>
      <c:catAx>
        <c:axId val="101870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697360"/>
        <c:crosses val="autoZero"/>
        <c:auto val="1"/>
        <c:lblAlgn val="ctr"/>
        <c:lblOffset val="100"/>
        <c:noMultiLvlLbl val="0"/>
      </c:catAx>
      <c:valAx>
        <c:axId val="1018697360"/>
        <c:scaling>
          <c:orientation val="minMax"/>
          <c:max val="100"/>
        </c:scaling>
        <c:delete val="1"/>
        <c:axPos val="l"/>
        <c:numFmt formatCode="0" sourceLinked="1"/>
        <c:majorTickMark val="none"/>
        <c:minorTickMark val="none"/>
        <c:tickLblPos val="nextTo"/>
        <c:crossAx val="1018702256"/>
        <c:crosses val="autoZero"/>
        <c:crossBetween val="between"/>
      </c:valAx>
      <c:spPr>
        <a:noFill/>
        <a:ln>
          <a:noFill/>
        </a:ln>
        <a:effectLst/>
      </c:spPr>
    </c:plotArea>
    <c:legend>
      <c:legendPos val="t"/>
      <c:layout>
        <c:manualLayout>
          <c:xMode val="edge"/>
          <c:yMode val="edge"/>
          <c:x val="0.11184470047861664"/>
          <c:y val="0.16006078197746132"/>
          <c:w val="0.72132333642118263"/>
          <c:h val="6.5043546604131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dirty="0">
                <a:solidFill>
                  <a:srgbClr val="C00000"/>
                </a:solidFill>
                <a:latin typeface="Arial" panose="020B0604020202020204" pitchFamily="34" charset="0"/>
                <a:cs typeface="Arial" panose="020B0604020202020204" pitchFamily="34" charset="0"/>
              </a:rPr>
              <a:t>Ffigur 22. Hyd y daith nesaf </a:t>
            </a:r>
            <a:r>
              <a:rPr lang="cy-GB" sz="1400" b="1" i="0" u="sng" strike="noStrike" kern="1200" spc="0" baseline="0" dirty="0">
                <a:solidFill>
                  <a:srgbClr val="C00000"/>
                </a:solidFill>
                <a:latin typeface="Arial" panose="020B0604020202020204" pitchFamily="34" charset="0"/>
                <a:cs typeface="Arial" panose="020B0604020202020204" pitchFamily="34" charset="0"/>
              </a:rPr>
              <a:t>i Gymru</a:t>
            </a:r>
            <a:r>
              <a:rPr lang="cy-GB" sz="1400" b="1" dirty="0">
                <a:solidFill>
                  <a:srgbClr val="C00000"/>
                </a:solidFill>
                <a:latin typeface="Arial" panose="020B0604020202020204" pitchFamily="34" charset="0"/>
                <a:cs typeface="Arial" panose="020B0604020202020204" pitchFamily="34" charset="0"/>
              </a:rPr>
              <a:t> </a:t>
            </a:r>
            <a:r>
              <a:rPr lang="cy-GB" sz="1400" b="1" i="0" u="none" strike="noStrike" kern="1200" spc="0" baseline="0" dirty="0">
                <a:solidFill>
                  <a:srgbClr val="C00000"/>
                </a:solidFill>
                <a:latin typeface="Arial" panose="020B0604020202020204" pitchFamily="34" charset="0"/>
                <a:cs typeface="Arial" panose="020B0604020202020204" pitchFamily="34" charset="0"/>
              </a:rPr>
              <a:t>yn 2026</a:t>
            </a:r>
            <a:r>
              <a:rPr lang="cy-GB" sz="1400" b="1" dirty="0">
                <a:solidFill>
                  <a:srgbClr val="C00000"/>
                </a:solidFill>
                <a:latin typeface="Arial" panose="020B0604020202020204" pitchFamily="34" charset="0"/>
                <a:cs typeface="Arial" panose="020B0604020202020204" pitchFamily="34" charset="0"/>
              </a:rPr>
              <a:t>, Canran,</a:t>
            </a:r>
            <a:r>
              <a:rPr lang="cy-GB" sz="1400" b="1" i="0" u="none" strike="noStrike" kern="1200" spc="0" baseline="0" dirty="0">
                <a:solidFill>
                  <a:srgbClr val="C00000"/>
                </a:solidFill>
                <a:latin typeface="Arial" panose="020B0604020202020204" pitchFamily="34" charset="0"/>
                <a:cs typeface="Arial" panose="020B0604020202020204" pitchFamily="34" charset="0"/>
              </a:rPr>
              <a:t> Rhagfyr 2025 ac Ionawr 2026 a gwaith maes cyfatebol y flwyddyn flaenorol, </a:t>
            </a:r>
            <a:r>
              <a:rPr lang="cy-GB" sz="1400" b="1" dirty="0">
                <a:solidFill>
                  <a:srgbClr val="C00000"/>
                </a:solidFill>
                <a:latin typeface="Arial" panose="020B0604020202020204" pitchFamily="34" charset="0"/>
                <a:cs typeface="Arial" panose="020B0604020202020204" pitchFamily="34" charset="0"/>
              </a:rPr>
              <a:t> y DU</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207793751763593"/>
          <c:y val="0.20923528300240507"/>
          <c:w val="0.76056740753048413"/>
          <c:h val="0.62168342732097537"/>
        </c:manualLayout>
      </c:layout>
      <c:barChart>
        <c:barDir val="col"/>
        <c:grouping val="percentStacked"/>
        <c:varyColors val="0"/>
        <c:ser>
          <c:idx val="0"/>
          <c:order val="0"/>
          <c:tx>
            <c:strRef>
              <c:f>Sheet1!$B$1</c:f>
              <c:strCache>
                <c:ptCount val="1"/>
                <c:pt idx="0">
                  <c:v>Seibiant byr (1-3 noson)</c:v>
                </c:pt>
              </c:strCache>
            </c:strRef>
          </c:tx>
          <c:spPr>
            <a:solidFill>
              <a:srgbClr val="0070C0"/>
            </a:solidFill>
            <a:ln w="15875">
              <a:noFill/>
              <a:prstDash val="dash"/>
            </a:ln>
            <a:effectLst/>
          </c:spPr>
          <c:invertIfNegative val="0"/>
          <c:dPt>
            <c:idx val="1"/>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1-27C4-4A86-BBF0-D047602489BE}"/>
              </c:ext>
            </c:extLst>
          </c:dPt>
          <c:dPt>
            <c:idx val="3"/>
            <c:invertIfNegative val="0"/>
            <c:bubble3D val="0"/>
            <c:spPr>
              <a:solidFill>
                <a:srgbClr val="0070C0"/>
              </a:solidFill>
              <a:ln w="15875">
                <a:noFill/>
                <a:prstDash val="dash"/>
              </a:ln>
              <a:effectLst/>
            </c:spPr>
            <c:extLst>
              <c:ext xmlns:c16="http://schemas.microsoft.com/office/drawing/2014/chart" uri="{C3380CC4-5D6E-409C-BE32-E72D297353CC}">
                <c16:uniqueId val="{00000003-5692-4895-8735-722A61F00C8A}"/>
              </c:ext>
            </c:extLst>
          </c:dPt>
          <c:dPt>
            <c:idx val="4"/>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9-BA33-4F31-B426-8167C8328667}"/>
              </c:ext>
            </c:extLst>
          </c:dPt>
          <c:dPt>
            <c:idx val="7"/>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C-BA33-4F31-B426-8167C8328667}"/>
              </c:ext>
            </c:extLst>
          </c:dPt>
          <c:dPt>
            <c:idx val="10"/>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D-BA33-4F31-B426-8167C832866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 Ionawr-Mawrth 2026 </c:v>
                </c:pt>
                <c:pt idx="1">
                  <c:v> Ionawr-Mawrth 2025 </c:v>
                </c:pt>
                <c:pt idx="3">
                  <c:v> Ebrill-Mehefin 2026</c:v>
                </c:pt>
                <c:pt idx="4">
                  <c:v> Ebrill-Mehefin 2025</c:v>
                </c:pt>
                <c:pt idx="6">
                  <c:v> Gorffennaf-Medi 2026</c:v>
                </c:pt>
                <c:pt idx="7">
                  <c:v> Gorffennaf-Medi 2025</c:v>
                </c:pt>
                <c:pt idx="9">
                  <c:v> Hydref-Rhagfyr 2026</c:v>
                </c:pt>
                <c:pt idx="10">
                  <c:v> Hydref-Rhagfyr 2025</c:v>
                </c:pt>
              </c:strCache>
            </c:strRef>
          </c:cat>
          <c:val>
            <c:numRef>
              <c:f>Sheet1!$B$2:$B$12</c:f>
              <c:numCache>
                <c:formatCode>0</c:formatCode>
                <c:ptCount val="11"/>
                <c:pt idx="0">
                  <c:v>39.903787979519997</c:v>
                </c:pt>
                <c:pt idx="1">
                  <c:v>63.775243385419998</c:v>
                </c:pt>
                <c:pt idx="3">
                  <c:v>46.836521740889999</c:v>
                </c:pt>
                <c:pt idx="4">
                  <c:v>55.585272655799997</c:v>
                </c:pt>
                <c:pt idx="6">
                  <c:v>41.849487290939997</c:v>
                </c:pt>
                <c:pt idx="7">
                  <c:v>39.025978781760003</c:v>
                </c:pt>
                <c:pt idx="9">
                  <c:v>39.075881814799999</c:v>
                </c:pt>
                <c:pt idx="10">
                  <c:v>53.386454666269998</c:v>
                </c:pt>
              </c:numCache>
            </c:numRef>
          </c:val>
          <c:extLst>
            <c:ext xmlns:c16="http://schemas.microsoft.com/office/drawing/2014/chart" uri="{C3380CC4-5D6E-409C-BE32-E72D297353CC}">
              <c16:uniqueId val="{00000002-D9A7-4677-9C1B-A74A5F45F00A}"/>
            </c:ext>
          </c:extLst>
        </c:ser>
        <c:ser>
          <c:idx val="1"/>
          <c:order val="1"/>
          <c:tx>
            <c:strRef>
              <c:f>Sheet1!$C$1</c:f>
              <c:strCache>
                <c:ptCount val="1"/>
                <c:pt idx="0">
                  <c:v> Teithiau hirach o 4+ noson</c:v>
                </c:pt>
              </c:strCache>
            </c:strRef>
          </c:tx>
          <c:spPr>
            <a:solidFill>
              <a:srgbClr val="CAE9F8"/>
            </a:solidFill>
            <a:ln>
              <a:noFill/>
              <a:prstDash val="dash"/>
            </a:ln>
            <a:effectLst/>
          </c:spPr>
          <c:invertIfNegative val="0"/>
          <c:dPt>
            <c:idx val="0"/>
            <c:invertIfNegative val="0"/>
            <c:bubble3D val="0"/>
            <c:spPr>
              <a:solidFill>
                <a:srgbClr val="CAE9F8"/>
              </a:solidFill>
              <a:ln w="15875">
                <a:noFill/>
                <a:prstDash val="dash"/>
              </a:ln>
              <a:effectLst/>
            </c:spPr>
            <c:extLst>
              <c:ext xmlns:c16="http://schemas.microsoft.com/office/drawing/2014/chart" uri="{C3380CC4-5D6E-409C-BE32-E72D297353CC}">
                <c16:uniqueId val="{00000008-CFB2-4375-BC8B-90A7060449C7}"/>
              </c:ext>
            </c:extLst>
          </c:dPt>
          <c:dPt>
            <c:idx val="1"/>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03-27C4-4A86-BBF0-D047602489BE}"/>
              </c:ext>
            </c:extLst>
          </c:dPt>
          <c:dPt>
            <c:idx val="3"/>
            <c:invertIfNegative val="0"/>
            <c:bubble3D val="0"/>
            <c:spPr>
              <a:solidFill>
                <a:srgbClr val="CAE9F8"/>
              </a:solidFill>
              <a:ln>
                <a:noFill/>
                <a:prstDash val="dash"/>
              </a:ln>
              <a:effectLst/>
            </c:spPr>
            <c:extLst>
              <c:ext xmlns:c16="http://schemas.microsoft.com/office/drawing/2014/chart" uri="{C3380CC4-5D6E-409C-BE32-E72D297353CC}">
                <c16:uniqueId val="{0000000F-5692-4895-8735-722A61F00C8A}"/>
              </c:ext>
            </c:extLst>
          </c:dPt>
          <c:dPt>
            <c:idx val="4"/>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0A-BA33-4F31-B426-8167C8328667}"/>
              </c:ext>
            </c:extLst>
          </c:dPt>
          <c:dPt>
            <c:idx val="7"/>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0E-BA33-4F31-B426-8167C8328667}"/>
              </c:ext>
            </c:extLst>
          </c:dPt>
          <c:dPt>
            <c:idx val="10"/>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10-BA33-4F31-B426-8167C832866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 Ionawr-Mawrth 2026 </c:v>
                </c:pt>
                <c:pt idx="1">
                  <c:v> Ionawr-Mawrth 2025 </c:v>
                </c:pt>
                <c:pt idx="3">
                  <c:v> Ebrill-Mehefin 2026</c:v>
                </c:pt>
                <c:pt idx="4">
                  <c:v> Ebrill-Mehefin 2025</c:v>
                </c:pt>
                <c:pt idx="6">
                  <c:v> Gorffennaf-Medi 2026</c:v>
                </c:pt>
                <c:pt idx="7">
                  <c:v> Gorffennaf-Medi 2025</c:v>
                </c:pt>
                <c:pt idx="9">
                  <c:v> Hydref-Rhagfyr 2026</c:v>
                </c:pt>
                <c:pt idx="10">
                  <c:v> Hydref-Rhagfyr 2025</c:v>
                </c:pt>
              </c:strCache>
            </c:strRef>
          </c:cat>
          <c:val>
            <c:numRef>
              <c:f>Sheet1!$C$2:$C$12</c:f>
              <c:numCache>
                <c:formatCode>0</c:formatCode>
                <c:ptCount val="11"/>
                <c:pt idx="0">
                  <c:v>56.787345893610002</c:v>
                </c:pt>
                <c:pt idx="1">
                  <c:v>35.083225788029999</c:v>
                </c:pt>
                <c:pt idx="3">
                  <c:v>51.668901517690003</c:v>
                </c:pt>
                <c:pt idx="4">
                  <c:v>41.349187107890003</c:v>
                </c:pt>
                <c:pt idx="6">
                  <c:v>47.497375685789997</c:v>
                </c:pt>
                <c:pt idx="7">
                  <c:v>55.430055100110003</c:v>
                </c:pt>
                <c:pt idx="9">
                  <c:v>57.105503494049998</c:v>
                </c:pt>
                <c:pt idx="10">
                  <c:v>43.687446980570002</c:v>
                </c:pt>
              </c:numCache>
            </c:numRef>
          </c:val>
          <c:extLst>
            <c:ext xmlns:c16="http://schemas.microsoft.com/office/drawing/2014/chart" uri="{C3380CC4-5D6E-409C-BE32-E72D297353CC}">
              <c16:uniqueId val="{00000005-D9A7-4677-9C1B-A74A5F45F00A}"/>
            </c:ext>
          </c:extLst>
        </c:ser>
        <c:ser>
          <c:idx val="2"/>
          <c:order val="2"/>
          <c:tx>
            <c:strRef>
              <c:f>Sheet1!$D$1</c:f>
              <c:strCache>
                <c:ptCount val="1"/>
                <c:pt idx="0">
                  <c:v> Ansicr</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9-CFB2-4375-BC8B-90A7060449C7}"/>
              </c:ext>
            </c:extLst>
          </c:dPt>
          <c:dPt>
            <c:idx val="1"/>
            <c:invertIfNegative val="0"/>
            <c:bubble3D val="0"/>
            <c:spPr>
              <a:solidFill>
                <a:schemeClr val="bg1">
                  <a:lumMod val="75000"/>
                </a:schemeClr>
              </a:solidFill>
              <a:ln>
                <a:solidFill>
                  <a:srgbClr val="BFBFBF"/>
                </a:solidFill>
              </a:ln>
              <a:effectLst/>
            </c:spPr>
            <c:extLst>
              <c:ext xmlns:c16="http://schemas.microsoft.com/office/drawing/2014/chart" uri="{C3380CC4-5D6E-409C-BE32-E72D297353CC}">
                <c16:uniqueId val="{00000008-BA33-4F31-B426-8167C8328667}"/>
              </c:ext>
            </c:extLst>
          </c:dPt>
          <c:dPt>
            <c:idx val="4"/>
            <c:invertIfNegative val="0"/>
            <c:bubble3D val="0"/>
            <c:spPr>
              <a:solidFill>
                <a:schemeClr val="bg1">
                  <a:lumMod val="75000"/>
                </a:schemeClr>
              </a:solidFill>
              <a:ln w="15875">
                <a:solidFill>
                  <a:srgbClr val="BFBFBF"/>
                </a:solidFill>
              </a:ln>
              <a:effectLst/>
            </c:spPr>
            <c:extLst>
              <c:ext xmlns:c16="http://schemas.microsoft.com/office/drawing/2014/chart" uri="{C3380CC4-5D6E-409C-BE32-E72D297353CC}">
                <c16:uniqueId val="{0000000B-BA33-4F31-B426-8167C8328667}"/>
              </c:ext>
            </c:extLst>
          </c:dPt>
          <c:dPt>
            <c:idx val="7"/>
            <c:invertIfNegative val="0"/>
            <c:bubble3D val="0"/>
            <c:spPr>
              <a:solidFill>
                <a:schemeClr val="bg1">
                  <a:lumMod val="75000"/>
                </a:schemeClr>
              </a:solidFill>
              <a:ln w="15875">
                <a:solidFill>
                  <a:srgbClr val="BFBFBF"/>
                </a:solidFill>
              </a:ln>
              <a:effectLst/>
            </c:spPr>
            <c:extLst>
              <c:ext xmlns:c16="http://schemas.microsoft.com/office/drawing/2014/chart" uri="{C3380CC4-5D6E-409C-BE32-E72D297353CC}">
                <c16:uniqueId val="{0000000F-BA33-4F31-B426-8167C8328667}"/>
              </c:ext>
            </c:extLst>
          </c:dPt>
          <c:dPt>
            <c:idx val="10"/>
            <c:invertIfNegative val="0"/>
            <c:bubble3D val="0"/>
            <c:spPr>
              <a:solidFill>
                <a:schemeClr val="bg1">
                  <a:lumMod val="75000"/>
                </a:schemeClr>
              </a:solidFill>
              <a:ln>
                <a:solidFill>
                  <a:srgbClr val="BFBFBF"/>
                </a:solidFill>
              </a:ln>
              <a:effectLst/>
            </c:spPr>
            <c:extLst>
              <c:ext xmlns:c16="http://schemas.microsoft.com/office/drawing/2014/chart" uri="{C3380CC4-5D6E-409C-BE32-E72D297353CC}">
                <c16:uniqueId val="{00000011-BA33-4F31-B426-8167C832866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 Ionawr-Mawrth 2026 </c:v>
                </c:pt>
                <c:pt idx="1">
                  <c:v> Ionawr-Mawrth 2025 </c:v>
                </c:pt>
                <c:pt idx="3">
                  <c:v> Ebrill-Mehefin 2026</c:v>
                </c:pt>
                <c:pt idx="4">
                  <c:v> Ebrill-Mehefin 2025</c:v>
                </c:pt>
                <c:pt idx="6">
                  <c:v> Gorffennaf-Medi 2026</c:v>
                </c:pt>
                <c:pt idx="7">
                  <c:v> Gorffennaf-Medi 2025</c:v>
                </c:pt>
                <c:pt idx="9">
                  <c:v> Hydref-Rhagfyr 2026</c:v>
                </c:pt>
                <c:pt idx="10">
                  <c:v> Hydref-Rhagfyr 2025</c:v>
                </c:pt>
              </c:strCache>
            </c:strRef>
          </c:cat>
          <c:val>
            <c:numRef>
              <c:f>Sheet1!$D$2:$D$12</c:f>
              <c:numCache>
                <c:formatCode>0</c:formatCode>
                <c:ptCount val="11"/>
                <c:pt idx="0">
                  <c:v>3.3088661268699999</c:v>
                </c:pt>
                <c:pt idx="1">
                  <c:v>1.1415308265540001</c:v>
                </c:pt>
                <c:pt idx="3">
                  <c:v>1.494576741423</c:v>
                </c:pt>
                <c:pt idx="4">
                  <c:v>3.0655402363030002</c:v>
                </c:pt>
                <c:pt idx="6">
                  <c:v>10.65313702327</c:v>
                </c:pt>
                <c:pt idx="7">
                  <c:v>5.5439661181320004</c:v>
                </c:pt>
                <c:pt idx="9">
                  <c:v>3.8186146911460002</c:v>
                </c:pt>
                <c:pt idx="10">
                  <c:v>2.9260983531629998</c:v>
                </c:pt>
              </c:numCache>
            </c:numRef>
          </c:val>
          <c:extLst>
            <c:ext xmlns:c16="http://schemas.microsoft.com/office/drawing/2014/chart" uri="{C3380CC4-5D6E-409C-BE32-E72D297353CC}">
              <c16:uniqueId val="{00000008-D9A7-4677-9C1B-A74A5F45F00A}"/>
            </c:ext>
          </c:extLst>
        </c:ser>
        <c:dLbls>
          <c:showLegendKey val="0"/>
          <c:showVal val="0"/>
          <c:showCatName val="0"/>
          <c:showSerName val="0"/>
          <c:showPercent val="0"/>
          <c:showBubbleSize val="0"/>
        </c:dLbls>
        <c:gapWidth val="25"/>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r"/>
      <c:layout>
        <c:manualLayout>
          <c:xMode val="edge"/>
          <c:yMode val="edge"/>
          <c:x val="2.2504329305062378E-2"/>
          <c:y val="0.20664017313579522"/>
          <c:w val="0.1668610497186131"/>
          <c:h val="0.62444991753781454"/>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chemeClr val="tx1">
                    <a:lumMod val="65000"/>
                    <a:lumOff val="35000"/>
                  </a:schemeClr>
                </a:solidFill>
                <a:latin typeface="+mn-lt"/>
                <a:ea typeface="+mn-ea"/>
                <a:cs typeface="+mn-cs"/>
              </a:defRPr>
            </a:pPr>
            <a:r>
              <a:rPr lang="cy-GB" sz="1400" b="1" i="0" u="none" strike="noStrike" kern="1200" spc="0" baseline="0" dirty="0">
                <a:solidFill>
                  <a:srgbClr val="C00000"/>
                </a:solidFill>
                <a:latin typeface="Arial" panose="020B0604020202020204" pitchFamily="34" charset="0"/>
                <a:cs typeface="Arial" panose="020B0604020202020204" pitchFamily="34" charset="0"/>
              </a:rPr>
              <a:t>Ffigur 23. Nifer y seibiannau byr neu wyliau tramor a fwriadwyd o fewn y 3 mis nesaf ac a gymerwyd yn ystod y 3 mis diwethaf o boblogaeth oedolion y DU, Canran, Ionawr 2026, y DU</a:t>
            </a:r>
          </a:p>
        </c:rich>
      </c:tx>
      <c:layout>
        <c:manualLayout>
          <c:xMode val="edge"/>
          <c:yMode val="edge"/>
          <c:x val="0"/>
          <c:y val="6.0794530017911188E-3"/>
        </c:manualLayout>
      </c:layout>
      <c:overlay val="0"/>
      <c:spPr>
        <a:noFill/>
        <a:ln>
          <a:noFill/>
        </a:ln>
        <a:effectLst/>
      </c:spPr>
    </c:title>
    <c:autoTitleDeleted val="0"/>
    <c:plotArea>
      <c:layout>
        <c:manualLayout>
          <c:layoutTarget val="inner"/>
          <c:xMode val="edge"/>
          <c:yMode val="edge"/>
          <c:x val="6.1389016056899573E-2"/>
          <c:y val="0.21717940158636403"/>
          <c:w val="0.93861098394310039"/>
          <c:h val="0.6224165341812401"/>
        </c:manualLayout>
      </c:layout>
      <c:lineChart>
        <c:grouping val="standard"/>
        <c:varyColors val="0"/>
        <c:ser>
          <c:idx val="1"/>
          <c:order val="0"/>
          <c:tx>
            <c:strRef>
              <c:f>Sheet1!$A$4</c:f>
              <c:strCache>
                <c:ptCount val="1"/>
                <c:pt idx="0">
                  <c:v>Teithiau tramor a arfaethwyd</c:v>
                </c:pt>
              </c:strCache>
            </c:strRef>
          </c:tx>
          <c:spPr>
            <a:ln w="28575" cap="rnd">
              <a:solidFill>
                <a:srgbClr val="FF0000"/>
              </a:solidFill>
              <a:prstDash val="sysDash"/>
              <a:round/>
            </a:ln>
            <a:effectLst/>
          </c:spPr>
          <c:marker>
            <c:symbol val="square"/>
            <c:size val="5"/>
            <c:spPr>
              <a:solidFill>
                <a:srgbClr val="FF0000"/>
              </a:solidFill>
              <a:ln w="9525">
                <a:noFill/>
              </a:ln>
              <a:effectLst/>
            </c:spPr>
          </c:marker>
          <c:dLbls>
            <c:dLbl>
              <c:idx val="16"/>
              <c:layout>
                <c:manualLayout>
                  <c:x val="-1.9290719704334446E-2"/>
                  <c:y val="-4.2003762570935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25A-48EC-849A-3EC9DC5C063F}"/>
                </c:ext>
              </c:extLst>
            </c:dLbl>
            <c:dLbl>
              <c:idx val="17"/>
              <c:layout>
                <c:manualLayout>
                  <c:x val="-1.7071165801462999E-2"/>
                  <c:y val="-4.7787428859766237E-2"/>
                </c:manualLayout>
              </c:layout>
              <c:spPr>
                <a:noFill/>
                <a:ln>
                  <a:noFill/>
                </a:ln>
                <a:effectLst/>
              </c:spPr>
              <c:txPr>
                <a:bodyPr rot="0" spcFirstLastPara="1" vertOverflow="ellipsis" vert="horz" wrap="square" lIns="38100" tIns="19050" rIns="396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25A-48EC-849A-3EC9DC5C063F}"/>
                </c:ext>
              </c:extLst>
            </c:dLbl>
            <c:dLbl>
              <c:idx val="18"/>
              <c:layout>
                <c:manualLayout>
                  <c:x val="-1.7071165801462999E-2"/>
                  <c:y val="-4.2003762570935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5A-48EC-849A-3EC9DC5C063F}"/>
                </c:ext>
              </c:extLst>
            </c:dLbl>
            <c:dLbl>
              <c:idx val="19"/>
              <c:layout>
                <c:manualLayout>
                  <c:x val="-1.4851611898591553E-2"/>
                  <c:y val="-3.91119294265198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5A-48EC-849A-3EC9DC5C063F}"/>
                </c:ext>
              </c:extLst>
            </c:dLbl>
            <c:dLbl>
              <c:idx val="20"/>
              <c:layout>
                <c:manualLayout>
                  <c:x val="-6.9226488086369655E-3"/>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25A-48EC-849A-3EC9DC5C063F}"/>
                </c:ext>
              </c:extLst>
            </c:dLbl>
            <c:dLbl>
              <c:idx val="21"/>
              <c:layout>
                <c:manualLayout>
                  <c:x val="0"/>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25A-48EC-849A-3EC9DC5C063F}"/>
                </c:ext>
              </c:extLst>
            </c:dLbl>
            <c:dLbl>
              <c:idx val="22"/>
              <c:layout>
                <c:manualLayout>
                  <c:x val="-1.5961388850027441E-2"/>
                  <c:y val="-3.62200962821044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56-4C8D-96B5-8E74094F35C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Sheet1!$B$1:$BM$1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Sheet1!$B$4:$BM$4</c:f>
              <c:numCache>
                <c:formatCode>0%</c:formatCode>
                <c:ptCount val="25"/>
                <c:pt idx="0">
                  <c:v>0.108</c:v>
                </c:pt>
                <c:pt idx="1">
                  <c:v>0.156</c:v>
                </c:pt>
                <c:pt idx="2">
                  <c:v>0.14399999999999999</c:v>
                </c:pt>
                <c:pt idx="3">
                  <c:v>0.18</c:v>
                </c:pt>
                <c:pt idx="4">
                  <c:v>0.21</c:v>
                </c:pt>
                <c:pt idx="5">
                  <c:v>0.23</c:v>
                </c:pt>
                <c:pt idx="6">
                  <c:v>0.26</c:v>
                </c:pt>
                <c:pt idx="7">
                  <c:v>0.22</c:v>
                </c:pt>
                <c:pt idx="8">
                  <c:v>0.18</c:v>
                </c:pt>
                <c:pt idx="9">
                  <c:v>0.15</c:v>
                </c:pt>
                <c:pt idx="10">
                  <c:v>0.15</c:v>
                </c:pt>
                <c:pt idx="11">
                  <c:v>0.14000000000000001</c:v>
                </c:pt>
                <c:pt idx="12">
                  <c:v>0.14000000000000001</c:v>
                </c:pt>
                <c:pt idx="13">
                  <c:v>0.14000000000000001</c:v>
                </c:pt>
                <c:pt idx="14">
                  <c:v>0.16</c:v>
                </c:pt>
                <c:pt idx="15">
                  <c:v>0.2</c:v>
                </c:pt>
                <c:pt idx="16">
                  <c:v>0.21</c:v>
                </c:pt>
                <c:pt idx="17">
                  <c:v>0.22</c:v>
                </c:pt>
                <c:pt idx="18">
                  <c:v>0.24</c:v>
                </c:pt>
                <c:pt idx="19">
                  <c:v>0.22</c:v>
                </c:pt>
                <c:pt idx="20">
                  <c:v>0.21</c:v>
                </c:pt>
                <c:pt idx="21">
                  <c:v>0.17</c:v>
                </c:pt>
                <c:pt idx="22">
                  <c:v>0.16</c:v>
                </c:pt>
                <c:pt idx="23">
                  <c:v>0.12</c:v>
                </c:pt>
                <c:pt idx="24">
                  <c:v>0.13</c:v>
                </c:pt>
              </c:numCache>
            </c:numRef>
          </c:val>
          <c:smooth val="1"/>
          <c:extLst>
            <c:ext xmlns:c16="http://schemas.microsoft.com/office/drawing/2014/chart" uri="{C3380CC4-5D6E-409C-BE32-E72D297353CC}">
              <c16:uniqueId val="{00000007-3129-4525-A8A9-CC7261DAC06F}"/>
            </c:ext>
          </c:extLst>
        </c:ser>
        <c:ser>
          <c:idx val="2"/>
          <c:order val="1"/>
          <c:tx>
            <c:strRef>
              <c:f>Sheet1!$A$5</c:f>
              <c:strCache>
                <c:ptCount val="1"/>
                <c:pt idx="0">
                  <c:v>Teithiau tramor a gymerwyd</c:v>
                </c:pt>
              </c:strCache>
            </c:strRef>
          </c:tx>
          <c:spPr>
            <a:ln w="28575" cap="rnd">
              <a:solidFill>
                <a:srgbClr val="FF0000"/>
              </a:solidFill>
              <a:round/>
            </a:ln>
            <a:effectLst/>
          </c:spPr>
          <c:marker>
            <c:symbol val="square"/>
            <c:size val="5"/>
            <c:spPr>
              <a:solidFill>
                <a:srgbClr val="FF0000"/>
              </a:solidFill>
              <a:ln w="9525">
                <a:noFill/>
              </a:ln>
              <a:effectLst/>
            </c:spPr>
          </c:marker>
          <c:dLbls>
            <c:dLbl>
              <c:idx val="13"/>
              <c:layout>
                <c:manualLayout>
                  <c:x val="-1.9290719704334609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25A-48EC-849A-3EC9DC5C063F}"/>
                </c:ext>
              </c:extLst>
            </c:dLbl>
            <c:dLbl>
              <c:idx val="14"/>
              <c:layout>
                <c:manualLayout>
                  <c:x val="-1.8180942752898888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25A-48EC-849A-3EC9DC5C063F}"/>
                </c:ext>
              </c:extLst>
            </c:dLbl>
            <c:dLbl>
              <c:idx val="15"/>
              <c:layout>
                <c:manualLayout>
                  <c:x val="-1.4851611898591553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5A-48EC-849A-3EC9DC5C063F}"/>
                </c:ext>
              </c:extLst>
            </c:dLbl>
            <c:dLbl>
              <c:idx val="16"/>
              <c:layout>
                <c:manualLayout>
                  <c:x val="-1.4851611898591716E-2"/>
                  <c:y val="3.04366576966708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5A-48EC-849A-3EC9DC5C063F}"/>
                </c:ext>
              </c:extLst>
            </c:dLbl>
            <c:dLbl>
              <c:idx val="18"/>
              <c:layout>
                <c:manualLayout>
                  <c:x val="-1.8180942752898725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25A-48EC-849A-3EC9DC5C06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Sheet1!$B$1:$BM$1</c:f>
              <c:strCache>
                <c:ptCount val="25"/>
                <c:pt idx="0">
                  <c:v>I-Maw</c:v>
                </c:pt>
                <c:pt idx="1">
                  <c:v>Ch-E</c:v>
                </c:pt>
                <c:pt idx="2">
                  <c:v>Maw-Mai</c:v>
                </c:pt>
                <c:pt idx="3">
                  <c:v>E-Mai</c:v>
                </c:pt>
                <c:pt idx="4">
                  <c:v>Mai-Me</c:v>
                </c:pt>
                <c:pt idx="5">
                  <c:v>G-A</c:v>
                </c:pt>
                <c:pt idx="6">
                  <c:v>G-Medi</c:v>
                </c:pt>
                <c:pt idx="7">
                  <c:v>A-H</c:v>
                </c:pt>
                <c:pt idx="8">
                  <c:v>M-T</c:v>
                </c:pt>
                <c:pt idx="9">
                  <c:v>H-Rh</c:v>
                </c:pt>
                <c:pt idx="10">
                  <c:v>T-I</c:v>
                </c:pt>
                <c:pt idx="11">
                  <c:v>Rh-Ch</c:v>
                </c:pt>
                <c:pt idx="12">
                  <c:v>I-Maw</c:v>
                </c:pt>
                <c:pt idx="13">
                  <c:v>Ch-E</c:v>
                </c:pt>
                <c:pt idx="14">
                  <c:v>Maw-Mai</c:v>
                </c:pt>
                <c:pt idx="15">
                  <c:v>E-Mai</c:v>
                </c:pt>
                <c:pt idx="16">
                  <c:v>Mai-Me</c:v>
                </c:pt>
                <c:pt idx="17">
                  <c:v>G-A</c:v>
                </c:pt>
                <c:pt idx="18">
                  <c:v>G-Medi</c:v>
                </c:pt>
                <c:pt idx="19">
                  <c:v>A-H</c:v>
                </c:pt>
                <c:pt idx="20">
                  <c:v>M-T</c:v>
                </c:pt>
                <c:pt idx="21">
                  <c:v>H-Rh</c:v>
                </c:pt>
                <c:pt idx="22">
                  <c:v>T-I</c:v>
                </c:pt>
                <c:pt idx="23">
                  <c:v>Rh-Ch</c:v>
                </c:pt>
                <c:pt idx="24">
                  <c:v>I-Maw</c:v>
                </c:pt>
              </c:strCache>
            </c:strRef>
          </c:cat>
          <c:val>
            <c:numRef>
              <c:f>Sheet1!$B$5:$BM$5</c:f>
              <c:numCache>
                <c:formatCode>0%</c:formatCode>
                <c:ptCount val="25"/>
                <c:pt idx="0">
                  <c:v>8.5000000000000006E-2</c:v>
                </c:pt>
                <c:pt idx="1">
                  <c:v>0.1</c:v>
                </c:pt>
                <c:pt idx="2">
                  <c:v>0.11</c:v>
                </c:pt>
                <c:pt idx="3">
                  <c:v>0.14000000000000001</c:v>
                </c:pt>
                <c:pt idx="4">
                  <c:v>0.14000000000000001</c:v>
                </c:pt>
                <c:pt idx="5">
                  <c:v>0.13</c:v>
                </c:pt>
                <c:pt idx="6">
                  <c:v>0.15</c:v>
                </c:pt>
                <c:pt idx="7">
                  <c:v>0.16</c:v>
                </c:pt>
                <c:pt idx="8">
                  <c:v>0.14000000000000001</c:v>
                </c:pt>
                <c:pt idx="9">
                  <c:v>0.16</c:v>
                </c:pt>
                <c:pt idx="10">
                  <c:v>0.1</c:v>
                </c:pt>
                <c:pt idx="11">
                  <c:v>0.08</c:v>
                </c:pt>
                <c:pt idx="12">
                  <c:v>0.11</c:v>
                </c:pt>
                <c:pt idx="13">
                  <c:v>0.1</c:v>
                </c:pt>
                <c:pt idx="14">
                  <c:v>0.12</c:v>
                </c:pt>
                <c:pt idx="15">
                  <c:v>0.14000000000000001</c:v>
                </c:pt>
                <c:pt idx="16">
                  <c:v>0.15</c:v>
                </c:pt>
                <c:pt idx="17">
                  <c:v>0.13</c:v>
                </c:pt>
                <c:pt idx="18">
                  <c:v>0.14000000000000001</c:v>
                </c:pt>
                <c:pt idx="19">
                  <c:v>0.16</c:v>
                </c:pt>
                <c:pt idx="20">
                  <c:v>0.14000000000000001</c:v>
                </c:pt>
                <c:pt idx="21">
                  <c:v>0.12</c:v>
                </c:pt>
              </c:numCache>
            </c:numRef>
          </c:val>
          <c:smooth val="1"/>
          <c:extLst>
            <c:ext xmlns:c16="http://schemas.microsoft.com/office/drawing/2014/chart" uri="{C3380CC4-5D6E-409C-BE32-E72D297353CC}">
              <c16:uniqueId val="{00000011-3129-4525-A8A9-CC7261DAC06F}"/>
            </c:ext>
          </c:extLst>
        </c:ser>
        <c:dLbls>
          <c:showLegendKey val="0"/>
          <c:showVal val="1"/>
          <c:showCatName val="0"/>
          <c:showSerName val="0"/>
          <c:showPercent val="0"/>
          <c:showBubbleSize val="0"/>
        </c:dLbls>
        <c:marker val="1"/>
        <c:smooth val="0"/>
        <c:axId val="-614278784"/>
        <c:axId val="-614279328"/>
      </c:lineChart>
      <c:catAx>
        <c:axId val="-61427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4278784"/>
        <c:crosses val="autoZero"/>
        <c:crossBetween val="between"/>
      </c:valAx>
      <c:spPr>
        <a:noFill/>
        <a:ln>
          <a:noFill/>
        </a:ln>
        <a:effectLst/>
      </c:spPr>
    </c:plotArea>
    <c:legend>
      <c:legendPos val="t"/>
      <c:layout>
        <c:manualLayout>
          <c:xMode val="edge"/>
          <c:yMode val="edge"/>
          <c:x val="0.29876915862533659"/>
          <c:y val="0.22064686891889615"/>
          <c:w val="0.40477439886362859"/>
          <c:h val="5.253595550493456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24a. Rheswm dros </a:t>
            </a:r>
            <a:r>
              <a:rPr lang="cy-GB" sz="1400" b="1" i="0" u="sng" strike="noStrike" kern="1200" spc="0" baseline="0" dirty="0">
                <a:solidFill>
                  <a:srgbClr val="BB0003"/>
                </a:solidFill>
                <a:effectLst/>
                <a:latin typeface="Arial" panose="020B0604020202020204" pitchFamily="34" charset="0"/>
                <a:ea typeface="+mn-ea"/>
                <a:cs typeface="Arial" panose="020B0604020202020204" pitchFamily="34" charset="0"/>
              </a:rPr>
              <a:t>ddewis y DU </a:t>
            </a: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ar y daith nesaf, Canran, </a:t>
            </a:r>
            <a:r>
              <a:rPr lang="cy-GB" sz="1400" b="1" i="0" u="none" strike="noStrike" kern="1200" spc="0" baseline="0" dirty="0">
                <a:solidFill>
                  <a:srgbClr val="C00000"/>
                </a:solidFill>
                <a:effectLst/>
                <a:latin typeface="Arial" panose="020B0604020202020204" pitchFamily="34" charset="0"/>
                <a:cs typeface="Arial" panose="020B0604020202020204" pitchFamily="34" charset="0"/>
              </a:rPr>
              <a:t>gwaith maes Ionawr 2025 a 2026</a:t>
            </a: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 y DU, y 5 Uchaf</a:t>
            </a:r>
          </a:p>
        </c:rich>
      </c:tx>
      <c:layout>
        <c:manualLayout>
          <c:xMode val="edge"/>
          <c:yMode val="edge"/>
          <c:x val="5.2890165878459157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359019562362659E-3"/>
          <c:y val="0.20245239607185972"/>
          <c:w val="0.65609403078539075"/>
          <c:h val="0.6112819390681683"/>
        </c:manualLayout>
      </c:layout>
      <c:barChart>
        <c:barDir val="col"/>
        <c:grouping val="clustered"/>
        <c:varyColors val="0"/>
        <c:ser>
          <c:idx val="0"/>
          <c:order val="0"/>
          <c:tx>
            <c:strRef>
              <c:f>Sheet1!$C$1</c:f>
              <c:strCache>
                <c:ptCount val="1"/>
                <c:pt idx="0">
                  <c:v>Data Ionawr 2026</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Dwi am fynd ar wyliau mewn lleoedd rwy'n gyfarwydd â nhw</c:v>
                </c:pt>
                <c:pt idx="1">
                  <c:v> Er mwyn osgoi ciwiau hir mewn meysydd awyr/porthladdoedd neu hediadau/teithiau wedi'u canslo</c:v>
                </c:pt>
                <c:pt idx="2">
                  <c:v> Mae gwyliau yn y DU yn rhatach</c:v>
                </c:pt>
                <c:pt idx="3">
                  <c:v> Teithio byrrach /cyflymach</c:v>
                </c:pt>
                <c:pt idx="4">
                  <c:v> Mae gwyliau yn y DU yn haws i'w cynllunio</c:v>
                </c:pt>
              </c:strCache>
            </c:strRef>
          </c:cat>
          <c:val>
            <c:numRef>
              <c:f>Sheet1!$C$2:$C$6</c:f>
              <c:numCache>
                <c:formatCode>0</c:formatCode>
                <c:ptCount val="5"/>
                <c:pt idx="0">
                  <c:v>25.34455049404</c:v>
                </c:pt>
                <c:pt idx="1">
                  <c:v>30.553825691290001</c:v>
                </c:pt>
                <c:pt idx="2">
                  <c:v>48.609131182959999</c:v>
                </c:pt>
                <c:pt idx="3">
                  <c:v>48.737267284509997</c:v>
                </c:pt>
                <c:pt idx="4">
                  <c:v>51.390835659449998</c:v>
                </c:pt>
              </c:numCache>
            </c:numRef>
          </c:val>
          <c:extLst>
            <c:ext xmlns:c16="http://schemas.microsoft.com/office/drawing/2014/chart" uri="{C3380CC4-5D6E-409C-BE32-E72D297353CC}">
              <c16:uniqueId val="{00000000-3FD2-448A-A230-7FD8131969ED}"/>
            </c:ext>
          </c:extLst>
        </c:ser>
        <c:ser>
          <c:idx val="1"/>
          <c:order val="1"/>
          <c:tx>
            <c:strRef>
              <c:f>Sheet1!$B$1</c:f>
              <c:strCache>
                <c:ptCount val="1"/>
                <c:pt idx="0">
                  <c:v> Data Ionawr 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Dwi am fynd ar wyliau mewn lleoedd rwy'n gyfarwydd â nhw</c:v>
                </c:pt>
                <c:pt idx="1">
                  <c:v> Er mwyn osgoi ciwiau hir mewn meysydd awyr/porthladdoedd neu hediadau/teithiau wedi'u canslo</c:v>
                </c:pt>
                <c:pt idx="2">
                  <c:v> Mae gwyliau yn y DU yn rhatach</c:v>
                </c:pt>
                <c:pt idx="3">
                  <c:v> Teithio byrrach /cyflymach</c:v>
                </c:pt>
                <c:pt idx="4">
                  <c:v> Mae gwyliau yn y DU yn haws i'w cynllunio</c:v>
                </c:pt>
              </c:strCache>
            </c:strRef>
          </c:cat>
          <c:val>
            <c:numRef>
              <c:f>Sheet1!$B$2:$B$6</c:f>
              <c:numCache>
                <c:formatCode>0</c:formatCode>
                <c:ptCount val="5"/>
                <c:pt idx="0">
                  <c:v>26.2587165632</c:v>
                </c:pt>
                <c:pt idx="1">
                  <c:v>33.959044368599997</c:v>
                </c:pt>
                <c:pt idx="2">
                  <c:v>49.605562651530001</c:v>
                </c:pt>
                <c:pt idx="3">
                  <c:v>48.325397228589999</c:v>
                </c:pt>
                <c:pt idx="4">
                  <c:v>52.062462054999997</c:v>
                </c:pt>
              </c:numCache>
            </c:numRef>
          </c:val>
          <c:extLst>
            <c:ext xmlns:c16="http://schemas.microsoft.com/office/drawing/2014/chart" uri="{C3380CC4-5D6E-409C-BE32-E72D297353CC}">
              <c16:uniqueId val="{0000000D-3FD2-448A-A230-7FD8131969E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24b. Rheswm dros</a:t>
            </a:r>
            <a:r>
              <a:rPr lang="cy-GB" sz="1400" b="1" i="0" u="sng" strike="noStrike" kern="1200" spc="0" baseline="0" dirty="0">
                <a:solidFill>
                  <a:srgbClr val="BB0003"/>
                </a:solidFill>
                <a:effectLst/>
                <a:latin typeface="Arial" panose="020B0604020202020204" pitchFamily="34" charset="0"/>
                <a:ea typeface="+mn-ea"/>
                <a:cs typeface="Arial" panose="020B0604020202020204" pitchFamily="34" charset="0"/>
              </a:rPr>
              <a:t> ddewis Tramor</a:t>
            </a: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 ar y daith nesaf, Canran, </a:t>
            </a:r>
            <a:r>
              <a:rPr lang="cy-GB" sz="1400" b="1" i="0" u="none" strike="noStrike" kern="1200" spc="0" baseline="0" dirty="0">
                <a:solidFill>
                  <a:srgbClr val="C00000"/>
                </a:solidFill>
                <a:effectLst/>
                <a:latin typeface="Arial" panose="020B0604020202020204" pitchFamily="34" charset="0"/>
                <a:cs typeface="Arial" panose="020B0604020202020204" pitchFamily="34" charset="0"/>
              </a:rPr>
              <a:t>gwaith maes Ionawr 2025 a 2026 </a:t>
            </a:r>
            <a:r>
              <a:rPr lang="cy-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 y 5 Uchaf</a:t>
            </a:r>
          </a:p>
        </c:rich>
      </c:tx>
      <c:layout>
        <c:manualLayout>
          <c:xMode val="edge"/>
          <c:yMode val="edge"/>
          <c:x val="1.0841862830973728E-3"/>
          <c:y val="1.6170166170739131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619266896000324"/>
          <c:y val="0.21889821326030023"/>
          <c:w val="0.66592870404738469"/>
          <c:h val="0.39601905296208839"/>
        </c:manualLayout>
      </c:layout>
      <c:barChart>
        <c:barDir val="col"/>
        <c:grouping val="clustered"/>
        <c:varyColors val="0"/>
        <c:ser>
          <c:idx val="0"/>
          <c:order val="0"/>
          <c:tx>
            <c:strRef>
              <c:f>Sheet1!$B$1</c:f>
              <c:strCache>
                <c:ptCount val="1"/>
                <c:pt idx="0">
                  <c:v>Data Ionawr 2026 </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 Dw i'n blaenoriaethu teithiau tramor ar ôl colli allan yn ystod y blynyddoedd diwethaf</c:v>
                </c:pt>
                <c:pt idx="1">
                  <c:v> I ymweld â ffrindiau neu berthnasau</c:v>
                </c:pt>
                <c:pt idx="2">
                  <c:v> Mae gwyliau tramor yn rhatach</c:v>
                </c:pt>
                <c:pt idx="3">
                  <c:v> Dw i am ymweld â lleoedd newydd/profi diwylliannau newydd</c:v>
                </c:pt>
                <c:pt idx="4">
                  <c:v> Tywydd gwell</c:v>
                </c:pt>
              </c:strCache>
            </c:strRef>
          </c:cat>
          <c:val>
            <c:numRef>
              <c:f>Sheet1!$B$2:$B$13</c:f>
              <c:numCache>
                <c:formatCode>0</c:formatCode>
                <c:ptCount val="5"/>
                <c:pt idx="0">
                  <c:v>18.276122364599999</c:v>
                </c:pt>
                <c:pt idx="1">
                  <c:v>18.859749797279999</c:v>
                </c:pt>
                <c:pt idx="2">
                  <c:v>27.164640328610002</c:v>
                </c:pt>
                <c:pt idx="3">
                  <c:v>41.658920529989999</c:v>
                </c:pt>
                <c:pt idx="4">
                  <c:v>46.695488468919997</c:v>
                </c:pt>
              </c:numCache>
            </c:numRef>
          </c:val>
          <c:extLst>
            <c:ext xmlns:c16="http://schemas.microsoft.com/office/drawing/2014/chart" uri="{C3380CC4-5D6E-409C-BE32-E72D297353CC}">
              <c16:uniqueId val="{00000000-1078-4CB3-B0F1-4511ABC589A6}"/>
            </c:ext>
          </c:extLst>
        </c:ser>
        <c:ser>
          <c:idx val="1"/>
          <c:order val="1"/>
          <c:tx>
            <c:strRef>
              <c:f>Sheet1!$C$1</c:f>
              <c:strCache>
                <c:ptCount val="1"/>
                <c:pt idx="0">
                  <c:v> Data Ionawr 2025</c:v>
                </c:pt>
              </c:strCache>
            </c:strRef>
          </c:tx>
          <c:spPr>
            <a:solidFill>
              <a:srgbClr val="F90004">
                <a:alpha val="99000"/>
              </a:srgbClr>
            </a:solidFill>
            <a:ln>
              <a:noFill/>
            </a:ln>
            <a:effectLst/>
          </c:spPr>
          <c:invertIfNegative val="0"/>
          <c:dPt>
            <c:idx val="0"/>
            <c:invertIfNegative val="0"/>
            <c:bubble3D val="0"/>
            <c:spPr>
              <a:solidFill>
                <a:srgbClr val="F90004">
                  <a:alpha val="99000"/>
                </a:srgbClr>
              </a:solidFill>
              <a:ln>
                <a:noFill/>
              </a:ln>
              <a:effectLst/>
            </c:spPr>
            <c:extLst>
              <c:ext xmlns:c16="http://schemas.microsoft.com/office/drawing/2014/chart" uri="{C3380CC4-5D6E-409C-BE32-E72D297353CC}">
                <c16:uniqueId val="{00000001-E59A-4722-88E1-0BEC55826395}"/>
              </c:ext>
            </c:extLst>
          </c:dPt>
          <c:dPt>
            <c:idx val="1"/>
            <c:invertIfNegative val="0"/>
            <c:bubble3D val="0"/>
            <c:spPr>
              <a:solidFill>
                <a:srgbClr val="F90004">
                  <a:alpha val="99000"/>
                </a:srgbClr>
              </a:solidFill>
              <a:ln>
                <a:noFill/>
              </a:ln>
              <a:effectLst/>
            </c:spPr>
            <c:extLst>
              <c:ext xmlns:c16="http://schemas.microsoft.com/office/drawing/2014/chart" uri="{C3380CC4-5D6E-409C-BE32-E72D297353CC}">
                <c16:uniqueId val="{00000003-E59A-4722-88E1-0BEC55826395}"/>
              </c:ext>
            </c:extLst>
          </c:dPt>
          <c:dPt>
            <c:idx val="2"/>
            <c:invertIfNegative val="0"/>
            <c:bubble3D val="0"/>
            <c:extLst>
              <c:ext xmlns:c16="http://schemas.microsoft.com/office/drawing/2014/chart" uri="{C3380CC4-5D6E-409C-BE32-E72D297353CC}">
                <c16:uniqueId val="{00000004-E59A-4722-88E1-0BEC55826395}"/>
              </c:ext>
            </c:extLst>
          </c:dPt>
          <c:dPt>
            <c:idx val="3"/>
            <c:invertIfNegative val="0"/>
            <c:bubble3D val="0"/>
            <c:extLst>
              <c:ext xmlns:c16="http://schemas.microsoft.com/office/drawing/2014/chart" uri="{C3380CC4-5D6E-409C-BE32-E72D297353CC}">
                <c16:uniqueId val="{00000005-E59A-4722-88E1-0BEC55826395}"/>
              </c:ext>
            </c:extLst>
          </c:dPt>
          <c:dPt>
            <c:idx val="4"/>
            <c:invertIfNegative val="0"/>
            <c:bubble3D val="0"/>
            <c:extLst>
              <c:ext xmlns:c16="http://schemas.microsoft.com/office/drawing/2014/chart" uri="{C3380CC4-5D6E-409C-BE32-E72D297353CC}">
                <c16:uniqueId val="{00000006-E59A-4722-88E1-0BEC5582639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 Dw i'n blaenoriaethu teithiau tramor ar ôl colli allan yn ystod y blynyddoedd diwethaf</c:v>
                </c:pt>
                <c:pt idx="1">
                  <c:v> I ymweld â ffrindiau neu berthnasau</c:v>
                </c:pt>
                <c:pt idx="2">
                  <c:v> Mae gwyliau tramor yn rhatach</c:v>
                </c:pt>
                <c:pt idx="3">
                  <c:v> Dw i am ymweld â lleoedd newydd/profi diwylliannau newydd</c:v>
                </c:pt>
                <c:pt idx="4">
                  <c:v> Tywydd gwell</c:v>
                </c:pt>
              </c:strCache>
            </c:strRef>
          </c:cat>
          <c:val>
            <c:numRef>
              <c:f>Sheet1!$C$2:$C$13</c:f>
              <c:numCache>
                <c:formatCode>0</c:formatCode>
                <c:ptCount val="5"/>
                <c:pt idx="0">
                  <c:v>18.674995902220001</c:v>
                </c:pt>
                <c:pt idx="1">
                  <c:v>22.45770075914</c:v>
                </c:pt>
                <c:pt idx="2">
                  <c:v>26.119135371110001</c:v>
                </c:pt>
                <c:pt idx="3">
                  <c:v>44.142167812590003</c:v>
                </c:pt>
                <c:pt idx="4">
                  <c:v>51.275302971229998</c:v>
                </c:pt>
              </c:numCache>
            </c:numRef>
          </c:val>
          <c:extLst>
            <c:ext xmlns:c16="http://schemas.microsoft.com/office/drawing/2014/chart" uri="{C3380CC4-5D6E-409C-BE32-E72D297353CC}">
              <c16:uniqueId val="{00000008-1078-4CB3-B0F1-4511ABC589A6}"/>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9375646428190041"/>
          <c:y val="0.26292690193621826"/>
          <c:w val="0.62093700441891575"/>
          <c:h val="6.221108560384111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cy-GB" sz="1400" b="1" i="0" u="none" strike="noStrike" kern="1200" spc="0" baseline="0" dirty="0">
                <a:solidFill>
                  <a:srgbClr val="BB0003"/>
                </a:solidFill>
                <a:effectLst/>
                <a:latin typeface="+mn-lt"/>
                <a:ea typeface="+mn-ea"/>
                <a:cs typeface="+mn-cs"/>
              </a:rPr>
              <a:t>Ffigur 25. Gwelliannau awgrymedig i annog taith i Gymru, Canran, Awst 2025, DU, Y 10 Uchaf</a:t>
            </a:r>
          </a:p>
        </c:rich>
      </c:tx>
      <c:layout>
        <c:manualLayout>
          <c:xMode val="edge"/>
          <c:yMode val="edge"/>
          <c:x val="1.6663337927688189E-4"/>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1.3809949892627041E-3"/>
          <c:y val="0.15497557124215325"/>
          <c:w val="0.99647235146743018"/>
          <c:h val="0.63521549244806963"/>
        </c:manualLayout>
      </c:layout>
      <c:barChart>
        <c:barDir val="col"/>
        <c:grouping val="clustered"/>
        <c:varyColors val="0"/>
        <c:ser>
          <c:idx val="0"/>
          <c:order val="0"/>
          <c:tx>
            <c:strRef>
              <c:f>Sheet1!$B$1</c:f>
              <c:strCache>
                <c:ptCount val="1"/>
                <c:pt idx="0">
                  <c:v>Bwriadwyr Haf Cymru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 Hygyrchedd gwell mewn llety neu atyniadau</c:v>
                </c:pt>
                <c:pt idx="1">
                  <c:v> Presenoldeb cryfach ar-lein/ar gyfryngau cymdeithasol</c:v>
                </c:pt>
                <c:pt idx="2">
                  <c:v> Dewis ehangach o opsiynau bwyd a diod</c:v>
                </c:pt>
                <c:pt idx="3">
                  <c:v> Mwy o weithgareddau dan do neu bob tywydd</c:v>
                </c:pt>
                <c:pt idx="4">
                  <c:v> Mwy o weithgareddau sy'n addas i deuluoedd</c:v>
                </c:pt>
                <c:pt idx="5">
                  <c:v> Mwy o hyrwyddo digwyddiadau a gwyliau</c:v>
                </c:pt>
                <c:pt idx="6">
                  <c:v> Cysylltiadau trafnidiaeth gwell (trenau, bysiau)</c:v>
                </c:pt>
                <c:pt idx="7">
                  <c:v> Pecynnau neu fargeinion ar gyfer teithio a llety</c:v>
                </c:pt>
                <c:pt idx="8">
                  <c:v> Mwy o opsiynau llety fforddiadwy</c:v>
                </c:pt>
                <c:pt idx="9">
                  <c:v> Mwy o wybodaeth am bethau i'w gwneud</c:v>
                </c:pt>
              </c:strCache>
            </c:strRef>
          </c:cat>
          <c:val>
            <c:numRef>
              <c:f>Sheet1!$B$2:$B$16</c:f>
            </c:numRef>
          </c:val>
          <c:extLst>
            <c:ext xmlns:c16="http://schemas.microsoft.com/office/drawing/2014/chart" uri="{C3380CC4-5D6E-409C-BE32-E72D297353CC}">
              <c16:uniqueId val="{00000000-4E37-4A14-9841-A4FBE54541CD}"/>
            </c:ext>
          </c:extLst>
        </c:ser>
        <c:ser>
          <c:idx val="1"/>
          <c:order val="1"/>
          <c:tx>
            <c:strRef>
              <c:f>Sheet1!$C$1</c:f>
              <c:strCache>
                <c:ptCount val="1"/>
                <c:pt idx="0">
                  <c:v> Awst 2025</c:v>
                </c:pt>
              </c:strCache>
            </c:strRef>
          </c:tx>
          <c:spPr>
            <a:solidFill>
              <a:srgbClr val="C61C47">
                <a:lumMod val="50000"/>
                <a:alpha val="99000"/>
              </a:srgbClr>
            </a:solidFill>
            <a:ln>
              <a:noFill/>
            </a:ln>
            <a:effectLst/>
          </c:spPr>
          <c:invertIfNegative val="0"/>
          <c:dPt>
            <c:idx val="5"/>
            <c:invertIfNegative val="0"/>
            <c:bubble3D val="0"/>
            <c:extLst>
              <c:ext xmlns:c16="http://schemas.microsoft.com/office/drawing/2014/chart" uri="{C3380CC4-5D6E-409C-BE32-E72D297353CC}">
                <c16:uniqueId val="{00000001-4E37-4A14-9841-A4FBE54541CD}"/>
              </c:ext>
            </c:extLst>
          </c:dPt>
          <c:dPt>
            <c:idx val="6"/>
            <c:invertIfNegative val="0"/>
            <c:bubble3D val="0"/>
            <c:extLst>
              <c:ext xmlns:c16="http://schemas.microsoft.com/office/drawing/2014/chart" uri="{C3380CC4-5D6E-409C-BE32-E72D297353CC}">
                <c16:uniqueId val="{00000002-4E37-4A14-9841-A4FBE54541CD}"/>
              </c:ext>
            </c:extLst>
          </c:dPt>
          <c:dPt>
            <c:idx val="7"/>
            <c:invertIfNegative val="0"/>
            <c:bubble3D val="0"/>
            <c:extLst>
              <c:ext xmlns:c16="http://schemas.microsoft.com/office/drawing/2014/chart" uri="{C3380CC4-5D6E-409C-BE32-E72D297353CC}">
                <c16:uniqueId val="{00000003-4E37-4A14-9841-A4FBE54541CD}"/>
              </c:ext>
            </c:extLst>
          </c:dPt>
          <c:dPt>
            <c:idx val="8"/>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5-4E37-4A14-9841-A4FBE54541CD}"/>
              </c:ext>
            </c:extLst>
          </c:dPt>
          <c:dPt>
            <c:idx val="9"/>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7-4E37-4A14-9841-A4FBE54541C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 Hygyrchedd gwell mewn llety neu atyniadau</c:v>
                </c:pt>
                <c:pt idx="1">
                  <c:v> Presenoldeb cryfach ar-lein/ar gyfryngau cymdeithasol</c:v>
                </c:pt>
                <c:pt idx="2">
                  <c:v> Dewis ehangach o opsiynau bwyd a diod</c:v>
                </c:pt>
                <c:pt idx="3">
                  <c:v> Mwy o weithgareddau dan do neu bob tywydd</c:v>
                </c:pt>
                <c:pt idx="4">
                  <c:v> Mwy o weithgareddau sy'n addas i deuluoedd</c:v>
                </c:pt>
                <c:pt idx="5">
                  <c:v> Mwy o hyrwyddo digwyddiadau a gwyliau</c:v>
                </c:pt>
                <c:pt idx="6">
                  <c:v> Cysylltiadau trafnidiaeth gwell (trenau, bysiau)</c:v>
                </c:pt>
                <c:pt idx="7">
                  <c:v> Pecynnau neu fargeinion ar gyfer teithio a llety</c:v>
                </c:pt>
                <c:pt idx="8">
                  <c:v> Mwy o opsiynau llety fforddiadwy</c:v>
                </c:pt>
                <c:pt idx="9">
                  <c:v> Mwy o wybodaeth am bethau i'w gwneud</c:v>
                </c:pt>
              </c:strCache>
            </c:strRef>
          </c:cat>
          <c:val>
            <c:numRef>
              <c:f>Sheet1!$C$2:$C$16</c:f>
              <c:numCache>
                <c:formatCode>0</c:formatCode>
                <c:ptCount val="10"/>
                <c:pt idx="0">
                  <c:v>12.04944190578</c:v>
                </c:pt>
                <c:pt idx="1">
                  <c:v>12.88877629181</c:v>
                </c:pt>
                <c:pt idx="2">
                  <c:v>13.576620098179999</c:v>
                </c:pt>
                <c:pt idx="3">
                  <c:v>13.62029656885</c:v>
                </c:pt>
                <c:pt idx="4">
                  <c:v>13.73897592664</c:v>
                </c:pt>
                <c:pt idx="5">
                  <c:v>17.891322529629999</c:v>
                </c:pt>
                <c:pt idx="6">
                  <c:v>20.603283496500001</c:v>
                </c:pt>
                <c:pt idx="7">
                  <c:v>21.126559621769999</c:v>
                </c:pt>
                <c:pt idx="8">
                  <c:v>27.10724456422</c:v>
                </c:pt>
                <c:pt idx="9">
                  <c:v>28.415732703909999</c:v>
                </c:pt>
              </c:numCache>
            </c:numRef>
          </c:val>
          <c:extLst>
            <c:ext xmlns:c16="http://schemas.microsoft.com/office/drawing/2014/chart" uri="{C3380CC4-5D6E-409C-BE32-E72D297353CC}">
              <c16:uniqueId val="{00000008-4E37-4A14-9841-A4FBE54541C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26a. Sianel ddewisol wrth archebu teithiau domestig, </a:t>
            </a:r>
            <a:r>
              <a:rPr lang="cy-GB" sz="1200" b="1" i="0" u="none" strike="noStrike" kern="1200" spc="0" baseline="0" dirty="0">
                <a:solidFill>
                  <a:srgbClr val="C00000"/>
                </a:solidFill>
                <a:latin typeface="Arial" panose="020B0604020202020204" pitchFamily="34" charset="0"/>
                <a:cs typeface="Arial" panose="020B0604020202020204" pitchFamily="34" charset="0"/>
              </a:rPr>
              <a:t>gwaith maes Tachwedd 2025</a:t>
            </a: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y DU</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7838703029526929"/>
          <c:y val="0.17970914251975423"/>
          <c:w val="0.72161296970473066"/>
          <c:h val="0.74669675170949812"/>
        </c:manualLayout>
      </c:layout>
      <c:barChart>
        <c:barDir val="bar"/>
        <c:grouping val="clustered"/>
        <c:varyColors val="0"/>
        <c:ser>
          <c:idx val="0"/>
          <c:order val="0"/>
          <c:tx>
            <c:strRef>
              <c:f>Sheet1!$B$1</c:f>
              <c:strCache>
                <c:ptCount val="1"/>
                <c:pt idx="0">
                  <c:v>%</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 Gwefannau teithio ar-lein </c:v>
                </c:pt>
                <c:pt idx="1">
                  <c:v>Drwy asiant teithio</c:v>
                </c:pt>
                <c:pt idx="2">
                  <c:v> Drwy'r ffôn/e-bost yn uniongyrchol gyda'r darparwr</c:v>
                </c:pt>
                <c:pt idx="3">
                  <c:v> Gweithredwyr taith fws neu goets</c:v>
                </c:pt>
                <c:pt idx="4">
                  <c:v> Arall</c:v>
                </c:pt>
              </c:strCache>
            </c:strRef>
          </c:cat>
          <c:val>
            <c:numRef>
              <c:f>Sheet1!$B$2:$B$6</c:f>
              <c:numCache>
                <c:formatCode>0</c:formatCode>
                <c:ptCount val="5"/>
                <c:pt idx="0">
                  <c:v>56.638176638179999</c:v>
                </c:pt>
                <c:pt idx="1">
                  <c:v>20.455840455840001</c:v>
                </c:pt>
                <c:pt idx="2">
                  <c:v>11.509971509970001</c:v>
                </c:pt>
                <c:pt idx="3">
                  <c:v>5.6980056980059999</c:v>
                </c:pt>
                <c:pt idx="4">
                  <c:v>5.6980056980059999</c:v>
                </c:pt>
              </c:numCache>
            </c:numRef>
          </c:val>
          <c:extLst>
            <c:ext xmlns:c16="http://schemas.microsoft.com/office/drawing/2014/chart" uri="{C3380CC4-5D6E-409C-BE32-E72D297353CC}">
              <c16:uniqueId val="{00000000-6BF9-49DE-97DA-0D6B536302FF}"/>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75"/>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26b. Sianel amgen a ffefrir wrth archebu teithiau domestig</a:t>
            </a:r>
            <a:r>
              <a:rPr lang="cy-GB" sz="1200" b="1" i="0" u="none" strike="noStrike" kern="1200" spc="0" baseline="0" dirty="0">
                <a:solidFill>
                  <a:srgbClr val="C00000"/>
                </a:solidFill>
                <a:latin typeface="Arial" panose="020B0604020202020204" pitchFamily="34" charset="0"/>
                <a:cs typeface="Arial" panose="020B0604020202020204" pitchFamily="34" charset="0"/>
              </a:rPr>
              <a:t>, gwaith maes Tachwedd 2025 </a:t>
            </a: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y DU</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8643506762876447"/>
          <c:y val="0.17970914251975423"/>
          <c:w val="0.71356493237123553"/>
          <c:h val="0.74669675170949812"/>
        </c:manualLayout>
      </c:layout>
      <c:barChart>
        <c:barDir val="bar"/>
        <c:grouping val="clustered"/>
        <c:varyColors val="0"/>
        <c:ser>
          <c:idx val="0"/>
          <c:order val="0"/>
          <c:tx>
            <c:strRef>
              <c:f>Sheet1!$B$1</c:f>
              <c:strCache>
                <c:ptCount val="1"/>
                <c:pt idx="0">
                  <c:v>%</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Ffonio neu e-bostio i archebu</c:v>
                </c:pt>
                <c:pt idx="1">
                  <c:v> Dewis darparwr neu gyrchfan wahanol</c:v>
                </c:pt>
                <c:pt idx="2">
                  <c:v> Ymweld yn bersonol i'w drefnu</c:v>
                </c:pt>
                <c:pt idx="3">
                  <c:v> Canslo'r daith</c:v>
                </c:pt>
              </c:strCache>
            </c:strRef>
          </c:cat>
          <c:val>
            <c:numRef>
              <c:f>Sheet1!$B$2:$B$5</c:f>
              <c:numCache>
                <c:formatCode>0</c:formatCode>
                <c:ptCount val="4"/>
                <c:pt idx="0">
                  <c:v>54.728370221330003</c:v>
                </c:pt>
                <c:pt idx="1">
                  <c:v>32.595573440640003</c:v>
                </c:pt>
                <c:pt idx="2">
                  <c:v>10.965794768609999</c:v>
                </c:pt>
                <c:pt idx="3">
                  <c:v>1.3078470824949999</c:v>
                </c:pt>
              </c:numCache>
            </c:numRef>
          </c:val>
          <c:extLst>
            <c:ext xmlns:c16="http://schemas.microsoft.com/office/drawing/2014/chart" uri="{C3380CC4-5D6E-409C-BE32-E72D297353CC}">
              <c16:uniqueId val="{00000000-1CBD-479C-AD15-3862FF4891D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75"/>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200" b="0" i="0" u="none" strike="noStrike" kern="1200" spc="0" baseline="0">
                <a:solidFill>
                  <a:schemeClr val="accent1">
                    <a:lumMod val="75000"/>
                  </a:schemeClr>
                </a:solidFill>
                <a:latin typeface="+mn-lt"/>
                <a:ea typeface="+mn-ea"/>
                <a:cs typeface="+mn-cs"/>
              </a:defRPr>
            </a:pPr>
            <a:r>
              <a:rPr lang="cy-GB" sz="1200" b="1" dirty="0">
                <a:solidFill>
                  <a:srgbClr val="C00000"/>
                </a:solidFill>
                <a:latin typeface="Arial" panose="020B0604020202020204" pitchFamily="34" charset="0"/>
                <a:cs typeface="Arial" panose="020B0604020202020204" pitchFamily="34" charset="0"/>
              </a:rPr>
              <a:t>Ffigur 27a. Cefnogaeth i</a:t>
            </a:r>
            <a:r>
              <a:rPr lang="cy-GB" sz="1200" b="1" baseline="0" dirty="0">
                <a:solidFill>
                  <a:srgbClr val="C00000"/>
                </a:solidFill>
                <a:latin typeface="Arial" panose="020B0604020202020204" pitchFamily="34" charset="0"/>
                <a:cs typeface="Arial" panose="020B0604020202020204" pitchFamily="34" charset="0"/>
              </a:rPr>
              <a:t> gyflwyno Ardoll Ymwelwyr yn y DU/Yr Alban</a:t>
            </a:r>
            <a:r>
              <a:rPr lang="cy-GB" sz="1200" b="1" dirty="0">
                <a:solidFill>
                  <a:srgbClr val="C00000"/>
                </a:solidFill>
                <a:latin typeface="Arial" panose="020B0604020202020204" pitchFamily="34" charset="0"/>
                <a:cs typeface="Arial" panose="020B0604020202020204" pitchFamily="34" charset="0"/>
              </a:rPr>
              <a:t>,</a:t>
            </a:r>
            <a:r>
              <a:rPr lang="cy-GB" sz="1200" b="1" baseline="0" dirty="0">
                <a:solidFill>
                  <a:srgbClr val="C00000"/>
                </a:solidFill>
                <a:latin typeface="Arial" panose="020B0604020202020204" pitchFamily="34" charset="0"/>
                <a:cs typeface="Arial" panose="020B0604020202020204" pitchFamily="34" charset="0"/>
              </a:rPr>
              <a:t> </a:t>
            </a:r>
            <a:r>
              <a:rPr lang="cy-GB" sz="1200" b="1" i="0" u="none" strike="noStrike" kern="1200" spc="0" baseline="0" dirty="0">
                <a:solidFill>
                  <a:srgbClr val="C00000"/>
                </a:solidFill>
                <a:latin typeface="Arial" panose="020B0604020202020204" pitchFamily="34" charset="0"/>
                <a:cs typeface="Arial" panose="020B0604020202020204" pitchFamily="34" charset="0"/>
              </a:rPr>
              <a:t> gwaith maes Gorffennaf 2025</a:t>
            </a:r>
            <a:r>
              <a:rPr lang="cy-GB" sz="1200" b="1" dirty="0">
                <a:solidFill>
                  <a:srgbClr val="C00000"/>
                </a:solidFill>
                <a:latin typeface="Arial" panose="020B0604020202020204" pitchFamily="34" charset="0"/>
                <a:cs typeface="Arial" panose="020B0604020202020204" pitchFamily="34" charset="0"/>
              </a:rPr>
              <a:t>, y DU</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8389174611239761"/>
          <c:y val="0.19887896727817933"/>
          <c:w val="0.47941344029130883"/>
          <c:h val="0.72025807639622319"/>
        </c:manualLayout>
      </c:layout>
      <c:pieChart>
        <c:varyColors val="1"/>
        <c:ser>
          <c:idx val="0"/>
          <c:order val="0"/>
          <c:tx>
            <c:strRef>
              <c:f>Sheet1!$B$1</c:f>
              <c:strCache>
                <c:ptCount val="1"/>
                <c:pt idx="0">
                  <c:v>%</c:v>
                </c:pt>
              </c:strCache>
            </c:strRef>
          </c:tx>
          <c:spPr>
            <a:solidFill>
              <a:schemeClr val="accent2"/>
            </a:solidFill>
            <a:ln w="15875">
              <a:prstDash val="dash"/>
            </a:ln>
          </c:spPr>
          <c:dPt>
            <c:idx val="0"/>
            <c:bubble3D val="0"/>
            <c:spPr>
              <a:solidFill>
                <a:srgbClr val="528A46"/>
              </a:solidFill>
              <a:ln w="15875">
                <a:noFill/>
                <a:prstDash val="dash"/>
              </a:ln>
              <a:effectLst/>
            </c:spPr>
            <c:extLst>
              <c:ext xmlns:c16="http://schemas.microsoft.com/office/drawing/2014/chart" uri="{C3380CC4-5D6E-409C-BE32-E72D297353CC}">
                <c16:uniqueId val="{00000000-BDBE-4AFE-9C4B-F4AFE67B2CB1}"/>
              </c:ext>
            </c:extLst>
          </c:dPt>
          <c:dPt>
            <c:idx val="1"/>
            <c:bubble3D val="0"/>
            <c:spPr>
              <a:solidFill>
                <a:schemeClr val="accent2"/>
              </a:solidFill>
              <a:ln w="15875">
                <a:noFill/>
                <a:prstDash val="dash"/>
              </a:ln>
              <a:effectLst/>
            </c:spPr>
            <c:extLst>
              <c:ext xmlns:c16="http://schemas.microsoft.com/office/drawing/2014/chart" uri="{C3380CC4-5D6E-409C-BE32-E72D297353CC}">
                <c16:uniqueId val="{00000003-0E87-4FE5-AFC3-B8289F67D8AD}"/>
              </c:ext>
            </c:extLst>
          </c:dPt>
          <c:dPt>
            <c:idx val="2"/>
            <c:bubble3D val="0"/>
            <c:spPr>
              <a:solidFill>
                <a:schemeClr val="accent6">
                  <a:lumMod val="75000"/>
                </a:schemeClr>
              </a:solidFill>
              <a:ln w="15875">
                <a:noFill/>
                <a:prstDash val="dash"/>
              </a:ln>
              <a:effectLst/>
            </c:spPr>
            <c:extLst>
              <c:ext xmlns:c16="http://schemas.microsoft.com/office/drawing/2014/chart" uri="{C3380CC4-5D6E-409C-BE32-E72D297353CC}">
                <c16:uniqueId val="{0000000B-BDBE-4AFE-9C4B-F4AFE67B2CB1}"/>
              </c:ext>
            </c:extLst>
          </c:dPt>
          <c:dLbls>
            <c:dLbl>
              <c:idx val="1"/>
              <c:layout>
                <c:manualLayout>
                  <c:x val="2.5219423881126823E-3"/>
                  <c:y val="-3.399122865712289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87-4FE5-AFC3-B8289F67D8A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 Menter gadarnhaol</c:v>
                </c:pt>
                <c:pt idx="1">
                  <c:v> Menter negyddol</c:v>
                </c:pt>
                <c:pt idx="2">
                  <c:v> Dim Barn</c:v>
                </c:pt>
              </c:strCache>
            </c:strRef>
          </c:cat>
          <c:val>
            <c:numRef>
              <c:f>Sheet1!$B$2:$B$4</c:f>
              <c:numCache>
                <c:formatCode>0</c:formatCode>
                <c:ptCount val="3"/>
                <c:pt idx="0">
                  <c:v>53.950379445590002</c:v>
                </c:pt>
                <c:pt idx="1">
                  <c:v>24.81191038855</c:v>
                </c:pt>
                <c:pt idx="2">
                  <c:v>21.237710165860001</c:v>
                </c:pt>
              </c:numCache>
            </c:numRef>
          </c:val>
          <c:extLst>
            <c:ext xmlns:c16="http://schemas.microsoft.com/office/drawing/2014/chart" uri="{C3380CC4-5D6E-409C-BE32-E72D297353CC}">
              <c16:uniqueId val="{00000001-BDBE-4AFE-9C4B-F4AFE67B2CB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27b. Canfyddiadau ynghylch cyflwyno Ardoll Ymwelwyr yn yr Alban/y DU, </a:t>
            </a:r>
            <a:r>
              <a:rPr lang="cy-GB" sz="1200" b="1" i="0" u="none" strike="noStrike" kern="1200" spc="0" baseline="0" dirty="0">
                <a:solidFill>
                  <a:srgbClr val="C00000"/>
                </a:solidFill>
                <a:latin typeface="Arial" panose="020B0604020202020204" pitchFamily="34" charset="0"/>
                <a:cs typeface="Arial" panose="020B0604020202020204" pitchFamily="34" charset="0"/>
              </a:rPr>
              <a:t>gwaith maes Gorffennaf 2025,</a:t>
            </a: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y DU</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4348823410650608"/>
          <c:y val="0.17318306570423306"/>
          <c:w val="0.70269893508500436"/>
          <c:h val="0.68469902196204702"/>
        </c:manualLayout>
      </c:layout>
      <c:barChart>
        <c:barDir val="col"/>
        <c:grouping val="percentStacked"/>
        <c:varyColors val="0"/>
        <c:ser>
          <c:idx val="0"/>
          <c:order val="0"/>
          <c:tx>
            <c:strRef>
              <c:f>Sheet1!$B$1</c:f>
              <c:strCache>
                <c:ptCount val="1"/>
                <c:pt idx="0">
                  <c:v>1 - Anghytuno'n gryf </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byddai'n gwneud seibiannau byr neu wyliau yn y DU yn rhy ddrud</c:v>
                </c:pt>
                <c:pt idx="1">
                  <c:v> gallai annog pobl i beidio ag ymweld</c:v>
                </c:pt>
              </c:strCache>
            </c:strRef>
          </c:cat>
          <c:val>
            <c:numRef>
              <c:f>Sheet1!$B$2:$B$3</c:f>
              <c:numCache>
                <c:formatCode>0</c:formatCode>
                <c:ptCount val="2"/>
                <c:pt idx="0">
                  <c:v>4.077852255392</c:v>
                </c:pt>
                <c:pt idx="1">
                  <c:v>4.0745253442909997</c:v>
                </c:pt>
              </c:numCache>
            </c:numRef>
          </c:val>
          <c:extLst>
            <c:ext xmlns:c16="http://schemas.microsoft.com/office/drawing/2014/chart" uri="{C3380CC4-5D6E-409C-BE32-E72D297353CC}">
              <c16:uniqueId val="{00000000-0067-43D2-A995-85A8832631F1}"/>
            </c:ext>
          </c:extLst>
        </c:ser>
        <c:ser>
          <c:idx val="1"/>
          <c:order val="1"/>
          <c:tx>
            <c:strRef>
              <c:f>Sheet1!$C$1</c:f>
              <c:strCache>
                <c:ptCount val="1"/>
                <c:pt idx="0">
                  <c:v> 2</c:v>
                </c:pt>
              </c:strCache>
            </c:strRef>
          </c:tx>
          <c:spPr>
            <a:solidFill>
              <a:srgbClr val="EB0000">
                <a:lumMod val="40000"/>
                <a:lumOff val="6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byddai'n gwneud seibiannau byr neu wyliau yn y DU yn rhy ddrud</c:v>
                </c:pt>
                <c:pt idx="1">
                  <c:v> gallai annog pobl i beidio ag ymweld</c:v>
                </c:pt>
              </c:strCache>
            </c:strRef>
          </c:cat>
          <c:val>
            <c:numRef>
              <c:f>Sheet1!$C$2:$C$3</c:f>
              <c:numCache>
                <c:formatCode>0</c:formatCode>
                <c:ptCount val="2"/>
                <c:pt idx="0">
                  <c:v>9.4505158324000007</c:v>
                </c:pt>
                <c:pt idx="1">
                  <c:v>9.3408808288959992</c:v>
                </c:pt>
              </c:numCache>
            </c:numRef>
          </c:val>
          <c:extLst>
            <c:ext xmlns:c16="http://schemas.microsoft.com/office/drawing/2014/chart" uri="{C3380CC4-5D6E-409C-BE32-E72D297353CC}">
              <c16:uniqueId val="{00000002-0067-43D2-A995-85A8832631F1}"/>
            </c:ext>
          </c:extLst>
        </c:ser>
        <c:ser>
          <c:idx val="2"/>
          <c:order val="2"/>
          <c:tx>
            <c:strRef>
              <c:f>Sheet1!$D$1</c:f>
              <c:strCache>
                <c:ptCount val="1"/>
                <c:pt idx="0">
                  <c:v> 3</c:v>
                </c:pt>
              </c:strCache>
            </c:strRef>
          </c:tx>
          <c:spPr>
            <a:solidFill>
              <a:srgbClr val="FFFFFF">
                <a:lumMod val="6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byddai'n gwneud seibiannau byr neu wyliau yn y DU yn rhy ddrud</c:v>
                </c:pt>
                <c:pt idx="1">
                  <c:v> gallai annog pobl i beidio ag ymweld</c:v>
                </c:pt>
              </c:strCache>
            </c:strRef>
          </c:cat>
          <c:val>
            <c:numRef>
              <c:f>Sheet1!$D$2:$D$3</c:f>
              <c:numCache>
                <c:formatCode>0</c:formatCode>
                <c:ptCount val="2"/>
                <c:pt idx="0">
                  <c:v>24.740166718699999</c:v>
                </c:pt>
                <c:pt idx="1">
                  <c:v>19.07452448942</c:v>
                </c:pt>
              </c:numCache>
            </c:numRef>
          </c:val>
          <c:extLst>
            <c:ext xmlns:c16="http://schemas.microsoft.com/office/drawing/2014/chart" uri="{C3380CC4-5D6E-409C-BE32-E72D297353CC}">
              <c16:uniqueId val="{00000003-0067-43D2-A995-85A8832631F1}"/>
            </c:ext>
          </c:extLst>
        </c:ser>
        <c:ser>
          <c:idx val="3"/>
          <c:order val="3"/>
          <c:tx>
            <c:strRef>
              <c:f>Sheet1!$E$1</c:f>
              <c:strCache>
                <c:ptCount val="1"/>
                <c:pt idx="0">
                  <c:v> 4</c:v>
                </c:pt>
              </c:strCache>
            </c:strRef>
          </c:tx>
          <c:spPr>
            <a:solidFill>
              <a:srgbClr val="97C92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byddai'n gwneud seibiannau byr neu wyliau yn y DU yn rhy ddrud</c:v>
                </c:pt>
                <c:pt idx="1">
                  <c:v> gallai annog pobl i beidio ag ymweld</c:v>
                </c:pt>
              </c:strCache>
            </c:strRef>
          </c:cat>
          <c:val>
            <c:numRef>
              <c:f>Sheet1!$E$2:$E$3</c:f>
              <c:numCache>
                <c:formatCode>0</c:formatCode>
                <c:ptCount val="2"/>
                <c:pt idx="0">
                  <c:v>31.07097030133</c:v>
                </c:pt>
                <c:pt idx="1">
                  <c:v>33.519237686570001</c:v>
                </c:pt>
              </c:numCache>
            </c:numRef>
          </c:val>
          <c:extLst>
            <c:ext xmlns:c16="http://schemas.microsoft.com/office/drawing/2014/chart" uri="{C3380CC4-5D6E-409C-BE32-E72D297353CC}">
              <c16:uniqueId val="{00000004-0067-43D2-A995-85A8832631F1}"/>
            </c:ext>
          </c:extLst>
        </c:ser>
        <c:ser>
          <c:idx val="4"/>
          <c:order val="4"/>
          <c:tx>
            <c:strRef>
              <c:f>Sheet1!$F$1</c:f>
              <c:strCache>
                <c:ptCount val="1"/>
                <c:pt idx="0">
                  <c:v> 5 - Cytuno'n gryf</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byddai'n gwneud seibiannau byr neu wyliau yn y DU yn rhy ddrud</c:v>
                </c:pt>
                <c:pt idx="1">
                  <c:v> gallai annog pobl i beidio ag ymweld</c:v>
                </c:pt>
              </c:strCache>
            </c:strRef>
          </c:cat>
          <c:val>
            <c:numRef>
              <c:f>Sheet1!$F$2:$F$3</c:f>
              <c:numCache>
                <c:formatCode>0</c:formatCode>
                <c:ptCount val="2"/>
                <c:pt idx="0">
                  <c:v>21.383098607170002</c:v>
                </c:pt>
                <c:pt idx="1">
                  <c:v>26.65702002447</c:v>
                </c:pt>
              </c:numCache>
            </c:numRef>
          </c:val>
          <c:extLst>
            <c:ext xmlns:c16="http://schemas.microsoft.com/office/drawing/2014/chart" uri="{C3380CC4-5D6E-409C-BE32-E72D297353CC}">
              <c16:uniqueId val="{00000005-0067-43D2-A995-85A8832631F1}"/>
            </c:ext>
          </c:extLst>
        </c:ser>
        <c:dLbls>
          <c:dLblPos val="ctr"/>
          <c:showLegendKey val="0"/>
          <c:showVal val="1"/>
          <c:showCatName val="0"/>
          <c:showSerName val="0"/>
          <c:showPercent val="0"/>
          <c:showBubbleSize val="0"/>
        </c:dLbls>
        <c:gapWidth val="160"/>
        <c:overlap val="10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l"/>
      <c:layout>
        <c:manualLayout>
          <c:xMode val="edge"/>
          <c:yMode val="edge"/>
          <c:x val="1.3059694457993544E-2"/>
          <c:y val="0.21355096172276095"/>
          <c:w val="0.27960548753964609"/>
          <c:h val="0.6499381564295474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200" b="0" i="0" u="none" strike="noStrike" kern="1200" spc="0" baseline="0">
                <a:solidFill>
                  <a:schemeClr val="accent1">
                    <a:lumMod val="75000"/>
                  </a:schemeClr>
                </a:solidFill>
                <a:latin typeface="+mn-lt"/>
                <a:ea typeface="+mn-ea"/>
                <a:cs typeface="+mn-cs"/>
              </a:defRPr>
            </a:pPr>
            <a:r>
              <a:rPr lang="cy-GB" sz="1200" b="1" i="0" u="none" strike="noStrike" kern="1200" spc="0" baseline="0" dirty="0">
                <a:solidFill>
                  <a:srgbClr val="BB0003"/>
                </a:solidFill>
                <a:effectLst/>
                <a:latin typeface="Arial" panose="020B0604020202020204" pitchFamily="34" charset="0"/>
                <a:cs typeface="Arial" panose="020B0604020202020204" pitchFamily="34" charset="0"/>
              </a:rPr>
              <a:t>Ffigur 28a. Amlder ystyried opsiynau cynaliadwy wrth gynllunio ac archebu gwyliau neu seibiannau byr yn y DU, </a:t>
            </a:r>
            <a:r>
              <a:rPr lang="cy-GB" sz="1200" b="1" i="0" u="none" strike="noStrike" kern="1200" spc="0" baseline="0" dirty="0">
                <a:solidFill>
                  <a:srgbClr val="C00000"/>
                </a:solidFill>
                <a:latin typeface="Arial" panose="020B0604020202020204" pitchFamily="34" charset="0"/>
                <a:cs typeface="Arial" panose="020B0604020202020204" pitchFamily="34" charset="0"/>
              </a:rPr>
              <a:t>gwaith maes Rhagfyr 2025</a:t>
            </a:r>
            <a:r>
              <a:rPr lang="cy-GB" sz="1200" b="1" i="0" u="none" strike="noStrike" kern="1200" spc="0" baseline="0" dirty="0">
                <a:solidFill>
                  <a:srgbClr val="BB0003"/>
                </a:solidFill>
                <a:effectLst/>
                <a:latin typeface="Arial" panose="020B0604020202020204" pitchFamily="34" charset="0"/>
                <a:cs typeface="Arial" panose="020B0604020202020204" pitchFamily="34" charset="0"/>
              </a:rPr>
              <a:t>, y DU</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5021410579120235E-3"/>
          <c:y val="0.22960701383147558"/>
          <c:w val="0.47941344029130883"/>
          <c:h val="0.65948783930712362"/>
        </c:manualLayout>
      </c:layout>
      <c:barChart>
        <c:barDir val="col"/>
        <c:grouping val="percentStacked"/>
        <c:varyColors val="0"/>
        <c:ser>
          <c:idx val="0"/>
          <c:order val="0"/>
          <c:tx>
            <c:strRef>
              <c:f>Sheet1!$A$1</c:f>
              <c:strCache>
                <c:ptCount val="1"/>
                <c:pt idx="0">
                  <c:v>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c:f>
              <c:numCache>
                <c:formatCode>General</c:formatCode>
                <c:ptCount val="1"/>
              </c:numCache>
            </c:numRef>
          </c:val>
          <c:extLst>
            <c:ext xmlns:c16="http://schemas.microsoft.com/office/drawing/2014/chart" uri="{C3380CC4-5D6E-409C-BE32-E72D297353CC}">
              <c16:uniqueId val="{00000001-9FE7-4C64-A536-33DC1F65C33E}"/>
            </c:ext>
          </c:extLst>
        </c:ser>
        <c:ser>
          <c:idx val="1"/>
          <c:order val="1"/>
          <c:tx>
            <c:strRef>
              <c:f>Sheet1!$B$1</c:f>
              <c:strCache>
                <c:ptCount val="1"/>
                <c:pt idx="0">
                  <c:v>Dwi ddim wedi gwneud hyd yn hyn ond byddaf yn ei ystyried yn y dyfodol</c:v>
                </c:pt>
              </c:strCache>
            </c:strRef>
          </c:tx>
          <c:spPr>
            <a:solidFill>
              <a:schemeClr val="accent6">
                <a:lumMod val="50000"/>
              </a:schemeClr>
            </a:solidFill>
            <a:ln w="15875">
              <a:noFill/>
              <a:prstDash val="dash"/>
            </a:ln>
            <a:effectLst/>
          </c:spPr>
          <c:invertIfNegative val="0"/>
          <c:dLbls>
            <c:dLbl>
              <c:idx val="0"/>
              <c:layout>
                <c:manualLayout>
                  <c:x val="2.5219423881126823E-3"/>
                  <c:y val="-3.399122865712289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FE7-4C64-A536-33DC1F65C33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c:f>
              <c:numCache>
                <c:formatCode>0</c:formatCode>
                <c:ptCount val="1"/>
                <c:pt idx="0">
                  <c:v>10.24734982332</c:v>
                </c:pt>
              </c:numCache>
            </c:numRef>
          </c:val>
          <c:extLst>
            <c:ext xmlns:c16="http://schemas.microsoft.com/office/drawing/2014/chart" uri="{C3380CC4-5D6E-409C-BE32-E72D297353CC}">
              <c16:uniqueId val="{00000004-9FE7-4C64-A536-33DC1F65C33E}"/>
            </c:ext>
          </c:extLst>
        </c:ser>
        <c:ser>
          <c:idx val="2"/>
          <c:order val="2"/>
          <c:tx>
            <c:strRef>
              <c:f>Sheet1!$C$1</c:f>
              <c:strCache>
                <c:ptCount val="1"/>
                <c:pt idx="0">
                  <c:v> Byth</c:v>
                </c:pt>
              </c:strCache>
            </c:strRef>
          </c:tx>
          <c:spPr>
            <a:solidFill>
              <a:schemeClr val="accent3"/>
            </a:solidFill>
            <a:ln>
              <a:noFill/>
              <a:prstDash val="dash"/>
            </a:ln>
            <a:effectLst/>
          </c:spPr>
          <c:invertIfNegative val="0"/>
          <c:dPt>
            <c:idx val="0"/>
            <c:invertIfNegative val="0"/>
            <c:bubble3D val="0"/>
            <c:spPr>
              <a:solidFill>
                <a:schemeClr val="accent2"/>
              </a:solidFill>
              <a:ln w="15875">
                <a:noFill/>
                <a:prstDash val="dash"/>
              </a:ln>
              <a:effectLst/>
            </c:spPr>
            <c:extLst>
              <c:ext xmlns:c16="http://schemas.microsoft.com/office/drawing/2014/chart" uri="{C3380CC4-5D6E-409C-BE32-E72D297353CC}">
                <c16:uniqueId val="{00000006-9FE7-4C64-A536-33DC1F65C33E}"/>
              </c:ext>
            </c:extLst>
          </c:dPt>
          <c:dLbls>
            <c:dLbl>
              <c:idx val="0"/>
              <c:layout>
                <c:manualLayout>
                  <c:x val="4.623507633718442E-17"/>
                  <c:y val="-1.019736859713649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E7-4C64-A536-33DC1F65C33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Sheet1!$C$2</c:f>
              <c:numCache>
                <c:formatCode>0</c:formatCode>
                <c:ptCount val="1"/>
                <c:pt idx="0">
                  <c:v>14.78209658422</c:v>
                </c:pt>
              </c:numCache>
            </c:numRef>
          </c:val>
          <c:extLst>
            <c:ext xmlns:c16="http://schemas.microsoft.com/office/drawing/2014/chart" uri="{C3380CC4-5D6E-409C-BE32-E72D297353CC}">
              <c16:uniqueId val="{00000007-9FE7-4C64-A536-33DC1F65C33E}"/>
            </c:ext>
          </c:extLst>
        </c:ser>
        <c:ser>
          <c:idx val="3"/>
          <c:order val="3"/>
          <c:tx>
            <c:strRef>
              <c:f>Sheet1!$D$1</c:f>
              <c:strCache>
                <c:ptCount val="1"/>
                <c:pt idx="0">
                  <c:v> Anaml</c:v>
                </c:pt>
              </c:strCache>
            </c:strRef>
          </c:tx>
          <c:spPr>
            <a:solidFill>
              <a:schemeClr val="accent2">
                <a:lumMod val="40000"/>
                <a:lumOff val="60000"/>
              </a:schemeClr>
            </a:solidFill>
            <a:ln>
              <a:noFill/>
            </a:ln>
            <a:effectLst/>
          </c:spPr>
          <c:invertIfNegative val="0"/>
          <c:dPt>
            <c:idx val="0"/>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3-9110-4798-8706-AB83867B4722}"/>
              </c:ext>
            </c:extLst>
          </c:dPt>
          <c:dLbls>
            <c:dLbl>
              <c:idx val="0"/>
              <c:layout>
                <c:manualLayout>
                  <c:x val="-4.1567970961571941E-17"/>
                  <c:y val="-6.913345260533232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10-4798-8706-AB83867B472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c:f>
              <c:numCache>
                <c:formatCode>0</c:formatCode>
                <c:ptCount val="1"/>
                <c:pt idx="0">
                  <c:v>12.661955241459999</c:v>
                </c:pt>
              </c:numCache>
            </c:numRef>
          </c:val>
          <c:extLst>
            <c:ext xmlns:c16="http://schemas.microsoft.com/office/drawing/2014/chart" uri="{C3380CC4-5D6E-409C-BE32-E72D297353CC}">
              <c16:uniqueId val="{00000008-9FE7-4C64-A536-33DC1F65C33E}"/>
            </c:ext>
          </c:extLst>
        </c:ser>
        <c:ser>
          <c:idx val="4"/>
          <c:order val="4"/>
          <c:tx>
            <c:strRef>
              <c:f>Sheet1!$E$1</c:f>
              <c:strCache>
                <c:ptCount val="1"/>
                <c:pt idx="0">
                  <c:v> Weithiau</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Sheet1!$E$2</c:f>
              <c:numCache>
                <c:formatCode>0</c:formatCode>
                <c:ptCount val="1"/>
                <c:pt idx="0">
                  <c:v>29.32862190813</c:v>
                </c:pt>
              </c:numCache>
            </c:numRef>
          </c:val>
          <c:extLst>
            <c:ext xmlns:c16="http://schemas.microsoft.com/office/drawing/2014/chart" uri="{C3380CC4-5D6E-409C-BE32-E72D297353CC}">
              <c16:uniqueId val="{00000009-9FE7-4C64-A536-33DC1F65C33E}"/>
            </c:ext>
          </c:extLst>
        </c:ser>
        <c:ser>
          <c:idx val="5"/>
          <c:order val="5"/>
          <c:tx>
            <c:strRef>
              <c:f>Sheet1!$F$1</c:f>
              <c:strCache>
                <c:ptCount val="1"/>
                <c:pt idx="0">
                  <c:v> Yn aml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Sheet1!$F$2</c:f>
              <c:numCache>
                <c:formatCode>0</c:formatCode>
                <c:ptCount val="1"/>
                <c:pt idx="0">
                  <c:v>20.494699646640001</c:v>
                </c:pt>
              </c:numCache>
            </c:numRef>
          </c:val>
          <c:extLst>
            <c:ext xmlns:c16="http://schemas.microsoft.com/office/drawing/2014/chart" uri="{C3380CC4-5D6E-409C-BE32-E72D297353CC}">
              <c16:uniqueId val="{0000000A-9FE7-4C64-A536-33DC1F65C33E}"/>
            </c:ext>
          </c:extLst>
        </c:ser>
        <c:ser>
          <c:idx val="6"/>
          <c:order val="6"/>
          <c:tx>
            <c:strRef>
              <c:f>Sheet1!$G$1</c:f>
              <c:strCache>
                <c:ptCount val="1"/>
                <c:pt idx="0">
                  <c:v> Bob amser</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Sheet1!$G$2</c:f>
              <c:numCache>
                <c:formatCode>0</c:formatCode>
                <c:ptCount val="1"/>
                <c:pt idx="0">
                  <c:v>12.48527679623</c:v>
                </c:pt>
              </c:numCache>
            </c:numRef>
          </c:val>
          <c:extLst>
            <c:ext xmlns:c16="http://schemas.microsoft.com/office/drawing/2014/chart" uri="{C3380CC4-5D6E-409C-BE32-E72D297353CC}">
              <c16:uniqueId val="{0000000B-9FE7-4C64-A536-33DC1F65C33E}"/>
            </c:ext>
          </c:extLst>
        </c:ser>
        <c:dLbls>
          <c:dLblPos val="ctr"/>
          <c:showLegendKey val="0"/>
          <c:showVal val="1"/>
          <c:showCatName val="0"/>
          <c:showSerName val="0"/>
          <c:showPercent val="0"/>
          <c:showBubbleSize val="0"/>
        </c:dLbls>
        <c:gapWidth val="219"/>
        <c:overlap val="100"/>
        <c:axId val="1018716400"/>
        <c:axId val="1018719664"/>
      </c:barChart>
      <c:catAx>
        <c:axId val="1018716400"/>
        <c:scaling>
          <c:orientation val="minMax"/>
        </c:scaling>
        <c:delete val="1"/>
        <c:axPos val="b"/>
        <c:numFmt formatCode="General" sourceLinked="1"/>
        <c:majorTickMark val="none"/>
        <c:minorTickMark val="none"/>
        <c:tickLblPos val="nextTo"/>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r"/>
      <c:legendEntry>
        <c:idx val="6"/>
        <c:delete val="1"/>
      </c:legendEntry>
      <c:layout>
        <c:manualLayout>
          <c:xMode val="edge"/>
          <c:yMode val="edge"/>
          <c:x val="0.38144637446222029"/>
          <c:y val="0.20515589984342225"/>
          <c:w val="0.58315183959833083"/>
          <c:h val="0.73028702372059517"/>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Ffigur 28b. Defnydd disgwyliedig o drafnidiaeth carbon isel wrth deithio, </a:t>
            </a:r>
            <a:r>
              <a:rPr lang="cy-GB" sz="1200" b="1" i="0" u="none" strike="noStrike" kern="1200" spc="0" baseline="0" dirty="0">
                <a:solidFill>
                  <a:srgbClr val="BB0003"/>
                </a:solidFill>
                <a:effectLst/>
                <a:latin typeface="Arial" panose="020B0604020202020204" pitchFamily="34" charset="0"/>
                <a:cs typeface="Arial" panose="020B0604020202020204" pitchFamily="34" charset="0"/>
              </a:rPr>
              <a:t>gwaith maes Rhagfyr</a:t>
            </a:r>
            <a:r>
              <a:rPr lang="cy-GB" sz="1200" b="1" i="0" u="none" strike="noStrike" kern="1200" spc="0" baseline="0" dirty="0">
                <a:solidFill>
                  <a:srgbClr val="C00000"/>
                </a:solidFill>
                <a:latin typeface="Arial" panose="020B0604020202020204" pitchFamily="34" charset="0"/>
                <a:cs typeface="Arial" panose="020B0604020202020204" pitchFamily="34" charset="0"/>
              </a:rPr>
              <a:t> 2025,</a:t>
            </a:r>
            <a:r>
              <a:rPr lang="cy-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y DU</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481556574340332"/>
          <c:y val="0.19602433455855714"/>
          <c:w val="0.44110107597451925"/>
          <c:h val="0.66512079151548353"/>
        </c:manualLayout>
      </c:layout>
      <c:barChart>
        <c:barDir val="col"/>
        <c:grouping val="percentStacked"/>
        <c:varyColors val="0"/>
        <c:ser>
          <c:idx val="0"/>
          <c:order val="0"/>
          <c:tx>
            <c:strRef>
              <c:f>Sheet1!$B$1</c:f>
              <c:strCache>
                <c:ptCount val="1"/>
                <c:pt idx="0">
                  <c:v>Ddim yn debygol o gwbl</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Byddai'n gwneud seibiannau byr neu wyliau yn y DU yn rhy ddrud</c:v>
                </c:pt>
              </c:strCache>
            </c:strRef>
          </c:cat>
          <c:val>
            <c:numRef>
              <c:f>Sheet1!$B$2</c:f>
              <c:numCache>
                <c:formatCode>0</c:formatCode>
                <c:ptCount val="1"/>
                <c:pt idx="0">
                  <c:v>8.4900284900279992</c:v>
                </c:pt>
              </c:numCache>
            </c:numRef>
          </c:val>
          <c:extLst>
            <c:ext xmlns:c16="http://schemas.microsoft.com/office/drawing/2014/chart" uri="{C3380CC4-5D6E-409C-BE32-E72D297353CC}">
              <c16:uniqueId val="{00000000-AE22-405D-9C72-92DBE996CF68}"/>
            </c:ext>
          </c:extLst>
        </c:ser>
        <c:ser>
          <c:idx val="1"/>
          <c:order val="1"/>
          <c:tx>
            <c:strRef>
              <c:f>Sheet1!$C$1</c:f>
              <c:strCache>
                <c:ptCount val="1"/>
                <c:pt idx="0">
                  <c:v> Ddim yn debygol iawn</c:v>
                </c:pt>
              </c:strCache>
            </c:strRef>
          </c:tx>
          <c:spPr>
            <a:solidFill>
              <a:srgbClr val="FF919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Byddai'n gwneud seibiannau byr neu wyliau yn y DU yn rhy ddrud</c:v>
                </c:pt>
              </c:strCache>
            </c:strRef>
          </c:cat>
          <c:val>
            <c:numRef>
              <c:f>Sheet1!$C$2</c:f>
              <c:numCache>
                <c:formatCode>0</c:formatCode>
                <c:ptCount val="1"/>
                <c:pt idx="0">
                  <c:v>7.4643874643870003</c:v>
                </c:pt>
              </c:numCache>
            </c:numRef>
          </c:val>
          <c:extLst>
            <c:ext xmlns:c16="http://schemas.microsoft.com/office/drawing/2014/chart" uri="{C3380CC4-5D6E-409C-BE32-E72D297353CC}">
              <c16:uniqueId val="{00000001-AE22-405D-9C72-92DBE996CF68}"/>
            </c:ext>
          </c:extLst>
        </c:ser>
        <c:ser>
          <c:idx val="2"/>
          <c:order val="2"/>
          <c:tx>
            <c:strRef>
              <c:f>Sheet1!$D$1</c:f>
              <c:strCache>
                <c:ptCount val="1"/>
                <c:pt idx="0">
                  <c:v> Rhywfaint yn debygol</c:v>
                </c:pt>
              </c:strCache>
            </c:strRef>
          </c:tx>
          <c:spPr>
            <a:solidFill>
              <a:srgbClr val="FFDA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Byddai'n gwneud seibiannau byr neu wyliau yn y DU yn rhy ddrud</c:v>
                </c:pt>
              </c:strCache>
            </c:strRef>
          </c:cat>
          <c:val>
            <c:numRef>
              <c:f>Sheet1!$D$2</c:f>
              <c:numCache>
                <c:formatCode>0</c:formatCode>
                <c:ptCount val="1"/>
                <c:pt idx="0">
                  <c:v>19.772079772080001</c:v>
                </c:pt>
              </c:numCache>
            </c:numRef>
          </c:val>
          <c:extLst>
            <c:ext xmlns:c16="http://schemas.microsoft.com/office/drawing/2014/chart" uri="{C3380CC4-5D6E-409C-BE32-E72D297353CC}">
              <c16:uniqueId val="{00000002-AE22-405D-9C72-92DBE996CF68}"/>
            </c:ext>
          </c:extLst>
        </c:ser>
        <c:ser>
          <c:idx val="3"/>
          <c:order val="3"/>
          <c:tx>
            <c:strRef>
              <c:f>Sheet1!$E$1</c:f>
              <c:strCache>
                <c:ptCount val="1"/>
                <c:pt idx="0">
                  <c:v> Eithaf tebygol</c:v>
                </c:pt>
              </c:strCache>
            </c:strRef>
          </c:tx>
          <c:spPr>
            <a:solidFill>
              <a:srgbClr val="97C92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Byddai'n gwneud seibiannau byr neu wyliau yn y DU yn rhy ddrud</c:v>
                </c:pt>
              </c:strCache>
            </c:strRef>
          </c:cat>
          <c:val>
            <c:numRef>
              <c:f>Sheet1!$E$2</c:f>
              <c:numCache>
                <c:formatCode>0</c:formatCode>
                <c:ptCount val="1"/>
                <c:pt idx="0">
                  <c:v>27.749287749290001</c:v>
                </c:pt>
              </c:numCache>
            </c:numRef>
          </c:val>
          <c:extLst>
            <c:ext xmlns:c16="http://schemas.microsoft.com/office/drawing/2014/chart" uri="{C3380CC4-5D6E-409C-BE32-E72D297353CC}">
              <c16:uniqueId val="{00000003-AE22-405D-9C72-92DBE996CF68}"/>
            </c:ext>
          </c:extLst>
        </c:ser>
        <c:ser>
          <c:idx val="4"/>
          <c:order val="4"/>
          <c:tx>
            <c:strRef>
              <c:f>Sheet1!$F$1</c:f>
              <c:strCache>
                <c:ptCount val="1"/>
                <c:pt idx="0">
                  <c:v> Tebygol iawn</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Byddai'n gwneud seibiannau byr neu wyliau yn y DU yn rhy ddrud</c:v>
                </c:pt>
              </c:strCache>
            </c:strRef>
          </c:cat>
          <c:val>
            <c:numRef>
              <c:f>Sheet1!$F$2</c:f>
              <c:numCache>
                <c:formatCode>0</c:formatCode>
                <c:ptCount val="1"/>
                <c:pt idx="0">
                  <c:v>26.438746438750002</c:v>
                </c:pt>
              </c:numCache>
            </c:numRef>
          </c:val>
          <c:extLst>
            <c:ext xmlns:c16="http://schemas.microsoft.com/office/drawing/2014/chart" uri="{C3380CC4-5D6E-409C-BE32-E72D297353CC}">
              <c16:uniqueId val="{00000004-AE22-405D-9C72-92DBE996CF68}"/>
            </c:ext>
          </c:extLst>
        </c:ser>
        <c:dLbls>
          <c:dLblPos val="ctr"/>
          <c:showLegendKey val="0"/>
          <c:showVal val="1"/>
          <c:showCatName val="0"/>
          <c:showSerName val="0"/>
          <c:showPercent val="0"/>
          <c:showBubbleSize val="0"/>
        </c:dLbls>
        <c:gapWidth val="160"/>
        <c:overlap val="100"/>
        <c:axId val="-1326353056"/>
        <c:axId val="-1326348704"/>
      </c:barChart>
      <c:catAx>
        <c:axId val="-1326353056"/>
        <c:scaling>
          <c:orientation val="maxMin"/>
        </c:scaling>
        <c:delete val="1"/>
        <c:axPos val="b"/>
        <c:numFmt formatCode="General" sourceLinked="1"/>
        <c:majorTickMark val="none"/>
        <c:minorTickMark val="none"/>
        <c:tickLblPos val="nextTo"/>
        <c:crossAx val="-1326348704"/>
        <c:crosses val="autoZero"/>
        <c:auto val="1"/>
        <c:lblAlgn val="ctr"/>
        <c:lblOffset val="100"/>
        <c:noMultiLvlLbl val="0"/>
      </c:catAx>
      <c:valAx>
        <c:axId val="-1326348704"/>
        <c:scaling>
          <c:orientation val="minMax"/>
          <c:max val="1"/>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l"/>
      <c:layout>
        <c:manualLayout>
          <c:xMode val="edge"/>
          <c:yMode val="edge"/>
          <c:x val="1.5842186142135749E-2"/>
          <c:y val="0.21355096172276095"/>
          <c:w val="0.27960548753964609"/>
          <c:h val="0.6499381564295474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0.43053</cdr:x>
      <cdr:y>0.25366</cdr:y>
    </cdr:from>
    <cdr:to>
      <cdr:x>0.43053</cdr:x>
      <cdr:y>0.88307</cdr:y>
    </cdr:to>
    <cdr:cxnSp macro="">
      <cdr:nvCxnSpPr>
        <cdr:cNvPr id="8" name="Straight Connector 7">
          <a:extLst xmlns:a="http://schemas.openxmlformats.org/drawingml/2006/main">
            <a:ext uri="{FF2B5EF4-FFF2-40B4-BE49-F238E27FC236}">
              <a16:creationId xmlns:a16="http://schemas.microsoft.com/office/drawing/2014/main" id="{E0068CEE-79DB-F4D5-5913-1C04B8770237}"/>
            </a:ext>
          </a:extLst>
        </cdr:cNvPr>
        <cdr:cNvCxnSpPr/>
      </cdr:nvCxnSpPr>
      <cdr:spPr>
        <a:xfrm xmlns:a="http://schemas.openxmlformats.org/drawingml/2006/main" flipV="1">
          <a:off x="4802138" y="1095203"/>
          <a:ext cx="0" cy="2717491"/>
        </a:xfrm>
        <a:prstGeom xmlns:a="http://schemas.openxmlformats.org/drawingml/2006/main" prst="line">
          <a:avLst/>
        </a:prstGeom>
        <a:ln xmlns:a="http://schemas.openxmlformats.org/drawingml/2006/main" w="9525" cmpd="sng">
          <a:solidFill>
            <a:schemeClr val="tx2"/>
          </a:solidFill>
          <a:prstDash val="dash"/>
          <a:headEnd type="none" w="med" len="med"/>
          <a:tailEnd type="none" w="med" len="med"/>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08089-956E-4286-8081-C2F73EA16F86}" type="datetimeFigureOut">
              <a:rPr lang="en-GB" smtClean="0"/>
              <a:t>24/03/2026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F10A7-9E7D-4A43-91FF-7F17CBA624DF}" type="slidenum">
              <a:rPr lang="en-GB" smtClean="0"/>
              <a:t>‹#›</a:t>
            </a:fld>
            <a:endParaRPr lang="en-GB"/>
          </a:p>
        </p:txBody>
      </p:sp>
    </p:spTree>
    <p:extLst>
      <p:ext uri="{BB962C8B-B14F-4D97-AF65-F5344CB8AC3E}">
        <p14:creationId xmlns:p14="http://schemas.microsoft.com/office/powerpoint/2010/main" val="211552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sz="1200" b="0" i="0" u="none" strike="noStrike" kern="1200" cap="none" spc="0" normalizeH="0" baseline="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sz="1200" b="0" i="0" u="none" strike="noStrike" kern="1200" cap="none" spc="0" normalizeH="0" baseline="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4695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5490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8273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F9C97-7230-3A65-B0B9-DE51EC6E66F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8AA13D83-CAD7-BC1C-0C7B-04B0C6CEF9B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7364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3321-9BE8-2EB6-8C07-CBBA0AEEA1DA}"/>
            </a:ext>
          </a:extLst>
        </p:cNvPr>
        <p:cNvGrpSpPr/>
        <p:nvPr/>
      </p:nvGrpSpPr>
      <p:grpSpPr>
        <a:xfrm>
          <a:off x="0" y="0"/>
          <a:ext cx="0" cy="0"/>
          <a:chOff x="0" y="0"/>
          <a:chExt cx="0" cy="0"/>
        </a:xfrm>
      </p:grpSpPr>
    </p:spTree>
    <p:extLst>
      <p:ext uri="{BB962C8B-B14F-4D97-AF65-F5344CB8AC3E}">
        <p14:creationId xmlns:p14="http://schemas.microsoft.com/office/powerpoint/2010/main" val="3661136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4601045-E645-0B0D-2117-158EA1505D3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0438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B5415-C36D-D904-BE14-54A3E51EF72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22A88BF8-62AE-5A00-7D47-BA230D2A3BF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19676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73FA-C841-9CA1-AE1C-673FE60C7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E0E66-1039-3075-160B-7814564A0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008C4F-9223-FDC3-22ED-44BED2CC2790}"/>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3734EEA1-DDE8-4F7E-21D9-9A67E83DE98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910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32850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42FF-98FF-12B6-8B5C-27F8443FAAD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D0DEBAEA-62C4-6E06-C560-E1092ABAE91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1176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306E-20D1-1AB6-7358-244D81F0D21C}"/>
            </a:ext>
          </a:extLst>
        </p:cNvPr>
        <p:cNvGrpSpPr/>
        <p:nvPr/>
      </p:nvGrpSpPr>
      <p:grpSpPr>
        <a:xfrm>
          <a:off x="0" y="0"/>
          <a:ext cx="0" cy="0"/>
          <a:chOff x="0" y="0"/>
          <a:chExt cx="0" cy="0"/>
        </a:xfrm>
      </p:grpSpPr>
    </p:spTree>
    <p:extLst>
      <p:ext uri="{BB962C8B-B14F-4D97-AF65-F5344CB8AC3E}">
        <p14:creationId xmlns:p14="http://schemas.microsoft.com/office/powerpoint/2010/main" val="4227938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7EDB8-6731-2B8D-050F-D6C72E6D367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60C32104-416F-8D64-AD46-340AC22B09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56795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11982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5E69-9C96-4DF8-5032-54F3D193602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E974D9D-E576-8ED5-96E1-71B7DE2882B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63400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4ADF10A7-9E7D-4A43-91FF-7F17CBA624DF}" type="slidenum">
              <a:rPr/>
              <a:t>27</a:t>
            </a:fld>
            <a:endParaRPr/>
          </a:p>
        </p:txBody>
      </p:sp>
    </p:spTree>
    <p:extLst>
      <p:ext uri="{BB962C8B-B14F-4D97-AF65-F5344CB8AC3E}">
        <p14:creationId xmlns:p14="http://schemas.microsoft.com/office/powerpoint/2010/main" val="134579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7C1C8-C0D3-6FB8-6B6C-71D3E4B37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4B690-A55C-3125-7C7F-EEB36017A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91A2C6-ECA0-7CF4-EB44-6C3EFA3A7552}"/>
              </a:ext>
            </a:extLst>
          </p:cNvPr>
          <p:cNvSpPr>
            <a:spLocks noGrp="1"/>
          </p:cNvSpPr>
          <p:nvPr>
            <p:ph type="body" idx="1"/>
          </p:nvPr>
        </p:nvSpPr>
        <p:spPr/>
        <p:txBody>
          <a:bodyPr/>
          <a:lstStyle/>
          <a:p>
            <a:endParaRPr lang="en-GB" b="1" dirty="0"/>
          </a:p>
        </p:txBody>
      </p:sp>
      <p:sp>
        <p:nvSpPr>
          <p:cNvPr id="4" name="Slide Number Placeholder 3">
            <a:extLst>
              <a:ext uri="{FF2B5EF4-FFF2-40B4-BE49-F238E27FC236}">
                <a16:creationId xmlns:a16="http://schemas.microsoft.com/office/drawing/2014/main" id="{1F19A529-4FA8-D515-2766-BB9687E82FE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71103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029B-A31A-2220-7027-3FA8D86D0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576C5-0CBB-6C23-E0E2-0F261EDB92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E2906-36FD-700A-9120-EBB480F7997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5DC797C-56B3-7EEC-9D1E-42DDC403C96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7743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50EE1-BF97-995D-21D0-95437A074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0374-41CA-6AD2-4EE1-F39DEB0DF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063FF-DE17-DFC7-B7E2-837A6DC4EBC1}"/>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4C1AFDF5-C479-F03C-5DAB-1DC8EC4D777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84764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9349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F871BC1-9518-CF0E-E5E7-D16B0AF15EF4}"/>
              </a:ext>
            </a:extLst>
          </p:cNvPr>
          <p:cNvSpPr>
            <a:spLocks noGrp="1"/>
          </p:cNvSpPr>
          <p:nvPr>
            <p:ph type="body" idx="1"/>
          </p:nvPr>
        </p:nvSpPr>
        <p:spPr/>
        <p:txBody>
          <a:bodyPr/>
          <a:lstStyle/>
          <a:p>
            <a:pPr rtl="0"/>
            <a:r>
              <a:rPr lang="cy-GB"/>
              <a:t>Cod plant = 60% ym mis Awst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pPr rtl="0"/>
            <a:r>
              <a:rPr lang="cy-GB"/>
              <a:t>91% gwyliau/hamdden ym mis Awst</a:t>
            </a:r>
          </a:p>
        </p:txBody>
      </p:sp>
    </p:spTree>
    <p:extLst>
      <p:ext uri="{BB962C8B-B14F-4D97-AF65-F5344CB8AC3E}">
        <p14:creationId xmlns:p14="http://schemas.microsoft.com/office/powerpoint/2010/main" val="1123731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94ECB-8F54-96CA-A42E-464B6B9791D2}"/>
            </a:ext>
          </a:extLst>
        </p:cNvPr>
        <p:cNvGrpSpPr/>
        <p:nvPr/>
      </p:nvGrpSpPr>
      <p:grpSpPr>
        <a:xfrm>
          <a:off x="0" y="0"/>
          <a:ext cx="0" cy="0"/>
          <a:chOff x="0" y="0"/>
          <a:chExt cx="0" cy="0"/>
        </a:xfrm>
      </p:grpSpPr>
    </p:spTree>
    <p:extLst>
      <p:ext uri="{BB962C8B-B14F-4D97-AF65-F5344CB8AC3E}">
        <p14:creationId xmlns:p14="http://schemas.microsoft.com/office/powerpoint/2010/main" val="28887993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5C297-E962-4EEE-837B-F58AE516CF86}"/>
            </a:ext>
          </a:extLst>
        </p:cNvPr>
        <p:cNvGrpSpPr/>
        <p:nvPr/>
      </p:nvGrpSpPr>
      <p:grpSpPr>
        <a:xfrm>
          <a:off x="0" y="0"/>
          <a:ext cx="0" cy="0"/>
          <a:chOff x="0" y="0"/>
          <a:chExt cx="0" cy="0"/>
        </a:xfrm>
      </p:grpSpPr>
    </p:spTree>
    <p:extLst>
      <p:ext uri="{BB962C8B-B14F-4D97-AF65-F5344CB8AC3E}">
        <p14:creationId xmlns:p14="http://schemas.microsoft.com/office/powerpoint/2010/main" val="2349510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6E60-1878-4735-71E7-9747D19F447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D9AEDD3-B769-13F8-9E37-BDB60AB96C2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29194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4ADF10A7-9E7D-4A43-91FF-7F17CBA624DF}" type="slidenum">
              <a:rPr/>
              <a:t>41</a:t>
            </a:fld>
            <a:endParaRPr/>
          </a:p>
        </p:txBody>
      </p:sp>
    </p:spTree>
    <p:extLst>
      <p:ext uri="{BB962C8B-B14F-4D97-AF65-F5344CB8AC3E}">
        <p14:creationId xmlns:p14="http://schemas.microsoft.com/office/powerpoint/2010/main" val="2962309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4ADF10A7-9E7D-4A43-91FF-7F17CBA624DF}" type="slidenum">
              <a:rPr/>
              <a:t>42</a:t>
            </a:fld>
            <a:endParaRPr/>
          </a:p>
        </p:txBody>
      </p:sp>
    </p:spTree>
    <p:extLst>
      <p:ext uri="{BB962C8B-B14F-4D97-AF65-F5344CB8AC3E}">
        <p14:creationId xmlns:p14="http://schemas.microsoft.com/office/powerpoint/2010/main" val="6744807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4ADF10A7-9E7D-4A43-91FF-7F17CBA624DF}" type="slidenum">
              <a:rPr/>
              <a:t>43</a:t>
            </a:fld>
            <a:endParaRPr/>
          </a:p>
        </p:txBody>
      </p:sp>
    </p:spTree>
    <p:extLst>
      <p:ext uri="{BB962C8B-B14F-4D97-AF65-F5344CB8AC3E}">
        <p14:creationId xmlns:p14="http://schemas.microsoft.com/office/powerpoint/2010/main" val="23846593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1 - white">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807F7D-1945-39C0-8836-318D8BD2C994}"/>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15" name="Text Placeholder 9">
            <a:extLst>
              <a:ext uri="{FF2B5EF4-FFF2-40B4-BE49-F238E27FC236}">
                <a16:creationId xmlns:a16="http://schemas.microsoft.com/office/drawing/2014/main" id="{AA6FA423-33BB-01D6-5BC5-6D40EDD2B0B5}"/>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8" name="Picture Placeholder 8">
            <a:extLst>
              <a:ext uri="{FF2B5EF4-FFF2-40B4-BE49-F238E27FC236}">
                <a16:creationId xmlns:a16="http://schemas.microsoft.com/office/drawing/2014/main" id="{79299117-72FC-224F-4457-9B33ED317ED6}"/>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
        <p:nvSpPr>
          <p:cNvPr id="5" name="Picture Placeholder 4">
            <a:extLst>
              <a:ext uri="{FF2B5EF4-FFF2-40B4-BE49-F238E27FC236}">
                <a16:creationId xmlns:a16="http://schemas.microsoft.com/office/drawing/2014/main" id="{415305E8-F886-A380-C52E-8AE0302E67E4}"/>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a:t>Client logo</a:t>
            </a:r>
          </a:p>
        </p:txBody>
      </p:sp>
      <p:pic>
        <p:nvPicPr>
          <p:cNvPr id="4" name="Graphic 7">
            <a:extLst>
              <a:ext uri="{FF2B5EF4-FFF2-40B4-BE49-F238E27FC236}">
                <a16:creationId xmlns:a16="http://schemas.microsoft.com/office/drawing/2014/main" id="{6792F02E-DE1A-8857-060A-A0E1C03375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236229329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2 - Vermilion">
    <p:bg>
      <p:bgPr>
        <a:solidFill>
          <a:schemeClr val="bg1"/>
        </a:solidFill>
        <a:effectLst/>
      </p:bgPr>
    </p:bg>
    <p:spTree>
      <p:nvGrpSpPr>
        <p:cNvPr id="1" name=""/>
        <p:cNvGrpSpPr/>
        <p:nvPr/>
      </p:nvGrpSpPr>
      <p:grpSpPr>
        <a:xfrm>
          <a:off x="0" y="0"/>
          <a:ext cx="0" cy="0"/>
          <a:chOff x="0" y="0"/>
          <a:chExt cx="0" cy="0"/>
        </a:xfrm>
      </p:grpSpPr>
      <p:sp>
        <p:nvSpPr>
          <p:cNvPr id="2" name="Graphic 34">
            <a:extLst>
              <a:ext uri="{FF2B5EF4-FFF2-40B4-BE49-F238E27FC236}">
                <a16:creationId xmlns:a16="http://schemas.microsoft.com/office/drawing/2014/main" id="{69713201-EB21-0D52-5488-F199E435E652}"/>
              </a:ext>
            </a:extLst>
          </p:cNvPr>
          <p:cNvSpPr/>
          <p:nvPr/>
        </p:nvSpPr>
        <p:spPr>
          <a:xfrm>
            <a:off x="6732671" y="-1"/>
            <a:ext cx="5459330" cy="6858001"/>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accent2"/>
          </a:solidFill>
          <a:ln w="23492" cap="flat">
            <a:noFill/>
            <a:prstDash val="solid"/>
            <a:miter/>
          </a:ln>
        </p:spPr>
        <p:txBody>
          <a:bodyPr rtlCol="0" anchor="ctr"/>
          <a:lstStyle/>
          <a:p>
            <a:endParaRPr lang="fr-FR"/>
          </a:p>
        </p:txBody>
      </p:sp>
      <p:sp>
        <p:nvSpPr>
          <p:cNvPr id="13" name="Picture Placeholder 12">
            <a:extLst>
              <a:ext uri="{FF2B5EF4-FFF2-40B4-BE49-F238E27FC236}">
                <a16:creationId xmlns:a16="http://schemas.microsoft.com/office/drawing/2014/main" id="{8FE776F1-101F-8B86-E5C5-D50659D33482}"/>
              </a:ext>
            </a:extLst>
          </p:cNvPr>
          <p:cNvSpPr>
            <a:spLocks noGrp="1"/>
          </p:cNvSpPr>
          <p:nvPr>
            <p:ph type="pic" sz="quarter" idx="10" hasCustomPrompt="1"/>
          </p:nvPr>
        </p:nvSpPr>
        <p:spPr>
          <a:xfrm>
            <a:off x="7014509" y="605835"/>
            <a:ext cx="5177492" cy="5645740"/>
          </a:xfrm>
          <a:custGeom>
            <a:avLst/>
            <a:gdLst>
              <a:gd name="connsiteX0" fmla="*/ 2823164 w 5177492"/>
              <a:gd name="connsiteY0" fmla="*/ 0 h 5645740"/>
              <a:gd name="connsiteX1" fmla="*/ 5177492 w 5177492"/>
              <a:gd name="connsiteY1" fmla="*/ 0 h 5645740"/>
              <a:gd name="connsiteX2" fmla="*/ 5177492 w 5177492"/>
              <a:gd name="connsiteY2" fmla="*/ 5645740 h 5645740"/>
              <a:gd name="connsiteX3" fmla="*/ 2811499 w 5177492"/>
              <a:gd name="connsiteY3" fmla="*/ 5645740 h 5645740"/>
              <a:gd name="connsiteX4" fmla="*/ 2534512 w 5177492"/>
              <a:gd name="connsiteY4" fmla="*/ 5631754 h 5645740"/>
              <a:gd name="connsiteX5" fmla="*/ 14575 w 5177492"/>
              <a:gd name="connsiteY5" fmla="*/ 3111816 h 5645740"/>
              <a:gd name="connsiteX6" fmla="*/ 0 w 5177492"/>
              <a:gd name="connsiteY6" fmla="*/ 2823185 h 5645740"/>
              <a:gd name="connsiteX7" fmla="*/ 0 w 5177492"/>
              <a:gd name="connsiteY7" fmla="*/ 2823144 h 5645740"/>
              <a:gd name="connsiteX8" fmla="*/ 14575 w 5177492"/>
              <a:gd name="connsiteY8" fmla="*/ 2534513 h 5645740"/>
              <a:gd name="connsiteX9" fmla="*/ 2823164 w 5177492"/>
              <a:gd name="connsiteY9" fmla="*/ 0 h 564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7492" h="5645740">
                <a:moveTo>
                  <a:pt x="2823164" y="0"/>
                </a:moveTo>
                <a:lnTo>
                  <a:pt x="5177492" y="0"/>
                </a:lnTo>
                <a:lnTo>
                  <a:pt x="5177492" y="5645740"/>
                </a:lnTo>
                <a:lnTo>
                  <a:pt x="2811499" y="5645740"/>
                </a:lnTo>
                <a:lnTo>
                  <a:pt x="2534512" y="5631754"/>
                </a:lnTo>
                <a:cubicBezTo>
                  <a:pt x="1205821" y="5496818"/>
                  <a:pt x="149511" y="4440508"/>
                  <a:pt x="14575" y="3111816"/>
                </a:cubicBezTo>
                <a:lnTo>
                  <a:pt x="0" y="2823185"/>
                </a:lnTo>
                <a:lnTo>
                  <a:pt x="0" y="2823144"/>
                </a:lnTo>
                <a:lnTo>
                  <a:pt x="14575" y="2534513"/>
                </a:lnTo>
                <a:cubicBezTo>
                  <a:pt x="159149" y="1110915"/>
                  <a:pt x="1361423" y="0"/>
                  <a:pt x="2823164" y="0"/>
                </a:cubicBezTo>
                <a:close/>
              </a:path>
            </a:pathLst>
          </a:custGeom>
        </p:spPr>
        <p:txBody>
          <a:bodyPr wrap="square" anchor="ctr" anchorCtr="0">
            <a:noAutofit/>
          </a:bodyPr>
          <a:lstStyle>
            <a:lvl1pPr marL="0" indent="0" algn="ctr">
              <a:buNone/>
              <a:defRPr>
                <a:solidFill>
                  <a:schemeClr val="bg1"/>
                </a:solidFill>
              </a:defRPr>
            </a:lvl1pPr>
          </a:lstStyle>
          <a:p>
            <a:r>
              <a:rPr lang="fr-FR"/>
              <a:t>Click to </a:t>
            </a:r>
            <a:r>
              <a:rPr lang="fr-FR" err="1"/>
              <a:t>add</a:t>
            </a:r>
            <a:r>
              <a:rPr lang="fr-FR"/>
              <a:t> a </a:t>
            </a:r>
            <a:r>
              <a:rPr lang="fr-FR" err="1"/>
              <a:t>picture</a:t>
            </a:r>
            <a:endParaRPr lang="fr-FR"/>
          </a:p>
        </p:txBody>
      </p:sp>
      <p:sp>
        <p:nvSpPr>
          <p:cNvPr id="8" name="Title 1">
            <a:extLst>
              <a:ext uri="{FF2B5EF4-FFF2-40B4-BE49-F238E27FC236}">
                <a16:creationId xmlns:a16="http://schemas.microsoft.com/office/drawing/2014/main" id="{973019D1-178E-D399-6A6A-071A88FB9689}"/>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9" name="Text Placeholder 9">
            <a:extLst>
              <a:ext uri="{FF2B5EF4-FFF2-40B4-BE49-F238E27FC236}">
                <a16:creationId xmlns:a16="http://schemas.microsoft.com/office/drawing/2014/main" id="{19073896-3D1D-54C6-ADEF-015390DA2526}"/>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6" name="Picture Placeholder 4">
            <a:extLst>
              <a:ext uri="{FF2B5EF4-FFF2-40B4-BE49-F238E27FC236}">
                <a16:creationId xmlns:a16="http://schemas.microsoft.com/office/drawing/2014/main" id="{91556E75-9D51-721A-6D99-438CDF050B3C}"/>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a:t>Client logo</a:t>
            </a:r>
          </a:p>
        </p:txBody>
      </p:sp>
      <p:pic>
        <p:nvPicPr>
          <p:cNvPr id="3" name="Graphic 7">
            <a:extLst>
              <a:ext uri="{FF2B5EF4-FFF2-40B4-BE49-F238E27FC236}">
                <a16:creationId xmlns:a16="http://schemas.microsoft.com/office/drawing/2014/main" id="{3BCA3CC0-AC0C-3DD1-1AE2-BD4ED1D767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408479745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mmary">
    <p:bg>
      <p:bgPr>
        <a:solidFill>
          <a:schemeClr val="bg2"/>
        </a:solidFill>
        <a:effectLst/>
      </p:bgPr>
    </p:bg>
    <p:spTree>
      <p:nvGrpSpPr>
        <p:cNvPr id="1" name=""/>
        <p:cNvGrpSpPr/>
        <p:nvPr/>
      </p:nvGrpSpPr>
      <p:grpSpPr>
        <a:xfrm>
          <a:off x="0" y="0"/>
          <a:ext cx="0" cy="0"/>
          <a:chOff x="0" y="0"/>
          <a:chExt cx="0" cy="0"/>
        </a:xfrm>
      </p:grpSpPr>
      <p:sp>
        <p:nvSpPr>
          <p:cNvPr id="15" name="Rectangle : avec coins arrondis en haut 5">
            <a:extLst>
              <a:ext uri="{FF2B5EF4-FFF2-40B4-BE49-F238E27FC236}">
                <a16:creationId xmlns:a16="http://schemas.microsoft.com/office/drawing/2014/main" id="{F4C19A85-9DA0-4782-EFF6-528BCD6F5923}"/>
              </a:ext>
            </a:extLst>
          </p:cNvPr>
          <p:cNvSpPr/>
          <p:nvPr/>
        </p:nvSpPr>
        <p:spPr>
          <a:xfrm>
            <a:off x="671765" y="1162041"/>
            <a:ext cx="10848471" cy="5420185"/>
          </a:xfrm>
          <a:prstGeom prst="round2SameRect">
            <a:avLst>
              <a:gd name="adj1" fmla="val 8707"/>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Placeholder 9">
            <a:extLst>
              <a:ext uri="{FF2B5EF4-FFF2-40B4-BE49-F238E27FC236}">
                <a16:creationId xmlns:a16="http://schemas.microsoft.com/office/drawing/2014/main" id="{594B47B8-8DB0-CBED-88AD-DFF18B56ABFC}"/>
              </a:ext>
            </a:extLst>
          </p:cNvPr>
          <p:cNvSpPr>
            <a:spLocks noGrp="1"/>
          </p:cNvSpPr>
          <p:nvPr>
            <p:ph type="body" sz="quarter" idx="31" hasCustomPrompt="1"/>
          </p:nvPr>
        </p:nvSpPr>
        <p:spPr>
          <a:xfrm>
            <a:off x="3756991" y="318225"/>
            <a:ext cx="5844210" cy="474816"/>
          </a:xfrm>
          <a:prstGeom prst="rect">
            <a:avLst/>
          </a:prstGeom>
        </p:spPr>
        <p:txBody>
          <a:bodyPr vert="horz" wrap="square" lIns="91440" tIns="45720" rIns="91440" bIns="45720" rtlCol="0" anchor="ctr">
            <a:noAutofit/>
          </a:bodyPr>
          <a:lstStyle>
            <a:lvl1pPr marL="0" indent="0">
              <a:buNone/>
              <a:defRPr lang="fr-FR" sz="1400" dirty="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7" name="Title 1">
            <a:extLst>
              <a:ext uri="{FF2B5EF4-FFF2-40B4-BE49-F238E27FC236}">
                <a16:creationId xmlns:a16="http://schemas.microsoft.com/office/drawing/2014/main" id="{220AB072-20E3-42F1-31E4-31A36C72E22E}"/>
              </a:ext>
            </a:extLst>
          </p:cNvPr>
          <p:cNvSpPr>
            <a:spLocks noGrp="1"/>
          </p:cNvSpPr>
          <p:nvPr>
            <p:ph type="title" hasCustomPrompt="1"/>
          </p:nvPr>
        </p:nvSpPr>
        <p:spPr>
          <a:xfrm>
            <a:off x="713235" y="317106"/>
            <a:ext cx="2944365" cy="477054"/>
          </a:xfrm>
          <a:prstGeom prst="rect">
            <a:avLst/>
          </a:prstGeom>
          <a:noFill/>
        </p:spPr>
        <p:txBody>
          <a:bodyPr wrap="square" rtlCol="0">
            <a:spAutoFit/>
          </a:bodyPr>
          <a:lstStyle>
            <a:lvl1pPr>
              <a:defRPr lang="fr-FR" kern="0" dirty="0">
                <a:ea typeface="+mn-ea"/>
                <a:cs typeface="Ramona" pitchFamily="2" charset="0"/>
              </a:defRPr>
            </a:lvl1pPr>
          </a:lstStyle>
          <a:p>
            <a:pPr marL="0" lvl="0">
              <a:lnSpc>
                <a:spcPts val="3000"/>
              </a:lnSpc>
            </a:pPr>
            <a:r>
              <a:rPr lang="en-US"/>
              <a:t>Table of contents</a:t>
            </a:r>
            <a:endParaRPr lang="fr-FR"/>
          </a:p>
        </p:txBody>
      </p:sp>
      <p:sp>
        <p:nvSpPr>
          <p:cNvPr id="2" name="Forme libre : forme 1">
            <a:extLst>
              <a:ext uri="{FF2B5EF4-FFF2-40B4-BE49-F238E27FC236}">
                <a16:creationId xmlns:a16="http://schemas.microsoft.com/office/drawing/2014/main" id="{D7290B2A-FB13-1B66-045B-6472B7F5D8B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96823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1">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07499B-DF8E-64B6-E34B-C8AF3A3B2176}"/>
              </a:ext>
            </a:extLst>
          </p:cNvPr>
          <p:cNvSpPr/>
          <p:nvPr/>
        </p:nvSpPr>
        <p:spPr>
          <a:xfrm>
            <a:off x="0" y="0"/>
            <a:ext cx="17232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c 16">
            <a:extLst>
              <a:ext uri="{FF2B5EF4-FFF2-40B4-BE49-F238E27FC236}">
                <a16:creationId xmlns:a16="http://schemas.microsoft.com/office/drawing/2014/main" id="{8DAF3687-2D04-70FB-BA48-87F65A0C9D2F}"/>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pic>
        <p:nvPicPr>
          <p:cNvPr id="17" name="Graphic 16">
            <a:extLst>
              <a:ext uri="{FF2B5EF4-FFF2-40B4-BE49-F238E27FC236}">
                <a16:creationId xmlns:a16="http://schemas.microsoft.com/office/drawing/2014/main" id="{3EEF09A8-611B-B0F7-760D-FF290AA744FD}"/>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sp>
        <p:nvSpPr>
          <p:cNvPr id="9" name="Title 1">
            <a:extLst>
              <a:ext uri="{FF2B5EF4-FFF2-40B4-BE49-F238E27FC236}">
                <a16:creationId xmlns:a16="http://schemas.microsoft.com/office/drawing/2014/main" id="{B3DCE6D8-742A-6400-444B-9FA5AEDD7B97}"/>
              </a:ext>
            </a:extLst>
          </p:cNvPr>
          <p:cNvSpPr>
            <a:spLocks noGrp="1"/>
          </p:cNvSpPr>
          <p:nvPr>
            <p:ph type="title" hasCustomPrompt="1"/>
          </p:nvPr>
        </p:nvSpPr>
        <p:spPr>
          <a:xfrm>
            <a:off x="5503636" y="3252594"/>
            <a:ext cx="5070634" cy="1281376"/>
          </a:xfrm>
          <a:prstGeom prst="rect">
            <a:avLst/>
          </a:prstGeom>
        </p:spPr>
        <p:txBody>
          <a:bodyPr anchor="t" anchorCtr="0">
            <a:spAutoFit/>
          </a:bodyPr>
          <a:lstStyle>
            <a:lvl1pPr>
              <a:lnSpc>
                <a:spcPct val="70000"/>
              </a:lnSpc>
              <a:defRPr sz="5400" b="1" cap="all" baseline="0">
                <a:solidFill>
                  <a:schemeClr val="tx2"/>
                </a:solidFill>
                <a:latin typeface="Tenorite" panose="00000500000000000000" pitchFamily="2" charset="0"/>
              </a:defRPr>
            </a:lvl1pPr>
          </a:lstStyle>
          <a:p>
            <a:r>
              <a:rPr lang="en-US"/>
              <a:t>Click to edit Chapter title</a:t>
            </a:r>
            <a:endParaRPr lang="fr-FR"/>
          </a:p>
        </p:txBody>
      </p:sp>
      <p:sp>
        <p:nvSpPr>
          <p:cNvPr id="10" name="Text Placeholder 9">
            <a:extLst>
              <a:ext uri="{FF2B5EF4-FFF2-40B4-BE49-F238E27FC236}">
                <a16:creationId xmlns:a16="http://schemas.microsoft.com/office/drawing/2014/main" id="{46ADD2EE-5445-379F-A7E3-04CF5BFD46C7}"/>
              </a:ext>
            </a:extLst>
          </p:cNvPr>
          <p:cNvSpPr>
            <a:spLocks noGrp="1"/>
          </p:cNvSpPr>
          <p:nvPr>
            <p:ph type="body" sz="quarter" idx="13" hasCustomPrompt="1"/>
          </p:nvPr>
        </p:nvSpPr>
        <p:spPr>
          <a:xfrm>
            <a:off x="5503204" y="4584981"/>
            <a:ext cx="5070634" cy="348557"/>
          </a:xfrm>
          <a:prstGeom prst="rect">
            <a:avLst/>
          </a:prstGeom>
        </p:spPr>
        <p:txBody>
          <a:bodyPr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14" name="Picture Placeholder 13">
            <a:extLst>
              <a:ext uri="{FF2B5EF4-FFF2-40B4-BE49-F238E27FC236}">
                <a16:creationId xmlns:a16="http://schemas.microsoft.com/office/drawing/2014/main" id="{F1292E64-B591-7643-23E0-0C65705ABA46}"/>
              </a:ext>
            </a:extLst>
          </p:cNvPr>
          <p:cNvSpPr>
            <a:spLocks noGrp="1"/>
          </p:cNvSpPr>
          <p:nvPr>
            <p:ph type="pic" sz="quarter" idx="14" hasCustomPrompt="1"/>
          </p:nvPr>
        </p:nvSpPr>
        <p:spPr>
          <a:xfrm>
            <a:off x="0" y="606425"/>
            <a:ext cx="4602163" cy="6251575"/>
          </a:xfrm>
          <a:custGeom>
            <a:avLst/>
            <a:gdLst>
              <a:gd name="connsiteX0" fmla="*/ 0 w 4602163"/>
              <a:gd name="connsiteY0" fmla="*/ 0 h 6251575"/>
              <a:gd name="connsiteX1" fmla="*/ 3771855 w 4602163"/>
              <a:gd name="connsiteY1" fmla="*/ 0 h 6251575"/>
              <a:gd name="connsiteX2" fmla="*/ 3934582 w 4602163"/>
              <a:gd name="connsiteY2" fmla="*/ 16404 h 6251575"/>
              <a:gd name="connsiteX3" fmla="*/ 4598163 w 4602163"/>
              <a:gd name="connsiteY3" fmla="*/ 750364 h 6251575"/>
              <a:gd name="connsiteX4" fmla="*/ 4602163 w 4602163"/>
              <a:gd name="connsiteY4" fmla="*/ 829591 h 6251575"/>
              <a:gd name="connsiteX5" fmla="*/ 4602163 w 4602163"/>
              <a:gd name="connsiteY5" fmla="*/ 6251575 h 6251575"/>
              <a:gd name="connsiteX6" fmla="*/ 0 w 4602163"/>
              <a:gd name="connsiteY6" fmla="*/ 6251575 h 625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2163" h="6251575">
                <a:moveTo>
                  <a:pt x="0" y="0"/>
                </a:moveTo>
                <a:lnTo>
                  <a:pt x="3771855" y="0"/>
                </a:lnTo>
                <a:lnTo>
                  <a:pt x="3934582" y="16404"/>
                </a:lnTo>
                <a:cubicBezTo>
                  <a:pt x="4288525" y="88832"/>
                  <a:pt x="4561038" y="384804"/>
                  <a:pt x="4598163" y="750364"/>
                </a:cubicBezTo>
                <a:lnTo>
                  <a:pt x="4602163" y="829591"/>
                </a:lnTo>
                <a:lnTo>
                  <a:pt x="4602163" y="6251575"/>
                </a:lnTo>
                <a:lnTo>
                  <a:pt x="0" y="6251575"/>
                </a:lnTo>
                <a:close/>
              </a:path>
            </a:pathLst>
          </a:custGeom>
        </p:spPr>
        <p:txBody>
          <a:bodyPr wrap="square" anchor="ctr" anchorCtr="0">
            <a:noAutofit/>
          </a:bodyPr>
          <a:lstStyle>
            <a:lvl1pPr marL="0" indent="0" algn="ctr">
              <a:buNone/>
              <a:defRPr>
                <a:solidFill>
                  <a:schemeClr val="tx2"/>
                </a:solidFill>
              </a:defRPr>
            </a:lvl1pPr>
          </a:lstStyle>
          <a:p>
            <a:r>
              <a:rPr lang="fr-FR"/>
              <a:t>Click to </a:t>
            </a:r>
            <a:r>
              <a:rPr lang="fr-FR" err="1"/>
              <a:t>add</a:t>
            </a:r>
            <a:r>
              <a:rPr lang="fr-FR"/>
              <a:t> a </a:t>
            </a:r>
            <a:r>
              <a:rPr lang="fr-FR" err="1"/>
              <a:t>picture</a:t>
            </a:r>
            <a:endParaRPr lang="fr-FR"/>
          </a:p>
        </p:txBody>
      </p:sp>
      <p:sp>
        <p:nvSpPr>
          <p:cNvPr id="18" name="Graphic 18">
            <a:extLst>
              <a:ext uri="{FF2B5EF4-FFF2-40B4-BE49-F238E27FC236}">
                <a16:creationId xmlns:a16="http://schemas.microsoft.com/office/drawing/2014/main" id="{7B529EDD-B138-11CF-750F-8D1945D5398D}"/>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
        <p:nvSpPr>
          <p:cNvPr id="29" name="Text Placeholder 9">
            <a:extLst>
              <a:ext uri="{FF2B5EF4-FFF2-40B4-BE49-F238E27FC236}">
                <a16:creationId xmlns:a16="http://schemas.microsoft.com/office/drawing/2014/main" id="{D88E0C1C-6C76-7C7A-4DE8-0C4AE4026E9D}"/>
              </a:ext>
            </a:extLst>
          </p:cNvPr>
          <p:cNvSpPr>
            <a:spLocks noGrp="1"/>
          </p:cNvSpPr>
          <p:nvPr>
            <p:ph type="body" sz="quarter" idx="15" hasCustomPrompt="1"/>
          </p:nvPr>
        </p:nvSpPr>
        <p:spPr>
          <a:xfrm>
            <a:off x="5623742" y="2449052"/>
            <a:ext cx="687781" cy="433965"/>
          </a:xfrm>
          <a:prstGeom prst="rect">
            <a:avLst/>
          </a:prstGeom>
        </p:spPr>
        <p:txBody>
          <a:bodyPr wrap="square" anchor="ctr">
            <a:spAutoFit/>
          </a:bodyPr>
          <a:lstStyle>
            <a:lvl1pPr marL="0" indent="0" algn="ctr">
              <a:buNone/>
              <a:defRPr sz="24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XX</a:t>
            </a:r>
            <a:endParaRPr lang="fr-FR"/>
          </a:p>
        </p:txBody>
      </p:sp>
      <p:sp>
        <p:nvSpPr>
          <p:cNvPr id="5" name="Graphic 18">
            <a:extLst>
              <a:ext uri="{FF2B5EF4-FFF2-40B4-BE49-F238E27FC236}">
                <a16:creationId xmlns:a16="http://schemas.microsoft.com/office/drawing/2014/main" id="{916EAEC0-D6D0-08A3-BAEB-FB9535BBCC20}"/>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Tree>
    <p:extLst>
      <p:ext uri="{BB962C8B-B14F-4D97-AF65-F5344CB8AC3E}">
        <p14:creationId xmlns:p14="http://schemas.microsoft.com/office/powerpoint/2010/main" val="66759670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ubChapter 1">
    <p:bg>
      <p:bgRef idx="1001">
        <a:schemeClr val="bg1"/>
      </p:bgRef>
    </p:bg>
    <p:spTree>
      <p:nvGrpSpPr>
        <p:cNvPr id="1" name=""/>
        <p:cNvGrpSpPr/>
        <p:nvPr/>
      </p:nvGrpSpPr>
      <p:grpSpPr>
        <a:xfrm>
          <a:off x="0" y="0"/>
          <a:ext cx="0" cy="0"/>
          <a:chOff x="0" y="0"/>
          <a:chExt cx="0" cy="0"/>
        </a:xfrm>
      </p:grpSpPr>
      <p:pic>
        <p:nvPicPr>
          <p:cNvPr id="5" name="Graphic 28">
            <a:extLst>
              <a:ext uri="{FF2B5EF4-FFF2-40B4-BE49-F238E27FC236}">
                <a16:creationId xmlns:a16="http://schemas.microsoft.com/office/drawing/2014/main" id="{583FC978-B872-2DCF-7A4D-DF260CA0B9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7" name="Text Placeholder 25">
            <a:extLst>
              <a:ext uri="{FF2B5EF4-FFF2-40B4-BE49-F238E27FC236}">
                <a16:creationId xmlns:a16="http://schemas.microsoft.com/office/drawing/2014/main" id="{2D60C2C0-551D-FFC8-AE3A-1397133DD2F1}"/>
              </a:ext>
            </a:extLst>
          </p:cNvPr>
          <p:cNvSpPr>
            <a:spLocks noGrp="1"/>
          </p:cNvSpPr>
          <p:nvPr>
            <p:ph type="body" sz="quarter" idx="11" hasCustomPrompt="1"/>
          </p:nvPr>
        </p:nvSpPr>
        <p:spPr>
          <a:xfrm>
            <a:off x="1241399" y="1422534"/>
            <a:ext cx="4193316" cy="615553"/>
          </a:xfrm>
          <a:prstGeom prst="rect">
            <a:avLst/>
          </a:prstGeom>
          <a:noFill/>
        </p:spPr>
        <p:txBody>
          <a:bodyPr lIns="72000" tIns="0" rIns="0" bIns="0" anchor="ctr">
            <a:spAutoFit/>
          </a:bodyPr>
          <a:lstStyle>
            <a:lvl1pPr marL="0" indent="0">
              <a:lnSpc>
                <a:spcPct val="100000"/>
              </a:lnSpc>
              <a:spcBef>
                <a:spcPts val="0"/>
              </a:spcBef>
              <a:buNone/>
              <a:defRPr sz="4000" b="1">
                <a:solidFill>
                  <a:schemeClr val="accent2"/>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29" name="Text Placeholder 25">
            <a:extLst>
              <a:ext uri="{FF2B5EF4-FFF2-40B4-BE49-F238E27FC236}">
                <a16:creationId xmlns:a16="http://schemas.microsoft.com/office/drawing/2014/main" id="{5483CD47-548D-9DF8-4551-FB8294FF1CB9}"/>
              </a:ext>
            </a:extLst>
          </p:cNvPr>
          <p:cNvSpPr>
            <a:spLocks noGrp="1"/>
          </p:cNvSpPr>
          <p:nvPr>
            <p:ph type="body" sz="quarter" idx="13" hasCustomPrompt="1"/>
          </p:nvPr>
        </p:nvSpPr>
        <p:spPr>
          <a:xfrm>
            <a:off x="1750888" y="3201033"/>
            <a:ext cx="492193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31" name="Text Placeholder 25">
            <a:extLst>
              <a:ext uri="{FF2B5EF4-FFF2-40B4-BE49-F238E27FC236}">
                <a16:creationId xmlns:a16="http://schemas.microsoft.com/office/drawing/2014/main" id="{931A9219-FD12-D4F8-0522-F8057BDB249C}"/>
              </a:ext>
            </a:extLst>
          </p:cNvPr>
          <p:cNvSpPr>
            <a:spLocks noGrp="1"/>
          </p:cNvSpPr>
          <p:nvPr>
            <p:ph type="body" sz="quarter" idx="15" hasCustomPrompt="1"/>
          </p:nvPr>
        </p:nvSpPr>
        <p:spPr>
          <a:xfrm>
            <a:off x="3094835" y="4838385"/>
            <a:ext cx="446294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4" name="Text Placeholder 3">
            <a:extLst>
              <a:ext uri="{FF2B5EF4-FFF2-40B4-BE49-F238E27FC236}">
                <a16:creationId xmlns:a16="http://schemas.microsoft.com/office/drawing/2014/main" id="{2E78AC8A-0048-4C2E-2EF2-8E6E404E0634}"/>
              </a:ext>
            </a:extLst>
          </p:cNvPr>
          <p:cNvSpPr>
            <a:spLocks noGrp="1"/>
          </p:cNvSpPr>
          <p:nvPr>
            <p:ph type="body" sz="quarter" idx="16" hasCustomPrompt="1"/>
          </p:nvPr>
        </p:nvSpPr>
        <p:spPr>
          <a:xfrm>
            <a:off x="331788" y="142253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6" name="Text Placeholder 3">
            <a:extLst>
              <a:ext uri="{FF2B5EF4-FFF2-40B4-BE49-F238E27FC236}">
                <a16:creationId xmlns:a16="http://schemas.microsoft.com/office/drawing/2014/main" id="{B46217B5-E79F-C8EC-E0B9-2E4CED1DB9B0}"/>
              </a:ext>
            </a:extLst>
          </p:cNvPr>
          <p:cNvSpPr>
            <a:spLocks noGrp="1"/>
          </p:cNvSpPr>
          <p:nvPr>
            <p:ph type="body" sz="quarter" idx="17" hasCustomPrompt="1"/>
          </p:nvPr>
        </p:nvSpPr>
        <p:spPr>
          <a:xfrm>
            <a:off x="822267" y="3201032"/>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7" name="Text Placeholder 3">
            <a:extLst>
              <a:ext uri="{FF2B5EF4-FFF2-40B4-BE49-F238E27FC236}">
                <a16:creationId xmlns:a16="http://schemas.microsoft.com/office/drawing/2014/main" id="{5BAAFBB3-8389-909E-0B2B-79A500D2C629}"/>
              </a:ext>
            </a:extLst>
          </p:cNvPr>
          <p:cNvSpPr>
            <a:spLocks noGrp="1"/>
          </p:cNvSpPr>
          <p:nvPr>
            <p:ph type="body" sz="quarter" idx="18" hasCustomPrompt="1"/>
          </p:nvPr>
        </p:nvSpPr>
        <p:spPr>
          <a:xfrm>
            <a:off x="2169201" y="482786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11" name="Picture Placeholder 8">
            <a:extLst>
              <a:ext uri="{FF2B5EF4-FFF2-40B4-BE49-F238E27FC236}">
                <a16:creationId xmlns:a16="http://schemas.microsoft.com/office/drawing/2014/main" id="{60C93117-0DD2-A70E-CD2C-572298DB197A}"/>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Tree>
    <p:extLst>
      <p:ext uri="{BB962C8B-B14F-4D97-AF65-F5344CB8AC3E}">
        <p14:creationId xmlns:p14="http://schemas.microsoft.com/office/powerpoint/2010/main" val="2926064867"/>
      </p:ext>
    </p:extLst>
  </p:cSld>
  <p:clrMapOvr>
    <a:overrideClrMapping bg1="lt1" tx1="dk1" bg2="lt2" tx2="dk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1 line">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a:t>
            </a:r>
            <a:endParaRPr lang="fr-FR"/>
          </a:p>
        </p:txBody>
      </p:sp>
      <p:sp>
        <p:nvSpPr>
          <p:cNvPr id="2" name="Text Placeholder 9">
            <a:extLst>
              <a:ext uri="{FF2B5EF4-FFF2-40B4-BE49-F238E27FC236}">
                <a16:creationId xmlns:a16="http://schemas.microsoft.com/office/drawing/2014/main" id="{6A8B7D34-0BC6-64B5-7AB7-6A3B070D1513}"/>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3" name="Forme libre : forme 2">
            <a:extLst>
              <a:ext uri="{FF2B5EF4-FFF2-40B4-BE49-F238E27FC236}">
                <a16:creationId xmlns:a16="http://schemas.microsoft.com/office/drawing/2014/main" id="{9F84800D-2FE0-282F-D99E-07774187D588}"/>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83375395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3 lines">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5610" y="189100"/>
            <a:ext cx="9044940" cy="1255728"/>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 : Lorem ipsum dolor sit </a:t>
            </a:r>
            <a:r>
              <a:rPr lang="en-US" err="1"/>
              <a:t>amet</a:t>
            </a:r>
            <a:r>
              <a:rPr lang="en-US"/>
              <a:t>, </a:t>
            </a:r>
            <a:r>
              <a:rPr lang="en-US" err="1"/>
              <a:t>consectetur</a:t>
            </a:r>
            <a:r>
              <a:rPr lang="en-US"/>
              <a:t> </a:t>
            </a:r>
            <a:r>
              <a:rPr lang="en-US" err="1"/>
              <a:t>adipiscing</a:t>
            </a:r>
            <a:r>
              <a:rPr lang="en-US"/>
              <a:t> </a:t>
            </a:r>
            <a:r>
              <a:rPr lang="en-US" err="1"/>
              <a:t>elit</a:t>
            </a:r>
            <a:r>
              <a:rPr lang="en-US"/>
              <a:t>. Integer </a:t>
            </a:r>
            <a:r>
              <a:rPr lang="en-US" err="1"/>
              <a:t>posuere</a:t>
            </a:r>
            <a:r>
              <a:rPr lang="en-US"/>
              <a:t> </a:t>
            </a:r>
            <a:r>
              <a:rPr lang="en-US" err="1"/>
              <a:t>eu</a:t>
            </a:r>
            <a:r>
              <a:rPr lang="en-US"/>
              <a:t> libero ac </a:t>
            </a:r>
            <a:r>
              <a:rPr lang="en-US" err="1"/>
              <a:t>sagittis</a:t>
            </a:r>
            <a:r>
              <a:rPr lang="en-US"/>
              <a:t>. </a:t>
            </a:r>
            <a:r>
              <a:rPr lang="en-US" err="1"/>
              <a:t>Curabitur</a:t>
            </a:r>
            <a:r>
              <a:rPr lang="en-US"/>
              <a:t> id ligula </a:t>
            </a:r>
            <a:r>
              <a:rPr lang="en-US" err="1"/>
              <a:t>eu</a:t>
            </a:r>
            <a:r>
              <a:rPr lang="en-US"/>
              <a:t> </a:t>
            </a:r>
            <a:r>
              <a:rPr lang="en-US" err="1"/>
              <a:t>arcu</a:t>
            </a:r>
            <a:endParaRPr lang="fr-FR"/>
          </a:p>
        </p:txBody>
      </p:sp>
      <p:sp>
        <p:nvSpPr>
          <p:cNvPr id="7" name="Text Placeholder 9">
            <a:extLst>
              <a:ext uri="{FF2B5EF4-FFF2-40B4-BE49-F238E27FC236}">
                <a16:creationId xmlns:a16="http://schemas.microsoft.com/office/drawing/2014/main" id="{F3590B27-AD07-D992-3823-626532DEF16F}"/>
              </a:ext>
            </a:extLst>
          </p:cNvPr>
          <p:cNvSpPr>
            <a:spLocks noGrp="1"/>
          </p:cNvSpPr>
          <p:nvPr>
            <p:ph type="body" sz="quarter" idx="13" hasCustomPrompt="1"/>
          </p:nvPr>
        </p:nvSpPr>
        <p:spPr>
          <a:xfrm>
            <a:off x="435610" y="1454540"/>
            <a:ext cx="9044940" cy="307777"/>
          </a:xfrm>
          <a:prstGeom prst="rect">
            <a:avLst/>
          </a:prstGeom>
        </p:spPr>
        <p:txBody>
          <a:bodyPr vert="horz"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2" name="Forme libre : forme 1">
            <a:extLst>
              <a:ext uri="{FF2B5EF4-FFF2-40B4-BE49-F238E27FC236}">
                <a16:creationId xmlns:a16="http://schemas.microsoft.com/office/drawing/2014/main" id="{072B513C-7680-BF46-B07A-C45B37315AEC}"/>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40963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Empty slide">
    <p:bg>
      <p:bgPr>
        <a:solidFill>
          <a:schemeClr val="bg1"/>
        </a:solidFill>
        <a:effectLst/>
      </p:bgPr>
    </p:bg>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12A2374A-1F5B-F199-FC17-FDDB02524F7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15606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ermilion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751E-73F5-58ED-503E-7E07A9AF97E9}"/>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bg1"/>
                </a:solidFill>
                <a:latin typeface="Tenorite" panose="00000500000000000000" pitchFamily="2" charset="0"/>
              </a:defRPr>
            </a:lvl1pPr>
          </a:lstStyle>
          <a:p>
            <a:r>
              <a:rPr lang="en-US"/>
              <a:t>Click to edit title</a:t>
            </a:r>
            <a:endParaRPr lang="fr-FR"/>
          </a:p>
        </p:txBody>
      </p:sp>
      <p:sp>
        <p:nvSpPr>
          <p:cNvPr id="3" name="Text Placeholder 9">
            <a:extLst>
              <a:ext uri="{FF2B5EF4-FFF2-40B4-BE49-F238E27FC236}">
                <a16:creationId xmlns:a16="http://schemas.microsoft.com/office/drawing/2014/main" id="{4215B182-518D-701D-3D73-999DBBD8B0E7}"/>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tx1"/>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4" name="Forme libre : forme 3">
            <a:extLst>
              <a:ext uri="{FF2B5EF4-FFF2-40B4-BE49-F238E27FC236}">
                <a16:creationId xmlns:a16="http://schemas.microsoft.com/office/drawing/2014/main" id="{0D9EE0C6-F615-F9E7-7868-57F0DB73DB60}"/>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424606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End cover">
    <p:bg>
      <p:bgPr>
        <a:solidFill>
          <a:schemeClr val="accent2"/>
        </a:solidFill>
        <a:effectLst/>
      </p:bgPr>
    </p:bg>
    <p:spTree>
      <p:nvGrpSpPr>
        <p:cNvPr id="1" name=""/>
        <p:cNvGrpSpPr/>
        <p:nvPr/>
      </p:nvGrpSpPr>
      <p:grpSpPr>
        <a:xfrm>
          <a:off x="0" y="0"/>
          <a:ext cx="0" cy="0"/>
          <a:chOff x="0" y="0"/>
          <a:chExt cx="0" cy="0"/>
        </a:xfrm>
      </p:grpSpPr>
      <p:sp>
        <p:nvSpPr>
          <p:cNvPr id="6" name="Graphic 34">
            <a:extLst>
              <a:ext uri="{FF2B5EF4-FFF2-40B4-BE49-F238E27FC236}">
                <a16:creationId xmlns:a16="http://schemas.microsoft.com/office/drawing/2014/main" id="{B761D8D0-1BF2-81BD-91C0-CD600320BA9A}"/>
              </a:ext>
            </a:extLst>
          </p:cNvPr>
          <p:cNvSpPr/>
          <p:nvPr/>
        </p:nvSpPr>
        <p:spPr>
          <a:xfrm>
            <a:off x="6079033" y="-843281"/>
            <a:ext cx="6495756" cy="8544560"/>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bg1"/>
          </a:solidFill>
          <a:ln w="234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pic>
        <p:nvPicPr>
          <p:cNvPr id="7" name="Graphic 6">
            <a:extLst>
              <a:ext uri="{FF2B5EF4-FFF2-40B4-BE49-F238E27FC236}">
                <a16:creationId xmlns:a16="http://schemas.microsoft.com/office/drawing/2014/main" id="{C4DBF870-F1A2-7BCF-6530-F35BA6B5C0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 name="TextBox 7">
            <a:extLst>
              <a:ext uri="{FF2B5EF4-FFF2-40B4-BE49-F238E27FC236}">
                <a16:creationId xmlns:a16="http://schemas.microsoft.com/office/drawing/2014/main" id="{2A38C8AC-8886-2D2E-4442-BF3F183CFA03}"/>
              </a:ext>
            </a:extLst>
          </p:cNvPr>
          <p:cNvSpPr txBox="1"/>
          <p:nvPr/>
        </p:nvSpPr>
        <p:spPr>
          <a:xfrm>
            <a:off x="567616" y="4269869"/>
            <a:ext cx="4145076" cy="1403512"/>
          </a:xfrm>
          <a:prstGeom prst="rect">
            <a:avLst/>
          </a:prstGeom>
          <a:solidFill>
            <a:schemeClr val="accent2"/>
          </a:solidFill>
        </p:spPr>
        <p:txBody>
          <a:bodyPr wrap="square" tIns="108000" rtlCol="0">
            <a:spAutoFit/>
          </a:bodyPr>
          <a:lstStyle/>
          <a:p>
            <a:pPr marL="0" marR="0" lvl="0" indent="0" algn="ctr" defTabSz="914400" rtl="0" eaLnBrk="1" fontAlgn="auto" latinLnBrk="0" hangingPunct="1">
              <a:lnSpc>
                <a:spcPts val="4800"/>
              </a:lnSpc>
              <a:spcBef>
                <a:spcPts val="0"/>
              </a:spcBef>
              <a:spcAft>
                <a:spcPts val="0"/>
              </a:spcAft>
              <a:buClrTx/>
              <a:buSzTx/>
              <a:buFontTx/>
              <a:buNone/>
              <a:tabLst/>
              <a:defRPr/>
            </a:pPr>
            <a:r>
              <a:rPr kumimoji="0" lang="cy-GB" sz="4400" b="1" i="0" u="none" strike="noStrike" kern="1200" cap="none" spc="0" normalizeH="0" baseline="0">
                <a:ln>
                  <a:noFill/>
                </a:ln>
                <a:solidFill>
                  <a:schemeClr val="bg1"/>
                </a:solidFill>
                <a:effectLst/>
                <a:uLnTx/>
                <a:uFillTx/>
                <a:latin typeface="+mj-lt"/>
                <a:ea typeface="+mn-ea"/>
                <a:cs typeface="Ramona" pitchFamily="2" charset="0"/>
              </a:rPr>
              <a:t>Let’s work </a:t>
            </a:r>
          </a:p>
          <a:p>
            <a:pPr marL="979488" marR="0" lvl="0" indent="0" algn="ctr" defTabSz="914400" rtl="0" eaLnBrk="1" fontAlgn="auto" latinLnBrk="0" hangingPunct="1">
              <a:lnSpc>
                <a:spcPts val="4800"/>
              </a:lnSpc>
              <a:spcBef>
                <a:spcPts val="0"/>
              </a:spcBef>
              <a:spcAft>
                <a:spcPts val="0"/>
              </a:spcAft>
              <a:buClrTx/>
              <a:buSzTx/>
              <a:buFontTx/>
              <a:buNone/>
              <a:tabLst/>
              <a:defRPr/>
            </a:pPr>
            <a:r>
              <a:rPr kumimoji="0" lang="cy-GB" sz="4400" b="1" i="0" u="none" strike="noStrike" kern="1200" cap="none" spc="0" normalizeH="0" baseline="0">
                <a:ln>
                  <a:noFill/>
                </a:ln>
                <a:solidFill>
                  <a:schemeClr val="bg1"/>
                </a:solidFill>
                <a:effectLst/>
                <a:uLnTx/>
                <a:uFillTx/>
                <a:latin typeface="+mj-lt"/>
                <a:ea typeface="+mn-ea"/>
                <a:cs typeface="Ramona" pitchFamily="2" charset="0"/>
              </a:rPr>
              <a:t>together</a:t>
            </a:r>
          </a:p>
        </p:txBody>
      </p:sp>
      <p:sp>
        <p:nvSpPr>
          <p:cNvPr id="3" name="Forme libre : forme 33">
            <a:extLst>
              <a:ext uri="{FF2B5EF4-FFF2-40B4-BE49-F238E27FC236}">
                <a16:creationId xmlns:a16="http://schemas.microsoft.com/office/drawing/2014/main" id="{80D4F1B8-F0E0-FB7B-316C-D6C915B1FC36}"/>
              </a:ext>
            </a:extLst>
          </p:cNvPr>
          <p:cNvSpPr/>
          <p:nvPr/>
        </p:nvSpPr>
        <p:spPr>
          <a:xfrm>
            <a:off x="1157872" y="5170282"/>
            <a:ext cx="630999" cy="279397"/>
          </a:xfrm>
          <a:custGeom>
            <a:avLst/>
            <a:gdLst>
              <a:gd name="connsiteX0" fmla="*/ 38043 w 310291"/>
              <a:gd name="connsiteY0" fmla="*/ 49032 h 88815"/>
              <a:gd name="connsiteX1" fmla="*/ 0 w 310291"/>
              <a:gd name="connsiteY1" fmla="*/ 49032 h 88815"/>
              <a:gd name="connsiteX2" fmla="*/ 214798 w 310291"/>
              <a:gd name="connsiteY2" fmla="*/ 45633 h 88815"/>
              <a:gd name="connsiteX3" fmla="*/ 77046 w 310291"/>
              <a:gd name="connsiteY3" fmla="*/ 45633 h 88815"/>
              <a:gd name="connsiteX4" fmla="*/ 276925 w 310291"/>
              <a:gd name="connsiteY4" fmla="*/ 88816 h 88815"/>
              <a:gd name="connsiteX5" fmla="*/ 158994 w 310291"/>
              <a:gd name="connsiteY5" fmla="*/ 88816 h 88815"/>
              <a:gd name="connsiteX6" fmla="*/ 169840 w 310291"/>
              <a:gd name="connsiteY6" fmla="*/ 0 h 88815"/>
              <a:gd name="connsiteX7" fmla="*/ 310291 w 310291"/>
              <a:gd name="connsiteY7" fmla="*/ 0 h 8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291" h="88815">
                <a:moveTo>
                  <a:pt x="38043" y="49032"/>
                </a:moveTo>
                <a:lnTo>
                  <a:pt x="0" y="49032"/>
                </a:lnTo>
                <a:moveTo>
                  <a:pt x="214798" y="45633"/>
                </a:moveTo>
                <a:lnTo>
                  <a:pt x="77046" y="45633"/>
                </a:lnTo>
                <a:moveTo>
                  <a:pt x="276925" y="88816"/>
                </a:moveTo>
                <a:lnTo>
                  <a:pt x="158994" y="88816"/>
                </a:lnTo>
                <a:moveTo>
                  <a:pt x="169840" y="0"/>
                </a:moveTo>
                <a:lnTo>
                  <a:pt x="310291" y="0"/>
                </a:lnTo>
              </a:path>
            </a:pathLst>
          </a:custGeom>
          <a:noFill/>
          <a:ln w="14196" cap="flat">
            <a:solidFill>
              <a:schemeClr val="tx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sp>
        <p:nvSpPr>
          <p:cNvPr id="5" name="Picture Placeholder 8">
            <a:extLst>
              <a:ext uri="{FF2B5EF4-FFF2-40B4-BE49-F238E27FC236}">
                <a16:creationId xmlns:a16="http://schemas.microsoft.com/office/drawing/2014/main" id="{57BAADAB-204F-23E9-72ED-0204578DA340}"/>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tx1"/>
          </a:solidFill>
          <a:ln>
            <a:noFill/>
          </a:ln>
        </p:spPr>
        <p:txBody>
          <a:bodyPr wrap="square" anchor="ctr" anchorCtr="0">
            <a:noAutofit/>
          </a:bodyPr>
          <a:lstStyle>
            <a:lvl1pPr marL="0" indent="0" algn="ctr">
              <a:buNone/>
              <a:defRPr>
                <a:solidFill>
                  <a:schemeClr val="bg1"/>
                </a:solidFill>
              </a:defRPr>
            </a:lvl1pPr>
          </a:lstStyle>
          <a:p>
            <a:r>
              <a:rPr lang="en-US" err="1"/>
              <a:t>Clic</a:t>
            </a:r>
            <a:r>
              <a:rPr lang="en-US"/>
              <a:t> to Add a picture</a:t>
            </a:r>
            <a:endParaRPr lang="fr-FR"/>
          </a:p>
        </p:txBody>
      </p:sp>
      <p:sp>
        <p:nvSpPr>
          <p:cNvPr id="8" name="Picture Placeholder 4">
            <a:extLst>
              <a:ext uri="{FF2B5EF4-FFF2-40B4-BE49-F238E27FC236}">
                <a16:creationId xmlns:a16="http://schemas.microsoft.com/office/drawing/2014/main" id="{4959219E-B01F-2D40-90D3-DA2FAE6514EB}"/>
              </a:ext>
            </a:extLst>
          </p:cNvPr>
          <p:cNvSpPr txBox="1">
            <a:spLocks/>
          </p:cNvSpPr>
          <p:nvPr/>
        </p:nvSpPr>
        <p:spPr>
          <a:xfrm>
            <a:off x="1016896" y="1240965"/>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a:solidFill>
                  <a:schemeClr val="bg1"/>
                </a:solidFill>
              </a:rPr>
              <a:t>Client logo</a:t>
            </a:r>
          </a:p>
        </p:txBody>
      </p:sp>
      <p:pic>
        <p:nvPicPr>
          <p:cNvPr id="9" name="Graphic 13">
            <a:extLst>
              <a:ext uri="{FF2B5EF4-FFF2-40B4-BE49-F238E27FC236}">
                <a16:creationId xmlns:a16="http://schemas.microsoft.com/office/drawing/2014/main" id="{A8615BEB-63C4-517B-DAFA-92CCEDD219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30664" y="1164882"/>
            <a:ext cx="873223" cy="720507"/>
          </a:xfrm>
          <a:prstGeom prst="rect">
            <a:avLst/>
          </a:prstGeom>
        </p:spPr>
      </p:pic>
    </p:spTree>
    <p:extLst>
      <p:ext uri="{BB962C8B-B14F-4D97-AF65-F5344CB8AC3E}">
        <p14:creationId xmlns:p14="http://schemas.microsoft.com/office/powerpoint/2010/main" val="3780468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3" name="Ipsos Logo">
            <a:extLst>
              <a:ext uri="{FF2B5EF4-FFF2-40B4-BE49-F238E27FC236}">
                <a16:creationId xmlns:a16="http://schemas.microsoft.com/office/drawing/2014/main" id="{00323377-6E15-5949-4527-4AA6F1AD104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80894" y="517784"/>
            <a:ext cx="1249136" cy="1133216"/>
          </a:xfrm>
          <a:prstGeom prst="rect">
            <a:avLst/>
          </a:prstGeom>
        </p:spPr>
      </p:pic>
    </p:spTree>
    <p:extLst>
      <p:ext uri="{BB962C8B-B14F-4D97-AF65-F5344CB8AC3E}">
        <p14:creationId xmlns:p14="http://schemas.microsoft.com/office/powerpoint/2010/main" val="1765018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IDÉE FORTE">
    <p:bg>
      <p:bgPr>
        <a:solidFill>
          <a:schemeClr val="bg1">
            <a:alpha val="7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26224"/>
            <a:ext cx="4147455" cy="6884224"/>
          </a:xfrm>
          <a:prstGeom prst="rect">
            <a:avLst/>
          </a:prstGeom>
          <a:solidFill>
            <a:srgbClr val="CB33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endParaRPr lang="en-GB" sz="1800">
              <a:ln w="0"/>
              <a:solidFill>
                <a:srgbClr val="404040"/>
              </a:solidFill>
              <a:effectLst>
                <a:outerShdw blurRad="38100" dist="19050" dir="2700000" algn="tl" rotWithShape="0">
                  <a:srgbClr val="FFFFFF">
                    <a:alpha val="40000"/>
                  </a:srgbClr>
                </a:outerShdw>
              </a:effectLst>
              <a:latin typeface="Verdana" charset="0"/>
              <a:ea typeface="Verdana" charset="0"/>
              <a:cs typeface="Verdana" charset="0"/>
            </a:endParaRPr>
          </a:p>
        </p:txBody>
      </p:sp>
      <p:sp>
        <p:nvSpPr>
          <p:cNvPr id="14" name="Text Placeholder 8"/>
          <p:cNvSpPr>
            <a:spLocks noGrp="1"/>
          </p:cNvSpPr>
          <p:nvPr>
            <p:ph type="body" sz="quarter" idx="10" hasCustomPrompt="1"/>
          </p:nvPr>
        </p:nvSpPr>
        <p:spPr>
          <a:xfrm>
            <a:off x="260998" y="3261138"/>
            <a:ext cx="4147455" cy="361951"/>
          </a:xfrm>
        </p:spPr>
        <p:txBody>
          <a:bodyPr>
            <a:noAutofit/>
          </a:bodyPr>
          <a:lstStyle>
            <a:lvl1pPr marL="85723" indent="0">
              <a:buNone/>
              <a:defRPr sz="2800" b="1">
                <a:solidFill>
                  <a:schemeClr val="bg1"/>
                </a:solidFill>
              </a:defRPr>
            </a:lvl1pPr>
          </a:lstStyle>
          <a:p>
            <a:pPr lvl="0"/>
            <a:r>
              <a:rPr lang="en-US"/>
              <a:t>Click to edit title</a:t>
            </a:r>
          </a:p>
        </p:txBody>
      </p:sp>
      <p:pic>
        <p:nvPicPr>
          <p:cNvPr id="6146" name="Picture 2" descr="Waterfall in the Ogwen Valley with Tryfan in the Background, Snowdoni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00837" y="13342"/>
            <a:ext cx="8091164" cy="6857543"/>
          </a:xfrm>
          <a:prstGeom prst="rect">
            <a:avLst/>
          </a:prstGeom>
          <a:noFill/>
          <a:extLst>
            <a:ext uri="{909E8E84-426E-40DD-AFC4-6F175D3DCCD1}">
              <a14:hiddenFill xmlns:a14="http://schemas.microsoft.com/office/drawing/2010/main">
                <a:solidFill>
                  <a:srgbClr val="FFFFFF"/>
                </a:solidFill>
              </a14:hiddenFill>
            </a:ext>
          </a:extLst>
        </p:spPr>
      </p:pic>
      <p:pic>
        <p:nvPicPr>
          <p:cNvPr id="5" name="Ipsos Logo">
            <a:extLst>
              <a:ext uri="{FF2B5EF4-FFF2-40B4-BE49-F238E27FC236}">
                <a16:creationId xmlns:a16="http://schemas.microsoft.com/office/drawing/2014/main" id="{007689F2-8DE2-DA9B-7BA3-9C8188B36027}"/>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734627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SIT WALES CHARTS">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9" y="99933"/>
            <a:ext cx="11675852" cy="671807"/>
          </a:xfrm>
        </p:spPr>
        <p:txBody>
          <a:bodyPr>
            <a:normAutofit/>
          </a:bodyPr>
          <a:lstStyle>
            <a:lvl1pPr algn="l">
              <a:defRPr lang="en-US" sz="28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22889" y="835557"/>
            <a:ext cx="11675852" cy="813948"/>
          </a:xfrm>
        </p:spPr>
        <p:txBody>
          <a:bodyPr>
            <a:noAutofit/>
          </a:bodyPr>
          <a:lstStyle>
            <a:lvl1pPr marL="0" indent="0" algn="l">
              <a:spcBef>
                <a:spcPts val="0"/>
              </a:spcBef>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err="1"/>
              <a:t>Suxbtitle</a:t>
            </a:r>
            <a:endParaRPr lang="en-US"/>
          </a:p>
          <a:p>
            <a:pPr lvl="0"/>
            <a:r>
              <a:rPr lang="en-US" err="1"/>
              <a:t>ss</a:t>
            </a:r>
            <a:endParaRPr lang="en-US"/>
          </a:p>
        </p:txBody>
      </p:sp>
      <p:pic>
        <p:nvPicPr>
          <p:cNvPr id="10" name="Picture 9"/>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6213" y="5896858"/>
            <a:ext cx="705885" cy="669216"/>
          </a:xfrm>
          <a:prstGeom prst="rect">
            <a:avLst/>
          </a:prstGeom>
        </p:spPr>
      </p:pic>
      <p:sp>
        <p:nvSpPr>
          <p:cNvPr id="12" name="Text Placeholder 5"/>
          <p:cNvSpPr txBox="1">
            <a:spLocks/>
          </p:cNvSpPr>
          <p:nvPr userDrawn="1"/>
        </p:nvSpPr>
        <p:spPr>
          <a:xfrm>
            <a:off x="295956" y="6264809"/>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fontAlgn="base">
              <a:lnSpc>
                <a:spcPct val="100000"/>
              </a:lnSpc>
              <a:spcBef>
                <a:spcPct val="0"/>
              </a:spcBef>
              <a:spcAft>
                <a:spcPct val="0"/>
              </a:spcAft>
              <a:buFontTx/>
              <a:buNone/>
              <a:defRPr/>
            </a:pPr>
            <a:endParaRPr sz="800">
              <a:solidFill>
                <a:srgbClr val="404040">
                  <a:lumMod val="50000"/>
                </a:srgb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74037B0-B171-D248-4284-93423E9E7073}"/>
              </a:ext>
            </a:extLst>
          </p:cNvPr>
          <p:cNvSpPr/>
          <p:nvPr userDrawn="1"/>
        </p:nvSpPr>
        <p:spPr>
          <a:xfrm>
            <a:off x="10432026" y="206477"/>
            <a:ext cx="1592826" cy="501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psos Logo">
            <a:extLst>
              <a:ext uri="{FF2B5EF4-FFF2-40B4-BE49-F238E27FC236}">
                <a16:creationId xmlns:a16="http://schemas.microsoft.com/office/drawing/2014/main" id="{F3BCE8CA-0B8B-3EFD-CD36-E9A981E143EE}"/>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459518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US BLOC TEXTE">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8" y="244703"/>
            <a:ext cx="10363200" cy="671807"/>
          </a:xfrm>
        </p:spPr>
        <p:txBody>
          <a:bodyPr>
            <a:normAutofit/>
          </a:bodyPr>
          <a:lstStyle>
            <a:lvl1pPr algn="l">
              <a:defRPr lang="en-US" sz="22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10188" y="829745"/>
            <a:ext cx="10363200" cy="218395"/>
          </a:xfrm>
        </p:spPr>
        <p:txBody>
          <a:bodyPr>
            <a:noAutofit/>
          </a:bodyPr>
          <a:lstStyle>
            <a:lvl1pPr marL="0" indent="0" algn="l">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sp>
        <p:nvSpPr>
          <p:cNvPr id="24" name="Espace réservé du texte 23"/>
          <p:cNvSpPr>
            <a:spLocks noGrp="1"/>
          </p:cNvSpPr>
          <p:nvPr>
            <p:ph type="body" sz="quarter" idx="18" hasCustomPrompt="1"/>
          </p:nvPr>
        </p:nvSpPr>
        <p:spPr>
          <a:xfrm>
            <a:off x="425449" y="1562100"/>
            <a:ext cx="9417051" cy="273051"/>
          </a:xfrm>
        </p:spPr>
        <p:txBody>
          <a:bodyPr>
            <a:noAutofit/>
          </a:bodyPr>
          <a:lstStyle>
            <a:lvl1pPr marL="0" indent="0">
              <a:buNone/>
              <a:defRPr sz="2000" b="1">
                <a:solidFill>
                  <a:srgbClr val="404040"/>
                </a:solidFill>
                <a:latin typeface="Arial" panose="020B0604020202020204" pitchFamily="34" charset="0"/>
                <a:cs typeface="Arial" panose="020B0604020202020204" pitchFamily="34" charset="0"/>
              </a:defRPr>
            </a:lvl1pPr>
          </a:lstStyle>
          <a:p>
            <a:pPr lvl="0"/>
            <a:r>
              <a:rPr lang="fr-FR"/>
              <a:t>Content </a:t>
            </a:r>
            <a:r>
              <a:rPr lang="fr-FR" err="1"/>
              <a:t>Title</a:t>
            </a:r>
            <a:endParaRPr lang="fr-FR"/>
          </a:p>
        </p:txBody>
      </p:sp>
      <p:sp>
        <p:nvSpPr>
          <p:cNvPr id="28" name="Espace réservé du texte 27"/>
          <p:cNvSpPr>
            <a:spLocks noGrp="1"/>
          </p:cNvSpPr>
          <p:nvPr>
            <p:ph type="body" sz="quarter" idx="20"/>
          </p:nvPr>
        </p:nvSpPr>
        <p:spPr>
          <a:xfrm>
            <a:off x="425450" y="1943098"/>
            <a:ext cx="4603751"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0" name="Espace réservé du texte 27">
            <a:extLst>
              <a:ext uri="{FF2B5EF4-FFF2-40B4-BE49-F238E27FC236}">
                <a16:creationId xmlns:a16="http://schemas.microsoft.com/office/drawing/2014/main" id="{4FD6AA2D-7AAB-304B-B193-6BB3A8F88C84}"/>
              </a:ext>
            </a:extLst>
          </p:cNvPr>
          <p:cNvSpPr>
            <a:spLocks noGrp="1"/>
          </p:cNvSpPr>
          <p:nvPr>
            <p:ph type="body" sz="quarter" idx="21"/>
          </p:nvPr>
        </p:nvSpPr>
        <p:spPr>
          <a:xfrm>
            <a:off x="5218773" y="1943098"/>
            <a:ext cx="4623729"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4" name="Text Placeholder 5"/>
          <p:cNvSpPr txBox="1">
            <a:spLocks/>
          </p:cNvSpPr>
          <p:nvPr userDrawn="1"/>
        </p:nvSpPr>
        <p:spPr>
          <a:xfrm>
            <a:off x="295956" y="6602221"/>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rtl="0" fontAlgn="base">
              <a:lnSpc>
                <a:spcPct val="100000"/>
              </a:lnSpc>
              <a:spcBef>
                <a:spcPct val="0"/>
              </a:spcBef>
              <a:spcAft>
                <a:spcPct val="0"/>
              </a:spcAft>
              <a:buFontTx/>
              <a:buNone/>
              <a:defRPr/>
            </a:pPr>
            <a:r>
              <a:rPr lang="cy-GB" sz="800">
                <a:solidFill>
                  <a:srgbClr val="FFFFFF">
                    <a:lumMod val="75000"/>
                  </a:srgbClr>
                </a:solidFill>
                <a:latin typeface="Verdana"/>
                <a:cs typeface="Verdana"/>
              </a:rPr>
              <a:t>J:\Current Jobs\TTL\24883 Visit Wales Quant\Conversion Study\v1\restricted</a:t>
            </a:r>
          </a:p>
        </p:txBody>
      </p:sp>
      <p:sp>
        <p:nvSpPr>
          <p:cNvPr id="15" name="Text Placeholder 5"/>
          <p:cNvSpPr>
            <a:spLocks noGrp="1"/>
          </p:cNvSpPr>
          <p:nvPr>
            <p:ph type="body" sz="quarter" idx="22" hasCustomPrompt="1"/>
          </p:nvPr>
        </p:nvSpPr>
        <p:spPr>
          <a:xfrm>
            <a:off x="295956" y="6324317"/>
            <a:ext cx="10363200" cy="218395"/>
          </a:xfrm>
        </p:spPr>
        <p:txBody>
          <a:bodyPr>
            <a:normAutofit/>
          </a:bodyPr>
          <a:lstStyle>
            <a:lvl1pPr marL="0" indent="0" algn="l">
              <a:buNone/>
              <a:defRPr lang="en-US" sz="800" kern="1200" dirty="0" smtClean="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pic>
        <p:nvPicPr>
          <p:cNvPr id="2" name="Picture 1">
            <a:extLst>
              <a:ext uri="{FF2B5EF4-FFF2-40B4-BE49-F238E27FC236}">
                <a16:creationId xmlns:a16="http://schemas.microsoft.com/office/drawing/2014/main" id="{4858AC30-DE77-C7B7-21CF-05194E481B50}"/>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9758" y="6011155"/>
            <a:ext cx="705885" cy="669216"/>
          </a:xfrm>
          <a:prstGeom prst="rect">
            <a:avLst/>
          </a:prstGeom>
        </p:spPr>
      </p:pic>
      <p:pic>
        <p:nvPicPr>
          <p:cNvPr id="3" name="Graphic 7">
            <a:extLst>
              <a:ext uri="{FF2B5EF4-FFF2-40B4-BE49-F238E27FC236}">
                <a16:creationId xmlns:a16="http://schemas.microsoft.com/office/drawing/2014/main" id="{0E8B48E6-FD3A-E5C9-8096-EABA287151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08502" y="6050113"/>
            <a:ext cx="705885" cy="582434"/>
          </a:xfrm>
          <a:prstGeom prst="rect">
            <a:avLst/>
          </a:prstGeom>
        </p:spPr>
      </p:pic>
      <p:sp>
        <p:nvSpPr>
          <p:cNvPr id="5" name="Rectangle 4">
            <a:extLst>
              <a:ext uri="{FF2B5EF4-FFF2-40B4-BE49-F238E27FC236}">
                <a16:creationId xmlns:a16="http://schemas.microsoft.com/office/drawing/2014/main" id="{7C0C1573-4CEF-1D52-46AD-D3E1D9D4A8B3}"/>
              </a:ext>
            </a:extLst>
          </p:cNvPr>
          <p:cNvSpPr/>
          <p:nvPr userDrawn="1"/>
        </p:nvSpPr>
        <p:spPr>
          <a:xfrm>
            <a:off x="10309758" y="127819"/>
            <a:ext cx="1744590" cy="788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736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083149178"/>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400355983"/>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206264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154436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262118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757792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702619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448773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523481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51513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1179114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97991921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68754067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8722147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061821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279765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5149629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1596079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7613351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7648396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30429187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86912944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03889895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06853134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11782731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24856060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219611192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2918156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687491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5667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4004886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412022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08240685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82132485"/>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23578658"/>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661423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340102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405704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2685698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20289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2341286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811572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279036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3539428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1902479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50138374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626636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4463193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7749497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59141173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8093370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2310999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95340033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0230900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9167540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7515834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7313254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9715931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43075456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32871122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5593860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46711737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579228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29656579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8908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13" name="Picture 12">
            <a:extLst>
              <a:ext uri="{FF2B5EF4-FFF2-40B4-BE49-F238E27FC236}">
                <a16:creationId xmlns:a16="http://schemas.microsoft.com/office/drawing/2014/main" id="{35058F9C-1C6B-4602-A914-4368920D6DB6}"/>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5844DD-7A45-2BFA-9C5C-5EC9B691BE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5345723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12634083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theme" Target="../theme/theme3.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Freeform: Shape 41">
            <a:extLst>
              <a:ext uri="{FF2B5EF4-FFF2-40B4-BE49-F238E27FC236}">
                <a16:creationId xmlns:a16="http://schemas.microsoft.com/office/drawing/2014/main" id="{C13CA592-F5F1-8118-6D9A-118BDE188A74}"/>
              </a:ext>
            </a:extLst>
          </p:cNvPr>
          <p:cNvSpPr/>
          <p:nvPr/>
        </p:nvSpPr>
        <p:spPr>
          <a:xfrm>
            <a:off x="0" y="0"/>
            <a:ext cx="12192000" cy="6858000"/>
          </a:xfrm>
          <a:custGeom>
            <a:avLst/>
            <a:gdLst>
              <a:gd name="connsiteX0" fmla="*/ 0 w 12192000"/>
              <a:gd name="connsiteY0" fmla="*/ 0 h 6858000"/>
              <a:gd name="connsiteX1" fmla="*/ 127321 w 12192000"/>
              <a:gd name="connsiteY1" fmla="*/ 0 h 6858000"/>
              <a:gd name="connsiteX2" fmla="*/ 127321 w 12192000"/>
              <a:gd name="connsiteY2" fmla="*/ 6361264 h 6858000"/>
              <a:gd name="connsiteX3" fmla="*/ 369414 w 12192000"/>
              <a:gd name="connsiteY3" fmla="*/ 6603357 h 6858000"/>
              <a:gd name="connsiteX4" fmla="*/ 12192000 w 12192000"/>
              <a:gd name="connsiteY4" fmla="*/ 6603357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7321" y="0"/>
                </a:lnTo>
                <a:lnTo>
                  <a:pt x="127321" y="6361264"/>
                </a:lnTo>
                <a:cubicBezTo>
                  <a:pt x="127321" y="6494968"/>
                  <a:pt x="235710" y="6603357"/>
                  <a:pt x="369414" y="6603357"/>
                </a:cubicBezTo>
                <a:lnTo>
                  <a:pt x="12192000" y="6603357"/>
                </a:lnTo>
                <a:lnTo>
                  <a:pt x="12192000" y="6858000"/>
                </a:lnTo>
                <a:lnTo>
                  <a:pt x="0" y="6858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2" name="Espace réservé du titre 23">
            <a:extLst>
              <a:ext uri="{FF2B5EF4-FFF2-40B4-BE49-F238E27FC236}">
                <a16:creationId xmlns:a16="http://schemas.microsoft.com/office/drawing/2014/main" id="{DAE184AE-0BA8-8C12-E1B7-B2CACD26B524}"/>
              </a:ext>
            </a:extLst>
          </p:cNvPr>
          <p:cNvSpPr>
            <a:spLocks noGrp="1"/>
          </p:cNvSpPr>
          <p:nvPr>
            <p:ph type="title"/>
          </p:nvPr>
        </p:nvSpPr>
        <p:spPr>
          <a:xfrm>
            <a:off x="432560" y="189100"/>
            <a:ext cx="9244173" cy="480131"/>
          </a:xfrm>
          <a:prstGeom prst="rect">
            <a:avLst/>
          </a:prstGeom>
        </p:spPr>
        <p:txBody>
          <a:bodyPr wrap="square" anchor="t" anchorCtr="0">
            <a:spAutoFit/>
          </a:bodyPr>
          <a:lstStyle/>
          <a:p>
            <a:pPr marL="0" lvl="0"/>
            <a:r>
              <a:rPr lang="fr-FR"/>
              <a:t>Modifiez le style du titre</a:t>
            </a:r>
          </a:p>
        </p:txBody>
      </p:sp>
      <p:sp>
        <p:nvSpPr>
          <p:cNvPr id="33" name="Espace réservé du texte 24">
            <a:extLst>
              <a:ext uri="{FF2B5EF4-FFF2-40B4-BE49-F238E27FC236}">
                <a16:creationId xmlns:a16="http://schemas.microsoft.com/office/drawing/2014/main" id="{FE9A313B-BBF3-DDCE-A100-687506D29EAD}"/>
              </a:ext>
            </a:extLst>
          </p:cNvPr>
          <p:cNvSpPr>
            <a:spLocks noGrp="1"/>
          </p:cNvSpPr>
          <p:nvPr>
            <p:ph type="body" idx="1"/>
          </p:nvPr>
        </p:nvSpPr>
        <p:spPr>
          <a:xfrm>
            <a:off x="432480" y="678359"/>
            <a:ext cx="9244173" cy="307777"/>
          </a:xfrm>
          <a:prstGeom prst="rect">
            <a:avLst/>
          </a:prstGeom>
        </p:spPr>
        <p:txBody>
          <a:bodyPr vert="horz" wrap="square" lIns="91440" tIns="45720" rIns="91440" bIns="45720" rtlCol="0" anchor="t">
            <a:spAutoFit/>
          </a:bodyPr>
          <a:lstStyle/>
          <a:p>
            <a:pPr lvl="0">
              <a:lnSpc>
                <a:spcPct val="100000"/>
              </a:lnSpc>
              <a:buNone/>
            </a:pPr>
            <a:r>
              <a:rPr lang="fr-FR"/>
              <a:t>Cliquez pour modifier les styles du texte du masque</a:t>
            </a:r>
          </a:p>
        </p:txBody>
      </p:sp>
      <p:sp>
        <p:nvSpPr>
          <p:cNvPr id="7" name="Slide Number Placeholder 5">
            <a:extLst>
              <a:ext uri="{FF2B5EF4-FFF2-40B4-BE49-F238E27FC236}">
                <a16:creationId xmlns:a16="http://schemas.microsoft.com/office/drawing/2014/main" id="{0DA23AD0-17FD-8B78-1CE8-3969E382FB69}"/>
              </a:ext>
            </a:extLst>
          </p:cNvPr>
          <p:cNvSpPr txBox="1">
            <a:spLocks/>
          </p:cNvSpPr>
          <p:nvPr/>
        </p:nvSpPr>
        <p:spPr>
          <a:xfrm>
            <a:off x="11766550" y="6580485"/>
            <a:ext cx="374307" cy="328295"/>
          </a:xfrm>
          <a:prstGeom prst="rect">
            <a:avLst/>
          </a:prstGeom>
        </p:spPr>
        <p:txBody>
          <a:bodyPr anchor="ctr"/>
          <a:lstStyle>
            <a:defPPr>
              <a:defRPr lang="fr-FR"/>
            </a:defPPr>
            <a:lvl1pPr>
              <a:defRPr sz="800">
                <a:latin typeface="Dreaming Outloud Pro" panose="03050502040302030504" pitchFamily="66" charset="0"/>
                <a:cs typeface="Dreaming Outloud Pro" panose="03050502040302030504" pitchFamily="66"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rtl="0"/>
            <a:fld id="{1A290D8D-6BA0-418D-AFED-C65293F70DA0}" type="slidenum">
              <a:rPr/>
              <a:pPr lvl="0"/>
              <a:t>‹#›</a:t>
            </a:fld>
            <a:endParaRPr/>
          </a:p>
        </p:txBody>
      </p:sp>
      <p:sp>
        <p:nvSpPr>
          <p:cNvPr id="2" name="Forme libre : forme 1">
            <a:extLst>
              <a:ext uri="{FF2B5EF4-FFF2-40B4-BE49-F238E27FC236}">
                <a16:creationId xmlns:a16="http://schemas.microsoft.com/office/drawing/2014/main" id="{566E483A-EEE2-6498-6A64-591B5D5230C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594519857"/>
      </p:ext>
    </p:extLst>
  </p:cSld>
  <p:clrMap bg1="lt1" tx1="dk1" bg2="lt2" tx2="dk2" accent1="accent1" accent2="accent2" accent3="accent3" accent4="accent4" accent5="accent5" accent6="accent6" hlink="hlink" folHlink="folHlink"/>
  <p:sldLayoutIdLst>
    <p:sldLayoutId id="2147483714" r:id="rId1"/>
    <p:sldLayoutId id="2147483717" r:id="rId2"/>
    <p:sldLayoutId id="2147483720" r:id="rId3"/>
    <p:sldLayoutId id="2147483721" r:id="rId4"/>
    <p:sldLayoutId id="2147483722" r:id="rId5"/>
    <p:sldLayoutId id="2147483729" r:id="rId6"/>
    <p:sldLayoutId id="2147483736" r:id="rId7"/>
    <p:sldLayoutId id="2147483730" r:id="rId8"/>
    <p:sldLayoutId id="2147483734" r:id="rId9"/>
    <p:sldLayoutId id="2147483749" r:id="rId10"/>
    <p:sldLayoutId id="2147483876" r:id="rId11"/>
    <p:sldLayoutId id="2147483877" r:id="rId12"/>
    <p:sldLayoutId id="2147483878" r:id="rId13"/>
    <p:sldLayoutId id="2147483879" r:id="rId14"/>
  </p:sldLayoutIdLst>
  <p:hf hdr="0"/>
  <p:txStyles>
    <p:titleStyle>
      <a:lvl1pPr algn="l" defTabSz="914400" rtl="0" eaLnBrk="1" latinLnBrk="0" hangingPunct="1">
        <a:lnSpc>
          <a:spcPct val="90000"/>
        </a:lnSpc>
        <a:spcBef>
          <a:spcPct val="0"/>
        </a:spcBef>
        <a:buNone/>
        <a:defRPr lang="fr-FR" sz="2800" b="1" kern="1200" cap="none" baseline="0" dirty="0" smtClean="0">
          <a:solidFill>
            <a:schemeClr val="tx2"/>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1400" kern="1200" dirty="0" smtClean="0">
          <a:solidFill>
            <a:schemeClr val="accent2"/>
          </a:solidFill>
          <a:latin typeface="Dreaming Outloud Pro" panose="03050502040302030504" pitchFamily="66"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426879853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40" r:id="rId33"/>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14042389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chart" Target="../charts/chart1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chart" Target="../charts/chart16.xml"/></Relationships>
</file>

<file path=ppt/slides/_rels/slide2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chart" Target="../charts/chart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chart" Target="../charts/chart30.xml"/></Relationships>
</file>

<file path=ppt/slides/_rels/slide4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chart" Target="../charts/chart32.xml"/></Relationships>
</file>

<file path=ppt/slides/_rels/slide4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chart" Target="../charts/char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p:cNvSpPr txBox="1">
            <a:spLocks noGrp="1" noChangeArrowheads="1"/>
          </p:cNvSpPr>
          <p:nvPr>
            <p:ph type="title" idx="4294967295"/>
          </p:nvPr>
        </p:nvSpPr>
        <p:spPr bwMode="auto">
          <a:xfrm>
            <a:off x="1097396" y="3148420"/>
            <a:ext cx="9997207" cy="1600438"/>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cy-GB" sz="2800" b="1" i="0" u="none" strike="noStrike" kern="1200" cap="none" spc="0" normalizeH="0" baseline="0" dirty="0">
                <a:ln>
                  <a:noFill/>
                </a:ln>
                <a:solidFill>
                  <a:srgbClr val="4B5461"/>
                </a:solidFill>
                <a:effectLst/>
                <a:uLnTx/>
                <a:uFillTx/>
                <a:latin typeface="Arial" charset="0"/>
                <a:ea typeface="ＭＳ Ｐゴシック" pitchFamily="1" charset="-128"/>
                <a:cs typeface="+mn-cs"/>
              </a:rPr>
              <a:t>Arolwg </a:t>
            </a:r>
            <a:r>
              <a:rPr kumimoji="0" lang="cy-GB" sz="2800" b="1" i="0" u="none" strike="noStrike" kern="1200" cap="none" spc="0" normalizeH="0" baseline="0" dirty="0" err="1">
                <a:ln>
                  <a:noFill/>
                </a:ln>
                <a:solidFill>
                  <a:srgbClr val="4B5461"/>
                </a:solidFill>
                <a:effectLst/>
                <a:uLnTx/>
                <a:uFillTx/>
                <a:latin typeface="Arial" charset="0"/>
                <a:ea typeface="ＭＳ Ｐゴシック" pitchFamily="1" charset="-128"/>
                <a:cs typeface="+mn-cs"/>
              </a:rPr>
              <a:t>Traciwr</a:t>
            </a:r>
            <a:r>
              <a:rPr kumimoji="0" lang="cy-GB" sz="2800" b="1" i="0" u="none" strike="noStrike" kern="1200" cap="none" spc="0" normalizeH="0" baseline="0" dirty="0">
                <a:ln>
                  <a:noFill/>
                </a:ln>
                <a:solidFill>
                  <a:srgbClr val="4B5461"/>
                </a:solidFill>
                <a:effectLst/>
                <a:uLnTx/>
                <a:uFillTx/>
                <a:latin typeface="Arial" charset="0"/>
                <a:ea typeface="ＭＳ Ｐゴシック" pitchFamily="1" charset="-128"/>
                <a:cs typeface="+mn-cs"/>
              </a:rPr>
              <a:t> Defnyddwyr Twristiaeth y DU - adroddiad proffil Cymru</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cy-GB" sz="2800" b="0" i="0" u="none" strike="noStrike" kern="1200" cap="none" spc="0" normalizeH="0" baseline="0" dirty="0">
                <a:ln>
                  <a:noFill/>
                </a:ln>
                <a:solidFill>
                  <a:srgbClr val="4B5461"/>
                </a:solidFill>
                <a:effectLst/>
                <a:uLnTx/>
                <a:uFillTx/>
                <a:latin typeface="Arial" charset="0"/>
                <a:ea typeface="ＭＳ Ｐゴシック" pitchFamily="1" charset="-128"/>
                <a:cs typeface="+mn-cs"/>
              </a:rPr>
              <a:t>Adroddiad terfynol 2025</a:t>
            </a: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072" y="412383"/>
            <a:ext cx="1537051" cy="13655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c15="http://schemas.microsoft.com/office/drawing/2012/chart" xmlns:c="http://schemas.openxmlformats.org/drawingml/2006/chart"/>
            </a:ext>
          </a:extLst>
        </p:spPr>
      </p:pic>
      <p:sp>
        <p:nvSpPr>
          <p:cNvPr id="2" name="TextBox 1">
            <a:extLst>
              <a:ext uri="{FF2B5EF4-FFF2-40B4-BE49-F238E27FC236}">
                <a16:creationId xmlns:a16="http://schemas.microsoft.com/office/drawing/2014/main" id="{AB8CAE5B-790F-58C8-99AC-EB71729545E5}"/>
              </a:ext>
            </a:extLst>
          </p:cNvPr>
          <p:cNvSpPr txBox="1"/>
          <p:nvPr/>
        </p:nvSpPr>
        <p:spPr>
          <a:xfrm>
            <a:off x="5276850" y="619125"/>
            <a:ext cx="4191000" cy="646331"/>
          </a:xfrm>
          <a:prstGeom prst="rect">
            <a:avLst/>
          </a:prstGeom>
          <a:noFill/>
        </p:spPr>
        <p:txBody>
          <a:bodyPr wrap="square" rtlCol="0">
            <a:spAutoFit/>
          </a:bodyPr>
          <a:lstStyle/>
          <a:p>
            <a:r>
              <a:rPr lang="en-GB" dirty="0"/>
              <a:t>HIF YMCHWIL GYMDEITHASOL: 63/2026 </a:t>
            </a:r>
          </a:p>
          <a:p>
            <a:r>
              <a:rPr lang="en-GB" dirty="0"/>
              <a:t>DYDDIAD CYHOEDDI: 26/03/2026</a:t>
            </a:r>
          </a:p>
        </p:txBody>
      </p:sp>
      <p:sp>
        <p:nvSpPr>
          <p:cNvPr id="3" name="TextBox 2">
            <a:extLst>
              <a:ext uri="{FF2B5EF4-FFF2-40B4-BE49-F238E27FC236}">
                <a16:creationId xmlns:a16="http://schemas.microsoft.com/office/drawing/2014/main" id="{9FE1F442-3DFC-BF56-F646-623C0D11E59E}"/>
              </a:ext>
            </a:extLst>
          </p:cNvPr>
          <p:cNvSpPr txBox="1"/>
          <p:nvPr/>
        </p:nvSpPr>
        <p:spPr>
          <a:xfrm>
            <a:off x="552450" y="5985491"/>
            <a:ext cx="3543300" cy="646331"/>
          </a:xfrm>
          <a:prstGeom prst="rect">
            <a:avLst/>
          </a:prstGeom>
          <a:noFill/>
        </p:spPr>
        <p:txBody>
          <a:bodyPr wrap="square" rtlCol="0">
            <a:spAutoFit/>
          </a:bodyPr>
          <a:lstStyle/>
          <a:p>
            <a:r>
              <a:rPr lang="es-ES" dirty="0"/>
              <a:t>ISBN Digidol: 978-1-83745-353-5</a:t>
            </a:r>
          </a:p>
          <a:p>
            <a:r>
              <a:rPr lang="es-ES" dirty="0"/>
              <a:t>© Hawlfraint y Goron </a:t>
            </a:r>
            <a:endParaRPr lang="en-GB" dirty="0"/>
          </a:p>
        </p:txBody>
      </p:sp>
    </p:spTree>
    <p:extLst>
      <p:ext uri="{BB962C8B-B14F-4D97-AF65-F5344CB8AC3E}">
        <p14:creationId xmlns:p14="http://schemas.microsoft.com/office/powerpoint/2010/main" val="1285123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Arial" panose="020B0604020202020204" pitchFamily="34" charset="0"/>
              </a:rPr>
              <a:t>Cefndir</a:t>
            </a:r>
          </a:p>
        </p:txBody>
      </p:sp>
    </p:spTree>
    <p:extLst>
      <p:ext uri="{BB962C8B-B14F-4D97-AF65-F5344CB8AC3E}">
        <p14:creationId xmlns:p14="http://schemas.microsoft.com/office/powerpoint/2010/main" val="2982384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557133"/>
            <a:ext cx="11675852" cy="671807"/>
          </a:xfrm>
        </p:spPr>
        <p:txBody>
          <a:bodyPr/>
          <a:lstStyle/>
          <a:p>
            <a:pPr rtl="0"/>
            <a:r>
              <a:rPr lang="cy-GB" sz="2667"/>
              <a:t>Cyflwyniad</a:t>
            </a:r>
          </a:p>
        </p:txBody>
      </p:sp>
      <p:sp>
        <p:nvSpPr>
          <p:cNvPr id="11" name="Content Placeholder 9">
            <a:extLst>
              <a:ext uri="{FF2B5EF4-FFF2-40B4-BE49-F238E27FC236}">
                <a16:creationId xmlns:a16="http://schemas.microsoft.com/office/drawing/2014/main" id="{B1A4E3D5-2496-A016-3E4C-EC522D6DA4C6}"/>
              </a:ext>
            </a:extLst>
          </p:cNvPr>
          <p:cNvSpPr txBox="1">
            <a:spLocks/>
          </p:cNvSpPr>
          <p:nvPr/>
        </p:nvSpPr>
        <p:spPr>
          <a:xfrm>
            <a:off x="1229108" y="1609725"/>
            <a:ext cx="3942967" cy="3800475"/>
          </a:xfrm>
          <a:prstGeom prst="rect">
            <a:avLst/>
          </a:prstGeom>
        </p:spPr>
        <p:txBody>
          <a:bodyPr tIns="0" bIns="0" anchor="t"/>
          <a:lstStyle>
            <a:lvl1pPr marL="0" indent="0" algn="l" defTabSz="914400" rtl="0" eaLnBrk="1" latinLnBrk="0" hangingPunct="1">
              <a:lnSpc>
                <a:spcPct val="100000"/>
              </a:lnSpc>
              <a:spcBef>
                <a:spcPts val="0"/>
              </a:spcBef>
              <a:spcAft>
                <a:spcPts val="0"/>
              </a:spcAft>
              <a:buClr>
                <a:srgbClr val="E41F18"/>
              </a:buClr>
              <a:buFont typeface="Arial" panose="020B0604020202020204" pitchFamily="34" charset="0"/>
              <a:buNone/>
              <a:defRPr lang="en-US" sz="1600" b="0" kern="1200" baseline="0">
                <a:solidFill>
                  <a:schemeClr val="accent1"/>
                </a:solidFill>
                <a:latin typeface="+mn-lt"/>
                <a:ea typeface="+mn-ea"/>
                <a:cs typeface="+mn-cs"/>
              </a:defRPr>
            </a:lvl1pPr>
            <a:lvl2pPr marL="271463" indent="-271463"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2pPr>
            <a:lvl3pPr marL="533400" indent="-261938"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3pPr>
            <a:lvl4pPr marL="806450" indent="-273050"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E41F18"/>
              </a:buClr>
              <a:buFont typeface="Arial" panose="020B0604020202020204" pitchFamily="34" charset="0"/>
              <a:buChar char="•"/>
              <a:defRPr lang="en-GB" sz="1800" kern="1200" baseline="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cy-GB" sz="1600" b="1" i="0" u="none" strike="noStrike" kern="1200" cap="none" spc="0" normalizeH="0" baseline="0" dirty="0">
                <a:ln>
                  <a:noFill/>
                </a:ln>
                <a:solidFill>
                  <a:schemeClr val="tx1"/>
                </a:solidFill>
                <a:effectLst/>
                <a:uLnTx/>
                <a:uFillTx/>
                <a:latin typeface="Arial Black" panose="020B0A04020102020204" pitchFamily="34" charset="0"/>
              </a:rPr>
              <a:t>Cefndir:</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Mae VisitEngland, VisitScotland a Croeso Cymru wedi comisiynu arolwg tracio teimladau defnyddwyr i ddeall bwriad domestig i gymryd seibiannau byr dros nos a gwyliau o fewn y DU, yn ogystal ag ar deithiau dramor. Mae'r traciwr yn rhoi cipolwg gwerthfawr ar effaith digwyddiadau cymdeithasol mawr, fel yr argyfwng costau byw, gyda ffocws penodol ar nodi rhwystrau a phryderon cyfredol ynghylch teithio. Mae hefyd yn monitro sut y disgwylir i'r ffactorau hyn esblygu dros amser.</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12" name="Text Placeholder 2">
            <a:extLst>
              <a:ext uri="{FF2B5EF4-FFF2-40B4-BE49-F238E27FC236}">
                <a16:creationId xmlns:a16="http://schemas.microsoft.com/office/drawing/2014/main" id="{BDE974E5-D1F6-57B8-6011-4E3C5832A0D8}"/>
              </a:ext>
            </a:extLst>
          </p:cNvPr>
          <p:cNvSpPr txBox="1">
            <a:spLocks/>
          </p:cNvSpPr>
          <p:nvPr/>
        </p:nvSpPr>
        <p:spPr>
          <a:xfrm>
            <a:off x="6260814" y="1609724"/>
            <a:ext cx="4411941" cy="3324226"/>
          </a:xfrm>
          <a:prstGeom prst="rect">
            <a:avLst/>
          </a:prstGeom>
        </p:spPr>
        <p:txBody>
          <a:bodyPr tIns="0" bIns="0" anchor="t"/>
          <a:lstStyle>
            <a:lvl1pPr marL="0" indent="0" algn="l" defTabSz="914400" rtl="0" eaLnBrk="1" latinLnBrk="0" hangingPunct="1">
              <a:lnSpc>
                <a:spcPct val="90000"/>
              </a:lnSpc>
              <a:spcBef>
                <a:spcPts val="1000"/>
              </a:spcBef>
              <a:buFont typeface="Arial" panose="020B0604020202020204" pitchFamily="34" charset="0"/>
              <a:buNone/>
              <a:defRPr lang="en-US" sz="1200" kern="1200" baseline="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1600" b="1" i="0" u="none" strike="noStrike" kern="1200" cap="none" spc="0" normalizeH="0" baseline="0" dirty="0">
                <a:ln>
                  <a:noFill/>
                </a:ln>
                <a:solidFill>
                  <a:schemeClr val="tx1"/>
                </a:solidFill>
                <a:effectLst/>
                <a:uLnTx/>
                <a:uFillTx/>
                <a:latin typeface="Arial Black" panose="020B0A04020102020204" pitchFamily="34" charset="0"/>
              </a:rPr>
              <a:t>Mae’r arolwg yn mynd i’r afael â'r canlynol</a:t>
            </a:r>
            <a:r>
              <a:rPr kumimoji="0" lang="cy-GB" sz="1600" b="0" i="0" u="none" strike="noStrike" kern="1200" cap="none" spc="0" normalizeH="0" baseline="0" dirty="0">
                <a:ln>
                  <a:noFill/>
                </a:ln>
                <a:solidFill>
                  <a:schemeClr val="tx1"/>
                </a:solidFill>
                <a:effectLst/>
                <a:uLnTx/>
                <a:uFillTx/>
                <a:latin typeface="Arial Black" panose="020B0A04020102020204" pitchFamily="34" charset="0"/>
              </a:rPr>
              <a:t>:</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Agweddau cyfredol tuag at deithio.</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Tebygolrwydd trigolion y DU i deithio.</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Pryd a ble maen nhw'n bwriadu mynd. </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Manylion penodol y daith fel y math o lety a'r gweithgareddau a wneir a'r math o sicrwydd maen nhw'n ei geisio gan y sector.</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Arial" panose="020B0604020202020204" pitchFamily="34" charset="0"/>
            </a:endParaRPr>
          </a:p>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CE88B90D-FF03-B9A1-DE4F-96BB2A090512}"/>
              </a:ext>
              <a:ext uri="{C183D7F6-B498-43B3-948B-1728B52AA6E4}">
                <adec:decorative xmlns:adec="http://schemas.microsoft.com/office/drawing/2017/decorative" val="1"/>
              </a:ext>
            </a:extLst>
          </p:cNvPr>
          <p:cNvCxnSpPr>
            <a:cxnSpLocks/>
          </p:cNvCxnSpPr>
          <p:nvPr/>
        </p:nvCxnSpPr>
        <p:spPr>
          <a:xfrm>
            <a:off x="5743575" y="1609724"/>
            <a:ext cx="0" cy="3800475"/>
          </a:xfrm>
          <a:prstGeom prst="line">
            <a:avLst/>
          </a:prstGeom>
          <a:noFill/>
          <a:ln w="6350" cap="flat" cmpd="sng" algn="ctr">
            <a:solidFill>
              <a:srgbClr val="1E1541"/>
            </a:solidFill>
            <a:prstDash val="dash"/>
            <a:miter lim="800000"/>
          </a:ln>
          <a:effectLst/>
        </p:spPr>
      </p:cxnSp>
    </p:spTree>
    <p:extLst>
      <p:ext uri="{BB962C8B-B14F-4D97-AF65-F5344CB8AC3E}">
        <p14:creationId xmlns:p14="http://schemas.microsoft.com/office/powerpoint/2010/main" val="261764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949" y="323451"/>
            <a:ext cx="11675852" cy="671807"/>
          </a:xfrm>
        </p:spPr>
        <p:txBody>
          <a:bodyPr/>
          <a:lstStyle/>
          <a:p>
            <a:pPr rtl="0"/>
            <a:r>
              <a:rPr lang="cy-GB" sz="2667"/>
              <a:t>Diffiniadau a ddefnyddir yn yr adroddiad hwn</a:t>
            </a:r>
          </a:p>
        </p:txBody>
      </p:sp>
      <p:sp>
        <p:nvSpPr>
          <p:cNvPr id="6" name="Text Placeholder 2">
            <a:extLst>
              <a:ext uri="{FF2B5EF4-FFF2-40B4-BE49-F238E27FC236}">
                <a16:creationId xmlns:a16="http://schemas.microsoft.com/office/drawing/2014/main" id="{10283686-D674-C963-2251-3C8D5C0C03CF}"/>
              </a:ext>
            </a:extLst>
          </p:cNvPr>
          <p:cNvSpPr>
            <a:spLocks noGrp="1"/>
          </p:cNvSpPr>
          <p:nvPr>
            <p:ph type="body" sz="quarter" idx="10"/>
          </p:nvPr>
        </p:nvSpPr>
        <p:spPr>
          <a:xfrm>
            <a:off x="552933" y="1285666"/>
            <a:ext cx="5219217" cy="5067509"/>
          </a:xfrm>
        </p:spPr>
        <p:txBody>
          <a:bodyPr/>
          <a:lstStyle/>
          <a:p>
            <a:pPr rtl="0"/>
            <a:r>
              <a:rPr lang="cy-GB" sz="1400">
                <a:solidFill>
                  <a:schemeClr val="tx1"/>
                </a:solidFill>
              </a:rPr>
              <a:t>Yn yr adroddiad hwn rydym yn edrych ar broffiliau ac agweddau nifer o gynulleidfaoedd gwahanol.</a:t>
            </a:r>
          </a:p>
          <a:p>
            <a:endParaRPr lang="en-GB" sz="1400" dirty="0">
              <a:solidFill>
                <a:schemeClr val="tx1"/>
              </a:solidFill>
            </a:endParaRPr>
          </a:p>
          <a:p>
            <a:pPr marL="0" lvl="1" indent="0" rtl="0">
              <a:buNone/>
            </a:pPr>
            <a:r>
              <a:rPr lang="cy-GB" sz="1400">
                <a:latin typeface="Arial" panose="020B0604020202020204" pitchFamily="34" charset="0"/>
                <a:cs typeface="Arial" panose="020B0604020202020204" pitchFamily="34" charset="0"/>
              </a:rPr>
              <a:t>Mae'r diffiniadau a ddefnyddir yn cynnwys: </a:t>
            </a:r>
          </a:p>
          <a:p>
            <a:pPr marL="0" lvl="1" indent="0">
              <a:buNone/>
            </a:pPr>
            <a:endParaRPr lang="en-GB" sz="1400" dirty="0">
              <a:latin typeface="Arial" panose="020B0604020202020204" pitchFamily="34" charset="0"/>
              <a:cs typeface="Arial" panose="020B0604020202020204" pitchFamily="34" charset="0"/>
            </a:endParaRPr>
          </a:p>
          <a:p>
            <a:pPr lvl="1" algn="just" rtl="0"/>
            <a:r>
              <a:rPr lang="cy-GB" sz="1400" b="1">
                <a:latin typeface="Arial" panose="020B0604020202020204" pitchFamily="34" charset="0"/>
                <a:cs typeface="Arial" panose="020B0604020202020204" pitchFamily="34" charset="0"/>
              </a:rPr>
              <a:t>Teithwyr y DU 2025</a:t>
            </a:r>
            <a:r>
              <a:rPr lang="cy-GB" sz="1400">
                <a:latin typeface="Arial" panose="020B0604020202020204" pitchFamily="34" charset="0"/>
                <a:cs typeface="Arial" panose="020B0604020202020204" pitchFamily="34" charset="0"/>
              </a:rPr>
              <a:t>: Aelod o’r cyhoedd sydd wedi cymryd gwyliau yn </a:t>
            </a:r>
            <a:r>
              <a:rPr lang="cy-GB" sz="1400" u="sng">
                <a:latin typeface="Arial" panose="020B0604020202020204" pitchFamily="34" charset="0"/>
                <a:cs typeface="Arial" panose="020B0604020202020204" pitchFamily="34" charset="0"/>
              </a:rPr>
              <a:t>y DU</a:t>
            </a:r>
            <a:r>
              <a:rPr lang="cy-GB" sz="1400">
                <a:latin typeface="Arial" panose="020B0604020202020204" pitchFamily="34" charset="0"/>
                <a:cs typeface="Arial" panose="020B0604020202020204" pitchFamily="34" charset="0"/>
              </a:rPr>
              <a:t> neu seibiant byr rhwng </a:t>
            </a:r>
            <a:r>
              <a:rPr lang="cy-GB" sz="1400" u="sng">
                <a:latin typeface="Arial" panose="020B0604020202020204" pitchFamily="34" charset="0"/>
                <a:cs typeface="Arial" panose="020B0604020202020204" pitchFamily="34" charset="0"/>
              </a:rPr>
              <a:t>Ionawr a Rhagfyr 2025.</a:t>
            </a:r>
          </a:p>
          <a:p>
            <a:pPr lvl="1" algn="just" rtl="0"/>
            <a:r>
              <a:rPr lang="cy-GB" sz="1400" b="1">
                <a:latin typeface="Arial" panose="020B0604020202020204" pitchFamily="34" charset="0"/>
                <a:cs typeface="Arial" panose="020B0604020202020204" pitchFamily="34" charset="0"/>
              </a:rPr>
              <a:t>Teithwyr Cymru 2025</a:t>
            </a:r>
            <a:r>
              <a:rPr lang="cy-GB" sz="1400">
                <a:latin typeface="Arial" panose="020B0604020202020204" pitchFamily="34" charset="0"/>
                <a:cs typeface="Arial" panose="020B0604020202020204" pitchFamily="34" charset="0"/>
              </a:rPr>
              <a:t>: Aelod o’r cyhoedd sydd wedi cymryd gwyliau </a:t>
            </a:r>
            <a:r>
              <a:rPr lang="cy-GB" sz="1400" u="sng">
                <a:latin typeface="Arial" panose="020B0604020202020204" pitchFamily="34" charset="0"/>
                <a:cs typeface="Arial" panose="020B0604020202020204" pitchFamily="34" charset="0"/>
              </a:rPr>
              <a:t>yng Nghymru</a:t>
            </a:r>
            <a:r>
              <a:rPr lang="cy-GB" sz="1400">
                <a:latin typeface="Arial" panose="020B0604020202020204" pitchFamily="34" charset="0"/>
                <a:cs typeface="Arial" panose="020B0604020202020204" pitchFamily="34" charset="0"/>
              </a:rPr>
              <a:t> neu seibiant byr rhwng </a:t>
            </a:r>
            <a:r>
              <a:rPr lang="cy-GB" sz="1400" u="sng">
                <a:latin typeface="Arial" panose="020B0604020202020204" pitchFamily="34" charset="0"/>
                <a:cs typeface="Arial" panose="020B0604020202020204" pitchFamily="34" charset="0"/>
              </a:rPr>
              <a:t>Ionawr a Rhagfyr 2025.</a:t>
            </a:r>
            <a:r>
              <a:rPr lang="cy-GB" sz="1400">
                <a:latin typeface="Arial" panose="020B0604020202020204" pitchFamily="34" charset="0"/>
                <a:cs typeface="Arial" panose="020B0604020202020204" pitchFamily="34" charset="0"/>
              </a:rPr>
              <a:t> Mae hyn yn cyfateb i genhedloedd eraill – Lloegr a’r Alban.</a:t>
            </a:r>
          </a:p>
          <a:p>
            <a:pPr lvl="1" algn="just" rtl="0"/>
            <a:r>
              <a:rPr lang="cy-GB" sz="1400" b="1">
                <a:latin typeface="Arial" panose="020B0604020202020204" pitchFamily="34" charset="0"/>
                <a:cs typeface="Arial" panose="020B0604020202020204" pitchFamily="34" charset="0"/>
              </a:rPr>
              <a:t>Bwriadwyr taith y DU 2026</a:t>
            </a:r>
            <a:r>
              <a:rPr lang="cy-GB" sz="1400">
                <a:latin typeface="Arial" panose="020B0604020202020204" pitchFamily="34" charset="0"/>
                <a:cs typeface="Arial" panose="020B0604020202020204" pitchFamily="34" charset="0"/>
              </a:rPr>
              <a:t>: Aelodau o'r cyhoedd sy'n datgan y bydd eu gwyliau </a:t>
            </a:r>
            <a:r>
              <a:rPr lang="cy-GB" sz="1400" i="1">
                <a:latin typeface="Arial" panose="020B0604020202020204" pitchFamily="34" charset="0"/>
                <a:cs typeface="Arial" panose="020B0604020202020204" pitchFamily="34" charset="0"/>
              </a:rPr>
              <a:t>nesaf</a:t>
            </a:r>
            <a:r>
              <a:rPr lang="cy-GB" sz="1400">
                <a:latin typeface="Arial" panose="020B0604020202020204" pitchFamily="34" charset="0"/>
                <a:cs typeface="Arial" panose="020B0604020202020204" pitchFamily="34" charset="0"/>
              </a:rPr>
              <a:t>neu eu seibiant byr </a:t>
            </a:r>
            <a:r>
              <a:rPr lang="cy-GB" sz="1400" u="sng">
                <a:latin typeface="Arial" panose="020B0604020202020204" pitchFamily="34" charset="0"/>
                <a:cs typeface="Arial" panose="020B0604020202020204" pitchFamily="34" charset="0"/>
              </a:rPr>
              <a:t>yn y DU</a:t>
            </a:r>
            <a:r>
              <a:rPr lang="cy-GB" sz="1400">
                <a:latin typeface="Arial" panose="020B0604020202020204" pitchFamily="34" charset="0"/>
                <a:cs typeface="Arial" panose="020B0604020202020204" pitchFamily="34" charset="0"/>
              </a:rPr>
              <a:t> rhwng</a:t>
            </a:r>
            <a:r>
              <a:rPr lang="cy-GB" sz="1400" u="sng">
                <a:latin typeface="Arial" panose="020B0604020202020204" pitchFamily="34" charset="0"/>
                <a:cs typeface="Arial" panose="020B0604020202020204" pitchFamily="34" charset="0"/>
              </a:rPr>
              <a:t> Ionawr a Rhagfyr 2026.</a:t>
            </a:r>
          </a:p>
          <a:p>
            <a:pPr lvl="1" algn="just" rtl="0"/>
            <a:r>
              <a:rPr lang="cy-GB" sz="1400" b="1">
                <a:latin typeface="Arial" panose="020B0604020202020204" pitchFamily="34" charset="0"/>
                <a:cs typeface="Arial" panose="020B0604020202020204" pitchFamily="34" charset="0"/>
              </a:rPr>
              <a:t>Bwriadwyr taith Cymru 2026</a:t>
            </a:r>
            <a:r>
              <a:rPr lang="cy-GB" sz="1400">
                <a:latin typeface="Arial" panose="020B0604020202020204" pitchFamily="34" charset="0"/>
                <a:cs typeface="Arial" panose="020B0604020202020204" pitchFamily="34" charset="0"/>
              </a:rPr>
              <a:t>: Aelodau o'r cyhoedd sy'n datgan y bydd eu gwyliau </a:t>
            </a:r>
            <a:r>
              <a:rPr lang="cy-GB" sz="1400" i="1">
                <a:latin typeface="Arial" panose="020B0604020202020204" pitchFamily="34" charset="0"/>
                <a:cs typeface="Arial" panose="020B0604020202020204" pitchFamily="34" charset="0"/>
              </a:rPr>
              <a:t>nesaf</a:t>
            </a:r>
            <a:r>
              <a:rPr lang="cy-GB" sz="1400">
                <a:latin typeface="Arial" panose="020B0604020202020204" pitchFamily="34" charset="0"/>
                <a:cs typeface="Arial" panose="020B0604020202020204" pitchFamily="34" charset="0"/>
              </a:rPr>
              <a:t> neu eu seibiant byr yng </a:t>
            </a:r>
            <a:r>
              <a:rPr lang="cy-GB" sz="1400" u="sng">
                <a:latin typeface="Arial" panose="020B0604020202020204" pitchFamily="34" charset="0"/>
                <a:cs typeface="Arial" panose="020B0604020202020204" pitchFamily="34" charset="0"/>
              </a:rPr>
              <a:t>Nghymru</a:t>
            </a:r>
            <a:r>
              <a:rPr lang="cy-GB" sz="1400">
                <a:latin typeface="Arial" panose="020B0604020202020204" pitchFamily="34" charset="0"/>
                <a:cs typeface="Arial" panose="020B0604020202020204" pitchFamily="34" charset="0"/>
              </a:rPr>
              <a:t> rhwng </a:t>
            </a:r>
            <a:r>
              <a:rPr lang="cy-GB" sz="1400" u="sng">
                <a:latin typeface="Arial" panose="020B0604020202020204" pitchFamily="34" charset="0"/>
                <a:cs typeface="Arial" panose="020B0604020202020204" pitchFamily="34" charset="0"/>
              </a:rPr>
              <a:t>Ionawr a Rhagfyr 2026.</a:t>
            </a:r>
            <a:r>
              <a:rPr lang="cy-GB" sz="1400">
                <a:latin typeface="Arial" panose="020B0604020202020204" pitchFamily="34" charset="0"/>
                <a:cs typeface="Arial" panose="020B0604020202020204" pitchFamily="34" charset="0"/>
              </a:rPr>
              <a:t> Mae hyn yn cyfateb i genhedloedd eraill – Lloegr a’r Alban.</a:t>
            </a:r>
          </a:p>
          <a:p>
            <a:pPr lvl="1" algn="just"/>
            <a:endParaRPr lang="en-GB" sz="1400" u="sng" dirty="0">
              <a:latin typeface="Arial" panose="020B0604020202020204" pitchFamily="34" charset="0"/>
              <a:cs typeface="Arial" panose="020B0604020202020204" pitchFamily="34" charset="0"/>
            </a:endParaRPr>
          </a:p>
          <a:p>
            <a:pPr marL="457200" lvl="1" indent="0">
              <a:buNone/>
            </a:pPr>
            <a:endParaRPr lang="en-GB" sz="1400" u="sng" dirty="0">
              <a:latin typeface="Arial" panose="020B0604020202020204" pitchFamily="34" charset="0"/>
              <a:cs typeface="Arial" panose="020B0604020202020204" pitchFamily="34" charset="0"/>
            </a:endParaRPr>
          </a:p>
          <a:p>
            <a:endParaRPr lang="en-GB" sz="1400" dirty="0">
              <a:solidFill>
                <a:schemeClr val="tx1"/>
              </a:solidFill>
            </a:endParaRP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None/>
            </a:pPr>
            <a:endParaRPr lang="en-GB" sz="1400" dirty="0">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0040565D-71C5-21B7-B9FB-B21834C624E5}"/>
              </a:ext>
            </a:extLst>
          </p:cNvPr>
          <p:cNvSpPr txBox="1">
            <a:spLocks/>
          </p:cNvSpPr>
          <p:nvPr/>
        </p:nvSpPr>
        <p:spPr>
          <a:xfrm>
            <a:off x="6705601" y="1161946"/>
            <a:ext cx="4567234" cy="4715084"/>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solidFill>
                <a:schemeClr val="tx1"/>
              </a:solidFill>
            </a:endParaRPr>
          </a:p>
          <a:p>
            <a:pPr algn="just" rtl="0"/>
            <a:r>
              <a:rPr lang="cy-GB" sz="1400" dirty="0">
                <a:solidFill>
                  <a:schemeClr val="tx1"/>
                </a:solidFill>
              </a:rPr>
              <a:t>Yna byddwn yn edrych ar y gwahanol gynulleidfaoedd drwy lens y DU, Cymru, Lloegr a’r Alban, er mwyn gallu cymharu, ond gan ganolbwyntio’n benodol ar Gymru. </a:t>
            </a:r>
          </a:p>
          <a:p>
            <a:pPr algn="just"/>
            <a:endParaRPr lang="en-GB" sz="1400" dirty="0">
              <a:solidFill>
                <a:schemeClr val="tx1"/>
              </a:solidFill>
            </a:endParaRPr>
          </a:p>
          <a:p>
            <a:pPr algn="just" rtl="0"/>
            <a:r>
              <a:rPr lang="cy-GB" sz="1400" dirty="0">
                <a:solidFill>
                  <a:schemeClr val="tx1"/>
                </a:solidFill>
              </a:rPr>
              <a:t>I gyflwyno proffiliau cliriach, rydym hefyd yn proffilio yn ôl cyfnod bywyd.  Mae cyfnodau bywyd yn well nag 'oedran' gan eu bod yn disgrifio sefyllfa bywyd rhywun yn well ac yn ffactor dibynadwy sy'n dylanwadu ar eu hymddygiad. Noder nad yw teithwyr bob amser yn teithio o fewn eu cyfnod bywyd - er enghraifft, gall 'teuluoedd' deithio heb eu plant. At ddiben yr adroddiad hwn, rydym wedi defnyddio'r canlynol:</a:t>
            </a:r>
          </a:p>
          <a:p>
            <a:endParaRPr lang="en-GB" sz="1400" dirty="0">
              <a:solidFill>
                <a:schemeClr val="tx1"/>
              </a:solidFill>
            </a:endParaRPr>
          </a:p>
          <a:p>
            <a:pPr lvl="1" rtl="0"/>
            <a:r>
              <a:rPr lang="cy-GB" sz="1400" b="1" dirty="0">
                <a:latin typeface="Arial" panose="020B0604020202020204" pitchFamily="34" charset="0"/>
                <a:cs typeface="Arial" panose="020B0604020202020204" pitchFamily="34" charset="0"/>
              </a:rPr>
              <a:t>Pobl Annibynnol Iau: </a:t>
            </a:r>
            <a:r>
              <a:rPr lang="cy-GB" sz="1400" dirty="0">
                <a:latin typeface="Arial" panose="020B0604020202020204" pitchFamily="34" charset="0"/>
                <a:cs typeface="Arial" panose="020B0604020202020204" pitchFamily="34" charset="0"/>
              </a:rPr>
              <a:t>16-34 oed heb blant yn yr aelwyd.</a:t>
            </a:r>
          </a:p>
          <a:p>
            <a:pPr lvl="1" rtl="0"/>
            <a:r>
              <a:rPr lang="cy-GB" sz="1400" b="1" dirty="0">
                <a:latin typeface="Arial" panose="020B0604020202020204" pitchFamily="34" charset="0"/>
                <a:cs typeface="Arial" panose="020B0604020202020204" pitchFamily="34" charset="0"/>
              </a:rPr>
              <a:t>Teuluoedd: </a:t>
            </a:r>
            <a:r>
              <a:rPr lang="cy-GB" sz="1400" dirty="0">
                <a:latin typeface="Arial" panose="020B0604020202020204" pitchFamily="34" charset="0"/>
                <a:cs typeface="Arial" panose="020B0604020202020204" pitchFamily="34" charset="0"/>
              </a:rPr>
              <a:t>16-64 oed gyda phlant yn yr aelwyd. </a:t>
            </a:r>
          </a:p>
          <a:p>
            <a:pPr lvl="1" rtl="0"/>
            <a:r>
              <a:rPr lang="cy-GB" sz="1400" b="1" dirty="0">
                <a:latin typeface="Arial" panose="020B0604020202020204" pitchFamily="34" charset="0"/>
                <a:cs typeface="Arial" panose="020B0604020202020204" pitchFamily="34" charset="0"/>
              </a:rPr>
              <a:t>Pobl Annibynnol Hŷn: </a:t>
            </a:r>
            <a:r>
              <a:rPr lang="cy-GB" sz="1400" dirty="0">
                <a:latin typeface="Arial" panose="020B0604020202020204" pitchFamily="34" charset="0"/>
                <a:cs typeface="Arial" panose="020B0604020202020204" pitchFamily="34" charset="0"/>
              </a:rPr>
              <a:t>35-64 oed heb blant yn yr aelwyd.</a:t>
            </a:r>
          </a:p>
          <a:p>
            <a:pPr lvl="1" rtl="0"/>
            <a:r>
              <a:rPr lang="cy-GB" sz="1400" b="1" dirty="0">
                <a:latin typeface="Arial" panose="020B0604020202020204" pitchFamily="34" charset="0"/>
                <a:cs typeface="Arial" panose="020B0604020202020204" pitchFamily="34" charset="0"/>
              </a:rPr>
              <a:t>Oedran ymddeol: </a:t>
            </a:r>
            <a:r>
              <a:rPr lang="cy-GB" sz="1400" dirty="0">
                <a:latin typeface="Arial" panose="020B0604020202020204" pitchFamily="34" charset="0"/>
                <a:cs typeface="Arial" panose="020B0604020202020204" pitchFamily="34" charset="0"/>
              </a:rPr>
              <a:t>65+ oed. </a:t>
            </a: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Font typeface="Arial" panose="020B0604020202020204" pitchFamily="34" charset="0"/>
              <a:buNone/>
            </a:pPr>
            <a:endParaRPr lang="en-GB" sz="14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220F62C5-2DAC-8B5B-D415-B051509D0182}"/>
              </a:ext>
              <a:ext uri="{C183D7F6-B498-43B3-948B-1728B52AA6E4}">
                <adec:decorative xmlns:adec="http://schemas.microsoft.com/office/drawing/2017/decorative" val="1"/>
              </a:ext>
            </a:extLst>
          </p:cNvPr>
          <p:cNvCxnSpPr>
            <a:cxnSpLocks/>
          </p:cNvCxnSpPr>
          <p:nvPr/>
        </p:nvCxnSpPr>
        <p:spPr>
          <a:xfrm>
            <a:off x="6238875" y="1218991"/>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1997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37A27-7CF6-539F-53BC-44231D9A9DF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AEFEB8-2B51-72EC-E28F-616A78BC94DE}"/>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Methodoleg</a:t>
            </a:r>
          </a:p>
        </p:txBody>
      </p:sp>
    </p:spTree>
    <p:extLst>
      <p:ext uri="{BB962C8B-B14F-4D97-AF65-F5344CB8AC3E}">
        <p14:creationId xmlns:p14="http://schemas.microsoft.com/office/powerpoint/2010/main" val="3183736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380310"/>
            <a:ext cx="11675852" cy="671807"/>
          </a:xfrm>
        </p:spPr>
        <p:txBody>
          <a:bodyPr/>
          <a:lstStyle/>
          <a:p>
            <a:pPr rtl="0"/>
            <a:r>
              <a:rPr lang="cy-GB"/>
              <a:t>Methodoleg a gwaith maes</a:t>
            </a:r>
          </a:p>
        </p:txBody>
      </p:sp>
      <p:sp>
        <p:nvSpPr>
          <p:cNvPr id="6" name="Text Placeholder 2">
            <a:extLst>
              <a:ext uri="{FF2B5EF4-FFF2-40B4-BE49-F238E27FC236}">
                <a16:creationId xmlns:a16="http://schemas.microsoft.com/office/drawing/2014/main" id="{AD95EB33-B75B-99C3-D8BC-9EED6F547501}"/>
              </a:ext>
            </a:extLst>
          </p:cNvPr>
          <p:cNvSpPr>
            <a:spLocks noGrp="1"/>
          </p:cNvSpPr>
          <p:nvPr>
            <p:ph type="body" sz="quarter" idx="10"/>
          </p:nvPr>
        </p:nvSpPr>
        <p:spPr>
          <a:xfrm>
            <a:off x="498117" y="1052117"/>
            <a:ext cx="4716820" cy="4981976"/>
          </a:xfrm>
        </p:spPr>
        <p:txBody>
          <a:bodyPr/>
          <a:lstStyle/>
          <a:p>
            <a:pPr rtl="0"/>
            <a:r>
              <a:rPr lang="cy-GB" sz="1600" b="1" dirty="0">
                <a:solidFill>
                  <a:schemeClr val="tx1"/>
                </a:solidFill>
                <a:latin typeface="Arial Black" panose="020B0A04020102020204" pitchFamily="34" charset="0"/>
              </a:rPr>
              <a:t>Trosolwg </a:t>
            </a:r>
          </a:p>
          <a:p>
            <a:endParaRPr lang="en-GB" sz="1400" b="1" dirty="0">
              <a:solidFill>
                <a:schemeClr val="tx1"/>
              </a:solidFill>
            </a:endParaRPr>
          </a:p>
          <a:p>
            <a:pPr rtl="0"/>
            <a:r>
              <a:rPr lang="cy-GB" sz="1400" dirty="0">
                <a:solidFill>
                  <a:schemeClr val="tx1"/>
                </a:solidFill>
              </a:rPr>
              <a:t>Mae canfyddiadau’r adroddiad hwn yn seiliedig ar arolwg ar-lein misol a gynhaliwyd ymhlith sampl gynrychioliadol yn genedlaethol o boblogaeth y DU fel rhan o’r Traciwr Teimladau Domestig a gyhoeddwyd ar ran Visit Britain.</a:t>
            </a:r>
          </a:p>
          <a:p>
            <a:endParaRPr lang="en-GB" sz="1400" dirty="0">
              <a:solidFill>
                <a:schemeClr val="tx1"/>
              </a:solidFill>
            </a:endParaRPr>
          </a:p>
          <a:p>
            <a:pPr rtl="0"/>
            <a:r>
              <a:rPr lang="cy-GB" sz="1600" b="1" dirty="0">
                <a:solidFill>
                  <a:schemeClr val="tx1"/>
                </a:solidFill>
                <a:latin typeface="Arial Black" panose="020B0A04020102020204" pitchFamily="34" charset="0"/>
              </a:rPr>
              <a:t>Samplu:</a:t>
            </a:r>
          </a:p>
          <a:p>
            <a:endParaRPr lang="en-GB" sz="1400" b="1" dirty="0">
              <a:solidFill>
                <a:schemeClr val="tx1"/>
              </a:solidFill>
            </a:endParaRPr>
          </a:p>
          <a:p>
            <a:pPr marL="285750" indent="-285750" rtl="0">
              <a:buFont typeface="Arial" panose="020B0604020202020204" pitchFamily="34" charset="0"/>
              <a:buChar char="•"/>
            </a:pPr>
            <a:r>
              <a:rPr lang="cy-GB" sz="1400" dirty="0">
                <a:solidFill>
                  <a:schemeClr val="tx1"/>
                </a:solidFill>
              </a:rPr>
              <a:t>Yn y cam cyntaf, mae sampl craidd cynrychioliadol cenedlaethol o 1,500 o oedolion y DU yn cael ei recriwtio a’i gyfweld trwy banel ymchwil ar-lein annibynnol sefydledig. Mae'r sampl yn gynrychioliadol o oedolion y DU 16 oed a hŷn yn ôl rhyw, oedran, rhanbarth llywodraeth a gradd gymdeithasol.</a:t>
            </a:r>
          </a:p>
          <a:p>
            <a:pPr marL="285750" indent="-285750">
              <a:buFont typeface="Arial" panose="020B0604020202020204" pitchFamily="34" charset="0"/>
              <a:buChar char="•"/>
            </a:pPr>
            <a:endParaRPr lang="en-GB" sz="1400" dirty="0">
              <a:solidFill>
                <a:schemeClr val="tx1"/>
              </a:solidFill>
            </a:endParaRPr>
          </a:p>
          <a:p>
            <a:pPr marL="285750" indent="-285750" rtl="0">
              <a:buFont typeface="Arial" panose="020B0604020202020204" pitchFamily="34" charset="0"/>
              <a:buChar char="•"/>
            </a:pPr>
            <a:r>
              <a:rPr lang="cy-GB" sz="1400" dirty="0">
                <a:solidFill>
                  <a:schemeClr val="tx1"/>
                </a:solidFill>
              </a:rPr>
              <a:t>Yna caiff y sampl hon ei 'hybu' yng Nghymru a'r Alban i sicrhau bod digon o sylfaen ar gyfer dadansoddiad cenhedloedd ar wahân. Yna caiff y data eu pwysoli i wneud y sampl yn gynrychioliadol o'r DU yn gyffredinol ac o fewn pob gwlad. </a:t>
            </a:r>
          </a:p>
          <a:p>
            <a:pPr marL="342900" indent="-342900">
              <a:buFont typeface="Wingdings" panose="05000000000000000000" pitchFamily="2" charset="2"/>
              <a:buChar char="§"/>
            </a:pPr>
            <a:endParaRPr lang="en-GB" sz="1400" dirty="0">
              <a:solidFill>
                <a:schemeClr val="tx1"/>
              </a:solidFill>
            </a:endParaRPr>
          </a:p>
          <a:p>
            <a:pPr marL="342900" indent="-342900">
              <a:buFont typeface="Wingdings" panose="05000000000000000000" pitchFamily="2" charset="2"/>
              <a:buChar char="§"/>
            </a:pPr>
            <a:endParaRPr lang="en-GB" sz="1400" dirty="0">
              <a:solidFill>
                <a:schemeClr val="tx1"/>
              </a:solidFill>
            </a:endParaRPr>
          </a:p>
        </p:txBody>
      </p:sp>
      <p:sp>
        <p:nvSpPr>
          <p:cNvPr id="7" name="Text Placeholder 2">
            <a:extLst>
              <a:ext uri="{FF2B5EF4-FFF2-40B4-BE49-F238E27FC236}">
                <a16:creationId xmlns:a16="http://schemas.microsoft.com/office/drawing/2014/main" id="{4ED6AE8C-812F-4063-1234-D192905625E7}"/>
              </a:ext>
            </a:extLst>
          </p:cNvPr>
          <p:cNvSpPr txBox="1">
            <a:spLocks/>
          </p:cNvSpPr>
          <p:nvPr/>
        </p:nvSpPr>
        <p:spPr>
          <a:xfrm>
            <a:off x="5434014" y="1052117"/>
            <a:ext cx="6335097" cy="4997938"/>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b="1" dirty="0">
                <a:solidFill>
                  <a:schemeClr val="tx1"/>
                </a:solidFill>
                <a:latin typeface="Arial Black" panose="020B0A04020102020204" pitchFamily="34" charset="0"/>
              </a:rPr>
              <a:t>Gwaith maes</a:t>
            </a:r>
            <a:r>
              <a:rPr lang="cy-GB" sz="1600" b="1" dirty="0">
                <a:solidFill>
                  <a:schemeClr val="tx1"/>
                </a:solidFill>
              </a:rPr>
              <a:t>:</a:t>
            </a:r>
          </a:p>
          <a:p>
            <a:pPr marL="285750" indent="-285750">
              <a:buFont typeface="Arial" panose="020B0604020202020204" pitchFamily="34" charset="0"/>
              <a:buChar char="•"/>
            </a:pPr>
            <a:endParaRPr lang="en-GB" sz="1400" dirty="0">
              <a:solidFill>
                <a:schemeClr val="tx1"/>
              </a:solidFill>
            </a:endParaRPr>
          </a:p>
          <a:p>
            <a:pPr rtl="0"/>
            <a:r>
              <a:rPr lang="cy-GB" sz="1400" dirty="0">
                <a:solidFill>
                  <a:schemeClr val="tx1"/>
                </a:solidFill>
              </a:rPr>
              <a:t>Cynhaliwyd gwaith maes yn ystod y dyddiadau canlynol, </a:t>
            </a:r>
            <a:r>
              <a:rPr lang="cy-GB" sz="1400" u="sng" dirty="0">
                <a:solidFill>
                  <a:schemeClr val="tx1"/>
                </a:solidFill>
              </a:rPr>
              <a:t>a’u dyddiadau cyfatebol o’r flwyddyn flaenorol, gyda dyddiadau gwaith maes a meintiau sylfaen tebyg:</a:t>
            </a:r>
          </a:p>
          <a:p>
            <a:endParaRPr lang="en-GB" sz="1400" dirty="0">
              <a:solidFill>
                <a:schemeClr val="tx1"/>
              </a:solidFill>
            </a:endParaRP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Rhagfyr 2025: 1</a:t>
            </a:r>
            <a:r>
              <a:rPr lang="cy-GB" sz="1400" b="1" baseline="30000" dirty="0">
                <a:latin typeface="Arial" panose="020B0604020202020204" pitchFamily="34" charset="0"/>
                <a:cs typeface="Arial" panose="020B0604020202020204" pitchFamily="34" charset="0"/>
              </a:rPr>
              <a:t>af </a:t>
            </a:r>
            <a:r>
              <a:rPr lang="cy-GB" sz="1400" b="1" dirty="0">
                <a:latin typeface="Arial" panose="020B0604020202020204" pitchFamily="34" charset="0"/>
                <a:cs typeface="Arial" panose="020B0604020202020204" pitchFamily="34" charset="0"/>
              </a:rPr>
              <a:t>i 7</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 Rhagfyr 2025</a:t>
            </a: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Ionawr 2026: 3</a:t>
            </a:r>
            <a:r>
              <a:rPr lang="cy-GB" sz="1400" b="1" baseline="30000" dirty="0">
                <a:latin typeface="Arial" panose="020B0604020202020204" pitchFamily="34" charset="0"/>
                <a:cs typeface="Arial" panose="020B0604020202020204" pitchFamily="34" charset="0"/>
              </a:rPr>
              <a:t>ydd</a:t>
            </a:r>
            <a:r>
              <a:rPr lang="cy-GB" sz="1400" b="1" dirty="0">
                <a:latin typeface="Arial" panose="020B0604020202020204" pitchFamily="34" charset="0"/>
                <a:cs typeface="Arial" panose="020B0604020202020204" pitchFamily="34" charset="0"/>
              </a:rPr>
              <a:t>i 9</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 Ionawr 2026</a:t>
            </a:r>
          </a:p>
          <a:p>
            <a:endParaRPr lang="en-GB" sz="1400" dirty="0">
              <a:solidFill>
                <a:schemeClr val="tx1"/>
              </a:solidFill>
            </a:endParaRPr>
          </a:p>
          <a:p>
            <a:pPr rtl="0"/>
            <a:r>
              <a:rPr lang="cy-GB" sz="1400" b="1" dirty="0">
                <a:solidFill>
                  <a:schemeClr val="tx1"/>
                </a:solidFill>
              </a:rPr>
              <a:t> </a:t>
            </a:r>
            <a:br>
              <a:rPr lang="en-GB" sz="1400" b="1" dirty="0">
                <a:solidFill>
                  <a:schemeClr val="tx1"/>
                </a:solidFill>
              </a:rPr>
            </a:br>
            <a:r>
              <a:rPr lang="cy-GB" sz="1600" b="1" dirty="0">
                <a:solidFill>
                  <a:schemeClr val="tx1"/>
                </a:solidFill>
                <a:latin typeface="Arial Black" panose="020B0A04020102020204" pitchFamily="34" charset="0"/>
              </a:rPr>
              <a:t>Cyfyngiadau: </a:t>
            </a:r>
            <a:br>
              <a:rPr lang="en-GB" sz="1400" b="1" dirty="0">
                <a:solidFill>
                  <a:schemeClr val="tx1"/>
                </a:solidFill>
              </a:rPr>
            </a:br>
            <a:endParaRPr lang="en-GB" sz="1400" b="1" dirty="0">
              <a:solidFill>
                <a:schemeClr val="tx1"/>
              </a:solidFill>
            </a:endParaRPr>
          </a:p>
          <a:p>
            <a:pPr marL="285750" indent="-285750" rtl="0">
              <a:buFont typeface="Arial" panose="020B0604020202020204" pitchFamily="34" charset="0"/>
              <a:buChar char="•"/>
            </a:pPr>
            <a:r>
              <a:rPr lang="cy-GB" sz="1400" dirty="0">
                <a:solidFill>
                  <a:schemeClr val="tx1"/>
                </a:solidFill>
              </a:rPr>
              <a:t>Fel gyda phob ymchwil seiliedig ar‑fwriad, mae cynlluniau ymhellach i'r dyfodol fel arfer yn llai sicr na'r rhai yn y tymor agos. Er bod cyfuno tonnau Rhagfyr 2025 ac Ionawr 2026 yn rhoi mewnwelediad cadarn i gynlluniau‑cynnar, dylid bod yn ofalus iawn wrth ddehongli bwriadau ar gyfer hwyrach yn 2026, gan fod ystod‑hirach yn naturiol yn fwy cyfnewidiol ac agored i newid.</a:t>
            </a:r>
          </a:p>
          <a:p>
            <a:pPr marL="285750" indent="-285750">
              <a:buFont typeface="Arial" panose="020B0604020202020204" pitchFamily="34" charset="0"/>
              <a:buChar char="•"/>
            </a:pPr>
            <a:endParaRPr lang="en-GB" sz="1400" dirty="0">
              <a:solidFill>
                <a:schemeClr val="tx1"/>
              </a:solidFill>
            </a:endParaRPr>
          </a:p>
          <a:p>
            <a:pPr marL="285750" indent="-285750" rtl="0">
              <a:buFont typeface="Arial" panose="020B0604020202020204" pitchFamily="34" charset="0"/>
              <a:buChar char="•"/>
            </a:pPr>
            <a:r>
              <a:rPr lang="cy-GB" sz="1400" dirty="0">
                <a:solidFill>
                  <a:schemeClr val="tx1"/>
                </a:solidFill>
              </a:rPr>
              <a:t>Dylid bod yn ofalus wrth ddehongli canfyddiadau sy'n seiliedig ar samplau llai - yn enwedig‑is-grwpiau Cymru gyda meintiau sylfaen o dan 100 - oherwydd y lwfans gwallau cynyddol a llai o ddibynadwyedd ystadegol.</a:t>
            </a:r>
          </a:p>
          <a:p>
            <a:endParaRPr lang="en-GB" sz="1400" b="1" dirty="0">
              <a:solidFill>
                <a:schemeClr val="tx1"/>
              </a:solidFill>
            </a:endParaRPr>
          </a:p>
          <a:p>
            <a:br>
              <a:rPr lang="en-GB" sz="1400" dirty="0">
                <a:solidFill>
                  <a:schemeClr val="tx1"/>
                </a:solidFill>
              </a:rPr>
            </a:br>
            <a:endParaRPr lang="en-GB" sz="1400" dirty="0">
              <a:solidFill>
                <a:schemeClr val="tx1"/>
              </a:solidFill>
            </a:endParaRPr>
          </a:p>
          <a:p>
            <a:endParaRPr lang="en-GB" sz="1400" dirty="0">
              <a:solidFill>
                <a:schemeClr val="tx1"/>
              </a:solidFill>
            </a:endParaRPr>
          </a:p>
        </p:txBody>
      </p:sp>
      <p:cxnSp>
        <p:nvCxnSpPr>
          <p:cNvPr id="10" name="Straight Connector 9">
            <a:extLst>
              <a:ext uri="{FF2B5EF4-FFF2-40B4-BE49-F238E27FC236}">
                <a16:creationId xmlns:a16="http://schemas.microsoft.com/office/drawing/2014/main" id="{61D011EB-3676-5AC0-7C52-1B00599931BF}"/>
              </a:ext>
              <a:ext uri="{C183D7F6-B498-43B3-948B-1728B52AA6E4}">
                <adec:decorative xmlns:adec="http://schemas.microsoft.com/office/drawing/2017/decorative" val="1"/>
              </a:ext>
            </a:extLst>
          </p:cNvPr>
          <p:cNvCxnSpPr>
            <a:cxnSpLocks/>
          </p:cNvCxnSpPr>
          <p:nvPr/>
        </p:nvCxnSpPr>
        <p:spPr>
          <a:xfrm>
            <a:off x="5324475" y="886685"/>
            <a:ext cx="0" cy="5312840"/>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7075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28085"/>
            <a:ext cx="11675852" cy="671807"/>
          </a:xfrm>
        </p:spPr>
        <p:txBody>
          <a:bodyPr/>
          <a:lstStyle/>
          <a:p>
            <a:pPr rtl="0"/>
            <a:r>
              <a:rPr lang="cy-GB" sz="2667"/>
              <a:t>Manylu ar y samplu</a:t>
            </a:r>
          </a:p>
        </p:txBody>
      </p:sp>
      <p:sp>
        <p:nvSpPr>
          <p:cNvPr id="3" name="Text Placeholder 2"/>
          <p:cNvSpPr>
            <a:spLocks noGrp="1"/>
          </p:cNvSpPr>
          <p:nvPr>
            <p:ph type="body" sz="quarter" idx="10"/>
          </p:nvPr>
        </p:nvSpPr>
        <p:spPr>
          <a:xfrm>
            <a:off x="422889" y="600009"/>
            <a:ext cx="10900000" cy="828741"/>
          </a:xfrm>
        </p:spPr>
        <p:txBody>
          <a:bodyPr/>
          <a:lstStyle/>
          <a:p>
            <a:pPr rtl="0"/>
            <a:r>
              <a:rPr lang="cy-GB" sz="1400" b="1"/>
              <a:t>Mae’r canfyddiadau yn yr adroddiad hwn yn seiliedig yn bennaf ar ddata o fis Rhagfyr 2025 i fis Ionawr 2026</a:t>
            </a:r>
            <a:r>
              <a:rPr lang="cy-GB" sz="1400"/>
              <a:t>. </a:t>
            </a:r>
          </a:p>
          <a:p>
            <a:pPr rtl="0"/>
            <a:r>
              <a:rPr lang="cy-GB" sz="1400"/>
              <a:t> </a:t>
            </a:r>
          </a:p>
          <a:p>
            <a:pPr rtl="0"/>
            <a:r>
              <a:rPr lang="cy-GB" sz="1400"/>
              <a:t>Mae'r tabl isod yn crynhoi maint samplau'r cynulleidfaoedd allweddol a nodwyd yn yr adroddiad hwn. Lle mae gwahaniaethau clir, mae'r rhain wedi'i nodi yn y sylwadau. </a:t>
            </a:r>
          </a:p>
          <a:p>
            <a:endParaRPr lang="en-GB" sz="1400"/>
          </a:p>
          <a:p>
            <a:pPr marL="457177" lvl="1" indent="0">
              <a:buNone/>
            </a:pPr>
            <a:endParaRPr lang="en-GB" sz="1400">
              <a:latin typeface="Arial" panose="020B0604020202020204" pitchFamily="34" charset="0"/>
              <a:cs typeface="Arial" panose="020B0604020202020204" pitchFamily="34" charset="0"/>
            </a:endParaRPr>
          </a:p>
          <a:p>
            <a:pPr lvl="1"/>
            <a:endParaRPr lang="en-GB" sz="1400">
              <a:latin typeface="Arial" panose="020B0604020202020204" pitchFamily="34" charset="0"/>
              <a:cs typeface="Arial" panose="020B0604020202020204" pitchFamily="34" charset="0"/>
            </a:endParaRPr>
          </a:p>
          <a:p>
            <a:pPr marL="457177" lvl="1" indent="0">
              <a:buNone/>
            </a:pPr>
            <a:endParaRPr lang="en-GB" sz="1400">
              <a:latin typeface="Arial" panose="020B0604020202020204" pitchFamily="34" charset="0"/>
              <a:cs typeface="Arial" panose="020B0604020202020204" pitchFamily="34" charset="0"/>
            </a:endParaRPr>
          </a:p>
          <a:p>
            <a:endParaRPr lang="en-GB" sz="1400"/>
          </a:p>
          <a:p>
            <a:pPr marL="455073" lvl="1" indent="-455073">
              <a:buNone/>
            </a:pPr>
            <a:endParaRPr lang="en-GB" sz="140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0EF0B0E-2B2A-8093-19B6-88B4A963A99F}"/>
              </a:ext>
            </a:extLst>
          </p:cNvPr>
          <p:cNvGraphicFramePr>
            <a:graphicFrameLocks noGrp="1"/>
          </p:cNvGraphicFramePr>
          <p:nvPr>
            <p:extLst>
              <p:ext uri="{D42A27DB-BD31-4B8C-83A1-F6EECF244321}">
                <p14:modId xmlns:p14="http://schemas.microsoft.com/office/powerpoint/2010/main" val="4060520270"/>
              </p:ext>
            </p:extLst>
          </p:nvPr>
        </p:nvGraphicFramePr>
        <p:xfrm>
          <a:off x="422888" y="1698127"/>
          <a:ext cx="9321474" cy="4480560"/>
        </p:xfrm>
        <a:graphic>
          <a:graphicData uri="http://schemas.openxmlformats.org/drawingml/2006/table">
            <a:tbl>
              <a:tblPr firstRow="1" bandRow="1">
                <a:tableStyleId>{21E4AEA4-8DFA-4A89-87EB-49C32662AFE0}</a:tableStyleId>
              </a:tblPr>
              <a:tblGrid>
                <a:gridCol w="4078934">
                  <a:extLst>
                    <a:ext uri="{9D8B030D-6E8A-4147-A177-3AD203B41FA5}">
                      <a16:colId xmlns:a16="http://schemas.microsoft.com/office/drawing/2014/main" val="1131441875"/>
                    </a:ext>
                  </a:extLst>
                </a:gridCol>
                <a:gridCol w="4078934">
                  <a:extLst>
                    <a:ext uri="{9D8B030D-6E8A-4147-A177-3AD203B41FA5}">
                      <a16:colId xmlns:a16="http://schemas.microsoft.com/office/drawing/2014/main" val="640285371"/>
                    </a:ext>
                  </a:extLst>
                </a:gridCol>
                <a:gridCol w="1163606">
                  <a:extLst>
                    <a:ext uri="{9D8B030D-6E8A-4147-A177-3AD203B41FA5}">
                      <a16:colId xmlns:a16="http://schemas.microsoft.com/office/drawing/2014/main" val="4207534668"/>
                    </a:ext>
                  </a:extLst>
                </a:gridCol>
              </a:tblGrid>
              <a:tr h="283077">
                <a:tc>
                  <a:txBody>
                    <a:bodyPr/>
                    <a:lstStyle/>
                    <a:p>
                      <a:pPr rtl="0"/>
                      <a:r>
                        <a:rPr lang="cy-GB" sz="1400">
                          <a:solidFill>
                            <a:schemeClr val="bg1"/>
                          </a:solidFill>
                          <a:latin typeface="Arial Black" panose="020B0A04020102020204" pitchFamily="34" charset="0"/>
                        </a:rPr>
                        <a:t>Cynulleidfa</a:t>
                      </a:r>
                    </a:p>
                  </a:txBody>
                  <a:tcPr/>
                </a:tc>
                <a:tc>
                  <a:txBody>
                    <a:bodyPr/>
                    <a:lstStyle/>
                    <a:p>
                      <a:pPr rtl="0"/>
                      <a:r>
                        <a:rPr lang="cy-GB" sz="1400">
                          <a:solidFill>
                            <a:schemeClr val="bg1"/>
                          </a:solidFill>
                          <a:latin typeface="Arial Black" panose="020B0A04020102020204" pitchFamily="34" charset="0"/>
                          <a:cs typeface="Arial" panose="020B0604020202020204" pitchFamily="34" charset="0"/>
                        </a:rPr>
                        <a:t>Ton y gwaith maes</a:t>
                      </a:r>
                    </a:p>
                  </a:txBody>
                  <a:tcPr/>
                </a:tc>
                <a:tc>
                  <a:txBody>
                    <a:bodyPr/>
                    <a:lstStyle/>
                    <a:p>
                      <a:pPr rtl="0"/>
                      <a:r>
                        <a:rPr lang="cy-GB" sz="1400">
                          <a:solidFill>
                            <a:schemeClr val="bg1"/>
                          </a:solidFill>
                          <a:latin typeface="Arial Black" panose="020B0A04020102020204" pitchFamily="34" charset="0"/>
                        </a:rPr>
                        <a:t>Maint y sampl</a:t>
                      </a:r>
                    </a:p>
                  </a:txBody>
                  <a:tcPr/>
                </a:tc>
                <a:extLst>
                  <a:ext uri="{0D108BD9-81ED-4DB2-BD59-A6C34878D82A}">
                    <a16:rowId xmlns:a16="http://schemas.microsoft.com/office/drawing/2014/main" val="382047432"/>
                  </a:ext>
                </a:extLst>
              </a:tr>
              <a:tr h="283077">
                <a:tc>
                  <a:txBody>
                    <a:bodyPr/>
                    <a:lstStyle/>
                    <a:p>
                      <a:pPr rtl="0"/>
                      <a:r>
                        <a:rPr lang="cy-GB" sz="1400">
                          <a:solidFill>
                            <a:schemeClr val="tx1"/>
                          </a:solidFill>
                          <a:latin typeface="Arial" panose="020B0604020202020204" pitchFamily="34" charset="0"/>
                          <a:cs typeface="Arial" panose="020B0604020202020204" pitchFamily="34" charset="0"/>
                        </a:rPr>
                        <a:t>Trigolion y DU</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Rhagfyr 2025 ac Ionawr 2026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3,510</a:t>
                      </a:r>
                    </a:p>
                  </a:txBody>
                  <a:tcPr/>
                </a:tc>
                <a:extLst>
                  <a:ext uri="{0D108BD9-81ED-4DB2-BD59-A6C34878D82A}">
                    <a16:rowId xmlns:a16="http://schemas.microsoft.com/office/drawing/2014/main" val="10533699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y DU 2026</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2026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1,387</a:t>
                      </a:r>
                    </a:p>
                  </a:txBody>
                  <a:tcPr/>
                </a:tc>
                <a:extLst>
                  <a:ext uri="{0D108BD9-81ED-4DB2-BD59-A6C34878D82A}">
                    <a16:rowId xmlns:a16="http://schemas.microsoft.com/office/drawing/2014/main" val="24820435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y DU 2025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2025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1,415</a:t>
                      </a:r>
                    </a:p>
                  </a:txBody>
                  <a:tcPr/>
                </a:tc>
                <a:extLst>
                  <a:ext uri="{0D108BD9-81ED-4DB2-BD59-A6C34878D82A}">
                    <a16:rowId xmlns:a16="http://schemas.microsoft.com/office/drawing/2014/main" val="3328720115"/>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Cymru 2026</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2026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177</a:t>
                      </a:r>
                    </a:p>
                  </a:txBody>
                  <a:tcPr/>
                </a:tc>
                <a:extLst>
                  <a:ext uri="{0D108BD9-81ED-4DB2-BD59-A6C34878D82A}">
                    <a16:rowId xmlns:a16="http://schemas.microsoft.com/office/drawing/2014/main" val="410050188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Cymru 2025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2025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139</a:t>
                      </a:r>
                    </a:p>
                  </a:txBody>
                  <a:tcPr/>
                </a:tc>
                <a:extLst>
                  <a:ext uri="{0D108BD9-81ED-4DB2-BD59-A6C34878D82A}">
                    <a16:rowId xmlns:a16="http://schemas.microsoft.com/office/drawing/2014/main" val="879735227"/>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Cymru Ionawr-Mawrth 2026</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Rhagfyr 2025 ac 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212</a:t>
                      </a:r>
                    </a:p>
                  </a:txBody>
                  <a:tcPr/>
                </a:tc>
                <a:extLst>
                  <a:ext uri="{0D108BD9-81ED-4DB2-BD59-A6C34878D82A}">
                    <a16:rowId xmlns:a16="http://schemas.microsoft.com/office/drawing/2014/main" val="10657256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Cymru Ebrill-Mehefin 2026</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Rhagfyr 2025 ac 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134</a:t>
                      </a:r>
                    </a:p>
                  </a:txBody>
                  <a:tcPr/>
                </a:tc>
                <a:extLst>
                  <a:ext uri="{0D108BD9-81ED-4DB2-BD59-A6C34878D82A}">
                    <a16:rowId xmlns:a16="http://schemas.microsoft.com/office/drawing/2014/main" val="77178624"/>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Cymru Gorffennaf-Medi 2026</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Rhagfyr 2025 ac 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i="0" u="none" strike="noStrike" kern="1200" cap="none" spc="0" normalizeH="0" baseline="0">
                          <a:ln>
                            <a:noFill/>
                          </a:ln>
                          <a:solidFill>
                            <a:schemeClr val="tx1"/>
                          </a:solidFill>
                          <a:effectLst/>
                          <a:uLnTx/>
                          <a:uFillTx/>
                          <a:latin typeface="Arial" panose="020B0604020202020204" pitchFamily="34" charset="0"/>
                          <a:ea typeface="+mn-ea"/>
                          <a:cs typeface="Arial" panose="020B0604020202020204" pitchFamily="34" charset="0"/>
                        </a:rPr>
                        <a:t>78</a:t>
                      </a:r>
                    </a:p>
                  </a:txBody>
                  <a:tcPr/>
                </a:tc>
                <a:extLst>
                  <a:ext uri="{0D108BD9-81ED-4DB2-BD59-A6C34878D82A}">
                    <a16:rowId xmlns:a16="http://schemas.microsoft.com/office/drawing/2014/main" val="2916231765"/>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Cymru Hydref-Rhagfyr 2026</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Rhagfyr 2025 ac 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182</a:t>
                      </a:r>
                    </a:p>
                  </a:txBody>
                  <a:tcPr/>
                </a:tc>
                <a:extLst>
                  <a:ext uri="{0D108BD9-81ED-4DB2-BD59-A6C34878D82A}">
                    <a16:rowId xmlns:a16="http://schemas.microsoft.com/office/drawing/2014/main" val="18827809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Teithwyr y DU 2025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1,194</a:t>
                      </a:r>
                    </a:p>
                  </a:txBody>
                  <a:tcPr/>
                </a:tc>
                <a:extLst>
                  <a:ext uri="{0D108BD9-81ED-4DB2-BD59-A6C34878D82A}">
                    <a16:rowId xmlns:a16="http://schemas.microsoft.com/office/drawing/2014/main" val="2660397032"/>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Teithwyr Cymru 2025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98</a:t>
                      </a:r>
                    </a:p>
                  </a:txBody>
                  <a:tcPr/>
                </a:tc>
                <a:extLst>
                  <a:ext uri="{0D108BD9-81ED-4DB2-BD59-A6C34878D82A}">
                    <a16:rowId xmlns:a16="http://schemas.microsoft.com/office/drawing/2014/main" val="187093394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Teithwyr Lloegr 2025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966</a:t>
                      </a:r>
                    </a:p>
                  </a:txBody>
                  <a:tcPr/>
                </a:tc>
                <a:extLst>
                  <a:ext uri="{0D108BD9-81ED-4DB2-BD59-A6C34878D82A}">
                    <a16:rowId xmlns:a16="http://schemas.microsoft.com/office/drawing/2014/main" val="937099937"/>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Teithwyr yr Alban 2025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Ionawr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dirty="0">
                          <a:ln>
                            <a:noFill/>
                          </a:ln>
                          <a:solidFill>
                            <a:schemeClr val="tx1"/>
                          </a:solidFill>
                          <a:effectLst/>
                          <a:uLnTx/>
                          <a:uFillTx/>
                          <a:latin typeface="Arial" panose="020B0604020202020204" pitchFamily="34" charset="0"/>
                          <a:cs typeface="Arial" panose="020B0604020202020204" pitchFamily="34" charset="0"/>
                        </a:rPr>
                        <a:t>150</a:t>
                      </a:r>
                    </a:p>
                  </a:txBody>
                  <a:tcPr/>
                </a:tc>
                <a:extLst>
                  <a:ext uri="{0D108BD9-81ED-4DB2-BD59-A6C34878D82A}">
                    <a16:rowId xmlns:a16="http://schemas.microsoft.com/office/drawing/2014/main" val="1265809710"/>
                  </a:ext>
                </a:extLst>
              </a:tr>
            </a:tbl>
          </a:graphicData>
        </a:graphic>
      </p:graphicFrame>
    </p:spTree>
    <p:extLst>
      <p:ext uri="{BB962C8B-B14F-4D97-AF65-F5344CB8AC3E}">
        <p14:creationId xmlns:p14="http://schemas.microsoft.com/office/powerpoint/2010/main" val="2537032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Prif ganfyddiadau</a:t>
            </a:r>
          </a:p>
        </p:txBody>
      </p:sp>
    </p:spTree>
    <p:extLst>
      <p:ext uri="{BB962C8B-B14F-4D97-AF65-F5344CB8AC3E}">
        <p14:creationId xmlns:p14="http://schemas.microsoft.com/office/powerpoint/2010/main" val="329958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1B65-F288-6AA5-13F0-4831B09871D5}"/>
              </a:ext>
            </a:extLst>
          </p:cNvPr>
          <p:cNvSpPr>
            <a:spLocks noGrp="1"/>
          </p:cNvSpPr>
          <p:nvPr>
            <p:ph type="title"/>
          </p:nvPr>
        </p:nvSpPr>
        <p:spPr>
          <a:xfrm>
            <a:off x="397252" y="235766"/>
            <a:ext cx="11675852" cy="671807"/>
          </a:xfrm>
        </p:spPr>
        <p:txBody>
          <a:bodyPr/>
          <a:lstStyle/>
          <a:p>
            <a:pPr rtl="0"/>
            <a:r>
              <a:rPr lang="cy-GB"/>
              <a:t>Prif Ganfyddiadau (1)</a:t>
            </a:r>
          </a:p>
        </p:txBody>
      </p:sp>
      <p:sp>
        <p:nvSpPr>
          <p:cNvPr id="5" name="Rectangle 1">
            <a:extLst>
              <a:ext uri="{FF2B5EF4-FFF2-40B4-BE49-F238E27FC236}">
                <a16:creationId xmlns:a16="http://schemas.microsoft.com/office/drawing/2014/main" id="{9D0161FC-67EA-318A-1C5D-D0F6E4E6FDAF}"/>
              </a:ext>
            </a:extLst>
          </p:cNvPr>
          <p:cNvSpPr>
            <a:spLocks noChangeArrowheads="1"/>
          </p:cNvSpPr>
          <p:nvPr/>
        </p:nvSpPr>
        <p:spPr bwMode="auto">
          <a:xfrm>
            <a:off x="397252" y="960923"/>
            <a:ext cx="5148969"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a:latin typeface="Arial Black" panose="020B0A04020102020204" pitchFamily="34" charset="0"/>
              </a:rPr>
              <a:t>Adolygiad 2025</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Mae Cymru yn parhau i ddenu cymysgedd amrywiol o ymwelwyr, gyda </a:t>
            </a:r>
            <a:r>
              <a:rPr kumimoji="0" lang="cy-GB" sz="1200" i="0" u="none" strike="noStrike" cap="none" normalizeH="0" baseline="0">
                <a:ln>
                  <a:noFill/>
                </a:ln>
                <a:solidFill>
                  <a:schemeClr val="tx1"/>
                </a:solidFill>
                <a:effectLst/>
                <a:latin typeface="Arial" panose="020B0604020202020204" pitchFamily="34" charset="0"/>
              </a:rPr>
              <a:t>Phobl Annibynnol Hŷn a Theuluoedd yn ffurfio’r grwpiau mwyaf, a phresenoldeb cymharol gryf o Bobl Annibynnol Iau.</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lvl="0" indent="-171450" rtl="0" eaLnBrk="0" fontAlgn="base" hangingPunct="0">
              <a:spcBef>
                <a:spcPct val="0"/>
              </a:spcBef>
              <a:spcAft>
                <a:spcPct val="0"/>
              </a:spcAft>
              <a:buFont typeface="Arial" panose="020B0604020202020204" pitchFamily="34" charset="0"/>
              <a:buChar char="•"/>
            </a:pPr>
            <a:r>
              <a:rPr kumimoji="0" lang="cy-GB" sz="1200" b="1" i="0" u="none" strike="noStrike" cap="none" normalizeH="0" baseline="0">
                <a:ln>
                  <a:noFill/>
                </a:ln>
                <a:solidFill>
                  <a:schemeClr val="tx1"/>
                </a:solidFill>
                <a:effectLst/>
                <a:latin typeface="Arial" panose="020B0604020202020204" pitchFamily="34" charset="0"/>
              </a:rPr>
              <a:t>Caerdydd, Sir Benfro a Chanolbarth Cymru/Bannau </a:t>
            </a:r>
            <a:r>
              <a:rPr lang="cy-GB" sz="1200" b="1">
                <a:latin typeface="Arial" panose="020B0604020202020204" pitchFamily="34" charset="0"/>
              </a:rPr>
              <a:t>Brycheiniog (Bannau Brycheiniog) </a:t>
            </a:r>
            <a:r>
              <a:rPr kumimoji="0" lang="cy-GB" sz="1200" i="0" u="none" strike="noStrike" cap="none" normalizeH="0" baseline="0">
                <a:ln>
                  <a:noFill/>
                </a:ln>
                <a:solidFill>
                  <a:schemeClr val="tx1"/>
                </a:solidFill>
                <a:effectLst/>
                <a:latin typeface="Arial" panose="020B0604020202020204" pitchFamily="34" charset="0"/>
              </a:rPr>
              <a:t>yw’r cyrchfannau yr ymwelir â hwy fwyaf, gydag ardaloedd fel </a:t>
            </a:r>
            <a:r>
              <a:rPr kumimoji="0" lang="cy-GB" sz="1200" b="1" i="0" u="none" strike="noStrike" cap="none" normalizeH="0" baseline="0">
                <a:ln>
                  <a:noFill/>
                </a:ln>
                <a:solidFill>
                  <a:schemeClr val="tx1"/>
                </a:solidFill>
                <a:effectLst/>
                <a:latin typeface="Arial" panose="020B0604020202020204" pitchFamily="34" charset="0"/>
              </a:rPr>
              <a:t>Sir Gaerfyrddin a Gogledd Ddwyrain Cymru yn</a:t>
            </a:r>
            <a:r>
              <a:rPr kumimoji="0" lang="cy-GB" sz="1200" i="0" u="none" strike="noStrike" cap="none" normalizeH="0" baseline="0">
                <a:ln>
                  <a:noFill/>
                </a:ln>
                <a:solidFill>
                  <a:schemeClr val="tx1"/>
                </a:solidFill>
                <a:effectLst/>
                <a:latin typeface="Arial" panose="020B0604020202020204" pitchFamily="34" charset="0"/>
              </a:rPr>
              <a:t> perfformio’n well na’r lefelau bwriad cychwynnol.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Mae teithiau i Gymru yn cyfrif am 6% o deithiau’r DU yn 2025, </a:t>
            </a:r>
            <a:r>
              <a:rPr kumimoji="0" lang="cy-GB" sz="1200" i="0" u="none" strike="noStrike" cap="none" normalizeH="0" baseline="0">
                <a:ln>
                  <a:noFill/>
                </a:ln>
                <a:solidFill>
                  <a:schemeClr val="tx1"/>
                </a:solidFill>
                <a:effectLst/>
                <a:latin typeface="Arial" panose="020B0604020202020204" pitchFamily="34" charset="0"/>
              </a:rPr>
              <a:t>sy’n is na’r bwriad a gofnodwyd ar ddechrau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Ledled‑y DU, mae bwriadau'n parhau i fod yn uwch na theithiau a gymerwyd</a:t>
            </a:r>
            <a:r>
              <a:rPr kumimoji="0" lang="cy-GB" sz="1200" i="0" u="none" strike="noStrike" cap="none" normalizeH="0" baseline="0">
                <a:ln>
                  <a:noFill/>
                </a:ln>
                <a:solidFill>
                  <a:schemeClr val="tx1"/>
                </a:solidFill>
                <a:effectLst/>
                <a:latin typeface="Arial" panose="020B0604020202020204" pitchFamily="34" charset="0"/>
              </a:rPr>
              <a:t>, gyda Lloegr yn parhau i dra-arglwyddiaethu nifer y teithiau.</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200" dirty="0">
              <a:latin typeface="Arial" panose="020B0604020202020204" pitchFamily="34" charset="0"/>
            </a:endParaRPr>
          </a:p>
          <a:p>
            <a:pPr rtl="0" eaLnBrk="0" fontAlgn="base" hangingPunct="0">
              <a:spcBef>
                <a:spcPct val="0"/>
              </a:spcBef>
              <a:spcAft>
                <a:spcPct val="0"/>
              </a:spcAft>
            </a:pPr>
            <a:r>
              <a:rPr lang="cy-GB" sz="1400">
                <a:latin typeface="Arial Black" panose="020B0A04020102020204" pitchFamily="34" charset="0"/>
              </a:rPr>
              <a:t>Costau byw</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Mae pwysau ariannol yn dangos arwyddion o leddfu, </a:t>
            </a:r>
            <a:r>
              <a:rPr kumimoji="0" lang="cy-GB" sz="1200" i="0" u="none" strike="noStrike" cap="none" normalizeH="0" baseline="0">
                <a:ln>
                  <a:noFill/>
                </a:ln>
                <a:solidFill>
                  <a:schemeClr val="tx1"/>
                </a:solidFill>
                <a:effectLst/>
                <a:latin typeface="Arial" panose="020B0604020202020204" pitchFamily="34" charset="0"/>
              </a:rPr>
              <a:t>gyda llai o deithwyr yn nodi fforddiadwyedd fel rhwystr a mwy yn teimlo’n sefydlog yn ariannol o gymharu â dechrau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i="0" u="none" strike="noStrike" cap="none" normalizeH="0" baseline="0">
                <a:ln>
                  <a:noFill/>
                </a:ln>
                <a:solidFill>
                  <a:schemeClr val="tx1"/>
                </a:solidFill>
                <a:effectLst/>
                <a:latin typeface="Arial" panose="020B0604020202020204" pitchFamily="34" charset="0"/>
              </a:rPr>
              <a:t>Mae tua </a:t>
            </a:r>
            <a:r>
              <a:rPr kumimoji="0" lang="cy-GB" sz="1200" b="1" i="0" u="none" strike="noStrike" cap="none" normalizeH="0" baseline="0">
                <a:ln>
                  <a:noFill/>
                </a:ln>
                <a:solidFill>
                  <a:schemeClr val="tx1"/>
                </a:solidFill>
                <a:effectLst/>
                <a:latin typeface="Arial" panose="020B0604020202020204" pitchFamily="34" charset="0"/>
              </a:rPr>
              <a:t>hanner y rhai sy’n bwriadu teithiau i Gymru yn dal i ddisgwyl rhywfaint‑o‑ddylanwad costau byw, </a:t>
            </a:r>
            <a:r>
              <a:rPr kumimoji="0" lang="cy-GB" sz="1200" i="0" u="none" strike="noStrike" cap="none" normalizeH="0" baseline="0">
                <a:ln>
                  <a:noFill/>
                </a:ln>
                <a:solidFill>
                  <a:schemeClr val="tx1"/>
                </a:solidFill>
                <a:effectLst/>
                <a:latin typeface="Arial" panose="020B0604020202020204" pitchFamily="34" charset="0"/>
              </a:rPr>
              <a:t>ond mae toriadau arfaethedig (e.e. lleihau bwyta‑allan neu weithgareddau) yn llai amlwg nag ar ddechrau 2025</a:t>
            </a:r>
            <a:r>
              <a:rPr kumimoji="0" lang="cy-GB" sz="1200" b="1" i="0" u="none" strike="noStrike" cap="none" normalizeH="0" baseline="0">
                <a:ln>
                  <a:noFill/>
                </a:ln>
                <a:solidFill>
                  <a:schemeClr val="tx1"/>
                </a:solidFill>
                <a:effectLst/>
                <a:latin typeface="Arial" panose="020B0604020202020204" pitchFamily="34" charset="0"/>
              </a:rPr>
              <a:t>.</a:t>
            </a:r>
          </a:p>
        </p:txBody>
      </p:sp>
      <p:sp>
        <p:nvSpPr>
          <p:cNvPr id="7" name="Rectangle 1">
            <a:extLst>
              <a:ext uri="{FF2B5EF4-FFF2-40B4-BE49-F238E27FC236}">
                <a16:creationId xmlns:a16="http://schemas.microsoft.com/office/drawing/2014/main" id="{F712CB3C-B84F-6BD4-B939-F83F5CD90008}"/>
              </a:ext>
            </a:extLst>
          </p:cNvPr>
          <p:cNvSpPr>
            <a:spLocks noChangeArrowheads="1"/>
          </p:cNvSpPr>
          <p:nvPr/>
        </p:nvSpPr>
        <p:spPr bwMode="auto">
          <a:xfrm>
            <a:off x="6018191" y="1014411"/>
            <a:ext cx="5475814" cy="487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a:latin typeface="Arial Black" panose="020B0A04020102020204" pitchFamily="34" charset="0"/>
              </a:rPr>
              <a:t>Edrych Ymlaen – Bwriadau 2026 y DU a Chymru</a:t>
            </a:r>
          </a:p>
          <a:p>
            <a:pPr eaLnBrk="0" fontAlgn="base" hangingPunct="0">
              <a:spcBef>
                <a:spcPct val="0"/>
              </a:spcBef>
              <a:spcAft>
                <a:spcPct val="0"/>
              </a:spcAft>
            </a:pPr>
            <a:endParaRPr lang="en-GB" altLang="en-US" sz="11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Mae bwriadau teithiau’r DU ar gyfer 2026 yn parhau’n sefydlog, </a:t>
            </a:r>
            <a:r>
              <a:rPr kumimoji="0" lang="cy-GB" sz="1100" i="0" u="none" strike="noStrike" cap="none" normalizeH="0" baseline="0">
                <a:ln>
                  <a:noFill/>
                </a:ln>
                <a:solidFill>
                  <a:schemeClr val="tx1"/>
                </a:solidFill>
                <a:effectLst/>
                <a:latin typeface="Arial" panose="020B0604020202020204" pitchFamily="34" charset="0"/>
              </a:rPr>
              <a:t>gyda phatrymau tymhorol tebyg i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Mae’r bwriadau i ymweld â Chymru yn parhau’n gyson, </a:t>
            </a:r>
            <a:r>
              <a:rPr kumimoji="0" lang="cy-GB" sz="1100" i="0" u="none" strike="noStrike" cap="none" normalizeH="0" baseline="0">
                <a:ln>
                  <a:noFill/>
                </a:ln>
                <a:solidFill>
                  <a:schemeClr val="tx1"/>
                </a:solidFill>
                <a:effectLst/>
                <a:latin typeface="Arial" panose="020B0604020202020204" pitchFamily="34" charset="0"/>
              </a:rPr>
              <a:t>gyda lefelau tymhorol 2026 yn adlewyrchu’n fras ffigurau 2025 ar draws y gwanwyn, yr haf, yr hydref a’r gaeaf.</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Mae trosiad archebu i Gymru wedi meddalu, </a:t>
            </a:r>
            <a:r>
              <a:rPr kumimoji="0" lang="cy-GB" sz="1100" i="0" u="none" strike="noStrike" cap="none" normalizeH="0" baseline="0">
                <a:ln>
                  <a:noFill/>
                </a:ln>
                <a:solidFill>
                  <a:schemeClr val="tx1"/>
                </a:solidFill>
                <a:effectLst/>
                <a:latin typeface="Arial" panose="020B0604020202020204" pitchFamily="34" charset="0"/>
              </a:rPr>
              <a:t>gyda llai o fwriadwyr 2026 eisoes wedi archebu a chyfran uwch yn dal i benderfynu ble i fynd - mwy nag unrhyw genedl arall.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Mae Caerdydd </a:t>
            </a:r>
            <a:r>
              <a:rPr kumimoji="0" lang="cy-GB" sz="1100" i="0" u="none" strike="noStrike" cap="none" normalizeH="0" baseline="0">
                <a:ln>
                  <a:noFill/>
                </a:ln>
                <a:solidFill>
                  <a:schemeClr val="tx1"/>
                </a:solidFill>
                <a:effectLst/>
                <a:latin typeface="Arial" panose="020B0604020202020204" pitchFamily="34" charset="0"/>
              </a:rPr>
              <a:t>yn arwain bwriadau trwy gydol y flwyddyn</a:t>
            </a:r>
            <a:r>
              <a:rPr kumimoji="0" lang="cy-GB" sz="1100" b="1" i="0" u="none" strike="noStrike" cap="none" normalizeH="0" baseline="0">
                <a:ln>
                  <a:noFill/>
                </a:ln>
                <a:solidFill>
                  <a:schemeClr val="tx1"/>
                </a:solidFill>
                <a:effectLst/>
                <a:latin typeface="Arial" panose="020B0604020202020204" pitchFamily="34" charset="0"/>
              </a:rPr>
              <a:t>. Sir Benfro a Bae Abertawe sy’n tra-arglwyddiaethu ar </a:t>
            </a:r>
            <a:r>
              <a:rPr kumimoji="0" lang="cy-GB" sz="1100" i="0" u="none" strike="noStrike" cap="none" normalizeH="0" baseline="0">
                <a:ln>
                  <a:noFill/>
                </a:ln>
                <a:solidFill>
                  <a:schemeClr val="tx1"/>
                </a:solidFill>
                <a:effectLst/>
                <a:latin typeface="Arial" panose="020B0604020202020204" pitchFamily="34" charset="0"/>
              </a:rPr>
              <a:t>fwriadau’r haf, tra bod </a:t>
            </a:r>
            <a:r>
              <a:rPr kumimoji="0" lang="cy-GB" sz="1100" b="1" i="0" u="none" strike="noStrike" cap="none" normalizeH="0" baseline="0">
                <a:ln>
                  <a:noFill/>
                </a:ln>
                <a:solidFill>
                  <a:schemeClr val="tx1"/>
                </a:solidFill>
                <a:effectLst/>
                <a:latin typeface="Arial" panose="020B0604020202020204" pitchFamily="34" charset="0"/>
              </a:rPr>
              <a:t>Llandudno a Bae Colwyn</a:t>
            </a:r>
            <a:r>
              <a:rPr kumimoji="0" lang="cy-GB" sz="1100" i="0" u="none" strike="noStrike" cap="none" normalizeH="0" baseline="0">
                <a:ln>
                  <a:noFill/>
                </a:ln>
                <a:solidFill>
                  <a:schemeClr val="tx1"/>
                </a:solidFill>
                <a:effectLst/>
                <a:latin typeface="Arial" panose="020B0604020202020204" pitchFamily="34" charset="0"/>
              </a:rPr>
              <a:t> yn cyrraedd eu hanterth yn ystod </a:t>
            </a:r>
            <a:r>
              <a:rPr kumimoji="0" lang="cy-GB" sz="1100" b="1" i="0" u="none" strike="noStrike" cap="none" normalizeH="0" baseline="0">
                <a:ln>
                  <a:noFill/>
                </a:ln>
                <a:solidFill>
                  <a:schemeClr val="tx1"/>
                </a:solidFill>
                <a:effectLst/>
                <a:latin typeface="Arial" panose="020B0604020202020204" pitchFamily="34" charset="0"/>
              </a:rPr>
              <a:t>Gaeaf</a:t>
            </a:r>
            <a:r>
              <a:rPr kumimoji="0" lang="cy-GB" sz="1100" i="0" u="none" strike="noStrike" cap="none" normalizeH="0" baseline="0">
                <a:ln>
                  <a:noFill/>
                </a:ln>
                <a:solidFill>
                  <a:schemeClr val="tx1"/>
                </a:solidFill>
                <a:effectLst/>
                <a:latin typeface="Arial" panose="020B0604020202020204" pitchFamily="34" charset="0"/>
              </a:rPr>
              <a:t> 2026.</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Gwestai</a:t>
            </a:r>
            <a:r>
              <a:rPr kumimoji="0" lang="cy-GB" sz="1100" i="0" u="none" strike="noStrike" cap="none" normalizeH="0" baseline="0">
                <a:ln>
                  <a:noFill/>
                </a:ln>
                <a:solidFill>
                  <a:schemeClr val="tx1"/>
                </a:solidFill>
                <a:effectLst/>
                <a:latin typeface="Arial" panose="020B0604020202020204" pitchFamily="34" charset="0"/>
              </a:rPr>
              <a:t> yw'r dewis llety cynlluniedig mwyaf cyffredin o hyd, yn enwedig yn ystod misoedd oerach; mae </a:t>
            </a:r>
            <a:r>
              <a:rPr kumimoji="0" lang="cy-GB" sz="1100" b="1" i="0" u="none" strike="noStrike" cap="none" normalizeH="0" baseline="0">
                <a:ln>
                  <a:noFill/>
                </a:ln>
                <a:solidFill>
                  <a:schemeClr val="tx1"/>
                </a:solidFill>
                <a:effectLst/>
                <a:latin typeface="Arial" panose="020B0604020202020204" pitchFamily="34" charset="0"/>
              </a:rPr>
              <a:t>bythynnod/tai ar rent </a:t>
            </a:r>
            <a:r>
              <a:rPr kumimoji="0" lang="cy-GB" sz="1100" i="0" u="none" strike="noStrike" cap="none" normalizeH="0" baseline="0">
                <a:ln>
                  <a:noFill/>
                </a:ln>
                <a:solidFill>
                  <a:schemeClr val="tx1"/>
                </a:solidFill>
                <a:effectLst/>
                <a:latin typeface="Arial" panose="020B0604020202020204" pitchFamily="34" charset="0"/>
              </a:rPr>
              <a:t>yn dal i fod yn ail ddewis cryf‑gydol y flwyddyn.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Teithio car eich hun sy’n tra-arglwyddiaethu</a:t>
            </a:r>
            <a:r>
              <a:rPr kumimoji="0" lang="cy-GB" sz="1100" i="0" u="none" strike="noStrike" cap="none" normalizeH="0" baseline="0">
                <a:ln>
                  <a:noFill/>
                </a:ln>
                <a:solidFill>
                  <a:schemeClr val="tx1"/>
                </a:solidFill>
                <a:effectLst/>
                <a:latin typeface="Arial" panose="020B0604020202020204" pitchFamily="34" charset="0"/>
              </a:rPr>
              <a:t>, gan atgyfnerthu safle Cymru fel cyrchfan dan arweiniad car‑; trenau yw'r prif ddewis arall o hyd.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Mae'r rhan fwyaf o ymwelwyr yn bwriadu teithio gyda phartner</a:t>
            </a:r>
            <a:r>
              <a:rPr kumimoji="0" lang="cy-GB" sz="1100" i="0" u="none" strike="noStrike" cap="none" normalizeH="0" baseline="0">
                <a:ln>
                  <a:noFill/>
                </a:ln>
                <a:solidFill>
                  <a:schemeClr val="tx1"/>
                </a:solidFill>
                <a:effectLst/>
                <a:latin typeface="Arial" panose="020B0604020202020204" pitchFamily="34" charset="0"/>
              </a:rPr>
              <a:t>, gyda phlant hefyd yn amlwg; mae anifeiliaid anwes yn dangos apêl sefydlog ar draws y tymhorau.</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a:ln>
                  <a:noFill/>
                </a:ln>
                <a:solidFill>
                  <a:schemeClr val="tx1"/>
                </a:solidFill>
                <a:effectLst/>
                <a:latin typeface="Arial" panose="020B0604020202020204" pitchFamily="34" charset="0"/>
              </a:rPr>
              <a:t>Mae seibiannau hirach (4+ noson) </a:t>
            </a:r>
            <a:r>
              <a:rPr kumimoji="0" lang="cy-GB" sz="1100" i="0" u="none" strike="noStrike" cap="none" normalizeH="0" baseline="0">
                <a:ln>
                  <a:noFill/>
                </a:ln>
                <a:solidFill>
                  <a:schemeClr val="tx1"/>
                </a:solidFill>
                <a:effectLst/>
                <a:latin typeface="Arial" panose="020B0604020202020204" pitchFamily="34" charset="0"/>
              </a:rPr>
              <a:t>yn parhau i fod yr arhosiad mwyaf cyffredin‑ar draws pob tymor.</a:t>
            </a:r>
          </a:p>
        </p:txBody>
      </p:sp>
      <p:cxnSp>
        <p:nvCxnSpPr>
          <p:cNvPr id="10" name="Straight Connector 9">
            <a:extLst>
              <a:ext uri="{FF2B5EF4-FFF2-40B4-BE49-F238E27FC236}">
                <a16:creationId xmlns:a16="http://schemas.microsoft.com/office/drawing/2014/main" id="{84DE4C85-8A8C-AD2A-6C6C-D90B74B54F0A}"/>
              </a:ext>
              <a:ext uri="{C183D7F6-B498-43B3-948B-1728B52AA6E4}">
                <adec:decorative xmlns:adec="http://schemas.microsoft.com/office/drawing/2017/decorative" val="1"/>
              </a:ext>
            </a:extLst>
          </p:cNvPr>
          <p:cNvCxnSpPr>
            <a:cxnSpLocks/>
          </p:cNvCxnSpPr>
          <p:nvPr/>
        </p:nvCxnSpPr>
        <p:spPr>
          <a:xfrm>
            <a:off x="5734050" y="1071458"/>
            <a:ext cx="0" cy="4821212"/>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1803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29AE9-E0F9-D4C8-3E0D-FB11ECB66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87C4-C464-56C8-5DB1-DDA160072C1A}"/>
              </a:ext>
            </a:extLst>
          </p:cNvPr>
          <p:cNvSpPr>
            <a:spLocks noGrp="1"/>
          </p:cNvSpPr>
          <p:nvPr>
            <p:ph type="title"/>
          </p:nvPr>
        </p:nvSpPr>
        <p:spPr>
          <a:xfrm>
            <a:off x="397252" y="216716"/>
            <a:ext cx="11675852" cy="671807"/>
          </a:xfrm>
        </p:spPr>
        <p:txBody>
          <a:bodyPr/>
          <a:lstStyle/>
          <a:p>
            <a:pPr rtl="0"/>
            <a:r>
              <a:rPr lang="cy-GB"/>
              <a:t>Prif Ganfyddiadau (2)</a:t>
            </a:r>
          </a:p>
        </p:txBody>
      </p:sp>
      <p:sp>
        <p:nvSpPr>
          <p:cNvPr id="5" name="Rectangle 1">
            <a:extLst>
              <a:ext uri="{FF2B5EF4-FFF2-40B4-BE49-F238E27FC236}">
                <a16:creationId xmlns:a16="http://schemas.microsoft.com/office/drawing/2014/main" id="{5D326DB2-F9A6-AD85-EF50-EEF1A78E3894}"/>
              </a:ext>
            </a:extLst>
          </p:cNvPr>
          <p:cNvSpPr>
            <a:spLocks noChangeArrowheads="1"/>
          </p:cNvSpPr>
          <p:nvPr/>
        </p:nvSpPr>
        <p:spPr bwMode="auto">
          <a:xfrm>
            <a:off x="207438" y="689794"/>
            <a:ext cx="4407918" cy="570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dirty="0">
                <a:latin typeface="Arial Black" panose="020B0A04020102020204" pitchFamily="34" charset="0"/>
              </a:rPr>
              <a:t>Tueddiadau tramor</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i="0" u="none" strike="noStrike" cap="none" normalizeH="0" baseline="0" dirty="0">
                <a:ln>
                  <a:noFill/>
                </a:ln>
                <a:solidFill>
                  <a:schemeClr val="tx1"/>
                </a:solidFill>
                <a:effectLst/>
                <a:latin typeface="Arial" panose="020B0604020202020204" pitchFamily="34" charset="0"/>
              </a:rPr>
              <a:t>Mae'r bwlch rhwng bwriadau tramor a theithiau gwirioneddol yn parhau, er yn llai na bwlch y DU.</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i="0" u="none" strike="noStrike" cap="none" normalizeH="0" baseline="0" dirty="0">
                <a:ln>
                  <a:noFill/>
                </a:ln>
                <a:solidFill>
                  <a:schemeClr val="tx1"/>
                </a:solidFill>
                <a:effectLst/>
                <a:latin typeface="Arial" panose="020B0604020202020204" pitchFamily="34" charset="0"/>
              </a:rPr>
              <a:t>Mae’r rhai sy’n ffafrio teithio dramor yn parhau i gael eu hysgogi gan </a:t>
            </a:r>
            <a:r>
              <a:rPr kumimoji="0" lang="cy-GB" sz="1200" b="1" i="0" u="none" strike="noStrike" cap="none" normalizeH="0" baseline="0" dirty="0">
                <a:ln>
                  <a:noFill/>
                </a:ln>
                <a:solidFill>
                  <a:schemeClr val="tx1"/>
                </a:solidFill>
                <a:effectLst/>
                <a:latin typeface="Arial" panose="020B0604020202020204" pitchFamily="34" charset="0"/>
              </a:rPr>
              <a:t>well tywydd </a:t>
            </a:r>
            <a:r>
              <a:rPr kumimoji="0" lang="cy-GB" sz="1200" i="0" u="none" strike="noStrike" cap="none" normalizeH="0" baseline="0" dirty="0">
                <a:ln>
                  <a:noFill/>
                </a:ln>
                <a:solidFill>
                  <a:schemeClr val="tx1"/>
                </a:solidFill>
                <a:effectLst/>
                <a:latin typeface="Arial" panose="020B0604020202020204" pitchFamily="34" charset="0"/>
              </a:rPr>
              <a:t>ac </a:t>
            </a:r>
            <a:r>
              <a:rPr kumimoji="0" lang="cy-GB" sz="1200" b="1" i="0" u="none" strike="noStrike" cap="none" normalizeH="0" baseline="0" dirty="0">
                <a:ln>
                  <a:noFill/>
                </a:ln>
                <a:solidFill>
                  <a:schemeClr val="tx1"/>
                </a:solidFill>
                <a:effectLst/>
                <a:latin typeface="Arial" panose="020B0604020202020204" pitchFamily="34" charset="0"/>
              </a:rPr>
              <a:t>apêl diwylliannau newydd,</a:t>
            </a:r>
            <a:r>
              <a:rPr kumimoji="0" lang="cy-GB" sz="1200" i="0" u="none" strike="noStrike" cap="none" normalizeH="0" baseline="0" dirty="0">
                <a:ln>
                  <a:noFill/>
                </a:ln>
                <a:solidFill>
                  <a:schemeClr val="tx1"/>
                </a:solidFill>
                <a:effectLst/>
                <a:latin typeface="Arial" panose="020B0604020202020204" pitchFamily="34" charset="0"/>
              </a:rPr>
              <a:t> tra bod dewiswyr ‑y DU yn parhau i bwysleisio </a:t>
            </a:r>
            <a:r>
              <a:rPr kumimoji="0" lang="cy-GB" sz="1200" b="1" i="0" u="none" strike="noStrike" cap="none" normalizeH="0" baseline="0" dirty="0">
                <a:ln>
                  <a:noFill/>
                </a:ln>
                <a:solidFill>
                  <a:schemeClr val="tx1"/>
                </a:solidFill>
                <a:effectLst/>
                <a:latin typeface="Arial" panose="020B0604020202020204" pitchFamily="34" charset="0"/>
              </a:rPr>
              <a:t>amseroedd teithio byrrach, symlrwydd a gwerth.</a:t>
            </a:r>
            <a:br>
              <a:rPr kumimoji="0" lang="en-GB" altLang="en-US" sz="1200" b="1" i="0" u="none" strike="noStrike" cap="none" normalizeH="0" baseline="0" dirty="0">
                <a:ln>
                  <a:noFill/>
                </a:ln>
                <a:solidFill>
                  <a:schemeClr val="tx1"/>
                </a:solidFill>
                <a:effectLst/>
                <a:latin typeface="Arial" panose="020B0604020202020204" pitchFamily="34" charset="0"/>
              </a:rPr>
            </a:br>
            <a:endParaRPr kumimoji="0" lang="en-GB" altLang="en-US" sz="1200" b="1" i="0" u="none" strike="noStrike" cap="none" normalizeH="0" baseline="0" dirty="0">
              <a:ln>
                <a:noFill/>
              </a:ln>
              <a:solidFill>
                <a:schemeClr val="tx1"/>
              </a:solidFill>
              <a:effectLst/>
              <a:latin typeface="Arial" panose="020B0604020202020204" pitchFamily="34" charset="0"/>
            </a:endParaRPr>
          </a:p>
          <a:p>
            <a:pPr rtl="0" eaLnBrk="0" fontAlgn="base" hangingPunct="0">
              <a:spcBef>
                <a:spcPct val="0"/>
              </a:spcBef>
              <a:spcAft>
                <a:spcPct val="0"/>
              </a:spcAft>
            </a:pPr>
            <a:r>
              <a:rPr lang="cy-GB" sz="1400" dirty="0">
                <a:latin typeface="Arial Black" panose="020B0A04020102020204" pitchFamily="34" charset="0"/>
              </a:rPr>
              <a:t>Gwelliannau i Annog Teithiau i Gymru </a:t>
            </a:r>
            <a:br>
              <a:rPr lang="en-GB" sz="1100" dirty="0">
                <a:latin typeface="Arial Black" panose="020B0A04020102020204" pitchFamily="34" charset="0"/>
              </a:rPr>
            </a:br>
            <a:endParaRPr lang="en-GB" sz="11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Gwelliant mwyaf: </a:t>
            </a:r>
            <a:r>
              <a:rPr kumimoji="0" lang="cy-GB" sz="1200" i="0" u="none" strike="noStrike" cap="none" normalizeH="0" baseline="0" dirty="0">
                <a:ln>
                  <a:noFill/>
                </a:ln>
                <a:solidFill>
                  <a:schemeClr val="tx1"/>
                </a:solidFill>
                <a:effectLst/>
                <a:latin typeface="Arial" panose="020B0604020202020204" pitchFamily="34" charset="0"/>
              </a:rPr>
              <a:t>Mwy o wybodaeth am bethau i'w gwneud (28%), gan amlygu bwlch gwybodaeth.</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Mae llety fforddiadwy </a:t>
            </a:r>
            <a:r>
              <a:rPr kumimoji="0" lang="cy-GB" sz="1200" i="0" u="none" strike="noStrike" cap="none" normalizeH="0" baseline="0" dirty="0">
                <a:ln>
                  <a:noFill/>
                </a:ln>
                <a:solidFill>
                  <a:schemeClr val="tx1"/>
                </a:solidFill>
                <a:effectLst/>
                <a:latin typeface="Arial" panose="020B0604020202020204" pitchFamily="34" charset="0"/>
              </a:rPr>
              <a:t>yn parhau i fod yn hanfodol (27%), waeth beth fo'r amgylchiadau ariannol.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Mae cynulleidfaoedd iau </a:t>
            </a:r>
            <a:r>
              <a:rPr kumimoji="0" lang="cy-GB" sz="1200" i="0" u="none" strike="noStrike" cap="none" normalizeH="0" baseline="0" dirty="0">
                <a:ln>
                  <a:noFill/>
                </a:ln>
                <a:solidFill>
                  <a:schemeClr val="tx1"/>
                </a:solidFill>
                <a:effectLst/>
                <a:latin typeface="Arial" panose="020B0604020202020204" pitchFamily="34" charset="0"/>
              </a:rPr>
              <a:t>eisiau presenoldeb cryfach ar y cyfryngau cymdeithasol, hyrwyddo digwyddiadau, ac opsiynau bwyd amrywiol.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b="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Hyrwyddo</a:t>
            </a:r>
            <a:r>
              <a:rPr kumimoji="0" lang="cy-GB" sz="1200" i="0" u="none" strike="noStrike" cap="none" normalizeH="0" baseline="0" dirty="0">
                <a:ln>
                  <a:noFill/>
                </a:ln>
                <a:solidFill>
                  <a:schemeClr val="tx1"/>
                </a:solidFill>
                <a:effectLst/>
                <a:latin typeface="Arial" panose="020B0604020202020204" pitchFamily="34" charset="0"/>
              </a:rPr>
              <a:t>: Mae Cymru yn apelio at deuluoedd, ond mae gostyngiad yn nifer y cynulleidfaoedd iau yn tynnu sylw at yr angen posibl i adnewyddu'r apêl ymhlith y cynulleidfaoedd hyn.</a:t>
            </a:r>
            <a:r>
              <a:rPr kumimoji="0" lang="cy-GB" sz="1200" b="1" i="0" u="none" strike="noStrike" cap="none" normalizeH="0" baseline="0" dirty="0">
                <a:ln>
                  <a:noFill/>
                </a:ln>
                <a:solidFill>
                  <a:schemeClr val="tx1"/>
                </a:solidFill>
                <a:effectLst/>
                <a:latin typeface="Arial" panose="020B0604020202020204" pitchFamily="34" charset="0"/>
              </a:rPr>
              <a:t> </a:t>
            </a:r>
          </a:p>
          <a:p>
            <a:pPr marR="0" lvl="0" algn="l" defTabSz="914400" rtl="0" eaLnBrk="0" fontAlgn="base" latinLnBrk="0" hangingPunct="0">
              <a:lnSpc>
                <a:spcPct val="100000"/>
              </a:lnSpc>
              <a:spcBef>
                <a:spcPct val="0"/>
              </a:spcBef>
              <a:spcAft>
                <a:spcPct val="0"/>
              </a:spcAft>
              <a:buClrTx/>
              <a:buSzTx/>
              <a:tabLst/>
            </a:pPr>
            <a:r>
              <a:rPr kumimoji="0" lang="cy-GB" sz="1200" i="0" u="none" strike="noStrike" cap="none" normalizeH="0" baseline="0" dirty="0">
                <a:ln>
                  <a:noFill/>
                </a:ln>
                <a:solidFill>
                  <a:schemeClr val="tx1"/>
                </a:solidFill>
                <a:effectLst/>
                <a:latin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Mae'r tywydd </a:t>
            </a:r>
            <a:r>
              <a:rPr kumimoji="0" lang="cy-GB" sz="1200" i="0" u="none" strike="noStrike" cap="none" normalizeH="0" baseline="0" dirty="0">
                <a:ln>
                  <a:noFill/>
                </a:ln>
                <a:solidFill>
                  <a:schemeClr val="tx1"/>
                </a:solidFill>
                <a:effectLst/>
                <a:latin typeface="Arial" panose="020B0604020202020204" pitchFamily="34" charset="0"/>
              </a:rPr>
              <a:t>yn</a:t>
            </a:r>
            <a:r>
              <a:rPr kumimoji="0" lang="cy-GB" sz="1200" b="1" i="0" u="none" strike="noStrike" cap="none" normalizeH="0" baseline="0" dirty="0">
                <a:ln>
                  <a:noFill/>
                </a:ln>
                <a:solidFill>
                  <a:schemeClr val="tx1"/>
                </a:solidFill>
                <a:effectLst/>
                <a:latin typeface="Arial" panose="020B0604020202020204" pitchFamily="34" charset="0"/>
              </a:rPr>
              <a:t> rhwystr amlwg </a:t>
            </a:r>
            <a:r>
              <a:rPr kumimoji="0" lang="cy-GB" sz="1200" i="0" u="none" strike="noStrike" cap="none" normalizeH="0" baseline="0" dirty="0">
                <a:ln>
                  <a:noFill/>
                </a:ln>
                <a:solidFill>
                  <a:schemeClr val="tx1"/>
                </a:solidFill>
                <a:effectLst/>
                <a:latin typeface="Arial" panose="020B0604020202020204" pitchFamily="34" charset="0"/>
              </a:rPr>
              <a:t>ar lefel y DU a Chymru</a:t>
            </a:r>
            <a:r>
              <a:rPr kumimoji="0" lang="cy-GB" sz="1200" b="1" i="0" u="none" strike="noStrike" cap="none" normalizeH="0" baseline="0" dirty="0">
                <a:ln>
                  <a:noFill/>
                </a:ln>
                <a:solidFill>
                  <a:schemeClr val="tx1"/>
                </a:solidFill>
                <a:effectLst/>
                <a:latin typeface="Arial" panose="020B0604020202020204" pitchFamily="34" charset="0"/>
              </a:rPr>
              <a:t>– </a:t>
            </a:r>
            <a:r>
              <a:rPr kumimoji="0" lang="cy-GB" sz="1200" i="0" u="none" strike="noStrike" cap="none" normalizeH="0" baseline="0" dirty="0">
                <a:ln>
                  <a:noFill/>
                </a:ln>
                <a:solidFill>
                  <a:schemeClr val="tx1"/>
                </a:solidFill>
                <a:effectLst/>
                <a:latin typeface="Arial" panose="020B0604020202020204" pitchFamily="34" charset="0"/>
              </a:rPr>
              <a:t>cyfle i </a:t>
            </a:r>
            <a:r>
              <a:rPr kumimoji="0" lang="cy-GB" sz="1200" b="1" i="0" u="none" strike="noStrike" cap="none" normalizeH="0" baseline="0" dirty="0">
                <a:ln>
                  <a:noFill/>
                </a:ln>
                <a:solidFill>
                  <a:schemeClr val="tx1"/>
                </a:solidFill>
                <a:effectLst/>
                <a:latin typeface="Arial" panose="020B0604020202020204" pitchFamily="34" charset="0"/>
              </a:rPr>
              <a:t>hyrwyddo atyniadau dan do </a:t>
            </a:r>
            <a:r>
              <a:rPr kumimoji="0" lang="cy-GB" sz="1200" i="0" u="none" strike="noStrike" cap="none" normalizeH="0" baseline="0" dirty="0">
                <a:ln>
                  <a:noFill/>
                </a:ln>
                <a:solidFill>
                  <a:schemeClr val="tx1"/>
                </a:solidFill>
                <a:effectLst/>
                <a:latin typeface="Arial" panose="020B0604020202020204" pitchFamily="34" charset="0"/>
              </a:rPr>
              <a:t>a </a:t>
            </a:r>
            <a:r>
              <a:rPr kumimoji="0" lang="cy-GB" sz="1200" b="1" i="0" u="none" strike="noStrike" cap="none" normalizeH="0" baseline="0" dirty="0">
                <a:ln>
                  <a:noFill/>
                </a:ln>
                <a:solidFill>
                  <a:schemeClr val="tx1"/>
                </a:solidFill>
                <a:effectLst/>
                <a:latin typeface="Arial" panose="020B0604020202020204" pitchFamily="34" charset="0"/>
              </a:rPr>
              <a:t>phrofiadau “pob tywydd”.</a:t>
            </a:r>
          </a:p>
        </p:txBody>
      </p:sp>
      <p:sp>
        <p:nvSpPr>
          <p:cNvPr id="7" name="Rectangle 1">
            <a:extLst>
              <a:ext uri="{FF2B5EF4-FFF2-40B4-BE49-F238E27FC236}">
                <a16:creationId xmlns:a16="http://schemas.microsoft.com/office/drawing/2014/main" id="{E41BB781-F58A-5DFA-860B-53BCE27EB662}"/>
              </a:ext>
            </a:extLst>
          </p:cNvPr>
          <p:cNvSpPr>
            <a:spLocks noChangeArrowheads="1"/>
          </p:cNvSpPr>
          <p:nvPr/>
        </p:nvSpPr>
        <p:spPr bwMode="auto">
          <a:xfrm>
            <a:off x="4819840" y="689794"/>
            <a:ext cx="7164722" cy="5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dirty="0">
                <a:latin typeface="Arial Black" panose="020B0A04020102020204" pitchFamily="34" charset="0"/>
              </a:rPr>
              <a:t>Ystyriaethau teithio a thwristiaeth eraill</a:t>
            </a:r>
          </a:p>
          <a:p>
            <a:pPr eaLnBrk="0" fontAlgn="base" hangingPunct="0">
              <a:spcBef>
                <a:spcPct val="0"/>
              </a:spcBef>
              <a:spcAft>
                <a:spcPct val="0"/>
              </a:spcAft>
            </a:pPr>
            <a:endParaRPr lang="en-GB" altLang="en-US" sz="12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cy-GB" sz="1100" b="1" dirty="0">
                <a:latin typeface="Arial" panose="020B0604020202020204" pitchFamily="34" charset="0"/>
              </a:rPr>
              <a:t>Mae archebu </a:t>
            </a:r>
            <a:r>
              <a:rPr kumimoji="0" lang="cy-GB" sz="1100" b="1" i="0" u="none" strike="noStrike" cap="none" normalizeH="0" baseline="0" dirty="0">
                <a:ln>
                  <a:noFill/>
                </a:ln>
                <a:solidFill>
                  <a:schemeClr val="tx1"/>
                </a:solidFill>
                <a:effectLst/>
                <a:latin typeface="Arial" panose="020B0604020202020204" pitchFamily="34" charset="0"/>
              </a:rPr>
              <a:t>ar-lein bellach yn ddisgwyliad clir</a:t>
            </a:r>
            <a:r>
              <a:rPr kumimoji="0" lang="cy-GB" sz="1100" i="0" u="none" strike="noStrike" cap="none" normalizeH="0" baseline="0" dirty="0">
                <a:ln>
                  <a:noFill/>
                </a:ln>
                <a:solidFill>
                  <a:schemeClr val="tx1"/>
                </a:solidFill>
                <a:effectLst/>
                <a:latin typeface="Arial" panose="020B0604020202020204" pitchFamily="34" charset="0"/>
              </a:rPr>
              <a:t>, gyda 91% eisiau iddi fod yn bosibl i archebu llety ar-lein - ond byddai'r mwyafrif yn dal i archebu'n uniongyrchol trwy alwad/e-bost pe bai angen.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dirty="0">
                <a:ln>
                  <a:noFill/>
                </a:ln>
                <a:solidFill>
                  <a:schemeClr val="tx1"/>
                </a:solidFill>
                <a:effectLst/>
                <a:latin typeface="Arial" panose="020B0604020202020204" pitchFamily="34" charset="0"/>
              </a:rPr>
              <a:t>Mae diddordeb mewn teithio cynaliadwy yn parhau i dyfu, </a:t>
            </a:r>
            <a:r>
              <a:rPr kumimoji="0" lang="cy-GB" sz="1100" i="0" u="none" strike="noStrike" cap="none" normalizeH="0" baseline="0" dirty="0">
                <a:ln>
                  <a:noFill/>
                </a:ln>
                <a:solidFill>
                  <a:schemeClr val="tx1"/>
                </a:solidFill>
                <a:effectLst/>
                <a:latin typeface="Arial" panose="020B0604020202020204" pitchFamily="34" charset="0"/>
              </a:rPr>
              <a:t>gyda dros hanner yn debygol o ddefnyddio trafnidiaeth cyhoeddus carbon‑isel os yw'n gyfleus, er bod yn well gan lawer eu cerbyd eu hunain o hyd.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100" b="1" i="0" u="none" strike="noStrike" cap="none" normalizeH="0" baseline="0" dirty="0">
                <a:ln>
                  <a:noFill/>
                </a:ln>
                <a:solidFill>
                  <a:schemeClr val="tx1"/>
                </a:solidFill>
                <a:effectLst/>
                <a:latin typeface="Arial" panose="020B0604020202020204" pitchFamily="34" charset="0"/>
              </a:rPr>
              <a:t>Mae canfyddiadau ardoll ymwelwyr yn dangos cefnogaeth ofalus</a:t>
            </a:r>
            <a:r>
              <a:rPr kumimoji="0" lang="cy-GB" sz="1100" i="0" u="none" strike="noStrike" cap="none" normalizeH="0" baseline="0" dirty="0">
                <a:ln>
                  <a:noFill/>
                </a:ln>
                <a:solidFill>
                  <a:schemeClr val="tx1"/>
                </a:solidFill>
                <a:effectLst/>
                <a:latin typeface="Arial" panose="020B0604020202020204" pitchFamily="34" charset="0"/>
              </a:rPr>
              <a:t>, gyda'r rhan fwyaf yn ei weld fel rhywbeth cadarnhaol ond yn disgwyl rhywfaint o effaith ar brisio neu nifer yr ymwelwyr.</a:t>
            </a:r>
            <a:br>
              <a:rPr kumimoji="0" lang="en-GB" altLang="en-US" sz="1100" i="0" u="none" strike="noStrike" cap="none" normalizeH="0" baseline="0" dirty="0">
                <a:ln>
                  <a:noFill/>
                </a:ln>
                <a:solidFill>
                  <a:schemeClr val="tx1"/>
                </a:solidFill>
                <a:effectLst/>
                <a:latin typeface="Arial" panose="020B0604020202020204" pitchFamily="34" charset="0"/>
              </a:rPr>
            </a:br>
            <a:br>
              <a:rPr kumimoji="0" lang="en-GB" altLang="en-US" sz="1100" i="0" u="none" strike="noStrike" cap="none" normalizeH="0" baseline="0" dirty="0">
                <a:ln>
                  <a:noFill/>
                </a:ln>
                <a:solidFill>
                  <a:schemeClr val="tx1"/>
                </a:solidFill>
                <a:effectLst/>
                <a:latin typeface="Arial" panose="020B0604020202020204" pitchFamily="34" charset="0"/>
              </a:rPr>
            </a:br>
            <a:r>
              <a:rPr lang="cy-GB" sz="1400" dirty="0">
                <a:latin typeface="Arial Black" panose="020B0A04020102020204" pitchFamily="34" charset="0"/>
              </a:rPr>
              <a:t>Tueddiadau bwriadwyr Cymru yn erbyn 2025</a:t>
            </a:r>
            <a:br>
              <a:rPr lang="fr-FR" sz="1400" dirty="0">
                <a:latin typeface="Arial Black" panose="020B0A04020102020204" pitchFamily="34" charset="0"/>
              </a:rPr>
            </a:br>
            <a:endParaRPr lang="fr-FR" sz="1400" dirty="0">
              <a:latin typeface="Arial Black" panose="020B0A04020102020204" pitchFamily="34" charset="0"/>
            </a:endParaRPr>
          </a:p>
          <a:p>
            <a:pPr marL="171450" lvl="0" indent="-171450" rtl="0" eaLnBrk="0" fontAlgn="base" hangingPunct="0">
              <a:spcBef>
                <a:spcPct val="0"/>
              </a:spcBef>
              <a:spcAft>
                <a:spcPct val="0"/>
              </a:spcAft>
              <a:buFont typeface="Arial" panose="020B0604020202020204" pitchFamily="34" charset="0"/>
              <a:buChar char="•"/>
            </a:pPr>
            <a:r>
              <a:rPr lang="cy-GB" sz="1100" b="1" dirty="0">
                <a:latin typeface="Arial" panose="020B0604020202020204" pitchFamily="34" charset="0"/>
              </a:rPr>
              <a:t>Mae teithio teuluol yn parhau i fod i fyny yn gyffredinol: </a:t>
            </a:r>
            <a:r>
              <a:rPr lang="cy-GB" sz="1100" dirty="0">
                <a:latin typeface="Arial" panose="020B0604020202020204" pitchFamily="34" charset="0"/>
              </a:rPr>
              <a:t>Yn erbyn 2025, mae mwy o bobl sy’n bwriadu teithio i Gymru yn bwriadu teithio gyda phlant ar draws y tymhorau. Fodd bynnag, yn yr haf mae cymhelliant ‘amser teulu’ yn gostwng o gymharu â thymhorau eraill. Ar ben hynny, mae cyfansoddiad parti trip yr Haf yn gweld cyfran is yn teithio gyda phartner, a chyfran uwch yn teithio gyda ffrindiau.</a:t>
            </a:r>
            <a:br>
              <a:rPr lang="en-GB" altLang="en-US" sz="1100" dirty="0">
                <a:latin typeface="Arial" panose="020B0604020202020204" pitchFamily="34" charset="0"/>
              </a:rPr>
            </a:br>
            <a:endParaRPr lang="en-GB" altLang="en-US" sz="1100" dirty="0">
              <a:latin typeface="Arial" panose="020B0604020202020204" pitchFamily="34" charset="0"/>
            </a:endParaRPr>
          </a:p>
          <a:p>
            <a:pPr marL="171450" lvl="0" indent="-171450" rtl="0" eaLnBrk="0" fontAlgn="base" hangingPunct="0">
              <a:spcBef>
                <a:spcPct val="0"/>
              </a:spcBef>
              <a:spcAft>
                <a:spcPct val="0"/>
              </a:spcAft>
              <a:buFont typeface="Arial" panose="020B0604020202020204" pitchFamily="34" charset="0"/>
              <a:buChar char="•"/>
            </a:pPr>
            <a:r>
              <a:rPr lang="cy-GB" sz="1100" b="1" dirty="0">
                <a:latin typeface="Arial" panose="020B0604020202020204" pitchFamily="34" charset="0"/>
              </a:rPr>
              <a:t>Symudiad tuag at arosiadau hirach: </a:t>
            </a:r>
            <a:r>
              <a:rPr lang="cy-GB" sz="1100" dirty="0">
                <a:latin typeface="Arial" panose="020B0604020202020204" pitchFamily="34" charset="0"/>
              </a:rPr>
              <a:t>Ar draws y rhan fwyaf o dymhorau, mae cynnydd mewn teithiau 4+ nos a gynlluniwyd o gymharu â’r llynedd, yn enwedig yn y gaeaf, y gwanwyn a’r hydref, gyda’r haf yn eithriad.</a:t>
            </a:r>
          </a:p>
          <a:p>
            <a:pPr marL="171450" lvl="0" indent="-171450" eaLnBrk="0" fontAlgn="base" hangingPunct="0">
              <a:spcBef>
                <a:spcPct val="0"/>
              </a:spcBef>
              <a:spcAft>
                <a:spcPct val="0"/>
              </a:spcAft>
              <a:buFont typeface="Arial" panose="020B0604020202020204" pitchFamily="34" charset="0"/>
              <a:buChar char="•"/>
            </a:pPr>
            <a:endParaRPr lang="en-GB" altLang="en-US" sz="1100" b="1" dirty="0">
              <a:latin typeface="Arial" panose="020B0604020202020204" pitchFamily="34" charset="0"/>
            </a:endParaRPr>
          </a:p>
          <a:p>
            <a:pPr marL="171450" lvl="0" indent="-171450" rtl="0" eaLnBrk="0" fontAlgn="base" hangingPunct="0">
              <a:spcBef>
                <a:spcPct val="0"/>
              </a:spcBef>
              <a:spcAft>
                <a:spcPct val="0"/>
              </a:spcAft>
              <a:buFont typeface="Arial" panose="020B0604020202020204" pitchFamily="34" charset="0"/>
              <a:buChar char="•"/>
            </a:pPr>
            <a:r>
              <a:rPr lang="cy-GB" sz="1100" b="1" dirty="0">
                <a:latin typeface="Arial" panose="020B0604020202020204" pitchFamily="34" charset="0"/>
              </a:rPr>
              <a:t>Symud i ffwrdd o deithio mewn ‑car: </a:t>
            </a:r>
            <a:r>
              <a:rPr lang="cy-GB" sz="1100" dirty="0">
                <a:latin typeface="Arial" panose="020B0604020202020204" pitchFamily="34" charset="0"/>
              </a:rPr>
              <a:t>Mae defnydd arfaethedig o'ch car eich hun wedi gostwng ‑blwyddyn ar ‑flwyddyn, gyda chynnydd amlwg yn nifer y teithiau trên a gynlluniwyd ar draws pob tymor.</a:t>
            </a:r>
          </a:p>
          <a:p>
            <a:pPr marL="171450" lvl="0" indent="-171450" eaLnBrk="0" fontAlgn="base" hangingPunct="0">
              <a:spcBef>
                <a:spcPct val="0"/>
              </a:spcBef>
              <a:spcAft>
                <a:spcPct val="0"/>
              </a:spcAft>
              <a:buFont typeface="Arial" panose="020B0604020202020204" pitchFamily="34" charset="0"/>
              <a:buChar char="•"/>
            </a:pPr>
            <a:endParaRPr lang="en-GB" altLang="en-US" sz="1100" dirty="0">
              <a:latin typeface="Arial" panose="020B0604020202020204" pitchFamily="34" charset="0"/>
            </a:endParaRPr>
          </a:p>
          <a:p>
            <a:pPr marL="171450" lvl="0" indent="-171450" rtl="0" eaLnBrk="0" fontAlgn="base" hangingPunct="0">
              <a:spcBef>
                <a:spcPct val="0"/>
              </a:spcBef>
              <a:spcAft>
                <a:spcPct val="0"/>
              </a:spcAft>
              <a:buFont typeface="Arial" panose="020B0604020202020204" pitchFamily="34" charset="0"/>
              <a:buChar char="•"/>
            </a:pPr>
            <a:r>
              <a:rPr lang="cy-GB" sz="1100" b="1" dirty="0">
                <a:latin typeface="Arial" panose="020B0604020202020204" pitchFamily="34" charset="0"/>
              </a:rPr>
              <a:t>Dewisiadau llety yn esblygu: </a:t>
            </a:r>
            <a:r>
              <a:rPr lang="cy-GB" sz="1100" dirty="0">
                <a:latin typeface="Arial" panose="020B0604020202020204" pitchFamily="34" charset="0"/>
              </a:rPr>
              <a:t>Mae bwriadwyr teithiau yng Nghymru yn dangos galw uwch am westai a fflatiau â gwasanaeth o gymharu â’r llynedd, tra bod llety rhent, tai llety a sawl opsiwn eilaidd wedi meddalu.</a:t>
            </a:r>
          </a:p>
          <a:p>
            <a:pPr marL="171450" lvl="0" indent="-171450" eaLnBrk="0" fontAlgn="base" hangingPunct="0">
              <a:spcBef>
                <a:spcPct val="0"/>
              </a:spcBef>
              <a:spcAft>
                <a:spcPct val="0"/>
              </a:spcAft>
              <a:buFont typeface="Arial" panose="020B0604020202020204" pitchFamily="34" charset="0"/>
              <a:buChar char="•"/>
            </a:pPr>
            <a:endParaRPr lang="en-GB" altLang="en-US" sz="1100" dirty="0">
              <a:latin typeface="Arial" panose="020B0604020202020204" pitchFamily="34" charset="0"/>
            </a:endParaRPr>
          </a:p>
          <a:p>
            <a:pPr marL="171450" lvl="0" indent="-171450" rtl="0" eaLnBrk="0" fontAlgn="base" hangingPunct="0">
              <a:spcBef>
                <a:spcPct val="0"/>
              </a:spcBef>
              <a:spcAft>
                <a:spcPct val="0"/>
              </a:spcAft>
              <a:buFont typeface="Arial" panose="020B0604020202020204" pitchFamily="34" charset="0"/>
              <a:buChar char="•"/>
            </a:pPr>
            <a:r>
              <a:rPr lang="cy-GB" sz="1100" b="1" dirty="0">
                <a:latin typeface="Arial" panose="020B0604020202020204" pitchFamily="34" charset="0"/>
              </a:rPr>
              <a:t>Cymysgedd cyrchfan yn addasu ychydig: </a:t>
            </a:r>
            <a:r>
              <a:rPr lang="cy-GB" sz="1100" dirty="0">
                <a:latin typeface="Arial" panose="020B0604020202020204" pitchFamily="34" charset="0"/>
              </a:rPr>
              <a:t>Mae trefi arfordirol traddodiadol yn dangos enillion cymedrol blwyddyn‑ar ‑flwyddyn, tra bod arfordir gwledig, cefn gwlad a chyrchfannau mynydd/bryn yn gweld gostyngiadau bach mewn lefelau bwriad</a:t>
            </a:r>
            <a:r>
              <a:rPr lang="cy-GB" sz="1200" dirty="0">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p:txBody>
      </p:sp>
      <p:cxnSp>
        <p:nvCxnSpPr>
          <p:cNvPr id="8" name="Straight Connector 7">
            <a:extLst>
              <a:ext uri="{FF2B5EF4-FFF2-40B4-BE49-F238E27FC236}">
                <a16:creationId xmlns:a16="http://schemas.microsoft.com/office/drawing/2014/main" id="{8C332E68-C76F-F86D-2C9B-788116E5EC73}"/>
              </a:ext>
              <a:ext uri="{C183D7F6-B498-43B3-948B-1728B52AA6E4}">
                <adec:decorative xmlns:adec="http://schemas.microsoft.com/office/drawing/2017/decorative" val="1"/>
              </a:ext>
            </a:extLst>
          </p:cNvPr>
          <p:cNvCxnSpPr>
            <a:cxnSpLocks/>
          </p:cNvCxnSpPr>
          <p:nvPr/>
        </p:nvCxnSpPr>
        <p:spPr>
          <a:xfrm>
            <a:off x="4819840" y="792859"/>
            <a:ext cx="0" cy="550312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935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E1EC-00AB-57A8-15AC-2BB53EE146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7A68310-372C-1A6C-92D2-60EAE58BC1C3}"/>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Adolygiad 2025</a:t>
            </a:r>
          </a:p>
        </p:txBody>
      </p:sp>
    </p:spTree>
    <p:extLst>
      <p:ext uri="{BB962C8B-B14F-4D97-AF65-F5344CB8AC3E}">
        <p14:creationId xmlns:p14="http://schemas.microsoft.com/office/powerpoint/2010/main" val="3903881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D131-A9B4-4241-3463-469EB5269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F7972-A338-830D-12A1-3E4390D6764A}"/>
              </a:ext>
            </a:extLst>
          </p:cNvPr>
          <p:cNvSpPr>
            <a:spLocks noGrp="1"/>
          </p:cNvSpPr>
          <p:nvPr>
            <p:ph type="title"/>
          </p:nvPr>
        </p:nvSpPr>
        <p:spPr>
          <a:xfrm>
            <a:off x="422888" y="244703"/>
            <a:ext cx="11769111" cy="671807"/>
          </a:xfrm>
        </p:spPr>
        <p:txBody>
          <a:bodyPr>
            <a:normAutofit/>
          </a:bodyPr>
          <a:lstStyle/>
          <a:p>
            <a:pPr rtl="0"/>
            <a:r>
              <a:rPr lang="cy-GB"/>
              <a:t>Proffil y teithwyr yn 2025 - Oedran</a:t>
            </a:r>
          </a:p>
        </p:txBody>
      </p:sp>
      <p:sp>
        <p:nvSpPr>
          <p:cNvPr id="5" name="Footer Placeholder 5">
            <a:extLst>
              <a:ext uri="{FF2B5EF4-FFF2-40B4-BE49-F238E27FC236}">
                <a16:creationId xmlns:a16="http://schemas.microsoft.com/office/drawing/2014/main" id="{B3BD645F-7C35-472B-C06B-CACEE8FB22CE}"/>
              </a:ext>
            </a:extLst>
          </p:cNvPr>
          <p:cNvSpPr txBox="1">
            <a:spLocks/>
          </p:cNvSpPr>
          <p:nvPr/>
        </p:nvSpPr>
        <p:spPr>
          <a:xfrm>
            <a:off x="273136" y="6085065"/>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C2. Pa un o'r grwpiau oedran canlynol ydych chi ynddo?</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Sylfaen data Ionawr 2026: Poblogaeth y DU = 1,755; 2025 teithwyr: y DU = 1,190, Cymru = 98, Lloegr = 966, yr Alban = 150.</a:t>
            </a:r>
          </a:p>
        </p:txBody>
      </p:sp>
      <p:graphicFrame>
        <p:nvGraphicFramePr>
          <p:cNvPr id="4" name="Chart Placeholder 9" descr="Mae’r siart yn cymharu proffil oedran poblogaeth y DU â’r rhai sydd wedi cymryd taith yn 2025 ledled y DU, Cymru, Lloegr a’r Alban. Ym mhoblogaeth y DU, mae 22% yn 65+ oed, 17% yn 45–54, 17% yn 25–34, 16% yn 35–44, 14% yn 16–24, a 14% yn 55–64. Ymhlith y rhai a aeth ar deithiau yn y DU yn 2025, mae 22% yn 65+, 19% yn 25-34, 16% yn 35-44, 16% yn 45-54, 13% yn 55-64 a 13% yn 16-24. Mae'r rhai sy'n cymryd teithiau yng Nghymru yn dangos cyfrannau uwch o 55-64 (22%) a 45-54 (19%) o gymharu â'r DU yn gyffredinol, gyda grwpiau oedran iau hefyd yn nodedig: 16-24 yn cyfrif am 15% a 25-34 yn cyfrif am 18%. Mae gan Gymru gyfran is o bobl 65+ oed (14%) o gymharu â Lloegr (21%) a’r Alban (22%). Yr Alban sydd â'r gyfran uchaf o 35–44 ‑blwydd‑oed ar 21%, o gymharu â 12% yng Nghymru ac 16% ar gyfer y rhai sy'n mynd ar deithiau yn y DU.">
            <a:extLst>
              <a:ext uri="{FF2B5EF4-FFF2-40B4-BE49-F238E27FC236}">
                <a16:creationId xmlns:a16="http://schemas.microsoft.com/office/drawing/2014/main" id="{0316D0E4-AA13-6940-5F6E-A9D96D5660D0}"/>
              </a:ext>
            </a:extLst>
          </p:cNvPr>
          <p:cNvGraphicFramePr>
            <a:graphicFrameLocks/>
          </p:cNvGraphicFramePr>
          <p:nvPr>
            <p:extLst>
              <p:ext uri="{D42A27DB-BD31-4B8C-83A1-F6EECF244321}">
                <p14:modId xmlns:p14="http://schemas.microsoft.com/office/powerpoint/2010/main" val="918737823"/>
              </p:ext>
            </p:extLst>
          </p:nvPr>
        </p:nvGraphicFramePr>
        <p:xfrm>
          <a:off x="500370" y="2567708"/>
          <a:ext cx="11018527" cy="3492283"/>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80ECFFD2-9779-78DF-8970-7DD169CDFC14}"/>
              </a:ext>
              <a:ext uri="{C183D7F6-B498-43B3-948B-1728B52AA6E4}">
                <adec:decorative xmlns:adec="http://schemas.microsoft.com/office/drawing/2017/decorative" val="1"/>
              </a:ext>
            </a:extLst>
          </p:cNvPr>
          <p:cNvSpPr/>
          <p:nvPr/>
        </p:nvSpPr>
        <p:spPr>
          <a:xfrm>
            <a:off x="5717308" y="3214255"/>
            <a:ext cx="1801091" cy="273332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4" name="Text Placeholder 2">
            <a:extLst>
              <a:ext uri="{FF2B5EF4-FFF2-40B4-BE49-F238E27FC236}">
                <a16:creationId xmlns:a16="http://schemas.microsoft.com/office/drawing/2014/main" id="{C2837139-21A4-434E-9549-074762412370}"/>
              </a:ext>
            </a:extLst>
          </p:cNvPr>
          <p:cNvSpPr>
            <a:spLocks noGrp="1"/>
          </p:cNvSpPr>
          <p:nvPr>
            <p:ph type="body" sz="quarter" idx="10"/>
          </p:nvPr>
        </p:nvSpPr>
        <p:spPr>
          <a:xfrm>
            <a:off x="273136" y="798009"/>
            <a:ext cx="11696309" cy="1657290"/>
          </a:xfrm>
        </p:spPr>
        <p:txBody>
          <a:bodyPr/>
          <a:lstStyle/>
          <a:p>
            <a:pPr marL="228594" indent="-228594" rtl="0">
              <a:buFont typeface="Arial" panose="020B0604020202020204" pitchFamily="34" charset="0"/>
              <a:buChar char="•"/>
            </a:pPr>
            <a:r>
              <a:rPr lang="cy-GB" sz="1400"/>
              <a:t>Ledled y DU, mae’r gyfran fwyaf o’r rhai sy’n cymryd teithiau yn 2025 yn perthyn i grŵp oedran 65+, ac yna grwpiau oedran 25-34 a 45-54, sy’n ffurfio proffil oedran gweddol gyfartal.</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Yng Nghymru, mae’r rhai sy’n cymryd teithiau wedi’u dosbarthu ar draws grwpiau oedran mewn patrwm tebyg, gyda’r cyfrannau uchaf ymhlith y rhai 45-54 oed a 55-64 oed, ochr yn ochr â phresenoldeb 16-24 a 25-34 cymharol gryf.</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O'i gymharu â Lloegr a'r Alban, mae Cymru'n cael cyfran lai o ymwelwyr 65+ oed, tra bod yr Alban yn dangos crynodiad uwch o 35-44‑oed.</a:t>
            </a:r>
          </a:p>
        </p:txBody>
      </p:sp>
    </p:spTree>
    <p:extLst>
      <p:ext uri="{BB962C8B-B14F-4D97-AF65-F5344CB8AC3E}">
        <p14:creationId xmlns:p14="http://schemas.microsoft.com/office/powerpoint/2010/main" val="3314560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39939-492A-709C-49E7-A4B5429A4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F49EA-0D46-038C-75B5-22CF19A24370}"/>
              </a:ext>
            </a:extLst>
          </p:cNvPr>
          <p:cNvSpPr>
            <a:spLocks noGrp="1"/>
          </p:cNvSpPr>
          <p:nvPr>
            <p:ph type="title"/>
          </p:nvPr>
        </p:nvSpPr>
        <p:spPr>
          <a:xfrm>
            <a:off x="422889" y="323736"/>
            <a:ext cx="11769111" cy="671807"/>
          </a:xfrm>
        </p:spPr>
        <p:txBody>
          <a:bodyPr>
            <a:normAutofit/>
          </a:bodyPr>
          <a:lstStyle/>
          <a:p>
            <a:pPr rtl="0"/>
            <a:r>
              <a:rPr lang="cy-GB"/>
              <a:t>Proffil teithwyr 2025 - Rhywedd</a:t>
            </a:r>
          </a:p>
        </p:txBody>
      </p:sp>
      <p:sp>
        <p:nvSpPr>
          <p:cNvPr id="3" name="Text Placeholder 2">
            <a:extLst>
              <a:ext uri="{FF2B5EF4-FFF2-40B4-BE49-F238E27FC236}">
                <a16:creationId xmlns:a16="http://schemas.microsoft.com/office/drawing/2014/main" id="{83D90FF4-3320-664E-5599-E99BF75A6580}"/>
              </a:ext>
            </a:extLst>
          </p:cNvPr>
          <p:cNvSpPr>
            <a:spLocks noGrp="1"/>
          </p:cNvSpPr>
          <p:nvPr>
            <p:ph type="body" sz="quarter" idx="10"/>
          </p:nvPr>
        </p:nvSpPr>
        <p:spPr>
          <a:xfrm>
            <a:off x="216311" y="916509"/>
            <a:ext cx="11882429" cy="1000960"/>
          </a:xfrm>
        </p:spPr>
        <p:txBody>
          <a:bodyPr/>
          <a:lstStyle/>
          <a:p>
            <a:pPr marL="228594" indent="-228594" rtl="0">
              <a:buFont typeface="Arial" panose="020B0604020202020204" pitchFamily="34" charset="0"/>
              <a:buChar char="•"/>
            </a:pPr>
            <a:r>
              <a:rPr lang="cy-GB" sz="1400" dirty="0"/>
              <a:t>Mae’r rhaniad rhwng y rhywiau ymhlith y rhai sy’n cymryd teithiau yn y DU yn gytbwys ar y cyfan, gyda mwyafrif bach yn nodi eu bod yn fenywaidd.</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dirty="0"/>
              <a:t>Mae'r rhai sy'n cymryd teithiau i Gymru yn dangos proffil cyfartal o ran rhywedd, tra bod yr Alban yn dangos cyfran uwch o'r dynion sy'n mynd ar deithiau o gymharu â Chymru a Lloegr.</a:t>
            </a:r>
          </a:p>
        </p:txBody>
      </p:sp>
      <p:graphicFrame>
        <p:nvGraphicFramePr>
          <p:cNvPr id="4" name="Chart Placeholder 9" descr="Siart bar clystyrog yw hwn sy’n cymharu proffil rhywedd poblogaeth y DU â’r rhai sydd wedi cymryd taith yn 2025 ledled y DU, Cymru, Lloegr a’r Alban. Mae poblogaeth y DU yn 49% yn wrywaidd a 51% yn fenywaidd. Ymhlith y rhai sy'n cymryd teithiau yn y DU, mae 47% yn wrywaidd a 53% yn fenywaidd. Mae'r rhai sy'n cymryd teithiau i Gymru yn dangos rhaniad perffaith gyfartal o 50% yn wrywaidd a 50% yn fenywaidd. Mae Lloegr yn adlewyrchu'r darlun cenedlaethol, gyda 46% yn wrywaidd a 54% yn fenywaidd. Mae'r Alban yn wahanol i'r gwledydd eraill, gyda chyfran uwch o ddynion sy'n cymryd teithiau, sef 54% a 46% yn fenywod.">
            <a:extLst>
              <a:ext uri="{FF2B5EF4-FFF2-40B4-BE49-F238E27FC236}">
                <a16:creationId xmlns:a16="http://schemas.microsoft.com/office/drawing/2014/main" id="{C236366A-2FCD-F021-17ED-3B7FE3E3EE9B}"/>
              </a:ext>
            </a:extLst>
          </p:cNvPr>
          <p:cNvGraphicFramePr>
            <a:graphicFrameLocks/>
          </p:cNvGraphicFramePr>
          <p:nvPr>
            <p:extLst>
              <p:ext uri="{D42A27DB-BD31-4B8C-83A1-F6EECF244321}">
                <p14:modId xmlns:p14="http://schemas.microsoft.com/office/powerpoint/2010/main" val="3063431374"/>
              </p:ext>
            </p:extLst>
          </p:nvPr>
        </p:nvGraphicFramePr>
        <p:xfrm>
          <a:off x="500372" y="2073163"/>
          <a:ext cx="11018527" cy="4006872"/>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er Placeholder 5">
            <a:extLst>
              <a:ext uri="{FF2B5EF4-FFF2-40B4-BE49-F238E27FC236}">
                <a16:creationId xmlns:a16="http://schemas.microsoft.com/office/drawing/2014/main" id="{37E8FF83-CA11-89A2-A688-41ECC2D5C7BD}"/>
              </a:ext>
            </a:extLst>
          </p:cNvPr>
          <p:cNvSpPr txBox="1">
            <a:spLocks/>
          </p:cNvSpPr>
          <p:nvPr/>
        </p:nvSpPr>
        <p:spPr>
          <a:xfrm>
            <a:off x="170131" y="6167318"/>
            <a:ext cx="11475317" cy="37618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rtl="0">
              <a:defRPr/>
            </a:pPr>
            <a:r>
              <a:rPr lang="cy-GB" sz="1000" dirty="0">
                <a:solidFill>
                  <a:srgbClr val="1E1541"/>
                </a:solidFill>
                <a:latin typeface="Arial" panose="020B0604020202020204" pitchFamily="34" charset="0"/>
                <a:cs typeface="Arial" panose="020B0604020202020204" pitchFamily="34" charset="0"/>
              </a:rPr>
              <a:t>C4. Pa un o'r canlynol ydych chi?</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cy-GB" sz="1000" dirty="0">
                <a:solidFill>
                  <a:srgbClr val="1E1541"/>
                </a:solidFill>
                <a:latin typeface="Arial" panose="020B0604020202020204" pitchFamily="34" charset="0"/>
                <a:cs typeface="Arial" panose="020B0604020202020204" pitchFamily="34" charset="0"/>
              </a:rPr>
              <a:t>Sylfaen data Ionawr 2026: Poblogaeth y DU = 1,755; 2025 teithwyr: y DU = 1,190, Cymru = 98, Lloegr = 966, yr Alban = 150.</a:t>
            </a:r>
          </a:p>
        </p:txBody>
      </p:sp>
      <p:sp>
        <p:nvSpPr>
          <p:cNvPr id="7" name="Rectangle 6">
            <a:extLst>
              <a:ext uri="{FF2B5EF4-FFF2-40B4-BE49-F238E27FC236}">
                <a16:creationId xmlns:a16="http://schemas.microsoft.com/office/drawing/2014/main" id="{60F929E3-6051-8F00-BCCF-CDD847E16CE0}"/>
              </a:ext>
              <a:ext uri="{C183D7F6-B498-43B3-948B-1728B52AA6E4}">
                <adec:decorative xmlns:adec="http://schemas.microsoft.com/office/drawing/2017/decorative" val="1"/>
              </a:ext>
            </a:extLst>
          </p:cNvPr>
          <p:cNvSpPr/>
          <p:nvPr/>
        </p:nvSpPr>
        <p:spPr>
          <a:xfrm>
            <a:off x="5745018" y="2872508"/>
            <a:ext cx="1745673" cy="292792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100214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8" y="244703"/>
            <a:ext cx="11769111" cy="671807"/>
          </a:xfrm>
        </p:spPr>
        <p:txBody>
          <a:bodyPr>
            <a:normAutofit/>
          </a:bodyPr>
          <a:lstStyle/>
          <a:p>
            <a:pPr rtl="0"/>
            <a:r>
              <a:rPr lang="cy-GB"/>
              <a:t>Proffil teithwyr 2025 – Cyfnod bywyd</a:t>
            </a:r>
          </a:p>
        </p:txBody>
      </p:sp>
      <p:sp>
        <p:nvSpPr>
          <p:cNvPr id="3" name="Text Placeholder 2"/>
          <p:cNvSpPr>
            <a:spLocks noGrp="1"/>
          </p:cNvSpPr>
          <p:nvPr>
            <p:ph type="body" sz="quarter" idx="10"/>
          </p:nvPr>
        </p:nvSpPr>
        <p:spPr>
          <a:xfrm>
            <a:off x="422888" y="793287"/>
            <a:ext cx="11248002" cy="1000960"/>
          </a:xfrm>
        </p:spPr>
        <p:txBody>
          <a:bodyPr/>
          <a:lstStyle/>
          <a:p>
            <a:pPr marL="228594" indent="-228594" rtl="0">
              <a:buFont typeface="Arial" panose="020B0604020202020204" pitchFamily="34" charset="0"/>
              <a:buChar char="•"/>
            </a:pPr>
            <a:r>
              <a:rPr lang="cy-GB" sz="1400"/>
              <a:t>Ledled y DU, Teuluoedd a Phobl Annibynnol Hŷn yw’r grwpiau‑ cyfnod bywyd mwyaf ymhlith y rhai sydd wedi cymryd taith yn 2025.</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Mae gan Gymru broffil cyfnod bywyd ychydig yn wahanol o gymharu â Lloegr a'r Alban. Pobl Annibynnol Hŷn yw'r segment mwyaf, ac yna Teuluoedd. Fodd bynnag, o gymharu â Lloegr a'r Alban, mae Cymru'n derbyn mwy o Bobl Annibynnol Iau a chyfran is o'r rhai mewn oed Ymddeol.</a:t>
            </a:r>
          </a:p>
        </p:txBody>
      </p:sp>
      <p:graphicFrame>
        <p:nvGraphicFramePr>
          <p:cNvPr id="4" name="Chart Placeholder 9" descr="Mae hwn yn siart bar clystyrog sy'n cymharu ‑ cyfnod bywyd ym mhoblogaeth y DU gyda 2025 o bobl ar deithiau ledled y DU, Cymru, Lloegr a'r Alban. Ym mhoblogaeth y DU, Teuluoedd yw 35%, Pobl Annibynnol Hŷn 28%, Pobl Oed Ymddeol yw 22% a Phobl Annibynnol Iau 15%. Ymhlith y rhai sy'n cymryd teithiau yn y DU, mae Teuluoedd yn codi i 40%, Pobl Annibynnol Hŷn yn 25%, Oed Ymddeol yn 21%, a Phobl Annibynnol Iau 14%. Mae'r rhai sy'n cymryd teithiau yng Nghymru yn dangos cyfran uwch o Bobl Annibynnol Hŷn ar 32% a chyfran is o ymwelwyr Oed Ymddeol‑ ar 14%, tra bod Pobl Annibynnol Iau yn cynrychioli 23% a Theuluoedd 31%. Mae'r rhai sy'n cymryd teithiau yn Lloegr yn dangos cynrychiolaeth gref o Deuluoedd ar 42% a lefelau is o Bobl Annibynnol Hŷn ar 23%. Y rhai sy'n cymryd teithiau yn yr Alban sydd â’r gyfran uchaf o Bobl Annibynnol Hŷn ar 34% a’r gyfran isaf o Bobl Annibynwyr Iau ar 6%, gyda Theuluoedd yn cyfrif am 39% ac ymwelwyr ‑Oed Ymddeol yn 22%.">
            <a:extLst>
              <a:ext uri="{FF2B5EF4-FFF2-40B4-BE49-F238E27FC236}">
                <a16:creationId xmlns:a16="http://schemas.microsoft.com/office/drawing/2014/main" id="{8DE941C9-5597-CDB3-A8A1-E99D40340DBE}"/>
              </a:ext>
            </a:extLst>
          </p:cNvPr>
          <p:cNvGraphicFramePr>
            <a:graphicFrameLocks/>
          </p:cNvGraphicFramePr>
          <p:nvPr>
            <p:extLst>
              <p:ext uri="{D42A27DB-BD31-4B8C-83A1-F6EECF244321}">
                <p14:modId xmlns:p14="http://schemas.microsoft.com/office/powerpoint/2010/main" val="522885211"/>
              </p:ext>
            </p:extLst>
          </p:nvPr>
        </p:nvGraphicFramePr>
        <p:xfrm>
          <a:off x="422888" y="2101644"/>
          <a:ext cx="11018527" cy="4097987"/>
        </p:xfrm>
        <a:graphic>
          <a:graphicData uri="http://schemas.openxmlformats.org/drawingml/2006/chart">
            <c:chart xmlns:c="http://schemas.openxmlformats.org/drawingml/2006/chart" xmlns:r="http://schemas.openxmlformats.org/officeDocument/2006/relationships" r:id="rId3"/>
          </a:graphicData>
        </a:graphic>
      </p:graphicFrame>
      <p:sp>
        <p:nvSpPr>
          <p:cNvPr id="17" name="Footer Placeholder 5">
            <a:extLst>
              <a:ext uri="{FF2B5EF4-FFF2-40B4-BE49-F238E27FC236}">
                <a16:creationId xmlns:a16="http://schemas.microsoft.com/office/drawing/2014/main" id="{D83E5E6D-10FA-A932-15F4-FD3E7D6FBD81}"/>
              </a:ext>
            </a:extLst>
          </p:cNvPr>
          <p:cNvSpPr txBox="1">
            <a:spLocks/>
          </p:cNvSpPr>
          <p:nvPr/>
        </p:nvSpPr>
        <p:spPr>
          <a:xfrm>
            <a:off x="265466" y="6134573"/>
            <a:ext cx="9293223"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Ffynhonnell: Demograffeg. </a:t>
            </a:r>
          </a:p>
          <a:p>
            <a:pPr defTabSz="609585" rtl="0">
              <a:defRPr/>
            </a:pPr>
            <a:r>
              <a:rPr lang="cy-GB" sz="1000">
                <a:solidFill>
                  <a:srgbClr val="1E1541"/>
                </a:solidFill>
                <a:latin typeface="Arial" panose="020B0604020202020204" pitchFamily="34" charset="0"/>
                <a:cs typeface="Arial" panose="020B0604020202020204" pitchFamily="34" charset="0"/>
              </a:rPr>
              <a:t>Sylfaen data Ionawr 2026: Poblogaeth y DU = 1,755; 2025 teithwyr: y DU = 1,190, Cymru = 98, Lloegr = 966, yr Alban = 150. </a:t>
            </a:r>
          </a:p>
        </p:txBody>
      </p:sp>
      <p:sp>
        <p:nvSpPr>
          <p:cNvPr id="7" name="Rectangle 6">
            <a:extLst>
              <a:ext uri="{FF2B5EF4-FFF2-40B4-BE49-F238E27FC236}">
                <a16:creationId xmlns:a16="http://schemas.microsoft.com/office/drawing/2014/main" id="{0CC3CE71-2EB2-5F1F-5ACE-60686D5546E9}"/>
              </a:ext>
              <a:ext uri="{C183D7F6-B498-43B3-948B-1728B52AA6E4}">
                <adec:decorative xmlns:adec="http://schemas.microsoft.com/office/drawing/2017/decorative" val="1"/>
              </a:ext>
            </a:extLst>
          </p:cNvPr>
          <p:cNvSpPr/>
          <p:nvPr/>
        </p:nvSpPr>
        <p:spPr>
          <a:xfrm>
            <a:off x="5886450" y="2882592"/>
            <a:ext cx="1643063" cy="2874724"/>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2274288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7C9B-0E34-E198-2117-61BB052E5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D1F54-BFD5-BFBE-9BC1-3AEC1F18A741}"/>
              </a:ext>
            </a:extLst>
          </p:cNvPr>
          <p:cNvSpPr>
            <a:spLocks noGrp="1"/>
          </p:cNvSpPr>
          <p:nvPr>
            <p:ph type="title"/>
          </p:nvPr>
        </p:nvSpPr>
        <p:spPr>
          <a:xfrm>
            <a:off x="172016" y="315757"/>
            <a:ext cx="11769111" cy="671807"/>
          </a:xfrm>
        </p:spPr>
        <p:txBody>
          <a:bodyPr>
            <a:noAutofit/>
          </a:bodyPr>
          <a:lstStyle/>
          <a:p>
            <a:pPr rtl="0"/>
            <a:r>
              <a:rPr lang="cy-GB" sz="2000" dirty="0"/>
              <a:t>Bwriad teithiau yn y DU yn erbyn teithiau gwirioneddol (2025 yn erbyn 2024)</a:t>
            </a:r>
          </a:p>
        </p:txBody>
      </p:sp>
      <p:sp>
        <p:nvSpPr>
          <p:cNvPr id="3" name="Text Placeholder 2">
            <a:extLst>
              <a:ext uri="{FF2B5EF4-FFF2-40B4-BE49-F238E27FC236}">
                <a16:creationId xmlns:a16="http://schemas.microsoft.com/office/drawing/2014/main" id="{7136C494-D2EF-D272-A223-C76AB3A83244}"/>
              </a:ext>
            </a:extLst>
          </p:cNvPr>
          <p:cNvSpPr>
            <a:spLocks noGrp="1"/>
          </p:cNvSpPr>
          <p:nvPr>
            <p:ph type="body" sz="quarter" idx="10"/>
          </p:nvPr>
        </p:nvSpPr>
        <p:spPr>
          <a:xfrm>
            <a:off x="172016" y="783785"/>
            <a:ext cx="12019984" cy="1000960"/>
          </a:xfrm>
        </p:spPr>
        <p:txBody>
          <a:bodyPr/>
          <a:lstStyle/>
          <a:p>
            <a:pPr marL="228594" indent="-228594" rtl="0">
              <a:buFont typeface="Arial" panose="020B0604020202020204" pitchFamily="34" charset="0"/>
              <a:buChar char="•"/>
            </a:pPr>
            <a:r>
              <a:rPr lang="cy-GB" sz="1400" dirty="0"/>
              <a:t>Mae'r bwlch rhwng teithiau arfaethedig yn y DU a theithiau a gymerwyd mewn gwirionedd wedi aros yr un fath blwyddyn‑ ar ‑flwyddyn fwy neu lai wrth i fwriadau barhau i fod yn uwch na theithiau a wireddwyd.</a:t>
            </a:r>
          </a:p>
        </p:txBody>
      </p:sp>
      <p:grpSp>
        <p:nvGrpSpPr>
          <p:cNvPr id="5" name="Group 4" descr="Siart llinell yw hon sy'n dangos cyfran yr oedolion yn y DU a oedd yn bwriadu mynd ar daith i'r DU yn ystod y tri mis nesaf, o'i gymharu â'r gyfran sydd wedi cymryd taith mewn gwirionedd, ar draws cyfnodau misol treigl o Ionawr 2024 i Ragfyr 2025. Mae'r siart yn dangos bod teithiau arfaethedig yn gyson yn rhedeg ymlaen cyn teithiau gwirioneddol. Er enghraifft, mae lefelau teithiau arfaethedig yn amrywio o tua 23% i 51% drwy gydol y flwyddyn, gan gyrraedd uchafbwynt rhwng Gorffennaf a Medi. Mae teithiau gwirioneddol yn is, fel arfer rhwng 14% a 27%, gyda chynnydd tymhorol llai. Yn y cyfnodau cynnar, mae bwriadau tua 23–29% tra bod teithiau gwirioneddol yn agosach at 14–18%. Canol‑y flwyddyn, mae bwriadau'n codi i tua 45–51% o'i gymharu â theithiau gwirioneddol tua 22–27%. Yn ddiweddarach yn y flwyddyn, mae bwriadau'n gostwng yn ôl i tua 30–33% tra bod teithiau gwirioneddol yn setlo tua 21–24%. Mae'r bwlch rhwng bwriadau ac ymddygiad a wireddwyd yn parhau'n gyson yn fras rhwng 2024 a 2025, gyda bwriadau bob amser yn uwch na theithiau a gymerwyd.">
            <a:extLst>
              <a:ext uri="{FF2B5EF4-FFF2-40B4-BE49-F238E27FC236}">
                <a16:creationId xmlns:a16="http://schemas.microsoft.com/office/drawing/2014/main" id="{95E5E353-AB50-0158-C4A5-DF2C3EB01709}"/>
              </a:ext>
              <a:ext uri="{C183D7F6-B498-43B3-948B-1728B52AA6E4}">
                <adec:decorative xmlns:adec="http://schemas.microsoft.com/office/drawing/2017/decorative" val="0"/>
              </a:ext>
            </a:extLst>
          </p:cNvPr>
          <p:cNvGrpSpPr/>
          <p:nvPr/>
        </p:nvGrpSpPr>
        <p:grpSpPr>
          <a:xfrm>
            <a:off x="401127" y="1341043"/>
            <a:ext cx="11561761" cy="4394683"/>
            <a:chOff x="401127" y="1580966"/>
            <a:chExt cx="11561761" cy="4145070"/>
          </a:xfrm>
        </p:grpSpPr>
        <p:graphicFrame>
          <p:nvGraphicFramePr>
            <p:cNvPr id="4" name="Chart Placeholder 7">
              <a:extLst>
                <a:ext uri="{FF2B5EF4-FFF2-40B4-BE49-F238E27FC236}">
                  <a16:creationId xmlns:a16="http://schemas.microsoft.com/office/drawing/2014/main" id="{B77B2FF6-56FF-2DA7-E65F-9B5EA67199C6}"/>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054290506"/>
                </p:ext>
              </p:extLst>
            </p:nvPr>
          </p:nvGraphicFramePr>
          <p:xfrm>
            <a:off x="401127" y="1580966"/>
            <a:ext cx="11561761" cy="3984263"/>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5DE841B5-E364-FADF-6956-FC37F832037C}"/>
                </a:ext>
              </a:extLst>
            </p:cNvPr>
            <p:cNvSpPr txBox="1"/>
            <p:nvPr/>
          </p:nvSpPr>
          <p:spPr>
            <a:xfrm>
              <a:off x="2416174" y="5421406"/>
              <a:ext cx="2000250" cy="292388"/>
            </a:xfrm>
            <a:prstGeom prst="rect">
              <a:avLst/>
            </a:prstGeom>
            <a:noFill/>
          </p:spPr>
          <p:txBody>
            <a:bodyPr wrap="square" rtlCol="0">
              <a:spAutoFit/>
            </a:bodyPr>
            <a:lstStyle/>
            <a:p>
              <a:pPr algn="ctr" rtl="0">
                <a:defRPr/>
              </a:pPr>
              <a:r>
                <a:rPr lang="cy-GB" sz="1300" dirty="0">
                  <a:solidFill>
                    <a:srgbClr val="000000"/>
                  </a:solidFill>
                  <a:latin typeface="Arial" panose="020B0604020202020204" pitchFamily="34" charset="0"/>
                  <a:cs typeface="Arial" panose="020B0604020202020204" pitchFamily="34" charset="0"/>
                </a:rPr>
                <a:t>2024</a:t>
              </a:r>
            </a:p>
          </p:txBody>
        </p:sp>
        <p:sp>
          <p:nvSpPr>
            <p:cNvPr id="16" name="TextBox 15">
              <a:extLst>
                <a:ext uri="{FF2B5EF4-FFF2-40B4-BE49-F238E27FC236}">
                  <a16:creationId xmlns:a16="http://schemas.microsoft.com/office/drawing/2014/main" id="{576CD443-5238-2515-F475-E032BB7B977B}"/>
                </a:ext>
              </a:extLst>
            </p:cNvPr>
            <p:cNvSpPr txBox="1"/>
            <p:nvPr/>
          </p:nvSpPr>
          <p:spPr>
            <a:xfrm>
              <a:off x="7880007" y="5433648"/>
              <a:ext cx="2000250" cy="292388"/>
            </a:xfrm>
            <a:prstGeom prst="rect">
              <a:avLst/>
            </a:prstGeom>
            <a:noFill/>
          </p:spPr>
          <p:txBody>
            <a:bodyPr wrap="square" rtlCol="0">
              <a:spAutoFit/>
            </a:bodyPr>
            <a:lstStyle/>
            <a:p>
              <a:pPr algn="ctr" rtl="0">
                <a:defRPr/>
              </a:pPr>
              <a:r>
                <a:rPr lang="cy-GB" sz="1300" dirty="0">
                  <a:solidFill>
                    <a:srgbClr val="000000"/>
                  </a:solidFill>
                  <a:latin typeface="Arial" panose="020B0604020202020204" pitchFamily="34" charset="0"/>
                  <a:cs typeface="Arial" panose="020B0604020202020204" pitchFamily="34" charset="0"/>
                </a:rPr>
                <a:t>2025</a:t>
              </a:r>
            </a:p>
          </p:txBody>
        </p:sp>
      </p:grpSp>
      <p:sp>
        <p:nvSpPr>
          <p:cNvPr id="6" name="Footer Placeholder 5">
            <a:extLst>
              <a:ext uri="{FF2B5EF4-FFF2-40B4-BE49-F238E27FC236}">
                <a16:creationId xmlns:a16="http://schemas.microsoft.com/office/drawing/2014/main" id="{14D92A8B-E722-4FC8-4D04-2779D903959C}"/>
              </a:ext>
            </a:extLst>
          </p:cNvPr>
          <p:cNvSpPr txBox="1">
            <a:spLocks/>
          </p:cNvSpPr>
          <p:nvPr/>
        </p:nvSpPr>
        <p:spPr>
          <a:xfrm>
            <a:off x="172016" y="5918708"/>
            <a:ext cx="10158190" cy="577815"/>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VB2a.  Wrth feddwl am eich gwyliau neu'r seibiant byr nesaf yn y DU rydych chi'n debygol o'i gymryd, pryd ydych chi'n debygol o gynllunio, archebu a mynd ar y daith hon?</a:t>
            </a:r>
          </a:p>
          <a:p>
            <a:pPr lvl="0" defTabSz="609585" rtl="0">
              <a:defRPr/>
            </a:pPr>
            <a:r>
              <a:rPr kumimoji="0" lang="cy-GB"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VB13a2: </a:t>
            </a:r>
            <a:r>
              <a:rPr lang="cy-GB" dirty="0">
                <a:solidFill>
                  <a:srgbClr val="1E1541"/>
                </a:solidFill>
              </a:rPr>
              <a:t>Ym mha un o'r misoedd hyn ydych chi wedi cymryd seibiant byr dros nos neu wyliau yn y DU yn ystod y 12 mis diwethaf?</a:t>
            </a:r>
            <a:r>
              <a:rPr kumimoji="0" lang="cy-GB"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 Sylfaen: Pob ymatebydd yn y DU = 1,755. Mae data'n dangos y gyfran sy'n bwriadu mynd ar daith o fewn y 3 mis nesaf – ni fydd hyn yn ystyried bwriadau a sefydlwyd lai na 3 mis cyn dyddiad y daith – a'r teithiau a gymerwyd. </a:t>
            </a:r>
            <a:r>
              <a:rPr lang="cy-GB" dirty="0">
                <a:solidFill>
                  <a:srgbClr val="1E1541"/>
                </a:solidFill>
              </a:rPr>
              <a:t>Dim ond o fis Ionawr 2024 hyd at fis Rhagfyr 2025 y mae teithiau gwirioneddol ar gael. </a:t>
            </a:r>
            <a:r>
              <a:rPr lang="cy-GB" i="1" dirty="0">
                <a:solidFill>
                  <a:srgbClr val="1E1541"/>
                </a:solidFill>
              </a:rPr>
              <a:t>Wedi'i gymryd o'r traciwr Teimladau Domestig VB</a:t>
            </a:r>
          </a:p>
        </p:txBody>
      </p:sp>
      <p:cxnSp>
        <p:nvCxnSpPr>
          <p:cNvPr id="15" name="Straight Connector 14">
            <a:extLst>
              <a:ext uri="{FF2B5EF4-FFF2-40B4-BE49-F238E27FC236}">
                <a16:creationId xmlns:a16="http://schemas.microsoft.com/office/drawing/2014/main" id="{677D8386-10B9-D739-DFC5-B1C6088416B1}"/>
              </a:ext>
              <a:ext uri="{C183D7F6-B498-43B3-948B-1728B52AA6E4}">
                <adec:decorative xmlns:adec="http://schemas.microsoft.com/office/drawing/2017/decorative" val="1"/>
              </a:ext>
            </a:extLst>
          </p:cNvPr>
          <p:cNvCxnSpPr>
            <a:cxnSpLocks/>
          </p:cNvCxnSpPr>
          <p:nvPr/>
        </p:nvCxnSpPr>
        <p:spPr>
          <a:xfrm>
            <a:off x="6059058" y="4883225"/>
            <a:ext cx="0" cy="560978"/>
          </a:xfrm>
          <a:prstGeom prst="line">
            <a:avLst/>
          </a:prstGeom>
          <a:noFill/>
          <a:ln w="6350" cap="flat" cmpd="sng" algn="ctr">
            <a:solidFill>
              <a:srgbClr val="FFFFFF">
                <a:lumMod val="50000"/>
              </a:srgbClr>
            </a:solidFill>
            <a:prstDash val="solid"/>
            <a:miter lim="800000"/>
          </a:ln>
          <a:effectLst/>
        </p:spPr>
      </p:cxnSp>
      <p:cxnSp>
        <p:nvCxnSpPr>
          <p:cNvPr id="8" name="Straight Connector 7">
            <a:extLst>
              <a:ext uri="{FF2B5EF4-FFF2-40B4-BE49-F238E27FC236}">
                <a16:creationId xmlns:a16="http://schemas.microsoft.com/office/drawing/2014/main" id="{6E8A9E99-0888-A5CA-5C63-E634182F04D0}"/>
              </a:ext>
              <a:ext uri="{C183D7F6-B498-43B3-948B-1728B52AA6E4}">
                <adec:decorative xmlns:adec="http://schemas.microsoft.com/office/drawing/2017/decorative" val="1"/>
              </a:ext>
            </a:extLst>
          </p:cNvPr>
          <p:cNvCxnSpPr>
            <a:cxnSpLocks/>
          </p:cNvCxnSpPr>
          <p:nvPr/>
        </p:nvCxnSpPr>
        <p:spPr>
          <a:xfrm>
            <a:off x="11419690" y="4882889"/>
            <a:ext cx="0" cy="560978"/>
          </a:xfrm>
          <a:prstGeom prst="line">
            <a:avLst/>
          </a:prstGeom>
          <a:noFill/>
          <a:ln w="6350" cap="flat" cmpd="sng" algn="ctr">
            <a:solidFill>
              <a:srgbClr val="FFFFFF">
                <a:lumMod val="50000"/>
              </a:srgbClr>
            </a:solidFill>
            <a:prstDash val="solid"/>
            <a:miter lim="800000"/>
          </a:ln>
          <a:effectLst/>
        </p:spPr>
      </p:cxnSp>
    </p:spTree>
    <p:extLst>
      <p:ext uri="{BB962C8B-B14F-4D97-AF65-F5344CB8AC3E}">
        <p14:creationId xmlns:p14="http://schemas.microsoft.com/office/powerpoint/2010/main" val="352164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43F92-5BEF-5F43-9AE5-E6C84ADBA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84113-F7C9-5113-23D8-C9E5EB3CC203}"/>
              </a:ext>
            </a:extLst>
          </p:cNvPr>
          <p:cNvSpPr>
            <a:spLocks noGrp="1"/>
          </p:cNvSpPr>
          <p:nvPr>
            <p:ph type="title"/>
          </p:nvPr>
        </p:nvSpPr>
        <p:spPr>
          <a:xfrm>
            <a:off x="267411" y="214114"/>
            <a:ext cx="11675852" cy="671807"/>
          </a:xfrm>
        </p:spPr>
        <p:txBody>
          <a:bodyPr>
            <a:normAutofit fontScale="90000"/>
          </a:bodyPr>
          <a:lstStyle/>
          <a:p>
            <a:pPr rtl="0"/>
            <a:r>
              <a:rPr lang="cy-GB" dirty="0"/>
              <a:t>Cyrchfan teithwyr 2025 yn erbyn bwriadau ar ddechrau'r flwyddyn - y DU</a:t>
            </a:r>
          </a:p>
        </p:txBody>
      </p:sp>
      <p:sp>
        <p:nvSpPr>
          <p:cNvPr id="3" name="Text Placeholder 2">
            <a:extLst>
              <a:ext uri="{FF2B5EF4-FFF2-40B4-BE49-F238E27FC236}">
                <a16:creationId xmlns:a16="http://schemas.microsoft.com/office/drawing/2014/main" id="{363BB71F-036E-815A-5693-442F6FF34A56}"/>
              </a:ext>
            </a:extLst>
          </p:cNvPr>
          <p:cNvSpPr>
            <a:spLocks noGrp="1"/>
          </p:cNvSpPr>
          <p:nvPr>
            <p:ph type="body" sz="quarter" idx="10"/>
          </p:nvPr>
        </p:nvSpPr>
        <p:spPr>
          <a:xfrm>
            <a:off x="267411" y="1074238"/>
            <a:ext cx="11408653" cy="924333"/>
          </a:xfrm>
        </p:spPr>
        <p:txBody>
          <a:bodyPr/>
          <a:lstStyle/>
          <a:p>
            <a:pPr marL="228594" indent="-228594" rtl="0">
              <a:buFont typeface="Arial" panose="020B0604020202020204" pitchFamily="34" charset="0"/>
              <a:buChar char="•"/>
            </a:pPr>
            <a:r>
              <a:rPr lang="cy-GB" sz="1500"/>
              <a:t>Mae'r De-orllewin yn dod i'r amlwg fel y gyrchfan fwyaf cyffredin i deithwyr yn y DU yn 2025, ac yna Llundain a'r Gogledd-orllewin yn agos, gyda'r tri yn derbyn mwy o ymweliadau gwirioneddol na'r rhan fwyaf o ranbarthau eraill.</a:t>
            </a:r>
          </a:p>
          <a:p>
            <a:pPr marL="228594" indent="-228594">
              <a:buFont typeface="Arial" panose="020B0604020202020204" pitchFamily="34" charset="0"/>
              <a:buChar char="•"/>
            </a:pPr>
            <a:endParaRPr lang="en-GB" sz="1500"/>
          </a:p>
          <a:p>
            <a:pPr marL="228594" indent="-228594" rtl="0">
              <a:buFont typeface="Arial" panose="020B0604020202020204" pitchFamily="34" charset="0"/>
              <a:buChar char="•"/>
            </a:pPr>
            <a:r>
              <a:rPr lang="cy-GB" sz="1500"/>
              <a:t>Mae Cymru yn cyfrif am gyfran gymedrol o deithiau a gymerwyd yn 2025 (6%), gyda'r ymweliadau gwirioneddol yn is na'r lefelau bwriad a gofnodwyd ar ddechrau'r flwyddyn.</a:t>
            </a:r>
          </a:p>
        </p:txBody>
      </p:sp>
      <p:graphicFrame>
        <p:nvGraphicFramePr>
          <p:cNvPr id="8" name="Chart Placeholder 7" descr="Siart bar yn cymharu cyrchfannau arfaethedig y DU ar ddechrau 2025 â'r cyrchfannau gwirioneddol yr ymwelwyd â nhw yn ystod 2025. Mae'r data'n dangos mai De-orllewin Lloegr, Llundain a Gogledd-orllewin Lloegr oedd y rhanbarthau yr ymwelwyd â nhw fwyaf yn ymarferol, pob un yn denu tua 14–15% o deithiau. Mewn cymhariaeth, roedd bwriadau ar gyfer De-orllewin Lloegr yn uwch sef 17%, tra bod bwriadau ar gyfer Llundain yn debyg sef 14%. Roedd yr Alban yn cyfrif am 10% o deithiau gwirioneddol o'i gymharu â 13% arfaethedig. Roedd Cymru yn cynrychioli 6% o deithiau gwirioneddol, yn is na'r 9% a oedd wedi bwriadu ymweld. Roedd Swydd Efrog a'r Humber yn cyfrif am 8% o deithiau gwirioneddol o'i gymharu â 11% arfaethedig. Derbyniodd rhanbarthau eraill yn Lloegr fel De-ddwyrain Lloegr (13% gwirioneddol o'i gymharu ag 8% arfaethedig) a Dwyrain Lloegr (12% gwirioneddol o'i gymharu ag 8% arfaethedig) nifer uwch o ymweliadau gwirioneddol nag a gynlluniwyd. Gogledd Iwerddon oedd y gyrchfan yr ymwelwyd â hi leiaf, tua 2% gwirioneddol o'i gymharu â 3% arfaethedig. At ei gilydd, mae patrymau teithio gwirioneddol yn dangos mwy o ymweliadau â phrif ranbarthau Lloegr a throsi is ar gyfer Cymru a'r Alban o'i gymharu â lefelau bwriad.">
            <a:extLst>
              <a:ext uri="{FF2B5EF4-FFF2-40B4-BE49-F238E27FC236}">
                <a16:creationId xmlns:a16="http://schemas.microsoft.com/office/drawing/2014/main" id="{DEC4FD3B-07CA-58F8-4D8A-97644DB9C39F}"/>
              </a:ext>
            </a:extLst>
          </p:cNvPr>
          <p:cNvGraphicFramePr>
            <a:graphicFrameLocks/>
          </p:cNvGraphicFramePr>
          <p:nvPr>
            <p:extLst>
              <p:ext uri="{D42A27DB-BD31-4B8C-83A1-F6EECF244321}">
                <p14:modId xmlns:p14="http://schemas.microsoft.com/office/powerpoint/2010/main" val="4158912815"/>
              </p:ext>
            </p:extLst>
          </p:nvPr>
        </p:nvGraphicFramePr>
        <p:xfrm>
          <a:off x="422889" y="2262404"/>
          <a:ext cx="11496109" cy="3709675"/>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552DC541-CD15-69EF-7535-5501B657F303}"/>
              </a:ext>
            </a:extLst>
          </p:cNvPr>
          <p:cNvSpPr>
            <a:spLocks noGrp="1"/>
          </p:cNvSpPr>
          <p:nvPr>
            <p:ph type="ftr" sz="quarter" idx="4294967295"/>
          </p:nvPr>
        </p:nvSpPr>
        <p:spPr>
          <a:xfrm>
            <a:off x="249123" y="5913182"/>
            <a:ext cx="9531351" cy="367964"/>
          </a:xfrm>
          <a:prstGeom prst="rect">
            <a:avLst/>
          </a:prstGeom>
        </p:spPr>
        <p:txBody>
          <a:bodyPr/>
          <a:lstStyle/>
          <a:p>
            <a:pPr lvl="0" defTabSz="609585" rtl="0">
              <a:defRPr/>
            </a:pPr>
            <a:r>
              <a:rPr kumimoji="0" lang="cy-GB" sz="1000" b="0" i="0" u="none" strike="noStrike" kern="1200" cap="none" spc="0" normalizeH="0" baseline="0" dirty="0">
                <a:ln>
                  <a:noFill/>
                </a:ln>
                <a:solidFill>
                  <a:srgbClr val="1E1541"/>
                </a:solidFill>
                <a:effectLst/>
                <a:uLnTx/>
                <a:uFillTx/>
                <a:latin typeface="Arial"/>
                <a:ea typeface="+mn-ea"/>
                <a:cs typeface="+mn-cs"/>
              </a:rPr>
              <a:t>VB2A</a:t>
            </a:r>
            <a:r>
              <a:rPr lang="cy-GB" sz="1000" dirty="0">
                <a:solidFill>
                  <a:srgbClr val="1E1541"/>
                </a:solidFill>
                <a:latin typeface="Arial"/>
              </a:rPr>
              <a:t>. Gan feddwl am eich gwyliau nesaf neu seibiant byr yn y DU, pryd ydych chi'n debygol o fynd ar y daith hon? </a:t>
            </a:r>
          </a:p>
          <a:p>
            <a:pPr defTabSz="609585" rtl="0">
              <a:defRPr/>
            </a:pPr>
            <a:r>
              <a:rPr lang="cy-GB" sz="1000" dirty="0">
                <a:solidFill>
                  <a:srgbClr val="1E1541"/>
                </a:solidFill>
                <a:latin typeface="Arial"/>
              </a:rPr>
              <a:t>Sylfaen: Pob un sy'n bwriadu teithio yn y DU yn 2025. Ionawr 2025 n = 1,406.</a:t>
            </a:r>
          </a:p>
          <a:p>
            <a:pPr defTabSz="609585" rtl="0">
              <a:defRPr/>
            </a:pPr>
            <a:r>
              <a:rPr kumimoji="0" lang="cy-GB" sz="1000" b="0" i="0" u="none" strike="noStrike" kern="1200" cap="none" spc="0" normalizeH="0" baseline="0" dirty="0">
                <a:ln>
                  <a:noFill/>
                </a:ln>
                <a:solidFill>
                  <a:srgbClr val="1E1541"/>
                </a:solidFill>
                <a:effectLst/>
                <a:uLnTx/>
                <a:uFillTx/>
                <a:latin typeface="Arial"/>
                <a:ea typeface="+mn-ea"/>
                <a:cs typeface="+mn-cs"/>
              </a:rPr>
              <a:t>VB13C. Ble yn y DU wnaethoch chi aros ar eich taith ddiweddaraf yn [pipe: hVB13c]?</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a:ea typeface="+mn-ea"/>
                <a:cs typeface="+mn-cs"/>
              </a:rPr>
              <a:t>Sylfaen: Pob teithiwr yn y DU yn 2025. Ionawr 2026 n</a:t>
            </a:r>
            <a:r>
              <a:rPr lang="cy-GB" sz="1000" dirty="0">
                <a:solidFill>
                  <a:srgbClr val="1E1541"/>
                </a:solidFill>
                <a:latin typeface="Arial"/>
              </a:rPr>
              <a:t> </a:t>
            </a:r>
            <a:r>
              <a:rPr kumimoji="0" lang="cy-GB" sz="1000" b="0" i="0" u="none" strike="noStrike" kern="1200" cap="none" spc="0" normalizeH="0" baseline="0" dirty="0">
                <a:ln>
                  <a:noFill/>
                </a:ln>
                <a:solidFill>
                  <a:srgbClr val="1E1541"/>
                </a:solidFill>
                <a:effectLst/>
                <a:uLnTx/>
                <a:uFillTx/>
                <a:latin typeface="Arial"/>
                <a:ea typeface="+mn-ea"/>
                <a:cs typeface="+mn-cs"/>
              </a:rPr>
              <a:t>= 1,194</a:t>
            </a:r>
            <a:r>
              <a:rPr lang="cy-GB" sz="1000" dirty="0">
                <a:solidFill>
                  <a:srgbClr val="1E1541"/>
                </a:solidFill>
                <a:latin typeface="Arial"/>
              </a:rPr>
              <a:t>.</a:t>
            </a:r>
            <a:r>
              <a:rPr kumimoji="0" lang="cy-GB" sz="1000" b="0" i="0" u="none" strike="noStrike" kern="1200" cap="none" spc="0" normalizeH="0" baseline="0" dirty="0">
                <a:ln>
                  <a:noFill/>
                </a:ln>
                <a:solidFill>
                  <a:srgbClr val="1E1541"/>
                </a:solidFill>
                <a:effectLst/>
                <a:uLnTx/>
                <a:uFillTx/>
                <a:latin typeface="Arial"/>
                <a:ea typeface="+mn-ea"/>
                <a:cs typeface="+mn-cs"/>
              </a:rPr>
              <a:t>.</a:t>
            </a:r>
          </a:p>
        </p:txBody>
      </p:sp>
      <p:sp>
        <p:nvSpPr>
          <p:cNvPr id="4" name="Rectangle 3">
            <a:extLst>
              <a:ext uri="{FF2B5EF4-FFF2-40B4-BE49-F238E27FC236}">
                <a16:creationId xmlns:a16="http://schemas.microsoft.com/office/drawing/2014/main" id="{B38AEE0D-068F-A0E8-6625-6639039D20F2}"/>
              </a:ext>
              <a:ext uri="{C183D7F6-B498-43B3-948B-1728B52AA6E4}">
                <adec:decorative xmlns:adec="http://schemas.microsoft.com/office/drawing/2017/decorative" val="1"/>
              </a:ext>
            </a:extLst>
          </p:cNvPr>
          <p:cNvSpPr/>
          <p:nvPr/>
        </p:nvSpPr>
        <p:spPr>
          <a:xfrm>
            <a:off x="9178943" y="3999345"/>
            <a:ext cx="759383" cy="100624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3166734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50102"/>
            <a:ext cx="11675852" cy="671807"/>
          </a:xfrm>
        </p:spPr>
        <p:txBody>
          <a:bodyPr>
            <a:normAutofit/>
          </a:bodyPr>
          <a:lstStyle/>
          <a:p>
            <a:pPr rtl="0"/>
            <a:r>
              <a:rPr lang="cy-GB"/>
              <a:t>Cyrchfan teithwyr 2025 - Cymru</a:t>
            </a:r>
          </a:p>
        </p:txBody>
      </p:sp>
      <p:sp>
        <p:nvSpPr>
          <p:cNvPr id="3" name="Text Placeholder 2"/>
          <p:cNvSpPr>
            <a:spLocks noGrp="1"/>
          </p:cNvSpPr>
          <p:nvPr>
            <p:ph type="body" sz="quarter" idx="10"/>
          </p:nvPr>
        </p:nvSpPr>
        <p:spPr>
          <a:xfrm>
            <a:off x="422889" y="916509"/>
            <a:ext cx="11532610" cy="1187424"/>
          </a:xfrm>
        </p:spPr>
        <p:txBody>
          <a:bodyPr/>
          <a:lstStyle/>
          <a:p>
            <a:pPr marL="228594" indent="-228594" rtl="0">
              <a:buFont typeface="Arial" panose="020B0604020202020204" pitchFamily="34" charset="0"/>
              <a:buChar char="•"/>
            </a:pPr>
            <a:r>
              <a:rPr lang="cy-GB" sz="1400"/>
              <a:t>Ymhlith y bobl a ddaeth ar deithiau i Gymru yn 2025, y cyrchfannau yr ymwelwyd â nhw fwyaf yw Caerdydd, Sir Benfro, a Chanolbarth Cymru a Bannau Brycheiniog, gyda Llandudno a Bae Colwyn a Gogledd-ddwyrain Cymru hefyd yn denu cyfrannau nodedig.</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Dangosodd cyrchfannau arfaethedig ar ddechrau'r flwyddyn ddiddordeb cryfach yng Nghaerdydd a Llandudno a Bae Colwyn, gyda bwriad cychwynnol llawer is ar gyfer Canolbarth Cymru a Bannau Brycheiniog, Gogledd-ddwyrain Cymru a Sir Gaerfyrddin - roedd ymweliadau gwirioneddol â'r lleoliadau hyn wedi'u gor-fynegeio o'i gymharu â bwriadau ar ddechrau'r flwyddyn.</a:t>
            </a:r>
          </a:p>
          <a:p>
            <a:pPr marL="228594" indent="-228594">
              <a:buFont typeface="Arial" panose="020B0604020202020204" pitchFamily="34" charset="0"/>
              <a:buChar char="•"/>
            </a:pPr>
            <a:endParaRPr lang="en-GB" sz="1400" dirty="0"/>
          </a:p>
        </p:txBody>
      </p:sp>
      <p:graphicFrame>
        <p:nvGraphicFramePr>
          <p:cNvPr id="10" name="Chart Placeholder 7" descr="Siart bar yn cymharu cyrchfannau arfaethedig ar gyfer teithiau i Gymru ar ddechrau 2025 â'r cyrchfannau yr ymwelwyd â nhw mewn gwirionedd yn ystod 2025. Caerdydd yw'r gyrchfan yr ymwelir â hi fwyaf, gan gyfrif am 19% o'r teithiau gwirioneddol o'i gymharu â 21% arfaethedig. Mae Sir Benfro yn cyfrif am 15% o ymweliadau gwirioneddol o'i gymharu â 13% arfaethedig. Mae Canolbarth Cymru a Bannau Brycheiniog yn dangos gwahaniaeth cryf, gyda 15% o ymweliadau gwirioneddol o'i gymharu â dim ond 3% arfaethedig. Mae Llandudno a Bae Colwyn yn cynrychioli 14% o ymweliadau  gwirioneddol o'i gymharu â 19% arfaethedig. Mae Gogledd-ddwyrain Cymru yn cyfrif am 13% o ymweliadau gwirioneddol ond dim ond 3% arfaethedig. Mae Eryri yn dangos 12% gwirioneddol o'i gymharu â 10% arfaethedig. Roedd ardaloedd eraill fel Bae Abertawe (10% gwirioneddol yn erbyn 7% arfaethedig), Ynys Môn (10% gwirioneddol yn erbyn 10% arfaethedig) a Sir Gaerfyrddin (10% gwirioneddol yn erbyn 4% arfaethedig) hefyd dros‑y mynegai o'i gymharu â lefelau bwriad. Mae Cymoedd y De yn denu 9% o ymweliadau gwirioneddol o'i gymharu â 11% arfaethedig. Mae Bae Aberteifi/Ceredigion yn cyfrif am 4% gwirioneddol o'i gymharu â 6% arfaethedig, tra bod Dyffryn Gwy a Dyffryn Wysg yn dangos 4% gwirioneddol o'i gymharu ag 1% arfaethedig."/>
          <p:cNvGraphicFramePr>
            <a:graphicFrameLocks/>
          </p:cNvGraphicFramePr>
          <p:nvPr>
            <p:extLst>
              <p:ext uri="{D42A27DB-BD31-4B8C-83A1-F6EECF244321}">
                <p14:modId xmlns:p14="http://schemas.microsoft.com/office/powerpoint/2010/main" val="4230726156"/>
              </p:ext>
            </p:extLst>
          </p:nvPr>
        </p:nvGraphicFramePr>
        <p:xfrm>
          <a:off x="203426" y="2203456"/>
          <a:ext cx="11406684" cy="3738035"/>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554F95C7-465D-54B4-D3EA-1C2C67B77CB2}"/>
              </a:ext>
            </a:extLst>
          </p:cNvPr>
          <p:cNvSpPr txBox="1">
            <a:spLocks/>
          </p:cNvSpPr>
          <p:nvPr/>
        </p:nvSpPr>
        <p:spPr>
          <a:xfrm>
            <a:off x="203426" y="5941491"/>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Vb4b. Ble yn yr ardaloedd hyn ydych chi'n debygol o aros ar eich taith nesaf i'r DU?</a:t>
            </a:r>
          </a:p>
          <a:p>
            <a:pPr defTabSz="609585" rtl="0">
              <a:defRPr/>
            </a:pPr>
            <a:r>
              <a:rPr lang="cy-GB" sz="1000">
                <a:solidFill>
                  <a:srgbClr val="1E1541"/>
                </a:solidFill>
                <a:latin typeface="Arial"/>
              </a:rPr>
              <a:t>Sylfaen: Bwriadwyr taith Cymru Gyfan 2025. Ionawr 2025 n = 138.</a:t>
            </a:r>
          </a:p>
          <a:p>
            <a:pPr defTabSz="609585" rtl="0">
              <a:defRPr/>
            </a:pPr>
            <a:r>
              <a:rPr lang="cy-GB" sz="1000">
                <a:solidFill>
                  <a:srgbClr val="1E1541"/>
                </a:solidFill>
                <a:latin typeface="Arial" panose="020B0604020202020204" pitchFamily="34" charset="0"/>
                <a:cs typeface="Arial" panose="020B0604020202020204" pitchFamily="34" charset="0"/>
              </a:rPr>
              <a:t>VB13d. Ble yn yr ardaloedd hyn y gwnaethoch chi aros ar eich taith ddiweddaraf yn &lt;INSERT MOST RECENT MONTH FROM VB13A2&gt;</a:t>
            </a:r>
          </a:p>
          <a:p>
            <a:pPr defTabSz="609585" rtl="0">
              <a:defRPr/>
            </a:pPr>
            <a:r>
              <a:rPr lang="cy-GB" sz="1000">
                <a:solidFill>
                  <a:srgbClr val="1E1541"/>
                </a:solidFill>
                <a:latin typeface="Arial" panose="020B0604020202020204" pitchFamily="34" charset="0"/>
                <a:cs typeface="Arial" panose="020B0604020202020204" pitchFamily="34" charset="0"/>
              </a:rPr>
              <a:t>Sylfaen: Teithiau Cymru Gyfan 2025</a:t>
            </a:r>
            <a:r>
              <a:rPr lang="cy-GB" sz="1000">
                <a:solidFill>
                  <a:srgbClr val="1E1541"/>
                </a:solidFill>
                <a:latin typeface="Arial"/>
              </a:rPr>
              <a:t> Ionawr 2026 n = 98.</a:t>
            </a:r>
          </a:p>
        </p:txBody>
      </p:sp>
    </p:spTree>
    <p:extLst>
      <p:ext uri="{BB962C8B-B14F-4D97-AF65-F5344CB8AC3E}">
        <p14:creationId xmlns:p14="http://schemas.microsoft.com/office/powerpoint/2010/main" val="1841938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E435-06BA-0A5F-BC74-295BD4E201C8}"/>
              </a:ext>
            </a:extLst>
          </p:cNvPr>
          <p:cNvSpPr>
            <a:spLocks noGrp="1"/>
          </p:cNvSpPr>
          <p:nvPr>
            <p:ph type="title"/>
          </p:nvPr>
        </p:nvSpPr>
        <p:spPr>
          <a:xfrm>
            <a:off x="258074" y="220006"/>
            <a:ext cx="11675852" cy="671807"/>
          </a:xfrm>
        </p:spPr>
        <p:txBody>
          <a:bodyPr/>
          <a:lstStyle/>
          <a:p>
            <a:pPr rtl="0"/>
            <a:r>
              <a:rPr lang="cy-GB"/>
              <a:t>Digwyddiadau hamdden a fynychwyd yng Nghymru</a:t>
            </a:r>
          </a:p>
        </p:txBody>
      </p:sp>
      <p:sp>
        <p:nvSpPr>
          <p:cNvPr id="18" name="Text Placeholder 2">
            <a:extLst>
              <a:ext uri="{FF2B5EF4-FFF2-40B4-BE49-F238E27FC236}">
                <a16:creationId xmlns:a16="http://schemas.microsoft.com/office/drawing/2014/main" id="{37B4268D-6381-BBE9-950A-6CF20F3B2CB9}"/>
              </a:ext>
            </a:extLst>
          </p:cNvPr>
          <p:cNvSpPr>
            <a:spLocks noGrp="1"/>
          </p:cNvSpPr>
          <p:nvPr>
            <p:ph type="body" sz="quarter" idx="10"/>
          </p:nvPr>
        </p:nvSpPr>
        <p:spPr>
          <a:xfrm>
            <a:off x="129534" y="684686"/>
            <a:ext cx="12062466" cy="1187424"/>
          </a:xfrm>
        </p:spPr>
        <p:txBody>
          <a:bodyPr/>
          <a:lstStyle/>
          <a:p>
            <a:pPr marL="228594" indent="-228594" rtl="0">
              <a:buFont typeface="Arial" panose="020B0604020202020204" pitchFamily="34" charset="0"/>
              <a:buChar char="•"/>
            </a:pPr>
            <a:r>
              <a:rPr lang="cy-GB" dirty="0"/>
              <a:t>Chwaraeon byw, cyngherddau a sioeau byw yw'r digwyddiadau mwyaf poblogaidd, sy'n dangos bod gweithgareddau diwylliannol ac adloniant mawr, uchel‑eu proffil yn parhau i fod yn atyniadau cryf ar gyfer teithiau i Gymru.</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Mae llawer o ddigwyddiadau’n annog arosiadau dros nos, digwyddiadau chwaraeon byw neu wyliau cerddoriaeth, lle mae tua hanner neu fwy o’r mynychwyr yn dewis aros o leiaf un noson. </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Mae tripiau undydd yn dal i chwarae rhan sylweddol, yn enwedig ar gyfer perfformiadau byw a digwyddiadau tymhorol fel marchnadoedd Nadolig, ond mae Cymru'n elwa o gyfran sylweddol o ymwelwyr yn aros 1-2+ noson, gan atgyfnerthu gwerth digwyddiadau byw wrth yrru twristiaeth ehangach ac arosiadau hirach.</a:t>
            </a:r>
          </a:p>
        </p:txBody>
      </p:sp>
      <p:graphicFrame>
        <p:nvGraphicFramePr>
          <p:cNvPr id="5" name="Chart 4" descr="Mae'r siart bar yn dangos dosbarthiad y mathau o ddigwyddiadau a fynychwyd yng Nghymru. Y digwyddiadau mwyaf cyffredin yw chwaraeon byw (14%), cyngherddau neu gigs (13%), sioeau teledu byw a digwyddiadau tymhorol (tua 11% yr un) a sioeau neu berfformiadau byw (11%). Mae gwyliau diwylliannol yn cyfrif am 10%, gwyliau cerddoriaeth am 9%, a chystadlaethau chwaraeon am 8%. Mae categorïau llai, fel confensiynau cefnogwyr, arddangosfeydd hamdden, gorymdeithiau neu garnifalau, a digwyddiadau eraill yn amrywio o 1% i 5%. Mae'r data'n dangos bod digwyddiadau diwylliannol ac adloniant‑proffil uchel yn allweddol i sbarduno teithiau i Gymru, gyda llawer o ymwelwyr yn dewis aros dros nos yn hytrach na dychwelyd yr un diwrnod.">
            <a:extLst>
              <a:ext uri="{FF2B5EF4-FFF2-40B4-BE49-F238E27FC236}">
                <a16:creationId xmlns:a16="http://schemas.microsoft.com/office/drawing/2014/main" id="{407B5B65-7CE2-B215-4665-FFA93318716E}"/>
              </a:ext>
            </a:extLst>
          </p:cNvPr>
          <p:cNvGraphicFramePr>
            <a:graphicFrameLocks noGrp="1"/>
          </p:cNvGraphicFramePr>
          <p:nvPr>
            <p:extLst>
              <p:ext uri="{D42A27DB-BD31-4B8C-83A1-F6EECF244321}">
                <p14:modId xmlns:p14="http://schemas.microsoft.com/office/powerpoint/2010/main" val="1079346971"/>
              </p:ext>
            </p:extLst>
          </p:nvPr>
        </p:nvGraphicFramePr>
        <p:xfrm>
          <a:off x="459835" y="2139266"/>
          <a:ext cx="10891656" cy="3892078"/>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A7B45F9A-BC84-B864-8747-167B74294CD1}"/>
              </a:ext>
            </a:extLst>
          </p:cNvPr>
          <p:cNvSpPr txBox="1"/>
          <p:nvPr/>
        </p:nvSpPr>
        <p:spPr>
          <a:xfrm>
            <a:off x="5516093" y="2117224"/>
            <a:ext cx="6096000" cy="461665"/>
          </a:xfrm>
          <a:prstGeom prst="rect">
            <a:avLst/>
          </a:prstGeom>
          <a:noFill/>
        </p:spPr>
        <p:txBody>
          <a:bodyPr wrap="square">
            <a:spAutoFit/>
          </a:bodyPr>
          <a:lstStyle/>
          <a:p>
            <a:pPr algn="l" rtl="0">
              <a:defRPr sz="1400" b="0" i="0" u="none" strike="noStrike" kern="1200" spc="0" baseline="0">
                <a:solidFill>
                  <a:srgbClr val="F90004">
                    <a:lumMod val="75000"/>
                  </a:srgbClr>
                </a:solidFill>
                <a:latin typeface="+mn-lt"/>
                <a:ea typeface="+mn-ea"/>
                <a:cs typeface="+mn-cs"/>
              </a:defRPr>
            </a:pPr>
            <a:r>
              <a:rPr lang="cy-GB" sz="1200" b="1" i="0" u="none" strike="noStrike" kern="1200" spc="0" baseline="0" dirty="0">
                <a:solidFill>
                  <a:srgbClr val="BB0003"/>
                </a:solidFill>
                <a:effectLst/>
                <a:latin typeface="Arial" panose="020B0604020202020204" pitchFamily="34" charset="0"/>
                <a:cs typeface="Arial" panose="020B0604020202020204" pitchFamily="34" charset="0"/>
              </a:rPr>
              <a:t>Ffigur 7b. Hyd y daith </a:t>
            </a:r>
            <a:r>
              <a:rPr lang="cy-GB" sz="1200" b="1" dirty="0">
                <a:solidFill>
                  <a:srgbClr val="BB0003"/>
                </a:solidFill>
                <a:latin typeface="Arial" panose="020B0604020202020204" pitchFamily="34" charset="0"/>
                <a:cs typeface="Arial" panose="020B0604020202020204" pitchFamily="34" charset="0"/>
              </a:rPr>
              <a:t>i fynychu digwyddiadau</a:t>
            </a:r>
            <a:r>
              <a:rPr lang="cy-GB" sz="1200" b="1" i="0" u="none" strike="noStrike" kern="1200" spc="0" baseline="0" dirty="0">
                <a:solidFill>
                  <a:srgbClr val="BB0003"/>
                </a:solidFill>
                <a:effectLst/>
                <a:latin typeface="Arial" panose="020B0604020202020204" pitchFamily="34" charset="0"/>
                <a:cs typeface="Arial" panose="020B0604020202020204" pitchFamily="34" charset="0"/>
              </a:rPr>
              <a:t> hamdden yng Nghymru yn ystod y 12 mis diwethaf, </a:t>
            </a:r>
            <a:r>
              <a:rPr lang="cy-GB" sz="1200" b="1" i="0" u="none" strike="noStrike" kern="1200" spc="0" baseline="0" dirty="0">
                <a:solidFill>
                  <a:srgbClr val="C00000"/>
                </a:solidFill>
                <a:latin typeface="Arial" panose="020B0604020202020204" pitchFamily="34" charset="0"/>
                <a:cs typeface="Arial" panose="020B0604020202020204" pitchFamily="34" charset="0"/>
              </a:rPr>
              <a:t>gwaith maes Hydref 2025</a:t>
            </a:r>
            <a:r>
              <a:rPr lang="cy-GB" sz="1200" b="1" i="0" u="none" strike="noStrike" kern="1200" spc="0" baseline="0" dirty="0">
                <a:solidFill>
                  <a:srgbClr val="BB0003"/>
                </a:solidFill>
                <a:effectLst/>
                <a:latin typeface="Arial" panose="020B0604020202020204" pitchFamily="34" charset="0"/>
                <a:cs typeface="Arial" panose="020B0604020202020204" pitchFamily="34" charset="0"/>
              </a:rPr>
              <a:t>, y DU</a:t>
            </a:r>
          </a:p>
        </p:txBody>
      </p:sp>
      <p:graphicFrame>
        <p:nvGraphicFramePr>
          <p:cNvPr id="8" name="Table 7" descr="Mae'r tabl yn crynhoi cyfran yr ymwelwyr a wnaeth drip undydd, a arhosodd un noson, neu a arhosodd ddwy noson neu fwy ar gyfer gwahanol fathau o ddigwyddiadau. Mae patrymau aros yn amrywio yn ôl digwyddiad: er enghraifft, mae digwyddiadau chwaraeon byw yn dangos tua 30–55% o deithiau dydd a hyd at 50% yn aros un noson, tra bod cyngherddau a sioeau byw hefyd yn denu arosiadau sylweddol dros nos. Mae gan wyliau cerddoriaeth a gwyliau diwylliannol gyfrannau uwch o arosiadau‑aml nosweithiau o'i gymharu â chategorïau eraill.">
            <a:extLst>
              <a:ext uri="{FF2B5EF4-FFF2-40B4-BE49-F238E27FC236}">
                <a16:creationId xmlns:a16="http://schemas.microsoft.com/office/drawing/2014/main" id="{D14220C5-D2C7-11FB-5647-6CE3F21B08AF}"/>
              </a:ext>
            </a:extLst>
          </p:cNvPr>
          <p:cNvGraphicFramePr>
            <a:graphicFrameLocks noGrp="1"/>
          </p:cNvGraphicFramePr>
          <p:nvPr>
            <p:extLst>
              <p:ext uri="{D42A27DB-BD31-4B8C-83A1-F6EECF244321}">
                <p14:modId xmlns:p14="http://schemas.microsoft.com/office/powerpoint/2010/main" val="296968945"/>
              </p:ext>
            </p:extLst>
          </p:nvPr>
        </p:nvGraphicFramePr>
        <p:xfrm>
          <a:off x="5626929" y="2662487"/>
          <a:ext cx="5652654" cy="3266987"/>
        </p:xfrm>
        <a:graphic>
          <a:graphicData uri="http://schemas.openxmlformats.org/drawingml/2006/table">
            <a:tbl>
              <a:tblPr firstRow="1" bandRow="1">
                <a:tableStyleId>{68D230F3-CF80-4859-8CE7-A43EE81993B5}</a:tableStyleId>
              </a:tblPr>
              <a:tblGrid>
                <a:gridCol w="1884218">
                  <a:extLst>
                    <a:ext uri="{9D8B030D-6E8A-4147-A177-3AD203B41FA5}">
                      <a16:colId xmlns:a16="http://schemas.microsoft.com/office/drawing/2014/main" val="1171349419"/>
                    </a:ext>
                  </a:extLst>
                </a:gridCol>
                <a:gridCol w="1884218">
                  <a:extLst>
                    <a:ext uri="{9D8B030D-6E8A-4147-A177-3AD203B41FA5}">
                      <a16:colId xmlns:a16="http://schemas.microsoft.com/office/drawing/2014/main" val="3070430387"/>
                    </a:ext>
                  </a:extLst>
                </a:gridCol>
                <a:gridCol w="1884218">
                  <a:extLst>
                    <a:ext uri="{9D8B030D-6E8A-4147-A177-3AD203B41FA5}">
                      <a16:colId xmlns:a16="http://schemas.microsoft.com/office/drawing/2014/main" val="3806715425"/>
                    </a:ext>
                  </a:extLst>
                </a:gridCol>
              </a:tblGrid>
              <a:tr h="367039">
                <a:tc>
                  <a:txBody>
                    <a:bodyPr/>
                    <a:lstStyle/>
                    <a:p>
                      <a:pPr algn="ctr" rtl="0" fontAlgn="b">
                        <a:buNone/>
                      </a:pPr>
                      <a:r>
                        <a:rPr lang="cy-GB" sz="1100" b="1" u="none" strike="noStrike">
                          <a:solidFill>
                            <a:schemeClr val="tx1"/>
                          </a:solidFill>
                          <a:effectLst/>
                          <a:latin typeface="Arial" panose="020B0604020202020204" pitchFamily="34" charset="0"/>
                          <a:cs typeface="Arial" panose="020B0604020202020204" pitchFamily="34" charset="0"/>
                        </a:rPr>
                        <a:t>Trip undydd (dim aros dros nos)</a:t>
                      </a:r>
                    </a:p>
                  </a:txBody>
                  <a:tcPr marL="6350" marR="6350" marT="6350" marB="0" anchor="ctr"/>
                </a:tc>
                <a:tc>
                  <a:txBody>
                    <a:bodyPr/>
                    <a:lstStyle/>
                    <a:p>
                      <a:pPr algn="ctr" rtl="0" fontAlgn="b">
                        <a:buNone/>
                      </a:pPr>
                      <a:r>
                        <a:rPr lang="cy-GB" sz="1100" b="1" u="none" strike="noStrike">
                          <a:solidFill>
                            <a:schemeClr val="tx1"/>
                          </a:solidFill>
                          <a:effectLst/>
                          <a:latin typeface="Arial" panose="020B0604020202020204" pitchFamily="34" charset="0"/>
                          <a:cs typeface="Arial" panose="020B0604020202020204" pitchFamily="34" charset="0"/>
                        </a:rPr>
                        <a:t>Arhosodd 1 noson</a:t>
                      </a:r>
                    </a:p>
                  </a:txBody>
                  <a:tcPr marL="6350" marR="6350" marT="6350" marB="0" anchor="ctr"/>
                </a:tc>
                <a:tc>
                  <a:txBody>
                    <a:bodyPr/>
                    <a:lstStyle/>
                    <a:p>
                      <a:pPr algn="ctr" rtl="0" fontAlgn="b">
                        <a:buNone/>
                      </a:pPr>
                      <a:r>
                        <a:rPr lang="cy-GB" sz="1100" b="1" u="none" strike="noStrike">
                          <a:solidFill>
                            <a:schemeClr val="tx1"/>
                          </a:solidFill>
                          <a:effectLst/>
                          <a:latin typeface="Arial" panose="020B0604020202020204" pitchFamily="34" charset="0"/>
                          <a:cs typeface="Arial" panose="020B0604020202020204" pitchFamily="34" charset="0"/>
                        </a:rPr>
                        <a:t>Arhosodd 2+ noson</a:t>
                      </a:r>
                    </a:p>
                  </a:txBody>
                  <a:tcPr marL="6350" marR="6350" marT="6350" marB="0" anchor="ctr"/>
                </a:tc>
                <a:extLst>
                  <a:ext uri="{0D108BD9-81ED-4DB2-BD59-A6C34878D82A}">
                    <a16:rowId xmlns:a16="http://schemas.microsoft.com/office/drawing/2014/main" val="3028077760"/>
                  </a:ext>
                </a:extLst>
              </a:tr>
              <a:tr h="259284">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30%</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50%</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20%</a:t>
                      </a:r>
                    </a:p>
                  </a:txBody>
                  <a:tcPr marL="6350" marR="6350" marT="0" marB="0" anchor="ctr"/>
                </a:tc>
                <a:extLst>
                  <a:ext uri="{0D108BD9-81ED-4DB2-BD59-A6C34878D82A}">
                    <a16:rowId xmlns:a16="http://schemas.microsoft.com/office/drawing/2014/main" val="3669781424"/>
                  </a:ext>
                </a:extLst>
              </a:tr>
              <a:tr h="240079">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49%</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37%</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15%</a:t>
                      </a:r>
                    </a:p>
                  </a:txBody>
                  <a:tcPr marL="6350" marR="6350" marT="0" marB="0" anchor="ctr"/>
                </a:tc>
                <a:extLst>
                  <a:ext uri="{0D108BD9-81ED-4DB2-BD59-A6C34878D82A}">
                    <a16:rowId xmlns:a16="http://schemas.microsoft.com/office/drawing/2014/main" val="4051122784"/>
                  </a:ext>
                </a:extLst>
              </a:tr>
              <a:tr h="254173">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39%</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32%</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29%</a:t>
                      </a:r>
                    </a:p>
                  </a:txBody>
                  <a:tcPr marL="6350" marR="6350" marT="0" marB="0" anchor="ctr"/>
                </a:tc>
                <a:extLst>
                  <a:ext uri="{0D108BD9-81ED-4DB2-BD59-A6C34878D82A}">
                    <a16:rowId xmlns:a16="http://schemas.microsoft.com/office/drawing/2014/main" val="1884238595"/>
                  </a:ext>
                </a:extLst>
              </a:tr>
              <a:tr h="206778">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55%</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31%</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14%</a:t>
                      </a:r>
                    </a:p>
                  </a:txBody>
                  <a:tcPr marL="6350" marR="6350" marT="0" marB="0" anchor="ctr"/>
                </a:tc>
                <a:extLst>
                  <a:ext uri="{0D108BD9-81ED-4DB2-BD59-A6C34878D82A}">
                    <a16:rowId xmlns:a16="http://schemas.microsoft.com/office/drawing/2014/main" val="2175366312"/>
                  </a:ext>
                </a:extLst>
              </a:tr>
              <a:tr h="266192">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59%</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24%</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18%</a:t>
                      </a:r>
                    </a:p>
                  </a:txBody>
                  <a:tcPr marL="6350" marR="6350" marT="0" marB="0" anchor="ctr"/>
                </a:tc>
                <a:extLst>
                  <a:ext uri="{0D108BD9-81ED-4DB2-BD59-A6C34878D82A}">
                    <a16:rowId xmlns:a16="http://schemas.microsoft.com/office/drawing/2014/main" val="2065037356"/>
                  </a:ext>
                </a:extLst>
              </a:tr>
              <a:tr h="232840">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44%</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44%</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12%</a:t>
                      </a:r>
                    </a:p>
                  </a:txBody>
                  <a:tcPr marL="6350" marR="6350" marT="0" marB="0" anchor="ctr"/>
                </a:tc>
                <a:extLst>
                  <a:ext uri="{0D108BD9-81ED-4DB2-BD59-A6C34878D82A}">
                    <a16:rowId xmlns:a16="http://schemas.microsoft.com/office/drawing/2014/main" val="2362576564"/>
                  </a:ext>
                </a:extLst>
              </a:tr>
              <a:tr h="230909">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32%</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54%</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14%</a:t>
                      </a:r>
                    </a:p>
                  </a:txBody>
                  <a:tcPr marL="6350" marR="6350" marT="0" marB="0" anchor="ctr"/>
                </a:tc>
                <a:extLst>
                  <a:ext uri="{0D108BD9-81ED-4DB2-BD59-A6C34878D82A}">
                    <a16:rowId xmlns:a16="http://schemas.microsoft.com/office/drawing/2014/main" val="2305753212"/>
                  </a:ext>
                </a:extLst>
              </a:tr>
              <a:tr h="230476">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43%</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47%</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10%</a:t>
                      </a:r>
                    </a:p>
                  </a:txBody>
                  <a:tcPr marL="6350" marR="6350" marT="0" marB="0" anchor="ctr"/>
                </a:tc>
                <a:extLst>
                  <a:ext uri="{0D108BD9-81ED-4DB2-BD59-A6C34878D82A}">
                    <a16:rowId xmlns:a16="http://schemas.microsoft.com/office/drawing/2014/main" val="1721167552"/>
                  </a:ext>
                </a:extLst>
              </a:tr>
              <a:tr h="259285">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extLst>
                  <a:ext uri="{0D108BD9-81ED-4DB2-BD59-A6C34878D82A}">
                    <a16:rowId xmlns:a16="http://schemas.microsoft.com/office/drawing/2014/main" val="3309449121"/>
                  </a:ext>
                </a:extLst>
              </a:tr>
              <a:tr h="230476">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extLst>
                  <a:ext uri="{0D108BD9-81ED-4DB2-BD59-A6C34878D82A}">
                    <a16:rowId xmlns:a16="http://schemas.microsoft.com/office/drawing/2014/main" val="1313910629"/>
                  </a:ext>
                </a:extLst>
              </a:tr>
              <a:tr h="244728">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extLst>
                  <a:ext uri="{0D108BD9-81ED-4DB2-BD59-A6C34878D82A}">
                    <a16:rowId xmlns:a16="http://schemas.microsoft.com/office/drawing/2014/main" val="459501485"/>
                  </a:ext>
                </a:extLst>
              </a:tr>
              <a:tr h="244728">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rtl="0" fontAlgn="b">
                        <a:buNone/>
                      </a:pPr>
                      <a:r>
                        <a:rPr lang="cy-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0" marB="0" anchor="ctr"/>
                </a:tc>
                <a:extLst>
                  <a:ext uri="{0D108BD9-81ED-4DB2-BD59-A6C34878D82A}">
                    <a16:rowId xmlns:a16="http://schemas.microsoft.com/office/drawing/2014/main" val="1040940871"/>
                  </a:ext>
                </a:extLst>
              </a:tr>
            </a:tbl>
          </a:graphicData>
        </a:graphic>
      </p:graphicFrame>
      <p:sp>
        <p:nvSpPr>
          <p:cNvPr id="11" name="Footer Placeholder 5">
            <a:extLst>
              <a:ext uri="{FF2B5EF4-FFF2-40B4-BE49-F238E27FC236}">
                <a16:creationId xmlns:a16="http://schemas.microsoft.com/office/drawing/2014/main" id="{787687B2-1520-16EA-74ED-71CB294EFBBF}"/>
              </a:ext>
            </a:extLst>
          </p:cNvPr>
          <p:cNvSpPr txBox="1">
            <a:spLocks/>
          </p:cNvSpPr>
          <p:nvPr/>
        </p:nvSpPr>
        <p:spPr>
          <a:xfrm>
            <a:off x="129534" y="5895310"/>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VE1. I ba rai o'r mathau canlynol o ddigwyddiadau hamdden ydych chi wedi teithio i fynychu dros y 12 mis diwethaf? </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VE2. Ble oedd y digwyddiad? </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VE4. A wnaethoch chi aros dros nos ar gyfer y digwyddiad hwn, neu ddychwelyd yr un diwrnod?</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a:rPr>
              <a:t>Sylfaen: Gwaith maes Hydref 2025. Y rhai sy'n mynychu digwyddiadau Hamdden yng Nghymru = 138.</a:t>
            </a:r>
          </a:p>
        </p:txBody>
      </p:sp>
      <p:sp>
        <p:nvSpPr>
          <p:cNvPr id="13" name="Rectangle 12">
            <a:extLst>
              <a:ext uri="{FF2B5EF4-FFF2-40B4-BE49-F238E27FC236}">
                <a16:creationId xmlns:a16="http://schemas.microsoft.com/office/drawing/2014/main" id="{6F709348-29C7-E297-6C5A-6B4AC776676D}"/>
              </a:ext>
              <a:ext uri="{C183D7F6-B498-43B3-948B-1728B52AA6E4}">
                <adec:decorative xmlns:adec="http://schemas.microsoft.com/office/drawing/2017/decorative" val="1"/>
              </a:ext>
            </a:extLst>
          </p:cNvPr>
          <p:cNvSpPr/>
          <p:nvPr/>
        </p:nvSpPr>
        <p:spPr>
          <a:xfrm>
            <a:off x="8176165" y="4498109"/>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4" name="Rectangle 13">
            <a:extLst>
              <a:ext uri="{FF2B5EF4-FFF2-40B4-BE49-F238E27FC236}">
                <a16:creationId xmlns:a16="http://schemas.microsoft.com/office/drawing/2014/main" id="{813A24E4-DBE1-2EF7-059A-F4B2B71D0485}"/>
              </a:ext>
              <a:ext uri="{C183D7F6-B498-43B3-948B-1728B52AA6E4}">
                <adec:decorative xmlns:adec="http://schemas.microsoft.com/office/drawing/2017/decorative" val="1"/>
              </a:ext>
            </a:extLst>
          </p:cNvPr>
          <p:cNvSpPr/>
          <p:nvPr/>
        </p:nvSpPr>
        <p:spPr>
          <a:xfrm>
            <a:off x="8150439" y="3065181"/>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5" name="Rectangle 14">
            <a:extLst>
              <a:ext uri="{FF2B5EF4-FFF2-40B4-BE49-F238E27FC236}">
                <a16:creationId xmlns:a16="http://schemas.microsoft.com/office/drawing/2014/main" id="{ECA87B7A-882A-39FB-6BDF-7A9D8EE0C2B9}"/>
              </a:ext>
              <a:ext uri="{C183D7F6-B498-43B3-948B-1728B52AA6E4}">
                <adec:decorative xmlns:adec="http://schemas.microsoft.com/office/drawing/2017/decorative" val="1"/>
              </a:ext>
            </a:extLst>
          </p:cNvPr>
          <p:cNvSpPr/>
          <p:nvPr/>
        </p:nvSpPr>
        <p:spPr>
          <a:xfrm>
            <a:off x="6261602" y="3783348"/>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6" name="Rectangle 15">
            <a:extLst>
              <a:ext uri="{FF2B5EF4-FFF2-40B4-BE49-F238E27FC236}">
                <a16:creationId xmlns:a16="http://schemas.microsoft.com/office/drawing/2014/main" id="{3CEEA407-0FBD-2332-0274-F21768E5B905}"/>
              </a:ext>
              <a:ext uri="{C183D7F6-B498-43B3-948B-1728B52AA6E4}">
                <adec:decorative xmlns:adec="http://schemas.microsoft.com/office/drawing/2017/decorative" val="1"/>
              </a:ext>
            </a:extLst>
          </p:cNvPr>
          <p:cNvSpPr/>
          <p:nvPr/>
        </p:nvSpPr>
        <p:spPr>
          <a:xfrm>
            <a:off x="6261602" y="4023695"/>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4135805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26D4-17BE-5EA3-A22A-862840C8E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52169-7ABB-E9BF-98D5-744553D426E5}"/>
              </a:ext>
            </a:extLst>
          </p:cNvPr>
          <p:cNvSpPr>
            <a:spLocks noGrp="1"/>
          </p:cNvSpPr>
          <p:nvPr>
            <p:ph type="title"/>
          </p:nvPr>
        </p:nvSpPr>
        <p:spPr>
          <a:xfrm>
            <a:off x="422888" y="244703"/>
            <a:ext cx="11769111" cy="671807"/>
          </a:xfrm>
        </p:spPr>
        <p:txBody>
          <a:bodyPr>
            <a:noAutofit/>
          </a:bodyPr>
          <a:lstStyle/>
          <a:p>
            <a:pPr rtl="0"/>
            <a:r>
              <a:rPr lang="cy-GB" sz="2000"/>
              <a:t>Rhesymau dros beidio â mynd ar daith dros nos i'r DU yn ystod y 12 mis diwethaf</a:t>
            </a:r>
          </a:p>
        </p:txBody>
      </p:sp>
      <p:sp>
        <p:nvSpPr>
          <p:cNvPr id="8" name="Text Placeholder 2">
            <a:extLst>
              <a:ext uri="{FF2B5EF4-FFF2-40B4-BE49-F238E27FC236}">
                <a16:creationId xmlns:a16="http://schemas.microsoft.com/office/drawing/2014/main" id="{25367B01-0654-DF82-860B-9BDCD0AD9D6D}"/>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400" dirty="0"/>
              <a:t>Fforddiadwyedd yw'r rheswm mwyaf cyffredin dros beidio â mynd ar daith dros nos i'r DU yn ystod y 12 mis diwethaf, ac yna lleihau gwariant a dewis teithio dramor yn lle.</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dirty="0"/>
              <a:t>Pobl Annibynnol Hŷn yw'r rhai mwyaf tebygol o grybwyll rhesymau ariannol, yn enwedig fforddiadwyedd, tra bod y rhai sydd mewn oedran Ymddeol yn cael eu heffeithio'n fwy gan rwystrau iechyd. Mae oedolion iau rhwng 16 a 24 oed yn fwy tebygol na'r cyfartaledd o nodi amhendantrwydd fel rhwystr.</a:t>
            </a:r>
          </a:p>
        </p:txBody>
      </p:sp>
      <p:graphicFrame>
        <p:nvGraphicFramePr>
          <p:cNvPr id="5" name="Chart 4" descr="Siart bar yn dangos y rhesymau pam na wnaeth pobl fynd ar daith dros nos yn y DU yn ystod y 12 mis diwethaf. Y rheswm mwyaf cyffredin yw fforddiadwyedd, gyda 29% yn dweud ‘na allent fforddio hynny’. Mae 19% arall yn dweud eu bod yn ‘lleihau gwariant’, ac mae 19% yn dweud eu bod ‘wedi mynd dramor yn lle’. Mae tua 11% yn nodi ‘dim rheswm penodol’, ac mae 11% arall yn dweud ‘nad ydyn nhw’n tueddu i deithio llawer neu nad oes ganddyn nhw ddiddordeb’. Mae rhesymau eraill yn cynnwys diffyg amser neu wyliau blynyddol (9%), rhwystrau cysylltiedig ag ‑iechyd (8%), anhawster penderfynu ble i fynd (7%), peidio â chael neb i deithio gyda nhw (5%) a pheidio â dod o hyd i lety ar gael pan oeddent am fynd (5%). Mae'r sleid hefyd yn tynnu sylw at y ffaith bod rhesymau ariannol yn arbennig o gyffredin ymhlith Pobl Annibynnol Hŷn, gyda 52% yn crybwyll rhwystrau ariannol. Mae oedolion iau 16–24 oed yn dangos tueddiad uwch‑ar ‑gyfartaledd i ddweud ‘nad oeddent yn gallu penderfynu ble i fynd’.">
            <a:extLst>
              <a:ext uri="{FF2B5EF4-FFF2-40B4-BE49-F238E27FC236}">
                <a16:creationId xmlns:a16="http://schemas.microsoft.com/office/drawing/2014/main" id="{160C7E22-D478-031C-7204-BCA93006ED1F}"/>
              </a:ext>
            </a:extLst>
          </p:cNvPr>
          <p:cNvGraphicFramePr/>
          <p:nvPr>
            <p:extLst>
              <p:ext uri="{D42A27DB-BD31-4B8C-83A1-F6EECF244321}">
                <p14:modId xmlns:p14="http://schemas.microsoft.com/office/powerpoint/2010/main" val="2719862828"/>
              </p:ext>
            </p:extLst>
          </p:nvPr>
        </p:nvGraphicFramePr>
        <p:xfrm>
          <a:off x="558705" y="2419005"/>
          <a:ext cx="10893429" cy="334448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782A742-629B-CB94-5D3A-CF4513E6D9B9}"/>
              </a:ext>
            </a:extLst>
          </p:cNvPr>
          <p:cNvSpPr txBox="1"/>
          <p:nvPr/>
        </p:nvSpPr>
        <p:spPr>
          <a:xfrm>
            <a:off x="928160" y="3028890"/>
            <a:ext cx="1290232" cy="400110"/>
          </a:xfrm>
          <a:prstGeom prst="rect">
            <a:avLst/>
          </a:prstGeom>
          <a:solidFill>
            <a:schemeClr val="accent2"/>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1"/>
                </a:solidFill>
                <a:latin typeface="Arial" panose="020B0604020202020204" pitchFamily="34" charset="0"/>
                <a:cs typeface="Arial" panose="020B0604020202020204" pitchFamily="34" charset="0"/>
              </a:rPr>
              <a:t>Pobl annibynnol hŷn (38%)</a:t>
            </a:r>
          </a:p>
        </p:txBody>
      </p:sp>
      <p:sp>
        <p:nvSpPr>
          <p:cNvPr id="7" name="TextBox 6">
            <a:extLst>
              <a:ext uri="{FF2B5EF4-FFF2-40B4-BE49-F238E27FC236}">
                <a16:creationId xmlns:a16="http://schemas.microsoft.com/office/drawing/2014/main" id="{1E464607-8772-F86C-12B2-3DEB3566380C}"/>
              </a:ext>
            </a:extLst>
          </p:cNvPr>
          <p:cNvSpPr txBox="1"/>
          <p:nvPr/>
        </p:nvSpPr>
        <p:spPr>
          <a:xfrm>
            <a:off x="7163254" y="3427276"/>
            <a:ext cx="948426" cy="600164"/>
          </a:xfrm>
          <a:prstGeom prst="rect">
            <a:avLst/>
          </a:prstGeom>
          <a:solidFill>
            <a:schemeClr val="accent2"/>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1"/>
                </a:solidFill>
                <a:latin typeface="Arial" panose="020B0604020202020204" pitchFamily="34" charset="0"/>
                <a:cs typeface="Arial" panose="020B0604020202020204" pitchFamily="34" charset="0"/>
              </a:rPr>
              <a:t>Oedran ymddeol (16%)</a:t>
            </a:r>
          </a:p>
        </p:txBody>
      </p:sp>
      <p:sp>
        <p:nvSpPr>
          <p:cNvPr id="10" name="TextBox 9">
            <a:extLst>
              <a:ext uri="{FF2B5EF4-FFF2-40B4-BE49-F238E27FC236}">
                <a16:creationId xmlns:a16="http://schemas.microsoft.com/office/drawing/2014/main" id="{4CF9B0B5-0E78-467C-8529-B5C515A43055}"/>
              </a:ext>
            </a:extLst>
          </p:cNvPr>
          <p:cNvSpPr txBox="1"/>
          <p:nvPr/>
        </p:nvSpPr>
        <p:spPr>
          <a:xfrm>
            <a:off x="8241051" y="3660361"/>
            <a:ext cx="847531" cy="430887"/>
          </a:xfrm>
          <a:prstGeom prst="rect">
            <a:avLst/>
          </a:prstGeom>
          <a:solidFill>
            <a:schemeClr val="accent2"/>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1"/>
                </a:solidFill>
                <a:latin typeface="Arial" panose="020B0604020202020204" pitchFamily="34" charset="0"/>
                <a:cs typeface="Arial" panose="020B0604020202020204" pitchFamily="34" charset="0"/>
              </a:rPr>
              <a:t>16-24 oed (22%)</a:t>
            </a:r>
          </a:p>
        </p:txBody>
      </p:sp>
      <p:graphicFrame>
        <p:nvGraphicFramePr>
          <p:cNvPr id="9" name="Table 8">
            <a:extLst>
              <a:ext uri="{FF2B5EF4-FFF2-40B4-BE49-F238E27FC236}">
                <a16:creationId xmlns:a16="http://schemas.microsoft.com/office/drawing/2014/main" id="{967805FB-47FA-7D80-87C7-4AFA31DC8FA8}"/>
              </a:ext>
            </a:extLst>
          </p:cNvPr>
          <p:cNvGraphicFramePr>
            <a:graphicFrameLocks noGrp="1"/>
          </p:cNvGraphicFramePr>
          <p:nvPr>
            <p:extLst>
              <p:ext uri="{D42A27DB-BD31-4B8C-83A1-F6EECF244321}">
                <p14:modId xmlns:p14="http://schemas.microsoft.com/office/powerpoint/2010/main" val="3837827238"/>
              </p:ext>
            </p:extLst>
          </p:nvPr>
        </p:nvGraphicFramePr>
        <p:xfrm>
          <a:off x="9381172" y="2862063"/>
          <a:ext cx="2070962" cy="594360"/>
        </p:xfrm>
        <a:graphic>
          <a:graphicData uri="http://schemas.openxmlformats.org/drawingml/2006/table">
            <a:tbl>
              <a:tblPr firstRow="1" bandRow="1">
                <a:tableStyleId>{21E4AEA4-8DFA-4A89-87EB-49C32662AFE0}</a:tableStyleId>
              </a:tblPr>
              <a:tblGrid>
                <a:gridCol w="1035481">
                  <a:extLst>
                    <a:ext uri="{9D8B030D-6E8A-4147-A177-3AD203B41FA5}">
                      <a16:colId xmlns:a16="http://schemas.microsoft.com/office/drawing/2014/main" val="3215474149"/>
                    </a:ext>
                  </a:extLst>
                </a:gridCol>
                <a:gridCol w="1035481">
                  <a:extLst>
                    <a:ext uri="{9D8B030D-6E8A-4147-A177-3AD203B41FA5}">
                      <a16:colId xmlns:a16="http://schemas.microsoft.com/office/drawing/2014/main" val="2258342609"/>
                    </a:ext>
                  </a:extLst>
                </a:gridCol>
              </a:tblGrid>
              <a:tr h="167445">
                <a:tc>
                  <a:txBody>
                    <a:bodyPr/>
                    <a:lstStyle/>
                    <a:p>
                      <a:pPr rtl="0"/>
                      <a:r>
                        <a:rPr lang="cy-GB" sz="900" b="1" dirty="0">
                          <a:solidFill>
                            <a:schemeClr val="bg1"/>
                          </a:solidFill>
                          <a:latin typeface="Arial" panose="020B0604020202020204" pitchFamily="34" charset="0"/>
                          <a:cs typeface="Arial" panose="020B0604020202020204" pitchFamily="34" charset="0"/>
                        </a:rPr>
                        <a:t>Net: Rhesymau ariannol</a:t>
                      </a:r>
                    </a:p>
                  </a:txBody>
                  <a:tcPr/>
                </a:tc>
                <a:tc>
                  <a:txBody>
                    <a:bodyPr/>
                    <a:lstStyle/>
                    <a:p>
                      <a:pPr rtl="0"/>
                      <a:r>
                        <a:rPr lang="cy-GB" sz="900" b="1">
                          <a:solidFill>
                            <a:schemeClr val="bg1"/>
                          </a:solidFill>
                          <a:latin typeface="Arial" panose="020B0604020202020204" pitchFamily="34" charset="0"/>
                          <a:cs typeface="Arial" panose="020B0604020202020204" pitchFamily="34" charset="0"/>
                        </a:rPr>
                        <a:t>Pobl annibynnol hŷn  </a:t>
                      </a:r>
                    </a:p>
                  </a:txBody>
                  <a:tcPr/>
                </a:tc>
                <a:extLst>
                  <a:ext uri="{0D108BD9-81ED-4DB2-BD59-A6C34878D82A}">
                    <a16:rowId xmlns:a16="http://schemas.microsoft.com/office/drawing/2014/main" val="3582074796"/>
                  </a:ext>
                </a:extLst>
              </a:tr>
              <a:tr h="0">
                <a:tc>
                  <a:txBody>
                    <a:bodyPr/>
                    <a:lstStyle/>
                    <a:p>
                      <a:pPr algn="ctr" rtl="0"/>
                      <a:r>
                        <a:rPr lang="cy-GB" sz="900" b="0">
                          <a:solidFill>
                            <a:srgbClr val="000000"/>
                          </a:solidFill>
                          <a:latin typeface="Arial" panose="020B0604020202020204" pitchFamily="34" charset="0"/>
                          <a:cs typeface="Arial" panose="020B0604020202020204" pitchFamily="34" charset="0"/>
                        </a:rPr>
                        <a:t>40%</a:t>
                      </a:r>
                    </a:p>
                  </a:txBody>
                  <a:tcPr/>
                </a:tc>
                <a:tc>
                  <a:txBody>
                    <a:bodyPr/>
                    <a:lstStyle/>
                    <a:p>
                      <a:pPr algn="ctr" rtl="0"/>
                      <a:r>
                        <a:rPr lang="cy-GB" sz="900" b="0" dirty="0">
                          <a:solidFill>
                            <a:srgbClr val="000000"/>
                          </a:solidFill>
                          <a:latin typeface="Arial" panose="020B0604020202020204" pitchFamily="34" charset="0"/>
                          <a:cs typeface="Arial" panose="020B0604020202020204" pitchFamily="34" charset="0"/>
                        </a:rPr>
                        <a:t>52%</a:t>
                      </a:r>
                    </a:p>
                  </a:txBody>
                  <a:tcPr/>
                </a:tc>
                <a:extLst>
                  <a:ext uri="{0D108BD9-81ED-4DB2-BD59-A6C34878D82A}">
                    <a16:rowId xmlns:a16="http://schemas.microsoft.com/office/drawing/2014/main" val="2070918375"/>
                  </a:ext>
                </a:extLst>
              </a:tr>
            </a:tbl>
          </a:graphicData>
        </a:graphic>
      </p:graphicFrame>
      <p:sp>
        <p:nvSpPr>
          <p:cNvPr id="12" name="Footer Placeholder 5">
            <a:extLst>
              <a:ext uri="{FF2B5EF4-FFF2-40B4-BE49-F238E27FC236}">
                <a16:creationId xmlns:a16="http://schemas.microsoft.com/office/drawing/2014/main" id="{A493D595-5A11-C2C4-B045-951E04B50B1F}"/>
              </a:ext>
            </a:extLst>
          </p:cNvPr>
          <p:cNvSpPr txBox="1">
            <a:spLocks/>
          </p:cNvSpPr>
          <p:nvPr/>
        </p:nvSpPr>
        <p:spPr>
          <a:xfrm>
            <a:off x="213309" y="6137411"/>
            <a:ext cx="9653047" cy="394551"/>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VB13b. Pam nad ydych chi wedi cymryd seibiant byr dros nos neu wyliau yn y DU yn ystod y 12 mis diwethaf?</a:t>
            </a:r>
          </a:p>
          <a:p>
            <a:pPr rtl="0">
              <a:defRPr/>
            </a:pPr>
            <a:r>
              <a:rPr lang="cy-GB" sz="1000">
                <a:solidFill>
                  <a:srgbClr val="1E1541"/>
                </a:solidFill>
                <a:latin typeface="Arial" panose="020B0604020202020204" pitchFamily="34" charset="0"/>
                <a:cs typeface="Arial" panose="020B0604020202020204" pitchFamily="34" charset="0"/>
              </a:rPr>
              <a:t>Sylfaen: data Ionawr 2026 = 558.</a:t>
            </a:r>
          </a:p>
        </p:txBody>
      </p:sp>
    </p:spTree>
    <p:extLst>
      <p:ext uri="{BB962C8B-B14F-4D97-AF65-F5344CB8AC3E}">
        <p14:creationId xmlns:p14="http://schemas.microsoft.com/office/powerpoint/2010/main" val="3932426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8AAC2-E91E-7BD4-84AB-526DED278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07ADE-E13B-67D7-B31B-28DA4CA4296E}"/>
              </a:ext>
            </a:extLst>
          </p:cNvPr>
          <p:cNvSpPr>
            <a:spLocks noGrp="1"/>
          </p:cNvSpPr>
          <p:nvPr>
            <p:ph type="title"/>
          </p:nvPr>
        </p:nvSpPr>
        <p:spPr>
          <a:xfrm>
            <a:off x="422889" y="154168"/>
            <a:ext cx="11769111" cy="671807"/>
          </a:xfrm>
        </p:spPr>
        <p:txBody>
          <a:bodyPr>
            <a:noAutofit/>
          </a:bodyPr>
          <a:lstStyle/>
          <a:p>
            <a:pPr rtl="0"/>
            <a:br>
              <a:rPr lang="en-GB" sz="1800" dirty="0"/>
            </a:br>
            <a:r>
              <a:rPr lang="cy-GB" sz="1800" dirty="0"/>
              <a:t>Rhesymau dros beidio â mynd ar daith i Gymru ymhlith y rhai nad ydynt yn deithwyr</a:t>
            </a:r>
          </a:p>
        </p:txBody>
      </p:sp>
      <p:sp>
        <p:nvSpPr>
          <p:cNvPr id="3" name="Text Placeholder 2">
            <a:extLst>
              <a:ext uri="{FF2B5EF4-FFF2-40B4-BE49-F238E27FC236}">
                <a16:creationId xmlns:a16="http://schemas.microsoft.com/office/drawing/2014/main" id="{440FB947-0184-566F-4012-5A725AB5D63B}"/>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dirty="0"/>
              <a:t>Gan ganolbwyntio'n benodol ar Gymru, y prif resymau dros beidio â mynd ar daith yno yw oherwydd dewis 'i deithio i rannau eraill o'r DU (24% - yr uchaf i'r rhai sy'n teithio i'r Gogledd), ac yna 'dw i eisoes wedi bod ac eisiau mynd i rywle newydd' (23%). </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Mae'r rhesymau'n amrywio yn ôl proffil. Mae teuluoedd yn mynegeio'n uwch ar rwystrau sy'n gysylltiedig â'r teulu, tra bod y rhai sydd mewn oedran Ymddeol yn fwy tebygol o ddewis rhywle newydd ar ôl ymweld â Chymru eisoes. Mae Pobl Annibynnol Iau yn gor-fynegeio nad ydynt yn gwybod digon am yr hyn sydd i'w wneud yng Nghymru. </a:t>
            </a:r>
          </a:p>
        </p:txBody>
      </p:sp>
      <p:graphicFrame>
        <p:nvGraphicFramePr>
          <p:cNvPr id="4" name="Chart 3" descr="Siart bar yn dangos y 10 prif reswm dros beidio â mynd ar daith i Gymru ym mis Awst 2025. Y prif reswm yw bod yn well ganddynt deithio i rannau eraill o'r DU (24%) ac yna wedi bod eisoes ac eisiau mynd i rywle newydd (23%). Mae rhesymau eraill yn cynnwys Cymru’n teimlo’n rhy anghyfleus i’w chyrraedd (16%), ddim yn gwybod digon am yr hyn sydd i’w wneud (15%), poeni am y tywydd (14%), ffafrio teithio dramor (12%), llety’n rhy ddrud (12%), diffyg gweithgareddau sy’n addas i deuluoedd (8%), dim digon o amrywiaeth o atyniadau (8%), a llety’n rhy gyfyngedig (8%). Mae nodiadau ychwanegol yn tynnu sylw at ganrannau uwch ar gyfer rhai grwpiau: 29% ar gyfer rhanbarthau'r Gogledd-orllewin/Dwyrain, 36% ar gyfer 65+ a 37% ar gyfer Nythwyr Gwag, 22% ar gyfer Pobl Annibynnol Iau, a 17% ar gyfer Teuluoedd.">
            <a:extLst>
              <a:ext uri="{FF2B5EF4-FFF2-40B4-BE49-F238E27FC236}">
                <a16:creationId xmlns:a16="http://schemas.microsoft.com/office/drawing/2014/main" id="{CF343672-255B-29EB-280B-DC6E6446734C}"/>
              </a:ext>
            </a:extLst>
          </p:cNvPr>
          <p:cNvGraphicFramePr>
            <a:graphicFrameLocks noGrp="1"/>
          </p:cNvGraphicFramePr>
          <p:nvPr>
            <p:extLst>
              <p:ext uri="{D42A27DB-BD31-4B8C-83A1-F6EECF244321}">
                <p14:modId xmlns:p14="http://schemas.microsoft.com/office/powerpoint/2010/main" val="2937141175"/>
              </p:ext>
            </p:extLst>
          </p:nvPr>
        </p:nvGraphicFramePr>
        <p:xfrm>
          <a:off x="422889" y="1917469"/>
          <a:ext cx="11176000"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7987BD96-D65B-CCAB-EB65-D662C67DC6FD}"/>
              </a:ext>
            </a:extLst>
          </p:cNvPr>
          <p:cNvSpPr txBox="1"/>
          <p:nvPr/>
        </p:nvSpPr>
        <p:spPr>
          <a:xfrm>
            <a:off x="485559" y="2431869"/>
            <a:ext cx="1076746" cy="861774"/>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2">
                    <a:lumMod val="10000"/>
                  </a:schemeClr>
                </a:solidFill>
                <a:latin typeface="Arial" panose="020B0604020202020204" pitchFamily="34" charset="0"/>
                <a:cs typeface="Arial" panose="020B0604020202020204" pitchFamily="34" charset="0"/>
              </a:rPr>
              <a:t>Uchaf ar gyfer Gogledd-Orllewin Lloegr neu Ddwyrain Lloegr (29%)</a:t>
            </a:r>
          </a:p>
        </p:txBody>
      </p:sp>
      <p:sp>
        <p:nvSpPr>
          <p:cNvPr id="8" name="TextBox 7">
            <a:extLst>
              <a:ext uri="{FF2B5EF4-FFF2-40B4-BE49-F238E27FC236}">
                <a16:creationId xmlns:a16="http://schemas.microsoft.com/office/drawing/2014/main" id="{5BEDB9C1-9C9D-53C2-0683-8D8758CE72BC}"/>
              </a:ext>
            </a:extLst>
          </p:cNvPr>
          <p:cNvSpPr txBox="1"/>
          <p:nvPr/>
        </p:nvSpPr>
        <p:spPr>
          <a:xfrm>
            <a:off x="1704158" y="2755517"/>
            <a:ext cx="896470" cy="600164"/>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a:solidFill>
                  <a:schemeClr val="bg2">
                    <a:lumMod val="10000"/>
                  </a:schemeClr>
                </a:solidFill>
                <a:latin typeface="Arial" panose="020B0604020202020204" pitchFamily="34" charset="0"/>
                <a:cs typeface="Arial" panose="020B0604020202020204" pitchFamily="34" charset="0"/>
              </a:rPr>
              <a:t>37% ar gyfer oed Ymddeol</a:t>
            </a:r>
          </a:p>
        </p:txBody>
      </p:sp>
      <p:sp>
        <p:nvSpPr>
          <p:cNvPr id="14" name="TextBox 13">
            <a:extLst>
              <a:ext uri="{FF2B5EF4-FFF2-40B4-BE49-F238E27FC236}">
                <a16:creationId xmlns:a16="http://schemas.microsoft.com/office/drawing/2014/main" id="{9A09CEF7-5557-A5E4-C9B6-93D792A8203E}"/>
              </a:ext>
            </a:extLst>
          </p:cNvPr>
          <p:cNvSpPr txBox="1"/>
          <p:nvPr/>
        </p:nvSpPr>
        <p:spPr>
          <a:xfrm>
            <a:off x="3881896" y="3076281"/>
            <a:ext cx="994522" cy="769441"/>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2">
                    <a:lumMod val="10000"/>
                  </a:schemeClr>
                </a:solidFill>
                <a:latin typeface="Arial" panose="020B0604020202020204" pitchFamily="34" charset="0"/>
                <a:cs typeface="Arial" panose="020B0604020202020204" pitchFamily="34" charset="0"/>
              </a:rPr>
              <a:t>22% ar gyfer Pobl Annibynnol Iau: </a:t>
            </a:r>
          </a:p>
        </p:txBody>
      </p:sp>
      <p:sp>
        <p:nvSpPr>
          <p:cNvPr id="7" name="TextBox 6">
            <a:extLst>
              <a:ext uri="{FF2B5EF4-FFF2-40B4-BE49-F238E27FC236}">
                <a16:creationId xmlns:a16="http://schemas.microsoft.com/office/drawing/2014/main" id="{5FBFF44B-6185-83CD-2731-06D3C235660C}"/>
              </a:ext>
            </a:extLst>
          </p:cNvPr>
          <p:cNvSpPr txBox="1"/>
          <p:nvPr/>
        </p:nvSpPr>
        <p:spPr>
          <a:xfrm>
            <a:off x="7127588" y="3534064"/>
            <a:ext cx="994521" cy="430887"/>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a:solidFill>
                  <a:schemeClr val="bg1"/>
                </a:solidFill>
                <a:latin typeface="Arial" panose="020B0604020202020204" pitchFamily="34" charset="0"/>
                <a:cs typeface="Arial" panose="020B0604020202020204" pitchFamily="34" charset="0"/>
              </a:rPr>
              <a:t>17% i Deuluoedd</a:t>
            </a:r>
          </a:p>
        </p:txBody>
      </p:sp>
      <p:sp>
        <p:nvSpPr>
          <p:cNvPr id="6" name="TextBox 5">
            <a:extLst>
              <a:ext uri="{FF2B5EF4-FFF2-40B4-BE49-F238E27FC236}">
                <a16:creationId xmlns:a16="http://schemas.microsoft.com/office/drawing/2014/main" id="{ABF317F3-1631-5E7C-1A94-EF50CF7676B5}"/>
              </a:ext>
            </a:extLst>
          </p:cNvPr>
          <p:cNvSpPr txBox="1"/>
          <p:nvPr/>
        </p:nvSpPr>
        <p:spPr>
          <a:xfrm>
            <a:off x="8237039" y="3734119"/>
            <a:ext cx="994521" cy="430887"/>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a:solidFill>
                  <a:schemeClr val="bg1"/>
                </a:solidFill>
                <a:latin typeface="Arial" panose="020B0604020202020204" pitchFamily="34" charset="0"/>
                <a:cs typeface="Arial" panose="020B0604020202020204" pitchFamily="34" charset="0"/>
              </a:rPr>
              <a:t>13% i Deuluoedd</a:t>
            </a:r>
          </a:p>
        </p:txBody>
      </p:sp>
      <p:sp>
        <p:nvSpPr>
          <p:cNvPr id="9" name="TextBox 8">
            <a:extLst>
              <a:ext uri="{FF2B5EF4-FFF2-40B4-BE49-F238E27FC236}">
                <a16:creationId xmlns:a16="http://schemas.microsoft.com/office/drawing/2014/main" id="{0F08F669-C0D5-7A1A-A444-C6C8986CDD55}"/>
              </a:ext>
            </a:extLst>
          </p:cNvPr>
          <p:cNvSpPr txBox="1"/>
          <p:nvPr/>
        </p:nvSpPr>
        <p:spPr>
          <a:xfrm>
            <a:off x="9382349" y="3734119"/>
            <a:ext cx="994521" cy="430887"/>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a:solidFill>
                  <a:schemeClr val="bg1"/>
                </a:solidFill>
                <a:latin typeface="Arial" panose="020B0604020202020204" pitchFamily="34" charset="0"/>
                <a:cs typeface="Arial" panose="020B0604020202020204" pitchFamily="34" charset="0"/>
              </a:rPr>
              <a:t>13% i Deuluoedd</a:t>
            </a:r>
          </a:p>
        </p:txBody>
      </p:sp>
      <p:sp>
        <p:nvSpPr>
          <p:cNvPr id="5" name="Footer Placeholder 5">
            <a:extLst>
              <a:ext uri="{FF2B5EF4-FFF2-40B4-BE49-F238E27FC236}">
                <a16:creationId xmlns:a16="http://schemas.microsoft.com/office/drawing/2014/main" id="{A4CF1C50-C859-09C8-A579-E3E2463FBB7F}"/>
              </a:ext>
            </a:extLst>
          </p:cNvPr>
          <p:cNvSpPr txBox="1">
            <a:spLocks/>
          </p:cNvSpPr>
          <p:nvPr/>
        </p:nvSpPr>
        <p:spPr>
          <a:xfrm>
            <a:off x="172804" y="6188212"/>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rtl="0">
              <a:defRPr/>
            </a:pPr>
            <a:r>
              <a:rPr lang="cy-GB" sz="1000">
                <a:solidFill>
                  <a:srgbClr val="000000"/>
                </a:solidFill>
                <a:latin typeface="Arial" panose="020B0604020202020204" pitchFamily="34" charset="0"/>
                <a:cs typeface="Arial" panose="020B0604020202020204" pitchFamily="34" charset="0"/>
              </a:rPr>
              <a:t>VW2. Fe sonioch chi nad ydych chi'n bwriadu ymweld â Chymru ar gyfer eich gwyliau neu seibiant byr yn y DU sydd ar ddod. Beth yw'r prif resymau dros hyn?</a:t>
            </a:r>
          </a:p>
          <a:p>
            <a:pPr lvl="0" defTabSz="609585" rtl="0">
              <a:defRPr/>
            </a:pPr>
            <a:r>
              <a:rPr kumimoji="0" lang="cy-GB" sz="10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Sylfaen: Data Awst 2025 = 1,224</a:t>
            </a:r>
          </a:p>
        </p:txBody>
      </p:sp>
    </p:spTree>
    <p:extLst>
      <p:ext uri="{BB962C8B-B14F-4D97-AF65-F5344CB8AC3E}">
        <p14:creationId xmlns:p14="http://schemas.microsoft.com/office/powerpoint/2010/main" val="4238589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D1BB7-027A-087D-7B8C-114174DDFE9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157773A-BC38-90AE-899E-7B43147F063C}"/>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Arial" panose="020B0604020202020204" pitchFamily="34" charset="0"/>
              </a:rPr>
              <a:t>Costau byw</a:t>
            </a:r>
          </a:p>
        </p:txBody>
      </p:sp>
    </p:spTree>
    <p:extLst>
      <p:ext uri="{BB962C8B-B14F-4D97-AF65-F5344CB8AC3E}">
        <p14:creationId xmlns:p14="http://schemas.microsoft.com/office/powerpoint/2010/main" val="1791704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41C94-A1EB-9D8E-3E86-C7C7AE343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469D1-B2EA-7F1F-1FC6-F945069D47AF}"/>
              </a:ext>
            </a:extLst>
          </p:cNvPr>
          <p:cNvSpPr>
            <a:spLocks noGrp="1"/>
          </p:cNvSpPr>
          <p:nvPr>
            <p:ph type="title"/>
          </p:nvPr>
        </p:nvSpPr>
        <p:spPr>
          <a:xfrm>
            <a:off x="422888" y="244703"/>
            <a:ext cx="11769111" cy="671807"/>
          </a:xfrm>
        </p:spPr>
        <p:txBody>
          <a:bodyPr>
            <a:normAutofit fontScale="90000"/>
          </a:bodyPr>
          <a:lstStyle/>
          <a:p>
            <a:pPr rtl="0"/>
            <a:r>
              <a:rPr lang="cy-GB"/>
              <a:t>Effaith argyfwng costau byw ymhlith pobl sy'n teithio yn 2025</a:t>
            </a:r>
          </a:p>
        </p:txBody>
      </p:sp>
      <p:sp>
        <p:nvSpPr>
          <p:cNvPr id="3" name="Text Placeholder 2">
            <a:extLst>
              <a:ext uri="{FF2B5EF4-FFF2-40B4-BE49-F238E27FC236}">
                <a16:creationId xmlns:a16="http://schemas.microsoft.com/office/drawing/2014/main" id="{590C9B8E-E49D-35CE-389B-BEC9B683A480}"/>
              </a:ext>
            </a:extLst>
          </p:cNvPr>
          <p:cNvSpPr>
            <a:spLocks noGrp="1"/>
          </p:cNvSpPr>
          <p:nvPr>
            <p:ph type="body" sz="quarter" idx="10"/>
          </p:nvPr>
        </p:nvSpPr>
        <p:spPr>
          <a:xfrm>
            <a:off x="402431" y="751048"/>
            <a:ext cx="11696309" cy="1000960"/>
          </a:xfrm>
        </p:spPr>
        <p:txBody>
          <a:bodyPr/>
          <a:lstStyle/>
          <a:p>
            <a:pPr marL="228594" indent="-228594" rtl="0">
              <a:buFont typeface="Arial" panose="020B0604020202020204" pitchFamily="34" charset="0"/>
              <a:buChar char="•"/>
            </a:pPr>
            <a:r>
              <a:rPr lang="cy-GB" sz="1400" dirty="0"/>
              <a:t>O'i gymharu â mis Ionawr 2025, mae poblogaeth y DU ym mis Ionawr 2026 yn dangos gwelliant mewn teimlad ariannol, gyda chyfran uwch yn teimlo'n 'Heb eu heffeithio ac yn hyderus' a chyfran is yn disgrifio eu hunain fel ‘Gofalus'. </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dirty="0"/>
              <a:t>Ymhlith y rhai sy'n mynd ar deithiau i Gymru, mae'r rhagolygon ariannol yn gyffredinol yn gryfach na'r cyfartaledd, gyda chyfran uwch yn teimlo'n 'Well eu byd' o'i gymharu â gwledydd eraill. Mae pobl sy'n mynd ar deithiau yng Nghymru hefyd yn dangos cyfran is o ymatebion ‘Cy,ryd gofal' na'r Alban a Lloegr, sy'n dangos hyder ariannol cymharol fwy o fewn y grŵp hwn.</a:t>
            </a:r>
          </a:p>
        </p:txBody>
      </p:sp>
      <p:graphicFrame>
        <p:nvGraphicFramePr>
          <p:cNvPr id="4" name="Chart Placeholder 9" descr="Siart bar wedi'i bentyrru sy'n cymharu sut mae poblogaeth y DU a theithwyr ledled y DU, Cymru, Lloegr a'r Alban yn 2025 yn disgrifio eu sefyllfa ariannol bresennol mewn perthynas â'r ‑argyfwng‑costau byw. Mae'r siart yn dangos gwelliant o fis Ionawr 2025 i fis Ionawr 2026 ym mhoblogaeth y DU yn gyffredinol, gyda'r gyfran sy'n dweud eu bod yn 'Heb eu heffeithio ac yn hyderus' yn codi o 24% i 30%, tra bod y rhai sy'n disgrifio eu hunain fel 'Pwyllog ac yn bod yn ofalus' yn gostwng o 47% i 42%. Ymhlith y rhai a gymerodd deithiau yn 2025, mae 33% o deithwyr y DU yn dweud eu bod yn teimlo heb eu heffeithio ac yn hyderus, o'i gymharu â 34% o'r rhai a gymerodd deithiau yng Nghymru. Mae gan Gymru hefyd gyfran gymharol uchel o bobl sy'n teimlo'n 'Well eu byd', sef 13%, o'i gymharu â 9% ar gyfer pobl sy'n teithio yn y DU yn gyffredinol a 7% yn yr Alban. Mae'r gyfran sy'n dweud eu bod wedi cael eu 'taro'n galed' yn debyg ar draws yr holl genhedloedd, tua 15%. At ei gilydd, mae teimlad ariannol ychydig yn gryfach ymhlith y rhai sy'n teithio i Gymru na theithwyr i Loegr neu'r Alban, gyda llai yn disgrifio eu hunain fel rhai pwyllog a chyfran uwch yn teimlo'n well eu byd.">
            <a:extLst>
              <a:ext uri="{FF2B5EF4-FFF2-40B4-BE49-F238E27FC236}">
                <a16:creationId xmlns:a16="http://schemas.microsoft.com/office/drawing/2014/main" id="{2F851950-74EF-4DFE-7C4A-E40899AC7F5D}"/>
              </a:ext>
            </a:extLst>
          </p:cNvPr>
          <p:cNvGraphicFramePr>
            <a:graphicFrameLocks/>
          </p:cNvGraphicFramePr>
          <p:nvPr>
            <p:extLst>
              <p:ext uri="{D42A27DB-BD31-4B8C-83A1-F6EECF244321}">
                <p14:modId xmlns:p14="http://schemas.microsoft.com/office/powerpoint/2010/main" val="3415685562"/>
              </p:ext>
            </p:extLst>
          </p:nvPr>
        </p:nvGraphicFramePr>
        <p:xfrm>
          <a:off x="402431" y="1967345"/>
          <a:ext cx="11154062" cy="3856985"/>
        </p:xfrm>
        <a:graphic>
          <a:graphicData uri="http://schemas.openxmlformats.org/drawingml/2006/chart">
            <c:chart xmlns:c="http://schemas.openxmlformats.org/drawingml/2006/chart" xmlns:r="http://schemas.openxmlformats.org/officeDocument/2006/relationships" r:id="rId3"/>
          </a:graphicData>
        </a:graphic>
      </p:graphicFrame>
      <p:sp>
        <p:nvSpPr>
          <p:cNvPr id="14" name="Footer Placeholder 5">
            <a:extLst>
              <a:ext uri="{FF2B5EF4-FFF2-40B4-BE49-F238E27FC236}">
                <a16:creationId xmlns:a16="http://schemas.microsoft.com/office/drawing/2014/main" id="{5C18E65D-4D6B-76A5-B8C5-A6614230B92D}"/>
              </a:ext>
            </a:extLst>
          </p:cNvPr>
          <p:cNvSpPr txBox="1">
            <a:spLocks/>
          </p:cNvSpPr>
          <p:nvPr/>
        </p:nvSpPr>
        <p:spPr>
          <a:xfrm>
            <a:off x="203572" y="6008465"/>
            <a:ext cx="10159628"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dirty="0">
                <a:solidFill>
                  <a:srgbClr val="1E1541"/>
                </a:solidFill>
                <a:latin typeface="Arial" panose="020B0604020202020204" pitchFamily="34" charset="0"/>
                <a:cs typeface="Arial" panose="020B0604020202020204" pitchFamily="34" charset="0"/>
              </a:rPr>
              <a:t>C17: Bu llawer o sôn am sut mae’r ‘argyfwng costau byw’ wedi effeithio ar amgylchiadau ariannol pobl. Pe bai'n rhaid i chi ddewis, pa UN o'r datganiadau canlynol fyddai'n disgrifio'ch teimladau am eich sefyllfa eich hun orau, ar hyn o bryd?</a:t>
            </a:r>
          </a:p>
          <a:p>
            <a:pPr defTabSz="609585" rtl="0">
              <a:defRPr/>
            </a:pPr>
            <a:r>
              <a:rPr lang="cy-GB" sz="1000" dirty="0">
                <a:solidFill>
                  <a:srgbClr val="1E1541"/>
                </a:solidFill>
                <a:latin typeface="Arial" panose="020B0604020202020204" pitchFamily="34" charset="0"/>
                <a:cs typeface="Arial" panose="020B0604020202020204" pitchFamily="34" charset="0"/>
              </a:rPr>
              <a:t>Sylfaen: Poblogaeth y DU Ionawr 2025 = 1,758; Data Ionawr 2026: Poblogaeth y DU = 1,755. Ymwelwyr â'r wlad yn 2025: DU = 1,190, Cymru = 98, Lloegr = 966, Yr Alban = 150.</a:t>
            </a:r>
          </a:p>
        </p:txBody>
      </p:sp>
      <p:sp>
        <p:nvSpPr>
          <p:cNvPr id="18" name="Rectangle 17">
            <a:extLst>
              <a:ext uri="{FF2B5EF4-FFF2-40B4-BE49-F238E27FC236}">
                <a16:creationId xmlns:a16="http://schemas.microsoft.com/office/drawing/2014/main" id="{92957624-51A0-ED3E-00EB-EEAEF389E8A0}"/>
              </a:ext>
              <a:ext uri="{C183D7F6-B498-43B3-948B-1728B52AA6E4}">
                <adec:decorative xmlns:adec="http://schemas.microsoft.com/office/drawing/2017/decorative" val="1"/>
              </a:ext>
            </a:extLst>
          </p:cNvPr>
          <p:cNvSpPr/>
          <p:nvPr/>
        </p:nvSpPr>
        <p:spPr>
          <a:xfrm>
            <a:off x="6920069" y="2863272"/>
            <a:ext cx="1235639" cy="2961058"/>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232389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91" y="62335"/>
            <a:ext cx="11675852" cy="496367"/>
          </a:xfrm>
        </p:spPr>
        <p:txBody>
          <a:bodyPr>
            <a:normAutofit/>
          </a:bodyPr>
          <a:lstStyle/>
          <a:p>
            <a:pPr rtl="0"/>
            <a:r>
              <a:rPr lang="cy-GB"/>
              <a:t>Effaith costau byw ar deithiau dros nos yn y DU</a:t>
            </a:r>
          </a:p>
        </p:txBody>
      </p:sp>
      <p:sp>
        <p:nvSpPr>
          <p:cNvPr id="3" name="Text Placeholder 2"/>
          <p:cNvSpPr>
            <a:spLocks noGrp="1"/>
          </p:cNvSpPr>
          <p:nvPr>
            <p:ph type="body" sz="quarter" idx="10"/>
          </p:nvPr>
        </p:nvSpPr>
        <p:spPr>
          <a:xfrm>
            <a:off x="262695" y="521878"/>
            <a:ext cx="11502017" cy="671807"/>
          </a:xfrm>
        </p:spPr>
        <p:txBody>
          <a:bodyPr/>
          <a:lstStyle/>
          <a:p>
            <a:pPr marL="228594" indent="-228594" rtl="0">
              <a:buFont typeface="Arial" panose="020B0604020202020204" pitchFamily="34" charset="0"/>
              <a:buChar char="•"/>
            </a:pPr>
            <a:r>
              <a:rPr lang="cy-GB" dirty="0"/>
              <a:t>Mae cyfran y rhai sy'n bwriadu teithio i'r DU a Chymru sy'n disgwyl i gostau byw ddylanwadu ar eu cynlluniau teithio wedi lleihau ychydig ers 2025, gyda mwy yn dweud na fydd yn effeithio ar eu penderfyniadau.</a:t>
            </a:r>
          </a:p>
          <a:p>
            <a:pPr marL="228594" indent="-228594">
              <a:buFont typeface="Arial" panose="020B0604020202020204" pitchFamily="34" charset="0"/>
              <a:buChar char="•"/>
            </a:pPr>
            <a:endParaRPr lang="en-GB" sz="300" dirty="0"/>
          </a:p>
          <a:p>
            <a:pPr marL="228594" indent="-228594" rtl="0">
              <a:buFont typeface="Arial" panose="020B0604020202020204" pitchFamily="34" charset="0"/>
              <a:buChar char="•"/>
            </a:pPr>
            <a:r>
              <a:rPr lang="cy-GB" dirty="0"/>
              <a:t>Ymhlith bwriadwyr Cymru, mae'r gyfran sy'n disgwyl effaith yn parhau i fod ychydig dros hanner, er bod y symudiad o 2025 i 2026 yn dangos gostyngiad graddol yn y pwysau.</a:t>
            </a:r>
          </a:p>
          <a:p>
            <a:pPr marL="228594" indent="-228594">
              <a:buFont typeface="Arial" panose="020B0604020202020204" pitchFamily="34" charset="0"/>
              <a:buChar char="•"/>
            </a:pPr>
            <a:endParaRPr lang="en-GB" sz="300" dirty="0"/>
          </a:p>
          <a:p>
            <a:pPr marL="228594" indent="-228594" rtl="0">
              <a:buFont typeface="Arial" panose="020B0604020202020204" pitchFamily="34" charset="0"/>
              <a:buChar char="•"/>
            </a:pPr>
            <a:r>
              <a:rPr lang="cy-GB" dirty="0"/>
              <a:t>Mae bwriadwyr Cymru yn 2026 yn rhoi llai o bwyslais ar leihau gwariant dewisol fel 'bwyta allan' neu chwilio am 'weithgareddau am ddim' ac yn dangos tueddiad is tuag at deithio y tu allan i gyfnodau prysur o'i gymharu â 2025, sy'n dangos bod pryderon ynghylch costau‑ byw wedi meddalu.</a:t>
            </a:r>
          </a:p>
        </p:txBody>
      </p:sp>
      <p:graphicFrame>
        <p:nvGraphicFramePr>
          <p:cNvPr id="5" name="Chart Placeholder 7" descr="Mae siart bar wedi'i bentyrru yn cymharu a yw costau byw yn debygol o ddylanwadu ar gynlluniau teithio. Ymhlith y rhai sy'n bwriadu teithio yn y DU yn 2026, mae 51% yn dweud y bydd yn dylanwadu ar eu cynlluniau, mae 37% yn dweud na fydd ac mae 13% yn ansicr. O ran y rhai sy'n bwriadu teithio i Gymru 2026, mae 51% yn dweud y bydd yn dylanwadu arnyn nhw, mae 32% yn dweud na fydd ac mae 18% yn ansicr. O'i gymharu â 2025, mae grwpiau'r DU a Chymru yn dangos gostyngiad bach yn y rhai sy'n disgwyl effeithiau‑costau ‑byw.">
            <a:extLst>
              <a:ext uri="{FF2B5EF4-FFF2-40B4-BE49-F238E27FC236}">
                <a16:creationId xmlns:a16="http://schemas.microsoft.com/office/drawing/2014/main" id="{6C94488D-66A7-960D-2CA3-53847156C3F7}"/>
              </a:ext>
            </a:extLst>
          </p:cNvPr>
          <p:cNvGraphicFramePr>
            <a:graphicFrameLocks/>
          </p:cNvGraphicFramePr>
          <p:nvPr>
            <p:extLst>
              <p:ext uri="{D42A27DB-BD31-4B8C-83A1-F6EECF244321}">
                <p14:modId xmlns:p14="http://schemas.microsoft.com/office/powerpoint/2010/main" val="4003191595"/>
              </p:ext>
            </p:extLst>
          </p:nvPr>
        </p:nvGraphicFramePr>
        <p:xfrm>
          <a:off x="645958" y="1987486"/>
          <a:ext cx="4285673" cy="4012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Mae siart bar llorweddol yn dangos sut mae'r rhai sy'n bwriadu teithio i Gymru yn disgwyl addasu eu hymddygiad. Ar gyfer bwriadwyr Cymru yn 2026, mae 25% yn bwriadu dewis llety rhatach, mae 20% yn disgwyl gwario llai ar fwyta allan, mae 17% yn bwriadu dewis opsiynau hunan‑arlwyo ac mae 17% yn disgwyl gwneud llai o weithgareddau. Mae tua 16% yn bwriadu lleihau siopa neu chwilio am fwy o bethau am ddim i'w gwneud. Mae tri ar ddeg y cant yn disgwyl mynd ar wyliau yn y DU yn lle mynd dramor, 12% yn disgwyl mynd ar lai o seibiannau yn y DU, 12% yn bwriadu teithio y tu allan i gyfnodau prysurach i arbed arian ac mae 11% yn disgwyl mynd ar deithiau byrrach. O'i gymharu â 2025, mae bwriadwyr Cymru yn dangos llai o bwyslais ar leihau gwariant dewisol fel bwyta allan neu chwilio am weithgareddau am ddim.">
            <a:extLst>
              <a:ext uri="{FF2B5EF4-FFF2-40B4-BE49-F238E27FC236}">
                <a16:creationId xmlns:a16="http://schemas.microsoft.com/office/drawing/2014/main" id="{CCCC52AA-6050-E494-40AA-25CCD93B35CC}"/>
              </a:ext>
            </a:extLst>
          </p:cNvPr>
          <p:cNvGraphicFramePr>
            <a:graphicFrameLocks noGrp="1"/>
          </p:cNvGraphicFramePr>
          <p:nvPr>
            <p:extLst>
              <p:ext uri="{D42A27DB-BD31-4B8C-83A1-F6EECF244321}">
                <p14:modId xmlns:p14="http://schemas.microsoft.com/office/powerpoint/2010/main" val="3882268475"/>
              </p:ext>
            </p:extLst>
          </p:nvPr>
        </p:nvGraphicFramePr>
        <p:xfrm>
          <a:off x="5306902" y="1987486"/>
          <a:ext cx="6540106" cy="4012484"/>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Placeholder 5">
            <a:extLst>
              <a:ext uri="{FF2B5EF4-FFF2-40B4-BE49-F238E27FC236}">
                <a16:creationId xmlns:a16="http://schemas.microsoft.com/office/drawing/2014/main" id="{084CF4F6-7796-2551-9ED4-49B4E5116FAB}"/>
              </a:ext>
            </a:extLst>
          </p:cNvPr>
          <p:cNvSpPr txBox="1">
            <a:spLocks/>
          </p:cNvSpPr>
          <p:nvPr/>
        </p:nvSpPr>
        <p:spPr>
          <a:xfrm>
            <a:off x="161214" y="5999970"/>
            <a:ext cx="9393641" cy="59629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rtl="0">
              <a:defRPr/>
            </a:pPr>
            <a:r>
              <a:rPr kumimoji="0" lang="cy-GB" sz="9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VB7f. Dim ond i wirio, a yw'r 'argyfwng costau byw' yn debygol o ddylanwadu ar eich seibiannau byr neu wyliau yn y DU yn y chwe mis nesaf?</a:t>
            </a:r>
          </a:p>
          <a:p>
            <a:pPr lvl="0" defTabSz="609585" rtl="0">
              <a:defRPr/>
            </a:pPr>
            <a:r>
              <a:rPr kumimoji="0" lang="cy-GB" sz="9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Sylfaen:</a:t>
            </a:r>
            <a:r>
              <a:rPr lang="cy-GB" sz="900" dirty="0">
                <a:solidFill>
                  <a:srgbClr val="1E1541"/>
                </a:solidFill>
                <a:latin typeface="Arial" panose="020B0604020202020204" pitchFamily="34" charset="0"/>
                <a:cs typeface="Arial" panose="020B0604020202020204" pitchFamily="34" charset="0"/>
              </a:rPr>
              <a:t> Bwriadwyr y DU 2025 = 1,406, Bwriadwyr y DU 2026 = 1,371; </a:t>
            </a:r>
            <a:r>
              <a:rPr kumimoji="0" lang="cy-GB" sz="9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Bwriadwyr Cymru 2025 = </a:t>
            </a:r>
            <a:r>
              <a:rPr lang="cy-GB" sz="900" dirty="0">
                <a:solidFill>
                  <a:srgbClr val="1E1541"/>
                </a:solidFill>
                <a:latin typeface="Arial" panose="020B0604020202020204" pitchFamily="34" charset="0"/>
                <a:cs typeface="Arial" panose="020B0604020202020204" pitchFamily="34" charset="0"/>
              </a:rPr>
              <a:t>139</a:t>
            </a:r>
            <a:r>
              <a:rPr kumimoji="0" lang="cy-GB" sz="9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a:t>
            </a:r>
            <a:r>
              <a:rPr lang="cy-GB" sz="900" dirty="0">
                <a:solidFill>
                  <a:srgbClr val="1E1541"/>
                </a:solidFill>
                <a:latin typeface="Arial" panose="020B0604020202020204" pitchFamily="34" charset="0"/>
                <a:cs typeface="Arial" panose="020B0604020202020204" pitchFamily="34" charset="0"/>
              </a:rPr>
              <a:t> Bwriadwyr Cymru 2026 = 177.</a:t>
            </a:r>
          </a:p>
          <a:p>
            <a:pPr lvl="0" defTabSz="609585" rtl="0">
              <a:defRPr/>
            </a:pPr>
            <a:r>
              <a:rPr kumimoji="0" lang="cy-GB" sz="9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VB7iii. Sut, os o gwbl, fyddech chi'n dweud y bydd yr 'argyfwng costau byw' yn dylanwadu ar eich seibiannau byr neu wyliau yn y DU yn y chwe mis nesaf?</a:t>
            </a:r>
          </a:p>
          <a:p>
            <a:pPr lvl="0" defTabSz="609585" rtl="0">
              <a:defRPr/>
            </a:pPr>
            <a:r>
              <a:rPr kumimoji="0" lang="cy-GB" sz="9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Sylfaen: Bwriadwyr Cymru 2026 = 90; Bwriadwyr Cymru 2025 = 81</a:t>
            </a:r>
          </a:p>
          <a:p>
            <a:pPr lvl="0" defTabSz="609585" rtl="0">
              <a:defRPr/>
            </a:pPr>
            <a:r>
              <a:rPr lang="cy-GB" sz="900" dirty="0">
                <a:solidFill>
                  <a:srgbClr val="1E1541"/>
                </a:solidFill>
                <a:latin typeface="Arial" panose="020B0604020202020204" pitchFamily="34" charset="0"/>
                <a:cs typeface="Arial" panose="020B0604020202020204" pitchFamily="34" charset="0"/>
              </a:rPr>
              <a:t>.</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C2B7D210-D621-F480-8149-0AB61C79EFBD}"/>
              </a:ext>
              <a:ext uri="{C183D7F6-B498-43B3-948B-1728B52AA6E4}">
                <adec:decorative xmlns:adec="http://schemas.microsoft.com/office/drawing/2017/decorative" val="1"/>
              </a:ext>
            </a:extLst>
          </p:cNvPr>
          <p:cNvCxnSpPr>
            <a:cxnSpLocks/>
          </p:cNvCxnSpPr>
          <p:nvPr/>
        </p:nvCxnSpPr>
        <p:spPr>
          <a:xfrm flipV="1">
            <a:off x="2724016" y="3429000"/>
            <a:ext cx="0" cy="1921261"/>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499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2E7F-87EA-4FDD-86DC-E7760E43BA31}"/>
              </a:ext>
            </a:extLst>
          </p:cNvPr>
          <p:cNvSpPr>
            <a:spLocks noGrp="1"/>
          </p:cNvSpPr>
          <p:nvPr>
            <p:ph type="title"/>
          </p:nvPr>
        </p:nvSpPr>
        <p:spPr>
          <a:xfrm>
            <a:off x="390990" y="304749"/>
            <a:ext cx="11675852" cy="671807"/>
          </a:xfrm>
        </p:spPr>
        <p:txBody>
          <a:bodyPr>
            <a:noAutofit/>
          </a:bodyPr>
          <a:lstStyle/>
          <a:p>
            <a:pPr rtl="0"/>
            <a:r>
              <a:rPr lang="cy-GB" sz="2400"/>
              <a:t>Rhwystrau ariannol canfyddedig i fynd ar deithiau domestig dros nos</a:t>
            </a:r>
          </a:p>
        </p:txBody>
      </p:sp>
      <p:sp>
        <p:nvSpPr>
          <p:cNvPr id="15" name="Footer Placeholder 5">
            <a:extLst>
              <a:ext uri="{FF2B5EF4-FFF2-40B4-BE49-F238E27FC236}">
                <a16:creationId xmlns:a16="http://schemas.microsoft.com/office/drawing/2014/main" id="{720AF172-DE0E-4220-B644-12CB898D457F}"/>
              </a:ext>
            </a:extLst>
          </p:cNvPr>
          <p:cNvSpPr txBox="1">
            <a:spLocks/>
          </p:cNvSpPr>
          <p:nvPr/>
        </p:nvSpPr>
        <p:spPr>
          <a:xfrm>
            <a:off x="148866" y="6178347"/>
            <a:ext cx="8867163"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VB7b. Pa rai, os o gwbl, o'r ffactorau canlynol ydych chi'n eu gweld fel rhwystrau posibl i chi gymryd seibiant byr neu wyliau yn y DU yn y chwe mis nesaf?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Sylfaen: Gofynnwyd pob cwestiwn i bawb. Ionawr 2026 = 1,755. </a:t>
            </a:r>
            <a:r>
              <a:rPr kumimoji="0" lang="cy-GB" sz="1000" b="0" i="1"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Wedi'i gymryd o'r traciwr Teimladau Domestig VB</a:t>
            </a:r>
          </a:p>
        </p:txBody>
      </p:sp>
      <p:graphicFrame>
        <p:nvGraphicFramePr>
          <p:cNvPr id="8" name="Chart Placeholder 7" descr="Siart llinell yw hon sy'n dangos y rhwystrau sy'n gysylltiedig ag arian i fynd ar daith dros nos yn y DU o fis Mehefin 2022 i fis Ionawr 2025. Yn ystod y mis diwethaf, mae costau byw cynyddol yn 30%, ac yna cyllid personol yn 24% a chost gwyliau/hamdden yn cynyddu yn 21%. ">
            <a:extLst>
              <a:ext uri="{FF2B5EF4-FFF2-40B4-BE49-F238E27FC236}">
                <a16:creationId xmlns:a16="http://schemas.microsoft.com/office/drawing/2014/main" id="{AE694C62-D28B-4DE1-AB6A-6A37479DD6F7}"/>
              </a:ext>
            </a:extLst>
          </p:cNvPr>
          <p:cNvGraphicFramePr>
            <a:graphicFrameLocks/>
          </p:cNvGraphicFramePr>
          <p:nvPr>
            <p:extLst>
              <p:ext uri="{D42A27DB-BD31-4B8C-83A1-F6EECF244321}">
                <p14:modId xmlns:p14="http://schemas.microsoft.com/office/powerpoint/2010/main" val="2050968885"/>
              </p:ext>
            </p:extLst>
          </p:nvPr>
        </p:nvGraphicFramePr>
        <p:xfrm>
          <a:off x="635425" y="1818991"/>
          <a:ext cx="10921150" cy="406245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a:extLst>
              <a:ext uri="{FF2B5EF4-FFF2-40B4-BE49-F238E27FC236}">
                <a16:creationId xmlns:a16="http://schemas.microsoft.com/office/drawing/2014/main" id="{64AE4CBC-B37A-D976-47C1-4AAF4CE9E75D}"/>
              </a:ext>
            </a:extLst>
          </p:cNvPr>
          <p:cNvSpPr>
            <a:spLocks noGrp="1"/>
          </p:cNvSpPr>
          <p:nvPr>
            <p:ph type="body" sz="quarter" idx="10"/>
          </p:nvPr>
        </p:nvSpPr>
        <p:spPr>
          <a:xfrm>
            <a:off x="477907" y="976556"/>
            <a:ext cx="11502017" cy="671807"/>
          </a:xfrm>
        </p:spPr>
        <p:txBody>
          <a:bodyPr/>
          <a:lstStyle/>
          <a:p>
            <a:pPr marL="228594" indent="-228594" rtl="0">
              <a:buFont typeface="Arial" panose="020B0604020202020204" pitchFamily="34" charset="0"/>
              <a:buChar char="•"/>
            </a:pPr>
            <a:r>
              <a:rPr lang="cy-GB" sz="1400"/>
              <a:t>Mae'r rhwystrau ariannol canfyddedig i fynd ar deithiau domestig dros nos wedi amrywio o fis ‑i‑ fis, heb unrhyw duedd gyson ar i lawr dros y flwyddyn ddiwethaf. Er bod rhai rhwystrau ychydig yn is nag ym mis Ionawr 2025, mae'r rhan fwyaf o'r newidiadau'n fach ac o fewn yr ystod amrywiad arferol. Felly dylid dehongli canlyniadau fel rhai dangosol yn hytrach nag fel tystiolaeth o newid parhaus mewn teimlad.</a:t>
            </a:r>
          </a:p>
        </p:txBody>
      </p:sp>
    </p:spTree>
    <p:extLst>
      <p:ext uri="{BB962C8B-B14F-4D97-AF65-F5344CB8AC3E}">
        <p14:creationId xmlns:p14="http://schemas.microsoft.com/office/powerpoint/2010/main" val="1370704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BBF3-D3C8-7A07-4EC7-AE98CF68EF7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5627F60-914C-60A0-7338-4B8E8DF8D5EF}"/>
              </a:ext>
            </a:extLst>
          </p:cNvPr>
          <p:cNvSpPr>
            <a:spLocks noGrp="1"/>
          </p:cNvSpPr>
          <p:nvPr>
            <p:ph type="title" idx="4294967295"/>
          </p:nvPr>
        </p:nvSpPr>
        <p:spPr>
          <a:xfrm>
            <a:off x="107950" y="2987675"/>
            <a:ext cx="3965286"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lvl="0" rtl="0">
              <a:spcBef>
                <a:spcPts val="1000"/>
              </a:spcBef>
              <a:defRPr/>
            </a:pPr>
            <a:r>
              <a:rPr lang="cy-GB">
                <a:solidFill>
                  <a:schemeClr val="bg1"/>
                </a:solidFill>
                <a:latin typeface="Arial Black" panose="020B0A04020102020204" pitchFamily="34" charset="0"/>
                <a:ea typeface="+mn-ea"/>
                <a:cs typeface="Dreaming Outloud Pro" panose="03050502040302030504" pitchFamily="66" charset="0"/>
              </a:rPr>
              <a:t>Edrych Ymlaen – Bwriadau 2026 y DU a Chymru</a:t>
            </a:r>
          </a:p>
        </p:txBody>
      </p:sp>
    </p:spTree>
    <p:extLst>
      <p:ext uri="{BB962C8B-B14F-4D97-AF65-F5344CB8AC3E}">
        <p14:creationId xmlns:p14="http://schemas.microsoft.com/office/powerpoint/2010/main" val="86206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3A67E-714D-B4A4-C44F-E55EF50F3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505AA-EBCA-B45D-8743-7A469D1DA47C}"/>
              </a:ext>
            </a:extLst>
          </p:cNvPr>
          <p:cNvSpPr>
            <a:spLocks noGrp="1"/>
          </p:cNvSpPr>
          <p:nvPr>
            <p:ph type="title"/>
          </p:nvPr>
        </p:nvSpPr>
        <p:spPr>
          <a:xfrm>
            <a:off x="422889" y="260457"/>
            <a:ext cx="11769111" cy="671807"/>
          </a:xfrm>
        </p:spPr>
        <p:txBody>
          <a:bodyPr>
            <a:normAutofit/>
          </a:bodyPr>
          <a:lstStyle/>
          <a:p>
            <a:pPr rtl="0"/>
            <a:r>
              <a:rPr lang="cy-GB"/>
              <a:t>Bwriadau taith 2025 yn erbyn 2026 (1)</a:t>
            </a:r>
          </a:p>
        </p:txBody>
      </p:sp>
      <p:sp>
        <p:nvSpPr>
          <p:cNvPr id="5" name="Text Placeholder 2">
            <a:extLst>
              <a:ext uri="{FF2B5EF4-FFF2-40B4-BE49-F238E27FC236}">
                <a16:creationId xmlns:a16="http://schemas.microsoft.com/office/drawing/2014/main" id="{7FEF7282-8421-AB34-20E9-33C3927B82E5}"/>
              </a:ext>
            </a:extLst>
          </p:cNvPr>
          <p:cNvSpPr>
            <a:spLocks noGrp="1"/>
          </p:cNvSpPr>
          <p:nvPr>
            <p:ph type="body" sz="quarter" idx="10"/>
          </p:nvPr>
        </p:nvSpPr>
        <p:spPr>
          <a:xfrm>
            <a:off x="366029" y="840308"/>
            <a:ext cx="11696309" cy="671807"/>
          </a:xfrm>
        </p:spPr>
        <p:txBody>
          <a:bodyPr/>
          <a:lstStyle/>
          <a:p>
            <a:pPr marL="228594" indent="-228594" rtl="0">
              <a:buFont typeface="Arial" panose="020B0604020202020204" pitchFamily="34" charset="0"/>
              <a:buChar char="•"/>
            </a:pPr>
            <a:r>
              <a:rPr lang="cy-GB" sz="1400" dirty="0"/>
              <a:t>Mae bwriadau i fynd ar daith dros nos i'r DU yn ystod y 12 mis nesaf yn parhau'n sefydlog o flwyddyn i flwyddyn, gyda lefelau yn 2026 yn fras yr un fath â 2025.</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dirty="0"/>
              <a:t>Mae bwriadau tymhorol yn dangos symudiad lleiaf posibl, sy'n dynodi sefydlogrwydd cyffredinol yn amseriad teithiau arfaethedig y DU rhwng 2025 a 2026.</a:t>
            </a:r>
          </a:p>
        </p:txBody>
      </p:sp>
      <p:graphicFrame>
        <p:nvGraphicFramePr>
          <p:cNvPr id="4" name="Chart Placeholder 7" descr="Siart bar yn cymharu bwriadau teithio i'r DU ar gyfer 2025 a 2026. Mae'r siart yn dangos bod y bwriad cyffredinol i fynd ar daith dros nos i'r DU yn ystod y 12 mis nesaf yn parhau'n sefydlog iawn blwyddyn‑ar‑flwyddyn. Yn 2026, mae 77% o oedolion yn bwriadu mynd ar daith i'r DU yn y flwyddyn nesaf, o'i gymharu ag 80% yn 2025. Mae bwriadau tymhorol hefyd yn dangos symudiad lleiaf posibl. Ar gyfer teithiau Ionawr–Mawrth, mae 22% yn bwriadu teithio yn 2026 o'i gymharu â 23% yn 2025. Ar gyfer Ebrill–Mehefin, mae 45% yn bwriadu teithio yn 2026 o'i gymharu â 43% yn 2025. Mae bwriadau Gorffennaf-Medi yn sefyll ar 47% yn 2026 o'i gymharu â 50% yn 2025. Mae bwriadau Hydref-Rhagfyr yn 25% yn 2026 o'i gymharu â 24% y flwyddyn flaenorol. ">
            <a:extLst>
              <a:ext uri="{FF2B5EF4-FFF2-40B4-BE49-F238E27FC236}">
                <a16:creationId xmlns:a16="http://schemas.microsoft.com/office/drawing/2014/main" id="{0C5EC251-E00D-8E02-695D-87DA02E01047}"/>
              </a:ext>
            </a:extLst>
          </p:cNvPr>
          <p:cNvGraphicFramePr>
            <a:graphicFrameLocks/>
          </p:cNvGraphicFramePr>
          <p:nvPr>
            <p:extLst>
              <p:ext uri="{D42A27DB-BD31-4B8C-83A1-F6EECF244321}">
                <p14:modId xmlns:p14="http://schemas.microsoft.com/office/powerpoint/2010/main" val="2592820482"/>
              </p:ext>
            </p:extLst>
          </p:nvPr>
        </p:nvGraphicFramePr>
        <p:xfrm>
          <a:off x="366029" y="1918193"/>
          <a:ext cx="10956395" cy="414746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5">
            <a:extLst>
              <a:ext uri="{FF2B5EF4-FFF2-40B4-BE49-F238E27FC236}">
                <a16:creationId xmlns:a16="http://schemas.microsoft.com/office/drawing/2014/main" id="{ECED2FD3-438E-FACF-BDE2-60E423F7FB5D}"/>
              </a:ext>
            </a:extLst>
          </p:cNvPr>
          <p:cNvSpPr txBox="1">
            <a:spLocks/>
          </p:cNvSpPr>
          <p:nvPr/>
        </p:nvSpPr>
        <p:spPr>
          <a:xfrm>
            <a:off x="194147" y="6039947"/>
            <a:ext cx="9994502"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rtl="0">
              <a:defRPr/>
            </a:pPr>
            <a:r>
              <a:rPr kumimoji="0" lang="cy-GB" sz="1000" b="0" i="0" u="none" strike="noStrike" kern="1200" cap="none" spc="0" normalizeH="0" baseline="0" dirty="0">
                <a:ln>
                  <a:noFill/>
                </a:ln>
                <a:solidFill>
                  <a:schemeClr val="tx2"/>
                </a:solidFill>
                <a:effectLst/>
                <a:uLnTx/>
                <a:uFillTx/>
                <a:latin typeface="Arial" panose="020B0604020202020204" pitchFamily="34" charset="0"/>
                <a:ea typeface="+mn-ea"/>
                <a:cs typeface="Arial" panose="020B0604020202020204" pitchFamily="34" charset="0"/>
              </a:rPr>
              <a:t>VB2a. </a:t>
            </a:r>
            <a:r>
              <a:rPr lang="cy-GB" sz="1000" dirty="0">
                <a:solidFill>
                  <a:schemeClr val="tx2"/>
                </a:solidFill>
              </a:rPr>
              <a:t>Gan feddwl am eich gwyliau nesaf neu seibiant byr yn y DU, pryd ydych chi'n debygol o fynd ar y daith hon? VB2b. A phryd arall ydych chi'n rhagweld mynd ar wyliau neu seibiant byr yn y DU?</a:t>
            </a:r>
          </a:p>
          <a:p>
            <a:pPr lvl="0" rtl="0">
              <a:defRPr/>
            </a:pPr>
            <a:r>
              <a:rPr kumimoji="0" lang="cy-GB" sz="1000" b="0" i="0" u="none" strike="noStrike" kern="1200" cap="none" spc="0" normalizeH="0" baseline="0" dirty="0">
                <a:ln>
                  <a:noFill/>
                </a:ln>
                <a:solidFill>
                  <a:schemeClr val="tx2"/>
                </a:solidFill>
                <a:effectLst/>
                <a:uLnTx/>
                <a:uFillTx/>
                <a:latin typeface="Arial" panose="020B0604020202020204" pitchFamily="34" charset="0"/>
                <a:ea typeface="+mn-ea"/>
                <a:cs typeface="Arial" panose="020B0604020202020204" pitchFamily="34" charset="0"/>
              </a:rPr>
              <a:t>Sylfaen</a:t>
            </a:r>
            <a:r>
              <a:rPr lang="cy-GB" sz="1000" dirty="0"/>
              <a:t>: Pob ymatebydd. </a:t>
            </a:r>
            <a:r>
              <a:rPr kumimoji="0" lang="cy-GB" sz="1000" b="0" i="0" u="none" strike="noStrike" kern="1200" cap="none" spc="0" normalizeH="0" baseline="0" dirty="0">
                <a:ln>
                  <a:noFill/>
                </a:ln>
                <a:solidFill>
                  <a:schemeClr val="tx2"/>
                </a:solidFill>
                <a:effectLst/>
                <a:uLnTx/>
                <a:uFillTx/>
                <a:latin typeface="Arial" panose="020B0604020202020204" pitchFamily="34" charset="0"/>
                <a:ea typeface="+mn-ea"/>
                <a:cs typeface="Arial" panose="020B0604020202020204" pitchFamily="34" charset="0"/>
              </a:rPr>
              <a:t>Data </a:t>
            </a:r>
            <a:r>
              <a:rPr lang="cy-GB" sz="1000" dirty="0">
                <a:solidFill>
                  <a:schemeClr val="tx2"/>
                </a:solidFill>
              </a:rPr>
              <a:t>Ionawr </a:t>
            </a:r>
            <a:r>
              <a:rPr kumimoji="0" lang="cy-GB" sz="1000" b="0" i="0" u="none" strike="noStrike" kern="1200" cap="none" spc="0" normalizeH="0" baseline="0" dirty="0">
                <a:ln>
                  <a:noFill/>
                </a:ln>
                <a:solidFill>
                  <a:schemeClr val="tx2"/>
                </a:solidFill>
                <a:effectLst/>
                <a:uLnTx/>
                <a:uFillTx/>
                <a:latin typeface="Arial" panose="020B0604020202020204" pitchFamily="34" charset="0"/>
                <a:ea typeface="+mn-ea"/>
                <a:cs typeface="Arial" panose="020B0604020202020204" pitchFamily="34" charset="0"/>
              </a:rPr>
              <a:t> 2026 =</a:t>
            </a:r>
            <a:r>
              <a:rPr lang="cy-GB" sz="1000" dirty="0">
                <a:solidFill>
                  <a:schemeClr val="tx2"/>
                </a:solidFill>
              </a:rPr>
              <a:t>1,755. Data Ionawr 2025 = 1,758.</a:t>
            </a:r>
          </a:p>
        </p:txBody>
      </p:sp>
    </p:spTree>
    <p:extLst>
      <p:ext uri="{BB962C8B-B14F-4D97-AF65-F5344CB8AC3E}">
        <p14:creationId xmlns:p14="http://schemas.microsoft.com/office/powerpoint/2010/main" val="3984894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A332-DB66-F675-ABEE-EB2326077D03}"/>
              </a:ext>
            </a:extLst>
          </p:cNvPr>
          <p:cNvSpPr>
            <a:spLocks noGrp="1"/>
          </p:cNvSpPr>
          <p:nvPr>
            <p:ph type="title"/>
          </p:nvPr>
        </p:nvSpPr>
        <p:spPr/>
        <p:txBody>
          <a:bodyPr>
            <a:normAutofit/>
          </a:bodyPr>
          <a:lstStyle/>
          <a:p>
            <a:pPr rtl="0"/>
            <a:r>
              <a:rPr lang="cy-GB" sz="2800"/>
              <a:t>Bwriadau taith 2025 yn erbyn 2026 (2)</a:t>
            </a:r>
          </a:p>
        </p:txBody>
      </p:sp>
      <p:sp>
        <p:nvSpPr>
          <p:cNvPr id="18" name="Text Placeholder 2">
            <a:extLst>
              <a:ext uri="{FF2B5EF4-FFF2-40B4-BE49-F238E27FC236}">
                <a16:creationId xmlns:a16="http://schemas.microsoft.com/office/drawing/2014/main" id="{BB24E4B0-5ABD-AE0E-929E-08F534D51E0B}"/>
              </a:ext>
            </a:extLst>
          </p:cNvPr>
          <p:cNvSpPr>
            <a:spLocks noGrp="1"/>
          </p:cNvSpPr>
          <p:nvPr>
            <p:ph type="body" sz="quarter" idx="10"/>
          </p:nvPr>
        </p:nvSpPr>
        <p:spPr>
          <a:xfrm>
            <a:off x="247845" y="710383"/>
            <a:ext cx="11696309" cy="545147"/>
          </a:xfrm>
        </p:spPr>
        <p:txBody>
          <a:bodyPr/>
          <a:lstStyle/>
          <a:p>
            <a:pPr marL="228594" indent="-228594" rtl="0">
              <a:buFont typeface="Arial" panose="020B0604020202020204" pitchFamily="34" charset="0"/>
              <a:buChar char="•"/>
            </a:pPr>
            <a:r>
              <a:rPr lang="cy-GB" dirty="0"/>
              <a:t>Mae'r cyrchfannau mwyaf disgwyliedig ar gyfer teithiau i'r DU yn 2026 yn parhau'n fras yr un fath â 2025, gyda De-orllewin Lloegr, Llundain a'r Alban yn parhau i ddenu'r lefelau bwriad uchaf.</a:t>
            </a:r>
          </a:p>
          <a:p>
            <a:pPr marL="228594" indent="-228594" rtl="0">
              <a:buFont typeface="Arial" panose="020B0604020202020204" pitchFamily="34" charset="0"/>
              <a:buChar char="•"/>
            </a:pPr>
            <a:r>
              <a:rPr lang="cy-GB" dirty="0"/>
              <a:t>Mae Cymru’n dangos bwriadau cymharol sefydlog rhwng 2025 a 2026, gyda’r bwriadau’n parhau’n is nag ar gyfer llawer o ranbarthau Lloegr a’r Alban.</a:t>
            </a:r>
          </a:p>
          <a:p>
            <a:pPr marL="228594" indent="-228594" rtl="0">
              <a:buFont typeface="Arial" panose="020B0604020202020204" pitchFamily="34" charset="0"/>
              <a:buChar char="•"/>
            </a:pPr>
            <a:r>
              <a:rPr lang="cy-GB" dirty="0"/>
              <a:t>Ar draws y tymhorau, mae lefelau bwriad ar gyfer Cymru yn parhau'n sefydlog, gyda dim ond mân newidiadau i'w gweld rhwng teithiau Ionawr-Mawrth, Ebrill-Mehefin, Gorffennaf-Medi a Hydref-Rhagfyr.</a:t>
            </a:r>
          </a:p>
        </p:txBody>
      </p:sp>
      <p:graphicFrame>
        <p:nvGraphicFramePr>
          <p:cNvPr id="14" name="Chart 13" descr="Mae siart bar yn cymharu'r cyrchfannau mwyaf tebygol yn y DU i bobl sy'n bwriadu mynd ar daith yn 2025 a 2026. Mae'r cyrchfannau mwyaf disgwyliedig ar gyfer 2026 yn parhau i fod yn fras yr un fath â'r flwyddyn flaenorol. Yn 2026, mae lefelau bwriad ar eu huchaf ar gyfer De-orllewin Lloegr sef 16%, ac yna Llundain ar 15% a'r Alban ar 15%. Mae rhanbarthau eraill yn cynnwys Gogledd-orllewin Lloegr ar 12%, Swydd Efrog a'r Humber ar 11%, a Chymru ar 11%. Mae'r lefelau hyn yn debyg i 2025, pan oedd De-orllewin Lloegr yn 17%, Llundain 14% a'r Alban 13%, gyda'r rhan fwyaf o ranbarthau eraill yn dangos newidiadau bach yn unig flwyddyn‑i flwyddyn.">
            <a:extLst>
              <a:ext uri="{FF2B5EF4-FFF2-40B4-BE49-F238E27FC236}">
                <a16:creationId xmlns:a16="http://schemas.microsoft.com/office/drawing/2014/main" id="{173DACC9-8645-FC06-F780-67EC090D5B86}"/>
              </a:ext>
            </a:extLst>
          </p:cNvPr>
          <p:cNvGraphicFramePr>
            <a:graphicFrameLocks/>
          </p:cNvGraphicFramePr>
          <p:nvPr>
            <p:extLst>
              <p:ext uri="{D42A27DB-BD31-4B8C-83A1-F6EECF244321}">
                <p14:modId xmlns:p14="http://schemas.microsoft.com/office/powerpoint/2010/main" val="1344410883"/>
              </p:ext>
            </p:extLst>
          </p:nvPr>
        </p:nvGraphicFramePr>
        <p:xfrm>
          <a:off x="329084" y="2332829"/>
          <a:ext cx="6291948" cy="32969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Mae siart bar yn dangos bwriadau tymhorol yn benodol ar gyfer teithiau i Gymru. Yn 2026, roedd 8% o'r rhai oedd yn bwriadu teithio i Gymru yn y DU rhwng Ionawr a Mawrth, o'i gymharu â 6% yn 2025. Ar gyfer Ebrill–Mehefin, mae bwriadau Cymru yn codi i 11% yn 2026 o'i gymharu â 10% yn 2025. Mae bwriadau Gorffennaf–Medi yn cynyddu i 12% yn 2026 o'i gymharu â 10% y flwyddyn flaenorol, ac mae bwriadau Hydref–Rhagfyr yn codi i 10% yn 2026 o'i gymharu â 7% yn 2025. At ei gilydd, mae'r siartiau'n dangos bod bwriadau penodol ledled y DU‑ a‑Chymru ar gyfer 2026 yn parhau'n sefydlog, gyda chynnydd cymedrol yn unig ar draws y tymhorau.">
            <a:extLst>
              <a:ext uri="{FF2B5EF4-FFF2-40B4-BE49-F238E27FC236}">
                <a16:creationId xmlns:a16="http://schemas.microsoft.com/office/drawing/2014/main" id="{FF16E463-A00D-18EC-C8D7-2FE5D4CB62A3}"/>
              </a:ext>
            </a:extLst>
          </p:cNvPr>
          <p:cNvGraphicFramePr>
            <a:graphicFrameLocks/>
          </p:cNvGraphicFramePr>
          <p:nvPr>
            <p:extLst>
              <p:ext uri="{D42A27DB-BD31-4B8C-83A1-F6EECF244321}">
                <p14:modId xmlns:p14="http://schemas.microsoft.com/office/powerpoint/2010/main" val="1252696001"/>
              </p:ext>
            </p:extLst>
          </p:nvPr>
        </p:nvGraphicFramePr>
        <p:xfrm>
          <a:off x="6782237" y="2332829"/>
          <a:ext cx="5161917" cy="3084944"/>
        </p:xfrm>
        <a:graphic>
          <a:graphicData uri="http://schemas.openxmlformats.org/drawingml/2006/chart">
            <c:chart xmlns:c="http://schemas.openxmlformats.org/drawingml/2006/chart" xmlns:r="http://schemas.openxmlformats.org/officeDocument/2006/relationships" r:id="rId4"/>
          </a:graphicData>
        </a:graphic>
      </p:graphicFrame>
      <p:sp>
        <p:nvSpPr>
          <p:cNvPr id="10" name="Footer Placeholder 5">
            <a:extLst>
              <a:ext uri="{FF2B5EF4-FFF2-40B4-BE49-F238E27FC236}">
                <a16:creationId xmlns:a16="http://schemas.microsoft.com/office/drawing/2014/main" id="{9022CB57-B982-704E-5F71-64A1C9875305}"/>
              </a:ext>
            </a:extLst>
          </p:cNvPr>
          <p:cNvSpPr txBox="1">
            <a:spLocks/>
          </p:cNvSpPr>
          <p:nvPr/>
        </p:nvSpPr>
        <p:spPr>
          <a:xfrm>
            <a:off x="139964" y="6177898"/>
            <a:ext cx="10200642" cy="402497"/>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QVB4a. Ble yn y DU ydych chi'n debygol o aros ar y daith nesaf hon yn &lt;insert month&gt;?</a:t>
            </a:r>
          </a:p>
          <a:p>
            <a:pPr lvl="0" rtl="0">
              <a:defRPr/>
            </a:pPr>
            <a:r>
              <a:rPr lang="cy-GB" sz="1000" dirty="0">
                <a:solidFill>
                  <a:srgbClr val="1E1541"/>
                </a:solidFill>
              </a:rPr>
              <a:t>Sylfaen: Pob ymatebydd sy'n bwriadu mynd ar wyliau neu seibiant byr yn y DU yn </a:t>
            </a:r>
            <a:r>
              <a:rPr lang="cy-GB" sz="1000" dirty="0"/>
              <a:t> 2025 = 1,415, 2026 = 1,387. Bwriadwyr taith nesaf Cymru: 2025 = 139, 2026 = 177.</a:t>
            </a:r>
          </a:p>
        </p:txBody>
      </p:sp>
      <p:sp>
        <p:nvSpPr>
          <p:cNvPr id="16" name="Rectangle 15">
            <a:extLst>
              <a:ext uri="{FF2B5EF4-FFF2-40B4-BE49-F238E27FC236}">
                <a16:creationId xmlns:a16="http://schemas.microsoft.com/office/drawing/2014/main" id="{E2A6AEE5-953B-0981-2C4D-2D5C712DA9E8}"/>
              </a:ext>
              <a:ext uri="{C183D7F6-B498-43B3-948B-1728B52AA6E4}">
                <adec:decorative xmlns:adec="http://schemas.microsoft.com/office/drawing/2017/decorative" val="1"/>
              </a:ext>
            </a:extLst>
          </p:cNvPr>
          <p:cNvSpPr/>
          <p:nvPr/>
        </p:nvSpPr>
        <p:spPr>
          <a:xfrm>
            <a:off x="3195783" y="3620660"/>
            <a:ext cx="491712" cy="120453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921228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854C3-A6C7-56B5-84B6-47975A82E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A0058-0BF1-5844-1A53-A810451EEBFA}"/>
              </a:ext>
            </a:extLst>
          </p:cNvPr>
          <p:cNvSpPr>
            <a:spLocks noGrp="1"/>
          </p:cNvSpPr>
          <p:nvPr>
            <p:ph type="title"/>
          </p:nvPr>
        </p:nvSpPr>
        <p:spPr>
          <a:xfrm>
            <a:off x="258074" y="282162"/>
            <a:ext cx="11675852" cy="489577"/>
          </a:xfrm>
        </p:spPr>
        <p:txBody>
          <a:bodyPr>
            <a:noAutofit/>
          </a:bodyPr>
          <a:lstStyle/>
          <a:p>
            <a:pPr rtl="0"/>
            <a:r>
              <a:rPr lang="cy-GB" sz="2000" dirty="0"/>
              <a:t>Cyrchfannau arfaethedig ar gyfer teithiau a fwriadwyd yng Nghymru yn 2026</a:t>
            </a:r>
          </a:p>
        </p:txBody>
      </p:sp>
      <p:sp>
        <p:nvSpPr>
          <p:cNvPr id="3" name="Text Placeholder 2">
            <a:extLst>
              <a:ext uri="{FF2B5EF4-FFF2-40B4-BE49-F238E27FC236}">
                <a16:creationId xmlns:a16="http://schemas.microsoft.com/office/drawing/2014/main" id="{76381244-5F0B-8FB7-68AB-9915B1D6265E}"/>
              </a:ext>
            </a:extLst>
          </p:cNvPr>
          <p:cNvSpPr>
            <a:spLocks noGrp="1"/>
          </p:cNvSpPr>
          <p:nvPr>
            <p:ph type="body" sz="quarter" idx="10"/>
          </p:nvPr>
        </p:nvSpPr>
        <p:spPr>
          <a:xfrm>
            <a:off x="258074" y="892295"/>
            <a:ext cx="11675852" cy="1187424"/>
          </a:xfrm>
        </p:spPr>
        <p:txBody>
          <a:bodyPr/>
          <a:lstStyle/>
          <a:p>
            <a:pPr marL="228594" indent="-228594" rtl="0">
              <a:buFont typeface="Arial" panose="020B0604020202020204" pitchFamily="34" charset="0"/>
              <a:buChar char="•"/>
            </a:pPr>
            <a:r>
              <a:rPr lang="cy-GB" dirty="0"/>
              <a:t>Caerdydd yw'r gyrchfan sydd wedi'i chynllunio orau‑yn gyson, yn arbennig o gryf yn y gaeaf a chyfnodau‑cynnar y flwyddyn.</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Caerdydd, Sir Benfro, Bae Abertawe a Llandudno a Bae Colwyn sy'n tra-arglwyddiaethu bwriadau'r haf, gyda'r olaf yn gweld eu hanterth ym mis Hydref-Rhagfyr.</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Mae patrymau tymhorol wedi'u dosbarthu'n dda, gydag ardaloedd arfordirol, cefn gwlad a threfol i gyd yn denu diddordeb ar wahanol adegau yn ystod y flwyddyn.</a:t>
            </a:r>
          </a:p>
        </p:txBody>
      </p:sp>
      <p:graphicFrame>
        <p:nvGraphicFramePr>
          <p:cNvPr id="10" name="Chart Placeholder 7" descr="Siart bar clwstwr yn dangos y cyrchfannau arfaethedig yng Nghymru ar gyfer teithiau a fwriadwyd yn 2026, wedi'u rhannu yn ôl tymor: Ionawr–Mawrth, Ebrill–Mehefin, Gorffennaf–Medi a Hydref–Rhagfyr. Caerdydd yw'r gyrchfan fwyaf poblogaidd yn gyson ar draws pob tymor. Mae'n cyrraedd uchafbwynt o 29% yn Ionawr–Mawrth, 18% yn Ebrill–Mehefin, 24% yng Ngorffennaf–Medi a 27% yn Hydref–Rhagfyr. Mae Llandudno a Bae Colwyn hefyd yn perfformio'n gryf, gan gyfrif am 18% o deithiau cynlluniedig rhwng Ionawr a Mawrth, 16% rhwng Ebrill a Mehefin, 17% rhwng Gorffennaf a Medi a 19% rhwng Hydref a Rhagfyr. Mae Sir Benfro yn gyrchfan bwysig yn yr haf a'r gwanwyn, gan ddenu 18% o deithiau Ebrill-Mehefin, 19% o deithiau Gorffennaf-Medi, ac yn parhau i fod yn gryf yn y gaeaf (18%) a dechrau'r flwyddyn (18%). Mae Bae Abertawe yn denu 12–17% yn dibynnu ar y tymor, gan gyrraedd uchafbwynt yn yr haf ar 17%. Mae Eryri yn dangos amrywiad, o 8% yn Ionawr–Mawrth i 11% yn Ebrill–Mehefin a 6% yng Ngorffennaf–Medi, gan godi eto i 10% yn Hydref–Rhagfyr. Mae cyrchfannau eraill fel Cymoedd y De (7–14%), Canolbarth Cymru a Bannau Brycheiniog (6–9%), Ynys Môn (6–14%), Gogledd-ddwyrain Cymru (5–11%) a Sir Gaerfyrddin (3–6%) yn dangos lefelau mwy cymedrol ond maent yn parhau i fod yn gyfranwyr cyson. ">
            <a:extLst>
              <a:ext uri="{FF2B5EF4-FFF2-40B4-BE49-F238E27FC236}">
                <a16:creationId xmlns:a16="http://schemas.microsoft.com/office/drawing/2014/main" id="{5BF0A996-1661-6631-3645-E47DD4782713}"/>
              </a:ext>
            </a:extLst>
          </p:cNvPr>
          <p:cNvGraphicFramePr>
            <a:graphicFrameLocks/>
          </p:cNvGraphicFramePr>
          <p:nvPr>
            <p:extLst>
              <p:ext uri="{D42A27DB-BD31-4B8C-83A1-F6EECF244321}">
                <p14:modId xmlns:p14="http://schemas.microsoft.com/office/powerpoint/2010/main" val="3517518859"/>
              </p:ext>
            </p:extLst>
          </p:nvPr>
        </p:nvGraphicFramePr>
        <p:xfrm>
          <a:off x="138771" y="2200275"/>
          <a:ext cx="11795155" cy="4039659"/>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12EFA94E-E219-FA50-2201-D2A66141DB94}"/>
              </a:ext>
            </a:extLst>
          </p:cNvPr>
          <p:cNvSpPr txBox="1">
            <a:spLocks/>
          </p:cNvSpPr>
          <p:nvPr/>
        </p:nvSpPr>
        <p:spPr>
          <a:xfrm>
            <a:off x="138771" y="6173808"/>
            <a:ext cx="9531351" cy="373363"/>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QVB4viii.  Ble yng Nghymru ydych chi'n disgwyl aros ar y gwyliau neu'r seibiant byr nesaf hwn?</a:t>
            </a:r>
          </a:p>
          <a:p>
            <a:pPr lvl="0" rtl="0">
              <a:defRPr/>
            </a:pPr>
            <a:r>
              <a:rPr kumimoji="0" lang="cy-GB" sz="10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Sylfaen: Data Rhagfyr 2025 ac Ionawr 2026. Bwriadwyr Cymru 2026: Ionawr-Mawrth = 212, </a:t>
            </a:r>
            <a:r>
              <a:rPr lang="cy-GB" sz="1000" dirty="0">
                <a:solidFill>
                  <a:srgbClr val="1E1541"/>
                </a:solidFill>
                <a:latin typeface="Arial" panose="020B0604020202020204" pitchFamily="34" charset="0"/>
                <a:cs typeface="Arial" panose="020B0604020202020204" pitchFamily="34" charset="0"/>
              </a:rPr>
              <a:t>Ebrill-Mehefin = 134, Gorffennaf-Medi = 78, Hydref-Rhagfyr = 182.</a:t>
            </a:r>
          </a:p>
        </p:txBody>
      </p:sp>
    </p:spTree>
    <p:extLst>
      <p:ext uri="{BB962C8B-B14F-4D97-AF65-F5344CB8AC3E}">
        <p14:creationId xmlns:p14="http://schemas.microsoft.com/office/powerpoint/2010/main" val="3855796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F1128-6DEB-D548-FDA4-AE5AE6ACB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0ECE9-2DB2-9834-ED7C-C0AC3E4DED5F}"/>
              </a:ext>
            </a:extLst>
          </p:cNvPr>
          <p:cNvSpPr>
            <a:spLocks noGrp="1"/>
          </p:cNvSpPr>
          <p:nvPr>
            <p:ph type="title"/>
          </p:nvPr>
        </p:nvSpPr>
        <p:spPr>
          <a:xfrm>
            <a:off x="380358" y="355115"/>
            <a:ext cx="11675852" cy="671807"/>
          </a:xfrm>
        </p:spPr>
        <p:txBody>
          <a:bodyPr>
            <a:noAutofit/>
          </a:bodyPr>
          <a:lstStyle/>
          <a:p>
            <a:pPr rtl="0"/>
            <a:r>
              <a:rPr lang="cy-GB" sz="2400" dirty="0"/>
              <a:t>Math o gyrchfan ar gyfer teithiau arfaethedig yng Nghymru yn 2026</a:t>
            </a:r>
          </a:p>
        </p:txBody>
      </p:sp>
      <p:sp>
        <p:nvSpPr>
          <p:cNvPr id="3" name="Text Placeholder 2">
            <a:extLst>
              <a:ext uri="{FF2B5EF4-FFF2-40B4-BE49-F238E27FC236}">
                <a16:creationId xmlns:a16="http://schemas.microsoft.com/office/drawing/2014/main" id="{F4551988-1DF9-ECF7-E3F0-9850A1F82FF8}"/>
              </a:ext>
            </a:extLst>
          </p:cNvPr>
          <p:cNvSpPr>
            <a:spLocks noGrp="1"/>
          </p:cNvSpPr>
          <p:nvPr>
            <p:ph type="body" sz="quarter" idx="10"/>
          </p:nvPr>
        </p:nvSpPr>
        <p:spPr>
          <a:xfrm>
            <a:off x="497715" y="828616"/>
            <a:ext cx="10882534" cy="1311300"/>
          </a:xfrm>
        </p:spPr>
        <p:txBody>
          <a:bodyPr/>
          <a:lstStyle/>
          <a:p>
            <a:pPr marL="228594" indent="-228594" rtl="0">
              <a:buFont typeface="Arial" panose="020B0604020202020204" pitchFamily="34" charset="0"/>
              <a:buChar char="•"/>
            </a:pPr>
            <a:r>
              <a:rPr lang="cy-GB" sz="1400"/>
              <a:t>Trefi arfordirol/glan môr traddodiadol yw'r math mwyaf poblogaidd o gyrchfan ar draws pob tymor. Mae lleoliadau arfordir gwledig a chefn gwlad neu bentrefi hefyd yn cynnal diddordeb uchel‑gydol y flwyddyn, gyda'r cyntaf yn gweld cynnydd bach yn y Gwanwyn.</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Mae dinasoedd neu drefi mawr yn chwarae rhan lai ar y cyfan ond maent yn dod yn gymharol fwy deniadol yn yr hydref a'r gaeaf, tra bod mynyddoedd neu fryniau yn dal apêl gyson gyda chynnydd cymedrol yn yr haf.</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O'i gymharu â theithiau arfaethedig ar ddechrau 2025, mae cyrchfannau arfordirol a dinasoedd yn gweld cynnydd, tra bod gwyliau cefn gwlad/pentref a mynydd/bryniau i lawr.</a:t>
            </a:r>
            <a:br>
              <a:rPr lang="en-GB" sz="1400" dirty="0"/>
            </a:br>
            <a:br>
              <a:rPr lang="en-GB" sz="1400" dirty="0"/>
            </a:br>
            <a:endParaRPr lang="en-GB" sz="1400" dirty="0"/>
          </a:p>
        </p:txBody>
      </p:sp>
      <p:sp>
        <p:nvSpPr>
          <p:cNvPr id="6" name="TextBox 5">
            <a:extLst>
              <a:ext uri="{FF2B5EF4-FFF2-40B4-BE49-F238E27FC236}">
                <a16:creationId xmlns:a16="http://schemas.microsoft.com/office/drawing/2014/main" id="{6C45322B-5076-E5DB-E5E8-736457BC6FCB}"/>
              </a:ext>
            </a:extLst>
          </p:cNvPr>
          <p:cNvSpPr txBox="1"/>
          <p:nvPr/>
        </p:nvSpPr>
        <p:spPr>
          <a:xfrm>
            <a:off x="431007" y="3509418"/>
            <a:ext cx="733425" cy="461665"/>
          </a:xfrm>
          <a:prstGeom prst="rect">
            <a:avLst/>
          </a:prstGeom>
          <a:noFill/>
        </p:spPr>
        <p:txBody>
          <a:bodyPr wrap="square" rtlCol="0">
            <a:spAutoFit/>
          </a:bodyPr>
          <a:lstStyle/>
          <a:p>
            <a:pPr rtl="0"/>
            <a:r>
              <a:rPr lang="cy-GB" sz="1200">
                <a:latin typeface="Arial" panose="020B0604020202020204" pitchFamily="34" charset="0"/>
                <a:cs typeface="Arial" panose="020B0604020202020204" pitchFamily="34" charset="0"/>
              </a:rPr>
              <a:t>Yn erbyn y llynedd</a:t>
            </a:r>
          </a:p>
        </p:txBody>
      </p:sp>
      <p:graphicFrame>
        <p:nvGraphicFramePr>
          <p:cNvPr id="5" name="Table 4">
            <a:extLst>
              <a:ext uri="{FF2B5EF4-FFF2-40B4-BE49-F238E27FC236}">
                <a16:creationId xmlns:a16="http://schemas.microsoft.com/office/drawing/2014/main" id="{1A2A3AB0-14B1-B852-99EB-0946F3938A06}"/>
              </a:ext>
            </a:extLst>
          </p:cNvPr>
          <p:cNvGraphicFramePr>
            <a:graphicFrameLocks noGrp="1"/>
          </p:cNvGraphicFramePr>
          <p:nvPr>
            <p:extLst>
              <p:ext uri="{D42A27DB-BD31-4B8C-83A1-F6EECF244321}">
                <p14:modId xmlns:p14="http://schemas.microsoft.com/office/powerpoint/2010/main" val="3137277552"/>
              </p:ext>
            </p:extLst>
          </p:nvPr>
        </p:nvGraphicFramePr>
        <p:xfrm>
          <a:off x="1414465" y="3572585"/>
          <a:ext cx="9310682" cy="335332"/>
        </p:xfrm>
        <a:graphic>
          <a:graphicData uri="http://schemas.openxmlformats.org/drawingml/2006/table">
            <a:tbl>
              <a:tblPr firstRow="1" bandRow="1">
                <a:tableStyleId>{93296810-A885-4BE3-A3E7-6D5BEEA58F35}</a:tableStyleId>
              </a:tblPr>
              <a:tblGrid>
                <a:gridCol w="332524">
                  <a:extLst>
                    <a:ext uri="{9D8B030D-6E8A-4147-A177-3AD203B41FA5}">
                      <a16:colId xmlns:a16="http://schemas.microsoft.com/office/drawing/2014/main" val="3909219262"/>
                    </a:ext>
                  </a:extLst>
                </a:gridCol>
                <a:gridCol w="332524">
                  <a:extLst>
                    <a:ext uri="{9D8B030D-6E8A-4147-A177-3AD203B41FA5}">
                      <a16:colId xmlns:a16="http://schemas.microsoft.com/office/drawing/2014/main" val="3981699592"/>
                    </a:ext>
                  </a:extLst>
                </a:gridCol>
                <a:gridCol w="332524">
                  <a:extLst>
                    <a:ext uri="{9D8B030D-6E8A-4147-A177-3AD203B41FA5}">
                      <a16:colId xmlns:a16="http://schemas.microsoft.com/office/drawing/2014/main" val="1450107608"/>
                    </a:ext>
                  </a:extLst>
                </a:gridCol>
                <a:gridCol w="332524">
                  <a:extLst>
                    <a:ext uri="{9D8B030D-6E8A-4147-A177-3AD203B41FA5}">
                      <a16:colId xmlns:a16="http://schemas.microsoft.com/office/drawing/2014/main" val="423090406"/>
                    </a:ext>
                  </a:extLst>
                </a:gridCol>
                <a:gridCol w="332524">
                  <a:extLst>
                    <a:ext uri="{9D8B030D-6E8A-4147-A177-3AD203B41FA5}">
                      <a16:colId xmlns:a16="http://schemas.microsoft.com/office/drawing/2014/main" val="3629558785"/>
                    </a:ext>
                  </a:extLst>
                </a:gridCol>
                <a:gridCol w="283813">
                  <a:extLst>
                    <a:ext uri="{9D8B030D-6E8A-4147-A177-3AD203B41FA5}">
                      <a16:colId xmlns:a16="http://schemas.microsoft.com/office/drawing/2014/main" val="2778089224"/>
                    </a:ext>
                  </a:extLst>
                </a:gridCol>
                <a:gridCol w="350453">
                  <a:extLst>
                    <a:ext uri="{9D8B030D-6E8A-4147-A177-3AD203B41FA5}">
                      <a16:colId xmlns:a16="http://schemas.microsoft.com/office/drawing/2014/main" val="1637646507"/>
                    </a:ext>
                  </a:extLst>
                </a:gridCol>
                <a:gridCol w="422908">
                  <a:extLst>
                    <a:ext uri="{9D8B030D-6E8A-4147-A177-3AD203B41FA5}">
                      <a16:colId xmlns:a16="http://schemas.microsoft.com/office/drawing/2014/main" val="315228772"/>
                    </a:ext>
                  </a:extLst>
                </a:gridCol>
                <a:gridCol w="341642">
                  <a:extLst>
                    <a:ext uri="{9D8B030D-6E8A-4147-A177-3AD203B41FA5}">
                      <a16:colId xmlns:a16="http://schemas.microsoft.com/office/drawing/2014/main" val="1318324450"/>
                    </a:ext>
                  </a:extLst>
                </a:gridCol>
                <a:gridCol w="267867">
                  <a:extLst>
                    <a:ext uri="{9D8B030D-6E8A-4147-A177-3AD203B41FA5}">
                      <a16:colId xmlns:a16="http://schemas.microsoft.com/office/drawing/2014/main" val="487728190"/>
                    </a:ext>
                  </a:extLst>
                </a:gridCol>
                <a:gridCol w="328471">
                  <a:extLst>
                    <a:ext uri="{9D8B030D-6E8A-4147-A177-3AD203B41FA5}">
                      <a16:colId xmlns:a16="http://schemas.microsoft.com/office/drawing/2014/main" val="1847597147"/>
                    </a:ext>
                  </a:extLst>
                </a:gridCol>
                <a:gridCol w="332524">
                  <a:extLst>
                    <a:ext uri="{9D8B030D-6E8A-4147-A177-3AD203B41FA5}">
                      <a16:colId xmlns:a16="http://schemas.microsoft.com/office/drawing/2014/main" val="672767544"/>
                    </a:ext>
                  </a:extLst>
                </a:gridCol>
                <a:gridCol w="332524">
                  <a:extLst>
                    <a:ext uri="{9D8B030D-6E8A-4147-A177-3AD203B41FA5}">
                      <a16:colId xmlns:a16="http://schemas.microsoft.com/office/drawing/2014/main" val="4089009113"/>
                    </a:ext>
                  </a:extLst>
                </a:gridCol>
                <a:gridCol w="332524">
                  <a:extLst>
                    <a:ext uri="{9D8B030D-6E8A-4147-A177-3AD203B41FA5}">
                      <a16:colId xmlns:a16="http://schemas.microsoft.com/office/drawing/2014/main" val="458784571"/>
                    </a:ext>
                  </a:extLst>
                </a:gridCol>
                <a:gridCol w="332524">
                  <a:extLst>
                    <a:ext uri="{9D8B030D-6E8A-4147-A177-3AD203B41FA5}">
                      <a16:colId xmlns:a16="http://schemas.microsoft.com/office/drawing/2014/main" val="412279720"/>
                    </a:ext>
                  </a:extLst>
                </a:gridCol>
                <a:gridCol w="332524">
                  <a:extLst>
                    <a:ext uri="{9D8B030D-6E8A-4147-A177-3AD203B41FA5}">
                      <a16:colId xmlns:a16="http://schemas.microsoft.com/office/drawing/2014/main" val="2343878988"/>
                    </a:ext>
                  </a:extLst>
                </a:gridCol>
                <a:gridCol w="332524">
                  <a:extLst>
                    <a:ext uri="{9D8B030D-6E8A-4147-A177-3AD203B41FA5}">
                      <a16:colId xmlns:a16="http://schemas.microsoft.com/office/drawing/2014/main" val="1568709419"/>
                    </a:ext>
                  </a:extLst>
                </a:gridCol>
                <a:gridCol w="332524">
                  <a:extLst>
                    <a:ext uri="{9D8B030D-6E8A-4147-A177-3AD203B41FA5}">
                      <a16:colId xmlns:a16="http://schemas.microsoft.com/office/drawing/2014/main" val="844700073"/>
                    </a:ext>
                  </a:extLst>
                </a:gridCol>
                <a:gridCol w="332524">
                  <a:extLst>
                    <a:ext uri="{9D8B030D-6E8A-4147-A177-3AD203B41FA5}">
                      <a16:colId xmlns:a16="http://schemas.microsoft.com/office/drawing/2014/main" val="3648328494"/>
                    </a:ext>
                  </a:extLst>
                </a:gridCol>
                <a:gridCol w="332524">
                  <a:extLst>
                    <a:ext uri="{9D8B030D-6E8A-4147-A177-3AD203B41FA5}">
                      <a16:colId xmlns:a16="http://schemas.microsoft.com/office/drawing/2014/main" val="1495469733"/>
                    </a:ext>
                  </a:extLst>
                </a:gridCol>
                <a:gridCol w="332524">
                  <a:extLst>
                    <a:ext uri="{9D8B030D-6E8A-4147-A177-3AD203B41FA5}">
                      <a16:colId xmlns:a16="http://schemas.microsoft.com/office/drawing/2014/main" val="1107488588"/>
                    </a:ext>
                  </a:extLst>
                </a:gridCol>
                <a:gridCol w="332524">
                  <a:extLst>
                    <a:ext uri="{9D8B030D-6E8A-4147-A177-3AD203B41FA5}">
                      <a16:colId xmlns:a16="http://schemas.microsoft.com/office/drawing/2014/main" val="3629364212"/>
                    </a:ext>
                  </a:extLst>
                </a:gridCol>
                <a:gridCol w="332524">
                  <a:extLst>
                    <a:ext uri="{9D8B030D-6E8A-4147-A177-3AD203B41FA5}">
                      <a16:colId xmlns:a16="http://schemas.microsoft.com/office/drawing/2014/main" val="52584617"/>
                    </a:ext>
                  </a:extLst>
                </a:gridCol>
                <a:gridCol w="332524">
                  <a:extLst>
                    <a:ext uri="{9D8B030D-6E8A-4147-A177-3AD203B41FA5}">
                      <a16:colId xmlns:a16="http://schemas.microsoft.com/office/drawing/2014/main" val="642136640"/>
                    </a:ext>
                  </a:extLst>
                </a:gridCol>
                <a:gridCol w="332524">
                  <a:extLst>
                    <a:ext uri="{9D8B030D-6E8A-4147-A177-3AD203B41FA5}">
                      <a16:colId xmlns:a16="http://schemas.microsoft.com/office/drawing/2014/main" val="1349313326"/>
                    </a:ext>
                  </a:extLst>
                </a:gridCol>
                <a:gridCol w="332524">
                  <a:extLst>
                    <a:ext uri="{9D8B030D-6E8A-4147-A177-3AD203B41FA5}">
                      <a16:colId xmlns:a16="http://schemas.microsoft.com/office/drawing/2014/main" val="3307661540"/>
                    </a:ext>
                  </a:extLst>
                </a:gridCol>
                <a:gridCol w="332524">
                  <a:extLst>
                    <a:ext uri="{9D8B030D-6E8A-4147-A177-3AD203B41FA5}">
                      <a16:colId xmlns:a16="http://schemas.microsoft.com/office/drawing/2014/main" val="3294428213"/>
                    </a:ext>
                  </a:extLst>
                </a:gridCol>
                <a:gridCol w="332524">
                  <a:extLst>
                    <a:ext uri="{9D8B030D-6E8A-4147-A177-3AD203B41FA5}">
                      <a16:colId xmlns:a16="http://schemas.microsoft.com/office/drawing/2014/main" val="3327732597"/>
                    </a:ext>
                  </a:extLst>
                </a:gridCol>
              </a:tblGrid>
              <a:tr h="335332">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13" name="Chart Placeholder 7" descr="Siart bar yn dangos y mathau o gyrchfannau y mae pobl yn bwriadu ymweld â nhw yng Nghymru yn 2026, wedi'u dadansoddi yn ôl tymor: Ionawr–Mawrth, Ebrill–Mehefin, Gorffennaf–Medi a Hydref–Rhagfyr. Trefi arfordirol neu lan môr traddodiadol yw'r math mwyaf poblogaidd o gyrchfan ar draws pob tymor, yn amrywio o 34% ym mis Ionawr–Mawrth i 38% ym mis Ebrill–Mehefin, 35% ym mis Gorffennaf–Medi a 38% ym mis Hydref–Rhagfyr. Arfordir gwledig yw'r ail fath mwyaf poblogaidd yn gyson, gan ddenu 30% ym mis Ionawr–Mawrth, yn codi i 36% ym mis Ebrill–Mehefin, yna 28% ym mis Gorffennaf–Medi a 33% ym mis Hydref–Rhagfyr. Mae cyrchfannau cefn gwlad neu bentrefi hefyd yn parhau'n gryf drwy gydol y flwyddyn, tua 30% yn Ionawr–Mawrth, 33% yn Ebrill–Mehefin, 34% yng Ngorffennaf–Medi a 32% yn Hydref–Rhagfyr. Mae dinasoedd neu drefi mawr yn chwarae rhan lai ar y cyfan, gan ddenu 25% yn Ionawr–Mawrth, 21% yn Ebrill–Mehefin, 16% yng Ngorffennaf–Medi a 25% yn Hydref–Rhagfyr. Mae mynyddoedd neu fryniau yn apelio at rhwng 22% a 29% yn dibynnu ar y tymor: 25% yn Ionawr–Mawrth, 22% yn Ebrill–Mehefin, 29% yng Ngorffennaf–Medi a 22% yn Hydref–Rhagfyr.">
            <a:extLst>
              <a:ext uri="{FF2B5EF4-FFF2-40B4-BE49-F238E27FC236}">
                <a16:creationId xmlns:a16="http://schemas.microsoft.com/office/drawing/2014/main" id="{D7E3DC8C-5C6B-3F8C-6DAE-50A230AACF61}"/>
              </a:ext>
            </a:extLst>
          </p:cNvPr>
          <p:cNvGraphicFramePr>
            <a:graphicFrameLocks noGrp="1"/>
          </p:cNvGraphicFramePr>
          <p:nvPr>
            <p:ph type="chart" sz="quarter" idx="4294967295"/>
            <p:extLst>
              <p:ext uri="{D42A27DB-BD31-4B8C-83A1-F6EECF244321}">
                <p14:modId xmlns:p14="http://schemas.microsoft.com/office/powerpoint/2010/main" val="2189914076"/>
              </p:ext>
            </p:extLst>
          </p:nvPr>
        </p:nvGraphicFramePr>
        <p:xfrm>
          <a:off x="914400" y="2537080"/>
          <a:ext cx="10363200" cy="3574333"/>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EEFA10E1-88AB-8A6C-F8D6-1FBA4A1118FC}"/>
              </a:ext>
            </a:extLst>
          </p:cNvPr>
          <p:cNvSpPr txBox="1">
            <a:spLocks/>
          </p:cNvSpPr>
          <p:nvPr/>
        </p:nvSpPr>
        <p:spPr>
          <a:xfrm>
            <a:off x="175782" y="6107432"/>
            <a:ext cx="10446036" cy="47545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900" b="0" i="0" u="none" strike="noStrike" kern="1200" cap="none" spc="0" normalizeH="0" baseline="0" dirty="0">
                <a:ln>
                  <a:noFill/>
                </a:ln>
                <a:solidFill>
                  <a:srgbClr val="1E1541"/>
                </a:solidFill>
                <a:effectLst/>
                <a:uLnTx/>
                <a:uFillTx/>
                <a:latin typeface="Arial"/>
                <a:ea typeface="+mn-ea"/>
                <a:cs typeface="+mn-cs"/>
              </a:rPr>
              <a:t>VB5. Pa un o'r canlynol sy'n disgrifio orau'r prif fathau o gyrchfannau yr ydych yn debygol o aros ynddynt yn ystod eich gwyliau neu seibiant byr nesaf yn y DU yn [pipe: VB4aiiSCAF] yn [pipe: hVB3]?</a:t>
            </a:r>
          </a:p>
          <a:p>
            <a:pPr lvl="0" rtl="0">
              <a:defRPr/>
            </a:pPr>
            <a:r>
              <a:rPr lang="cy-GB" sz="900" dirty="0">
                <a:solidFill>
                  <a:srgbClr val="1E1541"/>
                </a:solidFill>
                <a:latin typeface="Arial" panose="020B0604020202020204" pitchFamily="34" charset="0"/>
                <a:cs typeface="Arial" panose="020B0604020202020204" pitchFamily="34" charset="0"/>
              </a:rPr>
              <a:t>Sylfaen: Data Rhagfyr 2025 ac Ionawr 2026. Bwriadwyr Cymru 2026: Ionawr-Mawrth = 212, Ebrill-Mehefin = 134, Gorffennaf-Medi = 78, Hydref-Rhagfyr = 182.</a:t>
            </a:r>
            <a:br>
              <a:rPr lang="en-GB" sz="900" dirty="0">
                <a:solidFill>
                  <a:srgbClr val="1E1541"/>
                </a:solidFill>
                <a:latin typeface="Arial" panose="020B0604020202020204" pitchFamily="34" charset="0"/>
                <a:cs typeface="Arial" panose="020B0604020202020204" pitchFamily="34" charset="0"/>
              </a:rPr>
            </a:br>
            <a:r>
              <a:rPr lang="cy-GB" sz="900" dirty="0">
                <a:solidFill>
                  <a:srgbClr val="1E1541"/>
                </a:solidFill>
                <a:latin typeface="Arial" panose="020B0604020202020204" pitchFamily="34" charset="0"/>
                <a:cs typeface="Arial" panose="020B0604020202020204" pitchFamily="34" charset="0"/>
              </a:rPr>
              <a:t>Sylfaen: Data Rhagfyr 2024 ac Ionawr 2025. Bwriadwyr Cymru 2026: Ionawr-Mawrth = 58, Ebrill-Mehefin = 112, Gorffennaf-Medi = 96, Hydref-Rhagfyr = 149</a:t>
            </a:r>
          </a:p>
        </p:txBody>
      </p:sp>
    </p:spTree>
    <p:extLst>
      <p:ext uri="{BB962C8B-B14F-4D97-AF65-F5344CB8AC3E}">
        <p14:creationId xmlns:p14="http://schemas.microsoft.com/office/powerpoint/2010/main" val="3144723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D8A7-36BF-997E-42AE-2F2B06398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148C3-078A-6D72-E9F6-875D64A3885A}"/>
              </a:ext>
            </a:extLst>
          </p:cNvPr>
          <p:cNvSpPr>
            <a:spLocks noGrp="1"/>
          </p:cNvSpPr>
          <p:nvPr>
            <p:ph type="title"/>
          </p:nvPr>
        </p:nvSpPr>
        <p:spPr>
          <a:xfrm>
            <a:off x="422889" y="223309"/>
            <a:ext cx="11675852" cy="671807"/>
          </a:xfrm>
        </p:spPr>
        <p:txBody>
          <a:bodyPr>
            <a:normAutofit/>
          </a:bodyPr>
          <a:lstStyle/>
          <a:p>
            <a:pPr rtl="0"/>
            <a:r>
              <a:rPr lang="cy-GB"/>
              <a:t>Statws archebu taith arfaethedig yn y DU yn ôl cyrchfan</a:t>
            </a:r>
          </a:p>
        </p:txBody>
      </p:sp>
      <p:sp>
        <p:nvSpPr>
          <p:cNvPr id="3" name="Text Placeholder 2">
            <a:extLst>
              <a:ext uri="{FF2B5EF4-FFF2-40B4-BE49-F238E27FC236}">
                <a16:creationId xmlns:a16="http://schemas.microsoft.com/office/drawing/2014/main" id="{D405B654-D828-77C9-DBEB-9E728C389287}"/>
              </a:ext>
            </a:extLst>
          </p:cNvPr>
          <p:cNvSpPr>
            <a:spLocks noGrp="1"/>
          </p:cNvSpPr>
          <p:nvPr>
            <p:ph type="body" sz="quarter" idx="10"/>
          </p:nvPr>
        </p:nvSpPr>
        <p:spPr>
          <a:xfrm>
            <a:off x="304920" y="754533"/>
            <a:ext cx="11582160" cy="768822"/>
          </a:xfrm>
        </p:spPr>
        <p:txBody>
          <a:bodyPr/>
          <a:lstStyle/>
          <a:p>
            <a:pPr marL="228594" indent="-228594" rtl="0">
              <a:buFont typeface="Arial" panose="020B0604020202020204" pitchFamily="34" charset="0"/>
              <a:buChar char="•"/>
            </a:pPr>
            <a:r>
              <a:rPr lang="cy-GB" sz="1400"/>
              <a:t>Er bod lefelau archebu wedi aros yn sefydlog ar lefelau bwriadwyr teithiau'r DU yn 2026 o'i gymharu â'r flwyddyn flaenorol, mae'r rhain wedi gostwng i Gymru, lle mae ei chyfran o'r rhai sydd 'eisoes wedi archebu' yn gostwng o 31% i 23%.</a:t>
            </a:r>
          </a:p>
          <a:p>
            <a:pPr marL="228594" indent="-228594">
              <a:buFont typeface="Arial" panose="020B0604020202020204" pitchFamily="34" charset="0"/>
              <a:buChar char="•"/>
            </a:pPr>
            <a:endParaRPr lang="en-GB" sz="1400"/>
          </a:p>
          <a:p>
            <a:pPr marL="228594" indent="-228594" rtl="0">
              <a:buFont typeface="Arial" panose="020B0604020202020204" pitchFamily="34" charset="0"/>
              <a:buChar char="•"/>
            </a:pPr>
            <a:r>
              <a:rPr lang="cy-GB" sz="1400"/>
              <a:t>Mae Cymru hefyd yn dangos cyfran lai o deithiau sydd ‘eisoes wedi’u harchebu’ o’i gymharu â’r rhai a fwriadodd fynd i’r DU yn 2026, gyda chyfran uwch o’r rhai a fwriadodd fynd i Gymru yn dal heb benderfynu ynghylch eu cyrchfan o’i gymharu â Lloegr a’r Alban - mae’r gyfran uchaf o’r rhai heb benderfynu yn tynnu sylw at gyfle ar gyfer marchnata wedi’i dargedu a gwybodaeth gliriach i drosi diddordeb yn archebion pendant.</a:t>
            </a:r>
          </a:p>
        </p:txBody>
      </p:sp>
      <p:graphicFrame>
        <p:nvGraphicFramePr>
          <p:cNvPr id="4" name="Chart Placeholder 9" descr="Siart bar wedi'i bentyrru yn cymharu statws archebu'r teithiau nesaf a gynlluniwyd yn y DU ar gyfer bwriadwyr i'r DU yn gyffredinol, Cymru, Lloegr a'r Alban, ar gyfer 2025 a 2026.  Mae'r siart yn dangos yn 2026, bod 26% o'r rhai sy'n bwriadu teithio yn y DU eisoes wedi archebu eu taith, o'i gymharu â 23% o'r rhai sy'n bwriadu teithio yng Nghymru, 24% o'r rhai sy'n bwriadu teithio yn Lloegr a 33% o'r rhai sy'n bwriadu teithio yn yr Alban. Ar gyfer 2025, mae'r gyfran sydd eisoes wedi'i harchebu ychydig yn uwch ar gyfer Cymru sef 31%, o'i gymharu â 29% ar gyfer y DU yn gyffredinol a 29% ar gyfer Lloegr. Yn 2026, mae 40% o fwriadwyr y DU wedi penderfynu ble i fynd ond heb archebu eto, o'i gymharu â 33% o fwriadwyr Cymru, 44% o fwriadwyr Lloegr a 41% o fwriadwyr yr Alban. Mewn cyferbyniad, mae gan fwriadwyr Cymru y gyfran uchaf sydd ‘heb benderfynu eto ble i fynd’ sef 42%, o’i gymharu â 29% ar gyfer y DU, 28% ar gyfer Lloegr a 24% ar gyfer yr Alban. Dim ond cyfran fach iawn mewn unrhyw grŵp sydd heb benderfynu a ydynt am fynd ar y daith o gwbl.">
            <a:extLst>
              <a:ext uri="{FF2B5EF4-FFF2-40B4-BE49-F238E27FC236}">
                <a16:creationId xmlns:a16="http://schemas.microsoft.com/office/drawing/2014/main" id="{C6471AA4-94ED-6947-B0AC-2FFBD0865D8F}"/>
              </a:ext>
            </a:extLst>
          </p:cNvPr>
          <p:cNvGraphicFramePr>
            <a:graphicFrameLocks/>
          </p:cNvGraphicFramePr>
          <p:nvPr>
            <p:extLst>
              <p:ext uri="{D42A27DB-BD31-4B8C-83A1-F6EECF244321}">
                <p14:modId xmlns:p14="http://schemas.microsoft.com/office/powerpoint/2010/main" val="2045119497"/>
              </p:ext>
            </p:extLst>
          </p:nvPr>
        </p:nvGraphicFramePr>
        <p:xfrm>
          <a:off x="510857" y="2281381"/>
          <a:ext cx="11010604" cy="4377409"/>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7F3175E4-4EB6-F598-B74A-E8CEA4BA7DA3}"/>
              </a:ext>
            </a:extLst>
          </p:cNvPr>
          <p:cNvSpPr/>
          <p:nvPr/>
        </p:nvSpPr>
        <p:spPr>
          <a:xfrm>
            <a:off x="2927929" y="2804254"/>
            <a:ext cx="4193792" cy="235745"/>
          </a:xfrm>
          <a:prstGeom prst="rect">
            <a:avLst/>
          </a:prstGeom>
          <a:solidFill>
            <a:schemeClr val="accent5">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Taith arfaethedig 2026</a:t>
            </a:r>
          </a:p>
        </p:txBody>
      </p:sp>
      <p:sp>
        <p:nvSpPr>
          <p:cNvPr id="12" name="Rectangle 11">
            <a:extLst>
              <a:ext uri="{FF2B5EF4-FFF2-40B4-BE49-F238E27FC236}">
                <a16:creationId xmlns:a16="http://schemas.microsoft.com/office/drawing/2014/main" id="{3C9A29FF-3663-C651-103A-EE317BF1D5A3}"/>
              </a:ext>
            </a:extLst>
          </p:cNvPr>
          <p:cNvSpPr/>
          <p:nvPr/>
        </p:nvSpPr>
        <p:spPr>
          <a:xfrm>
            <a:off x="7121722" y="2804254"/>
            <a:ext cx="4193792" cy="235745"/>
          </a:xfrm>
          <a:prstGeom prst="rect">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Taith arfaethedig 2025</a:t>
            </a:r>
          </a:p>
        </p:txBody>
      </p:sp>
      <p:sp>
        <p:nvSpPr>
          <p:cNvPr id="6" name="Footer Placeholder 5">
            <a:extLst>
              <a:ext uri="{FF2B5EF4-FFF2-40B4-BE49-F238E27FC236}">
                <a16:creationId xmlns:a16="http://schemas.microsoft.com/office/drawing/2014/main" id="{D7F60D2E-E9DC-1C51-7A5B-C2DECA43CD10}"/>
              </a:ext>
            </a:extLst>
          </p:cNvPr>
          <p:cNvSpPr>
            <a:spLocks noGrp="1"/>
          </p:cNvSpPr>
          <p:nvPr>
            <p:ph type="ftr" sz="quarter" idx="4294967295"/>
          </p:nvPr>
        </p:nvSpPr>
        <p:spPr>
          <a:xfrm>
            <a:off x="177101" y="6070186"/>
            <a:ext cx="8748744" cy="493604"/>
          </a:xfrm>
          <a:prstGeom prst="rect">
            <a:avLst/>
          </a:prstGeo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panose="020B0604020202020204" pitchFamily="34" charset="0"/>
                <a:cs typeface="Arial" panose="020B0604020202020204" pitchFamily="34" charset="0"/>
              </a:rPr>
              <a:t>VB2e. Pa un o'r canlynol sy'n disgrifio orau pa mor agos ydych chi at archebu eich taith dros nos nesaf i'r DU yn &lt;INSERT MONTH FROM VB2a(III)&gt;? </a:t>
            </a:r>
          </a:p>
          <a:p>
            <a:pPr lvl="0" defTabSz="609585" rtl="0">
              <a:defRPr/>
            </a:pPr>
            <a:r>
              <a:rPr lang="cy-GB" sz="1000" dirty="0">
                <a:solidFill>
                  <a:srgbClr val="1E1541"/>
                </a:solidFill>
                <a:latin typeface="Arial" panose="020B0604020202020204" pitchFamily="34" charset="0"/>
                <a:cs typeface="Arial" panose="020B0604020202020204" pitchFamily="34" charset="0"/>
              </a:rPr>
              <a:t>Bwriadwyr sylfaen 2025: DU = 1,406, Cymru = 138, Lloegr = 977, Yr Alban = 196. </a:t>
            </a:r>
          </a:p>
          <a:p>
            <a:pPr lvl="0" defTabSz="609585" rtl="0">
              <a:defRPr/>
            </a:pPr>
            <a:r>
              <a:rPr lang="cy-GB" sz="1000" dirty="0">
                <a:solidFill>
                  <a:srgbClr val="1E1541"/>
                </a:solidFill>
                <a:latin typeface="Arial" panose="020B0604020202020204" pitchFamily="34" charset="0"/>
                <a:cs typeface="Arial" panose="020B0604020202020204" pitchFamily="34" charset="0"/>
              </a:rPr>
              <a:t>Bwriadwyr sylfaen 2026: DU = 1,371, Cymru = 172, Lloegr = 994, Yr Alban = 211. </a:t>
            </a:r>
          </a:p>
        </p:txBody>
      </p:sp>
      <p:cxnSp>
        <p:nvCxnSpPr>
          <p:cNvPr id="7" name="Straight Connector 6">
            <a:extLst>
              <a:ext uri="{FF2B5EF4-FFF2-40B4-BE49-F238E27FC236}">
                <a16:creationId xmlns:a16="http://schemas.microsoft.com/office/drawing/2014/main" id="{D19F247E-65A7-7A9F-2CD6-0098DC532D76}"/>
              </a:ext>
              <a:ext uri="{C183D7F6-B498-43B3-948B-1728B52AA6E4}">
                <adec:decorative xmlns:adec="http://schemas.microsoft.com/office/drawing/2017/decorative" val="1"/>
              </a:ext>
            </a:extLst>
          </p:cNvPr>
          <p:cNvCxnSpPr>
            <a:cxnSpLocks/>
          </p:cNvCxnSpPr>
          <p:nvPr/>
        </p:nvCxnSpPr>
        <p:spPr>
          <a:xfrm flipV="1">
            <a:off x="7121721" y="3039999"/>
            <a:ext cx="1" cy="2446401"/>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0352207C-16B0-A8BB-4827-BC06493E8290}"/>
              </a:ext>
              <a:ext uri="{C183D7F6-B498-43B3-948B-1728B52AA6E4}">
                <adec:decorative xmlns:adec="http://schemas.microsoft.com/office/drawing/2017/decorative" val="1"/>
              </a:ext>
            </a:extLst>
          </p:cNvPr>
          <p:cNvSpPr/>
          <p:nvPr/>
        </p:nvSpPr>
        <p:spPr>
          <a:xfrm>
            <a:off x="4054767" y="3112654"/>
            <a:ext cx="801016" cy="289287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4" name="Rectangle 13">
            <a:extLst>
              <a:ext uri="{FF2B5EF4-FFF2-40B4-BE49-F238E27FC236}">
                <a16:creationId xmlns:a16="http://schemas.microsoft.com/office/drawing/2014/main" id="{ED00C005-3DF1-F3C6-C8F7-54D3BBEBD73D}"/>
              </a:ext>
              <a:ext uri="{C183D7F6-B498-43B3-948B-1728B52AA6E4}">
                <adec:decorative xmlns:adec="http://schemas.microsoft.com/office/drawing/2017/decorative" val="1"/>
              </a:ext>
            </a:extLst>
          </p:cNvPr>
          <p:cNvSpPr/>
          <p:nvPr/>
        </p:nvSpPr>
        <p:spPr>
          <a:xfrm>
            <a:off x="8326585" y="3112654"/>
            <a:ext cx="801016" cy="289287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1931060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500" y="244703"/>
            <a:ext cx="11675852" cy="671807"/>
          </a:xfrm>
        </p:spPr>
        <p:txBody>
          <a:bodyPr>
            <a:noAutofit/>
          </a:bodyPr>
          <a:lstStyle/>
          <a:p>
            <a:pPr rtl="0"/>
            <a:r>
              <a:rPr lang="cy-GB" sz="2000" dirty="0"/>
              <a:t>Y prif gymhellion ar gyfer y teithiau nesaf a fwriadwyd yng Nghymru yn 2026</a:t>
            </a:r>
          </a:p>
        </p:txBody>
      </p:sp>
      <p:sp>
        <p:nvSpPr>
          <p:cNvPr id="3" name="Text Placeholder 2"/>
          <p:cNvSpPr>
            <a:spLocks noGrp="1"/>
          </p:cNvSpPr>
          <p:nvPr>
            <p:ph type="body" sz="quarter" idx="10"/>
          </p:nvPr>
        </p:nvSpPr>
        <p:spPr>
          <a:xfrm>
            <a:off x="355257" y="916510"/>
            <a:ext cx="11481485" cy="552072"/>
          </a:xfrm>
        </p:spPr>
        <p:txBody>
          <a:bodyPr/>
          <a:lstStyle/>
          <a:p>
            <a:pPr marL="228594" indent="-228594" rtl="0">
              <a:buFont typeface="Arial" panose="020B0604020202020204" pitchFamily="34" charset="0"/>
              <a:buChar char="•"/>
            </a:pPr>
            <a:r>
              <a:rPr lang="cy-GB" sz="1400"/>
              <a:t>Mae amser teuluol yn gymhelliant cryf am y rhan fwyaf o'r flwyddyn, ond mae'n gostwng yn sydyn rhwng Gorffennaf a Medi 2026, gan awgrymu bod ymwelwyr haf yn cael eu gyrru gan gymysgedd ehangach o gymhellion yn hytrach na theithiau sy'n canolbwyntio ar y ‑teulu yn bennaf.</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Mae cymryd seibiant a chysylltu â natur yn parhau i fod yn gymhellion cryf yn gyson, yn enwedig yn y misoedd cynhesach pan fydd gorffwys a phrofiadau awyr agored yn apelio fwyaf.</a:t>
            </a:r>
          </a:p>
          <a:p>
            <a:pPr marL="228594" indent="-228594">
              <a:buFont typeface="Arial" panose="020B0604020202020204" pitchFamily="34" charset="0"/>
              <a:buChar char="•"/>
            </a:pPr>
            <a:endParaRPr lang="en-GB" sz="1600" dirty="0"/>
          </a:p>
        </p:txBody>
      </p:sp>
      <p:graphicFrame>
        <p:nvGraphicFramePr>
          <p:cNvPr id="6" name="Chart 5" descr="Siart bar yn dangos y prif gymhellion ar gyfer teithiau i Gymru a fwriadwyd yn 2026, wedi'u dadansoddi yn ôl tymor: Ionawr–Mawrth, Ebrill–Mehefin, Gorffennaf–Medi a Hydref–Rhagfyr. Ar draws y rhan fwyaf o dymhorau, ‘Amser teuluol neu amser gyda fy mhartner’ yw’r cymhelliant cryfaf, gan gyrraedd 43% yn Ionawr–Mawrth, 46% yn Ebrill–Mehefin a 45% yn Hydref–Rhagfyr. Fodd bynnag, mae'r cymhelliant hwn yn gostwng yn sylweddol rhwng Gorffennaf a Medi i 26%. Mae ‘I ddianc rhag popeth a chael gorffwys’ yn parhau’n uchel yn gyson, sef 38% yn Ionawr–Mawrth, gan godi i 48% yn Ebrill–Mehefin, 40% yng Ngorffennaf–Medi a 39% yn Hydref–Rhagfyr. Mae ‘I gysylltu â natur neu fod yn yr awyr agored’ hefyd yn nodwedd gref, yn amrywio o 30% i 37% ar draws y tymhorau. Mae cymhellion eraill yn dangos amrywiad tymhorol. Mae ‘I deithio i rywle newydd’ yn amrywio o 20% i 24% drwy gydol y flwyddyn. Mae ‘I dreulio amser gyda ffrindiau’ yng Ngorffennaf–Medi ar 15%, o’i gymharu ag 20% yn Ionawr–Mawrth a lefelau is yn Ebrill–Mehefin. Mae cymhellion sy'n gysylltiedig â bwyd‑ yn amrywio rhwng 10% a 17%.  Mae cymhellion seiliedig ar antur‑yn amrywio o 16% i 18% ar draws pob tymor. Mae cymhellion llai fel dathlu achlysur, mynd ar wyliau egnïol, neu ddysgu rhywbeth newydd yn ymddangos yn fwy cymedrol ond yn parhau i fod yn bresennol gydol‑y flwyddyn.">
            <a:extLst>
              <a:ext uri="{FF2B5EF4-FFF2-40B4-BE49-F238E27FC236}">
                <a16:creationId xmlns:a16="http://schemas.microsoft.com/office/drawing/2014/main" id="{3AABF68A-3DA5-9635-53BD-C5F1E78BAB9D}"/>
              </a:ext>
            </a:extLst>
          </p:cNvPr>
          <p:cNvGraphicFramePr>
            <a:graphicFrameLocks noGrp="1"/>
          </p:cNvGraphicFramePr>
          <p:nvPr>
            <p:extLst>
              <p:ext uri="{D42A27DB-BD31-4B8C-83A1-F6EECF244321}">
                <p14:modId xmlns:p14="http://schemas.microsoft.com/office/powerpoint/2010/main" val="662598265"/>
              </p:ext>
            </p:extLst>
          </p:nvPr>
        </p:nvGraphicFramePr>
        <p:xfrm>
          <a:off x="498315" y="2417590"/>
          <a:ext cx="11074069" cy="3498272"/>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5">
            <a:extLst>
              <a:ext uri="{FF2B5EF4-FFF2-40B4-BE49-F238E27FC236}">
                <a16:creationId xmlns:a16="http://schemas.microsoft.com/office/drawing/2014/main" id="{DD9FC831-2467-885C-EA7C-E4DBE4B786C6}"/>
              </a:ext>
            </a:extLst>
          </p:cNvPr>
          <p:cNvSpPr txBox="1">
            <a:spLocks/>
          </p:cNvSpPr>
          <p:nvPr/>
        </p:nvSpPr>
        <p:spPr>
          <a:xfrm>
            <a:off x="196340" y="6171040"/>
            <a:ext cx="9239251" cy="524553"/>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VB6fii. Pa un o'r canlynol sy'n disgrifio eich cymhelliant/cymhellion ar gyfer y daith hon orau? </a:t>
            </a:r>
          </a:p>
          <a:p>
            <a:pPr lvl="0" rtl="0">
              <a:defRPr/>
            </a:pPr>
            <a:r>
              <a:rPr lang="cy-GB" sz="1000">
                <a:solidFill>
                  <a:srgbClr val="1E1541"/>
                </a:solidFill>
                <a:latin typeface="Arial" panose="020B0604020202020204" pitchFamily="34" charset="0"/>
                <a:cs typeface="Arial" panose="020B0604020202020204" pitchFamily="34" charset="0"/>
              </a:rPr>
              <a:t>Sylfaen: Data Rhagfyr 2025 ac Ionawr 2026. Bwriadwyr Cymru 2026: Ionawr-Mawrth = 212, Ebrill-Mehefin = 134, Gorffennaf-Medi = 78, Hydref-Rhagfyr = 182.</a:t>
            </a:r>
          </a:p>
        </p:txBody>
      </p:sp>
    </p:spTree>
    <p:extLst>
      <p:ext uri="{BB962C8B-B14F-4D97-AF65-F5344CB8AC3E}">
        <p14:creationId xmlns:p14="http://schemas.microsoft.com/office/powerpoint/2010/main" val="2636087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073" y="130881"/>
            <a:ext cx="11675852" cy="671807"/>
          </a:xfrm>
        </p:spPr>
        <p:txBody>
          <a:bodyPr>
            <a:normAutofit fontScale="90000"/>
          </a:bodyPr>
          <a:lstStyle/>
          <a:p>
            <a:pPr rtl="0"/>
            <a:r>
              <a:rPr lang="cy-GB"/>
              <a:t>Math o lety ar gyfer teithiau arfaethedig yng Nghymru yn 2026</a:t>
            </a:r>
          </a:p>
        </p:txBody>
      </p:sp>
      <p:sp>
        <p:nvSpPr>
          <p:cNvPr id="3" name="Text Placeholder 2"/>
          <p:cNvSpPr>
            <a:spLocks noGrp="1"/>
          </p:cNvSpPr>
          <p:nvPr>
            <p:ph type="body" sz="quarter" idx="10"/>
          </p:nvPr>
        </p:nvSpPr>
        <p:spPr>
          <a:xfrm>
            <a:off x="258073" y="616787"/>
            <a:ext cx="11696309" cy="967710"/>
          </a:xfrm>
        </p:spPr>
        <p:txBody>
          <a:bodyPr/>
          <a:lstStyle/>
          <a:p>
            <a:pPr marL="228594" indent="-228594" rtl="0">
              <a:buFont typeface="Arial" panose="020B0604020202020204" pitchFamily="34" charset="0"/>
              <a:buChar char="•"/>
            </a:pPr>
            <a:r>
              <a:rPr lang="cy-GB" sz="1400">
                <a:solidFill>
                  <a:srgbClr val="000000"/>
                </a:solidFill>
              </a:rPr>
              <a:t>Gwestai yw'r dewis llety cynlluniedig mwyaf cyffredin o hyd ar draws pob tymor, gan gyrraedd uchafbwynt ym misoedd oerach 2026. Tai rhent, bythynnod a fflatiau yw'r ail ddewis clir, gan ddangos apêl gyson gydol‑y flwyddyn.</a:t>
            </a:r>
          </a:p>
          <a:p>
            <a:pPr marL="228594" indent="-228594">
              <a:buFont typeface="Arial" panose="020B0604020202020204" pitchFamily="34" charset="0"/>
              <a:buChar char="•"/>
            </a:pPr>
            <a:endParaRPr lang="en-GB" sz="1400" dirty="0">
              <a:solidFill>
                <a:srgbClr val="000000"/>
              </a:solidFill>
            </a:endParaRPr>
          </a:p>
          <a:p>
            <a:pPr marL="228594" indent="-228594" rtl="0">
              <a:buFont typeface="Arial" panose="020B0604020202020204" pitchFamily="34" charset="0"/>
              <a:buChar char="•"/>
            </a:pPr>
            <a:r>
              <a:rPr lang="cy-GB" sz="1400">
                <a:solidFill>
                  <a:srgbClr val="000000"/>
                </a:solidFill>
              </a:rPr>
              <a:t>Mae cymysgedd o opsiynau eilaidd - fel aros gyda ffrindiau neu berthnasau, tai gwesteion, a charafanau - yn amrywio'n dymhorol, gyda charafanau statig yn fwy amlwg yn yr haf, tra bod opsiynau â gwasanaeth yn parhau i fod yn fwy perthnasol yn ystod misoedd oerach.</a:t>
            </a:r>
          </a:p>
          <a:p>
            <a:pPr marL="228594" indent="-228594">
              <a:buFont typeface="Arial" panose="020B0604020202020204" pitchFamily="34" charset="0"/>
              <a:buChar char="•"/>
            </a:pPr>
            <a:endParaRPr lang="en-GB" sz="1400" dirty="0">
              <a:solidFill>
                <a:srgbClr val="000000"/>
              </a:solidFill>
            </a:endParaRPr>
          </a:p>
          <a:p>
            <a:pPr marL="228594" indent="-228594" rtl="0">
              <a:buFont typeface="Arial" panose="020B0604020202020204" pitchFamily="34" charset="0"/>
              <a:buChar char="•"/>
            </a:pPr>
            <a:r>
              <a:rPr lang="cy-GB" sz="1400">
                <a:solidFill>
                  <a:srgbClr val="000000"/>
                </a:solidFill>
              </a:rPr>
              <a:t>O'i gymharu â'r llynedd, mae bwriadwyr teithiau Cymru yn dangos mwy o hoffter am Westai, Faniau Gwersylla/Cartrefi Modur a Charafanau Statig eu hunain ar draws y rhan fwyaf o dymhorau, tra bod y defnydd cynlluniedig o lety rhent wedi gostwng ychydig flwyddyn‑ar‑flwyddyn.</a:t>
            </a:r>
            <a:br>
              <a:rPr lang="en-GB" sz="1400" dirty="0">
                <a:solidFill>
                  <a:srgbClr val="000000"/>
                </a:solidFill>
              </a:rPr>
            </a:br>
            <a:br>
              <a:rPr lang="en-GB" sz="1400" dirty="0">
                <a:solidFill>
                  <a:srgbClr val="000000"/>
                </a:solidFill>
              </a:rPr>
            </a:br>
            <a:br>
              <a:rPr lang="en-GB" sz="1400" dirty="0">
                <a:solidFill>
                  <a:srgbClr val="000000"/>
                </a:solidFill>
              </a:rPr>
            </a:br>
            <a:br>
              <a:rPr lang="en-GB" sz="1400" dirty="0">
                <a:solidFill>
                  <a:srgbClr val="000000"/>
                </a:solidFill>
              </a:rPr>
            </a:br>
            <a:endParaRPr lang="en-GB" sz="1400" dirty="0">
              <a:solidFill>
                <a:srgbClr val="000000"/>
              </a:solidFill>
            </a:endParaRPr>
          </a:p>
        </p:txBody>
      </p:sp>
      <p:sp>
        <p:nvSpPr>
          <p:cNvPr id="5" name="TextBox 4">
            <a:extLst>
              <a:ext uri="{FF2B5EF4-FFF2-40B4-BE49-F238E27FC236}">
                <a16:creationId xmlns:a16="http://schemas.microsoft.com/office/drawing/2014/main" id="{59FA1F59-3297-4FB1-F99E-6BEB5042CC7D}"/>
              </a:ext>
            </a:extLst>
          </p:cNvPr>
          <p:cNvSpPr txBox="1"/>
          <p:nvPr/>
        </p:nvSpPr>
        <p:spPr>
          <a:xfrm>
            <a:off x="133268" y="3311571"/>
            <a:ext cx="733425" cy="430887"/>
          </a:xfrm>
          <a:prstGeom prst="rect">
            <a:avLst/>
          </a:prstGeom>
          <a:noFill/>
        </p:spPr>
        <p:txBody>
          <a:bodyPr wrap="square" rtlCol="0">
            <a:spAutoFit/>
          </a:bodyPr>
          <a:lstStyle/>
          <a:p>
            <a:pPr rtl="0"/>
            <a:r>
              <a:rPr lang="cy-GB" sz="1050" dirty="0">
                <a:latin typeface="Arial" panose="020B0604020202020204" pitchFamily="34" charset="0"/>
                <a:cs typeface="Arial" panose="020B0604020202020204" pitchFamily="34" charset="0"/>
              </a:rPr>
              <a:t>Yn erbyn y llynedd</a:t>
            </a:r>
          </a:p>
        </p:txBody>
      </p:sp>
      <p:graphicFrame>
        <p:nvGraphicFramePr>
          <p:cNvPr id="4" name="Table 3">
            <a:extLst>
              <a:ext uri="{FF2B5EF4-FFF2-40B4-BE49-F238E27FC236}">
                <a16:creationId xmlns:a16="http://schemas.microsoft.com/office/drawing/2014/main" id="{EDFE28DA-8CF1-4A84-E0F1-F6AEEC43E06A}"/>
              </a:ext>
            </a:extLst>
          </p:cNvPr>
          <p:cNvGraphicFramePr>
            <a:graphicFrameLocks noGrp="1"/>
          </p:cNvGraphicFramePr>
          <p:nvPr>
            <p:extLst>
              <p:ext uri="{D42A27DB-BD31-4B8C-83A1-F6EECF244321}">
                <p14:modId xmlns:p14="http://schemas.microsoft.com/office/powerpoint/2010/main" val="4251186249"/>
              </p:ext>
            </p:extLst>
          </p:nvPr>
        </p:nvGraphicFramePr>
        <p:xfrm>
          <a:off x="634310" y="3389101"/>
          <a:ext cx="10709978" cy="341630"/>
        </p:xfrm>
        <a:graphic>
          <a:graphicData uri="http://schemas.openxmlformats.org/drawingml/2006/table">
            <a:tbl>
              <a:tblPr firstRow="1" bandRow="1">
                <a:tableStyleId>{93296810-A885-4BE3-A3E7-6D5BEEA58F35}</a:tableStyleId>
              </a:tblPr>
              <a:tblGrid>
                <a:gridCol w="317226">
                  <a:extLst>
                    <a:ext uri="{9D8B030D-6E8A-4147-A177-3AD203B41FA5}">
                      <a16:colId xmlns:a16="http://schemas.microsoft.com/office/drawing/2014/main" val="3909219262"/>
                    </a:ext>
                  </a:extLst>
                </a:gridCol>
                <a:gridCol w="199419">
                  <a:extLst>
                    <a:ext uri="{9D8B030D-6E8A-4147-A177-3AD203B41FA5}">
                      <a16:colId xmlns:a16="http://schemas.microsoft.com/office/drawing/2014/main" val="3981699592"/>
                    </a:ext>
                  </a:extLst>
                </a:gridCol>
                <a:gridCol w="211120">
                  <a:extLst>
                    <a:ext uri="{9D8B030D-6E8A-4147-A177-3AD203B41FA5}">
                      <a16:colId xmlns:a16="http://schemas.microsoft.com/office/drawing/2014/main" val="1450107608"/>
                    </a:ext>
                  </a:extLst>
                </a:gridCol>
                <a:gridCol w="285750">
                  <a:extLst>
                    <a:ext uri="{9D8B030D-6E8A-4147-A177-3AD203B41FA5}">
                      <a16:colId xmlns:a16="http://schemas.microsoft.com/office/drawing/2014/main" val="423090406"/>
                    </a:ext>
                  </a:extLst>
                </a:gridCol>
                <a:gridCol w="189763">
                  <a:extLst>
                    <a:ext uri="{9D8B030D-6E8A-4147-A177-3AD203B41FA5}">
                      <a16:colId xmlns:a16="http://schemas.microsoft.com/office/drawing/2014/main" val="3088963033"/>
                    </a:ext>
                  </a:extLst>
                </a:gridCol>
                <a:gridCol w="203116">
                  <a:extLst>
                    <a:ext uri="{9D8B030D-6E8A-4147-A177-3AD203B41FA5}">
                      <a16:colId xmlns:a16="http://schemas.microsoft.com/office/drawing/2014/main" val="1637646507"/>
                    </a:ext>
                  </a:extLst>
                </a:gridCol>
                <a:gridCol w="193444">
                  <a:extLst>
                    <a:ext uri="{9D8B030D-6E8A-4147-A177-3AD203B41FA5}">
                      <a16:colId xmlns:a16="http://schemas.microsoft.com/office/drawing/2014/main" val="315228772"/>
                    </a:ext>
                  </a:extLst>
                </a:gridCol>
                <a:gridCol w="193444">
                  <a:extLst>
                    <a:ext uri="{9D8B030D-6E8A-4147-A177-3AD203B41FA5}">
                      <a16:colId xmlns:a16="http://schemas.microsoft.com/office/drawing/2014/main" val="1318324450"/>
                    </a:ext>
                  </a:extLst>
                </a:gridCol>
                <a:gridCol w="178981">
                  <a:extLst>
                    <a:ext uri="{9D8B030D-6E8A-4147-A177-3AD203B41FA5}">
                      <a16:colId xmlns:a16="http://schemas.microsoft.com/office/drawing/2014/main" val="487728190"/>
                    </a:ext>
                  </a:extLst>
                </a:gridCol>
                <a:gridCol w="198235">
                  <a:extLst>
                    <a:ext uri="{9D8B030D-6E8A-4147-A177-3AD203B41FA5}">
                      <a16:colId xmlns:a16="http://schemas.microsoft.com/office/drawing/2014/main" val="1847597147"/>
                    </a:ext>
                  </a:extLst>
                </a:gridCol>
                <a:gridCol w="203116">
                  <a:extLst>
                    <a:ext uri="{9D8B030D-6E8A-4147-A177-3AD203B41FA5}">
                      <a16:colId xmlns:a16="http://schemas.microsoft.com/office/drawing/2014/main" val="672767544"/>
                    </a:ext>
                  </a:extLst>
                </a:gridCol>
                <a:gridCol w="164427">
                  <a:extLst>
                    <a:ext uri="{9D8B030D-6E8A-4147-A177-3AD203B41FA5}">
                      <a16:colId xmlns:a16="http://schemas.microsoft.com/office/drawing/2014/main" val="4089009113"/>
                    </a:ext>
                  </a:extLst>
                </a:gridCol>
                <a:gridCol w="193444">
                  <a:extLst>
                    <a:ext uri="{9D8B030D-6E8A-4147-A177-3AD203B41FA5}">
                      <a16:colId xmlns:a16="http://schemas.microsoft.com/office/drawing/2014/main" val="458784571"/>
                    </a:ext>
                  </a:extLst>
                </a:gridCol>
                <a:gridCol w="183772">
                  <a:extLst>
                    <a:ext uri="{9D8B030D-6E8A-4147-A177-3AD203B41FA5}">
                      <a16:colId xmlns:a16="http://schemas.microsoft.com/office/drawing/2014/main" val="412279720"/>
                    </a:ext>
                  </a:extLst>
                </a:gridCol>
                <a:gridCol w="183772">
                  <a:extLst>
                    <a:ext uri="{9D8B030D-6E8A-4147-A177-3AD203B41FA5}">
                      <a16:colId xmlns:a16="http://schemas.microsoft.com/office/drawing/2014/main" val="2343878988"/>
                    </a:ext>
                  </a:extLst>
                </a:gridCol>
                <a:gridCol w="116066">
                  <a:extLst>
                    <a:ext uri="{9D8B030D-6E8A-4147-A177-3AD203B41FA5}">
                      <a16:colId xmlns:a16="http://schemas.microsoft.com/office/drawing/2014/main" val="1568709419"/>
                    </a:ext>
                  </a:extLst>
                </a:gridCol>
                <a:gridCol w="232133">
                  <a:extLst>
                    <a:ext uri="{9D8B030D-6E8A-4147-A177-3AD203B41FA5}">
                      <a16:colId xmlns:a16="http://schemas.microsoft.com/office/drawing/2014/main" val="844700073"/>
                    </a:ext>
                  </a:extLst>
                </a:gridCol>
                <a:gridCol w="203116">
                  <a:extLst>
                    <a:ext uri="{9D8B030D-6E8A-4147-A177-3AD203B41FA5}">
                      <a16:colId xmlns:a16="http://schemas.microsoft.com/office/drawing/2014/main" val="3648328494"/>
                    </a:ext>
                  </a:extLst>
                </a:gridCol>
                <a:gridCol w="193444">
                  <a:extLst>
                    <a:ext uri="{9D8B030D-6E8A-4147-A177-3AD203B41FA5}">
                      <a16:colId xmlns:a16="http://schemas.microsoft.com/office/drawing/2014/main" val="1495469733"/>
                    </a:ext>
                  </a:extLst>
                </a:gridCol>
                <a:gridCol w="183772">
                  <a:extLst>
                    <a:ext uri="{9D8B030D-6E8A-4147-A177-3AD203B41FA5}">
                      <a16:colId xmlns:a16="http://schemas.microsoft.com/office/drawing/2014/main" val="1107488588"/>
                    </a:ext>
                  </a:extLst>
                </a:gridCol>
                <a:gridCol w="154755">
                  <a:extLst>
                    <a:ext uri="{9D8B030D-6E8A-4147-A177-3AD203B41FA5}">
                      <a16:colId xmlns:a16="http://schemas.microsoft.com/office/drawing/2014/main" val="3629364212"/>
                    </a:ext>
                  </a:extLst>
                </a:gridCol>
                <a:gridCol w="64482">
                  <a:extLst>
                    <a:ext uri="{9D8B030D-6E8A-4147-A177-3AD203B41FA5}">
                      <a16:colId xmlns:a16="http://schemas.microsoft.com/office/drawing/2014/main" val="52584617"/>
                    </a:ext>
                  </a:extLst>
                </a:gridCol>
                <a:gridCol w="181993">
                  <a:extLst>
                    <a:ext uri="{9D8B030D-6E8A-4147-A177-3AD203B41FA5}">
                      <a16:colId xmlns:a16="http://schemas.microsoft.com/office/drawing/2014/main" val="642136640"/>
                    </a:ext>
                  </a:extLst>
                </a:gridCol>
                <a:gridCol w="181993">
                  <a:extLst>
                    <a:ext uri="{9D8B030D-6E8A-4147-A177-3AD203B41FA5}">
                      <a16:colId xmlns:a16="http://schemas.microsoft.com/office/drawing/2014/main" val="1349313326"/>
                    </a:ext>
                  </a:extLst>
                </a:gridCol>
                <a:gridCol w="181993">
                  <a:extLst>
                    <a:ext uri="{9D8B030D-6E8A-4147-A177-3AD203B41FA5}">
                      <a16:colId xmlns:a16="http://schemas.microsoft.com/office/drawing/2014/main" val="3307661540"/>
                    </a:ext>
                  </a:extLst>
                </a:gridCol>
                <a:gridCol w="181993">
                  <a:extLst>
                    <a:ext uri="{9D8B030D-6E8A-4147-A177-3AD203B41FA5}">
                      <a16:colId xmlns:a16="http://schemas.microsoft.com/office/drawing/2014/main" val="3294428213"/>
                    </a:ext>
                  </a:extLst>
                </a:gridCol>
                <a:gridCol w="192655">
                  <a:extLst>
                    <a:ext uri="{9D8B030D-6E8A-4147-A177-3AD203B41FA5}">
                      <a16:colId xmlns:a16="http://schemas.microsoft.com/office/drawing/2014/main" val="3327732597"/>
                    </a:ext>
                  </a:extLst>
                </a:gridCol>
                <a:gridCol w="211499">
                  <a:extLst>
                    <a:ext uri="{9D8B030D-6E8A-4147-A177-3AD203B41FA5}">
                      <a16:colId xmlns:a16="http://schemas.microsoft.com/office/drawing/2014/main" val="1765191497"/>
                    </a:ext>
                  </a:extLst>
                </a:gridCol>
                <a:gridCol w="222161">
                  <a:extLst>
                    <a:ext uri="{9D8B030D-6E8A-4147-A177-3AD203B41FA5}">
                      <a16:colId xmlns:a16="http://schemas.microsoft.com/office/drawing/2014/main" val="1862472823"/>
                    </a:ext>
                  </a:extLst>
                </a:gridCol>
                <a:gridCol w="212026">
                  <a:extLst>
                    <a:ext uri="{9D8B030D-6E8A-4147-A177-3AD203B41FA5}">
                      <a16:colId xmlns:a16="http://schemas.microsoft.com/office/drawing/2014/main" val="934247571"/>
                    </a:ext>
                  </a:extLst>
                </a:gridCol>
                <a:gridCol w="212026">
                  <a:extLst>
                    <a:ext uri="{9D8B030D-6E8A-4147-A177-3AD203B41FA5}">
                      <a16:colId xmlns:a16="http://schemas.microsoft.com/office/drawing/2014/main" val="1523539043"/>
                    </a:ext>
                  </a:extLst>
                </a:gridCol>
                <a:gridCol w="212026">
                  <a:extLst>
                    <a:ext uri="{9D8B030D-6E8A-4147-A177-3AD203B41FA5}">
                      <a16:colId xmlns:a16="http://schemas.microsoft.com/office/drawing/2014/main" val="713537704"/>
                    </a:ext>
                  </a:extLst>
                </a:gridCol>
                <a:gridCol w="225907">
                  <a:extLst>
                    <a:ext uri="{9D8B030D-6E8A-4147-A177-3AD203B41FA5}">
                      <a16:colId xmlns:a16="http://schemas.microsoft.com/office/drawing/2014/main" val="2173665664"/>
                    </a:ext>
                  </a:extLst>
                </a:gridCol>
                <a:gridCol w="208280">
                  <a:extLst>
                    <a:ext uri="{9D8B030D-6E8A-4147-A177-3AD203B41FA5}">
                      <a16:colId xmlns:a16="http://schemas.microsoft.com/office/drawing/2014/main" val="4052807577"/>
                    </a:ext>
                  </a:extLst>
                </a:gridCol>
                <a:gridCol w="212026">
                  <a:extLst>
                    <a:ext uri="{9D8B030D-6E8A-4147-A177-3AD203B41FA5}">
                      <a16:colId xmlns:a16="http://schemas.microsoft.com/office/drawing/2014/main" val="697915269"/>
                    </a:ext>
                  </a:extLst>
                </a:gridCol>
                <a:gridCol w="212026">
                  <a:extLst>
                    <a:ext uri="{9D8B030D-6E8A-4147-A177-3AD203B41FA5}">
                      <a16:colId xmlns:a16="http://schemas.microsoft.com/office/drawing/2014/main" val="1127073206"/>
                    </a:ext>
                  </a:extLst>
                </a:gridCol>
                <a:gridCol w="212026">
                  <a:extLst>
                    <a:ext uri="{9D8B030D-6E8A-4147-A177-3AD203B41FA5}">
                      <a16:colId xmlns:a16="http://schemas.microsoft.com/office/drawing/2014/main" val="1242788300"/>
                    </a:ext>
                  </a:extLst>
                </a:gridCol>
                <a:gridCol w="212026">
                  <a:extLst>
                    <a:ext uri="{9D8B030D-6E8A-4147-A177-3AD203B41FA5}">
                      <a16:colId xmlns:a16="http://schemas.microsoft.com/office/drawing/2014/main" val="1869717400"/>
                    </a:ext>
                  </a:extLst>
                </a:gridCol>
                <a:gridCol w="222161">
                  <a:extLst>
                    <a:ext uri="{9D8B030D-6E8A-4147-A177-3AD203B41FA5}">
                      <a16:colId xmlns:a16="http://schemas.microsoft.com/office/drawing/2014/main" val="554142897"/>
                    </a:ext>
                  </a:extLst>
                </a:gridCol>
                <a:gridCol w="212026">
                  <a:extLst>
                    <a:ext uri="{9D8B030D-6E8A-4147-A177-3AD203B41FA5}">
                      <a16:colId xmlns:a16="http://schemas.microsoft.com/office/drawing/2014/main" val="3957925822"/>
                    </a:ext>
                  </a:extLst>
                </a:gridCol>
                <a:gridCol w="212026">
                  <a:extLst>
                    <a:ext uri="{9D8B030D-6E8A-4147-A177-3AD203B41FA5}">
                      <a16:colId xmlns:a16="http://schemas.microsoft.com/office/drawing/2014/main" val="2760613269"/>
                    </a:ext>
                  </a:extLst>
                </a:gridCol>
                <a:gridCol w="212026">
                  <a:extLst>
                    <a:ext uri="{9D8B030D-6E8A-4147-A177-3AD203B41FA5}">
                      <a16:colId xmlns:a16="http://schemas.microsoft.com/office/drawing/2014/main" val="3481430471"/>
                    </a:ext>
                  </a:extLst>
                </a:gridCol>
                <a:gridCol w="265348">
                  <a:extLst>
                    <a:ext uri="{9D8B030D-6E8A-4147-A177-3AD203B41FA5}">
                      <a16:colId xmlns:a16="http://schemas.microsoft.com/office/drawing/2014/main" val="1733112829"/>
                    </a:ext>
                  </a:extLst>
                </a:gridCol>
                <a:gridCol w="158704">
                  <a:extLst>
                    <a:ext uri="{9D8B030D-6E8A-4147-A177-3AD203B41FA5}">
                      <a16:colId xmlns:a16="http://schemas.microsoft.com/office/drawing/2014/main" val="447275374"/>
                    </a:ext>
                  </a:extLst>
                </a:gridCol>
                <a:gridCol w="212026">
                  <a:extLst>
                    <a:ext uri="{9D8B030D-6E8A-4147-A177-3AD203B41FA5}">
                      <a16:colId xmlns:a16="http://schemas.microsoft.com/office/drawing/2014/main" val="1587924320"/>
                    </a:ext>
                  </a:extLst>
                </a:gridCol>
                <a:gridCol w="212026">
                  <a:extLst>
                    <a:ext uri="{9D8B030D-6E8A-4147-A177-3AD203B41FA5}">
                      <a16:colId xmlns:a16="http://schemas.microsoft.com/office/drawing/2014/main" val="181539031"/>
                    </a:ext>
                  </a:extLst>
                </a:gridCol>
                <a:gridCol w="212026">
                  <a:extLst>
                    <a:ext uri="{9D8B030D-6E8A-4147-A177-3AD203B41FA5}">
                      <a16:colId xmlns:a16="http://schemas.microsoft.com/office/drawing/2014/main" val="2012465618"/>
                    </a:ext>
                  </a:extLst>
                </a:gridCol>
                <a:gridCol w="212026">
                  <a:extLst>
                    <a:ext uri="{9D8B030D-6E8A-4147-A177-3AD203B41FA5}">
                      <a16:colId xmlns:a16="http://schemas.microsoft.com/office/drawing/2014/main" val="972535112"/>
                    </a:ext>
                  </a:extLst>
                </a:gridCol>
                <a:gridCol w="212026">
                  <a:extLst>
                    <a:ext uri="{9D8B030D-6E8A-4147-A177-3AD203B41FA5}">
                      <a16:colId xmlns:a16="http://schemas.microsoft.com/office/drawing/2014/main" val="4120512579"/>
                    </a:ext>
                  </a:extLst>
                </a:gridCol>
                <a:gridCol w="212026">
                  <a:extLst>
                    <a:ext uri="{9D8B030D-6E8A-4147-A177-3AD203B41FA5}">
                      <a16:colId xmlns:a16="http://schemas.microsoft.com/office/drawing/2014/main" val="2925110672"/>
                    </a:ext>
                  </a:extLst>
                </a:gridCol>
                <a:gridCol w="212026">
                  <a:extLst>
                    <a:ext uri="{9D8B030D-6E8A-4147-A177-3AD203B41FA5}">
                      <a16:colId xmlns:a16="http://schemas.microsoft.com/office/drawing/2014/main" val="2301385957"/>
                    </a:ext>
                  </a:extLst>
                </a:gridCol>
                <a:gridCol w="212026">
                  <a:extLst>
                    <a:ext uri="{9D8B030D-6E8A-4147-A177-3AD203B41FA5}">
                      <a16:colId xmlns:a16="http://schemas.microsoft.com/office/drawing/2014/main" val="800463888"/>
                    </a:ext>
                  </a:extLst>
                </a:gridCol>
                <a:gridCol w="212026">
                  <a:extLst>
                    <a:ext uri="{9D8B030D-6E8A-4147-A177-3AD203B41FA5}">
                      <a16:colId xmlns:a16="http://schemas.microsoft.com/office/drawing/2014/main" val="1207820425"/>
                    </a:ext>
                  </a:extLst>
                </a:gridCol>
              </a:tblGrid>
              <a:tr h="209000">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11" name="Chart Placeholder 7" descr="Siart bar yn dangos y mathau o lety y mae pobl yn disgwyl eu defnyddio ar gyfer teithiau i Gymru yn 2026, wedi'u dadansoddi yn ôl tymor: Ionawr–Mawrth, Ebrill–Mehefin, Gorffennaf–Medi a Hydref–Rhagfyr. Gwestai yw'r math mwyaf cyffredin o lety wedi'i gynllunio drwy gydol y flwyddyn. Maent yn cyrraedd uchafbwynt ar 47% yn Ionawr–Mawrth, yn parhau'n uchel ar 38% yn Ebrill–Mehefin, 41% yng Ngorffennaf–Medi ac yn codi eto i 47% yn Hydref–Rhagfyr. Tai, bythynnod a fflatiau rhent yw'r ail ddewis mwyaf cyffredin, yn amrywio o 31% yn Ionawr–Mawrth i 28% yn Ebrill–Mehefin, 24% yng Ngorffennaf–Medi a 30% yn Hydref–Rhagfyr. Mae tua 11–19% yn dewis aros gyda ffrindiau neu berthnasau yn dibynnu ar y tymor. Mae tai gwesteion a llety gwely a brecwast yn denu rhwng 12% a 14%. Mae fflatiau â gwasanaeth yn cynrychioli 10–14% o'r arosiadau cynlluniedig. Mae faniau gwersylla neu gartrefi modur yn amrywio o 8% i 12%, ac mae carafanau statig yn dangos lefelau amrywiol: mae carafanau nad ydynt yn eiddo i'r teithiwr yn amrywio o 10% i 17%, tra bod carafanau sy'n eiddo i'r teithiwr yn amrywio o 3% i 13%. Mae categorïau llai fel ail gartrefi neu rentu ystafell yng nghartref rhywun arall fel arfer yn disgyn o dan 10%."/>
          <p:cNvGraphicFramePr>
            <a:graphicFrameLocks/>
          </p:cNvGraphicFramePr>
          <p:nvPr>
            <p:extLst>
              <p:ext uri="{D42A27DB-BD31-4B8C-83A1-F6EECF244321}">
                <p14:modId xmlns:p14="http://schemas.microsoft.com/office/powerpoint/2010/main" val="1241291050"/>
              </p:ext>
            </p:extLst>
          </p:nvPr>
        </p:nvGraphicFramePr>
        <p:xfrm>
          <a:off x="557058" y="2290618"/>
          <a:ext cx="11077883" cy="3764694"/>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258073" y="6013498"/>
            <a:ext cx="10830303" cy="414132"/>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VB6a. Pa fath/au o lety ydych chi'n disgwyl aros ynddo/ynddynt yn ystod eich taith yn y DU ym mis &lt;insert month&gt;?</a:t>
            </a:r>
          </a:p>
          <a:p>
            <a:pPr lvl="0" rtl="0">
              <a:defRPr/>
            </a:pPr>
            <a:r>
              <a:rPr lang="cy-GB" sz="1000">
                <a:solidFill>
                  <a:srgbClr val="1E1541"/>
                </a:solidFill>
                <a:latin typeface="Arial" panose="020B0604020202020204" pitchFamily="34" charset="0"/>
                <a:cs typeface="Arial" panose="020B0604020202020204" pitchFamily="34" charset="0"/>
              </a:rPr>
              <a:t>Sylfaen: Data Rhagfyr 2025 ac Ionawr 2026. Bwriadwyr Cymru 2026: Ionawr-Mawrth = 212, Ebrill-Mehefin = 134, Gorffennaf-Medi = 78, Hydref-Rhagfyr = 182.</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Sylfaen: Data Rhagfyr 2024 ac Ionawr 2025. Bwriadwyr Cymru 2026: Ionawr-Mawrth = 58, Ebrill-Mehefin = 112, Gorffennaf-Medi = 96, Hydref-Rhagfyr = 149.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78122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074" y="153535"/>
            <a:ext cx="11675852" cy="671807"/>
          </a:xfrm>
        </p:spPr>
        <p:txBody>
          <a:bodyPr>
            <a:noAutofit/>
          </a:bodyPr>
          <a:lstStyle/>
          <a:p>
            <a:pPr rtl="0"/>
            <a:r>
              <a:rPr lang="cy-GB" sz="2000" dirty="0"/>
              <a:t>Prif ddull trafnidiaeth ar gyfer teithiau arfaethedig yng Nghymru yn 2026</a:t>
            </a:r>
          </a:p>
        </p:txBody>
      </p:sp>
      <p:sp>
        <p:nvSpPr>
          <p:cNvPr id="3" name="Text Placeholder 2"/>
          <p:cNvSpPr>
            <a:spLocks noGrp="1"/>
          </p:cNvSpPr>
          <p:nvPr>
            <p:ph type="body" sz="quarter" idx="10"/>
          </p:nvPr>
        </p:nvSpPr>
        <p:spPr>
          <a:xfrm>
            <a:off x="164851" y="619495"/>
            <a:ext cx="11696309" cy="1002465"/>
          </a:xfrm>
        </p:spPr>
        <p:txBody>
          <a:bodyPr/>
          <a:lstStyle/>
          <a:p>
            <a:pPr marL="228594" indent="-228594" rtl="0">
              <a:buFont typeface="Arial" panose="020B0604020202020204" pitchFamily="34" charset="0"/>
              <a:buChar char="•"/>
            </a:pPr>
            <a:r>
              <a:rPr lang="cy-GB" dirty="0"/>
              <a:t>Eich car eich hun yw'r dull teithio mwyaf cyffredin drwy gydol y flwyddyn, gan gyfrif yn gyson am tua hanner neu fwy o'r teithiau arfaethedig i Gymru. Mae teithio ar y trên yn parhau'n gyson fel y prif ddewis arall, yn enwedig yn yr haf, tra bod awyren a char wedi'i logi yn parhau i fod yn ddewisiadau niche gyda dim ond amrywiadau tymhorol bach.</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At ei gilydd, mae'r patrwm trafnidiaeth yn atgyfnerthu safle cryf Cymru fel cyrchfan a arweinir gan geir i'r rhan fwyaf o ymwelwyr.</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Fodd bynnag, o'i gymharu â'r llynedd, mae bwriadwyr teithiau Cymru yn dangos gostyngiad nodedig yn y defnydd o geir wedi'i gynllunio ar draws pob tymor, ochr yn ochr â chynnydd cyfatebol mewn teithio trên wedi'i gynllunio, sy'n dangos symudiad cymedrol i ffwrdd o deithiau gysylltiad â ‑cheir.</a:t>
            </a:r>
            <a:br>
              <a:rPr lang="en-GB" dirty="0"/>
            </a:br>
            <a:br>
              <a:rPr lang="en-GB" dirty="0"/>
            </a:br>
            <a:endParaRPr lang="en-GB" dirty="0"/>
          </a:p>
        </p:txBody>
      </p:sp>
      <p:sp>
        <p:nvSpPr>
          <p:cNvPr id="5" name="TextBox 4">
            <a:extLst>
              <a:ext uri="{FF2B5EF4-FFF2-40B4-BE49-F238E27FC236}">
                <a16:creationId xmlns:a16="http://schemas.microsoft.com/office/drawing/2014/main" id="{6FF7E461-3AAC-C6DF-45EB-C8E46B3B0C2C}"/>
              </a:ext>
            </a:extLst>
          </p:cNvPr>
          <p:cNvSpPr txBox="1"/>
          <p:nvPr/>
        </p:nvSpPr>
        <p:spPr>
          <a:xfrm>
            <a:off x="160539" y="3448281"/>
            <a:ext cx="733425" cy="600164"/>
          </a:xfrm>
          <a:prstGeom prst="rect">
            <a:avLst/>
          </a:prstGeom>
          <a:noFill/>
        </p:spPr>
        <p:txBody>
          <a:bodyPr wrap="square" rtlCol="0">
            <a:spAutoFit/>
          </a:bodyPr>
          <a:lstStyle/>
          <a:p>
            <a:pPr rtl="0"/>
            <a:r>
              <a:rPr lang="cy-GB" sz="1100" dirty="0">
                <a:latin typeface="Arial" panose="020B0604020202020204" pitchFamily="34" charset="0"/>
                <a:cs typeface="Arial" panose="020B0604020202020204" pitchFamily="34" charset="0"/>
              </a:rPr>
              <a:t>Yn erbyn y llynedd</a:t>
            </a:r>
          </a:p>
        </p:txBody>
      </p:sp>
      <p:graphicFrame>
        <p:nvGraphicFramePr>
          <p:cNvPr id="4" name="Table 3">
            <a:extLst>
              <a:ext uri="{FF2B5EF4-FFF2-40B4-BE49-F238E27FC236}">
                <a16:creationId xmlns:a16="http://schemas.microsoft.com/office/drawing/2014/main" id="{278ED7F7-5130-EF87-B004-C83AB456A997}"/>
              </a:ext>
            </a:extLst>
          </p:cNvPr>
          <p:cNvGraphicFramePr>
            <a:graphicFrameLocks noGrp="1"/>
          </p:cNvGraphicFramePr>
          <p:nvPr>
            <p:extLst>
              <p:ext uri="{D42A27DB-BD31-4B8C-83A1-F6EECF244321}">
                <p14:modId xmlns:p14="http://schemas.microsoft.com/office/powerpoint/2010/main" val="2423874944"/>
              </p:ext>
            </p:extLst>
          </p:nvPr>
        </p:nvGraphicFramePr>
        <p:xfrm>
          <a:off x="1009651" y="3562625"/>
          <a:ext cx="10458453" cy="209000"/>
        </p:xfrm>
        <a:graphic>
          <a:graphicData uri="http://schemas.openxmlformats.org/drawingml/2006/table">
            <a:tbl>
              <a:tblPr firstRow="1" bandRow="1">
                <a:tableStyleId>{93296810-A885-4BE3-A3E7-6D5BEEA58F35}</a:tableStyleId>
              </a:tblPr>
              <a:tblGrid>
                <a:gridCol w="373516">
                  <a:extLst>
                    <a:ext uri="{9D8B030D-6E8A-4147-A177-3AD203B41FA5}">
                      <a16:colId xmlns:a16="http://schemas.microsoft.com/office/drawing/2014/main" val="3909219262"/>
                    </a:ext>
                  </a:extLst>
                </a:gridCol>
                <a:gridCol w="373516">
                  <a:extLst>
                    <a:ext uri="{9D8B030D-6E8A-4147-A177-3AD203B41FA5}">
                      <a16:colId xmlns:a16="http://schemas.microsoft.com/office/drawing/2014/main" val="3981699592"/>
                    </a:ext>
                  </a:extLst>
                </a:gridCol>
                <a:gridCol w="373516">
                  <a:extLst>
                    <a:ext uri="{9D8B030D-6E8A-4147-A177-3AD203B41FA5}">
                      <a16:colId xmlns:a16="http://schemas.microsoft.com/office/drawing/2014/main" val="1450107608"/>
                    </a:ext>
                  </a:extLst>
                </a:gridCol>
                <a:gridCol w="373516">
                  <a:extLst>
                    <a:ext uri="{9D8B030D-6E8A-4147-A177-3AD203B41FA5}">
                      <a16:colId xmlns:a16="http://schemas.microsoft.com/office/drawing/2014/main" val="423090406"/>
                    </a:ext>
                  </a:extLst>
                </a:gridCol>
                <a:gridCol w="373516">
                  <a:extLst>
                    <a:ext uri="{9D8B030D-6E8A-4147-A177-3AD203B41FA5}">
                      <a16:colId xmlns:a16="http://schemas.microsoft.com/office/drawing/2014/main" val="3629558785"/>
                    </a:ext>
                  </a:extLst>
                </a:gridCol>
                <a:gridCol w="399369">
                  <a:extLst>
                    <a:ext uri="{9D8B030D-6E8A-4147-A177-3AD203B41FA5}">
                      <a16:colId xmlns:a16="http://schemas.microsoft.com/office/drawing/2014/main" val="2778089224"/>
                    </a:ext>
                  </a:extLst>
                </a:gridCol>
                <a:gridCol w="371475">
                  <a:extLst>
                    <a:ext uri="{9D8B030D-6E8A-4147-A177-3AD203B41FA5}">
                      <a16:colId xmlns:a16="http://schemas.microsoft.com/office/drawing/2014/main" val="1637646507"/>
                    </a:ext>
                  </a:extLst>
                </a:gridCol>
                <a:gridCol w="371475">
                  <a:extLst>
                    <a:ext uri="{9D8B030D-6E8A-4147-A177-3AD203B41FA5}">
                      <a16:colId xmlns:a16="http://schemas.microsoft.com/office/drawing/2014/main" val="315228772"/>
                    </a:ext>
                  </a:extLst>
                </a:gridCol>
                <a:gridCol w="381000">
                  <a:extLst>
                    <a:ext uri="{9D8B030D-6E8A-4147-A177-3AD203B41FA5}">
                      <a16:colId xmlns:a16="http://schemas.microsoft.com/office/drawing/2014/main" val="1318324450"/>
                    </a:ext>
                  </a:extLst>
                </a:gridCol>
                <a:gridCol w="333375">
                  <a:extLst>
                    <a:ext uri="{9D8B030D-6E8A-4147-A177-3AD203B41FA5}">
                      <a16:colId xmlns:a16="http://schemas.microsoft.com/office/drawing/2014/main" val="487728190"/>
                    </a:ext>
                  </a:extLst>
                </a:gridCol>
                <a:gridCol w="384407">
                  <a:extLst>
                    <a:ext uri="{9D8B030D-6E8A-4147-A177-3AD203B41FA5}">
                      <a16:colId xmlns:a16="http://schemas.microsoft.com/office/drawing/2014/main" val="1847597147"/>
                    </a:ext>
                  </a:extLst>
                </a:gridCol>
                <a:gridCol w="373516">
                  <a:extLst>
                    <a:ext uri="{9D8B030D-6E8A-4147-A177-3AD203B41FA5}">
                      <a16:colId xmlns:a16="http://schemas.microsoft.com/office/drawing/2014/main" val="672767544"/>
                    </a:ext>
                  </a:extLst>
                </a:gridCol>
                <a:gridCol w="373516">
                  <a:extLst>
                    <a:ext uri="{9D8B030D-6E8A-4147-A177-3AD203B41FA5}">
                      <a16:colId xmlns:a16="http://schemas.microsoft.com/office/drawing/2014/main" val="4089009113"/>
                    </a:ext>
                  </a:extLst>
                </a:gridCol>
                <a:gridCol w="373516">
                  <a:extLst>
                    <a:ext uri="{9D8B030D-6E8A-4147-A177-3AD203B41FA5}">
                      <a16:colId xmlns:a16="http://schemas.microsoft.com/office/drawing/2014/main" val="458784571"/>
                    </a:ext>
                  </a:extLst>
                </a:gridCol>
                <a:gridCol w="373516">
                  <a:extLst>
                    <a:ext uri="{9D8B030D-6E8A-4147-A177-3AD203B41FA5}">
                      <a16:colId xmlns:a16="http://schemas.microsoft.com/office/drawing/2014/main" val="412279720"/>
                    </a:ext>
                  </a:extLst>
                </a:gridCol>
                <a:gridCol w="373516">
                  <a:extLst>
                    <a:ext uri="{9D8B030D-6E8A-4147-A177-3AD203B41FA5}">
                      <a16:colId xmlns:a16="http://schemas.microsoft.com/office/drawing/2014/main" val="2343878988"/>
                    </a:ext>
                  </a:extLst>
                </a:gridCol>
                <a:gridCol w="373516">
                  <a:extLst>
                    <a:ext uri="{9D8B030D-6E8A-4147-A177-3AD203B41FA5}">
                      <a16:colId xmlns:a16="http://schemas.microsoft.com/office/drawing/2014/main" val="1568709419"/>
                    </a:ext>
                  </a:extLst>
                </a:gridCol>
                <a:gridCol w="373516">
                  <a:extLst>
                    <a:ext uri="{9D8B030D-6E8A-4147-A177-3AD203B41FA5}">
                      <a16:colId xmlns:a16="http://schemas.microsoft.com/office/drawing/2014/main" val="844700073"/>
                    </a:ext>
                  </a:extLst>
                </a:gridCol>
                <a:gridCol w="373516">
                  <a:extLst>
                    <a:ext uri="{9D8B030D-6E8A-4147-A177-3AD203B41FA5}">
                      <a16:colId xmlns:a16="http://schemas.microsoft.com/office/drawing/2014/main" val="3648328494"/>
                    </a:ext>
                  </a:extLst>
                </a:gridCol>
                <a:gridCol w="373516">
                  <a:extLst>
                    <a:ext uri="{9D8B030D-6E8A-4147-A177-3AD203B41FA5}">
                      <a16:colId xmlns:a16="http://schemas.microsoft.com/office/drawing/2014/main" val="1495469733"/>
                    </a:ext>
                  </a:extLst>
                </a:gridCol>
                <a:gridCol w="373516">
                  <a:extLst>
                    <a:ext uri="{9D8B030D-6E8A-4147-A177-3AD203B41FA5}">
                      <a16:colId xmlns:a16="http://schemas.microsoft.com/office/drawing/2014/main" val="1107488588"/>
                    </a:ext>
                  </a:extLst>
                </a:gridCol>
                <a:gridCol w="373516">
                  <a:extLst>
                    <a:ext uri="{9D8B030D-6E8A-4147-A177-3AD203B41FA5}">
                      <a16:colId xmlns:a16="http://schemas.microsoft.com/office/drawing/2014/main" val="3629364212"/>
                    </a:ext>
                  </a:extLst>
                </a:gridCol>
                <a:gridCol w="373516">
                  <a:extLst>
                    <a:ext uri="{9D8B030D-6E8A-4147-A177-3AD203B41FA5}">
                      <a16:colId xmlns:a16="http://schemas.microsoft.com/office/drawing/2014/main" val="52584617"/>
                    </a:ext>
                  </a:extLst>
                </a:gridCol>
                <a:gridCol w="373516">
                  <a:extLst>
                    <a:ext uri="{9D8B030D-6E8A-4147-A177-3AD203B41FA5}">
                      <a16:colId xmlns:a16="http://schemas.microsoft.com/office/drawing/2014/main" val="642136640"/>
                    </a:ext>
                  </a:extLst>
                </a:gridCol>
                <a:gridCol w="373516">
                  <a:extLst>
                    <a:ext uri="{9D8B030D-6E8A-4147-A177-3AD203B41FA5}">
                      <a16:colId xmlns:a16="http://schemas.microsoft.com/office/drawing/2014/main" val="1349313326"/>
                    </a:ext>
                  </a:extLst>
                </a:gridCol>
                <a:gridCol w="373516">
                  <a:extLst>
                    <a:ext uri="{9D8B030D-6E8A-4147-A177-3AD203B41FA5}">
                      <a16:colId xmlns:a16="http://schemas.microsoft.com/office/drawing/2014/main" val="3307661540"/>
                    </a:ext>
                  </a:extLst>
                </a:gridCol>
                <a:gridCol w="373516">
                  <a:extLst>
                    <a:ext uri="{9D8B030D-6E8A-4147-A177-3AD203B41FA5}">
                      <a16:colId xmlns:a16="http://schemas.microsoft.com/office/drawing/2014/main" val="3294428213"/>
                    </a:ext>
                  </a:extLst>
                </a:gridCol>
                <a:gridCol w="373516">
                  <a:extLst>
                    <a:ext uri="{9D8B030D-6E8A-4147-A177-3AD203B41FA5}">
                      <a16:colId xmlns:a16="http://schemas.microsoft.com/office/drawing/2014/main" val="3327732597"/>
                    </a:ext>
                  </a:extLst>
                </a:gridCol>
              </a:tblGrid>
              <a:tr h="209000">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11" name="Chart Placeholder 7" descr="Siart bar yn dangos y prif ddull trafnidiaeth y mae pobl yn disgwyl ei ddefnyddio ar gyfer teithiau i Gymru yn 2026, wedi'i ddadansoddi yn ôl tymor: Ionawr–Mawrth, Ebrill–Mehefin, Gorffennaf–Medi a Hydref–Rhagfyr. Ar draws pob tymor, teithio yn eich car eich hun yw'r dull trafnidiaeth mwyaf cyffredin. Mae'n cyfrif am 55% rhwng Ionawr a Mawrth, 60% rhwng Ebrill a Mehefin, 50% rhwng Gorffennaf a Medi a 57% rhwng Hydref a Rhagfyr. Teithio ar y trên yw'r ail ddull teithio mwyaf cyffredin ac mae'n dangos rhywfaint o amrywiad tymhorol: 22% yn Ionawr–Mawrth, 21% yn Ebrill–Mehefin, yn codi i 27% yng Ngorffennaf–Medi cyn dychwelyd i 22% yn Hydref–Rhagfyr. Mae teithio ar awyren yn ddull llai ar y cyfan—rhwng 1% a 9% yn dibynnu ar y tymor. Mae ceir wedi'u llogi yn cyfrif am tua 4% i 11% o deithiau wedi'u cynllunio, gan gyrraedd uchafbwynt rhwng Gorffennaf a Medi. Mae teithio ar fws neu goets cyhoeddus yn ymddangos ar lefelau isel drwy gydol y flwyddyn, yn amrywio o 3% i 6%. At ei gilydd, mae'r siart yn dangos bod Cymru yn parhau i fod yn gyrchfan a arweinir yn bennaf gan deithwyr o'r DU dan arweiniad‑car ond mae cynnydd tymhorol amlwg yn y defnydd o drenau wedi'i gynllunio yn ystod yr haf, sy'n dangos symudiad cymedrol i ffwrdd o deithio mewn car o'i gymharu â blynyddoedd blaenorol."/>
          <p:cNvGraphicFramePr>
            <a:graphicFrameLocks/>
          </p:cNvGraphicFramePr>
          <p:nvPr>
            <p:extLst>
              <p:ext uri="{D42A27DB-BD31-4B8C-83A1-F6EECF244321}">
                <p14:modId xmlns:p14="http://schemas.microsoft.com/office/powerpoint/2010/main" val="228396634"/>
              </p:ext>
            </p:extLst>
          </p:nvPr>
        </p:nvGraphicFramePr>
        <p:xfrm>
          <a:off x="601909" y="2353283"/>
          <a:ext cx="11259251" cy="3736370"/>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160539" y="6238505"/>
            <a:ext cx="9505948" cy="41379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dirty="0">
                <a:ln>
                  <a:noFill/>
                </a:ln>
                <a:solidFill>
                  <a:srgbClr val="1E1541"/>
                </a:solidFill>
                <a:effectLst/>
                <a:uLnTx/>
                <a:uFillTx/>
                <a:latin typeface="Arial"/>
                <a:ea typeface="+mn-ea"/>
                <a:cs typeface="+mn-cs"/>
              </a:rPr>
              <a:t>VB4c. Beth ydych chi'n rhagweld fydd y prif ddull teithio i'ch gwyliau neu gyrchfan seibiant byr nesaf yn y DU yn &lt;INSERT MONTH FROM VB2A&gt; ?</a:t>
            </a:r>
          </a:p>
          <a:p>
            <a:pPr lvl="0" rtl="0">
              <a:defRPr/>
            </a:pPr>
            <a:r>
              <a:rPr lang="cy-GB" sz="1000" dirty="0">
                <a:solidFill>
                  <a:srgbClr val="1E1541"/>
                </a:solidFill>
                <a:latin typeface="Arial" panose="020B0604020202020204" pitchFamily="34" charset="0"/>
                <a:cs typeface="Arial" panose="020B0604020202020204" pitchFamily="34" charset="0"/>
              </a:rPr>
              <a:t>Sylfaen: Data Rhagfyr 2025 ac Ionawr 2026. Bwriadwyr Cymru 2026: Ionawr-Mawrth = 212, Ebrill-Mehefin = 134, Gorffennaf-Medi = 78, Hydref-Rhagfyr = 182.</a:t>
            </a:r>
          </a:p>
        </p:txBody>
      </p:sp>
    </p:spTree>
    <p:extLst>
      <p:ext uri="{BB962C8B-B14F-4D97-AF65-F5344CB8AC3E}">
        <p14:creationId xmlns:p14="http://schemas.microsoft.com/office/powerpoint/2010/main" val="1715309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63487"/>
            <a:ext cx="11675852" cy="671807"/>
          </a:xfrm>
        </p:spPr>
        <p:txBody>
          <a:bodyPr>
            <a:noAutofit/>
          </a:bodyPr>
          <a:lstStyle/>
          <a:p>
            <a:pPr rtl="0"/>
            <a:r>
              <a:rPr lang="cy-GB" sz="2000" dirty="0"/>
              <a:t>Cyfansoddiad grŵp ymwelwyr ar gyfer teithiau a fwriadwyd yng Nghymru yn 2026</a:t>
            </a:r>
          </a:p>
        </p:txBody>
      </p:sp>
      <p:sp>
        <p:nvSpPr>
          <p:cNvPr id="3" name="Text Placeholder 2"/>
          <p:cNvSpPr>
            <a:spLocks noGrp="1"/>
          </p:cNvSpPr>
          <p:nvPr>
            <p:ph type="body" sz="quarter" idx="10"/>
          </p:nvPr>
        </p:nvSpPr>
        <p:spPr>
          <a:xfrm>
            <a:off x="376259" y="797366"/>
            <a:ext cx="11769111" cy="1347920"/>
          </a:xfrm>
        </p:spPr>
        <p:txBody>
          <a:bodyPr/>
          <a:lstStyle/>
          <a:p>
            <a:pPr marL="228594" indent="-228594" rtl="0">
              <a:buFont typeface="Arial" panose="020B0604020202020204" pitchFamily="34" charset="0"/>
              <a:buChar char="•"/>
            </a:pPr>
            <a:r>
              <a:rPr lang="cy-GB" sz="1500" dirty="0"/>
              <a:t>Drwy gydol y flwyddyn, teithio gyda phartner yw'r math mwyaf cyffredin o barti, gyda theithio gyda phlant hefyd yn amlwg.</a:t>
            </a:r>
          </a:p>
          <a:p>
            <a:pPr marL="228594" indent="-228594">
              <a:buFont typeface="Arial" panose="020B0604020202020204" pitchFamily="34" charset="0"/>
              <a:buChar char="•"/>
            </a:pPr>
            <a:endParaRPr lang="en-GB" sz="1500" dirty="0"/>
          </a:p>
          <a:p>
            <a:pPr marL="228594" indent="-228594" rtl="0">
              <a:buFont typeface="Arial" panose="020B0604020202020204" pitchFamily="34" charset="0"/>
              <a:buChar char="•"/>
            </a:pPr>
            <a:r>
              <a:rPr lang="cy-GB" sz="1500" dirty="0"/>
              <a:t>Mae'n ymddangos bod grwpiau ffrindiau a theulu ehangach yn fwy amrywiol yn ôl y tymor, gan gyrraedd ychydig o uchafbwynt yn ystod misoedd yr haf, tra bod teithio unigol yn parhau i fod yn isel ond yn sefydlog.</a:t>
            </a:r>
          </a:p>
          <a:p>
            <a:pPr marL="228594" indent="-228594">
              <a:buFont typeface="Arial" panose="020B0604020202020204" pitchFamily="34" charset="0"/>
              <a:buChar char="•"/>
            </a:pPr>
            <a:endParaRPr lang="en-GB" sz="1500" dirty="0"/>
          </a:p>
          <a:p>
            <a:pPr marL="228594" indent="-228594" rtl="0">
              <a:buFont typeface="Arial" panose="020B0604020202020204" pitchFamily="34" charset="0"/>
              <a:buChar char="•"/>
            </a:pPr>
            <a:r>
              <a:rPr lang="cy-GB" sz="1500" dirty="0"/>
              <a:t>O'i gymharu â 2025, mae teithio arfaethedig i Gymru gyda phlant yn dangos twf cyson ar draws pob tymor, gan amlygu cynnydd ehangach flwyddyn‑ar flwyddyn mewn teithio teuluol i Gymru.</a:t>
            </a:r>
          </a:p>
        </p:txBody>
      </p:sp>
      <p:sp>
        <p:nvSpPr>
          <p:cNvPr id="5" name="TextBox 4">
            <a:extLst>
              <a:ext uri="{FF2B5EF4-FFF2-40B4-BE49-F238E27FC236}">
                <a16:creationId xmlns:a16="http://schemas.microsoft.com/office/drawing/2014/main" id="{DE8CE287-8A72-5BD4-2C31-81645D186AEA}"/>
              </a:ext>
            </a:extLst>
          </p:cNvPr>
          <p:cNvSpPr txBox="1"/>
          <p:nvPr/>
        </p:nvSpPr>
        <p:spPr>
          <a:xfrm>
            <a:off x="161446" y="3341753"/>
            <a:ext cx="733425" cy="461665"/>
          </a:xfrm>
          <a:prstGeom prst="rect">
            <a:avLst/>
          </a:prstGeom>
          <a:noFill/>
        </p:spPr>
        <p:txBody>
          <a:bodyPr wrap="square" rtlCol="0">
            <a:spAutoFit/>
          </a:bodyPr>
          <a:lstStyle/>
          <a:p>
            <a:pPr rtl="0"/>
            <a:r>
              <a:rPr lang="cy-GB" sz="1200">
                <a:latin typeface="Arial" panose="020B0604020202020204" pitchFamily="34" charset="0"/>
                <a:cs typeface="Arial" panose="020B0604020202020204" pitchFamily="34" charset="0"/>
              </a:rPr>
              <a:t>Yn erbyn y llynedd</a:t>
            </a:r>
          </a:p>
        </p:txBody>
      </p:sp>
      <p:graphicFrame>
        <p:nvGraphicFramePr>
          <p:cNvPr id="4" name="Table 3">
            <a:extLst>
              <a:ext uri="{FF2B5EF4-FFF2-40B4-BE49-F238E27FC236}">
                <a16:creationId xmlns:a16="http://schemas.microsoft.com/office/drawing/2014/main" id="{EE0022BC-B726-49F2-C473-04AB26D30D29}"/>
              </a:ext>
            </a:extLst>
          </p:cNvPr>
          <p:cNvGraphicFramePr>
            <a:graphicFrameLocks noGrp="1"/>
          </p:cNvGraphicFramePr>
          <p:nvPr>
            <p:extLst>
              <p:ext uri="{D42A27DB-BD31-4B8C-83A1-F6EECF244321}">
                <p14:modId xmlns:p14="http://schemas.microsoft.com/office/powerpoint/2010/main" val="1868745805"/>
              </p:ext>
            </p:extLst>
          </p:nvPr>
        </p:nvGraphicFramePr>
        <p:xfrm>
          <a:off x="764528" y="3370328"/>
          <a:ext cx="9945070" cy="274320"/>
        </p:xfrm>
        <a:graphic>
          <a:graphicData uri="http://schemas.openxmlformats.org/drawingml/2006/table">
            <a:tbl>
              <a:tblPr firstRow="1" bandRow="1">
                <a:tableStyleId>{93296810-A885-4BE3-A3E7-6D5BEEA58F35}</a:tableStyleId>
              </a:tblPr>
              <a:tblGrid>
                <a:gridCol w="213229">
                  <a:extLst>
                    <a:ext uri="{9D8B030D-6E8A-4147-A177-3AD203B41FA5}">
                      <a16:colId xmlns:a16="http://schemas.microsoft.com/office/drawing/2014/main" val="3909219262"/>
                    </a:ext>
                  </a:extLst>
                </a:gridCol>
                <a:gridCol w="213229">
                  <a:extLst>
                    <a:ext uri="{9D8B030D-6E8A-4147-A177-3AD203B41FA5}">
                      <a16:colId xmlns:a16="http://schemas.microsoft.com/office/drawing/2014/main" val="3981699592"/>
                    </a:ext>
                  </a:extLst>
                </a:gridCol>
                <a:gridCol w="213229">
                  <a:extLst>
                    <a:ext uri="{9D8B030D-6E8A-4147-A177-3AD203B41FA5}">
                      <a16:colId xmlns:a16="http://schemas.microsoft.com/office/drawing/2014/main" val="1450107608"/>
                    </a:ext>
                  </a:extLst>
                </a:gridCol>
                <a:gridCol w="213229">
                  <a:extLst>
                    <a:ext uri="{9D8B030D-6E8A-4147-A177-3AD203B41FA5}">
                      <a16:colId xmlns:a16="http://schemas.microsoft.com/office/drawing/2014/main" val="423090406"/>
                    </a:ext>
                  </a:extLst>
                </a:gridCol>
                <a:gridCol w="213229">
                  <a:extLst>
                    <a:ext uri="{9D8B030D-6E8A-4147-A177-3AD203B41FA5}">
                      <a16:colId xmlns:a16="http://schemas.microsoft.com/office/drawing/2014/main" val="3629558785"/>
                    </a:ext>
                  </a:extLst>
                </a:gridCol>
                <a:gridCol w="115929">
                  <a:extLst>
                    <a:ext uri="{9D8B030D-6E8A-4147-A177-3AD203B41FA5}">
                      <a16:colId xmlns:a16="http://schemas.microsoft.com/office/drawing/2014/main" val="2778089224"/>
                    </a:ext>
                  </a:extLst>
                </a:gridCol>
                <a:gridCol w="285750">
                  <a:extLst>
                    <a:ext uri="{9D8B030D-6E8A-4147-A177-3AD203B41FA5}">
                      <a16:colId xmlns:a16="http://schemas.microsoft.com/office/drawing/2014/main" val="1637646507"/>
                    </a:ext>
                  </a:extLst>
                </a:gridCol>
                <a:gridCol w="276225">
                  <a:extLst>
                    <a:ext uri="{9D8B030D-6E8A-4147-A177-3AD203B41FA5}">
                      <a16:colId xmlns:a16="http://schemas.microsoft.com/office/drawing/2014/main" val="315228772"/>
                    </a:ext>
                  </a:extLst>
                </a:gridCol>
                <a:gridCol w="219075">
                  <a:extLst>
                    <a:ext uri="{9D8B030D-6E8A-4147-A177-3AD203B41FA5}">
                      <a16:colId xmlns:a16="http://schemas.microsoft.com/office/drawing/2014/main" val="1318324450"/>
                    </a:ext>
                  </a:extLst>
                </a:gridCol>
                <a:gridCol w="276225">
                  <a:extLst>
                    <a:ext uri="{9D8B030D-6E8A-4147-A177-3AD203B41FA5}">
                      <a16:colId xmlns:a16="http://schemas.microsoft.com/office/drawing/2014/main" val="487728190"/>
                    </a:ext>
                  </a:extLst>
                </a:gridCol>
                <a:gridCol w="106172">
                  <a:extLst>
                    <a:ext uri="{9D8B030D-6E8A-4147-A177-3AD203B41FA5}">
                      <a16:colId xmlns:a16="http://schemas.microsoft.com/office/drawing/2014/main" val="1847597147"/>
                    </a:ext>
                  </a:extLst>
                </a:gridCol>
                <a:gridCol w="213229">
                  <a:extLst>
                    <a:ext uri="{9D8B030D-6E8A-4147-A177-3AD203B41FA5}">
                      <a16:colId xmlns:a16="http://schemas.microsoft.com/office/drawing/2014/main" val="672767544"/>
                    </a:ext>
                  </a:extLst>
                </a:gridCol>
                <a:gridCol w="213229">
                  <a:extLst>
                    <a:ext uri="{9D8B030D-6E8A-4147-A177-3AD203B41FA5}">
                      <a16:colId xmlns:a16="http://schemas.microsoft.com/office/drawing/2014/main" val="4089009113"/>
                    </a:ext>
                  </a:extLst>
                </a:gridCol>
                <a:gridCol w="213229">
                  <a:extLst>
                    <a:ext uri="{9D8B030D-6E8A-4147-A177-3AD203B41FA5}">
                      <a16:colId xmlns:a16="http://schemas.microsoft.com/office/drawing/2014/main" val="458784571"/>
                    </a:ext>
                  </a:extLst>
                </a:gridCol>
                <a:gridCol w="213229">
                  <a:extLst>
                    <a:ext uri="{9D8B030D-6E8A-4147-A177-3AD203B41FA5}">
                      <a16:colId xmlns:a16="http://schemas.microsoft.com/office/drawing/2014/main" val="412279720"/>
                    </a:ext>
                  </a:extLst>
                </a:gridCol>
                <a:gridCol w="213229">
                  <a:extLst>
                    <a:ext uri="{9D8B030D-6E8A-4147-A177-3AD203B41FA5}">
                      <a16:colId xmlns:a16="http://schemas.microsoft.com/office/drawing/2014/main" val="2343878988"/>
                    </a:ext>
                  </a:extLst>
                </a:gridCol>
                <a:gridCol w="213229">
                  <a:extLst>
                    <a:ext uri="{9D8B030D-6E8A-4147-A177-3AD203B41FA5}">
                      <a16:colId xmlns:a16="http://schemas.microsoft.com/office/drawing/2014/main" val="1568709419"/>
                    </a:ext>
                  </a:extLst>
                </a:gridCol>
                <a:gridCol w="213229">
                  <a:extLst>
                    <a:ext uri="{9D8B030D-6E8A-4147-A177-3AD203B41FA5}">
                      <a16:colId xmlns:a16="http://schemas.microsoft.com/office/drawing/2014/main" val="844700073"/>
                    </a:ext>
                  </a:extLst>
                </a:gridCol>
                <a:gridCol w="213229">
                  <a:extLst>
                    <a:ext uri="{9D8B030D-6E8A-4147-A177-3AD203B41FA5}">
                      <a16:colId xmlns:a16="http://schemas.microsoft.com/office/drawing/2014/main" val="3648328494"/>
                    </a:ext>
                  </a:extLst>
                </a:gridCol>
                <a:gridCol w="213229">
                  <a:extLst>
                    <a:ext uri="{9D8B030D-6E8A-4147-A177-3AD203B41FA5}">
                      <a16:colId xmlns:a16="http://schemas.microsoft.com/office/drawing/2014/main" val="1495469733"/>
                    </a:ext>
                  </a:extLst>
                </a:gridCol>
                <a:gridCol w="213229">
                  <a:extLst>
                    <a:ext uri="{9D8B030D-6E8A-4147-A177-3AD203B41FA5}">
                      <a16:colId xmlns:a16="http://schemas.microsoft.com/office/drawing/2014/main" val="1107488588"/>
                    </a:ext>
                  </a:extLst>
                </a:gridCol>
                <a:gridCol w="213229">
                  <a:extLst>
                    <a:ext uri="{9D8B030D-6E8A-4147-A177-3AD203B41FA5}">
                      <a16:colId xmlns:a16="http://schemas.microsoft.com/office/drawing/2014/main" val="3629364212"/>
                    </a:ext>
                  </a:extLst>
                </a:gridCol>
                <a:gridCol w="213229">
                  <a:extLst>
                    <a:ext uri="{9D8B030D-6E8A-4147-A177-3AD203B41FA5}">
                      <a16:colId xmlns:a16="http://schemas.microsoft.com/office/drawing/2014/main" val="52584617"/>
                    </a:ext>
                  </a:extLst>
                </a:gridCol>
                <a:gridCol w="213229">
                  <a:extLst>
                    <a:ext uri="{9D8B030D-6E8A-4147-A177-3AD203B41FA5}">
                      <a16:colId xmlns:a16="http://schemas.microsoft.com/office/drawing/2014/main" val="642136640"/>
                    </a:ext>
                  </a:extLst>
                </a:gridCol>
                <a:gridCol w="213229">
                  <a:extLst>
                    <a:ext uri="{9D8B030D-6E8A-4147-A177-3AD203B41FA5}">
                      <a16:colId xmlns:a16="http://schemas.microsoft.com/office/drawing/2014/main" val="1349313326"/>
                    </a:ext>
                  </a:extLst>
                </a:gridCol>
                <a:gridCol w="213229">
                  <a:extLst>
                    <a:ext uri="{9D8B030D-6E8A-4147-A177-3AD203B41FA5}">
                      <a16:colId xmlns:a16="http://schemas.microsoft.com/office/drawing/2014/main" val="3307661540"/>
                    </a:ext>
                  </a:extLst>
                </a:gridCol>
                <a:gridCol w="213229">
                  <a:extLst>
                    <a:ext uri="{9D8B030D-6E8A-4147-A177-3AD203B41FA5}">
                      <a16:colId xmlns:a16="http://schemas.microsoft.com/office/drawing/2014/main" val="3294428213"/>
                    </a:ext>
                  </a:extLst>
                </a:gridCol>
                <a:gridCol w="213229">
                  <a:extLst>
                    <a:ext uri="{9D8B030D-6E8A-4147-A177-3AD203B41FA5}">
                      <a16:colId xmlns:a16="http://schemas.microsoft.com/office/drawing/2014/main" val="3327732597"/>
                    </a:ext>
                  </a:extLst>
                </a:gridCol>
                <a:gridCol w="248416">
                  <a:extLst>
                    <a:ext uri="{9D8B030D-6E8A-4147-A177-3AD203B41FA5}">
                      <a16:colId xmlns:a16="http://schemas.microsoft.com/office/drawing/2014/main" val="1765191497"/>
                    </a:ext>
                  </a:extLst>
                </a:gridCol>
                <a:gridCol w="248416">
                  <a:extLst>
                    <a:ext uri="{9D8B030D-6E8A-4147-A177-3AD203B41FA5}">
                      <a16:colId xmlns:a16="http://schemas.microsoft.com/office/drawing/2014/main" val="1862472823"/>
                    </a:ext>
                  </a:extLst>
                </a:gridCol>
                <a:gridCol w="248416">
                  <a:extLst>
                    <a:ext uri="{9D8B030D-6E8A-4147-A177-3AD203B41FA5}">
                      <a16:colId xmlns:a16="http://schemas.microsoft.com/office/drawing/2014/main" val="934247571"/>
                    </a:ext>
                  </a:extLst>
                </a:gridCol>
                <a:gridCol w="248416">
                  <a:extLst>
                    <a:ext uri="{9D8B030D-6E8A-4147-A177-3AD203B41FA5}">
                      <a16:colId xmlns:a16="http://schemas.microsoft.com/office/drawing/2014/main" val="1523539043"/>
                    </a:ext>
                  </a:extLst>
                </a:gridCol>
                <a:gridCol w="248416">
                  <a:extLst>
                    <a:ext uri="{9D8B030D-6E8A-4147-A177-3AD203B41FA5}">
                      <a16:colId xmlns:a16="http://schemas.microsoft.com/office/drawing/2014/main" val="713537704"/>
                    </a:ext>
                  </a:extLst>
                </a:gridCol>
                <a:gridCol w="248416">
                  <a:extLst>
                    <a:ext uri="{9D8B030D-6E8A-4147-A177-3AD203B41FA5}">
                      <a16:colId xmlns:a16="http://schemas.microsoft.com/office/drawing/2014/main" val="2173665664"/>
                    </a:ext>
                  </a:extLst>
                </a:gridCol>
                <a:gridCol w="248416">
                  <a:extLst>
                    <a:ext uri="{9D8B030D-6E8A-4147-A177-3AD203B41FA5}">
                      <a16:colId xmlns:a16="http://schemas.microsoft.com/office/drawing/2014/main" val="4052807577"/>
                    </a:ext>
                  </a:extLst>
                </a:gridCol>
                <a:gridCol w="248416">
                  <a:extLst>
                    <a:ext uri="{9D8B030D-6E8A-4147-A177-3AD203B41FA5}">
                      <a16:colId xmlns:a16="http://schemas.microsoft.com/office/drawing/2014/main" val="697915269"/>
                    </a:ext>
                  </a:extLst>
                </a:gridCol>
                <a:gridCol w="248416">
                  <a:extLst>
                    <a:ext uri="{9D8B030D-6E8A-4147-A177-3AD203B41FA5}">
                      <a16:colId xmlns:a16="http://schemas.microsoft.com/office/drawing/2014/main" val="1127073206"/>
                    </a:ext>
                  </a:extLst>
                </a:gridCol>
                <a:gridCol w="248416">
                  <a:extLst>
                    <a:ext uri="{9D8B030D-6E8A-4147-A177-3AD203B41FA5}">
                      <a16:colId xmlns:a16="http://schemas.microsoft.com/office/drawing/2014/main" val="1242788300"/>
                    </a:ext>
                  </a:extLst>
                </a:gridCol>
                <a:gridCol w="248416">
                  <a:extLst>
                    <a:ext uri="{9D8B030D-6E8A-4147-A177-3AD203B41FA5}">
                      <a16:colId xmlns:a16="http://schemas.microsoft.com/office/drawing/2014/main" val="1869717400"/>
                    </a:ext>
                  </a:extLst>
                </a:gridCol>
                <a:gridCol w="248416">
                  <a:extLst>
                    <a:ext uri="{9D8B030D-6E8A-4147-A177-3AD203B41FA5}">
                      <a16:colId xmlns:a16="http://schemas.microsoft.com/office/drawing/2014/main" val="554142897"/>
                    </a:ext>
                  </a:extLst>
                </a:gridCol>
                <a:gridCol w="248416">
                  <a:extLst>
                    <a:ext uri="{9D8B030D-6E8A-4147-A177-3AD203B41FA5}">
                      <a16:colId xmlns:a16="http://schemas.microsoft.com/office/drawing/2014/main" val="3957925822"/>
                    </a:ext>
                  </a:extLst>
                </a:gridCol>
                <a:gridCol w="248416">
                  <a:extLst>
                    <a:ext uri="{9D8B030D-6E8A-4147-A177-3AD203B41FA5}">
                      <a16:colId xmlns:a16="http://schemas.microsoft.com/office/drawing/2014/main" val="2760613269"/>
                    </a:ext>
                  </a:extLst>
                </a:gridCol>
                <a:gridCol w="248416">
                  <a:extLst>
                    <a:ext uri="{9D8B030D-6E8A-4147-A177-3AD203B41FA5}">
                      <a16:colId xmlns:a16="http://schemas.microsoft.com/office/drawing/2014/main" val="3481430471"/>
                    </a:ext>
                  </a:extLst>
                </a:gridCol>
                <a:gridCol w="248416">
                  <a:extLst>
                    <a:ext uri="{9D8B030D-6E8A-4147-A177-3AD203B41FA5}">
                      <a16:colId xmlns:a16="http://schemas.microsoft.com/office/drawing/2014/main" val="1733112829"/>
                    </a:ext>
                  </a:extLst>
                </a:gridCol>
              </a:tblGrid>
              <a:tr h="209000">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buNone/>
                      </a:pPr>
                      <a:r>
                        <a:rPr lang="cy-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8" name="Chart Placeholder 7" descr="Siart bar yn dangos gyda phwy mae pobl yn disgwyl teithio ar eu teithiau i Gymru yn 2026, wedi'i ddadansoddi yn ôl tymor: Ionawr–Mawrth, Ebrill–Mehefin, Gorffennaf–Medi a Hydref–Rhagfyr. Ar draws pob tymor, teithio gyda phartner yw'r math mwyaf cyffredin o barti, gan gyrraedd 66% yn Ionawr–Mawrth, 65% yn Ebrill–Mehefin, 58% yng Ngorffennaf–Medi a 66% yn Hydref–Rhagfyr. Mae teithio gyda phlant hefyd yn gyffredin, yn amrywio o 38% i 42% ar draws y tymhorau, gyda lefelau ychydig yn uwch yn Ionawr–Mawrth (42%) a Gorffennaf–Medi (41%). Mae teithio gyda ffrindiau yn dangos amrywiad tymhorol amlwg, yn amrywio o 11% yn Ebrill–Mehefin i 24% yng Ngorffennaf–Medi, lle mae'n cyrraedd ei anterth. Mae teithio gydag aelodau eraill o'r teulu yn amrywio o tua 10% i 19%, gan gyrraedd uchafbwynt rhwng Ebrill a Mehefin. Mae teithio gydag anifeiliaid anwes yn dangos lefelau cymedrol, cyson o 7% i 14% drwy gydol y flwyddyn. Mae teithio unigol yn parhau i fod yn isel ac yn sefydlog ar tua 5% i 8% yn dibynnu ar y tymor. At ei gilydd, mae'r siart yn dangos bod teithiau i Gymru yn 2026 yn cael eu gwneud amlaf gyda phartner, ac yna teithio gyda phlant. Mae'r haf (Gorffennaf–Medi) yn dangos symudiad bach tuag at deithio gyda ffrind a gostyngiad bach mewn teithio gan bartneriaid, sy'n gyson â set ehangach o gymhellion yn ystod y cyfnod hwn."/>
          <p:cNvGraphicFramePr>
            <a:graphicFrameLocks noGrp="1"/>
          </p:cNvGraphicFramePr>
          <p:nvPr>
            <p:ph type="chart" sz="quarter" idx="4294967295"/>
            <p:extLst>
              <p:ext uri="{D42A27DB-BD31-4B8C-83A1-F6EECF244321}">
                <p14:modId xmlns:p14="http://schemas.microsoft.com/office/powerpoint/2010/main" val="3820677170"/>
              </p:ext>
            </p:extLst>
          </p:nvPr>
        </p:nvGraphicFramePr>
        <p:xfrm>
          <a:off x="555463" y="2438400"/>
          <a:ext cx="10363200" cy="3810340"/>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161446" y="6066281"/>
            <a:ext cx="9531351"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QVB4d. Gyda phwy ydych chi'n debygol o dreulio'ch gwyliau?</a:t>
            </a:r>
          </a:p>
          <a:p>
            <a:pPr lvl="0" rtl="0">
              <a:defRPr/>
            </a:pPr>
            <a:r>
              <a:rPr lang="cy-GB" sz="1000">
                <a:solidFill>
                  <a:srgbClr val="1E1541"/>
                </a:solidFill>
                <a:latin typeface="Arial" panose="020B0604020202020204" pitchFamily="34" charset="0"/>
                <a:cs typeface="Arial" panose="020B0604020202020204" pitchFamily="34" charset="0"/>
              </a:rPr>
              <a:t>Sylfaen: Data Rhagfyr 2025 ac Ionawr 2026. Bwriadwyr Cymru 2026: Ionawr-Mawrth = 212, Ebrill-Mehefin = 134, Gorffennaf-Medi = 78, Hydref-Rhagfyr = 182.</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Sylfaen: Data Rhagfyr 2024 ac Ionawr 2025. Bwriadwyr Cymru 2026: Ionawr-Mawrth = 58, Ebrill-Mehefin = 112, Gorffennaf-Medi = 96, Hydref-Rhagfyr = 149.</a:t>
            </a:r>
          </a:p>
        </p:txBody>
      </p:sp>
    </p:spTree>
    <p:extLst>
      <p:ext uri="{BB962C8B-B14F-4D97-AF65-F5344CB8AC3E}">
        <p14:creationId xmlns:p14="http://schemas.microsoft.com/office/powerpoint/2010/main" val="1758012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792" y="181440"/>
            <a:ext cx="11675852" cy="671807"/>
          </a:xfrm>
        </p:spPr>
        <p:txBody>
          <a:bodyPr>
            <a:normAutofit/>
          </a:bodyPr>
          <a:lstStyle/>
          <a:p>
            <a:pPr rtl="0"/>
            <a:r>
              <a:rPr lang="cy-GB"/>
              <a:t>Hyd y daith arfaethedig nesaf yng Nghymru yn 2026</a:t>
            </a:r>
          </a:p>
        </p:txBody>
      </p:sp>
      <p:sp>
        <p:nvSpPr>
          <p:cNvPr id="3" name="Text Placeholder 2"/>
          <p:cNvSpPr>
            <a:spLocks noGrp="1"/>
          </p:cNvSpPr>
          <p:nvPr>
            <p:ph type="body" sz="quarter" idx="10"/>
          </p:nvPr>
        </p:nvSpPr>
        <p:spPr>
          <a:xfrm>
            <a:off x="486398" y="863531"/>
            <a:ext cx="11219203" cy="671807"/>
          </a:xfrm>
        </p:spPr>
        <p:txBody>
          <a:bodyPr/>
          <a:lstStyle/>
          <a:p>
            <a:pPr marL="228594" indent="-228594" rtl="0">
              <a:buFont typeface="Arial" panose="020B0604020202020204" pitchFamily="34" charset="0"/>
              <a:buChar char="•"/>
            </a:pPr>
            <a:r>
              <a:rPr lang="cy-GB" dirty="0"/>
              <a:t>Seibiannau hirach (4+ noson) yw'r hyd teithiau mwyaf cyffredin a fwriadwyd ym mhob tymor, yn enwedig yn y misoedd oerach.</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Mae seibiannau byr (1-3 noson) ychydig yn fwy amlwg yn y gwanwyn a'r haf ond maent yn parhau i fod yn eilradd i arosiadau hirach yn gyffredinol.</a:t>
            </a:r>
          </a:p>
          <a:p>
            <a:pPr marL="228594" indent="-228594">
              <a:buFont typeface="Arial" panose="020B0604020202020204" pitchFamily="34" charset="0"/>
              <a:buChar char="•"/>
            </a:pPr>
            <a:endParaRPr lang="en-GB" dirty="0"/>
          </a:p>
          <a:p>
            <a:pPr marL="228594" indent="-228594" rtl="0">
              <a:buFont typeface="Arial" panose="020B0604020202020204" pitchFamily="34" charset="0"/>
              <a:buChar char="•"/>
            </a:pPr>
            <a:r>
              <a:rPr lang="cy-GB" dirty="0"/>
              <a:t>O'i gymharu â'r llynedd, mae'r gaeaf a'r gwanwyn yn dangos symudiad clir tuag at arosiadau hirach o 4+ noson, tra bod yr haf yn symud ychydig tuag at seibiant byrrach; mae'r hydref unwaith eto'n dangos dewis cryfach am deithiau hirach.</a:t>
            </a:r>
            <a:br>
              <a:rPr lang="en-GB" dirty="0"/>
            </a:br>
            <a:endParaRPr lang="en-GB" dirty="0"/>
          </a:p>
          <a:p>
            <a:endParaRPr lang="en-GB" sz="1400" dirty="0"/>
          </a:p>
        </p:txBody>
      </p:sp>
      <p:graphicFrame>
        <p:nvGraphicFramePr>
          <p:cNvPr id="4" name="Chart Placeholder 7" descr="Siart bar wedi'i bentyrru yn dangos hyd disgwyliedig yr arhosiad ar gyfer teithiau i Gymru a fwriadwyd yn 2026, o'i gymharu â 2025, ar draws pedwar tymor: Ionawr–Mawrth, Ebrill–Mehefin, Gorffennaf–Medi a Hydref–Rhagfyr. Yn 2026, teithiau hirach o bedair noson neu fwy yw'r rhai mwyaf cyffredin ar draws pob tymor. Maent yn cyfrif am 57% o deithiau yn Ionawr–Mawrth, 52% yn Ebrill–Mehefin, 47% yng Ngorffennaf–Medi a 57% yn Hydref–Rhagfyr. Mae seibiannau byr o un i dair noson yn llai cyffredin, gan gynrychioli 40% yn Ionawr–Mawrth, 47% yn Ebrill–Mehefin, 42% yng Ngorffennaf–Medi a 39% yn Hydref–Rhagfyr. O'i gymharu â 2025, cynyddodd arosiadau hirach yn Ionawr– Mawrth (o 35% i 57%), Ebrill–Mehefin (o 41% i 52%), a Hydref–Rhagfyr (o 44% i 57%). Mewn cyferbyniad, mae'r haf (Gorffennaf–Medi) yn dangos symudiad bach tuag at seibiannau byrrach o'i gymharu â'r flwyddyn flaenorol, gydag arosiadau hir yn gostwng o 55% i 47%. Mae cyfran fach o ymatebwyr yn parhau i fod yn ansicr ynghylch hyd y daith, yn amrywio o 1% i 11% yn dibynnu ar y tymor.">
            <a:extLst>
              <a:ext uri="{FF2B5EF4-FFF2-40B4-BE49-F238E27FC236}">
                <a16:creationId xmlns:a16="http://schemas.microsoft.com/office/drawing/2014/main" id="{7CD5980E-8EDF-2D97-FDCB-9CE03D8C2945}"/>
              </a:ext>
            </a:extLst>
          </p:cNvPr>
          <p:cNvGraphicFramePr>
            <a:graphicFrameLocks/>
          </p:cNvGraphicFramePr>
          <p:nvPr>
            <p:extLst>
              <p:ext uri="{D42A27DB-BD31-4B8C-83A1-F6EECF244321}">
                <p14:modId xmlns:p14="http://schemas.microsoft.com/office/powerpoint/2010/main" val="2575789962"/>
              </p:ext>
            </p:extLst>
          </p:nvPr>
        </p:nvGraphicFramePr>
        <p:xfrm>
          <a:off x="547134" y="2133600"/>
          <a:ext cx="10656575" cy="3736258"/>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168775" y="5869858"/>
            <a:ext cx="9382848"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VB3. A yw'r daith nesaf hon yn &lt;INSERT MONTH FROM VB2A&gt; yn debygol o fod yn seibiant byr (1-3 noson) neu'n wyliau (4+ noson)? VB6f.  A pha un o'r canlynol sy'n disgrifio pwrpas/pwrpasau'r daith hon orau? </a:t>
            </a:r>
          </a:p>
          <a:p>
            <a:pPr lvl="0" rtl="0">
              <a:defRPr/>
            </a:pPr>
            <a:r>
              <a:rPr lang="cy-GB" sz="1000">
                <a:solidFill>
                  <a:srgbClr val="1E1541"/>
                </a:solidFill>
                <a:latin typeface="Arial" panose="020B0604020202020204" pitchFamily="34" charset="0"/>
                <a:cs typeface="Arial" panose="020B0604020202020204" pitchFamily="34" charset="0"/>
              </a:rPr>
              <a:t>Sylfaen: Data Rhagfyr 2025 ac Ionawr 2026. Bwriadwyr Cymru 2026: Ionawr-Mawrth = 212, Ebrill-Mehefin = 134, Gorffennaf-Medi = 78, Hydref-Rhagfyr = 182.</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Sylfaen: Data Rhagfyr 2024 ac Ionawr 2025. Bwriadwyr Cymru 2026: Ionawr-Mawrth = 58, Ebrill-Mehefin = 112, Gorffennaf-Medi = 96, Hydref-Rhagfyr = 149.</a:t>
            </a:r>
            <a:br>
              <a:rPr lang="en-GB" sz="1000" dirty="0">
                <a:solidFill>
                  <a:srgbClr val="1E1541"/>
                </a:solidFill>
                <a:latin typeface="Arial" panose="020B0604020202020204" pitchFamily="34" charset="0"/>
                <a:cs typeface="Arial" panose="020B0604020202020204" pitchFamily="34" charset="0"/>
              </a:rPr>
            </a:br>
            <a:endParaRPr lang="en-GB"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1524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CC6D-1458-FBA0-488F-91D4124705F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743FFA1-3694-7B3F-22A5-954D541B98C2}"/>
              </a:ext>
            </a:extLst>
          </p:cNvPr>
          <p:cNvSpPr>
            <a:spLocks noGrp="1"/>
          </p:cNvSpPr>
          <p:nvPr>
            <p:ph type="title" idx="4294967295"/>
          </p:nvPr>
        </p:nvSpPr>
        <p:spPr>
          <a:xfrm>
            <a:off x="260350" y="3260724"/>
            <a:ext cx="3625850" cy="4111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dirty="0">
                <a:ln>
                  <a:noFill/>
                </a:ln>
                <a:solidFill>
                  <a:schemeClr val="bg1"/>
                </a:solidFill>
                <a:effectLst/>
                <a:uLnTx/>
                <a:uFillTx/>
                <a:latin typeface="Arial Black" panose="020B0A04020102020204" pitchFamily="34" charset="0"/>
                <a:ea typeface="+mn-ea"/>
                <a:cs typeface="Dreaming Outloud Pro" panose="03050502040302030504" pitchFamily="66" charset="0"/>
              </a:rPr>
              <a:t>Tueddiadau tramor</a:t>
            </a:r>
          </a:p>
        </p:txBody>
      </p:sp>
    </p:spTree>
    <p:extLst>
      <p:ext uri="{BB962C8B-B14F-4D97-AF65-F5344CB8AC3E}">
        <p14:creationId xmlns:p14="http://schemas.microsoft.com/office/powerpoint/2010/main" val="528835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C86CA-EEA4-74D3-1066-475876CA9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572E8-22D7-7DF8-B743-6B298AEE4410}"/>
              </a:ext>
            </a:extLst>
          </p:cNvPr>
          <p:cNvSpPr>
            <a:spLocks noGrp="1"/>
          </p:cNvSpPr>
          <p:nvPr>
            <p:ph type="title"/>
          </p:nvPr>
        </p:nvSpPr>
        <p:spPr>
          <a:xfrm>
            <a:off x="422888" y="258991"/>
            <a:ext cx="11769111" cy="671807"/>
          </a:xfrm>
        </p:spPr>
        <p:txBody>
          <a:bodyPr>
            <a:noAutofit/>
          </a:bodyPr>
          <a:lstStyle/>
          <a:p>
            <a:pPr rtl="0"/>
            <a:r>
              <a:rPr lang="cy-GB" sz="2000" dirty="0"/>
              <a:t>Bwriadau Teithiau Tramor yn erbyn teithiau gwirioneddol (2025 yn erbyn 2024)</a:t>
            </a:r>
          </a:p>
        </p:txBody>
      </p:sp>
      <p:sp>
        <p:nvSpPr>
          <p:cNvPr id="3" name="Text Placeholder 2">
            <a:extLst>
              <a:ext uri="{FF2B5EF4-FFF2-40B4-BE49-F238E27FC236}">
                <a16:creationId xmlns:a16="http://schemas.microsoft.com/office/drawing/2014/main" id="{C658645F-7CDD-1BE9-72AD-322414D6579D}"/>
              </a:ext>
            </a:extLst>
          </p:cNvPr>
          <p:cNvSpPr>
            <a:spLocks noGrp="1"/>
          </p:cNvSpPr>
          <p:nvPr>
            <p:ph type="body" sz="quarter" idx="10"/>
          </p:nvPr>
        </p:nvSpPr>
        <p:spPr>
          <a:xfrm>
            <a:off x="422888" y="736787"/>
            <a:ext cx="11696309" cy="1000960"/>
          </a:xfrm>
        </p:spPr>
        <p:txBody>
          <a:bodyPr/>
          <a:lstStyle/>
          <a:p>
            <a:pPr marL="228594" indent="-228594" rtl="0">
              <a:buFont typeface="Arial" panose="020B0604020202020204" pitchFamily="34" charset="0"/>
              <a:buChar char="•"/>
            </a:pPr>
            <a:r>
              <a:rPr lang="cy-GB" sz="1400"/>
              <a:t>Mae'r bwlch rhwng bwriadau teithiau dramor a'r teithiau gwirioneddol a gymerwyd fwy neu lai yr un fath yn 2025 o'i gymharu â 2024.</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Mae'r bwlch rhwng y bwriad a'r teithiau a gymerir yn llai ar gyfer teithiau tramor o'i gymharu â theithiau yn y DU.</a:t>
            </a:r>
          </a:p>
        </p:txBody>
      </p:sp>
      <p:graphicFrame>
        <p:nvGraphicFramePr>
          <p:cNvPr id="4" name="Chart Placeholder 7" descr="Mae'r graff llinell hwn yn cymharu bwriadau teithiau tramor â theithiau tramor a gymerwyd mewn gwirionedd, ar draws cyfnodau misol o ddechrau 2024 hyd at ddiwedd 2025. Mae'r siart yn dangos bod bwriadau tramor yn gyson uwch na theithiau gwirioneddol, er bod y bwlch yn llai nag ar gyfer teithio domestig y DU. Mae bwriadau teithio dramor yn amrywio o tua 11% i 26%, gyda bwriadau fel arfer yn cyrraedd uchafbwynt yn ystod misoedd yr haf—er enghraifft, rhwng Mehefin ac Awst, mae bwriadau'n cyrraedd tua 21–26%. Mewn cyferbyniad, mae teithiau tramor gwirioneddol fel arfer yn amrywio rhwng 8% a 16%, gan gyrraedd uchafbwynt bach yn yr haf hefyd. Er enghraifft, yng nghyfnodau canol‑y flwyddyn mae teithiau gwirioneddol yn cyrraedd tua 15–16%, o'i gymharu â bwriadau o tua 23–26%. Yn gynnar yn y flwyddyn, mae bwriadau tua 11–16% tra bod teithiau gwirioneddol yn is, tua 8–14%. Tua diwedd y flwyddyn, mae bwriadau’n gostwng i tua 12–17% ac mae teithiau gwirioneddol yn gostwng i tua 12–14%. ">
            <a:extLst>
              <a:ext uri="{FF2B5EF4-FFF2-40B4-BE49-F238E27FC236}">
                <a16:creationId xmlns:a16="http://schemas.microsoft.com/office/drawing/2014/main" id="{A7F48922-D50C-251A-0809-79185A79E496}"/>
              </a:ext>
            </a:extLst>
          </p:cNvPr>
          <p:cNvGraphicFramePr>
            <a:graphicFrameLocks/>
          </p:cNvGraphicFramePr>
          <p:nvPr>
            <p:extLst>
              <p:ext uri="{D42A27DB-BD31-4B8C-83A1-F6EECF244321}">
                <p14:modId xmlns:p14="http://schemas.microsoft.com/office/powerpoint/2010/main" val="3934636966"/>
              </p:ext>
            </p:extLst>
          </p:nvPr>
        </p:nvGraphicFramePr>
        <p:xfrm>
          <a:off x="309172" y="1737747"/>
          <a:ext cx="11443741" cy="4211954"/>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BA5C6C50-D561-598A-03E1-157B3504AEFB}"/>
              </a:ext>
              <a:ext uri="{C183D7F6-B498-43B3-948B-1728B52AA6E4}">
                <adec:decorative xmlns:adec="http://schemas.microsoft.com/office/drawing/2017/decorative" val="1"/>
              </a:ext>
            </a:extLst>
          </p:cNvPr>
          <p:cNvCxnSpPr>
            <a:cxnSpLocks/>
          </p:cNvCxnSpPr>
          <p:nvPr/>
        </p:nvCxnSpPr>
        <p:spPr>
          <a:xfrm>
            <a:off x="6038376" y="5279919"/>
            <a:ext cx="0" cy="5609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34D9C4A-E72B-F3C5-1B5B-F804D783985B}"/>
              </a:ext>
            </a:extLst>
          </p:cNvPr>
          <p:cNvSpPr txBox="1"/>
          <p:nvPr/>
        </p:nvSpPr>
        <p:spPr>
          <a:xfrm>
            <a:off x="2372038" y="5697875"/>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y-GB" sz="13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2024</a:t>
            </a:r>
          </a:p>
        </p:txBody>
      </p:sp>
      <p:sp>
        <p:nvSpPr>
          <p:cNvPr id="15" name="TextBox 14">
            <a:extLst>
              <a:ext uri="{FF2B5EF4-FFF2-40B4-BE49-F238E27FC236}">
                <a16:creationId xmlns:a16="http://schemas.microsoft.com/office/drawing/2014/main" id="{F485A166-AB91-FC42-265F-DD01B7329DA2}"/>
              </a:ext>
            </a:extLst>
          </p:cNvPr>
          <p:cNvSpPr txBox="1"/>
          <p:nvPr/>
        </p:nvSpPr>
        <p:spPr>
          <a:xfrm>
            <a:off x="7755061" y="5693217"/>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y-GB" sz="1300" b="0" i="0" u="none" strike="noStrike" kern="1200" cap="none" spc="0" normalizeH="0" baseline="0" dirty="0">
                <a:ln>
                  <a:noFill/>
                </a:ln>
                <a:solidFill>
                  <a:srgbClr val="000000"/>
                </a:solidFill>
                <a:effectLst/>
                <a:uLnTx/>
                <a:uFillTx/>
                <a:latin typeface="Arial" panose="020B0604020202020204" pitchFamily="34" charset="0"/>
                <a:ea typeface="+mn-ea"/>
                <a:cs typeface="Arial" panose="020B0604020202020204" pitchFamily="34" charset="0"/>
              </a:rPr>
              <a:t>2025</a:t>
            </a:r>
          </a:p>
        </p:txBody>
      </p:sp>
      <p:sp>
        <p:nvSpPr>
          <p:cNvPr id="16" name="Footer Placeholder 5">
            <a:extLst>
              <a:ext uri="{FF2B5EF4-FFF2-40B4-BE49-F238E27FC236}">
                <a16:creationId xmlns:a16="http://schemas.microsoft.com/office/drawing/2014/main" id="{19AA9480-7C06-A224-F49E-B37DACAA5F46}"/>
              </a:ext>
            </a:extLst>
          </p:cNvPr>
          <p:cNvSpPr txBox="1">
            <a:spLocks/>
          </p:cNvSpPr>
          <p:nvPr/>
        </p:nvSpPr>
        <p:spPr>
          <a:xfrm>
            <a:off x="163028" y="5991684"/>
            <a:ext cx="9427873" cy="268288"/>
          </a:xfrm>
          <a:prstGeom prst="rect">
            <a:avLst/>
          </a:prstGeom>
        </p:spPr>
        <p:txBody>
          <a:bodyPr vert="horz" lIns="91440" tIns="45720" rIns="91440" bIns="45720" rtlCol="0" anchor="t"/>
          <a:lstStyle>
            <a:defPPr>
              <a:defRPr lang="en-US"/>
            </a:defPPr>
            <a:lvl1pPr marL="0" indent="-228589" algn="l" defTabSz="457200" rtl="0" eaLnBrk="1" latinLnBrk="0" hangingPunct="1">
              <a:lnSpc>
                <a:spcPct val="90000"/>
              </a:lnSpc>
              <a:spcBef>
                <a:spcPts val="1000"/>
              </a:spcBef>
              <a:buFont typeface="Arial" panose="020B0604020202020204" pitchFamily="34" charset="0"/>
              <a:buChar char="•"/>
              <a:defRPr sz="900" kern="1200">
                <a:solidFill>
                  <a:srgbClr val="120742"/>
                </a:solidFill>
                <a:latin typeface="Arial" panose="020B0604020202020204" pitchFamily="34" charset="0"/>
                <a:ea typeface="+mn-ea"/>
                <a:cs typeface="Arial" panose="020B0604020202020204" pitchFamily="34" charset="0"/>
              </a:defRPr>
            </a:lvl1pPr>
            <a:lvl2pPr marL="457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609585" rtl="0">
              <a:lnSpc>
                <a:spcPct val="100000"/>
              </a:lnSpc>
              <a:spcBef>
                <a:spcPts val="0"/>
              </a:spcBef>
              <a:buFontTx/>
              <a:buNone/>
              <a:defRPr/>
            </a:pPr>
            <a:r>
              <a:rPr lang="cy-GB">
                <a:solidFill>
                  <a:srgbClr val="1E1541"/>
                </a:solidFill>
              </a:rPr>
              <a:t>VB2c. Gan feddwl am y gwyliau neu'r seibiant byr Tramor nesaf rydych chi'n debygol o'i gymryd, pryd ydych chi'n debygol o gynllunio, archebu a mynd ar y daith hon? </a:t>
            </a:r>
          </a:p>
          <a:p>
            <a:pPr indent="0" defTabSz="609585" rtl="0">
              <a:lnSpc>
                <a:spcPct val="100000"/>
              </a:lnSpc>
              <a:spcBef>
                <a:spcPts val="0"/>
              </a:spcBef>
              <a:buFontTx/>
              <a:buNone/>
              <a:defRPr/>
            </a:pPr>
            <a:r>
              <a:rPr lang="cy-GB">
                <a:solidFill>
                  <a:srgbClr val="1E1541"/>
                </a:solidFill>
              </a:rPr>
              <a:t>VB13g: Gan fyfyrio nawr ar eich ymddygiad diweddar, ydych chi wedi cymryd seibiant byr neu wyliau dramor dros nos yn ystod y 12 mis diwethaf?</a:t>
            </a:r>
          </a:p>
          <a:p>
            <a:pPr indent="0" defTabSz="609585" rtl="0">
              <a:lnSpc>
                <a:spcPct val="100000"/>
              </a:lnSpc>
              <a:spcBef>
                <a:spcPts val="0"/>
              </a:spcBef>
              <a:buFontTx/>
              <a:buNone/>
              <a:defRPr/>
            </a:pPr>
            <a:r>
              <a:rPr lang="cy-GB">
                <a:solidFill>
                  <a:srgbClr val="1E1541"/>
                </a:solidFill>
              </a:rPr>
              <a:t>Sylfaen: Pob ymatebydd yn y DU = 1,755. Mae data'n dangos y gyfran sy'n bwriadu mynd ar daith o fewn y 3 mis nesaf – ni fydd hyn yn ystyried bwriadau a sefydlwyd lai na 3 mis cyn dyddiad y daith – a'r teithiau a gymerwyd. Dim ond o fis Ionawr 2024 hyd at fis Rhagfyr 2025 y mae teithiau gwirioneddol ar gael. </a:t>
            </a:r>
            <a:r>
              <a:rPr lang="cy-GB" i="1">
                <a:solidFill>
                  <a:srgbClr val="1E1541"/>
                </a:solidFill>
              </a:rPr>
              <a:t>Wedi'i gymryd o'r traciwr Teimladau Domestig VB</a:t>
            </a:r>
          </a:p>
        </p:txBody>
      </p:sp>
      <p:cxnSp>
        <p:nvCxnSpPr>
          <p:cNvPr id="6" name="Straight Connector 5">
            <a:extLst>
              <a:ext uri="{FF2B5EF4-FFF2-40B4-BE49-F238E27FC236}">
                <a16:creationId xmlns:a16="http://schemas.microsoft.com/office/drawing/2014/main" id="{75E527EE-B65A-D27E-9084-A083CED8D77A}"/>
              </a:ext>
              <a:ext uri="{C183D7F6-B498-43B3-948B-1728B52AA6E4}">
                <adec:decorative xmlns:adec="http://schemas.microsoft.com/office/drawing/2017/decorative" val="1"/>
              </a:ext>
            </a:extLst>
          </p:cNvPr>
          <p:cNvCxnSpPr>
            <a:cxnSpLocks/>
          </p:cNvCxnSpPr>
          <p:nvPr/>
        </p:nvCxnSpPr>
        <p:spPr>
          <a:xfrm>
            <a:off x="11196888" y="5270312"/>
            <a:ext cx="0" cy="5609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624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92058-9B98-84EB-C8D3-6A2836A0C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3E569-441A-E354-1F10-5A80AB9EFB13}"/>
              </a:ext>
            </a:extLst>
          </p:cNvPr>
          <p:cNvSpPr>
            <a:spLocks noGrp="1"/>
          </p:cNvSpPr>
          <p:nvPr>
            <p:ph type="title"/>
          </p:nvPr>
        </p:nvSpPr>
        <p:spPr>
          <a:xfrm>
            <a:off x="422889" y="83601"/>
            <a:ext cx="11769111" cy="671807"/>
          </a:xfrm>
        </p:spPr>
        <p:txBody>
          <a:bodyPr>
            <a:normAutofit fontScale="90000"/>
          </a:bodyPr>
          <a:lstStyle/>
          <a:p>
            <a:pPr rtl="0"/>
            <a:br>
              <a:rPr lang="en-GB">
                <a:latin typeface="+mj-lt"/>
              </a:rPr>
            </a:br>
            <a:r>
              <a:rPr lang="cy-GB"/>
              <a:t>Rhesymau dros ddewis taith Dramor neu daith yn y DU</a:t>
            </a:r>
          </a:p>
        </p:txBody>
      </p:sp>
      <p:sp>
        <p:nvSpPr>
          <p:cNvPr id="3" name="Text Placeholder 2">
            <a:extLst>
              <a:ext uri="{FF2B5EF4-FFF2-40B4-BE49-F238E27FC236}">
                <a16:creationId xmlns:a16="http://schemas.microsoft.com/office/drawing/2014/main" id="{0C723657-5F23-5268-B523-45B1FC630D19}"/>
              </a:ext>
            </a:extLst>
          </p:cNvPr>
          <p:cNvSpPr>
            <a:spLocks noGrp="1"/>
          </p:cNvSpPr>
          <p:nvPr>
            <p:ph type="body" sz="quarter" idx="10"/>
          </p:nvPr>
        </p:nvSpPr>
        <p:spPr>
          <a:xfrm>
            <a:off x="323340" y="875714"/>
            <a:ext cx="11696309" cy="1000960"/>
          </a:xfrm>
        </p:spPr>
        <p:txBody>
          <a:bodyPr/>
          <a:lstStyle/>
          <a:p>
            <a:pPr marL="228594" indent="-228594" rtl="0">
              <a:buFont typeface="Arial" panose="020B0604020202020204" pitchFamily="34" charset="0"/>
              <a:buChar char="•"/>
            </a:pPr>
            <a:r>
              <a:rPr lang="cy-GB" sz="1400" dirty="0"/>
              <a:t>I'r rhai sy'n well ganddynt deithiau i'r DU, y prif resymau yw symlrwydd a chyfleustra: mae amseroedd teithio byrrach, cynllunio haws, a chost is ganfyddedig i gyd yn parhau i fod yn ffactorau cryf a sefydlog.</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dirty="0"/>
              <a:t>I'r rhai sy'n well ganddynt deithio dramor, mae cymhellion yn cael eu gyrru gan amrywiaeth a phrofiad - yn enwedig yr awydd am dywydd gwell ac i brofi diwylliannau neu gyrchfannau newydd.</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dirty="0"/>
              <a:t>O'i gymharu â'r flwyddyn flaenorol, mae'r ddau set o gymhellion yn parhau i fod yn gyson yn fras, gan dynnu sylw at y ffaith bod y dewis rhwng teithiau i'r DU a theithiau tramor yn cael ei yrru mwy gan ddewisiadau‑parhaol hir na‑newidiadau mewn teimlad tymor byr.</a:t>
            </a:r>
          </a:p>
        </p:txBody>
      </p:sp>
      <p:graphicFrame>
        <p:nvGraphicFramePr>
          <p:cNvPr id="4" name="Chart 3" descr="Mae siart bar yn dangos cymhellion dros ddewis teithiau i'r DU. Ym mis Ionawr 2026, mae 51% yn dweud bod gwyliau yn y DU yn haws i'w cynllunio, 49% yn dweud eu bod yn cynnig teithio byrrach neu gyflymach, 49% yn credu bod teithiau yn y DU yn rhatach, 31% eisiau osgoi ciwiau neu ganslo mewn meysydd awyr a phorthladdoedd, ac mae'n well gan 25% fynd ar wyliau mewn lleoedd cyfarwydd. Mae'r lefelau hyn yn fras debyg i fis Ionawr 2025, gyda newidiadau bach yn unig flwyddyn‑ar‑flwyddyn.">
            <a:extLst>
              <a:ext uri="{FF2B5EF4-FFF2-40B4-BE49-F238E27FC236}">
                <a16:creationId xmlns:a16="http://schemas.microsoft.com/office/drawing/2014/main" id="{B340DCB6-FE72-84B4-CC8D-AFB72B3A8CFD}"/>
              </a:ext>
            </a:extLst>
          </p:cNvPr>
          <p:cNvGraphicFramePr>
            <a:graphicFrameLocks noGrp="1"/>
          </p:cNvGraphicFramePr>
          <p:nvPr>
            <p:extLst>
              <p:ext uri="{D42A27DB-BD31-4B8C-83A1-F6EECF244321}">
                <p14:modId xmlns:p14="http://schemas.microsoft.com/office/powerpoint/2010/main" val="1906405038"/>
              </p:ext>
            </p:extLst>
          </p:nvPr>
        </p:nvGraphicFramePr>
        <p:xfrm>
          <a:off x="563419" y="2650836"/>
          <a:ext cx="4719781" cy="34044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Siart bar yn dangos cymhellion dros ffafrio teithiau tramor. Ym mis Ionawr 2026, roedd 47% yn crybwyll tywydd gwell, 42% eisiau ymweld â lleoedd newydd neu brofi diwylliannau newydd, 27% yn credu bod gwyliau tramor yn rhatach, 19% yn teithio i ymweld â ffrindiau neu berthnasau dramor ac roedd 18% yn blaenoriaethu teithiau tramor ar ôl colli allan yn ystod y blynyddoedd diwethaf. O'i gymharu â mis Ionawr 2025, mae'r lefelau'n debyg, er mai cymhellion fel ymweld â diwylliannau newydd a cheisio tywydd gwell yw'r sbardunau cryfaf o hyd.">
            <a:extLst>
              <a:ext uri="{FF2B5EF4-FFF2-40B4-BE49-F238E27FC236}">
                <a16:creationId xmlns:a16="http://schemas.microsoft.com/office/drawing/2014/main" id="{8145E9FF-D330-5DA9-3A22-D8E447751D10}"/>
              </a:ext>
            </a:extLst>
          </p:cNvPr>
          <p:cNvGraphicFramePr>
            <a:graphicFrameLocks noGrp="1"/>
          </p:cNvGraphicFramePr>
          <p:nvPr>
            <p:extLst>
              <p:ext uri="{D42A27DB-BD31-4B8C-83A1-F6EECF244321}">
                <p14:modId xmlns:p14="http://schemas.microsoft.com/office/powerpoint/2010/main" val="2240969540"/>
              </p:ext>
            </p:extLst>
          </p:nvPr>
        </p:nvGraphicFramePr>
        <p:xfrm>
          <a:off x="5413500" y="2494700"/>
          <a:ext cx="6011882" cy="3487586"/>
        </p:xfrm>
        <a:graphic>
          <a:graphicData uri="http://schemas.openxmlformats.org/drawingml/2006/chart">
            <c:chart xmlns:c="http://schemas.openxmlformats.org/drawingml/2006/chart" xmlns:r="http://schemas.openxmlformats.org/officeDocument/2006/relationships" r:id="rId4"/>
          </a:graphicData>
        </a:graphic>
      </p:graphicFrame>
      <p:sp>
        <p:nvSpPr>
          <p:cNvPr id="5" name="Footer Placeholder 5">
            <a:extLst>
              <a:ext uri="{FF2B5EF4-FFF2-40B4-BE49-F238E27FC236}">
                <a16:creationId xmlns:a16="http://schemas.microsoft.com/office/drawing/2014/main" id="{C86600A1-E429-E881-2D28-0E977ABA5EA7}"/>
              </a:ext>
            </a:extLst>
          </p:cNvPr>
          <p:cNvSpPr txBox="1">
            <a:spLocks/>
          </p:cNvSpPr>
          <p:nvPr/>
        </p:nvSpPr>
        <p:spPr>
          <a:xfrm>
            <a:off x="203272" y="6157128"/>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rtl="0">
              <a:defRPr/>
            </a:pPr>
            <a:r>
              <a:rPr lang="cy-GB" sz="1000">
                <a:solidFill>
                  <a:srgbClr val="1E1541"/>
                </a:solidFill>
                <a:latin typeface="Arial" panose="020B0604020202020204" pitchFamily="34" charset="0"/>
                <a:cs typeface="Arial" panose="020B0604020202020204" pitchFamily="34" charset="0"/>
              </a:rPr>
              <a:t>VB2k. Pam ydych chi'n fwy tebygol o ddewis taith i'r DU na thaith dramor? Ionawr 2026 = 619; Ionawr 2025 = 586. </a:t>
            </a:r>
          </a:p>
          <a:p>
            <a:pPr lvl="0" defTabSz="609585" rtl="0">
              <a:defRPr/>
            </a:pPr>
            <a:r>
              <a:rPr lang="cy-GB" sz="1000">
                <a:solidFill>
                  <a:srgbClr val="1E1541"/>
                </a:solidFill>
                <a:latin typeface="Arial" panose="020B0604020202020204" pitchFamily="34" charset="0"/>
                <a:cs typeface="Arial" panose="020B0604020202020204" pitchFamily="34" charset="0"/>
              </a:rPr>
              <a:t>VB2l. Pam ydych chi'n fwy tebygol o ddewis taith dramor na thaith yn y DU? Ionawr 2026 = 415; Ionawr 2025 = 516. </a:t>
            </a:r>
          </a:p>
          <a:p>
            <a:pPr lvl="0" defTabSz="609585" rtl="0">
              <a:defRPr/>
            </a:pPr>
            <a:r>
              <a:rPr lang="cy-GB" sz="1000">
                <a:solidFill>
                  <a:srgbClr val="1E154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64015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3A52-596C-65C1-DA05-50EB1DA5F3D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1300AC-F53F-758B-3952-24AEAF5E49B8}"/>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lvl="0" rtl="0">
              <a:spcBef>
                <a:spcPts val="1000"/>
              </a:spcBef>
              <a:defRPr/>
            </a:pPr>
            <a:r>
              <a:rPr lang="cy-GB">
                <a:solidFill>
                  <a:schemeClr val="bg1"/>
                </a:solidFill>
                <a:latin typeface="Arial Black" panose="020B0A04020102020204" pitchFamily="34" charset="0"/>
                <a:ea typeface="+mn-ea"/>
                <a:cs typeface="Dreaming Outloud Pro" panose="03050502040302030504" pitchFamily="66" charset="0"/>
              </a:rPr>
              <a:t>Ystyriaethau Teithio a Thwristiaeth Eraill</a:t>
            </a:r>
          </a:p>
        </p:txBody>
      </p:sp>
    </p:spTree>
    <p:extLst>
      <p:ext uri="{BB962C8B-B14F-4D97-AF65-F5344CB8AC3E}">
        <p14:creationId xmlns:p14="http://schemas.microsoft.com/office/powerpoint/2010/main" val="1232695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69ED-0CF4-A53C-0845-EA52701C9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93EDA-28AE-EEC1-68E7-36A5D7E127EA}"/>
              </a:ext>
            </a:extLst>
          </p:cNvPr>
          <p:cNvSpPr>
            <a:spLocks noGrp="1"/>
          </p:cNvSpPr>
          <p:nvPr>
            <p:ph type="title"/>
          </p:nvPr>
        </p:nvSpPr>
        <p:spPr>
          <a:xfrm>
            <a:off x="422889" y="100829"/>
            <a:ext cx="11769111" cy="671807"/>
          </a:xfrm>
        </p:spPr>
        <p:txBody>
          <a:bodyPr>
            <a:normAutofit fontScale="90000"/>
          </a:bodyPr>
          <a:lstStyle/>
          <a:p>
            <a:pPr rtl="0"/>
            <a:br>
              <a:rPr lang="en-GB">
                <a:latin typeface="+mj-lt"/>
              </a:rPr>
            </a:br>
            <a:r>
              <a:rPr lang="cy-GB"/>
              <a:t>Gwelliannau i annog teithiau i Gymru</a:t>
            </a:r>
          </a:p>
        </p:txBody>
      </p:sp>
      <p:sp>
        <p:nvSpPr>
          <p:cNvPr id="3" name="Text Placeholder 2">
            <a:extLst>
              <a:ext uri="{FF2B5EF4-FFF2-40B4-BE49-F238E27FC236}">
                <a16:creationId xmlns:a16="http://schemas.microsoft.com/office/drawing/2014/main" id="{A8E92D81-A842-5158-DACF-B18506A4DBF7}"/>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400"/>
              <a:t>Y gwelliannau a awgrymwyd amlaf i annog teithiau i Gymru oedd ‘mwy o wybodaeth am bethau i’w gwneud’ (28%) a ‘dewisiadau llety mwy fforddiadwy’ (27%). Mae dewisiadau'n amrywio yn ôl demograffig, gyda chynulleidfaoedd iau yn ffafrio mwy o hyrwyddo digwyddiadau, mwy o weithgareddau sy'n addas i deuluoedd, dewis ehangach o fwyd a diod, presenoldeb ar-lein cryfach, a hygyrchedd gwell. Er bod effeithiau costau byw yn is ymhlith ymwelwyr haf â Chymru, mae'r pwyslais parhaus ar lety fforddiadwy yn tynnu sylw at ei berthnasedd wrth gefnogi bwriad teithio.</a:t>
            </a:r>
          </a:p>
        </p:txBody>
      </p:sp>
      <p:graphicFrame>
        <p:nvGraphicFramePr>
          <p:cNvPr id="4" name="Chart 3" descr="Siart far yn dangos y 10 gwelliant awgrymedig gorau i annog taith i Gymru yn Awst 2025. Y gwelliant mwyaf poblogaidd yw mwy o wybodaeth am bethau i'w gwneud (28%), ac yna mwy o opsiynau llety fforddiadwy (27%). Mae awgrymiadau eraill yn cynnwys pecynnau neu fargeinion ar gyfer teithio a llety (21%), cysylltiadau trafnidiaeth gwell (21%), hyrwyddo digwyddiadau a gwyliau yn fwy (18%), mwy o weithgareddau sy'n addas i deuluoedd (14%), mwy o weithgareddau dan do neu bob tywydd (14%), dewis ehangach o opsiynau bwyd a diod (14%), presenoldeb cryfach ar-lein/ar gyfryngau cymdeithasol (13%), a hygyrchedd gwell mewn llety neu atyniadau (12%). Mae nodiadau'n tynnu sylw at y ffaith mai opsiynau fforddiadwy yw'r ffactor pwysicaf o hyd, ac mae pobl 25–34 oed a theuluoedd yn cael eu mynegeio'n uwch o ran presenoldeb a fforddiadwyedd ar gyfryngau cymdeithasol.">
            <a:extLst>
              <a:ext uri="{FF2B5EF4-FFF2-40B4-BE49-F238E27FC236}">
                <a16:creationId xmlns:a16="http://schemas.microsoft.com/office/drawing/2014/main" id="{1BCC171A-3E9C-A45F-276D-C12759209467}"/>
              </a:ext>
            </a:extLst>
          </p:cNvPr>
          <p:cNvGraphicFramePr>
            <a:graphicFrameLocks noGrp="1"/>
          </p:cNvGraphicFramePr>
          <p:nvPr>
            <p:extLst>
              <p:ext uri="{D42A27DB-BD31-4B8C-83A1-F6EECF244321}">
                <p14:modId xmlns:p14="http://schemas.microsoft.com/office/powerpoint/2010/main" val="2302904951"/>
              </p:ext>
            </p:extLst>
          </p:nvPr>
        </p:nvGraphicFramePr>
        <p:xfrm>
          <a:off x="402431" y="2008003"/>
          <a:ext cx="11030203"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67FE5BC4-3E86-9FD9-7719-A4F18DF00EBA}"/>
              </a:ext>
            </a:extLst>
          </p:cNvPr>
          <p:cNvSpPr txBox="1"/>
          <p:nvPr/>
        </p:nvSpPr>
        <p:spPr>
          <a:xfrm>
            <a:off x="653782" y="2512122"/>
            <a:ext cx="2881827" cy="600164"/>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1"/>
                </a:solidFill>
                <a:latin typeface="Arial" panose="020B0604020202020204" pitchFamily="34" charset="0"/>
                <a:cs typeface="Arial" panose="020B0604020202020204" pitchFamily="34" charset="0"/>
              </a:rPr>
              <a:t>Mae opsiynau fforddiadwy yn parhau i fod y gwelliannau cyntaf neu ail orau waeth beth fo'r amgylchiadau ariannol.</a:t>
            </a:r>
          </a:p>
        </p:txBody>
      </p:sp>
      <p:sp>
        <p:nvSpPr>
          <p:cNvPr id="10" name="TextBox 9">
            <a:extLst>
              <a:ext uri="{FF2B5EF4-FFF2-40B4-BE49-F238E27FC236}">
                <a16:creationId xmlns:a16="http://schemas.microsoft.com/office/drawing/2014/main" id="{3428E7CE-E649-C9E3-D180-4D2517F0AB70}"/>
              </a:ext>
            </a:extLst>
          </p:cNvPr>
          <p:cNvSpPr txBox="1"/>
          <p:nvPr/>
        </p:nvSpPr>
        <p:spPr>
          <a:xfrm>
            <a:off x="4870909" y="2826990"/>
            <a:ext cx="914400" cy="938719"/>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1"/>
                </a:solidFill>
                <a:latin typeface="Arial" panose="020B0604020202020204" pitchFamily="34" charset="0"/>
                <a:cs typeface="Arial" panose="020B0604020202020204" pitchFamily="34" charset="0"/>
              </a:rPr>
              <a:t>Ffactor uchaf ar gyfer 25-34 oed sef 31%</a:t>
            </a:r>
          </a:p>
        </p:txBody>
      </p:sp>
      <p:sp>
        <p:nvSpPr>
          <p:cNvPr id="6" name="TextBox 5">
            <a:extLst>
              <a:ext uri="{FF2B5EF4-FFF2-40B4-BE49-F238E27FC236}">
                <a16:creationId xmlns:a16="http://schemas.microsoft.com/office/drawing/2014/main" id="{AA6C34D8-8636-684C-65BB-F171010B552F}"/>
              </a:ext>
            </a:extLst>
          </p:cNvPr>
          <p:cNvSpPr txBox="1"/>
          <p:nvPr/>
        </p:nvSpPr>
        <p:spPr>
          <a:xfrm>
            <a:off x="5954858" y="3075526"/>
            <a:ext cx="1027587" cy="938719"/>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1"/>
                </a:solidFill>
                <a:latin typeface="Arial" panose="020B0604020202020204" pitchFamily="34" charset="0"/>
                <a:cs typeface="Arial" panose="020B0604020202020204" pitchFamily="34" charset="0"/>
              </a:rPr>
              <a:t>23% ar gyfer 25-34 oed</a:t>
            </a:r>
          </a:p>
          <a:p>
            <a:pPr algn="ctr"/>
            <a:endParaRPr lang="en-GB" sz="1100" dirty="0">
              <a:solidFill>
                <a:schemeClr val="bg1"/>
              </a:solidFill>
              <a:latin typeface="Arial" panose="020B0604020202020204" pitchFamily="34" charset="0"/>
              <a:cs typeface="Arial" panose="020B0604020202020204" pitchFamily="34" charset="0"/>
            </a:endParaRPr>
          </a:p>
          <a:p>
            <a:pPr algn="ctr" rtl="0"/>
            <a:r>
              <a:rPr lang="cy-GB" sz="1100" dirty="0">
                <a:solidFill>
                  <a:schemeClr val="bg1"/>
                </a:solidFill>
                <a:latin typeface="Arial" panose="020B0604020202020204" pitchFamily="34" charset="0"/>
                <a:cs typeface="Arial" panose="020B0604020202020204" pitchFamily="34" charset="0"/>
              </a:rPr>
              <a:t>23% ar gyfer teuluoedd</a:t>
            </a:r>
          </a:p>
        </p:txBody>
      </p:sp>
      <p:sp>
        <p:nvSpPr>
          <p:cNvPr id="11" name="TextBox 10">
            <a:extLst>
              <a:ext uri="{FF2B5EF4-FFF2-40B4-BE49-F238E27FC236}">
                <a16:creationId xmlns:a16="http://schemas.microsoft.com/office/drawing/2014/main" id="{3B4ADADE-F86E-7AE0-6CEF-8A64DB499F76}"/>
              </a:ext>
            </a:extLst>
          </p:cNvPr>
          <p:cNvSpPr txBox="1"/>
          <p:nvPr/>
        </p:nvSpPr>
        <p:spPr>
          <a:xfrm>
            <a:off x="8207292" y="3075525"/>
            <a:ext cx="3032260" cy="938719"/>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100" dirty="0">
                <a:solidFill>
                  <a:schemeClr val="bg1"/>
                </a:solidFill>
                <a:latin typeface="Arial" panose="020B0604020202020204" pitchFamily="34" charset="0"/>
                <a:cs typeface="Arial" panose="020B0604020202020204" pitchFamily="34" charset="0"/>
              </a:rPr>
              <a:t>Mae pobl 25-34 oed a theuluoedd yn mynegeio'n uwch ar draws y metrigau hyn, gyda </a:t>
            </a:r>
            <a:r>
              <a:rPr lang="cy-GB" sz="1100" dirty="0">
                <a:latin typeface="Arial" panose="020B0604020202020204" pitchFamily="34" charset="0"/>
                <a:cs typeface="Arial" panose="020B0604020202020204" pitchFamily="34" charset="0"/>
              </a:rPr>
              <a:t>Phobl Annibynnol Iau</a:t>
            </a:r>
            <a:r>
              <a:rPr lang="cy-GB" sz="1100" dirty="0">
                <a:solidFill>
                  <a:schemeClr val="bg1"/>
                </a:solidFill>
                <a:latin typeface="Arial" panose="020B0604020202020204" pitchFamily="34" charset="0"/>
                <a:cs typeface="Arial" panose="020B0604020202020204" pitchFamily="34" charset="0"/>
              </a:rPr>
              <a:t> a phobl 16-24 oed yn mynegeio'n uwch ar 'bresenoldeb cryfach ar gyfryngau cymdeithasol'</a:t>
            </a:r>
          </a:p>
        </p:txBody>
      </p:sp>
      <p:sp>
        <p:nvSpPr>
          <p:cNvPr id="5" name="Footer Placeholder 5">
            <a:extLst>
              <a:ext uri="{FF2B5EF4-FFF2-40B4-BE49-F238E27FC236}">
                <a16:creationId xmlns:a16="http://schemas.microsoft.com/office/drawing/2014/main" id="{D5CC998C-109D-77F8-08D5-20C80EE77444}"/>
              </a:ext>
            </a:extLst>
          </p:cNvPr>
          <p:cNvSpPr txBox="1">
            <a:spLocks/>
          </p:cNvSpPr>
          <p:nvPr/>
        </p:nvSpPr>
        <p:spPr>
          <a:xfrm>
            <a:off x="163665" y="6191995"/>
            <a:ext cx="9912466"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VW3. Pa welliannau fyddai’n eich gwneud chi’n fwy tebygol o ystyried taith i Gymru?</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Sylfaen: Data Awst 2025 = 1,224</a:t>
            </a:r>
          </a:p>
        </p:txBody>
      </p:sp>
    </p:spTree>
    <p:extLst>
      <p:ext uri="{BB962C8B-B14F-4D97-AF65-F5344CB8AC3E}">
        <p14:creationId xmlns:p14="http://schemas.microsoft.com/office/powerpoint/2010/main" val="3113586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62A17-04E9-7823-A738-327B6BCA8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A8D909-BF26-00DB-95EA-2245221D8D62}"/>
              </a:ext>
            </a:extLst>
          </p:cNvPr>
          <p:cNvSpPr>
            <a:spLocks noGrp="1"/>
          </p:cNvSpPr>
          <p:nvPr>
            <p:ph type="title"/>
          </p:nvPr>
        </p:nvSpPr>
        <p:spPr>
          <a:xfrm>
            <a:off x="422889" y="71581"/>
            <a:ext cx="11675852" cy="671807"/>
          </a:xfrm>
        </p:spPr>
        <p:txBody>
          <a:bodyPr/>
          <a:lstStyle/>
          <a:p>
            <a:pPr rtl="0"/>
            <a:r>
              <a:rPr lang="cy-GB"/>
              <a:t>Llety – archebion ar-lein</a:t>
            </a:r>
          </a:p>
        </p:txBody>
      </p:sp>
      <p:sp>
        <p:nvSpPr>
          <p:cNvPr id="3" name="Text Placeholder 2">
            <a:extLst>
              <a:ext uri="{FF2B5EF4-FFF2-40B4-BE49-F238E27FC236}">
                <a16:creationId xmlns:a16="http://schemas.microsoft.com/office/drawing/2014/main" id="{DFACA055-1C7B-170B-B7A6-DEC507FDD7D7}"/>
              </a:ext>
            </a:extLst>
          </p:cNvPr>
          <p:cNvSpPr>
            <a:spLocks noGrp="1"/>
          </p:cNvSpPr>
          <p:nvPr>
            <p:ph type="body" sz="quarter" idx="10"/>
          </p:nvPr>
        </p:nvSpPr>
        <p:spPr>
          <a:xfrm>
            <a:off x="93259" y="611258"/>
            <a:ext cx="12005482" cy="1435444"/>
          </a:xfrm>
        </p:spPr>
        <p:txBody>
          <a:bodyPr/>
          <a:lstStyle/>
          <a:p>
            <a:pPr marL="171450" indent="-171450" rtl="0">
              <a:buFont typeface="Arial" panose="020B0604020202020204" pitchFamily="34" charset="0"/>
              <a:buChar char="•"/>
            </a:pPr>
            <a:r>
              <a:rPr lang="cy-GB" dirty="0"/>
              <a:t>Wrth archebu teithiau domestig, mae teithwyr yn ffafrio archebu ar-lein yn gryf. Dywed 91% ei bod yn 'Bwysig Iawn' neu 'Rhywfaint' yn bwysig bod archebu ar-lein ar gael.</a:t>
            </a:r>
          </a:p>
          <a:p>
            <a:pPr marL="171450" indent="-171450">
              <a:buFont typeface="Arial" panose="020B0604020202020204" pitchFamily="34" charset="0"/>
              <a:buChar char="•"/>
            </a:pPr>
            <a:endParaRPr lang="en-GB" sz="700" dirty="0"/>
          </a:p>
          <a:p>
            <a:pPr marL="171450" indent="-171450" rtl="0">
              <a:buFont typeface="Arial" panose="020B0604020202020204" pitchFamily="34" charset="0"/>
              <a:buChar char="•"/>
            </a:pPr>
            <a:r>
              <a:rPr lang="cy-GB" dirty="0"/>
              <a:t>Pe na bai archebu ar-lein yn opsiwn, byddai'r rhan fwyaf o deithwyr yn dal i geisio archebu'n uniongyrchol - fel arfer trwy ffonio neu e-bostio'r darparwr - yn hytrach na newid cyrchfan neu ganslo. Mewn gwirionedd, mae 74% yn dweud y byddent yn dal yn fodlon archebu pe bai angen galwad, gan dynnu sylw at y ffaith, er bod ar-lein yn cael ei ffafrio, nad yw'n rhwystr llym i drosi'r galw.</a:t>
            </a:r>
          </a:p>
          <a:p>
            <a:pPr marL="171450" indent="-171450">
              <a:buFont typeface="Arial" panose="020B0604020202020204" pitchFamily="34" charset="0"/>
              <a:buChar char="•"/>
            </a:pPr>
            <a:endParaRPr lang="en-GB" sz="700" dirty="0"/>
          </a:p>
          <a:p>
            <a:pPr marL="171450" indent="-171450" rtl="0">
              <a:buFont typeface="Arial" panose="020B0604020202020204" pitchFamily="34" charset="0"/>
              <a:buChar char="•"/>
            </a:pPr>
            <a:r>
              <a:rPr lang="cy-GB" dirty="0"/>
              <a:t>Mae hyn yn golygu, er bod archebu ar-lein bellach yn ddisgwyliad clir i ddarparwyr llety, y bydd llawer o bobl sy'n teithio ar deithiau domestig yn dal i ddefnyddio llwybrau archebu traddodiadol pan fo angen. Mae ffactorau ymarferol fel lleoliad, pris neu argaeledd yn dal i ddylanwadu ar benderfyniadau yn fwy na dull archebu pan fydd teithwyr yn cael eu cymell i sicrhau arhosiad.</a:t>
            </a:r>
          </a:p>
          <a:p>
            <a:pPr marL="171450" indent="-171450">
              <a:buFont typeface="Arial" panose="020B0604020202020204" pitchFamily="34" charset="0"/>
              <a:buChar char="•"/>
            </a:pPr>
            <a:endParaRPr lang="en-GB" sz="1100" dirty="0"/>
          </a:p>
          <a:p>
            <a:pPr marL="171450" indent="-171450">
              <a:buFont typeface="Arial" panose="020B0604020202020204" pitchFamily="34" charset="0"/>
              <a:buChar char="•"/>
            </a:pPr>
            <a:endParaRPr lang="en-GB" sz="1100" dirty="0"/>
          </a:p>
          <a:p>
            <a:pPr marL="171450" indent="-171450">
              <a:buFont typeface="Arial" panose="020B0604020202020204" pitchFamily="34" charset="0"/>
              <a:buChar char="•"/>
            </a:pPr>
            <a:endParaRPr lang="en-GB" sz="1100" dirty="0"/>
          </a:p>
          <a:p>
            <a:pPr marL="171450" indent="-171450">
              <a:buFont typeface="Arial" panose="020B0604020202020204" pitchFamily="34" charset="0"/>
              <a:buChar char="•"/>
            </a:pPr>
            <a:endParaRPr lang="en-GB" sz="1100" dirty="0"/>
          </a:p>
        </p:txBody>
      </p:sp>
      <p:graphicFrame>
        <p:nvGraphicFramePr>
          <p:cNvPr id="6" name="Chart 5" descr="Siart bar llorweddol yn dangos dulliau archebu arferol. Safleoedd teithio ar-lein yw'r sianel fwyaf cyffredin o bell ffordd sef 57%, ac yna asiantau teithio sef 20%. Mae tua 12% fel arfer yn archebu dros y ffôn neu drwy e-bost yn uniongyrchol gyda'r darparwr. Mae trefnwyr teithiau bysiau neu goetsys yn cyfrif am 6%, ac mae 6% arall yn defnyddio dulliau eraill. ">
            <a:extLst>
              <a:ext uri="{FF2B5EF4-FFF2-40B4-BE49-F238E27FC236}">
                <a16:creationId xmlns:a16="http://schemas.microsoft.com/office/drawing/2014/main" id="{1A953ABC-4058-264D-3CBC-1FD4D0B49B65}"/>
              </a:ext>
            </a:extLst>
          </p:cNvPr>
          <p:cNvGraphicFramePr>
            <a:graphicFrameLocks noGrp="1"/>
          </p:cNvGraphicFramePr>
          <p:nvPr>
            <p:extLst>
              <p:ext uri="{D42A27DB-BD31-4B8C-83A1-F6EECF244321}">
                <p14:modId xmlns:p14="http://schemas.microsoft.com/office/powerpoint/2010/main" val="41208840"/>
              </p:ext>
            </p:extLst>
          </p:nvPr>
        </p:nvGraphicFramePr>
        <p:xfrm>
          <a:off x="885573" y="2384259"/>
          <a:ext cx="4857227" cy="36564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descr="Mae siart bar llorweddol yn dangos beth fyddai teithwyr yn ei wneud pe na ellid archebu'r llety yr oeddent ei eisiau ar-lein. Mae mwyafrif, 55%, yn dweud y byddent yn ffonio neu'n e-bostio i archebu'n uniongyrchol. Mae tua 33% yn dweud y byddent yn dewis darparwr neu gyrchfan wahanol. Byddai tua 11% yn ymweld yn bersonol i drefnu'r archeb, tra mai dim ond 1% sy'n dweud y byddent yn canslo'r daith.">
            <a:extLst>
              <a:ext uri="{FF2B5EF4-FFF2-40B4-BE49-F238E27FC236}">
                <a16:creationId xmlns:a16="http://schemas.microsoft.com/office/drawing/2014/main" id="{D6EB77E6-1B31-8F87-0EC1-9C587A70B50A}"/>
              </a:ext>
            </a:extLst>
          </p:cNvPr>
          <p:cNvGraphicFramePr>
            <a:graphicFrameLocks noGrp="1"/>
          </p:cNvGraphicFramePr>
          <p:nvPr>
            <p:extLst>
              <p:ext uri="{D42A27DB-BD31-4B8C-83A1-F6EECF244321}">
                <p14:modId xmlns:p14="http://schemas.microsoft.com/office/powerpoint/2010/main" val="3027952727"/>
              </p:ext>
            </p:extLst>
          </p:nvPr>
        </p:nvGraphicFramePr>
        <p:xfrm>
          <a:off x="6382527" y="2373257"/>
          <a:ext cx="5035801" cy="3667465"/>
        </p:xfrm>
        <a:graphic>
          <a:graphicData uri="http://schemas.openxmlformats.org/drawingml/2006/chart">
            <c:chart xmlns:c="http://schemas.openxmlformats.org/drawingml/2006/chart" xmlns:r="http://schemas.openxmlformats.org/officeDocument/2006/relationships" r:id="rId4"/>
          </a:graphicData>
        </a:graphic>
      </p:graphicFrame>
      <p:sp>
        <p:nvSpPr>
          <p:cNvPr id="5" name="Footer Placeholder 5">
            <a:extLst>
              <a:ext uri="{FF2B5EF4-FFF2-40B4-BE49-F238E27FC236}">
                <a16:creationId xmlns:a16="http://schemas.microsoft.com/office/drawing/2014/main" id="{DAF4E941-4861-BD8C-FE90-35245F0CC7A9}"/>
              </a:ext>
            </a:extLst>
          </p:cNvPr>
          <p:cNvSpPr txBox="1">
            <a:spLocks/>
          </p:cNvSpPr>
          <p:nvPr/>
        </p:nvSpPr>
        <p:spPr>
          <a:xfrm>
            <a:off x="60323" y="5822110"/>
            <a:ext cx="9531351" cy="746626"/>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OB1. Sut ydych chi fel arfer yn archebu'r rhannau canlynol o'ch teithiau domestig?</a:t>
            </a:r>
            <a:br>
              <a:rPr lang="en-GB" sz="100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OB3: Pa mor bwysig yw gallu archebu eich llety domestig ar-lein?</a:t>
            </a:r>
          </a:p>
          <a:p>
            <a:pPr defTabSz="609585" rtl="0">
              <a:defRPr/>
            </a:pPr>
            <a:r>
              <a:rPr lang="cy-GB" sz="1000">
                <a:solidFill>
                  <a:srgbClr val="1E1541"/>
                </a:solidFill>
                <a:latin typeface="Arial" panose="020B0604020202020204" pitchFamily="34" charset="0"/>
                <a:cs typeface="Arial" panose="020B0604020202020204" pitchFamily="34" charset="0"/>
              </a:rPr>
              <a:t>OB4: Os na ellid archebu'r llety domestig yr oeddech ei eisiau ar-lein, beth fyddech chi'n fwyaf tebygol o'i wneud yn lle hynny?</a:t>
            </a:r>
            <a:br>
              <a:rPr lang="en-GB" sz="100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OB5: Pa mor debygol fyddech chi o archebu eich llety domestig pe bai angen ffonio i wneud yr archeb?</a:t>
            </a:r>
          </a:p>
          <a:p>
            <a:pPr defTabSz="609585" rtl="0">
              <a:defRPr/>
            </a:pPr>
            <a:r>
              <a:rPr lang="cy-GB" sz="1000">
                <a:solidFill>
                  <a:srgbClr val="1E1541"/>
                </a:solidFill>
                <a:latin typeface="Arial"/>
              </a:rPr>
              <a:t>Sylfaen: Data Tachwedd 2025 = 1,755.  Pob archeb llety ar-lein = 994.</a:t>
            </a:r>
          </a:p>
        </p:txBody>
      </p:sp>
    </p:spTree>
    <p:extLst>
      <p:ext uri="{BB962C8B-B14F-4D97-AF65-F5344CB8AC3E}">
        <p14:creationId xmlns:p14="http://schemas.microsoft.com/office/powerpoint/2010/main" val="3818240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E72B4-21BD-0695-DCF1-7EC6C52196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00D92-2D2F-9D23-51A1-D7F8DF1867E9}"/>
              </a:ext>
            </a:extLst>
          </p:cNvPr>
          <p:cNvSpPr>
            <a:spLocks noGrp="1"/>
          </p:cNvSpPr>
          <p:nvPr>
            <p:ph type="title"/>
          </p:nvPr>
        </p:nvSpPr>
        <p:spPr/>
        <p:txBody>
          <a:bodyPr/>
          <a:lstStyle/>
          <a:p>
            <a:pPr rtl="0"/>
            <a:r>
              <a:rPr lang="cy-GB"/>
              <a:t>Canfyddiadau ynghylch cyflwyno ardoll ymwelwyr </a:t>
            </a:r>
          </a:p>
        </p:txBody>
      </p:sp>
      <p:sp>
        <p:nvSpPr>
          <p:cNvPr id="3" name="Text Placeholder 2">
            <a:extLst>
              <a:ext uri="{FF2B5EF4-FFF2-40B4-BE49-F238E27FC236}">
                <a16:creationId xmlns:a16="http://schemas.microsoft.com/office/drawing/2014/main" id="{264F07F8-F34F-305F-BFC1-D1CA5562DEB8}"/>
              </a:ext>
            </a:extLst>
          </p:cNvPr>
          <p:cNvSpPr>
            <a:spLocks noGrp="1"/>
          </p:cNvSpPr>
          <p:nvPr>
            <p:ph type="body" sz="quarter" idx="10"/>
          </p:nvPr>
        </p:nvSpPr>
        <p:spPr>
          <a:xfrm>
            <a:off x="164815" y="550951"/>
            <a:ext cx="11933926" cy="813948"/>
          </a:xfrm>
        </p:spPr>
        <p:txBody>
          <a:bodyPr/>
          <a:lstStyle/>
          <a:p>
            <a:pPr marL="171450" indent="-171450" rtl="0">
              <a:buFont typeface="Arial" panose="020B0604020202020204" pitchFamily="34" charset="0"/>
              <a:buChar char="•"/>
            </a:pPr>
            <a:r>
              <a:rPr lang="cy-GB" dirty="0"/>
              <a:t>Mae mwyafrif yn ystyried cyflwyno Ardoll Ymwelwyr yn gadarnhaol, gyda dros hanner (54%) yn ei ystyried yn fenter dda, tra bod chwarter yn ei ystyried yn negyddol.</a:t>
            </a:r>
          </a:p>
          <a:p>
            <a:pPr marL="171450" indent="-171450">
              <a:buFont typeface="Arial" panose="020B0604020202020204" pitchFamily="34" charset="0"/>
              <a:buChar char="•"/>
            </a:pPr>
            <a:endParaRPr lang="en-GB" dirty="0"/>
          </a:p>
          <a:p>
            <a:pPr marL="171450" indent="-171450" rtl="0">
              <a:buFont typeface="Arial" panose="020B0604020202020204" pitchFamily="34" charset="0"/>
              <a:buChar char="•"/>
            </a:pPr>
            <a:r>
              <a:rPr lang="cy-GB" dirty="0"/>
              <a:t>Mae pryderon yn bodoli ynghylch effeithiau ymddygiadol posibl, gyda 60% yn cytuno y gallai ardoll annog rhai pobl i beidio ag ymweld; fodd bynnag, mae cytundeb yn fwy meddal o ran fforddiadwyedd, gyda thua hanner (52%) yn credu y gallai wneud seibiannau byr yn y DU yn rhy ddrud.</a:t>
            </a:r>
          </a:p>
          <a:p>
            <a:pPr marL="171450" indent="-171450">
              <a:buFont typeface="Arial" panose="020B0604020202020204" pitchFamily="34" charset="0"/>
              <a:buChar char="•"/>
            </a:pPr>
            <a:endParaRPr lang="en-GB" dirty="0"/>
          </a:p>
          <a:p>
            <a:pPr marL="171450" indent="-171450" rtl="0">
              <a:buFont typeface="Arial" panose="020B0604020202020204" pitchFamily="34" charset="0"/>
              <a:buChar char="•"/>
            </a:pPr>
            <a:r>
              <a:rPr lang="cy-GB" dirty="0"/>
              <a:t>At ei gilydd, er bod y dreth yn cael ei gweld yn gyffredinol fel mesur adeiladol gan dros hanner yr ymatebwyr, mae llawer yn dal i ragweld rhywfaint o effaith ar nifer yr ymwelwyr neu sensitifrwydd i gostau - gan nodi'r angen am gyfathrebu clir ynghylch sut y bydd arian yn cael ei ddefnyddio a sicrwydd ynghylch gwerth am arian.</a:t>
            </a:r>
          </a:p>
        </p:txBody>
      </p:sp>
      <p:graphicFrame>
        <p:nvGraphicFramePr>
          <p:cNvPr id="8" name="Chart Placeholder 7" descr="Siart cylch sy'n dangos sut mae pobl yn gweld yr ardoll ymwelwyr yn gyffredinol: mae 54% yn ei hystyried yn fenter gadarnhaol, mae 25% yn ei hystyried yn negyddol, ac nid oes gan 21% farn.">
            <a:extLst>
              <a:ext uri="{FF2B5EF4-FFF2-40B4-BE49-F238E27FC236}">
                <a16:creationId xmlns:a16="http://schemas.microsoft.com/office/drawing/2014/main" id="{F96CF28D-9773-BE28-934B-48E3DF3ADA30}"/>
              </a:ext>
            </a:extLst>
          </p:cNvPr>
          <p:cNvGraphicFramePr>
            <a:graphicFrameLocks/>
          </p:cNvGraphicFramePr>
          <p:nvPr>
            <p:extLst>
              <p:ext uri="{D42A27DB-BD31-4B8C-83A1-F6EECF244321}">
                <p14:modId xmlns:p14="http://schemas.microsoft.com/office/powerpoint/2010/main" val="501761683"/>
              </p:ext>
            </p:extLst>
          </p:nvPr>
        </p:nvGraphicFramePr>
        <p:xfrm>
          <a:off x="441654" y="2212253"/>
          <a:ext cx="5234381" cy="37617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descr="Mae siart bar clwstwr yn dangos lefelau cytundeb â dau effaith bosibl yr ardoll. Pan ofynnwyd a fyddai ardoll ymwelwyr yn gwneud seibiannau byr yn y DU yn rhy ddrud, mae'r ymatebion yn amrywio ar draws y raddfa, gyda 4% yn anghytuno'n gryf, 9% yn dewis '2', 25% yn dewis '3', 31% yn dewis '4', a 21% yn cytuno'n gryf — sy'n golygu bod tua hanner yn cytuno i ryw raddau y gallai godi costau. Pan ofynnwyd a allai ardoll annog pobl i beidio ag ymweld, roedd 4% yn anghytuno’n gryf, 9% yn dewis ‘2’, 19% yn dewis ‘3’, 34% yn dewis ‘4’, a 27% yn cytuno’n gryf — tua 60% yn cytuno’n gyffredinol.">
            <a:extLst>
              <a:ext uri="{FF2B5EF4-FFF2-40B4-BE49-F238E27FC236}">
                <a16:creationId xmlns:a16="http://schemas.microsoft.com/office/drawing/2014/main" id="{81613D61-C9BF-CE0B-79CD-070DC1E58078}"/>
              </a:ext>
            </a:extLst>
          </p:cNvPr>
          <p:cNvGraphicFramePr>
            <a:graphicFrameLocks noGrp="1"/>
          </p:cNvGraphicFramePr>
          <p:nvPr>
            <p:extLst>
              <p:ext uri="{D42A27DB-BD31-4B8C-83A1-F6EECF244321}">
                <p14:modId xmlns:p14="http://schemas.microsoft.com/office/powerpoint/2010/main" val="47883531"/>
              </p:ext>
            </p:extLst>
          </p:nvPr>
        </p:nvGraphicFramePr>
        <p:xfrm>
          <a:off x="5869999" y="2081885"/>
          <a:ext cx="5834746" cy="3892078"/>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9">
            <a:extLst>
              <a:ext uri="{FF2B5EF4-FFF2-40B4-BE49-F238E27FC236}">
                <a16:creationId xmlns:a16="http://schemas.microsoft.com/office/drawing/2014/main" id="{A76D8A02-0C37-E4E0-90EF-6F814EA62C88}"/>
              </a:ext>
            </a:extLst>
          </p:cNvPr>
          <p:cNvSpPr/>
          <p:nvPr/>
        </p:nvSpPr>
        <p:spPr>
          <a:xfrm>
            <a:off x="8884064" y="3526851"/>
            <a:ext cx="781501" cy="50107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a:r>
              <a:rPr lang="cy-GB" sz="1050" kern="1200" dirty="0">
                <a:latin typeface="Arial" panose="020B0604020202020204" pitchFamily="34" charset="0"/>
                <a:cs typeface="Arial" panose="020B0604020202020204" pitchFamily="34" charset="0"/>
              </a:rPr>
              <a:t>NET ‘Cytuno’: 60%</a:t>
            </a:r>
          </a:p>
        </p:txBody>
      </p:sp>
      <p:sp>
        <p:nvSpPr>
          <p:cNvPr id="12" name="Rectangle 11">
            <a:extLst>
              <a:ext uri="{FF2B5EF4-FFF2-40B4-BE49-F238E27FC236}">
                <a16:creationId xmlns:a16="http://schemas.microsoft.com/office/drawing/2014/main" id="{3B2FCBA5-146E-5E07-C2AF-2C1986855D2B}"/>
              </a:ext>
            </a:extLst>
          </p:cNvPr>
          <p:cNvSpPr/>
          <p:nvPr/>
        </p:nvSpPr>
        <p:spPr>
          <a:xfrm>
            <a:off x="10923244" y="3592035"/>
            <a:ext cx="781501" cy="50107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a:r>
              <a:rPr lang="cy-GB" sz="1050" kern="1200">
                <a:latin typeface="Arial" panose="020B0604020202020204" pitchFamily="34" charset="0"/>
                <a:cs typeface="Arial" panose="020B0604020202020204" pitchFamily="34" charset="0"/>
              </a:rPr>
              <a:t>NET ‘Cytuno’: 52%</a:t>
            </a:r>
          </a:p>
        </p:txBody>
      </p:sp>
      <p:sp>
        <p:nvSpPr>
          <p:cNvPr id="5" name="Footer Placeholder 5">
            <a:extLst>
              <a:ext uri="{FF2B5EF4-FFF2-40B4-BE49-F238E27FC236}">
                <a16:creationId xmlns:a16="http://schemas.microsoft.com/office/drawing/2014/main" id="{BC108714-B084-9B4E-519C-68DF03ABBE79}"/>
              </a:ext>
            </a:extLst>
          </p:cNvPr>
          <p:cNvSpPr txBox="1">
            <a:spLocks/>
          </p:cNvSpPr>
          <p:nvPr/>
        </p:nvSpPr>
        <p:spPr>
          <a:xfrm>
            <a:off x="134214" y="6074899"/>
            <a:ext cx="9531351" cy="50479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VL3: O'r disgrifiad uchod, a ydych chi'n gweld cyflwyno ardoll ymwelwyr yn y DU/Yr Alban fel…? </a:t>
            </a:r>
          </a:p>
          <a:p>
            <a:pPr defTabSz="609585" rtl="0">
              <a:defRPr/>
            </a:pPr>
            <a:r>
              <a:rPr lang="cy-GB" sz="1000">
                <a:solidFill>
                  <a:srgbClr val="1E1541"/>
                </a:solidFill>
                <a:latin typeface="Arial" panose="020B0604020202020204" pitchFamily="34" charset="0"/>
                <a:cs typeface="Arial" panose="020B0604020202020204" pitchFamily="34" charset="0"/>
              </a:rPr>
              <a:t>VL5: Gan feddwl yn fwy cyffredinol, faint ydych chi'n cytuno neu'n anghytuno â'r datganiadau canlynol ynghylch cyflwyno ardoll ymwelwyr yn y DU / yn yr Alban?</a:t>
            </a:r>
          </a:p>
          <a:p>
            <a:pPr defTabSz="609585" rtl="0">
              <a:defRPr/>
            </a:pPr>
            <a:r>
              <a:rPr lang="cy-GB" sz="1000">
                <a:solidFill>
                  <a:srgbClr val="1E1541"/>
                </a:solidFill>
                <a:latin typeface="Arial"/>
              </a:rPr>
              <a:t>Sylfaen: Data Gorffennaf 2025 = 1,755.</a:t>
            </a:r>
          </a:p>
        </p:txBody>
      </p:sp>
    </p:spTree>
    <p:extLst>
      <p:ext uri="{BB962C8B-B14F-4D97-AF65-F5344CB8AC3E}">
        <p14:creationId xmlns:p14="http://schemas.microsoft.com/office/powerpoint/2010/main" val="987550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794B4-1C80-B41F-73A8-47FA98E6E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CCF916-6159-9E3E-AE2A-036478F0B4FD}"/>
              </a:ext>
            </a:extLst>
          </p:cNvPr>
          <p:cNvSpPr>
            <a:spLocks noGrp="1"/>
          </p:cNvSpPr>
          <p:nvPr>
            <p:ph type="title"/>
          </p:nvPr>
        </p:nvSpPr>
        <p:spPr/>
        <p:txBody>
          <a:bodyPr/>
          <a:lstStyle/>
          <a:p>
            <a:pPr rtl="0"/>
            <a:r>
              <a:rPr lang="cy-GB"/>
              <a:t>Canfyddiadau ynghylch teithio cynaliadwy</a:t>
            </a:r>
          </a:p>
        </p:txBody>
      </p:sp>
      <p:sp>
        <p:nvSpPr>
          <p:cNvPr id="3" name="Text Placeholder 2">
            <a:extLst>
              <a:ext uri="{FF2B5EF4-FFF2-40B4-BE49-F238E27FC236}">
                <a16:creationId xmlns:a16="http://schemas.microsoft.com/office/drawing/2014/main" id="{3A333D89-5665-9C7A-862C-772C0507C486}"/>
              </a:ext>
            </a:extLst>
          </p:cNvPr>
          <p:cNvSpPr>
            <a:spLocks noGrp="1"/>
          </p:cNvSpPr>
          <p:nvPr>
            <p:ph type="body" sz="quarter" idx="10"/>
          </p:nvPr>
        </p:nvSpPr>
        <p:spPr>
          <a:xfrm>
            <a:off x="422889" y="668642"/>
            <a:ext cx="11675852" cy="813948"/>
          </a:xfrm>
        </p:spPr>
        <p:txBody>
          <a:bodyPr/>
          <a:lstStyle/>
          <a:p>
            <a:pPr marL="171450" indent="-171450" rtl="0">
              <a:buFont typeface="Arial" panose="020B0604020202020204" pitchFamily="34" charset="0"/>
              <a:buChar char="•"/>
            </a:pPr>
            <a:r>
              <a:rPr lang="cy-GB" sz="1400"/>
              <a:t>Mae tua thraean o deithwyr yn ystyried opsiynau cynaliadwy yn rheolaidd wrth gynllunio gwyliau yn y DU</a:t>
            </a:r>
          </a:p>
          <a:p>
            <a:endParaRPr lang="en-GB" sz="1400" dirty="0"/>
          </a:p>
          <a:p>
            <a:pPr marL="171450" indent="-171450" rtl="0">
              <a:buFont typeface="Arial" panose="020B0604020202020204" pitchFamily="34" charset="0"/>
              <a:buChar char="•"/>
            </a:pPr>
            <a:r>
              <a:rPr lang="cy-GB" sz="1400"/>
              <a:t>Mae ychydig dros hanner yn dweud y byddent yn debygol o ddefnyddio trafnidiaeth gyhoeddus neu drafnidiaeth garbon‑ isel os yw ar gael, gan ddangos parodrwydd da mewn egwyddor. Fodd bynnag, mae rhwystrau ymarferol yn atal y defnydd o’r gwasanaeth - yn bennaf dewis cryf dros ddefnyddio eu cerbyd eu hunain a phryderon ynghylch hwylustod opsiynau o’r fath.</a:t>
            </a:r>
          </a:p>
        </p:txBody>
      </p:sp>
      <p:graphicFrame>
        <p:nvGraphicFramePr>
          <p:cNvPr id="8" name="Chart Placeholder 7" descr="Siart bar wedi'i bentyrru yn dangos pa mor aml y mae pobl yn chwilio am opsiynau cynaliadwy effaith isel‑fel llety, trafnidiaeth neu weithgareddau  Mae'r ymatebion yn amrywio ar draws y raddfa: mae 12% yn dweud eu bod 'bob amser' yn chwilio am opsiynau cynaliadwy, 20% 'yn aml', 29% 'weithiau', 13% 'yn anaml', 15% 'byth', a 10% yn dweud nad ydyn nhw wedi gwneud hynny o'r blaen ond y byddan nhw'n ei ystyried yn y dyfodol.">
            <a:extLst>
              <a:ext uri="{FF2B5EF4-FFF2-40B4-BE49-F238E27FC236}">
                <a16:creationId xmlns:a16="http://schemas.microsoft.com/office/drawing/2014/main" id="{2E60EA55-9BD9-12B0-D1F2-9019915FDEF1}"/>
              </a:ext>
            </a:extLst>
          </p:cNvPr>
          <p:cNvGraphicFramePr>
            <a:graphicFrameLocks/>
          </p:cNvGraphicFramePr>
          <p:nvPr>
            <p:extLst>
              <p:ext uri="{D42A27DB-BD31-4B8C-83A1-F6EECF244321}">
                <p14:modId xmlns:p14="http://schemas.microsoft.com/office/powerpoint/2010/main" val="3386499862"/>
              </p:ext>
            </p:extLst>
          </p:nvPr>
        </p:nvGraphicFramePr>
        <p:xfrm>
          <a:off x="585721" y="1850979"/>
          <a:ext cx="5353261" cy="37617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descr="Siart bar wedi'i bentyrru yn dangos pa mor debygol byddai pobl o ddefnyddio trafnidiaeth gyhoeddus neu drafnidiaeth‑garbon isel yn eu cyrchfan pe bai ar gael. Mae tua 26% yn dweud y byddent yn 'debygol iawn', 28% yn 'eithaf tebygol' o ddefnyddio trafnidiaeth o'r fath a 20% yn 'rhywfaint yn debygol', sy'n golygu bod dros hanner yr ymatebwyr yn fodlon ar y cyfan. Yn y cyfamser, mae 7% yn dweud nad ydyn nhw'n 'debygol iawn' o'i ddefnyddio ac 8% 'ddim yn debygol o gwbl'.">
            <a:extLst>
              <a:ext uri="{FF2B5EF4-FFF2-40B4-BE49-F238E27FC236}">
                <a16:creationId xmlns:a16="http://schemas.microsoft.com/office/drawing/2014/main" id="{5E76AF80-54B7-37D3-306F-8499D15F0D4D}"/>
              </a:ext>
            </a:extLst>
          </p:cNvPr>
          <p:cNvGraphicFramePr>
            <a:graphicFrameLocks noGrp="1"/>
          </p:cNvGraphicFramePr>
          <p:nvPr>
            <p:extLst>
              <p:ext uri="{D42A27DB-BD31-4B8C-83A1-F6EECF244321}">
                <p14:modId xmlns:p14="http://schemas.microsoft.com/office/powerpoint/2010/main" val="218138578"/>
              </p:ext>
            </p:extLst>
          </p:nvPr>
        </p:nvGraphicFramePr>
        <p:xfrm>
          <a:off x="6096000" y="1850979"/>
          <a:ext cx="5631546" cy="3892078"/>
        </p:xfrm>
        <a:graphic>
          <a:graphicData uri="http://schemas.openxmlformats.org/drawingml/2006/chart">
            <c:chart xmlns:c="http://schemas.openxmlformats.org/drawingml/2006/chart" xmlns:r="http://schemas.openxmlformats.org/officeDocument/2006/relationships" r:id="rId4"/>
          </a:graphicData>
        </a:graphic>
      </p:graphicFrame>
      <p:sp>
        <p:nvSpPr>
          <p:cNvPr id="12" name="Right Brace 11">
            <a:extLst>
              <a:ext uri="{FF2B5EF4-FFF2-40B4-BE49-F238E27FC236}">
                <a16:creationId xmlns:a16="http://schemas.microsoft.com/office/drawing/2014/main" id="{40064674-35A4-182E-AA23-A92249C65EDB}"/>
              </a:ext>
              <a:ext uri="{C183D7F6-B498-43B3-948B-1728B52AA6E4}">
                <adec:decorative xmlns:adec="http://schemas.microsoft.com/office/drawing/2017/decorative" val="1"/>
              </a:ext>
            </a:extLst>
          </p:cNvPr>
          <p:cNvSpPr/>
          <p:nvPr/>
        </p:nvSpPr>
        <p:spPr>
          <a:xfrm>
            <a:off x="9246377" y="4698254"/>
            <a:ext cx="314037" cy="496091"/>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15" name="Rectangle 14">
            <a:extLst>
              <a:ext uri="{FF2B5EF4-FFF2-40B4-BE49-F238E27FC236}">
                <a16:creationId xmlns:a16="http://schemas.microsoft.com/office/drawing/2014/main" id="{B242FC0A-720A-2ABD-2141-9B9603446AED}"/>
              </a:ext>
            </a:extLst>
          </p:cNvPr>
          <p:cNvSpPr/>
          <p:nvPr/>
        </p:nvSpPr>
        <p:spPr>
          <a:xfrm>
            <a:off x="9403396" y="3014844"/>
            <a:ext cx="1301550" cy="50107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a:r>
              <a:rPr lang="cy-GB" kern="1200">
                <a:latin typeface="Arial" panose="020B0604020202020204" pitchFamily="34" charset="0"/>
                <a:cs typeface="Arial" panose="020B0604020202020204" pitchFamily="34" charset="0"/>
              </a:rPr>
              <a:t>NET ‘Tebygol’: 54%</a:t>
            </a:r>
          </a:p>
        </p:txBody>
      </p:sp>
      <p:sp>
        <p:nvSpPr>
          <p:cNvPr id="13" name="Rectangle 12">
            <a:extLst>
              <a:ext uri="{FF2B5EF4-FFF2-40B4-BE49-F238E27FC236}">
                <a16:creationId xmlns:a16="http://schemas.microsoft.com/office/drawing/2014/main" id="{04D1AA3F-A2E7-8B61-9E8E-4E7EE4599B34}"/>
              </a:ext>
            </a:extLst>
          </p:cNvPr>
          <p:cNvSpPr/>
          <p:nvPr/>
        </p:nvSpPr>
        <p:spPr>
          <a:xfrm>
            <a:off x="9588123" y="4313000"/>
            <a:ext cx="1445501" cy="893637"/>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rtl="0"/>
            <a:r>
              <a:rPr lang="cy-GB" sz="1000" kern="1200" dirty="0">
                <a:solidFill>
                  <a:schemeClr val="bg1"/>
                </a:solidFill>
                <a:latin typeface="Arial" panose="020B0604020202020204" pitchFamily="34" charset="0"/>
                <a:cs typeface="Arial" panose="020B0604020202020204" pitchFamily="34" charset="0"/>
              </a:rPr>
              <a:t>‘Dewis cerbyd eich hun’ (48%) ac ‘Anghyfleustra’ (41%) a nodwyd fel y prif resymau</a:t>
            </a:r>
          </a:p>
        </p:txBody>
      </p:sp>
      <p:sp>
        <p:nvSpPr>
          <p:cNvPr id="7" name="Footer Placeholder 5">
            <a:extLst>
              <a:ext uri="{FF2B5EF4-FFF2-40B4-BE49-F238E27FC236}">
                <a16:creationId xmlns:a16="http://schemas.microsoft.com/office/drawing/2014/main" id="{146D5050-E025-5707-0042-4260887DB3DA}"/>
              </a:ext>
            </a:extLst>
          </p:cNvPr>
          <p:cNvSpPr txBox="1">
            <a:spLocks/>
          </p:cNvSpPr>
          <p:nvPr/>
        </p:nvSpPr>
        <p:spPr>
          <a:xfrm>
            <a:off x="152683" y="5610447"/>
            <a:ext cx="10048592" cy="89363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dirty="0">
                <a:solidFill>
                  <a:srgbClr val="1E1541"/>
                </a:solidFill>
                <a:latin typeface="Arial" panose="020B0604020202020204" pitchFamily="34" charset="0"/>
                <a:cs typeface="Arial" panose="020B0604020202020204" pitchFamily="34" charset="0"/>
              </a:rPr>
              <a:t>SU2: Pa mor aml ydych chi'n chwilio am opsiynau cynaliadwy (e.e. llety, trafnidiaeth, teithiau, atyniadau sy'n lleihau effaith amgylcheddol neu'n cefnogi cymunedau lleol) wrth gynllunio ac archebu gwyliau neu seibiannau byr yn y DU? </a:t>
            </a:r>
          </a:p>
          <a:p>
            <a:pPr defTabSz="609585" rtl="0">
              <a:defRPr/>
            </a:pPr>
            <a:r>
              <a:rPr lang="cy-GB" sz="1000" dirty="0">
                <a:solidFill>
                  <a:srgbClr val="1E1541"/>
                </a:solidFill>
                <a:latin typeface="Arial" panose="020B0604020202020204" pitchFamily="34" charset="0"/>
                <a:cs typeface="Arial" panose="020B0604020202020204" pitchFamily="34" charset="0"/>
              </a:rPr>
              <a:t>SU4: Os oes opsiynau trafnidiaeth gyhoeddus neu garbon isel (e.e. rheilffordd, coets, bws, beicio, cerdded) ar gael yn eich cyrchfan, pa mor debygol ydych chi o'u defnyddio i deithio o gwmpas?</a:t>
            </a:r>
            <a:br>
              <a:rPr lang="en-GB" sz="1000" dirty="0">
                <a:solidFill>
                  <a:srgbClr val="1E1541"/>
                </a:solidFill>
                <a:latin typeface="Arial" panose="020B0604020202020204" pitchFamily="34" charset="0"/>
                <a:cs typeface="Arial" panose="020B0604020202020204" pitchFamily="34" charset="0"/>
              </a:rPr>
            </a:br>
            <a:r>
              <a:rPr lang="cy-GB" sz="1000" dirty="0">
                <a:solidFill>
                  <a:srgbClr val="1E1541"/>
                </a:solidFill>
                <a:latin typeface="Arial" panose="020B0604020202020204" pitchFamily="34" charset="0"/>
                <a:cs typeface="Arial" panose="020B0604020202020204" pitchFamily="34" charset="0"/>
              </a:rPr>
              <a:t>SU4b. Beth yw'r prif resymau pam y byddech chi'n annhebygol o ddefnyddio trafnidiaeth gyhoeddus neu drafnidiaeth garbon isel?</a:t>
            </a:r>
          </a:p>
          <a:p>
            <a:pPr defTabSz="609585" rtl="0">
              <a:defRPr/>
            </a:pPr>
            <a:r>
              <a:rPr lang="cy-GB" sz="1000" dirty="0">
                <a:solidFill>
                  <a:srgbClr val="1E1541"/>
                </a:solidFill>
                <a:latin typeface="Arial"/>
              </a:rPr>
              <a:t>Sylfaen: data Rhagfyr 2025 = 1,755. </a:t>
            </a:r>
          </a:p>
        </p:txBody>
      </p:sp>
    </p:spTree>
    <p:extLst>
      <p:ext uri="{BB962C8B-B14F-4D97-AF65-F5344CB8AC3E}">
        <p14:creationId xmlns:p14="http://schemas.microsoft.com/office/powerpoint/2010/main" val="787111270"/>
      </p:ext>
    </p:extLst>
  </p:cSld>
  <p:clrMapOvr>
    <a:masterClrMapping/>
  </p:clrMapOvr>
</p:sld>
</file>

<file path=ppt/theme/theme1.xml><?xml version="1.0" encoding="utf-8"?>
<a:theme xmlns:a="http://schemas.openxmlformats.org/drawingml/2006/main" name="Thème BVA BDRC">
  <a:themeElements>
    <a:clrScheme name="Couleurs BVA HOUSES">
      <a:dk1>
        <a:srgbClr val="010444"/>
      </a:dk1>
      <a:lt1>
        <a:srgbClr val="FFFFFF"/>
      </a:lt1>
      <a:dk2>
        <a:srgbClr val="010444"/>
      </a:dk2>
      <a:lt2>
        <a:srgbClr val="F4F4F4"/>
      </a:lt2>
      <a:accent1>
        <a:srgbClr val="FFA300"/>
      </a:accent1>
      <a:accent2>
        <a:srgbClr val="EB0000"/>
      </a:accent2>
      <a:accent3>
        <a:srgbClr val="FF6700"/>
      </a:accent3>
      <a:accent4>
        <a:srgbClr val="97C928"/>
      </a:accent4>
      <a:accent5>
        <a:srgbClr val="009CEB"/>
      </a:accent5>
      <a:accent6>
        <a:srgbClr val="FFFFFF"/>
      </a:accent6>
      <a:hlink>
        <a:srgbClr val="FF6700"/>
      </a:hlink>
      <a:folHlink>
        <a:srgbClr val="010444"/>
      </a:folHlink>
    </a:clrScheme>
    <a:fontScheme name="Personnalisé 4">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ème BVA BDRC" id="{889026D4-6925-4A52-BDDE-F879A24239AF}" vid="{53CE1F65-D992-4186-A04F-30EF641EDB3A}"/>
    </a:ext>
  </a:extLst>
</a:theme>
</file>

<file path=ppt/theme/theme2.xml><?xml version="1.0" encoding="utf-8"?>
<a:theme xmlns:a="http://schemas.openxmlformats.org/drawingml/2006/main" name="1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Scotland Alba">
    <a:dk1>
      <a:srgbClr val="1F171D"/>
    </a:dk1>
    <a:lt1>
      <a:srgbClr val="FFFFFF"/>
    </a:lt1>
    <a:dk2>
      <a:srgbClr val="B4B0B3"/>
    </a:dk2>
    <a:lt2>
      <a:srgbClr val="FAFAFA"/>
    </a:lt2>
    <a:accent1>
      <a:srgbClr val="700E57"/>
    </a:accent1>
    <a:accent2>
      <a:srgbClr val="FCCA1B"/>
    </a:accent2>
    <a:accent3>
      <a:srgbClr val="7C757A"/>
    </a:accent3>
    <a:accent4>
      <a:srgbClr val="B4B0B3"/>
    </a:accent4>
    <a:accent5>
      <a:srgbClr val="DDDDDD"/>
    </a:accent5>
    <a:accent6>
      <a:srgbClr val="FFFFFF"/>
    </a:accent6>
    <a:hlink>
      <a:srgbClr val="AF006E"/>
    </a:hlink>
    <a:folHlink>
      <a:srgbClr val="FCCA1B"/>
    </a:folHlink>
  </a:clrScheme>
  <a:fontScheme name="Custom 1">
    <a:majorFont>
      <a:latin typeface="Eveleth Clean Regular"/>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A62218362</value>
    </field>
    <field name="Objective-Title">
      <value order="0">Domestic Sentiment Tracker Wales Profile - 2025 Report - FINAL (CYM)</value>
    </field>
    <field name="Objective-Description">
      <value order="0"/>
    </field>
    <field name="Objective-CreationStamp">
      <value order="0">2026-03-24T09:20:42Z</value>
    </field>
    <field name="Objective-IsApproved">
      <value order="0">false</value>
    </field>
    <field name="Objective-IsPublished">
      <value order="0">true</value>
    </field>
    <field name="Objective-DatePublished">
      <value order="0">2026-03-24T09:26:55Z</value>
    </field>
    <field name="Objective-ModificationStamp">
      <value order="0">2026-03-24T09:26:55Z</value>
    </field>
    <field name="Objective-Owner">
      <value order="0">Cox, Rebecca (EET - Tourism Development)</value>
    </field>
    <field name="Objective-Path">
      <value order="0">Objective Global Folder:#Business File Plan:WG Organisational Groups:Post April 2024 - Education, Culture &amp; Welsh Language:Education, Culture &amp; Welsh Language (ECWL) - (OLD ETC) - Culture, Sport &amp; Tourism - Tourism Development:1 - Save:Tourism Research &amp; Insights:Domestic Sentiment Tracker:Tourism &amp; Marketing - Tourism Research - Domestic Sentiment Tracker - Outcomes &amp; Deliverables - 2025-2030:Domestic Sentiment Tracker - 2025 Final report</value>
    </field>
    <field name="Objective-Parent">
      <value order="0">Domestic Sentiment Tracker - 2025 Final report</value>
    </field>
    <field name="Objective-State">
      <value order="0">Published</value>
    </field>
    <field name="Objective-VersionId">
      <value order="0">vA112011405</value>
    </field>
    <field name="Objective-Version">
      <value order="0">1.0</value>
    </field>
    <field name="Objective-VersionNumber">
      <value order="0">2</value>
    </field>
    <field name="Objective-VersionComment">
      <value order="0"/>
    </field>
    <field name="Objective-FileNumber">
      <value order="0">qA2315669</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8590</Words>
  <Application>Microsoft Office PowerPoint</Application>
  <PresentationFormat>Widescreen</PresentationFormat>
  <Paragraphs>656</Paragraphs>
  <Slides>43</Slides>
  <Notes>30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Verdana</vt:lpstr>
      <vt:lpstr>Arial Black</vt:lpstr>
      <vt:lpstr>Wingdings</vt:lpstr>
      <vt:lpstr>Courier New</vt:lpstr>
      <vt:lpstr>Tenorite</vt:lpstr>
      <vt:lpstr>Dreaming Outloud Pro</vt:lpstr>
      <vt:lpstr>Aptos</vt:lpstr>
      <vt:lpstr>Arial</vt:lpstr>
      <vt:lpstr>Thème BVA BDRC</vt:lpstr>
      <vt:lpstr>1_Custom Design</vt:lpstr>
      <vt:lpstr>2_Custom Design</vt:lpstr>
      <vt:lpstr>Arolwg Traciwr Defnyddwyr Twristiaeth y DU - adroddiad proffil Cymru Adroddiad terfynol 2025</vt:lpstr>
      <vt:lpstr>Cefndir</vt:lpstr>
      <vt:lpstr>Cyflwyniad</vt:lpstr>
      <vt:lpstr>Diffiniadau a ddefnyddir yn yr adroddiad hwn</vt:lpstr>
      <vt:lpstr>Methodoleg</vt:lpstr>
      <vt:lpstr>Methodoleg a gwaith maes</vt:lpstr>
      <vt:lpstr>Manylu ar y samplu</vt:lpstr>
      <vt:lpstr>Prif ganfyddiadau</vt:lpstr>
      <vt:lpstr>Prif Ganfyddiadau (1)</vt:lpstr>
      <vt:lpstr>Prif Ganfyddiadau (2)</vt:lpstr>
      <vt:lpstr>Adolygiad 2025</vt:lpstr>
      <vt:lpstr>Proffil y teithwyr yn 2025 - Oedran</vt:lpstr>
      <vt:lpstr>Proffil teithwyr 2025 - Rhywedd</vt:lpstr>
      <vt:lpstr>Proffil teithwyr 2025 – Cyfnod bywyd</vt:lpstr>
      <vt:lpstr>Bwriad teithiau yn y DU yn erbyn teithiau gwirioneddol (2025 yn erbyn 2024)</vt:lpstr>
      <vt:lpstr>Cyrchfan teithwyr 2025 yn erbyn bwriadau ar ddechrau'r flwyddyn - y DU</vt:lpstr>
      <vt:lpstr>Cyrchfan teithwyr 2025 - Cymru</vt:lpstr>
      <vt:lpstr>Digwyddiadau hamdden a fynychwyd yng Nghymru</vt:lpstr>
      <vt:lpstr>Rhesymau dros beidio â mynd ar daith dros nos i'r DU yn ystod y 12 mis diwethaf</vt:lpstr>
      <vt:lpstr> Rhesymau dros beidio â mynd ar daith i Gymru ymhlith y rhai nad ydynt yn deithwyr</vt:lpstr>
      <vt:lpstr>Costau byw</vt:lpstr>
      <vt:lpstr>Effaith argyfwng costau byw ymhlith pobl sy'n teithio yn 2025</vt:lpstr>
      <vt:lpstr>Effaith costau byw ar deithiau dros nos yn y DU</vt:lpstr>
      <vt:lpstr>Rhwystrau ariannol canfyddedig i fynd ar deithiau domestig dros nos</vt:lpstr>
      <vt:lpstr>Edrych Ymlaen – Bwriadau 2026 y DU a Chymru</vt:lpstr>
      <vt:lpstr>Bwriadau taith 2025 yn erbyn 2026 (1)</vt:lpstr>
      <vt:lpstr>Bwriadau taith 2025 yn erbyn 2026 (2)</vt:lpstr>
      <vt:lpstr>Cyrchfannau arfaethedig ar gyfer teithiau a fwriadwyd yng Nghymru yn 2026</vt:lpstr>
      <vt:lpstr>Math o gyrchfan ar gyfer teithiau arfaethedig yng Nghymru yn 2026</vt:lpstr>
      <vt:lpstr>Statws archebu taith arfaethedig yn y DU yn ôl cyrchfan</vt:lpstr>
      <vt:lpstr>Y prif gymhellion ar gyfer y teithiau nesaf a fwriadwyd yng Nghymru yn 2026</vt:lpstr>
      <vt:lpstr>Math o lety ar gyfer teithiau arfaethedig yng Nghymru yn 2026</vt:lpstr>
      <vt:lpstr>Prif ddull trafnidiaeth ar gyfer teithiau arfaethedig yng Nghymru yn 2026</vt:lpstr>
      <vt:lpstr>Cyfansoddiad grŵp ymwelwyr ar gyfer teithiau a fwriadwyd yng Nghymru yn 2026</vt:lpstr>
      <vt:lpstr>Hyd y daith arfaethedig nesaf yng Nghymru yn 2026</vt:lpstr>
      <vt:lpstr>Tueddiadau tramor</vt:lpstr>
      <vt:lpstr>Bwriadau Teithiau Tramor yn erbyn teithiau gwirioneddol (2025 yn erbyn 2024)</vt:lpstr>
      <vt:lpstr> Rhesymau dros ddewis taith Dramor neu daith yn y DU</vt:lpstr>
      <vt:lpstr>Ystyriaethau Teithio a Thwristiaeth Eraill</vt:lpstr>
      <vt:lpstr> Gwelliannau i annog teithiau i Gymru</vt:lpstr>
      <vt:lpstr>Llety – archebion ar-lein</vt:lpstr>
      <vt:lpstr>Canfyddiadau ynghylch cyflwyno ardoll ymwelwyr </vt:lpstr>
      <vt:lpstr>Canfyddiadau ynghylch teithio cynaliadwy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Arolwg Traciwr Defnyddwyr Twristiaeth y DU: adroddiad proffil Cymru</dc:title>
  <dc:creator/>
  <cp:lastModifiedBy/>
  <cp:revision>1</cp:revision>
  <dcterms:created xsi:type="dcterms:W3CDTF">2026-03-24T11:04:11Z</dcterms:created>
  <dcterms:modified xsi:type="dcterms:W3CDTF">2026-03-24T11:04:17Z</dcterms:modified>
</cp:coreProperties>
</file>