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8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9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drawings/drawing1.xml" ContentType="application/vnd.openxmlformats-officedocument.drawingml.chartshapes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drawings/drawing2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952" r:id="rId2"/>
    <p:sldId id="2147483321" r:id="rId3"/>
    <p:sldId id="1028" r:id="rId4"/>
    <p:sldId id="1054" r:id="rId5"/>
    <p:sldId id="954" r:id="rId6"/>
    <p:sldId id="2147483320" r:id="rId7"/>
    <p:sldId id="1049" r:id="rId8"/>
    <p:sldId id="1065" r:id="rId9"/>
    <p:sldId id="1171" r:id="rId10"/>
    <p:sldId id="2147483315" r:id="rId11"/>
    <p:sldId id="1172" r:id="rId12"/>
    <p:sldId id="2147483307" r:id="rId13"/>
    <p:sldId id="2147483308" r:id="rId14"/>
    <p:sldId id="1169" r:id="rId15"/>
    <p:sldId id="973" r:id="rId16"/>
    <p:sldId id="1173" r:id="rId17"/>
    <p:sldId id="2147483313" r:id="rId18"/>
    <p:sldId id="1017" r:id="rId19"/>
    <p:sldId id="1019" r:id="rId20"/>
    <p:sldId id="1018" r:id="rId21"/>
    <p:sldId id="1174" r:id="rId22"/>
    <p:sldId id="1141" r:id="rId23"/>
    <p:sldId id="962" r:id="rId24"/>
    <p:sldId id="1067" r:id="rId25"/>
    <p:sldId id="1167" r:id="rId26"/>
    <p:sldId id="1066" r:id="rId27"/>
    <p:sldId id="966" r:id="rId28"/>
    <p:sldId id="967" r:id="rId29"/>
    <p:sldId id="1035" r:id="rId30"/>
    <p:sldId id="970" r:id="rId31"/>
    <p:sldId id="2147483309" r:id="rId32"/>
    <p:sldId id="971" r:id="rId33"/>
    <p:sldId id="979" r:id="rId34"/>
    <p:sldId id="1002" r:id="rId35"/>
    <p:sldId id="1176" r:id="rId36"/>
    <p:sldId id="2147483314" r:id="rId37"/>
    <p:sldId id="982" r:id="rId38"/>
    <p:sldId id="1170" r:id="rId39"/>
    <p:sldId id="983" r:id="rId40"/>
    <p:sldId id="1040" r:id="rId41"/>
    <p:sldId id="1162" r:id="rId42"/>
    <p:sldId id="2147483310" r:id="rId43"/>
    <p:sldId id="985" r:id="rId44"/>
    <p:sldId id="2147483317" r:id="rId45"/>
    <p:sldId id="2147483318" r:id="rId46"/>
    <p:sldId id="2147483319" r:id="rId47"/>
    <p:sldId id="1177" r:id="rId48"/>
    <p:sldId id="1155" r:id="rId49"/>
    <p:sldId id="986" r:id="rId50"/>
    <p:sldId id="987" r:id="rId51"/>
    <p:sldId id="988" r:id="rId52"/>
    <p:sldId id="1178" r:id="rId53"/>
    <p:sldId id="1156" r:id="rId54"/>
    <p:sldId id="997" r:id="rId55"/>
    <p:sldId id="994" r:id="rId56"/>
    <p:sldId id="1027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" id="{0D19AEDF-77D3-4425-B6AB-BD2BF311DF4B}">
          <p14:sldIdLst>
            <p14:sldId id="952"/>
            <p14:sldId id="2147483321"/>
            <p14:sldId id="1028"/>
          </p14:sldIdLst>
        </p14:section>
        <p14:section name="CEFNDIR A METHODOLEG" id="{FFC82336-3FB6-46AF-8905-FB6CDB5C1689}">
          <p14:sldIdLst>
            <p14:sldId id="1054"/>
            <p14:sldId id="954"/>
            <p14:sldId id="2147483320"/>
            <p14:sldId id="1049"/>
            <p14:sldId id="1065"/>
          </p14:sldIdLst>
        </p14:section>
        <p14:section name="Canfyddiadau Allweddol" id="{AF7C74B5-0D16-4826-8483-66119A2DEF20}">
          <p14:sldIdLst>
            <p14:sldId id="1171"/>
            <p14:sldId id="2147483315"/>
          </p14:sldIdLst>
        </p14:section>
        <p14:section name="Proffil Ymholwyr Croeso Cymru" id="{79EA0617-FA25-46D3-ABB1-3D98BD50ED23}">
          <p14:sldIdLst>
            <p14:sldId id="1172"/>
            <p14:sldId id="2147483307"/>
            <p14:sldId id="2147483308"/>
            <p14:sldId id="1169"/>
            <p14:sldId id="973"/>
          </p14:sldIdLst>
        </p14:section>
        <p14:section name="TROSI TAITH A PHERTHYNAS Â CHYMRU 2025" id="{FFD7C48C-3B63-4824-8847-AE71FBEE37BD}">
          <p14:sldIdLst>
            <p14:sldId id="1173"/>
            <p14:sldId id="2147483313"/>
            <p14:sldId id="1017"/>
            <p14:sldId id="1019"/>
            <p14:sldId id="1018"/>
          </p14:sldIdLst>
        </p14:section>
        <p14:section name="NODWEDDION TEITHIAU 2025" id="{BD2FC4EE-A049-4505-B242-B396D007727D}">
          <p14:sldIdLst>
            <p14:sldId id="1174"/>
            <p14:sldId id="1141"/>
            <p14:sldId id="962"/>
            <p14:sldId id="1067"/>
            <p14:sldId id="1167"/>
            <p14:sldId id="1066"/>
            <p14:sldId id="966"/>
            <p14:sldId id="967"/>
            <p14:sldId id="1035"/>
            <p14:sldId id="970"/>
            <p14:sldId id="2147483309"/>
            <p14:sldId id="971"/>
            <p14:sldId id="979"/>
            <p14:sldId id="1002"/>
          </p14:sldIdLst>
        </p14:section>
        <p14:section name="EFFAITH MARCHNATA CROESO CYMRU" id="{21497AA8-36FB-4233-9E8D-C18D15645E72}">
          <p14:sldIdLst>
            <p14:sldId id="1176"/>
            <p14:sldId id="2147483314"/>
            <p14:sldId id="982"/>
            <p14:sldId id="1170"/>
            <p14:sldId id="983"/>
            <p14:sldId id="1040"/>
            <p14:sldId id="1162"/>
            <p14:sldId id="2147483310"/>
            <p14:sldId id="985"/>
          </p14:sldIdLst>
        </p14:section>
        <p14:section name="DA" id="{C8DD721B-76C7-49B8-A567-7B46736237EF}">
          <p14:sldIdLst>
            <p14:sldId id="2147483317"/>
            <p14:sldId id="2147483318"/>
            <p14:sldId id="2147483319"/>
          </p14:sldIdLst>
        </p14:section>
        <p14:section name="TEBYGOLRWYDD O YMWELD Â CHYMRU YN 2026" id="{4E138B13-ABE8-4882-962E-CBBC94AC37CA}">
          <p14:sldIdLst>
            <p14:sldId id="1177"/>
            <p14:sldId id="1155"/>
            <p14:sldId id="986"/>
            <p14:sldId id="987"/>
            <p14:sldId id="988"/>
          </p14:sldIdLst>
        </p14:section>
        <p14:section name="RHESYMAU DROS BEIDIO Â CHYMRYD TAITH" id="{AD9BC404-D81D-46E6-BD50-6B3350EC2DD1}">
          <p14:sldIdLst>
            <p14:sldId id="1178"/>
            <p14:sldId id="1156"/>
            <p14:sldId id="997"/>
            <p14:sldId id="994"/>
            <p14:sldId id="10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92D050"/>
    <a:srgbClr val="DF4141"/>
    <a:srgbClr val="7ECFD3"/>
    <a:srgbClr val="BFDBF7"/>
    <a:srgbClr val="BC8FDD"/>
    <a:srgbClr val="CB333B"/>
    <a:srgbClr val="98C5F2"/>
    <a:srgbClr val="DED7FB"/>
    <a:srgbClr val="518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29" autoAdjust="0"/>
    <p:restoredTop sz="94401" autoAdjust="0"/>
  </p:normalViewPr>
  <p:slideViewPr>
    <p:cSldViewPr snapToGrid="0">
      <p:cViewPr varScale="1">
        <p:scale>
          <a:sx n="100" d="100"/>
          <a:sy n="100" d="100"/>
        </p:scale>
        <p:origin x="11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65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chartUserShapes" Target="../drawings/drawing1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chartUserShapes" Target="../drawings/drawing2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Cyfryngau Cymdeithasol</c:v>
                </c:pt>
                <c:pt idx="1">
                  <c:v>Ymholwyr Gwefan</c:v>
                </c:pt>
                <c:pt idx="2">
                  <c:v>Ymholwyr Ymgyrch</c:v>
                </c:pt>
                <c:pt idx="3">
                  <c:v>Ymholwyr ECRM</c:v>
                </c:pt>
                <c:pt idx="4">
                  <c:v>Cyfanswm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366</c:v>
                </c:pt>
                <c:pt idx="1">
                  <c:v>418</c:v>
                </c:pt>
                <c:pt idx="2">
                  <c:v>1228</c:v>
                </c:pt>
                <c:pt idx="3">
                  <c:v>2080</c:v>
                </c:pt>
                <c:pt idx="4">
                  <c:v>4092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C-4CA1-A55E-63CCB435D5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2"/>
        <c:axId val="337620784"/>
        <c:axId val="337621264"/>
      </c:barChart>
      <c:catAx>
        <c:axId val="337620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21264"/>
        <c:crosses val="autoZero"/>
        <c:auto val="1"/>
        <c:lblAlgn val="ctr"/>
        <c:lblOffset val="100"/>
        <c:noMultiLvlLbl val="0"/>
      </c:catAx>
      <c:valAx>
        <c:axId val="337621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762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348985749511591E-2"/>
          <c:y val="0"/>
          <c:w val="0.75163097825702729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2CB5BB"/>
            </a:solidFill>
            <a:ln w="9525">
              <a:solidFill>
                <a:schemeClr val="tx1"/>
              </a:solidFill>
            </a:ln>
          </c:spPr>
          <c:dPt>
            <c:idx val="0"/>
            <c:bubble3D val="0"/>
            <c:explosion val="15"/>
            <c:spPr>
              <a:solidFill>
                <a:schemeClr val="bg1"/>
              </a:solidFill>
              <a:ln w="28575">
                <a:solidFill>
                  <a:srgbClr val="122A4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D7-4056-8D9C-D83549EFB39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solidFill>
                  <a:srgbClr val="122A4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D7-4056-8D9C-D83549EFB396}"/>
              </c:ext>
            </c:extLst>
          </c:dPt>
          <c:dLbls>
            <c:dLbl>
              <c:idx val="0"/>
              <c:layout>
                <c:manualLayout>
                  <c:x val="-0.17908802620159042"/>
                  <c:y val="7.87080970561013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j-lt"/>
                      <a:ea typeface="+mn-ea"/>
                      <a:cs typeface="Poppins" panose="00000500000000000000" pitchFamily="2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5417166231751"/>
                      <c:h val="0.303564993874168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BD7-4056-8D9C-D83549EFB396}"/>
                </c:ext>
              </c:extLst>
            </c:dLbl>
            <c:dLbl>
              <c:idx val="1"/>
              <c:layout>
                <c:manualLayout>
                  <c:x val="0.12917507111455906"/>
                  <c:y val="-1.6954440627477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4268048992642"/>
                      <c:h val="0.303564993874168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BD7-4056-8D9C-D83549EFB3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Gwrywaidd</c:v>
                </c:pt>
                <c:pt idx="1">
                  <c:v>Benywaidd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0.42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D7-4056-8D9C-D83549EFB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8575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1820149079996909"/>
          <c:w val="0.99292035266677869"/>
          <c:h val="0.628668858154948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C8FDD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0.11</c:v>
                </c:pt>
                <c:pt idx="1">
                  <c:v>0.23</c:v>
                </c:pt>
                <c:pt idx="2">
                  <c:v>0.28999999999999998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5-484B-8D10-D137FE6DC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0.05</c:v>
                </c:pt>
                <c:pt idx="1">
                  <c:v>0.24</c:v>
                </c:pt>
                <c:pt idx="2">
                  <c:v>0.28999999999999998</c:v>
                </c:pt>
                <c:pt idx="3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E5-484B-8D10-D137FE6DC9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 w="12700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0.03</c:v>
                </c:pt>
                <c:pt idx="1">
                  <c:v>0.2</c:v>
                </c:pt>
                <c:pt idx="2">
                  <c:v>0.3</c:v>
                </c:pt>
                <c:pt idx="3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E5-484B-8D10-D137FE6DC9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0.02</c:v>
                </c:pt>
                <c:pt idx="1">
                  <c:v>0.17</c:v>
                </c:pt>
                <c:pt idx="2">
                  <c:v>0.28999999999999998</c:v>
                </c:pt>
                <c:pt idx="3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E5-484B-8D10-D137FE6DC9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6289967"/>
        <c:axId val="1686301967"/>
      </c:barChart>
      <c:catAx>
        <c:axId val="1686289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2A4E"/>
                </a:solidFill>
                <a:latin typeface="+mj-lt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686301967"/>
        <c:crosses val="autoZero"/>
        <c:auto val="1"/>
        <c:lblAlgn val="ctr"/>
        <c:lblOffset val="100"/>
        <c:noMultiLvlLbl val="0"/>
      </c:catAx>
      <c:valAx>
        <c:axId val="168630196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86289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107909434029577"/>
          <c:y val="0.10838905697253148"/>
          <c:w val="0.43784181131940841"/>
          <c:h val="0.11583404810368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213886924016693E-2"/>
          <c:y val="0.1860654484998791"/>
          <c:w val="0.9110323072921247"/>
          <c:h val="0.692180271649522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C8FDD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0.09</c:v>
                </c:pt>
                <c:pt idx="1">
                  <c:v>0.1</c:v>
                </c:pt>
                <c:pt idx="2">
                  <c:v>0.44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5-484B-8D10-D137FE6DC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0.04</c:v>
                </c:pt>
                <c:pt idx="1">
                  <c:v>0.11</c:v>
                </c:pt>
                <c:pt idx="2">
                  <c:v>0.43</c:v>
                </c:pt>
                <c:pt idx="3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E5-484B-8D10-D137FE6DC9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 w="12700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0.03</c:v>
                </c:pt>
                <c:pt idx="1">
                  <c:v>7.0000000000000007E-2</c:v>
                </c:pt>
                <c:pt idx="2">
                  <c:v>0.42</c:v>
                </c:pt>
                <c:pt idx="3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E5-484B-8D10-D137FE6DC9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0.01</c:v>
                </c:pt>
                <c:pt idx="1">
                  <c:v>7.0000000000000007E-2</c:v>
                </c:pt>
                <c:pt idx="2">
                  <c:v>0.4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E5-484B-8D10-D137FE6DC9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6289967"/>
        <c:axId val="1686301967"/>
      </c:barChart>
      <c:catAx>
        <c:axId val="1686289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2A4E"/>
                </a:solidFill>
                <a:latin typeface="+mj-lt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686301967"/>
        <c:crosses val="autoZero"/>
        <c:auto val="1"/>
        <c:lblAlgn val="ctr"/>
        <c:lblOffset val="100"/>
        <c:noMultiLvlLbl val="0"/>
      </c:catAx>
      <c:valAx>
        <c:axId val="168630196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86289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247569754059805"/>
          <c:y val="0.10325415006626684"/>
          <c:w val="0.38752383633694881"/>
          <c:h val="0.11583404810368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65729939129655E-2"/>
          <c:y val="0.18611717605086267"/>
          <c:w val="0.97686854012174074"/>
          <c:h val="0.60618820089885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Rydw i wedi cymryd seibiant byr neu wyliau yno o'r blaen ond mae'n annhebygol y byddaf yn gwneud hynny eto.</c:v>
                </c:pt>
                <c:pt idx="4">
                  <c:v>Dydw i erioed wedi bod ar seibiant byr na gwyliau yno ond hoffwn i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0.47</c:v>
                </c:pt>
                <c:pt idx="1">
                  <c:v>0.28999999999999998</c:v>
                </c:pt>
                <c:pt idx="2">
                  <c:v>0.19</c:v>
                </c:pt>
                <c:pt idx="3">
                  <c:v>0.02</c:v>
                </c:pt>
                <c:pt idx="4">
                  <c:v>0.03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D-4ADB-81BE-C2F80F03B3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Rydw i wedi cymryd seibiant byr neu wyliau yno o'r blaen ond mae'n annhebygol y byddaf yn gwneud hynny eto.</c:v>
                </c:pt>
                <c:pt idx="4">
                  <c:v>Dydw i erioed wedi bod ar seibiant byr na gwyliau yno ond hoffwn i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0.47</c:v>
                </c:pt>
                <c:pt idx="1">
                  <c:v>0.28000000000000003</c:v>
                </c:pt>
                <c:pt idx="2">
                  <c:v>0.18</c:v>
                </c:pt>
                <c:pt idx="3">
                  <c:v>0.02</c:v>
                </c:pt>
                <c:pt idx="4">
                  <c:v>0.03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0D-4ADB-81BE-C2F80F03B3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Rydw i wedi cymryd seibiant byr neu wyliau yno o'r blaen ond mae'n annhebygol y byddaf yn gwneud hynny eto.</c:v>
                </c:pt>
                <c:pt idx="4">
                  <c:v>Dydw i erioed wedi bod ar seibiant byr na gwyliau yno ond hoffwn i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0.44</c:v>
                </c:pt>
                <c:pt idx="1">
                  <c:v>0.31</c:v>
                </c:pt>
                <c:pt idx="2">
                  <c:v>0.2</c:v>
                </c:pt>
                <c:pt idx="3">
                  <c:v>0.03</c:v>
                </c:pt>
                <c:pt idx="4">
                  <c:v>0.01</c:v>
                </c:pt>
                <c:pt idx="5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0D-4ADB-81BE-C2F80F03B3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6589679"/>
        <c:axId val="1686590639"/>
      </c:barChart>
      <c:catAx>
        <c:axId val="168658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86590639"/>
        <c:crosses val="autoZero"/>
        <c:auto val="1"/>
        <c:lblAlgn val="ctr"/>
        <c:lblOffset val="100"/>
        <c:noMultiLvlLbl val="0"/>
      </c:catAx>
      <c:valAx>
        <c:axId val="168659063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8658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582161854127393"/>
          <c:y val="4.6340286800391851E-2"/>
          <c:w val="0.14913053285479244"/>
          <c:h val="5.1645125843533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35999535274379E-4"/>
          <c:y val="3.4023254222627211E-2"/>
          <c:w val="0.74375349246324585"/>
          <c:h val="0.9041156116386985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Nid wyf erioed wedi cymryd toriad byr na gwyliau yno o'r blaen ac nid wyf yn debygol o wneud hynny yn y dyfodol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5.3763440860220002E-3</c:v>
                </c:pt>
                <c:pt idx="1">
                  <c:v>1.6666666666670001E-2</c:v>
                </c:pt>
                <c:pt idx="2">
                  <c:v>3.7174721189590001E-3</c:v>
                </c:pt>
                <c:pt idx="3">
                  <c:v>3.0656039239730002E-3</c:v>
                </c:pt>
                <c:pt idx="4">
                  <c:v>7.1701720841299997E-3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0-4315-8580-5E8B72918B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Rwyf wedi cymryd toriad byr neu wyliau yno o'r blaen ond nid wyf yn debygol o wneud hynny eto</c:v>
                </c:pt>
              </c:strCache>
            </c:strRef>
          </c:tx>
          <c:spPr>
            <a:solidFill>
              <a:srgbClr val="DF4141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9.0420332355819998E-3</c:v>
                </c:pt>
                <c:pt idx="1">
                  <c:v>1.6666666666670001E-2</c:v>
                </c:pt>
                <c:pt idx="2">
                  <c:v>3.7174721189590001E-3</c:v>
                </c:pt>
                <c:pt idx="3">
                  <c:v>6.7443286327410002E-3</c:v>
                </c:pt>
                <c:pt idx="4">
                  <c:v>1.099426386233E-2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0-4315-8580-5E8B72918B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Nid wyf erioed wedi bod ar doriad byr neu wyliau yno ond hoffwn wneud hynny</c:v>
                </c:pt>
              </c:strCache>
            </c:strRef>
          </c:tx>
          <c:spPr>
            <a:solidFill>
              <a:srgbClr val="FC8808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0137478141931165E-17"/>
                  <c:y val="-5.74202483421025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25-49BC-AB9E-EFB884B625F4}"/>
                </c:ext>
              </c:extLst>
            </c:dLbl>
            <c:dLbl>
              <c:idx val="2"/>
              <c:layout>
                <c:manualLayout>
                  <c:x val="-4.0549912567724662E-17"/>
                  <c:y val="-4.4655729026342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25-49BC-AB9E-EFB884B625F4}"/>
                </c:ext>
              </c:extLst>
            </c:dLbl>
            <c:dLbl>
              <c:idx val="3"/>
              <c:layout>
                <c:manualLayout>
                  <c:x val="-8.1099825135449324E-17"/>
                  <c:y val="-9.32039156185166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25-49BC-AB9E-EFB884B625F4}"/>
                </c:ext>
              </c:extLst>
            </c:dLbl>
            <c:dLbl>
              <c:idx val="4"/>
              <c:layout>
                <c:manualLayout>
                  <c:x val="-8.1099825135449324E-17"/>
                  <c:y val="-9.6661514537040971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525-49BC-AB9E-EFB884B625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3.4946236559139997E-2</c:v>
                </c:pt>
                <c:pt idx="1">
                  <c:v>6.6666666666669996E-2</c:v>
                </c:pt>
                <c:pt idx="2">
                  <c:v>5.2044609665430001E-2</c:v>
                </c:pt>
                <c:pt idx="3">
                  <c:v>3.617412630288E-2</c:v>
                </c:pt>
                <c:pt idx="4">
                  <c:v>3.1070745697899999E-2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40-4315-8580-5E8B72918B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Rwyf wedi cymryd toriad byr neu wyliau yno unwaith neu ddwywaith o'r blaen a gallwn wneud hynny eto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0.1967253176931</c:v>
                </c:pt>
                <c:pt idx="1">
                  <c:v>0.18333333333330001</c:v>
                </c:pt>
                <c:pt idx="2">
                  <c:v>0.20074349442379999</c:v>
                </c:pt>
                <c:pt idx="3">
                  <c:v>0.19190680564070001</c:v>
                </c:pt>
                <c:pt idx="4">
                  <c:v>0.19885277246649999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40-4315-8580-5E8B72918B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Weithiau rwy'n cymryd toriadau byr neu wyliau yno ac rwy'n bwriadu gwneud hynny eto yn ystod y flwyddyn neu ddwy nesaf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0.30767350928640003</c:v>
                </c:pt>
                <c:pt idx="1">
                  <c:v>0.3833333333333</c:v>
                </c:pt>
                <c:pt idx="2">
                  <c:v>0.28252788104089999</c:v>
                </c:pt>
                <c:pt idx="3">
                  <c:v>0.29981606376460002</c:v>
                </c:pt>
                <c:pt idx="4">
                  <c:v>0.31405353728489999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A-4048-841D-846379F89D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Rwy'n aml yn cymryd toriadau byr neu wyliau yno ac rwy'n bwriadu gwneud hynny eto o fewn y flwyddyn nesaf</c:v>
                </c:pt>
              </c:strCache>
            </c:strRef>
          </c:tx>
          <c:spPr>
            <a:solidFill>
              <a:schemeClr val="accent3"/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0.44061583577710001</c:v>
                </c:pt>
                <c:pt idx="1">
                  <c:v>0.33333333333330001</c:v>
                </c:pt>
                <c:pt idx="2">
                  <c:v>0.45353159851300001</c:v>
                </c:pt>
                <c:pt idx="3">
                  <c:v>0.45554874310240001</c:v>
                </c:pt>
                <c:pt idx="4">
                  <c:v>0.43307839388149999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0A-4048-841D-846379F89D1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4812318062094685"/>
          <c:y val="5.485916549065159E-2"/>
          <c:w val="0.25187681937905326"/>
          <c:h val="0.89662464608650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87311014516899E-2"/>
          <c:y val="0.10927911815584085"/>
          <c:w val="0.9762253779709662"/>
          <c:h val="0.71167264680789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Gogledd Orllewin Lloegr</c:v>
                </c:pt>
                <c:pt idx="1">
                  <c:v>Gorllewin Canolbarth Lloegr</c:v>
                </c:pt>
                <c:pt idx="2">
                  <c:v>De Ddwyrain Lloegr</c:v>
                </c:pt>
                <c:pt idx="3">
                  <c:v>De Orllewin Lloegr</c:v>
                </c:pt>
                <c:pt idx="4">
                  <c:v>Cymru</c:v>
                </c:pt>
                <c:pt idx="5">
                  <c:v>Dwyrain Canolbarth Lloegr</c:v>
                </c:pt>
                <c:pt idx="6">
                  <c:v>Swydd Efrog / Glannau Humber</c:v>
                </c:pt>
                <c:pt idx="7">
                  <c:v>Dwyrain Anglia /Dwyrain Lloegr</c:v>
                </c:pt>
                <c:pt idx="8">
                  <c:v>Llundain / Llundain Fwyaf</c:v>
                </c:pt>
                <c:pt idx="9">
                  <c:v>Yr Alban</c:v>
                </c:pt>
                <c:pt idx="10">
                  <c:v>Gogledd 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0.16688676130739999</c:v>
                </c:pt>
                <c:pt idx="1">
                  <c:v>0.16176956091120001</c:v>
                </c:pt>
                <c:pt idx="2">
                  <c:v>0.15186530207990001</c:v>
                </c:pt>
                <c:pt idx="3">
                  <c:v>0.1233080224497</c:v>
                </c:pt>
                <c:pt idx="4">
                  <c:v>8.0059425552990005E-2</c:v>
                </c:pt>
                <c:pt idx="5">
                  <c:v>8.0719709475069998E-2</c:v>
                </c:pt>
                <c:pt idx="6">
                  <c:v>5.8270056124129999E-2</c:v>
                </c:pt>
                <c:pt idx="7">
                  <c:v>6.4377682403430003E-2</c:v>
                </c:pt>
                <c:pt idx="8">
                  <c:v>5.6949488279959999E-2</c:v>
                </c:pt>
                <c:pt idx="9">
                  <c:v>2.2614724331460001E-2</c:v>
                </c:pt>
                <c:pt idx="10">
                  <c:v>1.9313304721029999E-2</c:v>
                </c:pt>
                <c:pt idx="11">
                  <c:v>5.777484318257E-3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1-49BF-B21C-1D08D7DA6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Gogledd Orllewin Lloegr</c:v>
                </c:pt>
                <c:pt idx="1">
                  <c:v>Gorllewin Canolbarth Lloegr</c:v>
                </c:pt>
                <c:pt idx="2">
                  <c:v>De Ddwyrain Lloegr</c:v>
                </c:pt>
                <c:pt idx="3">
                  <c:v>De Orllewin Lloegr</c:v>
                </c:pt>
                <c:pt idx="4">
                  <c:v>Cymru</c:v>
                </c:pt>
                <c:pt idx="5">
                  <c:v>Dwyrain Canolbarth Lloegr</c:v>
                </c:pt>
                <c:pt idx="6">
                  <c:v>Swydd Efrog / Glannau Humber</c:v>
                </c:pt>
                <c:pt idx="7">
                  <c:v>Dwyrain Anglia /Dwyrain Lloegr</c:v>
                </c:pt>
                <c:pt idx="8">
                  <c:v>Llundain / Llundain Fwyaf</c:v>
                </c:pt>
                <c:pt idx="9">
                  <c:v>Yr Alban</c:v>
                </c:pt>
                <c:pt idx="10">
                  <c:v>Gogledd 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0.15762483130900001</c:v>
                </c:pt>
                <c:pt idx="1">
                  <c:v>0.1492577597841</c:v>
                </c:pt>
                <c:pt idx="2">
                  <c:v>0.1465587044534</c:v>
                </c:pt>
                <c:pt idx="3">
                  <c:v>0.13360323886639999</c:v>
                </c:pt>
                <c:pt idx="4">
                  <c:v>0.1160593792173</c:v>
                </c:pt>
                <c:pt idx="5">
                  <c:v>8.2051282051279997E-2</c:v>
                </c:pt>
                <c:pt idx="6">
                  <c:v>5.8569500674760001E-2</c:v>
                </c:pt>
                <c:pt idx="7">
                  <c:v>5.5330634278000002E-2</c:v>
                </c:pt>
                <c:pt idx="8">
                  <c:v>4.8852901484480002E-2</c:v>
                </c:pt>
                <c:pt idx="9">
                  <c:v>2.2132253711199999E-2</c:v>
                </c:pt>
                <c:pt idx="10">
                  <c:v>1.565452091768E-2</c:v>
                </c:pt>
                <c:pt idx="11">
                  <c:v>3.2388663967609999E-3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B-4C97-8F97-FDA0925B9E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Gogledd Orllewin Lloegr</c:v>
                </c:pt>
                <c:pt idx="1">
                  <c:v>Gorllewin Canolbarth Lloegr</c:v>
                </c:pt>
                <c:pt idx="2">
                  <c:v>De Ddwyrain Lloegr</c:v>
                </c:pt>
                <c:pt idx="3">
                  <c:v>De Orllewin Lloegr</c:v>
                </c:pt>
                <c:pt idx="4">
                  <c:v>Cymru</c:v>
                </c:pt>
                <c:pt idx="5">
                  <c:v>Dwyrain Canolbarth Lloegr</c:v>
                </c:pt>
                <c:pt idx="6">
                  <c:v>Swydd Efrog / Glannau Humber</c:v>
                </c:pt>
                <c:pt idx="7">
                  <c:v>Dwyrain Anglia /Dwyrain Lloegr</c:v>
                </c:pt>
                <c:pt idx="8">
                  <c:v>Llundain / Llundain Fwyaf</c:v>
                </c:pt>
                <c:pt idx="9">
                  <c:v>Yr Alban</c:v>
                </c:pt>
                <c:pt idx="10">
                  <c:v>Gogledd Ddwyrain Lloegr</c:v>
                </c:pt>
                <c:pt idx="11">
                  <c:v>Gogledd Iwerddon</c:v>
                </c:pt>
              </c:strCache>
            </c:strRef>
          </c:cat>
          <c:val>
            <c:numRef>
              <c:f>Sheet1!$D$2:$D$13</c:f>
              <c:numCache>
                <c:formatCode>0%</c:formatCode>
                <c:ptCount val="12"/>
                <c:pt idx="0">
                  <c:v>0.13501896333749999</c:v>
                </c:pt>
                <c:pt idx="1">
                  <c:v>0.1646017699115</c:v>
                </c:pt>
                <c:pt idx="2">
                  <c:v>0.13704171934260001</c:v>
                </c:pt>
                <c:pt idx="3">
                  <c:v>0.1312262958281</c:v>
                </c:pt>
                <c:pt idx="4">
                  <c:v>0.15600505688999999</c:v>
                </c:pt>
                <c:pt idx="5">
                  <c:v>7.3324905183310002E-2</c:v>
                </c:pt>
                <c:pt idx="6">
                  <c:v>5.2844500632109999E-2</c:v>
                </c:pt>
                <c:pt idx="7">
                  <c:v>5.5625790139060001E-2</c:v>
                </c:pt>
                <c:pt idx="8">
                  <c:v>4.4500632111250001E-2</c:v>
                </c:pt>
                <c:pt idx="9">
                  <c:v>2.1238938053099999E-2</c:v>
                </c:pt>
                <c:pt idx="10">
                  <c:v>1.3653603034129999E-2</c:v>
                </c:pt>
                <c:pt idx="11">
                  <c:v>4.5512010113779996E-3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DF-4646-9C77-1380A9AAA8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058617547423947"/>
          <c:y val="1.7295140933125931E-2"/>
          <c:w val="0.15037618616771387"/>
          <c:h val="5.04185135761519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Taith 2023 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3390EB84-FCCE-4590-BC9B-C6A20582E108}" type="VALUE">
                      <a:rPr lang="en-US" smtClean="0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63B-4984-B3F1-35DFD520A1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BF5CBF-FDA7-4920-9822-E000C2C5EDF9}" type="VALUE">
                      <a:rPr lang="en-US" smtClean="0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963B-4984-B3F1-35DFD520A1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A4A6270-61FA-4C4B-A4BF-0B2B2AF543D6}" type="VALUE">
                      <a:rPr lang="en-US" smtClean="0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0.61131570137260005</c:v>
                </c:pt>
                <c:pt idx="1">
                  <c:v>0.58333333333329995</c:v>
                </c:pt>
                <c:pt idx="2">
                  <c:v>0.63866877971470004</c:v>
                </c:pt>
                <c:pt idx="3">
                  <c:v>0.62291908633369997</c:v>
                </c:pt>
                <c:pt idx="4">
                  <c:v>0.59501557632400004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984-B3F1-35DFD520A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Taith 2024 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ECFD3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3B-4984-B3F1-35DFD520A119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EF082846-E5C3-46D7-BD21-2C214CB76DBD}" type="VALUE">
                      <a:rPr lang="en-US" smtClean="0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963B-4984-B3F1-35DFD520A1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F454C50-3C27-4FE3-A49F-9EB7DA2EEC18}" type="VALUE">
                      <a:rPr lang="en-US" smtClean="0"/>
                      <a:pPr/>
                      <a:t>[VALUE]</a:t>
                    </a:fld>
                    <a:r>
                      <a:rPr lang="en-US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63B-4984-B3F1-35DFD520A1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0.59674796747970005</c:v>
                </c:pt>
                <c:pt idx="1">
                  <c:v>0.64423076923080003</c:v>
                </c:pt>
                <c:pt idx="2">
                  <c:v>0.65808823529409999</c:v>
                </c:pt>
                <c:pt idx="3">
                  <c:v>0.6069587628866</c:v>
                </c:pt>
                <c:pt idx="4">
                  <c:v>0.57548240635640002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B-4984-B3F1-35DFD520A1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Taith 2025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0.61319073083779996</c:v>
                </c:pt>
                <c:pt idx="1">
                  <c:v>0.7090909090909</c:v>
                </c:pt>
                <c:pt idx="2">
                  <c:v>0.64566929133859996</c:v>
                </c:pt>
                <c:pt idx="3">
                  <c:v>0.62284620293549997</c:v>
                </c:pt>
                <c:pt idx="4">
                  <c:v>0.59741550695830004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29-4D25-BDFC-0F526CDB0A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6"/>
        <c:overlap val="-8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(seibiannau byr a gwyliau)</c:v>
                </c:pt>
                <c:pt idx="1">
                  <c:v>Seibiannau byr</c:v>
                </c:pt>
                <c:pt idx="2">
                  <c:v>Gwyliau (4+ noson)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3.3</c:v>
                </c:pt>
                <c:pt idx="1">
                  <c:v>1.97</c:v>
                </c:pt>
                <c:pt idx="2">
                  <c:v>1.34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4-48E7-8A55-FA7D79E8A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(seibiannau byr a gwyliau)</c:v>
                </c:pt>
                <c:pt idx="1">
                  <c:v>Seibiannau byr</c:v>
                </c:pt>
                <c:pt idx="2">
                  <c:v>Gwyliau (4+ noson)</c:v>
                </c:pt>
              </c:strCache>
            </c:strRef>
          </c:cat>
          <c:val>
            <c:numRef>
              <c:f>Sheet1!$C$2:$C$4</c:f>
              <c:numCache>
                <c:formatCode>0.00</c:formatCode>
                <c:ptCount val="3"/>
                <c:pt idx="0">
                  <c:v>3.44</c:v>
                </c:pt>
                <c:pt idx="1">
                  <c:v>2.08</c:v>
                </c:pt>
                <c:pt idx="2">
                  <c:v>1.36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4-433C-9A0A-6536837984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 (seibiannau byr a gwyliau)</c:v>
                </c:pt>
                <c:pt idx="1">
                  <c:v>Seibiannau byr</c:v>
                </c:pt>
                <c:pt idx="2">
                  <c:v>Gwyliau (4+ noson)</c:v>
                </c:pt>
              </c:strCache>
            </c:strRef>
          </c:cat>
          <c:val>
            <c:numRef>
              <c:f>Sheet1!$D$2:$D$4</c:f>
              <c:numCache>
                <c:formatCode>0.00</c:formatCode>
                <c:ptCount val="3"/>
                <c:pt idx="0">
                  <c:v>3.51</c:v>
                </c:pt>
                <c:pt idx="1">
                  <c:v>2.1</c:v>
                </c:pt>
                <c:pt idx="2">
                  <c:v>1.41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46-4A80-9072-9DB713A6F9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13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488300376189402"/>
          <c:y val="6.5347336530035853E-3"/>
          <c:w val="0.27098655528855625"/>
          <c:h val="6.28523031848851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Do - yn 2024</c:v>
                </c:pt>
                <c:pt idx="1">
                  <c:v>Do - yn 2023</c:v>
                </c:pt>
                <c:pt idx="2">
                  <c:v>Do - yn 2022</c:v>
                </c:pt>
                <c:pt idx="3">
                  <c:v>Do - y 2021</c:v>
                </c:pt>
                <c:pt idx="4">
                  <c:v>Do - yn 2020</c:v>
                </c:pt>
                <c:pt idx="5">
                  <c:v>Do - cyn 2020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0.62</c:v>
                </c:pt>
                <c:pt idx="1">
                  <c:v>0.56000000000000005</c:v>
                </c:pt>
                <c:pt idx="2">
                  <c:v>0.5</c:v>
                </c:pt>
                <c:pt idx="3">
                  <c:v>0.39</c:v>
                </c:pt>
                <c:pt idx="4">
                  <c:v>0.31</c:v>
                </c:pt>
                <c:pt idx="5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A-41E0-B756-2534E34ADB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8"/>
        <c:overlap val="3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43614226341802"/>
          <c:y val="0.13932015846334023"/>
          <c:w val="0.68571982388314701"/>
          <c:h val="0.8294441932773370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Gwael (1-6)</c:v>
                </c:pt>
              </c:strCache>
            </c:strRef>
          </c:tx>
          <c:spPr>
            <a:solidFill>
              <a:srgbClr val="CB333B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1401819154628142E-3"/>
                  <c:y val="4.66723676120341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09-463F-95DC-2CEBAE9ACC54}"/>
                </c:ext>
              </c:extLst>
            </c:dLbl>
            <c:dLbl>
              <c:idx val="1"/>
              <c:layout>
                <c:manualLayout>
                  <c:x val="2.1401819154628142E-3"/>
                  <c:y val="5.74429139840420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09-463F-95DC-2CEBAE9ACC54}"/>
                </c:ext>
              </c:extLst>
            </c:dLbl>
            <c:dLbl>
              <c:idx val="2"/>
              <c:layout>
                <c:manualLayout>
                  <c:x val="5.1392819600277169E-3"/>
                  <c:y val="5.550629260058548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17-4847-AF3D-411F5E4EE445}"/>
                </c:ext>
              </c:extLst>
            </c:dLbl>
            <c:dLbl>
              <c:idx val="4"/>
              <c:layout>
                <c:manualLayout>
                  <c:x val="2.1401819154627357E-3"/>
                  <c:y val="5.74429139840420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09-463F-95DC-2CEBAE9ACC54}"/>
                </c:ext>
              </c:extLst>
            </c:dLbl>
            <c:dLbl>
              <c:idx val="5"/>
              <c:layout>
                <c:manualLayout>
                  <c:x val="-4.2803638309256683E-3"/>
                  <c:y val="6.462327823204738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09-463F-95DC-2CEBAE9ACC54}"/>
                </c:ext>
              </c:extLst>
            </c:dLbl>
            <c:dLbl>
              <c:idx val="6"/>
              <c:layout>
                <c:manualLayout>
                  <c:x val="-3.9236215190045567E-17"/>
                  <c:y val="6.46232782320473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51-4D9E-9236-EE9F539A1D06}"/>
                </c:ext>
              </c:extLst>
            </c:dLbl>
            <c:dLbl>
              <c:idx val="7"/>
              <c:layout>
                <c:manualLayout>
                  <c:x val="2.1401819154628142E-3"/>
                  <c:y val="5.74429139840421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51-4D9E-9236-EE9F539A1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  <c:pt idx="4">
                  <c:v>Annibynwyr iau</c:v>
                </c:pt>
                <c:pt idx="5">
                  <c:v>Teuluoedd </c:v>
                </c:pt>
                <c:pt idx="6">
                  <c:v>Annibynwyr hŷn</c:v>
                </c:pt>
                <c:pt idx="7">
                  <c:v>Oedran ymddeol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0.02</c:v>
                </c:pt>
                <c:pt idx="1">
                  <c:v>1.7711171662130001E-2</c:v>
                </c:pt>
                <c:pt idx="2">
                  <c:v>1.3704318936880001E-2</c:v>
                </c:pt>
                <c:pt idx="4">
                  <c:v>2.5641025641030001E-2</c:v>
                </c:pt>
                <c:pt idx="5">
                  <c:v>3.0487804878050001E-2</c:v>
                </c:pt>
                <c:pt idx="6">
                  <c:v>9.2213114754100007E-3</c:v>
                </c:pt>
                <c:pt idx="7">
                  <c:v>1.164725457571E-2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B-4DB3-A5D6-332BAED925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  (7/8)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  <c:pt idx="4">
                  <c:v>Annibynwyr iau</c:v>
                </c:pt>
                <c:pt idx="5">
                  <c:v>Teuluoedd </c:v>
                </c:pt>
                <c:pt idx="6">
                  <c:v>Annibynwyr hŷn</c:v>
                </c:pt>
                <c:pt idx="7">
                  <c:v>Oedran ymddeol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0.19</c:v>
                </c:pt>
                <c:pt idx="1">
                  <c:v>0.21026339691189999</c:v>
                </c:pt>
                <c:pt idx="2">
                  <c:v>0.20099667774089999</c:v>
                </c:pt>
                <c:pt idx="4">
                  <c:v>0.25641025641030002</c:v>
                </c:pt>
                <c:pt idx="5">
                  <c:v>0.22560975609760001</c:v>
                </c:pt>
                <c:pt idx="6">
                  <c:v>0.1741803278689</c:v>
                </c:pt>
                <c:pt idx="7">
                  <c:v>0.21381031613980001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B-4DB3-A5D6-332BAED925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Ardderchog (9/10)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  <c:pt idx="4">
                  <c:v>Annibynwyr iau</c:v>
                </c:pt>
                <c:pt idx="5">
                  <c:v>Teuluoedd </c:v>
                </c:pt>
                <c:pt idx="6">
                  <c:v>Annibynwyr hŷn</c:v>
                </c:pt>
                <c:pt idx="7">
                  <c:v>Oedran ymddeol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0.79</c:v>
                </c:pt>
                <c:pt idx="1">
                  <c:v>0.772025431426</c:v>
                </c:pt>
                <c:pt idx="2">
                  <c:v>0.78529900332229996</c:v>
                </c:pt>
                <c:pt idx="4">
                  <c:v>0.71794871794869997</c:v>
                </c:pt>
                <c:pt idx="5">
                  <c:v>0.74390243902440001</c:v>
                </c:pt>
                <c:pt idx="6">
                  <c:v>0.81659836065570002</c:v>
                </c:pt>
                <c:pt idx="7">
                  <c:v>0.77454242928450001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FB-4DB3-A5D6-332BAED925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8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389963589333874"/>
          <c:y val="4.168114417722351E-2"/>
          <c:w val="0.68000051797487482"/>
          <c:h val="5.0425058510408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Es i o'r blaen ac eisiau mynd eto</c:v>
                </c:pt>
                <c:pt idx="1">
                  <c:v>Cysylltu â natur/bod yn yr awyr agored</c:v>
                </c:pt>
                <c:pt idx="2">
                  <c:v>Dianc rhag popeth a chael gorffwys</c:v>
                </c:pt>
                <c:pt idx="3">
                  <c:v>Treulio amser gyda theulu neu ffrindiau</c:v>
                </c:pt>
                <c:pt idx="4">
                  <c:v>Profi'r diwylliant a'r dreftadaeth</c:v>
                </c:pt>
                <c:pt idx="5">
                  <c:v>Mynd i rywle gyda bwyd a diod gwych</c:v>
                </c:pt>
                <c:pt idx="6">
                  <c:v>Ymweld â rhan o Gymru nad oeddwn wedi bod iddi o'r blaen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0.53280730897009998</c:v>
                </c:pt>
                <c:pt idx="1">
                  <c:v>0.48297342192690002</c:v>
                </c:pt>
                <c:pt idx="2">
                  <c:v>0.45307308970100002</c:v>
                </c:pt>
                <c:pt idx="3">
                  <c:v>0.44975083056479997</c:v>
                </c:pt>
                <c:pt idx="4">
                  <c:v>0.31436877076410003</c:v>
                </c:pt>
                <c:pt idx="5">
                  <c:v>0.2196843853821</c:v>
                </c:pt>
                <c:pt idx="6">
                  <c:v>0.2159468438538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D-447E-BA2B-01663049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9"/>
        <c:overlap val="-7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 i o'r blaen ac eisiau mynd eto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0.53</c:v>
                </c:pt>
                <c:pt idx="1">
                  <c:v>0.46</c:v>
                </c:pt>
                <c:pt idx="2">
                  <c:v>0.5</c:v>
                </c:pt>
                <c:pt idx="3">
                  <c:v>0.51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2-41C5-9A51-D11751C70E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Cysylltu â natur/bod yn yr awyr agored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0.48</c:v>
                </c:pt>
                <c:pt idx="1">
                  <c:v>0.62</c:v>
                </c:pt>
                <c:pt idx="2">
                  <c:v>0.61</c:v>
                </c:pt>
                <c:pt idx="3">
                  <c:v>0.55000000000000004</c:v>
                </c:pt>
                <c:pt idx="4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2-41C5-9A51-D11751C70E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Treulio amser gyda theulu neu ffrindiau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0.45</c:v>
                </c:pt>
                <c:pt idx="1">
                  <c:v>0.54</c:v>
                </c:pt>
                <c:pt idx="2">
                  <c:v>0.68</c:v>
                </c:pt>
                <c:pt idx="3">
                  <c:v>0.44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2-41C5-9A51-D11751C70E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Dianc rhag popeth a chael gorffwys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0.45</c:v>
                </c:pt>
                <c:pt idx="1">
                  <c:v>0.51</c:v>
                </c:pt>
                <c:pt idx="2">
                  <c:v>0.51</c:v>
                </c:pt>
                <c:pt idx="3">
                  <c:v>0.51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22-41C5-9A51-D11751C70E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Profi'r diwylliant a'r dreftadaeth</c:v>
                </c:pt>
              </c:strCache>
            </c:strRef>
          </c:tx>
          <c:spPr>
            <a:solidFill>
              <a:srgbClr val="BC8FD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0.31</c:v>
                </c:pt>
                <c:pt idx="1">
                  <c:v>0.31</c:v>
                </c:pt>
                <c:pt idx="2">
                  <c:v>0.27</c:v>
                </c:pt>
                <c:pt idx="3">
                  <c:v>0.31</c:v>
                </c:pt>
                <c:pt idx="4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22-41C5-9A51-D11751C70E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Ymweld â rhan o Gymru nad oeddwn wedi bod iddi o'r blaen</c:v>
                </c:pt>
              </c:strCache>
            </c:strRef>
          </c:tx>
          <c:spPr>
            <a:solidFill>
              <a:srgbClr val="DED7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0.22</c:v>
                </c:pt>
                <c:pt idx="1">
                  <c:v>0.26</c:v>
                </c:pt>
                <c:pt idx="2">
                  <c:v>0.21</c:v>
                </c:pt>
                <c:pt idx="3">
                  <c:v>0.24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22-41C5-9A51-D11751C70E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Mynd i rywle gyda bwyd a diod gwych</c:v>
                </c:pt>
              </c:strCache>
            </c:strRef>
          </c:tx>
          <c:spPr>
            <a:solidFill>
              <a:srgbClr val="98C5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Sheet1!$H$2:$H$6</c:f>
              <c:numCache>
                <c:formatCode>0%</c:formatCode>
                <c:ptCount val="5"/>
                <c:pt idx="0">
                  <c:v>0.22</c:v>
                </c:pt>
                <c:pt idx="1">
                  <c:v>0.18</c:v>
                </c:pt>
                <c:pt idx="2">
                  <c:v>0.2</c:v>
                </c:pt>
                <c:pt idx="3">
                  <c:v>0.21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22-41C5-9A51-D11751C70E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Er mwyn dathlu achlysur arbennig</c:v>
                </c:pt>
              </c:strCache>
            </c:strRef>
          </c:tx>
          <c:spPr>
            <a:solidFill>
              <a:srgbClr val="BFDB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Sheet1!$I$2:$I$6</c:f>
              <c:numCache>
                <c:formatCode>0%</c:formatCode>
                <c:ptCount val="5"/>
                <c:pt idx="0">
                  <c:v>0.18</c:v>
                </c:pt>
                <c:pt idx="1">
                  <c:v>0.28000000000000003</c:v>
                </c:pt>
                <c:pt idx="2">
                  <c:v>0.13</c:v>
                </c:pt>
                <c:pt idx="3">
                  <c:v>0.19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522-41C5-9A51-D11751C70E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31407440"/>
        <c:axId val="331411280"/>
      </c:barChart>
      <c:catAx>
        <c:axId val="33140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11280"/>
        <c:crosses val="autoZero"/>
        <c:auto val="1"/>
        <c:lblAlgn val="ctr"/>
        <c:lblOffset val="100"/>
        <c:noMultiLvlLbl val="0"/>
      </c:catAx>
      <c:valAx>
        <c:axId val="3314112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140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Cerdded, heicio neu crwydro</c:v>
                </c:pt>
                <c:pt idx="1">
                  <c:v>Blasu bwyd a diod lleol</c:v>
                </c:pt>
                <c:pt idx="2">
                  <c:v>Archwilio ardaloedd golygfaol mewn car</c:v>
                </c:pt>
                <c:pt idx="3">
                  <c:v>Ymweld ag atyniadau ymwelwyr awyr agored</c:v>
                </c:pt>
                <c:pt idx="4">
                  <c:v>Ymweld â safleoedd treftadaeth neu atyniadau diwylliannol</c:v>
                </c:pt>
                <c:pt idx="5">
                  <c:v>Dysgu am hanes a diwylliant lleol</c:v>
                </c:pt>
                <c:pt idx="6">
                  <c:v>Atyniadau natur a bywyd gwyllt</c:v>
                </c:pt>
                <c:pt idx="7">
                  <c:v>Ymweld â ffrindiau neu teulu</c:v>
                </c:pt>
                <c:pt idx="8">
                  <c:v>Siopa arbenigol</c:v>
                </c:pt>
                <c:pt idx="9">
                  <c:v>Profi'r bywyd nos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0.55772425249169999</c:v>
                </c:pt>
                <c:pt idx="1">
                  <c:v>0.53779069767440002</c:v>
                </c:pt>
                <c:pt idx="2">
                  <c:v>0.45182724252489997</c:v>
                </c:pt>
                <c:pt idx="3">
                  <c:v>0.44476744186049999</c:v>
                </c:pt>
                <c:pt idx="4">
                  <c:v>0.41901993355479999</c:v>
                </c:pt>
                <c:pt idx="5">
                  <c:v>0.3044019933555</c:v>
                </c:pt>
                <c:pt idx="6">
                  <c:v>0.2416943521595</c:v>
                </c:pt>
                <c:pt idx="7">
                  <c:v>0.23421926910300001</c:v>
                </c:pt>
                <c:pt idx="8">
                  <c:v>0.1200166112957</c:v>
                </c:pt>
                <c:pt idx="9">
                  <c:v>0.108803986711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2-45FB-9DAD-AAA2DDC03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8125622265274081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Gwynedd</c:v>
                </c:pt>
                <c:pt idx="1">
                  <c:v>Sir Benfro</c:v>
                </c:pt>
                <c:pt idx="2">
                  <c:v>Conwy</c:v>
                </c:pt>
                <c:pt idx="3">
                  <c:v>Ynys Môn</c:v>
                </c:pt>
                <c:pt idx="4">
                  <c:v>Ceredigion</c:v>
                </c:pt>
                <c:pt idx="5">
                  <c:v>Parc Genedlaethol Eryri</c:v>
                </c:pt>
                <c:pt idx="6">
                  <c:v>Powys</c:v>
                </c:pt>
                <c:pt idx="7">
                  <c:v>Caerdydd</c:v>
                </c:pt>
                <c:pt idx="8">
                  <c:v>Sir Gaerfyrddin</c:v>
                </c:pt>
                <c:pt idx="9">
                  <c:v>Abertawe</c:v>
                </c:pt>
                <c:pt idx="10">
                  <c:v>Parc Gendlaethol Bannau Brycheiniog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0.18</c:v>
                </c:pt>
                <c:pt idx="1">
                  <c:v>0.1814784053156</c:v>
                </c:pt>
                <c:pt idx="2">
                  <c:v>0.124584717608</c:v>
                </c:pt>
                <c:pt idx="3">
                  <c:v>0.10423588039870001</c:v>
                </c:pt>
                <c:pt idx="4">
                  <c:v>0.1017441860465</c:v>
                </c:pt>
                <c:pt idx="5">
                  <c:v>8.2225913621259999E-2</c:v>
                </c:pt>
                <c:pt idx="6">
                  <c:v>7.9734219269100001E-2</c:v>
                </c:pt>
                <c:pt idx="7">
                  <c:v>7.0000000000000007E-2</c:v>
                </c:pt>
                <c:pt idx="8">
                  <c:v>6.395348837209E-2</c:v>
                </c:pt>
                <c:pt idx="9">
                  <c:v>5.4401993355480002E-2</c:v>
                </c:pt>
                <c:pt idx="10">
                  <c:v>4.1528239202660001E-2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5-4AFB-A363-F2A771173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30000000000000004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35999535274379E-4"/>
          <c:y val="0.22891352168272253"/>
          <c:w val="0.99369125880134679"/>
          <c:h val="0.584104401255619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Arhosais dros nos mewn un lleoliad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  <c:pt idx="5">
                  <c:v>Gwefan</c:v>
                </c:pt>
                <c:pt idx="6">
                  <c:v>ECRM</c:v>
                </c:pt>
                <c:pt idx="7">
                  <c:v>Ymgyrch</c:v>
                </c:pt>
                <c:pt idx="8">
                  <c:v>Cyfryngau cymdeithasol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0.89</c:v>
                </c:pt>
                <c:pt idx="1">
                  <c:v>0.89743589743590002</c:v>
                </c:pt>
                <c:pt idx="2">
                  <c:v>0.90243902439019996</c:v>
                </c:pt>
                <c:pt idx="3">
                  <c:v>0.88217213114750004</c:v>
                </c:pt>
                <c:pt idx="4">
                  <c:v>0.88768718802000002</c:v>
                </c:pt>
                <c:pt idx="5">
                  <c:v>0.86520376175549996</c:v>
                </c:pt>
                <c:pt idx="6">
                  <c:v>0.88538932633419998</c:v>
                </c:pt>
                <c:pt idx="7">
                  <c:v>0.91584852734919997</c:v>
                </c:pt>
                <c:pt idx="8">
                  <c:v>0.82832618025750004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A-4C12-98FA-9FB5FE5FB0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Arhosais dros nos mewn nifer o leoliadau / teithiais o gwmpas </c:v>
                </c:pt>
              </c:strCache>
            </c:strRef>
          </c:tx>
          <c:spPr>
            <a:solidFill>
              <a:srgbClr val="12074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  <c:pt idx="5">
                  <c:v>Gwefan</c:v>
                </c:pt>
                <c:pt idx="6">
                  <c:v>ECRM</c:v>
                </c:pt>
                <c:pt idx="7">
                  <c:v>Ymgyrch</c:v>
                </c:pt>
                <c:pt idx="8">
                  <c:v>Cyfryngau cymdeithasol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0.11</c:v>
                </c:pt>
                <c:pt idx="1">
                  <c:v>0.1</c:v>
                </c:pt>
                <c:pt idx="2">
                  <c:v>0.09</c:v>
                </c:pt>
                <c:pt idx="3">
                  <c:v>0.1147540983607</c:v>
                </c:pt>
                <c:pt idx="4">
                  <c:v>0.10648918469220001</c:v>
                </c:pt>
                <c:pt idx="5">
                  <c:v>0.12852664576799999</c:v>
                </c:pt>
                <c:pt idx="6">
                  <c:v>0.10936132983379999</c:v>
                </c:pt>
                <c:pt idx="7">
                  <c:v>8.1346423562409995E-2</c:v>
                </c:pt>
                <c:pt idx="8">
                  <c:v>0.15879828326180001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5A-4C12-98FA-9FB5FE5FB0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0152495605533973E-3"/>
          <c:y val="0.10496717405662637"/>
          <c:w val="0.98493089767037956"/>
          <c:h val="8.66387580715697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00654104005871E-2"/>
          <c:y val="0.15411499976061668"/>
          <c:w val="0.95939878228316311"/>
          <c:h val="0.747186129359784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Cymerwyd taith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6"/>
              <c:layout>
                <c:manualLayout>
                  <c:x val="-1.845509896219858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DE7F0BA0-9004-4D5B-A1D6-C8B3D6F6BA39}" type="VALUE">
                      <a:rPr lang="en-US" sz="1000" smtClean="0">
                        <a:solidFill>
                          <a:srgbClr val="120742"/>
                        </a:solidFill>
                        <a:latin typeface="+mn-lt"/>
                      </a:rPr>
                      <a:pPr algn="ctr">
                        <a:defRPr sz="1000">
                          <a:solidFill>
                            <a:srgbClr val="120742"/>
                          </a:solidFill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0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3C-4B15-8B81-34E201FF4C1C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DBA8E294-7097-438E-9EC3-8504FD5BD4FA}" type="VALUE">
                      <a:rPr lang="en-US" sz="1000" smtClean="0">
                        <a:solidFill>
                          <a:srgbClr val="120742"/>
                        </a:solidFill>
                        <a:latin typeface="+mn-lt"/>
                      </a:rPr>
                      <a:pPr algn="ctr">
                        <a:defRPr sz="1000">
                          <a:solidFill>
                            <a:srgbClr val="120742"/>
                          </a:solidFill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0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63C-4B15-8B81-34E201FF4C1C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E24863CB-065D-41DB-95C0-19B0BAB43861}" type="VALUE">
                      <a:rPr lang="en-US" sz="1000" smtClean="0">
                        <a:solidFill>
                          <a:srgbClr val="120742"/>
                        </a:solidFill>
                        <a:latin typeface="+mn-lt"/>
                      </a:rPr>
                      <a:pPr algn="ctr">
                        <a:defRPr sz="1000">
                          <a:solidFill>
                            <a:srgbClr val="120742"/>
                          </a:solidFill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0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GB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0.08</c:v>
                </c:pt>
                <c:pt idx="1">
                  <c:v>0.12</c:v>
                </c:pt>
                <c:pt idx="2">
                  <c:v>0.22</c:v>
                </c:pt>
                <c:pt idx="3">
                  <c:v>0.26</c:v>
                </c:pt>
                <c:pt idx="4">
                  <c:v>0.27</c:v>
                </c:pt>
                <c:pt idx="5">
                  <c:v>0.3</c:v>
                </c:pt>
                <c:pt idx="6">
                  <c:v>0.22</c:v>
                </c:pt>
                <c:pt idx="7">
                  <c:v>0.26</c:v>
                </c:pt>
                <c:pt idx="8">
                  <c:v>0.33</c:v>
                </c:pt>
                <c:pt idx="9">
                  <c:v>0.24</c:v>
                </c:pt>
                <c:pt idx="10">
                  <c:v>0.13</c:v>
                </c:pt>
                <c:pt idx="1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F-4704-98AC-6A67A0976B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Cymerwyd taith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C5AAA4-D75B-498D-8485-F875761747FE}" type="VALUE">
                      <a:rPr lang="en-US" sz="1000" smtClean="0">
                        <a:solidFill>
                          <a:srgbClr val="120742"/>
                        </a:solidFill>
                      </a:rPr>
                      <a:pPr algn="ctr">
                        <a:defRPr sz="10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0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2A4-4D21-811E-A06375095D6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000" b="0" i="0" u="none" strike="noStrike" kern="1200" baseline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2C3913-77D2-412E-86D7-3BB1174890D8}" type="VALUE">
                      <a:rPr lang="en-US" sz="1000" smtClean="0">
                        <a:solidFill>
                          <a:srgbClr val="120742"/>
                        </a:solidFill>
                      </a:rPr>
                      <a:pPr algn="ctr">
                        <a:defRPr sz="1000">
                          <a:solidFill>
                            <a:srgbClr val="120742"/>
                          </a:solidFill>
                        </a:defRPr>
                      </a:pPr>
                      <a:t>[VALUE]</a:t>
                    </a:fld>
                    <a:endParaRPr lang="en-GB"/>
                  </a:p>
                </c:rich>
              </c:tx>
              <c:spPr>
                <a:noFill/>
                <a:ln>
                  <a:noFill/>
                  <a:prstDash val="dash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000" b="0" i="0" u="none" strike="noStrike" kern="1200" baseline="0">
                      <a:solidFill>
                        <a:srgbClr val="1207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A4-4D21-811E-A06375095D69}"/>
                </c:ext>
              </c:extLst>
            </c:dLbl>
            <c:dLbl>
              <c:idx val="5"/>
              <c:layout>
                <c:manualLayout>
                  <c:x val="7.3820395848794322E-3"/>
                  <c:y val="9.76138911997105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7C-497C-BCF2-DF14594FF816}"/>
                </c:ext>
              </c:extLst>
            </c:dLbl>
            <c:dLbl>
              <c:idx val="6"/>
              <c:layout>
                <c:manualLayout>
                  <c:x val="7.382039584879432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3C-4B15-8B81-34E201FF4C1C}"/>
                </c:ext>
              </c:extLst>
            </c:dLbl>
            <c:dLbl>
              <c:idx val="7"/>
              <c:layout>
                <c:manualLayout>
                  <c:x val="3.6910197924397161E-3"/>
                  <c:y val="-5.965224440311657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3C-4B15-8B81-34E201FF4C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0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8.8101725703910005E-2</c:v>
                </c:pt>
                <c:pt idx="1">
                  <c:v>0.13851044504999999</c:v>
                </c:pt>
                <c:pt idx="2">
                  <c:v>0.20526793823799999</c:v>
                </c:pt>
                <c:pt idx="3">
                  <c:v>0.25022706630340003</c:v>
                </c:pt>
                <c:pt idx="4">
                  <c:v>0.3019981834696</c:v>
                </c:pt>
                <c:pt idx="5">
                  <c:v>0.28000000000000003</c:v>
                </c:pt>
                <c:pt idx="6">
                  <c:v>0.2352406902816</c:v>
                </c:pt>
                <c:pt idx="7">
                  <c:v>0.24795640326980001</c:v>
                </c:pt>
                <c:pt idx="8">
                  <c:v>0.32470481380560001</c:v>
                </c:pt>
                <c:pt idx="9">
                  <c:v>0.2447774750227</c:v>
                </c:pt>
                <c:pt idx="10">
                  <c:v>0.1544050862852</c:v>
                </c:pt>
                <c:pt idx="11">
                  <c:v>0.1339691189827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C-4B15-8B81-34E201FF4C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Cymerwyd taith yn 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Sheet1!$D$2:$D$13</c:f>
              <c:numCache>
                <c:formatCode>0%</c:formatCode>
                <c:ptCount val="12"/>
                <c:pt idx="0">
                  <c:v>8.7209302325579996E-2</c:v>
                </c:pt>
                <c:pt idx="1">
                  <c:v>0.13039867109629999</c:v>
                </c:pt>
                <c:pt idx="2">
                  <c:v>0.2275747508306</c:v>
                </c:pt>
                <c:pt idx="3">
                  <c:v>0.25373754152819999</c:v>
                </c:pt>
                <c:pt idx="4">
                  <c:v>0.29568106312289999</c:v>
                </c:pt>
                <c:pt idx="5">
                  <c:v>0.25705980066450002</c:v>
                </c:pt>
                <c:pt idx="6">
                  <c:v>0.24543189368769999</c:v>
                </c:pt>
                <c:pt idx="7">
                  <c:v>0.26661129568109998</c:v>
                </c:pt>
                <c:pt idx="8">
                  <c:v>0.32558139534879998</c:v>
                </c:pt>
                <c:pt idx="9">
                  <c:v>0.2400332225914</c:v>
                </c:pt>
                <c:pt idx="10">
                  <c:v>0.1490863787375</c:v>
                </c:pt>
                <c:pt idx="11">
                  <c:v>0.1387043189369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7-4E00-8C20-F6523F9B9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overlap val="-18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001910116778759"/>
          <c:y val="5.8429871173294859E-2"/>
          <c:w val="0.46053266094486656"/>
          <c:h val="5.5723202787460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Cymerwyd taith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</c:v>
                </c:pt>
                <c:pt idx="1">
                  <c:v>4-7 nos</c:v>
                </c:pt>
                <c:pt idx="2">
                  <c:v>8+ nos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0.52</c:v>
                </c:pt>
                <c:pt idx="1">
                  <c:v>0.4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F-41B2-97E6-62488790F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Cymerwyd taith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</c:v>
                </c:pt>
                <c:pt idx="1">
                  <c:v>4-7 nos</c:v>
                </c:pt>
                <c:pt idx="2">
                  <c:v>8+ nos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0.54768392370569996</c:v>
                </c:pt>
                <c:pt idx="1">
                  <c:v>0.3723887375114</c:v>
                </c:pt>
                <c:pt idx="2">
                  <c:v>7.9927338782919993E-2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F-41B2-97E6-62488790F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Cymerwyd taith yn 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</c:v>
                </c:pt>
                <c:pt idx="1">
                  <c:v>4-7 nos</c:v>
                </c:pt>
                <c:pt idx="2">
                  <c:v>8+ nos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0.52574750830560002</c:v>
                </c:pt>
                <c:pt idx="1">
                  <c:v>0.38995016611299999</c:v>
                </c:pt>
                <c:pt idx="2">
                  <c:v>8.4302325581399995E-2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F5-414D-8413-53393E756C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122216276850638"/>
          <c:y val="1.86969547518973E-2"/>
          <c:w val="0.7802622969526577"/>
          <c:h val="7.97576020787480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123562873805986E-2"/>
          <c:y val="0"/>
          <c:w val="0.97687644801942342"/>
          <c:h val="0.90109500435635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Annibynwyr hŷn</c:v>
                </c:pt>
                <c:pt idx="2">
                  <c:v>Teuluoedd</c:v>
                </c:pt>
                <c:pt idx="3">
                  <c:v>Oedran ymddeol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3.97</c:v>
                </c:pt>
                <c:pt idx="1">
                  <c:v>4.16</c:v>
                </c:pt>
                <c:pt idx="2">
                  <c:v>4.26</c:v>
                </c:pt>
                <c:pt idx="3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8-41BA-9937-CCC9B9356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9"/>
        <c:axId val="23978560"/>
        <c:axId val="1872137680"/>
      </c:barChart>
      <c:catAx>
        <c:axId val="2397856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2290061462422E-2"/>
          <c:y val="0.12678310375772853"/>
          <c:w val="0.93595419877075159"/>
          <c:h val="0.770256816707774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Cymerwyd taith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Cŵn</c:v>
                </c:pt>
                <c:pt idx="1">
                  <c:v>Plant 0-15 oed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0.22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7-4509-B26B-F446CD251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Cymerwyd taith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Cŵn</c:v>
                </c:pt>
                <c:pt idx="1">
                  <c:v>Plant 0-15 oed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0.2216167120799</c:v>
                </c:pt>
                <c:pt idx="1">
                  <c:v>0.1307901907357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6-49A9-A55B-9A06650691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Cymerwyd taith yn 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Cŵn</c:v>
                </c:pt>
                <c:pt idx="1">
                  <c:v>Plant 0-15 oed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0.22</c:v>
                </c:pt>
                <c:pt idx="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3-436C-BA4D-7E3572654B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1486166615496831E-3"/>
          <c:y val="4.1742247863316789E-2"/>
          <c:w val="0.99385137083156005"/>
          <c:h val="6.57143416688650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1780437977570557"/>
          <c:y val="3.5791760106560551E-2"/>
          <c:w val="0.36437660460663124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Llety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Yn uniongyrchol gyda darparwr llety</c:v>
                </c:pt>
                <c:pt idx="1">
                  <c:v>Gwefan teithio</c:v>
                </c:pt>
                <c:pt idx="2">
                  <c:v>Ni thalwyd am fy llety</c:v>
                </c:pt>
                <c:pt idx="3">
                  <c:v>Gwefan 'Homestay'</c:v>
                </c:pt>
                <c:pt idx="4">
                  <c:v>Gwefan asiant teithio/cwmni teithio</c:v>
                </c:pt>
                <c:pt idx="5">
                  <c:v>Clwb gwersylla a carafanio</c:v>
                </c:pt>
                <c:pt idx="6">
                  <c:v>Cyrraedd yn ddirybudd</c:v>
                </c:pt>
                <c:pt idx="7">
                  <c:v>Trefnydd teithio corfforaethol/busnes</c:v>
                </c:pt>
                <c:pt idx="8">
                  <c:v>Canolfan wybodaeth i dwristiaid neu swyddfa fwrdd croeso</c:v>
                </c:pt>
                <c:pt idx="9">
                  <c:v>Darparwr trafnidiaeth</c:v>
                </c:pt>
                <c:pt idx="10">
                  <c:v>Yn siop asiant teithio/cwmni teithio traddodiadol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0.4862956810631</c:v>
                </c:pt>
                <c:pt idx="1">
                  <c:v>0.1731727574751</c:v>
                </c:pt>
                <c:pt idx="2">
                  <c:v>0.13538205980070001</c:v>
                </c:pt>
                <c:pt idx="3">
                  <c:v>0.13579734219270001</c:v>
                </c:pt>
                <c:pt idx="4">
                  <c:v>6.8936877076409997E-2</c:v>
                </c:pt>
                <c:pt idx="5">
                  <c:v>5.523255813953E-2</c:v>
                </c:pt>
                <c:pt idx="6">
                  <c:v>2.699335548173E-2</c:v>
                </c:pt>
                <c:pt idx="7">
                  <c:v>8.3056478405319992E-3</c:v>
                </c:pt>
                <c:pt idx="8">
                  <c:v>1.0382059800659999E-2</c:v>
                </c:pt>
                <c:pt idx="9">
                  <c:v>4.9833887043189999E-3</c:v>
                </c:pt>
                <c:pt idx="10">
                  <c:v>4.9833887043189999E-3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0-4277-9BFF-56E401FB5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dPt>
            <c:idx val="0"/>
            <c:bubble3D val="0"/>
            <c:spPr>
              <a:solidFill>
                <a:srgbClr val="120742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37-4027-ADE4-E76DA560AC0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37-4027-ADE4-E76DA560AC08}"/>
              </c:ext>
            </c:extLst>
          </c:dPt>
          <c:cat>
            <c:strRef>
              <c:f>Sheet1!$A$2:$A$3</c:f>
              <c:strCache>
                <c:ptCount val="1"/>
                <c:pt idx="0">
                  <c:v>1st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37-4027-ADE4-E76DA560A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800716763943425"/>
          <c:y val="3.5791760106560551E-2"/>
          <c:w val="0.44199283236056569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Accomodation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Gwesty / Tafarn</c:v>
                </c:pt>
                <c:pt idx="1">
                  <c:v>Tŷ/bwthyn/llety ar osod neu debyg</c:v>
                </c:pt>
                <c:pt idx="2">
                  <c:v>Cartref ffrindiau neu berthnasau</c:v>
                </c:pt>
                <c:pt idx="3">
                  <c:v>Tŷ lletya / Gwely a brecwast</c:v>
                </c:pt>
                <c:pt idx="4">
                  <c:v>Carafán sefydlog - nid yn eiddo i chi</c:v>
                </c:pt>
                <c:pt idx="5">
                  <c:v>Rhentu cartref rhywun arall yn fasnachol</c:v>
                </c:pt>
                <c:pt idx="6">
                  <c:v>Faniau gwersylla / Cartrefi modur</c:v>
                </c:pt>
                <c:pt idx="7">
                  <c:v>Fflat/apartment ar osod neu debyg</c:v>
                </c:pt>
                <c:pt idx="8">
                  <c:v>Pabell</c:v>
                </c:pt>
                <c:pt idx="9">
                  <c:v>Carafán sefydlog - yn eiddo i chi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0.30523255813950001</c:v>
                </c:pt>
                <c:pt idx="1">
                  <c:v>0.27948504983389999</c:v>
                </c:pt>
                <c:pt idx="2">
                  <c:v>0.1038205980066</c:v>
                </c:pt>
                <c:pt idx="3">
                  <c:v>7.9318936877079999E-2</c:v>
                </c:pt>
                <c:pt idx="4">
                  <c:v>6.9352159468440006E-2</c:v>
                </c:pt>
                <c:pt idx="5">
                  <c:v>5.8970099667769997E-2</c:v>
                </c:pt>
                <c:pt idx="6">
                  <c:v>5.7308970099670002E-2</c:v>
                </c:pt>
                <c:pt idx="7">
                  <c:v>3.7790697674419997E-2</c:v>
                </c:pt>
                <c:pt idx="8">
                  <c:v>3.5714285714290001E-2</c:v>
                </c:pt>
                <c:pt idx="9">
                  <c:v>2.9485049833890001E-2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9-4FFE-80A6-691A3AEFE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76361034673431E-2"/>
          <c:y val="0.16216310195122899"/>
          <c:w val="0.97164727793065309"/>
          <c:h val="0.74653557266272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Cymru oedd yr unig le wnaethon ni ei ystyried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0.64700996677739997</c:v>
                </c:pt>
                <c:pt idx="1">
                  <c:v>0.71794871794869997</c:v>
                </c:pt>
                <c:pt idx="2">
                  <c:v>0.6219512195122</c:v>
                </c:pt>
                <c:pt idx="3">
                  <c:v>0.63524590163929995</c:v>
                </c:pt>
                <c:pt idx="4">
                  <c:v>0.65806988352749995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4-4EA6-89F6-988266BC75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Lloegr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0.24294019933550001</c:v>
                </c:pt>
                <c:pt idx="1">
                  <c:v>0.15384615384620001</c:v>
                </c:pt>
                <c:pt idx="2">
                  <c:v>0.25</c:v>
                </c:pt>
                <c:pt idx="3">
                  <c:v>0.25819672131150001</c:v>
                </c:pt>
                <c:pt idx="4">
                  <c:v>0.23211314475870001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A4-4EA6-89F6-988266BC75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Yr Alban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0.1237541528239</c:v>
                </c:pt>
                <c:pt idx="1">
                  <c:v>0.12820512820509999</c:v>
                </c:pt>
                <c:pt idx="2">
                  <c:v>0.1158536585366</c:v>
                </c:pt>
                <c:pt idx="3">
                  <c:v>0.1260245901639</c:v>
                </c:pt>
                <c:pt idx="4">
                  <c:v>0.12396006655569999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A4-4EA6-89F6-988266BC75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Taith dramor</c:v>
                </c:pt>
              </c:strCache>
            </c:strRef>
          </c:tx>
          <c:spPr>
            <a:solidFill>
              <a:srgbClr val="BC8FDD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8.6378737541529999E-2</c:v>
                </c:pt>
                <c:pt idx="1">
                  <c:v>7.6923076923079994E-2</c:v>
                </c:pt>
                <c:pt idx="2">
                  <c:v>9.7560975609760001E-2</c:v>
                </c:pt>
                <c:pt idx="3">
                  <c:v>9.1188524590159997E-2</c:v>
                </c:pt>
                <c:pt idx="4">
                  <c:v>8.2362728785359995E-2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A4-4EA6-89F6-988266BC75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Gogledd Iwerddon</c:v>
                </c:pt>
              </c:strCache>
            </c:strRef>
          </c:tx>
          <c:spPr>
            <a:solidFill>
              <a:srgbClr val="BFDBF7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1.9518272425250002E-2</c:v>
                </c:pt>
                <c:pt idx="1">
                  <c:v>0</c:v>
                </c:pt>
                <c:pt idx="2">
                  <c:v>3.6585365853659998E-2</c:v>
                </c:pt>
                <c:pt idx="3">
                  <c:v>1.9467213114749998E-2</c:v>
                </c:pt>
                <c:pt idx="4">
                  <c:v>1.7470881863559998E-2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A4-4EA6-89F6-988266BC75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161289735583498"/>
          <c:y val="1.9747358207748429E-2"/>
          <c:w val="0.71872478435591858"/>
          <c:h val="5.97917353418625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48622754748108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Cyfathrebu geiriol/sgyrsiau</c:v>
                </c:pt>
                <c:pt idx="1">
                  <c:v>Hysbysebu ar-lein</c:v>
                </c:pt>
                <c:pt idx="2">
                  <c:v>Cynnwys hyrwyddol ar gyfryngau cymdeithasol</c:v>
                </c:pt>
                <c:pt idx="3">
                  <c:v>Hyrwyddiad neu gynnwys ar wefan</c:v>
                </c:pt>
                <c:pt idx="4">
                  <c:v>Erthygl mewn papur newydd neu gylchgrawn</c:v>
                </c:pt>
                <c:pt idx="5">
                  <c:v>Gweld hysbyseb ar y teledu, ar catch up neu ar blatfform ffrydio</c:v>
                </c:pt>
                <c:pt idx="6">
                  <c:v>Hysbyseb wedi'i argraffu, taflen neu atodiad mewn papur newydd/cylchgrawn</c:v>
                </c:pt>
                <c:pt idx="7">
                  <c:v>Dylanwadwr cyfryngau cymdeithasol</c:v>
                </c:pt>
                <c:pt idx="8">
                  <c:v>Hysbyseb awyr agored</c:v>
                </c:pt>
                <c:pt idx="9">
                  <c:v>Hyrwyddo digwyddiad sy'n digwydd yng Nghymru</c:v>
                </c:pt>
                <c:pt idx="10">
                  <c:v>Gwybodaeth a ddarparwyd gan gwmni teithio neu weithredwr teithiau</c:v>
                </c:pt>
                <c:pt idx="11">
                  <c:v>Rhaglen teledu neu ffilm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0.30897009966779998</c:v>
                </c:pt>
                <c:pt idx="1">
                  <c:v>0.25539867109629999</c:v>
                </c:pt>
                <c:pt idx="2">
                  <c:v>0.24543189368769999</c:v>
                </c:pt>
                <c:pt idx="3">
                  <c:v>0.23712624584719999</c:v>
                </c:pt>
                <c:pt idx="4">
                  <c:v>0.15822259136210001</c:v>
                </c:pt>
                <c:pt idx="5">
                  <c:v>0.14659468438539999</c:v>
                </c:pt>
                <c:pt idx="6">
                  <c:v>9.8837209302330004E-2</c:v>
                </c:pt>
                <c:pt idx="7">
                  <c:v>6.6029900332229996E-2</c:v>
                </c:pt>
                <c:pt idx="8">
                  <c:v>5.0664451827239998E-2</c:v>
                </c:pt>
                <c:pt idx="9">
                  <c:v>3.7790697674419997E-2</c:v>
                </c:pt>
                <c:pt idx="10">
                  <c:v>3.1976744186050003E-2</c:v>
                </c:pt>
                <c:pt idx="11">
                  <c:v>2.9485049833890001E-2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B-4787-B10B-218643193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90848565575981E-2"/>
          <c:y val="1.8066922884974093E-2"/>
          <c:w val="0.74571936150621576"/>
          <c:h val="0.849916765131825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Cyfathrebu geiriol/sgyrsiau ag eraill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0.30897009966779998</c:v>
                </c:pt>
                <c:pt idx="1">
                  <c:v>0.3589743589744</c:v>
                </c:pt>
                <c:pt idx="2">
                  <c:v>0.22560975609760001</c:v>
                </c:pt>
                <c:pt idx="3">
                  <c:v>0.34118852459019999</c:v>
                </c:pt>
                <c:pt idx="4">
                  <c:v>0.29367720465890002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F-40F8-856C-3D917A8327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Hysbysebu ar-lein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518A4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0.25539867109629999</c:v>
                </c:pt>
                <c:pt idx="1">
                  <c:v>0.38461538461540001</c:v>
                </c:pt>
                <c:pt idx="2">
                  <c:v>0.35365853658539997</c:v>
                </c:pt>
                <c:pt idx="3">
                  <c:v>0.27663934426230002</c:v>
                </c:pt>
                <c:pt idx="4">
                  <c:v>0.22212978369379999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F-40F8-856C-3D917A8327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Cynnwys hyrwyddol ar gyfryngau cymdeithasol (e.e. Facebook, X (a elwid gynt yn Twitter), YouTube, Instagram, TikTok ac ati)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0.24543189368769999</c:v>
                </c:pt>
                <c:pt idx="1">
                  <c:v>0.33333333333330001</c:v>
                </c:pt>
                <c:pt idx="2">
                  <c:v>0.35975609756100002</c:v>
                </c:pt>
                <c:pt idx="3">
                  <c:v>0.31967213114749998</c:v>
                </c:pt>
                <c:pt idx="4">
                  <c:v>0.16805324459230001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F-40F8-856C-3D917A8327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Hyrwyddiad neu gynnwys ar wefan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4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0.23712624584719999</c:v>
                </c:pt>
                <c:pt idx="1">
                  <c:v>0.2307692307692</c:v>
                </c:pt>
                <c:pt idx="2">
                  <c:v>0.1707317073171</c:v>
                </c:pt>
                <c:pt idx="3">
                  <c:v>0.24487704918030001</c:v>
                </c:pt>
                <c:pt idx="4">
                  <c:v>0.24126455906819999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7F-40F8-856C-3D917A8327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Erthygl mewn papur newydd neu gylchgrawn (print neu ar-lein)</c:v>
                </c:pt>
              </c:strCache>
            </c:strRef>
          </c:tx>
          <c:spPr>
            <a:solidFill>
              <a:srgbClr val="AD9CF5"/>
            </a:solidFill>
            <a:ln>
              <a:solidFill>
                <a:srgbClr val="AD9CF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0.15822259136210001</c:v>
                </c:pt>
                <c:pt idx="1">
                  <c:v>0.1794871794872</c:v>
                </c:pt>
                <c:pt idx="2">
                  <c:v>0.1036585365854</c:v>
                </c:pt>
                <c:pt idx="3">
                  <c:v>0.13422131147540001</c:v>
                </c:pt>
                <c:pt idx="4">
                  <c:v>0.1846921797005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7F-40F8-856C-3D917A8327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Gweld hysbyseb ar y teledu, ar catch up neu ar blatfform ffrydio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0.14659468438539999</c:v>
                </c:pt>
                <c:pt idx="1">
                  <c:v>0.1794871794872</c:v>
                </c:pt>
                <c:pt idx="2">
                  <c:v>0.1463414634146</c:v>
                </c:pt>
                <c:pt idx="3">
                  <c:v>0.1639344262295</c:v>
                </c:pt>
                <c:pt idx="4">
                  <c:v>0.13227953410980001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7F-40F8-856C-3D917A8327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Hysbyseb wedi'i argraffu, taflen neu atodiad mewn papur newydd/cylchgrawn</c:v>
                </c:pt>
              </c:strCache>
            </c:strRef>
          </c:tx>
          <c:spPr>
            <a:solidFill>
              <a:srgbClr val="D9D9D9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Sheet1!$H$2:$H$6</c:f>
              <c:numCache>
                <c:formatCode>0%</c:formatCode>
                <c:ptCount val="5"/>
                <c:pt idx="0">
                  <c:v>9.8837209302330004E-2</c:v>
                </c:pt>
                <c:pt idx="1">
                  <c:v>0.10256410256409999</c:v>
                </c:pt>
                <c:pt idx="2">
                  <c:v>4.2682926829270003E-2</c:v>
                </c:pt>
                <c:pt idx="3">
                  <c:v>9.3237704918030004E-2</c:v>
                </c:pt>
                <c:pt idx="4">
                  <c:v>0.1106489184692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B-4BF4-AB7A-6B386C06DA4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Dylanwadwr cyfryngau cymdeithasol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10974154920211E-17"/>
                  <c:y val="-9.896118782594626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A5-40B7-8163-922336900473}"/>
                </c:ext>
              </c:extLst>
            </c:dLbl>
            <c:dLbl>
              <c:idx val="2"/>
              <c:layout>
                <c:manualLayout>
                  <c:x val="0"/>
                  <c:y val="-1.66187159383663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A5-40B7-8163-922336900473}"/>
                </c:ext>
              </c:extLst>
            </c:dLbl>
            <c:dLbl>
              <c:idx val="3"/>
              <c:layout>
                <c:manualLayout>
                  <c:x val="0"/>
                  <c:y val="-4.6807506976118829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A5-40B7-8163-92233690047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A5-40B7-8163-922336900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iau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Sheet1!$I$2:$I$6</c:f>
              <c:numCache>
                <c:formatCode>0%</c:formatCode>
                <c:ptCount val="5"/>
                <c:pt idx="0">
                  <c:v>6.6029900332229996E-2</c:v>
                </c:pt>
                <c:pt idx="1">
                  <c:v>0.25641025641030002</c:v>
                </c:pt>
                <c:pt idx="2">
                  <c:v>0.15853658536590001</c:v>
                </c:pt>
                <c:pt idx="3">
                  <c:v>9.6311475409840003E-2</c:v>
                </c:pt>
                <c:pt idx="4">
                  <c:v>2.4126455906819999E-2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5-40B7-8163-92233690047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430451183"/>
        <c:axId val="1430434383"/>
        <c:extLst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2.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5224823131031671"/>
          <c:y val="1.9591926958412196E-2"/>
          <c:w val="0.24548875252569152"/>
          <c:h val="0.924155886773233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39524000427186"/>
          <c:y val="3.5791760106560551E-2"/>
          <c:w val="0.54306477520513108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Cefais e-gylchlythyrau gan Croeso Cymru</c:v>
                </c:pt>
                <c:pt idx="1">
                  <c:v>Ymwelais â gwefan Croeso Cymru visitwales.com</c:v>
                </c:pt>
                <c:pt idx="2">
                  <c:v>Rwy'n hoffi/dilyn 'Wales' ar Facebook</c:v>
                </c:pt>
                <c:pt idx="3">
                  <c:v>Rwy'n dilyn Croeso Cymru ar Instagram</c:v>
                </c:pt>
                <c:pt idx="4">
                  <c:v>Rwy'n gwylio Sianel Croeso Cymru ar YouTube</c:v>
                </c:pt>
                <c:pt idx="5">
                  <c:v>Rwy'n dilyn Croeso Cymru ar X</c:v>
                </c:pt>
                <c:pt idx="6">
                  <c:v>Rwy'n dilyn Croeso Cymru ar TikTok</c:v>
                </c:pt>
                <c:pt idx="7">
                  <c:v>Rwy'n dilyn Croeso Cymru ar Pinterest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0.61803519061580003</c:v>
                </c:pt>
                <c:pt idx="1">
                  <c:v>0.48582600195499998</c:v>
                </c:pt>
                <c:pt idx="2">
                  <c:v>0.23655913978490001</c:v>
                </c:pt>
                <c:pt idx="3">
                  <c:v>9.9706744868040001E-2</c:v>
                </c:pt>
                <c:pt idx="4">
                  <c:v>1.8084066471159999E-2</c:v>
                </c:pt>
                <c:pt idx="5">
                  <c:v>1.1485826001959999E-2</c:v>
                </c:pt>
                <c:pt idx="6">
                  <c:v>9.0420332355819998E-3</c:v>
                </c:pt>
                <c:pt idx="7">
                  <c:v>3.4213098729229999E-3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A-44E2-A5ED-22C45E6FD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2290061462422E-2"/>
          <c:y val="0.12678310375772853"/>
          <c:w val="0.93595419877075159"/>
          <c:h val="0.770256816707774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At Home</c:v>
                </c:pt>
                <c:pt idx="1">
                  <c:v>During a trip to Wales</c:v>
                </c:pt>
                <c:pt idx="2">
                  <c:v>At work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0.99</c:v>
                </c:pt>
                <c:pt idx="1">
                  <c:v>0.47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3-439E-B129-475DB7135F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835820895522387E-2"/>
          <c:y val="1.924718937991618E-2"/>
          <c:w val="0.94990233614555908"/>
          <c:h val="0.938408993984268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Dim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0.37043189368770002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F-4D86-A7DD-4312305B0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Bach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0.12873754152819999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6F-4D86-A7DD-4312305B0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Cymedrol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0.29318936877079999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6F-4D86-A7DD-4312305B04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Cryf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0.13662790697669999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6F-4D86-A7DD-4312305B04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Cryf iawn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7.101328903654E-2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6F-4D86-A7DD-4312305B04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22050711056309"/>
          <c:y val="0.1762969801917626"/>
          <c:w val="0.23463489472918472"/>
          <c:h val="0.782136062170543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9750199409501159"/>
          <c:y val="3.2912925874295243E-2"/>
          <c:w val="0.38416466775975533"/>
          <c:h val="0.934174148251409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Arhosais yng Nghymru'n hirach na'r bwriad</c:v>
                </c:pt>
                <c:pt idx="1">
                  <c:v>Cymerais ran mewn mwy o weithgareddau nag y bwriadwyd yn wreiddiol</c:v>
                </c:pt>
                <c:pt idx="2">
                  <c:v>Cymerais ran mewn gweithgareddau gwahanol i'r rhai a ystyriwyd yn wreiddiol</c:v>
                </c:pt>
                <c:pt idx="3">
                  <c:v>Gwariais fwy o arian nag y bwriadais yn wreiddiol</c:v>
                </c:pt>
                <c:pt idx="4">
                  <c:v>Ymwelais â mwy o leoedd nag y bwriadais yn wreiddiol</c:v>
                </c:pt>
                <c:pt idx="5">
                  <c:v>Ymwelais â rhan o Gymru nad oeddwn wedi bod iddi o'r blaen</c:v>
                </c:pt>
                <c:pt idx="6">
                  <c:v>Ymwelais â Chymru y tu allan i'r tymor haf</c:v>
                </c:pt>
                <c:pt idx="7">
                  <c:v>Dim un o'r rhain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0.01</c:v>
                </c:pt>
                <c:pt idx="1">
                  <c:v>0.04</c:v>
                </c:pt>
                <c:pt idx="2">
                  <c:v>0.05</c:v>
                </c:pt>
                <c:pt idx="3">
                  <c:v>0.09</c:v>
                </c:pt>
                <c:pt idx="4">
                  <c:v>0.16</c:v>
                </c:pt>
                <c:pt idx="5">
                  <c:v>0.2</c:v>
                </c:pt>
                <c:pt idx="6">
                  <c:v>0.26</c:v>
                </c:pt>
                <c:pt idx="7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A-4919-A91B-1EDE9695F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78560"/>
        <c:axId val="1872137680"/>
      </c:barChart>
      <c:catAx>
        <c:axId val="2397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Gweithgareddau newydd</c:v>
                </c:pt>
                <c:pt idx="1">
                  <c:v>Digwyddiadau newydd</c:v>
                </c:pt>
                <c:pt idx="2">
                  <c:v>Lleoedd newydd</c:v>
                </c:pt>
                <c:pt idx="3">
                  <c:v>Rhesymau newydd i ymweld drwy'r flwyddyn</c:v>
                </c:pt>
                <c:pt idx="4">
                  <c:v>Dim un o'r rhain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0.14410299003320001</c:v>
                </c:pt>
                <c:pt idx="1">
                  <c:v>0.1611295681063</c:v>
                </c:pt>
                <c:pt idx="2">
                  <c:v>0.27242524916939997</c:v>
                </c:pt>
                <c:pt idx="3">
                  <c:v>0.32682724252489997</c:v>
                </c:pt>
                <c:pt idx="4">
                  <c:v>0.45141196013290003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B-42AB-AD4F-F72DB0701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78560"/>
        <c:axId val="1872137680"/>
      </c:barChart>
      <c:catAx>
        <c:axId val="2397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26377324550852"/>
          <c:y val="8.9233238996754088E-2"/>
          <c:w val="0.51073622675449137"/>
          <c:h val="0.803367919358277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Nid oeddwn yn ystyried ymweld â Chymru yn 2025</c:v>
                </c:pt>
                <c:pt idx="1">
                  <c:v>Ddim yn gwybod/methu cofio</c:v>
                </c:pt>
                <c:pt idx="2">
                  <c:v>Roeddwn yn ystyried ymweld â Chymru yn 2025, ond heb wneud penderfyniad terfynol</c:v>
                </c:pt>
                <c:pt idx="3">
                  <c:v>Roeddwn eisoes wedi penderfynu ymweld â Chymru yn 2025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0.24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C-4FF8-A319-6601F57D9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78560"/>
        <c:axId val="1872137680"/>
      </c:barChart>
      <c:valAx>
        <c:axId val="187213768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catAx>
        <c:axId val="2397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Do - ar gyfer syniadau ac ysbrydoliaeth am Gymru</c:v>
                </c:pt>
                <c:pt idx="1">
                  <c:v>Do - ar gyfer creu daith i Gymru</c:v>
                </c:pt>
                <c:pt idx="2">
                  <c:v>Do - ar gyfer dod o hyd i lety neu opsiynau teithio yng Nghymru</c:v>
                </c:pt>
                <c:pt idx="3">
                  <c:v>Do - ar gyfer rhywbeth arall yn ymwneud â Chymru (nodwch os gwelwch yn dda)</c:v>
                </c:pt>
                <c:pt idx="4">
                  <c:v>Naddo - ni wnes i ddefnyddio unrhyw offer DA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4.9418604651159999E-2</c:v>
                </c:pt>
                <c:pt idx="1">
                  <c:v>3.2807308970100001E-2</c:v>
                </c:pt>
                <c:pt idx="2">
                  <c:v>3.4883720930229997E-2</c:v>
                </c:pt>
                <c:pt idx="3">
                  <c:v>5.3986710963459996E-3</c:v>
                </c:pt>
                <c:pt idx="4">
                  <c:v>0.91071428571430002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0659862530361672"/>
          <c:y val="3.5791760106560551E-2"/>
          <c:w val="0.25786138133702929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Gwnaeth i mi bwcio'n uniongyrchol</c:v>
                </c:pt>
                <c:pt idx="1">
                  <c:v>Dylanwadodd yn gryf ar fy mhenderfyniad i archebu</c:v>
                </c:pt>
                <c:pt idx="2">
                  <c:v>Rhoddodd wybodaeth ddefnyddiol i mi ond ni ddylanwadodd ar fwcio</c:v>
                </c:pt>
                <c:pt idx="3">
                  <c:v>Ni wnaeth wahaniaeth i'm penderfyniad</c:v>
                </c:pt>
                <c:pt idx="4">
                  <c:v>Ddim yn gwybod / methu cofio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5.5813953488369997E-2</c:v>
                </c:pt>
                <c:pt idx="1">
                  <c:v>0.1255813953488</c:v>
                </c:pt>
                <c:pt idx="2">
                  <c:v>0.48372093023259999</c:v>
                </c:pt>
                <c:pt idx="3">
                  <c:v>0.30232558139530002</c:v>
                </c:pt>
                <c:pt idx="4">
                  <c:v>3.2558139534880001E-2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A-44E2-A5ED-22C45E6FD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D9-49CC-8A69-1C7BE79DE9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ifanc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
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0.17033235581619999</c:v>
                </c:pt>
                <c:pt idx="1">
                  <c:v>8.1810631229239997E-2</c:v>
                </c:pt>
                <c:pt idx="2">
                  <c:v>0.29691211401430001</c:v>
                </c:pt>
                <c:pt idx="3">
                  <c:v>0.1333333333333</c:v>
                </c:pt>
                <c:pt idx="4">
                  <c:v>0.14498141263940001</c:v>
                </c:pt>
                <c:pt idx="5">
                  <c:v>0.16492949110970001</c:v>
                </c:pt>
                <c:pt idx="6">
                  <c:v>0.175430210325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D9-49CC-8A69-1C7BE79DE9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debygol/Yn bendant ni fyddaf yn ymweld</c:v>
                </c:pt>
              </c:strCache>
            </c:strRef>
          </c:tx>
          <c:spPr>
            <a:solidFill>
              <a:srgbClr val="DF414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ifanc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
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7.991202346041E-2</c:v>
                </c:pt>
                <c:pt idx="1">
                  <c:v>3.5714285714290001E-2</c:v>
                </c:pt>
                <c:pt idx="2">
                  <c:v>0.1312351543943</c:v>
                </c:pt>
                <c:pt idx="3">
                  <c:v>6.6666666666669996E-2</c:v>
                </c:pt>
                <c:pt idx="4">
                  <c:v>0.1040892193309</c:v>
                </c:pt>
                <c:pt idx="5">
                  <c:v>7.3574494175350003E-2</c:v>
                </c:pt>
                <c:pt idx="6">
                  <c:v>8.3173996175909995E-2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D9-49CC-8A69-1C7BE79DE9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Yn debygol/Yn bendant y byddaf yn ymweld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ifanc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
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0.50855327468230005</c:v>
                </c:pt>
                <c:pt idx="1">
                  <c:v>0.53280730897009998</c:v>
                </c:pt>
                <c:pt idx="2">
                  <c:v>0.47387173396670002</c:v>
                </c:pt>
                <c:pt idx="3">
                  <c:v>0.6</c:v>
                </c:pt>
                <c:pt idx="4">
                  <c:v>0.49070631970259998</c:v>
                </c:pt>
                <c:pt idx="5">
                  <c:v>0.52115266707539998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3D9-49CC-8A69-1C7BE79DE9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Eisoes wedi bwcio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ifanc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
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0.2412023460411</c:v>
                </c:pt>
                <c:pt idx="1">
                  <c:v>0.3446843853821</c:v>
                </c:pt>
                <c:pt idx="2">
                  <c:v>9.79809976247E-2</c:v>
                </c:pt>
                <c:pt idx="3">
                  <c:v>0.2</c:v>
                </c:pt>
                <c:pt idx="4">
                  <c:v>0.26022304832710003</c:v>
                </c:pt>
                <c:pt idx="5">
                  <c:v>0.24034334763949999</c:v>
                </c:pt>
                <c:pt idx="6">
                  <c:v>0.24139579349900001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03-48D7-BC44-96367967F5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21619643119189E-2"/>
          <c:y val="0.21022768414337303"/>
          <c:w val="0.95715676071376166"/>
          <c:h val="0.5686767264025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Dylanwad mawr/eithriadol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4.3582808881146937E-3"/>
                </c:manualLayout>
              </c:layout>
              <c:tx>
                <c:rich>
                  <a:bodyPr/>
                  <a:lstStyle/>
                  <a:p>
                    <a:fld id="{33E7057E-DB62-4F30-9E2F-F2DF7F5F0416}" type="VALUE">
                      <a:rPr lang="en-US" smtClean="0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1D9-4C1D-9B4C-FDC1DCAC65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Gwefan</c:v>
                </c:pt>
                <c:pt idx="1">
                  <c:v>e-CRM</c:v>
                </c:pt>
                <c:pt idx="2">
                  <c:v>Ymgyrch</c:v>
                </c:pt>
                <c:pt idx="3">
                  <c:v>Social Media
</c:v>
                </c:pt>
                <c:pt idx="5">
                  <c:v>Annibynwyr ifanc</c:v>
                </c:pt>
                <c:pt idx="6">
                  <c:v>Teuluoedd</c:v>
                </c:pt>
                <c:pt idx="7">
                  <c:v>Annibynwyr hŷn</c:v>
                </c:pt>
                <c:pt idx="8">
                  <c:v>Oedran ymddeol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0.2121212121212</c:v>
                </c:pt>
                <c:pt idx="1">
                  <c:v>0.25514950166110001</c:v>
                </c:pt>
                <c:pt idx="2">
                  <c:v>0.30296377607030001</c:v>
                </c:pt>
                <c:pt idx="3">
                  <c:v>0.3260869565217</c:v>
                </c:pt>
                <c:pt idx="5">
                  <c:v>0.20833333333330001</c:v>
                </c:pt>
                <c:pt idx="6">
                  <c:v>0.29702970297030001</c:v>
                </c:pt>
                <c:pt idx="7">
                  <c:v>0.27133655394529999</c:v>
                </c:pt>
                <c:pt idx="8">
                  <c:v>0.27079303675049998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6F-4734-96C5-FF93F746A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42236313918812"/>
          <c:y val="3.5791760106560551E-2"/>
          <c:w val="0.69129354207856697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Yn 2027</c:v>
                </c:pt>
                <c:pt idx="1">
                  <c:v>Yn 2028</c:v>
                </c:pt>
                <c:pt idx="2">
                  <c:v>2029 neu'n hwyrach</c:v>
                </c:pt>
                <c:pt idx="3">
                  <c:v>Dim yn siwr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0.24609375</c:v>
                </c:pt>
                <c:pt idx="1">
                  <c:v>0.03</c:v>
                </c:pt>
                <c:pt idx="2">
                  <c:v>0.01</c:v>
                </c:pt>
                <c:pt idx="3">
                  <c:v>0.7138671875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13F-BA92-B31D5D03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Amgylchiadau personol (e.e. gwaith, teulu, ac ati)</c:v>
                </c:pt>
                <c:pt idx="1">
                  <c:v>Dim rheswm penodol</c:v>
                </c:pt>
                <c:pt idx="2">
                  <c:v>Rwyf wedi bod yno o'r blaen ac eisiau rhoi cynnig ar rywle arall</c:v>
                </c:pt>
                <c:pt idx="3">
                  <c:v>Fy iechyd cyffredinol</c:v>
                </c:pt>
                <c:pt idx="4">
                  <c:v>Cymerais wyliau tramor yn lle hynny</c:v>
                </c:pt>
                <c:pt idx="5">
                  <c:v>Rwy'n lleihau nifer y teithiau rwy'n eu cymryd</c:v>
                </c:pt>
                <c:pt idx="6">
                  <c:v>Gwnaeth cynnig arbennig neu becyn yn rhywle arall ei wneud yn fwy dymunol</c:v>
                </c:pt>
                <c:pt idx="7">
                  <c:v>Ni allwn fforddio taith i/o fewn Cymru</c:v>
                </c:pt>
                <c:pt idx="8">
                  <c:v>Rhy bell i deithio</c:v>
                </c:pt>
                <c:pt idx="9">
                  <c:v>Mae'n anodd teithio i Gymru neu o gwmpas Cymru</c:v>
                </c:pt>
                <c:pt idx="10">
                  <c:v>Roedd amodau tywydd yng Nghymru'n fy narbwyllo</c:v>
                </c:pt>
                <c:pt idx="11">
                  <c:v>Roedd Cymru'n ddrytach na chyrchfannau eraill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0.3361045130641</c:v>
                </c:pt>
                <c:pt idx="1">
                  <c:v>0.15617577197150001</c:v>
                </c:pt>
                <c:pt idx="2">
                  <c:v>0.15439429928740001</c:v>
                </c:pt>
                <c:pt idx="3">
                  <c:v>0.1538004750594</c:v>
                </c:pt>
                <c:pt idx="4">
                  <c:v>0.1425178147268</c:v>
                </c:pt>
                <c:pt idx="5">
                  <c:v>9.6199524940619993E-2</c:v>
                </c:pt>
                <c:pt idx="6">
                  <c:v>8.9667458432300007E-2</c:v>
                </c:pt>
                <c:pt idx="7">
                  <c:v>7.7197149643709995E-2</c:v>
                </c:pt>
                <c:pt idx="8">
                  <c:v>6.4726840855110004E-2</c:v>
                </c:pt>
                <c:pt idx="9">
                  <c:v>6.413301662708E-2</c:v>
                </c:pt>
                <c:pt idx="10">
                  <c:v>5.7007125890740001E-2</c:v>
                </c:pt>
                <c:pt idx="11">
                  <c:v>3.9192399049879999E-2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dPt>
            <c:idx val="0"/>
            <c:bubble3D val="0"/>
            <c:spPr>
              <a:solidFill>
                <a:srgbClr val="120742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4B-4D03-A529-883D401E43B1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4B-4D03-A529-883D401E43B1}"/>
              </c:ext>
            </c:extLst>
          </c:dPt>
          <c:cat>
            <c:strRef>
              <c:f>Sheet1!$A$2:$A$3</c:f>
              <c:strCache>
                <c:ptCount val="1"/>
                <c:pt idx="0">
                  <c:v>1st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4B-4D03-A529-883D401E4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615583231210855"/>
          <c:y val="5.2020181691446551E-2"/>
          <c:w val="0.53384416768789145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Es i i rywle arall yn Ynysoedd Prydain neu Iwerddon</c:v>
                </c:pt>
                <c:pt idx="1">
                  <c:v>Es i i rywle arall dramor</c:v>
                </c:pt>
                <c:pt idx="2">
                  <c:v>Ni chymerais wyliau o gwbl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0.49109263657960001</c:v>
                </c:pt>
                <c:pt idx="1">
                  <c:v>0.28503562945369998</c:v>
                </c:pt>
                <c:pt idx="2">
                  <c:v>0.32482185273160002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E-44DA-B5A9-FEDEC2D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Ble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Lloegr</c:v>
                </c:pt>
                <c:pt idx="1">
                  <c:v>Yr Alban</c:v>
                </c:pt>
                <c:pt idx="2">
                  <c:v>Gweriniaeth Iwerddon</c:v>
                </c:pt>
                <c:pt idx="3">
                  <c:v>Gogledd Iwerddon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0.78476420798070001</c:v>
                </c:pt>
                <c:pt idx="1">
                  <c:v>0.186215235792</c:v>
                </c:pt>
                <c:pt idx="2">
                  <c:v>3.385731559855E-2</c:v>
                </c:pt>
                <c:pt idx="3">
                  <c:v>3.0229746070130001E-2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5-4EB4-8632-F4730CEE4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0.21678</cdr:x>
      <cdr:y>0.16131</cdr:y>
    </cdr:from>
    <cdr:to>
      <cdr:x>0.26796</cdr:x>
      <cdr:y>0.25166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2B9348A-C50A-00D7-CE8A-AE3F8C51F8B9}"/>
            </a:ext>
          </a:extLst>
        </cdr:cNvPr>
        <cdr:cNvSpPr txBox="1"/>
      </cdr:nvSpPr>
      <cdr:spPr>
        <a:xfrm xmlns:a="http://schemas.openxmlformats.org/drawingml/2006/main">
          <a:off x="2419954" y="617267"/>
          <a:ext cx="571383" cy="345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kern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0.02835</cdr:x>
      <cdr:y>0.67253</cdr:y>
    </cdr:from>
    <cdr:to>
      <cdr:x>0.97165</cdr:x>
      <cdr:y>0.67253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18E5468-BD20-0216-A432-7518EE5F4063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34125" y="2151342"/>
          <a:ext cx="4462180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>
              <a:lumMod val="85000"/>
            </a:schemeClr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5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ED97-0C89-9A49-91BB-7ED2F5DE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E64DE-9AA3-81F9-4FCF-B36806DB6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AA6FEA-EEFA-D354-079D-3D3EFC77B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66317-63D5-08EA-F24F-8BFBDD1EE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03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754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3B66-5EDF-8310-0FC4-0A0D72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F6B32-5503-4D9E-02BC-D4B4B898D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316B2-6874-BFF9-022D-0E4826B1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F1770-4D35-34CE-789D-C7CCCC36D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589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27E23-A459-6583-B287-B41EB1303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3AA08C-400D-ED99-F5AE-40A2363304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8A656-3157-9E8D-3E82-51C13AFFE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7267B-D5BB-681B-B77A-F85DA7D63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958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A755-61E9-5671-452B-B491F1BAA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D424C-22E2-7B69-C118-116CCB22C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97EBA-84FF-7B55-E257-FED36CEC1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CF7D4-3996-B0D0-F3CE-10F698213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816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3C06D-9596-934E-0B5A-7818EDA9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0E4F7-7379-3040-8C7D-29277844C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EC832-13B4-0779-B5C6-29545D8F3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A49DC-F3A4-6B1B-DCE3-0E8E08794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431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58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9A4B7-4F5D-E7E6-13DD-303E8746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59892-1FDF-39A7-EEFA-6AB1534FB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05B60-7B21-DA06-D70E-FC42331AA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8A429-FEF8-F673-6ED9-650EE4F14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2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913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723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531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586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94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451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28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32EB-E83F-955F-40E2-54AF062A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3C30A-B8E2-D72F-5CF5-013CCA006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AC1E9-2B4E-66D8-4678-2E5FD2D02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0B401-4CC7-3466-B30D-1BFC93444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39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9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849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9BD1-B025-610F-F241-9D084B2B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9B46C-0B1A-B9CA-2F8C-26E21A8BB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58CE7-F45F-3055-F8FD-D003EAAF9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58CDA-A146-E10C-59D6-CA850BB69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399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2C4AB-7AE7-F185-F932-10EB74E16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F96BD-F609-A3EA-5344-67F5F2AC0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4DC1F-A52E-ECEC-9846-87FC09AE3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6D979-FEBD-E8F1-EC57-A4EF40774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600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12C04-1E21-EE79-A052-1CB90035B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138D7-5CCC-B9E5-4FC8-82418F4B0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376EF-A679-0E9D-F13D-5A489B55F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45FB4-934D-FEDD-1038-00552A85B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135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501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FA8C-4B5B-6D2D-98AC-1F57A7EF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5D9DC-0A26-DF08-70C7-8FC91276B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8814E-0264-6D0C-EEDA-732E3897A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75223-8B1D-ED3D-011C-5D8BE0923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413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9402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34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336550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700" y="1133475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6277FD-DE53-EBBD-BCB4-3629ACA50505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70F017B8-53BB-E05E-6108-2022F81A93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288E3485-5785-5E6F-9ABA-BA2EAE1796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42667-5672-E683-9936-497B0CFC09F2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7A6D0-FD12-C08C-D0ED-D927B74F115E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B8DC6A5B-18A1-A22B-66BD-C680A97A3F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3EE3B1E5-2AE0-873C-4DDF-0884AD9D05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7AA677-049A-4C80-3F97-0EB75B0645D5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591EB-EF83-6C45-2C03-428E31AAFBE8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 descr="Welsh Government Logo">
            <a:extLst>
              <a:ext uri="{FF2B5EF4-FFF2-40B4-BE49-F238E27FC236}">
                <a16:creationId xmlns:a16="http://schemas.microsoft.com/office/drawing/2014/main" id="{04E28F06-1142-B16A-848D-38804E37B6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05102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E10C61A-72D1-CD0E-F016-31BF99BA29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0CC0B1-AF4B-0A30-169F-698A303E06F4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772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lyw.cymru/ystadegau-ac-ymchwi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lyw.cymru/adroddiad-galwr-farchnad-ym-maes-twristiaeth" TargetMode="External"/><Relationship Id="rId2" Type="http://schemas.openxmlformats.org/officeDocument/2006/relationships/hyperlink" Target="https://www.llyw.cymru/ystadegau-twristiaeth-ddomestig-prydain-faw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lyw.cymru/arolwg-ailgysylltu-croeso-cymru" TargetMode="External"/><Relationship Id="rId5" Type="http://schemas.openxmlformats.org/officeDocument/2006/relationships/hyperlink" Target="https://www.llyw.cymru/datblygu-twristiaeth-beicio" TargetMode="External"/><Relationship Id="rId4" Type="http://schemas.openxmlformats.org/officeDocument/2006/relationships/hyperlink" Target="https://www.llyw.cymru/baromedr-twristiaeth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chart" Target="../charts/char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chart" Target="../charts/chart33.xml"/><Relationship Id="rId4" Type="http://schemas.microsoft.com/office/2007/relationships/hdphoto" Target="../media/hdphoto2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4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chart" Target="../charts/chart41.xml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lvl="0" defTabSz="609585">
              <a:spcBef>
                <a:spcPct val="50000"/>
              </a:spcBef>
              <a:buNone/>
              <a:defRPr/>
            </a:pPr>
            <a:r>
              <a:rPr lang="en-GB" sz="2400" dirty="0" err="1"/>
              <a:t>Arolwg</a:t>
            </a:r>
            <a:r>
              <a:rPr lang="en-GB" sz="2400" dirty="0"/>
              <a:t> ail-</a:t>
            </a:r>
            <a:r>
              <a:rPr lang="en-GB" sz="2400" dirty="0" err="1"/>
              <a:t>gyswllt</a:t>
            </a:r>
            <a:r>
              <a:rPr lang="en-GB" sz="2400" dirty="0"/>
              <a:t> </a:t>
            </a:r>
            <a:r>
              <a:rPr lang="en-GB" sz="2400" dirty="0" err="1"/>
              <a:t>defnyddwyr</a:t>
            </a:r>
            <a:r>
              <a:rPr lang="en-GB" sz="2400" dirty="0"/>
              <a:t> </a:t>
            </a:r>
            <a:r>
              <a:rPr lang="en-GB" sz="2400" dirty="0" err="1"/>
              <a:t>Croeso</a:t>
            </a:r>
            <a:r>
              <a:rPr lang="en-GB" sz="2400" dirty="0"/>
              <a:t> Cymru: </a:t>
            </a:r>
            <a:r>
              <a:rPr lang="en-GB" sz="2400" dirty="0" err="1"/>
              <a:t>adroddiad</a:t>
            </a:r>
            <a:r>
              <a:rPr lang="en-GB" sz="2400" dirty="0"/>
              <a:t> y DU ac </a:t>
            </a:r>
            <a:r>
              <a:rPr lang="en-GB" sz="2400" dirty="0" err="1"/>
              <a:t>Iwerddon</a:t>
            </a:r>
            <a:r>
              <a:rPr lang="en-GB" sz="2400" dirty="0"/>
              <a:t> (2026)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4B5461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/>
          <p:cNvSpPr txBox="1"/>
          <p:nvPr/>
        </p:nvSpPr>
        <p:spPr>
          <a:xfrm>
            <a:off x="2901743" y="488475"/>
            <a:ext cx="3996767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Gymdeithasol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 </a:t>
            </a:r>
            <a:r>
              <a:rPr lang="en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81/2026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Cyhoeddi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 </a:t>
            </a:r>
            <a:r>
              <a:rPr kumimoji="0" lang="en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01/10/2026</a:t>
            </a:r>
            <a:endParaRPr kumimoji="0" lang="en-GB" sz="1467" b="0" i="0" u="none" strike="noStrike" kern="1200" cap="small" spc="67" normalizeH="0" baseline="0" noProof="0" dirty="0">
              <a:ln>
                <a:noFill/>
              </a:ln>
              <a:solidFill>
                <a:srgbClr val="2C486E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 Box 1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en-GB" sz="1200" noProof="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978-1-80853-441-6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GB" sz="1200" dirty="0" err="1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</a:t>
            </a:r>
            <a:r>
              <a:rPr lang="en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Goron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Mae’r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ddogfen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yma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hefyd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gael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Saesneg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English.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4543" y="1112662"/>
            <a:ext cx="10966197" cy="1163395"/>
          </a:xfrm>
          <a:prstGeom prst="rect">
            <a:avLst/>
          </a:prstGeom>
          <a:noFill/>
          <a:ln>
            <a:solidFill>
              <a:srgbClr val="000000"/>
            </a:solidFill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Ymchwil </a:t>
            </a:r>
            <a:r>
              <a:rPr lang="en-GB" sz="1400" dirty="0" err="1">
                <a:solidFill>
                  <a:srgbClr val="120742"/>
                </a:solidFill>
              </a:rPr>
              <a:t>Llawn</a:t>
            </a:r>
            <a:r>
              <a:rPr lang="en-GB" sz="1400" dirty="0">
                <a:solidFill>
                  <a:srgbClr val="120742"/>
                </a:solidFill>
              </a:rPr>
              <a:t>: </a:t>
            </a:r>
            <a:r>
              <a:rPr lang="en-GB" sz="1400" dirty="0" err="1">
                <a:solidFill>
                  <a:srgbClr val="120742"/>
                </a:solidFill>
              </a:rPr>
              <a:t>Arolwg</a:t>
            </a:r>
            <a:r>
              <a:rPr lang="en-GB" sz="1400" dirty="0">
                <a:solidFill>
                  <a:srgbClr val="120742"/>
                </a:solidFill>
              </a:rPr>
              <a:t> ail-</a:t>
            </a:r>
            <a:r>
              <a:rPr lang="en-GB" sz="1400" dirty="0" err="1">
                <a:solidFill>
                  <a:srgbClr val="120742"/>
                </a:solidFill>
              </a:rPr>
              <a:t>gyswllt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defnyddwyr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Croeso</a:t>
            </a:r>
            <a:r>
              <a:rPr lang="en-GB" sz="1400" dirty="0">
                <a:solidFill>
                  <a:srgbClr val="120742"/>
                </a:solidFill>
              </a:rPr>
              <a:t> Cymru –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y DU ac </a:t>
            </a:r>
            <a:r>
              <a:rPr lang="en-GB" sz="1400" dirty="0" err="1">
                <a:solidFill>
                  <a:srgbClr val="120742"/>
                </a:solidFill>
              </a:rPr>
              <a:t>Iwerddon</a:t>
            </a:r>
            <a:r>
              <a:rPr lang="en-GB" sz="1400" dirty="0">
                <a:solidFill>
                  <a:srgbClr val="120742"/>
                </a:solidFill>
              </a:rPr>
              <a:t> (2026)</a:t>
            </a:r>
            <a:br>
              <a:rPr lang="en-GB" sz="1400" dirty="0">
                <a:solidFill>
                  <a:srgbClr val="120742"/>
                </a:solidFill>
              </a:rPr>
            </a:b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dirty="0" err="1">
                <a:solidFill>
                  <a:srgbClr val="120742"/>
                </a:solidFill>
              </a:rPr>
              <a:t>Caerdydd</a:t>
            </a:r>
            <a:r>
              <a:rPr lang="en-GB" sz="1400" dirty="0">
                <a:solidFill>
                  <a:srgbClr val="120742"/>
                </a:solidFill>
              </a:rPr>
              <a:t>: Llywodraeth Cymru, </a:t>
            </a:r>
            <a:r>
              <a:rPr lang="en-GB" sz="1400" dirty="0" err="1">
                <a:solidFill>
                  <a:srgbClr val="120742"/>
                </a:solidFill>
              </a:rPr>
              <a:t>rhif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GSR: 81/2026</a:t>
            </a:r>
            <a:br>
              <a:rPr lang="en-GB" sz="1400" dirty="0">
                <a:solidFill>
                  <a:srgbClr val="120742"/>
                </a:solidFill>
              </a:rPr>
            </a:b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dirty="0">
                <a:solidFill>
                  <a:srgbClr val="120742"/>
                </a:solidFill>
              </a:rPr>
              <a:t>Gellir </a:t>
            </a:r>
            <a:r>
              <a:rPr lang="en-GB" sz="1400" dirty="0" err="1">
                <a:solidFill>
                  <a:srgbClr val="120742"/>
                </a:solidFill>
              </a:rPr>
              <a:t>dod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hyd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i’r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hwn</a:t>
            </a:r>
            <a:r>
              <a:rPr lang="en-GB" sz="1400" dirty="0">
                <a:solidFill>
                  <a:srgbClr val="120742"/>
                </a:solidFill>
              </a:rPr>
              <a:t> ar </a:t>
            </a:r>
            <a:r>
              <a:rPr lang="en-GB" sz="1400" dirty="0" err="1">
                <a:solidFill>
                  <a:srgbClr val="120742"/>
                </a:solidFill>
              </a:rPr>
              <a:t>dudalennau</a:t>
            </a:r>
            <a:r>
              <a:rPr lang="en-GB" sz="1400" dirty="0">
                <a:solidFill>
                  <a:srgbClr val="120742"/>
                </a:solidFill>
              </a:rPr>
              <a:t> Ystadegau ac </a:t>
            </a:r>
            <a:r>
              <a:rPr lang="en-GB" sz="1400" dirty="0" err="1">
                <a:solidFill>
                  <a:srgbClr val="120742"/>
                </a:solidFill>
              </a:rPr>
              <a:t>ymchwil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gwefan</a:t>
            </a:r>
            <a:r>
              <a:rPr lang="en-GB" sz="1400" dirty="0">
                <a:solidFill>
                  <a:srgbClr val="120742"/>
                </a:solidFill>
              </a:rPr>
              <a:t> Llywodraeth Cymru: </a:t>
            </a:r>
            <a:r>
              <a:rPr lang="en-GB" sz="1400" dirty="0">
                <a:solidFill>
                  <a:srgbClr val="120742"/>
                </a:solidFill>
                <a:hlinkClick r:id="rId2"/>
              </a:rPr>
              <a:t>https://www.llyw.cymru/ystadegau-ac-ymchwil</a:t>
            </a:r>
            <a:endParaRPr lang="en-GB" sz="1400" dirty="0">
              <a:solidFill>
                <a:srgbClr val="12074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1328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Barn yr </a:t>
            </a:r>
            <a:r>
              <a:rPr lang="en-GB" sz="1400" err="1">
                <a:solidFill>
                  <a:srgbClr val="120742"/>
                </a:solidFill>
              </a:rPr>
              <a:t>ymchwilydd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yw'r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safbwyntiau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fynegir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adroddiad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hwn</a:t>
            </a:r>
            <a:r>
              <a:rPr lang="en-GB" sz="1400">
                <a:solidFill>
                  <a:srgbClr val="120742"/>
                </a:solidFill>
              </a:rPr>
              <a:t>, ac </a:t>
            </a:r>
            <a:r>
              <a:rPr lang="en-GB" sz="1400" err="1">
                <a:solidFill>
                  <a:srgbClr val="120742"/>
                </a:solidFill>
              </a:rPr>
              <a:t>nid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reidrwydd</a:t>
            </a:r>
            <a:r>
              <a:rPr lang="en-GB" sz="1400">
                <a:solidFill>
                  <a:srgbClr val="120742"/>
                </a:solidFill>
              </a:rPr>
              <a:t> rai </a:t>
            </a:r>
            <a:r>
              <a:rPr lang="en-GB" sz="1400" err="1">
                <a:solidFill>
                  <a:srgbClr val="120742"/>
                </a:solidFill>
              </a:rPr>
              <a:t>Llywodraeth</a:t>
            </a:r>
            <a:r>
              <a:rPr lang="en-GB" sz="1400">
                <a:solidFill>
                  <a:srgbClr val="120742"/>
                </a:solidFill>
              </a:rPr>
              <a:t> Cymru.</a:t>
            </a:r>
          </a:p>
          <a:p>
            <a:pPr lvl="0" defTabSz="914354">
              <a:defRPr/>
            </a:pPr>
            <a:endParaRPr lang="en-GB" sz="140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Am </a:t>
            </a:r>
            <a:r>
              <a:rPr lang="en-GB" sz="1400" err="1">
                <a:solidFill>
                  <a:srgbClr val="120742"/>
                </a:solidFill>
              </a:rPr>
              <a:t>ragor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wybodaeth</a:t>
            </a:r>
            <a:r>
              <a:rPr lang="en-GB" sz="1400">
                <a:solidFill>
                  <a:srgbClr val="120742"/>
                </a:solidFill>
              </a:rPr>
              <a:t>, </a:t>
            </a:r>
            <a:r>
              <a:rPr lang="en-GB" sz="1400" err="1">
                <a:solidFill>
                  <a:srgbClr val="120742"/>
                </a:solidFill>
              </a:rPr>
              <a:t>cysylltwch</a:t>
            </a:r>
            <a:r>
              <a:rPr lang="en-GB" sz="1400">
                <a:solidFill>
                  <a:srgbClr val="120742"/>
                </a:solidFill>
              </a:rPr>
              <a:t> â:</a:t>
            </a:r>
          </a:p>
          <a:p>
            <a:pPr lvl="0" defTabSz="914354">
              <a:defRPr/>
            </a:pPr>
            <a:endParaRPr lang="en-GB" sz="140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Y </a:t>
            </a:r>
            <a:r>
              <a:rPr lang="en-GB" sz="1400" err="1">
                <a:solidFill>
                  <a:srgbClr val="120742"/>
                </a:solidFill>
              </a:rPr>
              <a:t>Tîm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Ymchwil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Mewnwelediad</a:t>
            </a:r>
            <a:endParaRPr lang="en-GB" sz="140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err="1">
                <a:solidFill>
                  <a:srgbClr val="120742"/>
                </a:solidFill>
              </a:rPr>
              <a:t>Croeso</a:t>
            </a:r>
            <a:r>
              <a:rPr lang="en-GB" sz="1400">
                <a:solidFill>
                  <a:srgbClr val="120742"/>
                </a:solidFill>
              </a:rPr>
              <a:t> Cymru</a:t>
            </a: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Yr </a:t>
            </a:r>
            <a:r>
              <a:rPr lang="en-GB" sz="1400" err="1">
                <a:solidFill>
                  <a:srgbClr val="120742"/>
                </a:solidFill>
              </a:rPr>
              <a:t>Economi</a:t>
            </a:r>
            <a:r>
              <a:rPr lang="en-GB" sz="1400">
                <a:solidFill>
                  <a:srgbClr val="120742"/>
                </a:solidFill>
              </a:rPr>
              <a:t>, </a:t>
            </a:r>
            <a:r>
              <a:rPr lang="en-GB" sz="1400" err="1">
                <a:solidFill>
                  <a:srgbClr val="120742"/>
                </a:solidFill>
              </a:rPr>
              <a:t>Ynni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Chynllunio</a:t>
            </a:r>
            <a:endParaRPr lang="en-GB" sz="140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Parc Cathays</a:t>
            </a:r>
          </a:p>
          <a:p>
            <a:pPr lvl="0" defTabSz="914354">
              <a:defRPr/>
            </a:pPr>
            <a:r>
              <a:rPr lang="en-GB" sz="1400" err="1">
                <a:solidFill>
                  <a:srgbClr val="120742"/>
                </a:solidFill>
              </a:rPr>
              <a:t>Caerdydd</a:t>
            </a:r>
            <a:endParaRPr lang="en-GB" sz="140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CF10 3NQ</a:t>
            </a:r>
          </a:p>
          <a:p>
            <a:pPr lvl="0" defTabSz="914354">
              <a:defRPr/>
            </a:pPr>
            <a:r>
              <a:rPr lang="en-GB" sz="1400">
                <a:solidFill>
                  <a:srgbClr val="120742"/>
                </a:solidFill>
              </a:rPr>
              <a:t>E-</a:t>
            </a:r>
            <a:r>
              <a:rPr lang="en-GB" sz="1400" err="1">
                <a:solidFill>
                  <a:srgbClr val="120742"/>
                </a:solidFill>
              </a:rPr>
              <a:t>bost</a:t>
            </a:r>
            <a:r>
              <a:rPr lang="en-GB" sz="1400">
                <a:solidFill>
                  <a:srgbClr val="120742"/>
                </a:solidFill>
              </a:rPr>
              <a:t>: </a:t>
            </a:r>
            <a:r>
              <a:rPr lang="en-GB" sz="1400" err="1">
                <a:solidFill>
                  <a:srgbClr val="120742"/>
                </a:solidFill>
              </a:rPr>
              <a:t>tourismresearch@gov.wales</a:t>
            </a:r>
            <a:endParaRPr lang="en-GB" sz="1400">
              <a:solidFill>
                <a:srgbClr val="120742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C1BFDDA-D85D-9B15-CCA3-9F43E9818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C8B423-FAA0-C52E-F740-3D27E6425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91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058" y="323529"/>
            <a:ext cx="252864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Cynnwys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1335" y="821033"/>
            <a:ext cx="1581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566595"/>
              </p:ext>
            </p:extLst>
          </p:nvPr>
        </p:nvGraphicFramePr>
        <p:xfrm>
          <a:off x="415058" y="1251334"/>
          <a:ext cx="5285946" cy="4620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31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4844715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Cefndir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methodoleg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Canfyddiadau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allweddol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Proffil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ymholwyr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Croeso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Trosi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teithiau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2025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a'r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berthynas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Chymru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Nodweddion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teithiau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Effaith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marchnata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Croeso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Tebygolrwydd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ymweld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Chymru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Rhesymau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dros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beidio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gwneud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yng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Nghymru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174187"/>
                  </a:ext>
                </a:extLst>
              </a:tr>
            </a:tbl>
          </a:graphicData>
        </a:graphic>
      </p:graphicFrame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2FB48-4A0A-11E8-7DDB-8834D685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11A320C-6E5F-08F3-13B0-1AD414DFE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046" y="-1"/>
            <a:ext cx="6286856" cy="662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ADF44C05-D9FA-74E8-CC54-D9F9B2442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72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353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8991223-AE64-0FC5-228D-48A7FDB3A1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Cefndir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6AB6176-0D1E-C2F8-528C-973CAB59B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8625" y="678885"/>
            <a:ext cx="9620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/>
          </p:cNvSpPr>
          <p:nvPr/>
        </p:nvSpPr>
        <p:spPr>
          <a:xfrm>
            <a:off x="360000" y="794633"/>
            <a:ext cx="6789000" cy="9198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Sbarduno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twristiaeth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Gymru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mewnwelediadau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ymholwyr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DU ac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Iwerddon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992672"/>
            <a:ext cx="6995247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Cymru, </a:t>
            </a:r>
            <a:r>
              <a:rPr lang="en-GB" sz="1400" noProof="0" dirty="0" err="1">
                <a:solidFill>
                  <a:srgbClr val="120742"/>
                </a:solidFill>
              </a:rPr>
              <a:t>tîm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twristiaeth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Llywodraeth</a:t>
            </a:r>
            <a:r>
              <a:rPr lang="en-GB" sz="1400" noProof="0" dirty="0">
                <a:solidFill>
                  <a:srgbClr val="120742"/>
                </a:solidFill>
              </a:rPr>
              <a:t> Cymru, </a:t>
            </a:r>
            <a:r>
              <a:rPr lang="en-GB" sz="1400" noProof="0" dirty="0" err="1">
                <a:solidFill>
                  <a:srgbClr val="120742"/>
                </a:solidFill>
              </a:rPr>
              <a:t>sy'n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gyfrifol</a:t>
            </a:r>
            <a:r>
              <a:rPr lang="en-GB" sz="1400" noProof="0" dirty="0">
                <a:solidFill>
                  <a:srgbClr val="120742"/>
                </a:solidFill>
              </a:rPr>
              <a:t> am </a:t>
            </a:r>
            <a:r>
              <a:rPr lang="en-GB" sz="1400" noProof="0" dirty="0" err="1">
                <a:solidFill>
                  <a:srgbClr val="120742"/>
                </a:solidFill>
              </a:rPr>
              <a:t>gyflwyno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ymgyrchoedd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twristiaeth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y DU ac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rhyngwladol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osod</a:t>
            </a:r>
            <a:r>
              <a:rPr lang="en-GB" sz="1400" noProof="0" dirty="0">
                <a:solidFill>
                  <a:srgbClr val="120742"/>
                </a:solidFill>
              </a:rPr>
              <a:t> Cymru </a:t>
            </a:r>
            <a:r>
              <a:rPr lang="en-GB" sz="1400" noProof="0" dirty="0" err="1">
                <a:solidFill>
                  <a:srgbClr val="120742"/>
                </a:solidFill>
              </a:rPr>
              <a:t>fel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cyrchfan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dwristaidd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flaenllaw</a:t>
            </a:r>
            <a:r>
              <a:rPr lang="en-GB" sz="1400" noProof="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4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noProof="0" dirty="0" err="1">
                <a:solidFill>
                  <a:srgbClr val="120742"/>
                </a:solidFill>
              </a:rPr>
              <a:t>Mae'r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adroddiad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manwl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hwn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dadansoddi</a:t>
            </a:r>
            <a:r>
              <a:rPr lang="en-GB" sz="1400" noProof="0" dirty="0">
                <a:solidFill>
                  <a:srgbClr val="120742"/>
                </a:solidFill>
              </a:rPr>
              <a:t> data o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ar-lein</a:t>
            </a:r>
            <a:r>
              <a:rPr lang="en-GB" sz="1400" noProof="0" dirty="0">
                <a:solidFill>
                  <a:srgbClr val="120742"/>
                </a:solidFill>
              </a:rPr>
              <a:t> a </a:t>
            </a:r>
            <a:r>
              <a:rPr lang="en-GB" sz="1400" noProof="0" dirty="0" err="1">
                <a:solidFill>
                  <a:srgbClr val="120742"/>
                </a:solidFill>
              </a:rPr>
              <a:t>gynhaliwyd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ym</a:t>
            </a:r>
            <a:r>
              <a:rPr lang="en-GB" sz="1400" noProof="0" dirty="0">
                <a:solidFill>
                  <a:srgbClr val="120742"/>
                </a:solidFill>
              </a:rPr>
              <a:t> mis </a:t>
            </a:r>
            <a:r>
              <a:rPr lang="en-GB" sz="1400" noProof="0" dirty="0" err="1">
                <a:solidFill>
                  <a:srgbClr val="120742"/>
                </a:solidFill>
              </a:rPr>
              <a:t>Chwefror</a:t>
            </a:r>
            <a:r>
              <a:rPr lang="en-GB" sz="1400" noProof="0" dirty="0">
                <a:solidFill>
                  <a:srgbClr val="120742"/>
                </a:solidFill>
              </a:rPr>
              <a:t> a mis Mawrth 2026 </a:t>
            </a:r>
            <a:r>
              <a:rPr lang="en-GB" sz="1400" noProof="0" dirty="0" err="1">
                <a:solidFill>
                  <a:srgbClr val="120742"/>
                </a:solidFill>
              </a:rPr>
              <a:t>ymhlith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cysylltiadau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defnyddwyr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y DU ac </a:t>
            </a:r>
            <a:r>
              <a:rPr lang="en-GB" sz="1400" noProof="0" dirty="0" err="1">
                <a:solidFill>
                  <a:srgbClr val="120742"/>
                </a:solidFill>
              </a:rPr>
              <a:t>Iwerddon</a:t>
            </a:r>
            <a:r>
              <a:rPr lang="en-GB" sz="1400" noProof="0" dirty="0">
                <a:solidFill>
                  <a:srgbClr val="120742"/>
                </a:solidFill>
              </a:rPr>
              <a:t>, y </a:t>
            </a:r>
            <a:r>
              <a:rPr lang="en-GB" sz="1400" noProof="0" dirty="0" err="1">
                <a:solidFill>
                  <a:srgbClr val="120742"/>
                </a:solidFill>
              </a:rPr>
              <a:t>cyfeirir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atynt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fel</a:t>
            </a:r>
            <a:r>
              <a:rPr lang="en-GB" sz="1400" noProof="0" dirty="0">
                <a:solidFill>
                  <a:srgbClr val="120742"/>
                </a:solidFill>
              </a:rPr>
              <a:t> '</a:t>
            </a:r>
            <a:r>
              <a:rPr lang="en-GB" sz="1400" noProof="0" dirty="0" err="1">
                <a:solidFill>
                  <a:srgbClr val="120742"/>
                </a:solidFill>
              </a:rPr>
              <a:t>ymholwyr</a:t>
            </a:r>
            <a:r>
              <a:rPr lang="en-GB" sz="1400" noProof="0" dirty="0">
                <a:solidFill>
                  <a:srgbClr val="120742"/>
                </a:solidFill>
              </a:rPr>
              <a:t>' </a:t>
            </a:r>
            <a:r>
              <a:rPr lang="en-GB" sz="1400" noProof="0" dirty="0" err="1">
                <a:solidFill>
                  <a:srgbClr val="120742"/>
                </a:solidFill>
              </a:rPr>
              <a:t>drwy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gydol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adroddiad</a:t>
            </a:r>
            <a:r>
              <a:rPr lang="en-GB" sz="1400" noProof="0" dirty="0">
                <a:solidFill>
                  <a:srgbClr val="120742"/>
                </a:solidFill>
              </a:rPr>
              <a:t>. </a:t>
            </a:r>
            <a:r>
              <a:rPr lang="en-GB" sz="1400" noProof="0" dirty="0" err="1">
                <a:solidFill>
                  <a:srgbClr val="120742"/>
                </a:solidFill>
              </a:rPr>
              <a:t>Mae'r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rhain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unigolion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sydd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wedi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rhyngweithio</a:t>
            </a:r>
            <a:r>
              <a:rPr lang="en-GB" sz="1400" noProof="0" dirty="0">
                <a:solidFill>
                  <a:srgbClr val="120742"/>
                </a:solidFill>
              </a:rPr>
              <a:t> â </a:t>
            </a:r>
            <a:r>
              <a:rPr lang="en-GB" sz="1400" noProof="0" dirty="0" err="1">
                <a:solidFill>
                  <a:srgbClr val="120742"/>
                </a:solidFill>
              </a:rPr>
              <a:t>Chroeso</a:t>
            </a:r>
            <a:r>
              <a:rPr lang="en-GB" sz="1400" noProof="0" dirty="0">
                <a:solidFill>
                  <a:srgbClr val="120742"/>
                </a:solidFill>
              </a:rPr>
              <a:t> Cymru </a:t>
            </a:r>
            <a:r>
              <a:rPr lang="en-GB" sz="1400" noProof="0" dirty="0" err="1">
                <a:solidFill>
                  <a:srgbClr val="120742"/>
                </a:solidFill>
              </a:rPr>
              <a:t>ar</a:t>
            </a:r>
            <a:r>
              <a:rPr lang="en-GB" sz="1400" noProof="0" dirty="0">
                <a:solidFill>
                  <a:srgbClr val="120742"/>
                </a:solidFill>
              </a:rPr>
              <a:t> draws </a:t>
            </a:r>
            <a:r>
              <a:rPr lang="en-GB" sz="1400" noProof="0" dirty="0" err="1">
                <a:solidFill>
                  <a:srgbClr val="120742"/>
                </a:solidFill>
              </a:rPr>
              <a:t>gwahanol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bwyntiau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cyswllt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dros</a:t>
            </a:r>
            <a:r>
              <a:rPr lang="en-GB" sz="1400" noProof="0" dirty="0">
                <a:solidFill>
                  <a:srgbClr val="120742"/>
                </a:solidFill>
              </a:rPr>
              <a:t> y 12 mis </a:t>
            </a:r>
            <a:r>
              <a:rPr lang="en-GB" sz="1400" noProof="0" dirty="0" err="1">
                <a:solidFill>
                  <a:srgbClr val="120742"/>
                </a:solidFill>
              </a:rPr>
              <a:t>diwethaf</a:t>
            </a:r>
            <a:r>
              <a:rPr lang="en-GB" sz="1400" noProof="0" dirty="0">
                <a:solidFill>
                  <a:srgbClr val="120742"/>
                </a:solidFill>
              </a:rPr>
              <a:t>, </a:t>
            </a:r>
            <a:r>
              <a:rPr lang="en-GB" sz="1400" noProof="0" dirty="0" err="1">
                <a:solidFill>
                  <a:srgbClr val="120742"/>
                </a:solidFill>
              </a:rPr>
              <a:t>gan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gynnwys</a:t>
            </a:r>
            <a:r>
              <a:rPr lang="en-GB" sz="1400" noProof="0" dirty="0">
                <a:solidFill>
                  <a:srgbClr val="120742"/>
                </a:solidFill>
              </a:rPr>
              <a:t> y </a:t>
            </a:r>
            <a:r>
              <a:rPr lang="en-GB" sz="1400" noProof="0" dirty="0" err="1">
                <a:solidFill>
                  <a:srgbClr val="120742"/>
                </a:solidFill>
              </a:rPr>
              <a:t>wefan</a:t>
            </a:r>
            <a:r>
              <a:rPr lang="en-GB" sz="1400" noProof="0" dirty="0">
                <a:solidFill>
                  <a:srgbClr val="120742"/>
                </a:solidFill>
              </a:rPr>
              <a:t>, </a:t>
            </a:r>
            <a:r>
              <a:rPr lang="en-GB" sz="1400" noProof="0" dirty="0" err="1">
                <a:solidFill>
                  <a:srgbClr val="120742"/>
                </a:solidFill>
              </a:rPr>
              <a:t>cofrestriadau'r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gronfa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ddata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defnyddwyr</a:t>
            </a:r>
            <a:r>
              <a:rPr lang="en-GB" sz="1400" noProof="0" dirty="0">
                <a:solidFill>
                  <a:srgbClr val="120742"/>
                </a:solidFill>
              </a:rPr>
              <a:t>, a </a:t>
            </a:r>
            <a:r>
              <a:rPr lang="en-GB" sz="1400" noProof="0" dirty="0" err="1">
                <a:solidFill>
                  <a:srgbClr val="120742"/>
                </a:solidFill>
              </a:rPr>
              <a:t>dilynwyr</a:t>
            </a:r>
            <a:r>
              <a:rPr lang="en-GB" sz="1400" noProof="0" dirty="0">
                <a:solidFill>
                  <a:srgbClr val="120742"/>
                </a:solidFill>
              </a:rPr>
              <a:t> y </a:t>
            </a:r>
            <a:r>
              <a:rPr lang="en-GB" sz="1400" noProof="0" dirty="0" err="1">
                <a:solidFill>
                  <a:srgbClr val="120742"/>
                </a:solidFill>
              </a:rPr>
              <a:t>cyfryngau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cymdeithasol</a:t>
            </a:r>
            <a:r>
              <a:rPr lang="en-GB" sz="1400" noProof="0" dirty="0">
                <a:solidFill>
                  <a:srgbClr val="120742"/>
                </a:solidFill>
              </a:rPr>
              <a:t>. Mae </a:t>
            </a:r>
            <a:r>
              <a:rPr lang="en-GB" sz="1400" noProof="0" dirty="0" err="1">
                <a:solidFill>
                  <a:srgbClr val="120742"/>
                </a:solidFill>
              </a:rPr>
              <a:t>adroddiad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wahân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hefyd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gael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gyfer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ymholwyr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Almaen</a:t>
            </a:r>
            <a:r>
              <a:rPr lang="en-GB" sz="1400" noProof="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4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noProof="0" dirty="0" err="1">
                <a:solidFill>
                  <a:srgbClr val="120742"/>
                </a:solidFill>
              </a:rPr>
              <a:t>Prif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amcanion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ymchwil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oedd</a:t>
            </a:r>
            <a:r>
              <a:rPr lang="en-GB" sz="1400" noProof="0" dirty="0">
                <a:solidFill>
                  <a:srgbClr val="120742"/>
                </a:solidFill>
              </a:rPr>
              <a:t>:</a:t>
            </a:r>
          </a:p>
          <a:p>
            <a:r>
              <a:rPr lang="en-GB" sz="1400" noProof="0" dirty="0" err="1">
                <a:solidFill>
                  <a:srgbClr val="120742"/>
                </a:solidFill>
              </a:rPr>
              <a:t>Asesu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trosi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berthynas</a:t>
            </a:r>
            <a:r>
              <a:rPr lang="en-GB" sz="1400" noProof="0" dirty="0">
                <a:solidFill>
                  <a:srgbClr val="120742"/>
                </a:solidFill>
              </a:rPr>
              <a:t> â </a:t>
            </a:r>
            <a:r>
              <a:rPr lang="en-GB" sz="1400" noProof="0" dirty="0" err="1">
                <a:solidFill>
                  <a:srgbClr val="120742"/>
                </a:solidFill>
              </a:rPr>
              <a:t>Chymru</a:t>
            </a:r>
            <a:endParaRPr lang="en-GB" sz="1400" noProof="0" dirty="0">
              <a:solidFill>
                <a:srgbClr val="120742"/>
              </a:solidFill>
            </a:endParaRPr>
          </a:p>
          <a:p>
            <a:r>
              <a:rPr lang="en-GB" sz="1400" noProof="0" dirty="0">
                <a:solidFill>
                  <a:srgbClr val="120742"/>
                </a:solidFill>
              </a:rPr>
              <a:t>Deall </a:t>
            </a:r>
            <a:r>
              <a:rPr lang="en-GB" sz="1400" noProof="0" dirty="0" err="1">
                <a:solidFill>
                  <a:srgbClr val="120742"/>
                </a:solidFill>
              </a:rPr>
              <a:t>nodweddion</a:t>
            </a:r>
            <a:r>
              <a:rPr lang="en-GB" sz="1400" noProof="0" dirty="0">
                <a:solidFill>
                  <a:srgbClr val="120742"/>
                </a:solidFill>
              </a:rPr>
              <a:t> y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a </a:t>
            </a:r>
            <a:r>
              <a:rPr lang="en-GB" sz="1400" noProof="0" dirty="0" err="1">
                <a:solidFill>
                  <a:srgbClr val="120742"/>
                </a:solidFill>
              </a:rPr>
              <a:t>wnaed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2025</a:t>
            </a:r>
          </a:p>
          <a:p>
            <a:r>
              <a:rPr lang="en-GB" sz="1400" noProof="0" dirty="0" err="1">
                <a:solidFill>
                  <a:srgbClr val="120742"/>
                </a:solidFill>
              </a:rPr>
              <a:t>Meintioli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effaith</a:t>
            </a:r>
            <a:r>
              <a:rPr lang="en-GB" sz="1400" noProof="0" dirty="0">
                <a:solidFill>
                  <a:srgbClr val="120742"/>
                </a:solidFill>
              </a:rPr>
              <a:t> y </a:t>
            </a:r>
            <a:r>
              <a:rPr lang="en-GB" sz="1400" noProof="0" dirty="0" err="1">
                <a:solidFill>
                  <a:srgbClr val="120742"/>
                </a:solidFill>
              </a:rPr>
              <a:t>marchnata</a:t>
            </a:r>
            <a:endParaRPr lang="en-GB" sz="1400" noProof="0" dirty="0">
              <a:solidFill>
                <a:srgbClr val="120742"/>
              </a:solidFill>
            </a:endParaRPr>
          </a:p>
          <a:p>
            <a:r>
              <a:rPr lang="en-GB" sz="1400" noProof="0" dirty="0">
                <a:solidFill>
                  <a:srgbClr val="120742"/>
                </a:solidFill>
              </a:rPr>
              <a:t>Deall </a:t>
            </a:r>
            <a:r>
              <a:rPr lang="en-GB" sz="1400" noProof="0" dirty="0" err="1">
                <a:solidFill>
                  <a:srgbClr val="120742"/>
                </a:solidFill>
              </a:rPr>
              <a:t>cynlluniau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gyfer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2026</a:t>
            </a:r>
          </a:p>
          <a:p>
            <a:r>
              <a:rPr lang="en-GB" sz="1400" noProof="0" dirty="0" err="1">
                <a:solidFill>
                  <a:srgbClr val="120742"/>
                </a:solidFill>
              </a:rPr>
              <a:t>Asesu'r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rhesymau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dros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beidio</a:t>
            </a:r>
            <a:r>
              <a:rPr lang="en-GB" sz="1400" noProof="0" dirty="0">
                <a:solidFill>
                  <a:srgbClr val="120742"/>
                </a:solidFill>
              </a:rPr>
              <a:t> â </a:t>
            </a:r>
            <a:r>
              <a:rPr lang="en-GB" sz="1400" noProof="0" dirty="0" err="1">
                <a:solidFill>
                  <a:srgbClr val="120742"/>
                </a:solidFill>
              </a:rPr>
              <a:t>gwneud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taith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2025</a:t>
            </a:r>
            <a:endParaRPr lang="en-GB" sz="1400" noProof="0" dirty="0">
              <a:solidFill>
                <a:srgbClr val="04043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C6AA3A-07F5-5FBC-AE9C-3A2B62DFC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418" y="118838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9B650ED-C472-4850-330F-C8DF31B2B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5B55861-6A97-8C3B-DEA8-C48611248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-12700"/>
            <a:ext cx="4562475" cy="662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40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999" y="413633"/>
            <a:ext cx="1064545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astudiaeth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hon,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Cymru'n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cynhyrchu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fewnwelediad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ymchwil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9514" y="1513571"/>
            <a:ext cx="10924131" cy="4749205"/>
          </a:xfrm>
        </p:spPr>
        <p:txBody>
          <a:bodyPr/>
          <a:lstStyle/>
          <a:p>
            <a:r>
              <a:rPr lang="en-GB" sz="1600" b="1" noProof="0" dirty="0">
                <a:solidFill>
                  <a:srgbClr val="04043F"/>
                </a:solidFill>
              </a:rPr>
              <a:t>Ystadegau </a:t>
            </a:r>
            <a:r>
              <a:rPr lang="en-GB" sz="1600" b="1" noProof="0" dirty="0" err="1">
                <a:solidFill>
                  <a:srgbClr val="04043F"/>
                </a:solidFill>
              </a:rPr>
              <a:t>Twristiaeth</a:t>
            </a:r>
            <a:r>
              <a:rPr lang="en-GB" sz="1600" b="1" noProof="0" dirty="0">
                <a:solidFill>
                  <a:srgbClr val="04043F"/>
                </a:solidFill>
              </a:rPr>
              <a:t> </a:t>
            </a:r>
            <a:r>
              <a:rPr lang="en-GB" sz="1600" b="1" noProof="0" dirty="0" err="1">
                <a:solidFill>
                  <a:srgbClr val="04043F"/>
                </a:solidFill>
              </a:rPr>
              <a:t>Domestig</a:t>
            </a:r>
            <a:r>
              <a:rPr lang="en-GB" sz="1600" b="1" noProof="0" dirty="0">
                <a:solidFill>
                  <a:srgbClr val="04043F"/>
                </a:solidFill>
              </a:rPr>
              <a:t> GB - </a:t>
            </a:r>
            <a:r>
              <a:rPr lang="en-GB" sz="1600" noProof="0" dirty="0">
                <a:solidFill>
                  <a:srgbClr val="04043F"/>
                </a:solidFill>
              </a:rPr>
              <a:t>Data </a:t>
            </a: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deithiau</a:t>
            </a:r>
            <a:r>
              <a:rPr lang="en-GB" sz="1600" noProof="0" dirty="0">
                <a:solidFill>
                  <a:srgbClr val="04043F"/>
                </a:solidFill>
              </a:rPr>
              <a:t> dros </a:t>
            </a:r>
            <a:r>
              <a:rPr lang="en-GB" sz="1600" noProof="0" dirty="0" err="1">
                <a:solidFill>
                  <a:srgbClr val="04043F"/>
                </a:solidFill>
              </a:rPr>
              <a:t>nos</a:t>
            </a:r>
            <a:r>
              <a:rPr lang="en-GB" sz="1600" noProof="0" dirty="0">
                <a:solidFill>
                  <a:srgbClr val="04043F"/>
                </a:solidFill>
              </a:rPr>
              <a:t> ac </a:t>
            </a:r>
            <a:r>
              <a:rPr lang="en-GB" sz="1600" noProof="0" dirty="0" err="1">
                <a:solidFill>
                  <a:srgbClr val="04043F"/>
                </a:solidFill>
              </a:rPr>
              <a:t>ymweliadau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dydd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drigolion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Prydeinig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i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gyrchfannau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ledled</a:t>
            </a:r>
            <a:r>
              <a:rPr lang="en-GB" sz="1600" noProof="0" dirty="0">
                <a:solidFill>
                  <a:srgbClr val="04043F"/>
                </a:solidFill>
              </a:rPr>
              <a:t> Prydain.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Adroddiadau </a:t>
            </a:r>
            <a:r>
              <a:rPr lang="en-GB" sz="1600" b="1" dirty="0" err="1">
                <a:solidFill>
                  <a:srgbClr val="120742"/>
                </a:solidFill>
              </a:rPr>
              <a:t>galw'r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farchnad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dwristiaeth</a:t>
            </a:r>
            <a:r>
              <a:rPr lang="en-GB" sz="1600" dirty="0">
                <a:solidFill>
                  <a:srgbClr val="120742"/>
                </a:solidFill>
              </a:rPr>
              <a:t> - Bob </a:t>
            </a:r>
            <a:r>
              <a:rPr lang="en-GB" sz="1600" dirty="0" err="1">
                <a:solidFill>
                  <a:srgbClr val="120742"/>
                </a:solidFill>
              </a:rPr>
              <a:t>blwyddyn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mae</a:t>
            </a:r>
            <a:r>
              <a:rPr lang="en-GB" sz="1600" dirty="0">
                <a:solidFill>
                  <a:srgbClr val="120742"/>
                </a:solidFill>
              </a:rPr>
              <a:t> Croeso </a:t>
            </a:r>
            <a:r>
              <a:rPr lang="en-GB" sz="1600" dirty="0" err="1">
                <a:solidFill>
                  <a:srgbClr val="120742"/>
                </a:solidFill>
              </a:rPr>
              <a:t>Cymru'n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cynnal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brif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farchnadoedd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Baromedr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Baromedr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yn </a:t>
            </a:r>
            <a:r>
              <a:rPr lang="en-GB" sz="1600" dirty="0" err="1">
                <a:solidFill>
                  <a:srgbClr val="120742"/>
                </a:solidFill>
              </a:rPr>
              <a:t>darparu</a:t>
            </a:r>
            <a:r>
              <a:rPr lang="en-GB" sz="1600" dirty="0">
                <a:solidFill>
                  <a:srgbClr val="120742"/>
                </a:solidFill>
              </a:rPr>
              <a:t> '</a:t>
            </a:r>
            <a:r>
              <a:rPr lang="en-GB" sz="1600" dirty="0" err="1">
                <a:solidFill>
                  <a:srgbClr val="120742"/>
                </a:solidFill>
              </a:rPr>
              <a:t>ciplun</a:t>
            </a:r>
            <a:r>
              <a:rPr lang="en-GB" sz="1600" dirty="0">
                <a:solidFill>
                  <a:srgbClr val="120742"/>
                </a:solidFill>
              </a:rPr>
              <a:t>' o </a:t>
            </a:r>
            <a:r>
              <a:rPr lang="en-GB" sz="1600" dirty="0" err="1">
                <a:solidFill>
                  <a:srgbClr val="120742"/>
                </a:solidFill>
              </a:rPr>
              <a:t>berfformiad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diwydiant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ôl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pwyntiau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pwysig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nghalendr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Datblygu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hon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archwilio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pwnc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Nghymru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capasiti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galw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cyfredol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ogystal</a:t>
            </a:r>
            <a:r>
              <a:rPr lang="en-GB" sz="1600" dirty="0">
                <a:solidFill>
                  <a:srgbClr val="120742"/>
                </a:solidFill>
              </a:rPr>
              <a:t> â </a:t>
            </a:r>
            <a:r>
              <a:rPr lang="en-GB" sz="1600" dirty="0" err="1">
                <a:solidFill>
                  <a:srgbClr val="120742"/>
                </a:solidFill>
              </a:rPr>
              <a:t>chyfleoedd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gyfer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twf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Arolwg</a:t>
            </a:r>
            <a:r>
              <a:rPr lang="en-GB" sz="1600" b="1" dirty="0">
                <a:solidFill>
                  <a:srgbClr val="120742"/>
                </a:solidFill>
              </a:rPr>
              <a:t> ail-</a:t>
            </a:r>
            <a:r>
              <a:rPr lang="en-GB" sz="1600" b="1" dirty="0" err="1">
                <a:solidFill>
                  <a:srgbClr val="120742"/>
                </a:solidFill>
              </a:rPr>
              <a:t>gyswllt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defnyddwyr</a:t>
            </a:r>
            <a:r>
              <a:rPr lang="en-GB" sz="1600" b="1" dirty="0">
                <a:solidFill>
                  <a:srgbClr val="120742"/>
                </a:solidFill>
              </a:rPr>
              <a:t> Croeso Cymru (</a:t>
            </a:r>
            <a:r>
              <a:rPr lang="en-GB" sz="1600" b="1" dirty="0" err="1">
                <a:solidFill>
                  <a:srgbClr val="120742"/>
                </a:solidFill>
              </a:rPr>
              <a:t>blynyddoedd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blaenorol</a:t>
            </a:r>
            <a:r>
              <a:rPr lang="en-GB" sz="1600" b="1" dirty="0">
                <a:solidFill>
                  <a:srgbClr val="120742"/>
                </a:solidFill>
              </a:rPr>
              <a:t>)</a:t>
            </a:r>
            <a:r>
              <a:rPr lang="en-GB" sz="1600" dirty="0">
                <a:solidFill>
                  <a:srgbClr val="120742"/>
                </a:solidFill>
              </a:rPr>
              <a:t> - Adroddiadau </a:t>
            </a:r>
            <a:r>
              <a:rPr lang="en-GB" sz="1600" dirty="0" err="1">
                <a:solidFill>
                  <a:srgbClr val="120742"/>
                </a:solidFill>
              </a:rPr>
              <a:t>manwl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wedi'u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tynnu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arolwg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ar-lein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gynhaliwyd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cysylltiadau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defnyddwyr</a:t>
            </a:r>
            <a:r>
              <a:rPr lang="en-GB" sz="1600" dirty="0">
                <a:solidFill>
                  <a:srgbClr val="120742"/>
                </a:solidFill>
              </a:rPr>
              <a:t> Croeso Cymru dros y </a:t>
            </a:r>
            <a:r>
              <a:rPr lang="en-GB" sz="1600" dirty="0" err="1">
                <a:solidFill>
                  <a:srgbClr val="120742"/>
                </a:solidFill>
              </a:rPr>
              <a:t>blynyddoedd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diwethaf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farchnad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Almaenig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gael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yma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Ystadegau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ddomestig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Adroddiadau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arolwg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galw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marchnad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4"/>
              </a:rPr>
              <a:t>Baromedr </a:t>
            </a:r>
            <a:r>
              <a:rPr lang="en-GB" sz="1200" u="sng" noProof="0" dirty="0" err="1">
                <a:solidFill>
                  <a:schemeClr val="accent1"/>
                </a:solidFill>
                <a:hlinkClick r:id="rId4"/>
              </a:rPr>
              <a:t>twristiaeth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Adroddiad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datblygu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beicio</a:t>
            </a:r>
            <a:endParaRPr lang="en-GB" sz="1200" u="sng" noProof="0" dirty="0">
              <a:solidFill>
                <a:schemeClr val="accent1"/>
              </a:solidFill>
            </a:endParaRPr>
          </a:p>
          <a:p>
            <a:r>
              <a:rPr lang="en-GB" sz="1200" u="sng" dirty="0">
                <a:solidFill>
                  <a:schemeClr val="accent1"/>
                </a:solidFill>
                <a:hlinkClick r:id="rId6"/>
              </a:rPr>
              <a:t>Adroddiadau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arolwg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Ail-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gysylltu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eraill</a:t>
            </a:r>
            <a:endParaRPr lang="en-GB" sz="1200" dirty="0">
              <a:solidFill>
                <a:schemeClr val="accent1"/>
              </a:solidFill>
            </a:endParaRPr>
          </a:p>
          <a:p>
            <a:endParaRPr lang="en-GB" sz="12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000" noProof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14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Methodology&#10;">
            <a:extLst>
              <a:ext uri="{FF2B5EF4-FFF2-40B4-BE49-F238E27FC236}">
                <a16:creationId xmlns:a16="http://schemas.microsoft.com/office/drawing/2014/main" id="{62CC4F75-5B5C-D57E-E9E7-20C0EB9983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24834-0334-F129-14DC-4E38AC1F0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688410"/>
            <a:ext cx="1433875" cy="1042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14ECA3-3E92-8D87-0F0D-77F4BBE046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999144"/>
            <a:ext cx="6843439" cy="5170446"/>
          </a:xfrm>
        </p:spPr>
        <p:txBody>
          <a:bodyPr/>
          <a:lstStyle/>
          <a:p>
            <a:pPr marL="0" indent="0">
              <a:buNone/>
            </a:pPr>
            <a:r>
              <a:rPr lang="en-GB" sz="1400" noProof="0" dirty="0" err="1">
                <a:solidFill>
                  <a:schemeClr val="accent1"/>
                </a:solidFill>
              </a:rPr>
              <a:t>Ym</a:t>
            </a:r>
            <a:r>
              <a:rPr lang="en-GB" sz="1400" noProof="0" dirty="0">
                <a:solidFill>
                  <a:schemeClr val="accent1"/>
                </a:solidFill>
              </a:rPr>
              <a:t> mis </a:t>
            </a:r>
            <a:r>
              <a:rPr lang="en-GB" sz="1400" noProof="0" dirty="0" err="1">
                <a:solidFill>
                  <a:schemeClr val="accent1"/>
                </a:solidFill>
              </a:rPr>
              <a:t>Chwefror</a:t>
            </a:r>
            <a:r>
              <a:rPr lang="en-GB" sz="1400" noProof="0" dirty="0">
                <a:solidFill>
                  <a:schemeClr val="accent1"/>
                </a:solidFill>
              </a:rPr>
              <a:t> 2026, </a:t>
            </a:r>
            <a:r>
              <a:rPr lang="en-GB" sz="1400" noProof="0" dirty="0" err="1">
                <a:solidFill>
                  <a:schemeClr val="accent1"/>
                </a:solidFill>
              </a:rPr>
              <a:t>cysylltodd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Croeso</a:t>
            </a:r>
            <a:r>
              <a:rPr lang="en-GB" sz="1400" noProof="0" dirty="0">
                <a:solidFill>
                  <a:schemeClr val="accent1"/>
                </a:solidFill>
              </a:rPr>
              <a:t> Cymru ag </a:t>
            </a:r>
            <a:r>
              <a:rPr lang="en-GB" sz="1400" noProof="0" dirty="0" err="1">
                <a:solidFill>
                  <a:schemeClr val="accent1"/>
                </a:solidFill>
              </a:rPr>
              <a:t>ymholwyr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trwy</a:t>
            </a:r>
            <a:r>
              <a:rPr lang="en-GB" sz="1400" noProof="0" dirty="0">
                <a:solidFill>
                  <a:schemeClr val="accent1"/>
                </a:solidFill>
              </a:rPr>
              <a:t> e-</a:t>
            </a:r>
            <a:r>
              <a:rPr lang="en-GB" sz="1400" noProof="0" dirty="0" err="1">
                <a:solidFill>
                  <a:schemeClr val="accent1"/>
                </a:solidFill>
              </a:rPr>
              <a:t>bost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gan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eu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gwahodd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i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gwblhau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arolwg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ar-lein</a:t>
            </a:r>
            <a:r>
              <a:rPr lang="en-GB" sz="1400" noProof="0" dirty="0">
                <a:solidFill>
                  <a:schemeClr val="accent1"/>
                </a:solidFill>
              </a:rPr>
              <a:t> 10 </a:t>
            </a:r>
            <a:r>
              <a:rPr lang="en-GB" sz="1400" noProof="0" dirty="0" err="1">
                <a:solidFill>
                  <a:schemeClr val="accent1"/>
                </a:solidFill>
              </a:rPr>
              <a:t>i</a:t>
            </a:r>
            <a:r>
              <a:rPr lang="en-GB" sz="1400" noProof="0" dirty="0">
                <a:solidFill>
                  <a:schemeClr val="accent1"/>
                </a:solidFill>
              </a:rPr>
              <a:t> 15 </a:t>
            </a:r>
            <a:r>
              <a:rPr lang="en-GB" sz="1400" noProof="0" dirty="0" err="1">
                <a:solidFill>
                  <a:schemeClr val="accent1"/>
                </a:solidFill>
              </a:rPr>
              <a:t>munud</a:t>
            </a:r>
            <a:r>
              <a:rPr lang="en-GB" sz="1400" noProof="0" dirty="0">
                <a:solidFill>
                  <a:schemeClr val="accent1"/>
                </a:solidFill>
              </a:rPr>
              <a:t> o </a:t>
            </a:r>
            <a:r>
              <a:rPr lang="en-GB" sz="1400" noProof="0" dirty="0" err="1">
                <a:solidFill>
                  <a:schemeClr val="accent1"/>
                </a:solidFill>
              </a:rPr>
              <a:t>hyd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oedd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gael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Gymraeg</a:t>
            </a:r>
            <a:r>
              <a:rPr lang="en-GB" sz="1400" noProof="0" dirty="0">
                <a:solidFill>
                  <a:schemeClr val="accent1"/>
                </a:solidFill>
              </a:rPr>
              <a:t> a </a:t>
            </a:r>
            <a:r>
              <a:rPr lang="en-GB" sz="1400" noProof="0" dirty="0" err="1">
                <a:solidFill>
                  <a:schemeClr val="accent1"/>
                </a:solidFill>
              </a:rPr>
              <a:t>Saesneg</a:t>
            </a:r>
            <a:r>
              <a:rPr lang="en-GB" sz="1400" noProof="0" dirty="0">
                <a:solidFill>
                  <a:schemeClr val="accent1"/>
                </a:solidFill>
              </a:rPr>
              <a:t>. </a:t>
            </a:r>
            <a:r>
              <a:rPr lang="en-GB" sz="1400" noProof="0" dirty="0" err="1">
                <a:solidFill>
                  <a:schemeClr val="accent1"/>
                </a:solidFill>
              </a:rPr>
              <a:t>Anfonwyd</a:t>
            </a:r>
            <a:r>
              <a:rPr lang="en-GB" sz="1400" noProof="0" dirty="0">
                <a:solidFill>
                  <a:schemeClr val="accent1"/>
                </a:solidFill>
              </a:rPr>
              <a:t> e-</a:t>
            </a:r>
            <a:r>
              <a:rPr lang="en-GB" sz="1400" noProof="0" dirty="0" err="1">
                <a:solidFill>
                  <a:schemeClr val="accent1"/>
                </a:solidFill>
              </a:rPr>
              <a:t>byst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atgoffa</a:t>
            </a:r>
            <a:r>
              <a:rPr lang="en-GB" sz="1400" noProof="0" dirty="0">
                <a:solidFill>
                  <a:schemeClr val="accent1"/>
                </a:solidFill>
              </a:rPr>
              <a:t> at rai </a:t>
            </a:r>
            <a:r>
              <a:rPr lang="en-GB" sz="1400" noProof="0" dirty="0" err="1">
                <a:solidFill>
                  <a:schemeClr val="accent1"/>
                </a:solidFill>
              </a:rPr>
              <a:t>na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ymatebodd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wythnos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ôl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gwahoddiad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cychwynnol</a:t>
            </a:r>
            <a:r>
              <a:rPr lang="en-GB" sz="1400" noProof="0" dirty="0">
                <a:solidFill>
                  <a:schemeClr val="accent1"/>
                </a:solidFill>
              </a:rPr>
              <a:t>, a </a:t>
            </a:r>
            <a:r>
              <a:rPr lang="en-GB" sz="1400" noProof="0" dirty="0" err="1">
                <a:solidFill>
                  <a:schemeClr val="accent1"/>
                </a:solidFill>
              </a:rPr>
              <a:t>chynigiwyd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cymhelliant</a:t>
            </a:r>
            <a:r>
              <a:rPr lang="en-GB" sz="1400" noProof="0" dirty="0">
                <a:solidFill>
                  <a:schemeClr val="accent1"/>
                </a:solidFill>
              </a:rPr>
              <a:t> o </a:t>
            </a:r>
            <a:r>
              <a:rPr lang="en-GB" sz="1400" noProof="0" dirty="0" err="1">
                <a:solidFill>
                  <a:schemeClr val="accent1"/>
                </a:solidFill>
              </a:rPr>
              <a:t>raffl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dirty="0" err="1">
                <a:solidFill>
                  <a:schemeClr val="accent1"/>
                </a:solidFill>
              </a:rPr>
              <a:t>gw</a:t>
            </a:r>
            <a:r>
              <a:rPr lang="en-GB" sz="1400" noProof="0" dirty="0" err="1">
                <a:solidFill>
                  <a:schemeClr val="accent1"/>
                </a:solidFill>
              </a:rPr>
              <a:t>obrau</a:t>
            </a:r>
            <a:r>
              <a:rPr lang="en-GB" sz="1400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400" noProof="0" dirty="0" err="1">
                <a:solidFill>
                  <a:schemeClr val="accent1"/>
                </a:solidFill>
              </a:rPr>
              <a:t>Agorodd</a:t>
            </a:r>
            <a:r>
              <a:rPr lang="en-GB" sz="1400" noProof="0" dirty="0">
                <a:solidFill>
                  <a:schemeClr val="accent1"/>
                </a:solidFill>
              </a:rPr>
              <a:t> yr </a:t>
            </a:r>
            <a:r>
              <a:rPr lang="en-GB" sz="1400" noProof="0" dirty="0" err="1">
                <a:solidFill>
                  <a:schemeClr val="accent1"/>
                </a:solidFill>
              </a:rPr>
              <a:t>arolwg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5ed </a:t>
            </a:r>
            <a:r>
              <a:rPr lang="en-GB" sz="1400" noProof="0" dirty="0" err="1">
                <a:solidFill>
                  <a:schemeClr val="accent1"/>
                </a:solidFill>
              </a:rPr>
              <a:t>Chwefror</a:t>
            </a:r>
            <a:r>
              <a:rPr lang="en-GB" sz="1400" noProof="0" dirty="0">
                <a:solidFill>
                  <a:schemeClr val="accent1"/>
                </a:solidFill>
              </a:rPr>
              <a:t> a </a:t>
            </a:r>
            <a:r>
              <a:rPr lang="en-GB" sz="1400" noProof="0" dirty="0" err="1">
                <a:solidFill>
                  <a:schemeClr val="accent1"/>
                </a:solidFill>
              </a:rPr>
              <a:t>chaeodd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2il </a:t>
            </a:r>
            <a:r>
              <a:rPr lang="en-GB" sz="1400" noProof="0" dirty="0" err="1">
                <a:solidFill>
                  <a:schemeClr val="accent1"/>
                </a:solidFill>
              </a:rPr>
              <a:t>Fawrth</a:t>
            </a:r>
            <a:r>
              <a:rPr lang="en-GB" sz="1400" noProof="0" dirty="0">
                <a:solidFill>
                  <a:schemeClr val="accent1"/>
                </a:solidFill>
              </a:rPr>
              <a:t> 2026.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400" b="1" noProof="0" dirty="0" err="1">
                <a:solidFill>
                  <a:schemeClr val="accent1"/>
                </a:solidFill>
              </a:rPr>
              <a:t>Sampl</a:t>
            </a:r>
            <a:r>
              <a:rPr lang="en-GB" sz="1400" b="1" noProof="0" dirty="0">
                <a:solidFill>
                  <a:schemeClr val="accent1"/>
                </a:solidFill>
              </a:rPr>
              <a:t> a </a:t>
            </a:r>
            <a:r>
              <a:rPr lang="en-GB" sz="1400" b="1" noProof="0" dirty="0" err="1">
                <a:solidFill>
                  <a:schemeClr val="accent1"/>
                </a:solidFill>
              </a:rPr>
              <a:t>Chyfradd</a:t>
            </a:r>
            <a:r>
              <a:rPr lang="en-GB" sz="1400" b="1" noProof="0" dirty="0">
                <a:solidFill>
                  <a:schemeClr val="accent1"/>
                </a:solidFill>
              </a:rPr>
              <a:t> </a:t>
            </a:r>
            <a:r>
              <a:rPr lang="en-GB" sz="1400" b="1" noProof="0" dirty="0" err="1">
                <a:solidFill>
                  <a:schemeClr val="accent1"/>
                </a:solidFill>
              </a:rPr>
              <a:t>Ymateb</a:t>
            </a:r>
            <a:endParaRPr lang="en-GB" sz="1400" b="1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400" dirty="0">
                <a:solidFill>
                  <a:schemeClr val="accent1"/>
                </a:solidFill>
              </a:rPr>
              <a:t>T</a:t>
            </a:r>
            <a:r>
              <a:rPr lang="en-GB" sz="1400" noProof="0" dirty="0" err="1">
                <a:solidFill>
                  <a:schemeClr val="accent1"/>
                </a:solidFill>
              </a:rPr>
              <a:t>ynnwyd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sampl</a:t>
            </a:r>
            <a:r>
              <a:rPr lang="en-GB" sz="1400" noProof="0" dirty="0">
                <a:solidFill>
                  <a:schemeClr val="accent1"/>
                </a:solidFill>
              </a:rPr>
              <a:t> o </a:t>
            </a:r>
            <a:r>
              <a:rPr lang="en-GB" sz="1400" noProof="0" dirty="0" err="1">
                <a:solidFill>
                  <a:schemeClr val="accent1"/>
                </a:solidFill>
              </a:rPr>
              <a:t>wahanol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ffynonellau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gan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adlewyrchu'r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gwahanol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ffyrdd</a:t>
            </a:r>
            <a:r>
              <a:rPr lang="en-GB" sz="1400" noProof="0" dirty="0">
                <a:solidFill>
                  <a:schemeClr val="accent1"/>
                </a:solidFill>
              </a:rPr>
              <a:t> yr </a:t>
            </a:r>
            <a:r>
              <a:rPr lang="en-GB" sz="1400" noProof="0" dirty="0" err="1">
                <a:solidFill>
                  <a:schemeClr val="accent1"/>
                </a:solidFill>
              </a:rPr>
              <a:t>oedd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ymholwyr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wedi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cysylltu</a:t>
            </a:r>
            <a:r>
              <a:rPr lang="en-GB" sz="1400" noProof="0" dirty="0">
                <a:solidFill>
                  <a:schemeClr val="accent1"/>
                </a:solidFill>
              </a:rPr>
              <a:t> â </a:t>
            </a:r>
            <a:r>
              <a:rPr lang="en-GB" sz="1400" noProof="0" dirty="0" err="1">
                <a:solidFill>
                  <a:schemeClr val="accent1"/>
                </a:solidFill>
              </a:rPr>
              <a:t>Chroeso</a:t>
            </a:r>
            <a:r>
              <a:rPr lang="en-GB" sz="1400" noProof="0" dirty="0">
                <a:solidFill>
                  <a:schemeClr val="accent1"/>
                </a:solidFill>
              </a:rPr>
              <a:t> Cymru. </a:t>
            </a:r>
            <a:r>
              <a:rPr lang="en-GB" sz="1400" noProof="0" dirty="0" err="1">
                <a:solidFill>
                  <a:schemeClr val="accent1"/>
                </a:solidFill>
              </a:rPr>
              <a:t>Mae'r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tabl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dde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dangos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ffynonellau'r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sampl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ynghyd</a:t>
            </a:r>
            <a:r>
              <a:rPr lang="en-GB" sz="1400" noProof="0" dirty="0">
                <a:solidFill>
                  <a:schemeClr val="accent1"/>
                </a:solidFill>
              </a:rPr>
              <a:t> â </a:t>
            </a:r>
            <a:r>
              <a:rPr lang="en-GB" sz="1400" noProof="0" dirty="0" err="1">
                <a:solidFill>
                  <a:schemeClr val="accent1"/>
                </a:solidFill>
              </a:rPr>
              <a:t>nifer</a:t>
            </a:r>
            <a:r>
              <a:rPr lang="en-GB" sz="1400" noProof="0" dirty="0">
                <a:solidFill>
                  <a:schemeClr val="accent1"/>
                </a:solidFill>
              </a:rPr>
              <a:t> yr </a:t>
            </a:r>
            <a:r>
              <a:rPr lang="en-GB" sz="1400" noProof="0" dirty="0" err="1">
                <a:solidFill>
                  <a:schemeClr val="accent1"/>
                </a:solidFill>
              </a:rPr>
              <a:t>arolygon</a:t>
            </a:r>
            <a:r>
              <a:rPr lang="en-GB" sz="1400" noProof="0" dirty="0">
                <a:solidFill>
                  <a:schemeClr val="accent1"/>
                </a:solidFill>
              </a:rPr>
              <a:t> a </a:t>
            </a:r>
            <a:r>
              <a:rPr lang="en-GB" sz="1400" noProof="0" dirty="0" err="1">
                <a:solidFill>
                  <a:schemeClr val="accent1"/>
                </a:solidFill>
              </a:rPr>
              <a:t>gwblhawyd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gyfer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pob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ffynhonnell</a:t>
            </a:r>
            <a:r>
              <a:rPr lang="en-GB" sz="1400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chemeClr val="accent1"/>
                </a:solidFill>
              </a:rPr>
              <a:t>O 53,294 o </a:t>
            </a:r>
            <a:r>
              <a:rPr lang="en-GB" sz="1400" noProof="0" dirty="0" err="1">
                <a:solidFill>
                  <a:schemeClr val="accent1"/>
                </a:solidFill>
              </a:rPr>
              <a:t>wahoddiadau</a:t>
            </a:r>
            <a:r>
              <a:rPr lang="en-GB" sz="1400" noProof="0" dirty="0">
                <a:solidFill>
                  <a:schemeClr val="accent1"/>
                </a:solidFill>
              </a:rPr>
              <a:t> a </a:t>
            </a:r>
            <a:r>
              <a:rPr lang="en-GB" sz="1400" noProof="0" dirty="0" err="1">
                <a:solidFill>
                  <a:schemeClr val="accent1"/>
                </a:solidFill>
              </a:rPr>
              <a:t>anfonwyd</a:t>
            </a:r>
            <a:r>
              <a:rPr lang="en-GB" sz="1400" noProof="0" dirty="0">
                <a:solidFill>
                  <a:schemeClr val="accent1"/>
                </a:solidFill>
              </a:rPr>
              <a:t> at </a:t>
            </a:r>
            <a:r>
              <a:rPr lang="en-GB" sz="1400" noProof="0" dirty="0" err="1">
                <a:solidFill>
                  <a:schemeClr val="accent1"/>
                </a:solidFill>
              </a:rPr>
              <a:t>ymholwyr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derbyniwyd</a:t>
            </a:r>
            <a:r>
              <a:rPr lang="en-GB" sz="1400" noProof="0" dirty="0">
                <a:solidFill>
                  <a:schemeClr val="accent1"/>
                </a:solidFill>
              </a:rPr>
              <a:t> 4,092 o </a:t>
            </a:r>
            <a:r>
              <a:rPr lang="en-GB" sz="1400" noProof="0" dirty="0" err="1">
                <a:solidFill>
                  <a:schemeClr val="accent1"/>
                </a:solidFill>
              </a:rPr>
              <a:t>ymatebion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arolwg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wedi'u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cwblhau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gan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arwain</a:t>
            </a:r>
            <a:r>
              <a:rPr lang="en-GB" sz="1400" noProof="0" dirty="0">
                <a:solidFill>
                  <a:schemeClr val="accent1"/>
                </a:solidFill>
              </a:rPr>
              <a:t> at </a:t>
            </a:r>
            <a:r>
              <a:rPr lang="en-GB" sz="1400" noProof="0" dirty="0" err="1">
                <a:solidFill>
                  <a:schemeClr val="accent1"/>
                </a:solidFill>
              </a:rPr>
              <a:t>gyfradd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ymateb</a:t>
            </a:r>
            <a:r>
              <a:rPr lang="en-GB" sz="1400" noProof="0" dirty="0">
                <a:solidFill>
                  <a:schemeClr val="accent1"/>
                </a:solidFill>
              </a:rPr>
              <a:t> o 8%.</a:t>
            </a:r>
          </a:p>
          <a:p>
            <a:pPr marL="0" indent="0">
              <a:buNone/>
            </a:pPr>
            <a:endParaRPr lang="en-GB" sz="1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400" b="1" noProof="0" dirty="0" err="1">
                <a:solidFill>
                  <a:schemeClr val="accent1"/>
                </a:solidFill>
              </a:rPr>
              <a:t>Ystyriaeth</a:t>
            </a:r>
            <a:r>
              <a:rPr lang="en-GB" sz="1400" b="1" noProof="0" dirty="0">
                <a:solidFill>
                  <a:schemeClr val="accent1"/>
                </a:solidFill>
              </a:rPr>
              <a:t> data</a:t>
            </a:r>
          </a:p>
          <a:p>
            <a:pPr marL="0" indent="0">
              <a:buNone/>
            </a:pPr>
            <a:r>
              <a:rPr lang="en-GB" sz="1400" noProof="0" dirty="0" err="1">
                <a:solidFill>
                  <a:schemeClr val="accent1"/>
                </a:solidFill>
              </a:rPr>
              <a:t>Mae'n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bwysig</a:t>
            </a:r>
            <a:r>
              <a:rPr lang="en-GB" sz="1400" noProof="0" dirty="0">
                <a:solidFill>
                  <a:schemeClr val="accent1"/>
                </a:solidFill>
              </a:rPr>
              <a:t> nodi </a:t>
            </a:r>
            <a:r>
              <a:rPr lang="en-GB" sz="1400" noProof="0" dirty="0" err="1">
                <a:solidFill>
                  <a:schemeClr val="accent1"/>
                </a:solidFill>
              </a:rPr>
              <a:t>nad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yw'r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sampl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gynrychioliadol</a:t>
            </a:r>
            <a:r>
              <a:rPr lang="en-GB" sz="1400" noProof="0" dirty="0">
                <a:solidFill>
                  <a:schemeClr val="accent1"/>
                </a:solidFill>
              </a:rPr>
              <a:t> o </a:t>
            </a:r>
            <a:r>
              <a:rPr lang="en-GB" sz="1400" noProof="0" dirty="0" err="1">
                <a:solidFill>
                  <a:schemeClr val="accent1"/>
                </a:solidFill>
              </a:rPr>
              <a:t>boblogaethau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cyffredinol</a:t>
            </a:r>
            <a:r>
              <a:rPr lang="en-GB" sz="1400" noProof="0" dirty="0">
                <a:solidFill>
                  <a:schemeClr val="accent1"/>
                </a:solidFill>
              </a:rPr>
              <a:t> y DU </a:t>
            </a:r>
            <a:r>
              <a:rPr lang="en-GB" sz="1400" noProof="0" dirty="0" err="1">
                <a:solidFill>
                  <a:schemeClr val="accent1"/>
                </a:solidFill>
              </a:rPr>
              <a:t>nac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Iwerddon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gan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fod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cyfranogwyr</a:t>
            </a:r>
            <a:r>
              <a:rPr lang="en-GB" sz="1400" noProof="0" dirty="0">
                <a:solidFill>
                  <a:schemeClr val="accent1"/>
                </a:solidFill>
              </a:rPr>
              <a:t> â </a:t>
            </a:r>
            <a:r>
              <a:rPr lang="en-GB" sz="1400" noProof="0" dirty="0" err="1">
                <a:solidFill>
                  <a:schemeClr val="accent1"/>
                </a:solidFill>
              </a:rPr>
              <a:t>chysylltiadau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presennol</a:t>
            </a:r>
            <a:r>
              <a:rPr lang="en-GB" sz="1400" noProof="0" dirty="0">
                <a:solidFill>
                  <a:schemeClr val="accent1"/>
                </a:solidFill>
              </a:rPr>
              <a:t> â </a:t>
            </a:r>
            <a:r>
              <a:rPr lang="en-GB" sz="1400" noProof="0" dirty="0" err="1">
                <a:solidFill>
                  <a:schemeClr val="accent1"/>
                </a:solidFill>
              </a:rPr>
              <a:t>Chymru</a:t>
            </a:r>
            <a:r>
              <a:rPr lang="en-GB" sz="1400" noProof="0" dirty="0">
                <a:solidFill>
                  <a:schemeClr val="accent1"/>
                </a:solidFill>
              </a:rPr>
              <a:t>. O </a:t>
            </a:r>
            <a:r>
              <a:rPr lang="en-GB" sz="1400" noProof="0" dirty="0" err="1">
                <a:solidFill>
                  <a:schemeClr val="accent1"/>
                </a:solidFill>
              </a:rPr>
              <a:t>ganlyniad</a:t>
            </a:r>
            <a:r>
              <a:rPr lang="en-GB" sz="1400" noProof="0" dirty="0">
                <a:solidFill>
                  <a:schemeClr val="accent1"/>
                </a:solidFill>
              </a:rPr>
              <a:t>, </a:t>
            </a:r>
            <a:r>
              <a:rPr lang="en-GB" sz="1400" noProof="0" dirty="0" err="1">
                <a:solidFill>
                  <a:schemeClr val="accent1"/>
                </a:solidFill>
              </a:rPr>
              <a:t>mae'n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debygol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bydd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canfyddiadau'n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adlewyrchu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safbwyntiau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mwy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cadarnhaol</a:t>
            </a:r>
            <a:r>
              <a:rPr lang="en-GB" sz="1400" noProof="0" dirty="0">
                <a:solidFill>
                  <a:schemeClr val="accent1"/>
                </a:solidFill>
              </a:rPr>
              <a:t> neu '</a:t>
            </a:r>
            <a:r>
              <a:rPr lang="en-GB" sz="1400" noProof="0" dirty="0" err="1">
                <a:solidFill>
                  <a:schemeClr val="accent1"/>
                </a:solidFill>
              </a:rPr>
              <a:t>gynnes</a:t>
            </a:r>
            <a:r>
              <a:rPr lang="en-GB" sz="1400" noProof="0" dirty="0">
                <a:solidFill>
                  <a:schemeClr val="accent1"/>
                </a:solidFill>
              </a:rPr>
              <a:t>' nag y </a:t>
            </a:r>
            <a:r>
              <a:rPr lang="en-GB" sz="1400" noProof="0" dirty="0" err="1">
                <a:solidFill>
                  <a:schemeClr val="accent1"/>
                </a:solidFill>
              </a:rPr>
              <a:t>byddid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eu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disgwyl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yn</a:t>
            </a:r>
            <a:r>
              <a:rPr lang="en-GB" sz="1400" noProof="0" dirty="0">
                <a:solidFill>
                  <a:schemeClr val="accent1"/>
                </a:solidFill>
              </a:rPr>
              <a:t> y </a:t>
            </a:r>
            <a:r>
              <a:rPr lang="en-GB" sz="1400" noProof="0" dirty="0" err="1">
                <a:solidFill>
                  <a:schemeClr val="accent1"/>
                </a:solidFill>
              </a:rPr>
              <a:t>cyhoedd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ehangach</a:t>
            </a:r>
            <a:r>
              <a:rPr lang="en-GB" sz="1400" noProof="0" dirty="0">
                <a:solidFill>
                  <a:schemeClr val="accent1"/>
                </a:solidFill>
              </a:rPr>
              <a:t>. Dylid </a:t>
            </a:r>
            <a:r>
              <a:rPr lang="en-GB" sz="1400" noProof="0" dirty="0" err="1">
                <a:solidFill>
                  <a:schemeClr val="accent1"/>
                </a:solidFill>
              </a:rPr>
              <a:t>ystyried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hyn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wrth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ddehongli'r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canlyniadau</a:t>
            </a:r>
            <a:r>
              <a:rPr lang="en-GB" sz="1400" noProof="0" dirty="0">
                <a:solidFill>
                  <a:schemeClr val="accent1"/>
                </a:solidFill>
              </a:rPr>
              <a:t>.</a:t>
            </a:r>
            <a:endParaRPr lang="en-GB" sz="1200" noProof="0" dirty="0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E1FE2-C7C3-BCAD-6F3D-6D75F4E41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0706" y="130102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957BE0-31DD-CC28-1203-90D59999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18252" y="1108434"/>
            <a:ext cx="0" cy="4711337"/>
          </a:xfrm>
          <a:prstGeom prst="line">
            <a:avLst/>
          </a:prstGeom>
          <a:ln w="12700">
            <a:solidFill>
              <a:schemeClr val="accent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3767665-8D1D-1001-3EC9-84B99F0D3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37450" y="1501913"/>
            <a:ext cx="3540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Meintiau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sylfaen</a:t>
            </a:r>
            <a:r>
              <a:rPr lang="en-GB" sz="1400" dirty="0">
                <a:solidFill>
                  <a:srgbClr val="120742"/>
                </a:solidFill>
              </a:rPr>
              <a:t> a </a:t>
            </a:r>
            <a:r>
              <a:rPr lang="en-GB" sz="1400" dirty="0" err="1">
                <a:solidFill>
                  <a:srgbClr val="120742"/>
                </a:solidFill>
              </a:rPr>
              <a:t>chyfraddau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ymateb</a:t>
            </a:r>
            <a:r>
              <a:rPr lang="en-GB" sz="1400" dirty="0">
                <a:solidFill>
                  <a:srgbClr val="120742"/>
                </a:solidFill>
              </a:rPr>
              <a:t> 2026,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ôl</a:t>
            </a:r>
            <a:r>
              <a:rPr lang="en-GB" sz="1400" dirty="0">
                <a:solidFill>
                  <a:srgbClr val="120742"/>
                </a:solidFill>
              </a:rPr>
              <a:t> dull </a:t>
            </a:r>
            <a:r>
              <a:rPr lang="en-GB" sz="1400" dirty="0" err="1">
                <a:solidFill>
                  <a:srgbClr val="120742"/>
                </a:solidFill>
              </a:rPr>
              <a:t>ymholi</a:t>
            </a:r>
            <a:endParaRPr lang="en-GB" sz="1400" dirty="0">
              <a:solidFill>
                <a:srgbClr val="120742"/>
              </a:solidFill>
            </a:endParaRPr>
          </a:p>
        </p:txBody>
      </p:sp>
      <p:grpSp>
        <p:nvGrpSpPr>
          <p:cNvPr id="21" name="Group 20" descr="Siart bar llorweddol yn dangos 'Meintiau sylfaen a chyfraddau ymateb 2026, yn ôl dull ymholi'. Cyfanswm: 4092. Yn ôl dull: Ymholwyr ECRM 2080 (51%), Ymholwyr Ymgyrch 1228 (30%), Ymholwyr Gwefan 418 (10%), Cyfryngau Cymdeithasol 366 (9%).">
            <a:extLst>
              <a:ext uri="{FF2B5EF4-FFF2-40B4-BE49-F238E27FC236}">
                <a16:creationId xmlns:a16="http://schemas.microsoft.com/office/drawing/2014/main" id="{86C6FA7C-4013-8977-EA84-E4F802ADC6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7537450" y="2051086"/>
            <a:ext cx="4387850" cy="3645246"/>
            <a:chOff x="7657338" y="2286001"/>
            <a:chExt cx="4387850" cy="3645246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66B2FCB2-CA80-7089-C0FF-678E0AB2804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65918126"/>
                </p:ext>
              </p:extLst>
            </p:nvPr>
          </p:nvGraphicFramePr>
          <p:xfrm>
            <a:off x="7657338" y="2286001"/>
            <a:ext cx="4387850" cy="36452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C790853-B6B0-A554-542C-8A8EEBC0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4800" y="3076571"/>
              <a:ext cx="3714750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C03EB78-2926-4BDB-67AC-0503A1701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892724" y="4408459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/>
                </a:solidFill>
              </a:rPr>
              <a:t>/ 10%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9DC62D-BA6A-EB17-81B0-8A27BCCFC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416185" y="3735209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/>
                </a:solidFill>
              </a:rPr>
              <a:t>/ 30%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2D529-FDCC-464B-2870-247468267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840531" y="305164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/>
                </a:solidFill>
              </a:rPr>
              <a:t>/ 51%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CCE358-46EC-F310-7223-34FF10F7F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892724" y="507908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/>
                </a:solidFill>
              </a:rPr>
              <a:t>/ 9%</a:t>
            </a:r>
          </a:p>
        </p:txBody>
      </p:sp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E4E70A6B-50D0-4929-10BA-A824D2913E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73430" y="1850552"/>
            <a:ext cx="4015740" cy="33328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/>
          <p:nvPr/>
        </p:nvSpPr>
        <p:spPr>
          <a:xfrm>
            <a:off x="5842000" y="401443"/>
            <a:ext cx="635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 err="1">
                <a:solidFill>
                  <a:srgbClr val="120742"/>
                </a:solidFill>
              </a:rPr>
              <a:t>Diffiniadau</a:t>
            </a:r>
            <a:r>
              <a:rPr lang="en-GB" sz="2000" b="1" dirty="0">
                <a:solidFill>
                  <a:srgbClr val="120742"/>
                </a:solidFill>
              </a:rPr>
              <a:t> a </a:t>
            </a:r>
            <a:r>
              <a:rPr lang="en-GB" sz="2000" b="1" dirty="0" err="1">
                <a:solidFill>
                  <a:srgbClr val="120742"/>
                </a:solidFill>
              </a:rPr>
              <a:t>ddefnyddir</a:t>
            </a:r>
            <a:r>
              <a:rPr lang="en-GB" sz="2000" b="1" dirty="0">
                <a:solidFill>
                  <a:srgbClr val="120742"/>
                </a:solidFill>
              </a:rPr>
              <a:t> </a:t>
            </a:r>
            <a:r>
              <a:rPr lang="en-GB" sz="2000" b="1" dirty="0" err="1">
                <a:solidFill>
                  <a:srgbClr val="120742"/>
                </a:solidFill>
              </a:rPr>
              <a:t>yn</a:t>
            </a:r>
            <a:r>
              <a:rPr lang="en-GB" sz="2000" b="1" dirty="0">
                <a:solidFill>
                  <a:srgbClr val="120742"/>
                </a:solidFill>
              </a:rPr>
              <a:t> yr </a:t>
            </a:r>
            <a:r>
              <a:rPr lang="en-GB" sz="2000" b="1" dirty="0" err="1">
                <a:solidFill>
                  <a:srgbClr val="120742"/>
                </a:solidFill>
              </a:rPr>
              <a:t>adroddiad</a:t>
            </a:r>
            <a:r>
              <a:rPr lang="en-GB" sz="2000" b="1" dirty="0">
                <a:solidFill>
                  <a:srgbClr val="120742"/>
                </a:solidFill>
              </a:rPr>
              <a:t> </a:t>
            </a:r>
            <a:r>
              <a:rPr lang="en-GB" sz="2000" b="1" dirty="0" err="1">
                <a:solidFill>
                  <a:srgbClr val="120742"/>
                </a:solidFill>
              </a:rPr>
              <a:t>hwn</a:t>
            </a:r>
            <a:endParaRPr lang="en-GB" sz="2000" noProof="0" dirty="0">
              <a:solidFill>
                <a:srgbClr val="120742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37250" y="825524"/>
            <a:ext cx="54737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611DFA-22F1-0F51-F2D9-E2B768E46044}"/>
              </a:ext>
            </a:extLst>
          </p:cNvPr>
          <p:cNvSpPr txBox="1"/>
          <p:nvPr/>
        </p:nvSpPr>
        <p:spPr>
          <a:xfrm>
            <a:off x="5868956" y="1231739"/>
            <a:ext cx="590796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noProof="0" dirty="0" err="1">
                <a:solidFill>
                  <a:srgbClr val="120742"/>
                </a:solidFill>
              </a:rPr>
              <a:t>Mae’r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adroddiad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hwn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defnyddio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sawl</a:t>
            </a:r>
            <a:r>
              <a:rPr lang="en-GB" sz="1400" noProof="0" dirty="0">
                <a:solidFill>
                  <a:srgbClr val="120742"/>
                </a:solidFill>
              </a:rPr>
              <a:t> term </a:t>
            </a:r>
            <a:r>
              <a:rPr lang="en-GB" sz="1400" noProof="0" dirty="0" err="1">
                <a:solidFill>
                  <a:srgbClr val="120742"/>
                </a:solidFill>
              </a:rPr>
              <a:t>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ddiffinio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ymatebwyr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.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r>
              <a:rPr lang="en-GB" sz="1400" b="1" noProof="0" dirty="0" err="1">
                <a:solidFill>
                  <a:srgbClr val="120742"/>
                </a:solidFill>
              </a:rPr>
              <a:t>Mae'r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rhain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yn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cynnwys</a:t>
            </a:r>
            <a:r>
              <a:rPr lang="en-GB" sz="1400" b="1" noProof="0" dirty="0">
                <a:solidFill>
                  <a:srgbClr val="120742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dirty="0" err="1">
                <a:solidFill>
                  <a:srgbClr val="120742"/>
                </a:solidFill>
              </a:rPr>
              <a:t>Ymholwyr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Croeso</a:t>
            </a:r>
            <a:r>
              <a:rPr lang="en-GB" sz="1400" b="1" noProof="0" dirty="0">
                <a:solidFill>
                  <a:srgbClr val="120742"/>
                </a:solidFill>
              </a:rPr>
              <a:t> Cymru: </a:t>
            </a:r>
            <a:r>
              <a:rPr lang="en-GB" sz="1400" noProof="0" dirty="0" err="1">
                <a:solidFill>
                  <a:srgbClr val="120742"/>
                </a:solidFill>
              </a:rPr>
              <a:t>Cyfanswm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poblogaeth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- </a:t>
            </a:r>
            <a:r>
              <a:rPr lang="en-GB" sz="1400" noProof="0" dirty="0" err="1">
                <a:solidFill>
                  <a:srgbClr val="120742"/>
                </a:solidFill>
              </a:rPr>
              <a:t>cysylltiadau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defnyddwyr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 a </a:t>
            </a:r>
            <a:r>
              <a:rPr lang="en-GB" sz="1400" noProof="0" dirty="0" err="1">
                <a:solidFill>
                  <a:srgbClr val="120742"/>
                </a:solidFill>
              </a:rPr>
              <a:t>ymatebodd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i'r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hwn</a:t>
            </a:r>
            <a:r>
              <a:rPr lang="en-GB" sz="1400" noProof="0" dirty="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dirty="0" err="1">
                <a:solidFill>
                  <a:srgbClr val="120742"/>
                </a:solidFill>
              </a:rPr>
              <a:t>Teithwyr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i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Gymru</a:t>
            </a:r>
            <a:r>
              <a:rPr lang="en-GB" sz="1400" b="1" noProof="0" dirty="0">
                <a:solidFill>
                  <a:srgbClr val="120742"/>
                </a:solidFill>
              </a:rPr>
              <a:t> 2025: </a:t>
            </a:r>
            <a:r>
              <a:rPr lang="en-GB" sz="1400" noProof="0" dirty="0" err="1">
                <a:solidFill>
                  <a:srgbClr val="120742"/>
                </a:solidFill>
              </a:rPr>
              <a:t>Ymholwyr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 a </a:t>
            </a:r>
            <a:r>
              <a:rPr lang="en-GB" sz="1400" noProof="0" dirty="0" err="1">
                <a:solidFill>
                  <a:srgbClr val="120742"/>
                </a:solidFill>
              </a:rPr>
              <a:t>nododd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fewn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eu</a:t>
            </a:r>
            <a:r>
              <a:rPr lang="en-GB" sz="1400" noProof="0" dirty="0">
                <a:solidFill>
                  <a:srgbClr val="120742"/>
                </a:solidFill>
              </a:rPr>
              <a:t> bod </a:t>
            </a:r>
            <a:r>
              <a:rPr lang="en-GB" sz="1400" noProof="0" dirty="0" err="1">
                <a:solidFill>
                  <a:srgbClr val="120742"/>
                </a:solidFill>
              </a:rPr>
              <a:t>wedi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cymryd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toriad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byr</a:t>
            </a:r>
            <a:r>
              <a:rPr lang="en-GB" sz="1400" noProof="0" dirty="0">
                <a:solidFill>
                  <a:srgbClr val="120742"/>
                </a:solidFill>
              </a:rPr>
              <a:t> neu </a:t>
            </a:r>
            <a:r>
              <a:rPr lang="en-GB" sz="1400" noProof="0" dirty="0" err="1">
                <a:solidFill>
                  <a:srgbClr val="120742"/>
                </a:solidFill>
              </a:rPr>
              <a:t>wyliau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Nghymru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dirty="0">
                <a:solidFill>
                  <a:srgbClr val="120742"/>
                </a:solidFill>
              </a:rPr>
              <a:t>Di-</a:t>
            </a:r>
            <a:r>
              <a:rPr lang="en-GB" sz="1400" b="1" noProof="0" dirty="0" err="1">
                <a:solidFill>
                  <a:srgbClr val="120742"/>
                </a:solidFill>
              </a:rPr>
              <a:t>deithwyr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i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Gymru</a:t>
            </a:r>
            <a:r>
              <a:rPr lang="en-GB" sz="1400" b="1" noProof="0" dirty="0">
                <a:solidFill>
                  <a:srgbClr val="120742"/>
                </a:solidFill>
              </a:rPr>
              <a:t> 2025: </a:t>
            </a:r>
            <a:r>
              <a:rPr lang="en-GB" sz="1400" noProof="0" dirty="0" err="1">
                <a:solidFill>
                  <a:srgbClr val="120742"/>
                </a:solidFill>
              </a:rPr>
              <a:t>Ymholwyr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 a </a:t>
            </a:r>
            <a:r>
              <a:rPr lang="en-GB" sz="1400" noProof="0" dirty="0" err="1">
                <a:solidFill>
                  <a:srgbClr val="120742"/>
                </a:solidFill>
              </a:rPr>
              <a:t>nododd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fewn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nad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oeddent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wedi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cymryd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toriad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byr</a:t>
            </a:r>
            <a:r>
              <a:rPr lang="en-GB" sz="1400" noProof="0" dirty="0">
                <a:solidFill>
                  <a:srgbClr val="120742"/>
                </a:solidFill>
              </a:rPr>
              <a:t> neu </a:t>
            </a:r>
            <a:r>
              <a:rPr lang="en-GB" sz="1400" noProof="0" dirty="0" err="1">
                <a:solidFill>
                  <a:srgbClr val="120742"/>
                </a:solidFill>
              </a:rPr>
              <a:t>wyliau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Nghymru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dirty="0" err="1">
                <a:solidFill>
                  <a:srgbClr val="120742"/>
                </a:solidFill>
              </a:rPr>
              <a:t>Bwriadwyr</a:t>
            </a:r>
            <a:r>
              <a:rPr lang="en-GB" sz="1400" b="1" noProof="0" dirty="0">
                <a:solidFill>
                  <a:srgbClr val="120742"/>
                </a:solidFill>
              </a:rPr>
              <a:t> Cymru 2026: </a:t>
            </a:r>
            <a:r>
              <a:rPr lang="en-GB" sz="1400" noProof="0" dirty="0" err="1">
                <a:solidFill>
                  <a:srgbClr val="120742"/>
                </a:solidFill>
              </a:rPr>
              <a:t>Ymholwyr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Croeso</a:t>
            </a:r>
            <a:r>
              <a:rPr lang="en-GB" sz="1400" noProof="0" dirty="0">
                <a:solidFill>
                  <a:srgbClr val="120742"/>
                </a:solidFill>
              </a:rPr>
              <a:t> Cymru a </a:t>
            </a:r>
            <a:r>
              <a:rPr lang="en-GB" sz="1400" noProof="0" dirty="0" err="1">
                <a:solidFill>
                  <a:srgbClr val="120742"/>
                </a:solidFill>
              </a:rPr>
              <a:t>nododd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fewn</a:t>
            </a:r>
            <a:r>
              <a:rPr lang="en-GB" sz="1400" noProof="0" dirty="0">
                <a:solidFill>
                  <a:srgbClr val="120742"/>
                </a:solidFill>
              </a:rPr>
              <a:t> yr </a:t>
            </a:r>
            <a:r>
              <a:rPr lang="en-GB" sz="1400" noProof="0" dirty="0" err="1">
                <a:solidFill>
                  <a:srgbClr val="120742"/>
                </a:solidFill>
              </a:rPr>
              <a:t>arolwg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eu</a:t>
            </a:r>
            <a:r>
              <a:rPr lang="en-GB" sz="1400" noProof="0" dirty="0">
                <a:solidFill>
                  <a:srgbClr val="120742"/>
                </a:solidFill>
              </a:rPr>
              <a:t> bod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bwriadu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cymryd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toriad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byr</a:t>
            </a:r>
            <a:r>
              <a:rPr lang="en-GB" sz="1400" noProof="0" dirty="0">
                <a:solidFill>
                  <a:srgbClr val="120742"/>
                </a:solidFill>
              </a:rPr>
              <a:t> neu </a:t>
            </a:r>
            <a:r>
              <a:rPr lang="en-GB" sz="1400" noProof="0" dirty="0" err="1">
                <a:solidFill>
                  <a:srgbClr val="120742"/>
                </a:solidFill>
              </a:rPr>
              <a:t>wyliau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yng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Nghymru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2026.</a:t>
            </a:r>
          </a:p>
          <a:p>
            <a:endParaRPr lang="en-GB" sz="1400" dirty="0">
              <a:solidFill>
                <a:srgbClr val="120742"/>
              </a:solidFill>
            </a:endParaRPr>
          </a:p>
          <a:p>
            <a:r>
              <a:rPr lang="en-GB" sz="1400" dirty="0">
                <a:solidFill>
                  <a:srgbClr val="120742"/>
                </a:solidFill>
              </a:rPr>
              <a:t>Mae </a:t>
            </a:r>
            <a:r>
              <a:rPr lang="en-GB" sz="1400" dirty="0" err="1">
                <a:solidFill>
                  <a:srgbClr val="120742"/>
                </a:solidFill>
              </a:rPr>
              <a:t>camau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bywyd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well </a:t>
            </a:r>
            <a:r>
              <a:rPr lang="en-GB" sz="1400" dirty="0" err="1">
                <a:solidFill>
                  <a:srgbClr val="120742"/>
                </a:solidFill>
              </a:rPr>
              <a:t>na</a:t>
            </a:r>
            <a:r>
              <a:rPr lang="en-GB" sz="1400" dirty="0">
                <a:solidFill>
                  <a:srgbClr val="120742"/>
                </a:solidFill>
              </a:rPr>
              <a:t> '</a:t>
            </a:r>
            <a:r>
              <a:rPr lang="en-GB" sz="1400" dirty="0" err="1">
                <a:solidFill>
                  <a:srgbClr val="120742"/>
                </a:solidFill>
              </a:rPr>
              <a:t>oedran</a:t>
            </a:r>
            <a:r>
              <a:rPr lang="en-GB" sz="1400" dirty="0">
                <a:solidFill>
                  <a:srgbClr val="120742"/>
                </a:solidFill>
              </a:rPr>
              <a:t>' </a:t>
            </a:r>
            <a:r>
              <a:rPr lang="en-GB" sz="1400" dirty="0" err="1">
                <a:solidFill>
                  <a:srgbClr val="120742"/>
                </a:solidFill>
              </a:rPr>
              <a:t>gan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eu</a:t>
            </a:r>
            <a:r>
              <a:rPr lang="en-GB" sz="1400" dirty="0">
                <a:solidFill>
                  <a:srgbClr val="120742"/>
                </a:solidFill>
              </a:rPr>
              <a:t> bod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disgrifio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sefyllfa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bywyd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rhywun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well. Yn yr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hwn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defnyddir</a:t>
            </a:r>
            <a:r>
              <a:rPr lang="en-GB" sz="1400" dirty="0">
                <a:solidFill>
                  <a:srgbClr val="120742"/>
                </a:solidFill>
              </a:rPr>
              <a:t> y </a:t>
            </a:r>
            <a:r>
              <a:rPr lang="en-GB" sz="1400" dirty="0" err="1">
                <a:solidFill>
                  <a:srgbClr val="120742"/>
                </a:solidFill>
              </a:rPr>
              <a:t>canlynol</a:t>
            </a:r>
            <a:r>
              <a:rPr lang="en-GB" sz="1400" dirty="0">
                <a:solidFill>
                  <a:srgbClr val="120742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rgbClr val="120742"/>
                </a:solidFill>
              </a:rPr>
              <a:t>Annibynwyr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iau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rhwng</a:t>
            </a:r>
            <a:r>
              <a:rPr lang="en-GB" sz="1400" dirty="0">
                <a:solidFill>
                  <a:srgbClr val="120742"/>
                </a:solidFill>
              </a:rPr>
              <a:t> 16-34 </a:t>
            </a:r>
            <a:r>
              <a:rPr lang="en-GB" sz="1400" dirty="0" err="1">
                <a:solidFill>
                  <a:srgbClr val="120742"/>
                </a:solidFill>
              </a:rPr>
              <a:t>oed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heb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blant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aelwyd</a:t>
            </a:r>
            <a:r>
              <a:rPr lang="en-GB" sz="1400" dirty="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rgbClr val="120742"/>
                </a:solidFill>
              </a:rPr>
              <a:t>Teuluoedd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rhwng</a:t>
            </a:r>
            <a:r>
              <a:rPr lang="en-GB" sz="1400" dirty="0">
                <a:solidFill>
                  <a:srgbClr val="120742"/>
                </a:solidFill>
              </a:rPr>
              <a:t> 16-64 </a:t>
            </a:r>
            <a:r>
              <a:rPr lang="en-GB" sz="1400" dirty="0" err="1">
                <a:solidFill>
                  <a:srgbClr val="120742"/>
                </a:solidFill>
              </a:rPr>
              <a:t>oed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gyda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phlant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aelwyd</a:t>
            </a:r>
            <a:r>
              <a:rPr lang="en-GB" sz="1400" dirty="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rgbClr val="120742"/>
                </a:solidFill>
              </a:rPr>
              <a:t>Annibynwyr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hŷn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rhwng</a:t>
            </a:r>
            <a:r>
              <a:rPr lang="en-GB" sz="1400" dirty="0">
                <a:solidFill>
                  <a:srgbClr val="120742"/>
                </a:solidFill>
              </a:rPr>
              <a:t> 35-64 </a:t>
            </a:r>
            <a:r>
              <a:rPr lang="en-GB" sz="1400" dirty="0" err="1">
                <a:solidFill>
                  <a:srgbClr val="120742"/>
                </a:solidFill>
              </a:rPr>
              <a:t>oed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heb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blant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aelwyd</a:t>
            </a:r>
            <a:r>
              <a:rPr lang="en-GB" sz="1400" dirty="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rgbClr val="120742"/>
                </a:solidFill>
              </a:rPr>
              <a:t>Oedran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ymddeol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r>
              <a:rPr lang="en-GB" sz="1400" dirty="0">
                <a:solidFill>
                  <a:srgbClr val="120742"/>
                </a:solidFill>
              </a:rPr>
              <a:t> 65+ </a:t>
            </a:r>
            <a:r>
              <a:rPr lang="en-GB" sz="1400" dirty="0" err="1">
                <a:solidFill>
                  <a:srgbClr val="120742"/>
                </a:solidFill>
              </a:rPr>
              <a:t>oed</a:t>
            </a:r>
            <a:r>
              <a:rPr lang="en-GB" sz="1400" dirty="0">
                <a:solidFill>
                  <a:srgbClr val="120742"/>
                </a:solidFill>
              </a:rPr>
              <a:t>.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12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7EB1B-AD74-2ED8-5BD0-2211CB11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63C4946-75C5-DC65-3F08-CD83CD0B2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" y="-182564"/>
            <a:ext cx="12191979" cy="704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5C7AA8A-6AFF-4F78-4EA7-50891D849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182563"/>
            <a:ext cx="12191980" cy="704056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7C8FF8-ACB4-B09C-93B5-44B9DB5333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C9E9129-245A-CC00-3382-974C7F434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067D90-1577-A986-F041-80BC6F03F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59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4531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CRYONDEB CANFYDDIADAU ALLWEDDOL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8150" y="662135"/>
            <a:ext cx="526463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18" y="910067"/>
            <a:ext cx="40680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652" y="910067"/>
            <a:ext cx="40680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402" y="910067"/>
            <a:ext cx="407667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15752"/>
            <a:ext cx="12194251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-1" y="1033862"/>
            <a:ext cx="404165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Ymweld</a:t>
            </a:r>
            <a:r>
              <a:rPr lang="en-US" sz="2400" b="1" dirty="0">
                <a:solidFill>
                  <a:schemeClr val="bg1"/>
                </a:solidFill>
              </a:rPr>
              <a:t> â </a:t>
            </a:r>
            <a:r>
              <a:rPr lang="en-US" sz="2400" b="1" dirty="0" err="1">
                <a:solidFill>
                  <a:schemeClr val="bg1"/>
                </a:solidFill>
              </a:rPr>
              <a:t>Chymru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Mae </a:t>
            </a:r>
            <a:r>
              <a:rPr lang="en-US" sz="2000" dirty="0" err="1">
                <a:solidFill>
                  <a:schemeClr val="bg1"/>
                </a:solidFill>
              </a:rPr>
              <a:t>bron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hanner</a:t>
            </a:r>
            <a:r>
              <a:rPr lang="en-US" sz="2000" dirty="0">
                <a:solidFill>
                  <a:schemeClr val="bg1"/>
                </a:solidFill>
              </a:rPr>
              <a:t> y </a:t>
            </a:r>
            <a:r>
              <a:rPr lang="en-US" sz="2000" dirty="0" err="1">
                <a:solidFill>
                  <a:schemeClr val="bg1"/>
                </a:solidFill>
              </a:rPr>
              <a:t>rhai</a:t>
            </a:r>
            <a:r>
              <a:rPr lang="en-US" sz="2000" dirty="0">
                <a:solidFill>
                  <a:schemeClr val="bg1"/>
                </a:solidFill>
              </a:rPr>
              <a:t> a </a:t>
            </a:r>
            <a:r>
              <a:rPr lang="en-US" sz="2000" dirty="0" err="1">
                <a:solidFill>
                  <a:schemeClr val="bg1"/>
                </a:solidFill>
              </a:rPr>
              <a:t>arolygwyd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gennym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nodi </a:t>
            </a:r>
            <a:r>
              <a:rPr lang="en-US" sz="2000" dirty="0" err="1">
                <a:solidFill>
                  <a:schemeClr val="bg1"/>
                </a:solidFill>
              </a:rPr>
              <a:t>eu</a:t>
            </a:r>
            <a:r>
              <a:rPr lang="en-US" sz="2000" dirty="0">
                <a:solidFill>
                  <a:schemeClr val="bg1"/>
                </a:solidFill>
              </a:rPr>
              <a:t> bod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cymryd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toriadau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byr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Nghymru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aml</a:t>
            </a:r>
            <a:r>
              <a:rPr lang="en-US" sz="2000" dirty="0">
                <a:solidFill>
                  <a:schemeClr val="bg1"/>
                </a:solidFill>
              </a:rPr>
              <a:t>, ac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bwriadu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ymweld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eto</a:t>
            </a:r>
            <a:r>
              <a:rPr lang="en-US" sz="2000" dirty="0">
                <a:solidFill>
                  <a:schemeClr val="bg1"/>
                </a:solidFill>
              </a:rPr>
              <a:t> o </a:t>
            </a:r>
            <a:r>
              <a:rPr lang="en-US" sz="2000" dirty="0" err="1">
                <a:solidFill>
                  <a:schemeClr val="bg1"/>
                </a:solidFill>
              </a:rPr>
              <a:t>fewn</a:t>
            </a:r>
            <a:r>
              <a:rPr lang="en-US" sz="2000" dirty="0">
                <a:solidFill>
                  <a:schemeClr val="bg1"/>
                </a:solidFill>
              </a:rPr>
              <a:t> y </a:t>
            </a:r>
            <a:r>
              <a:rPr lang="en-US" sz="2000" dirty="0" err="1">
                <a:solidFill>
                  <a:schemeClr val="bg1"/>
                </a:solidFill>
              </a:rPr>
              <a:t>flwyddyn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nesaf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Mae </a:t>
            </a:r>
            <a:r>
              <a:rPr lang="en-US" sz="2000" dirty="0" err="1">
                <a:solidFill>
                  <a:schemeClr val="bg1"/>
                </a:solidFill>
              </a:rPr>
              <a:t>hyn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sefydlog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o'i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gymharu</a:t>
            </a:r>
            <a:r>
              <a:rPr lang="en-US" sz="2000" dirty="0">
                <a:solidFill>
                  <a:schemeClr val="bg1"/>
                </a:solidFill>
              </a:rPr>
              <a:t> â </a:t>
            </a:r>
            <a:r>
              <a:rPr lang="en-US" sz="2000" dirty="0" err="1">
                <a:solidFill>
                  <a:schemeClr val="bg1"/>
                </a:solidFill>
              </a:rPr>
              <a:t>blynyddoedd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blaenorol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Sgoriodd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tua</a:t>
            </a:r>
            <a:r>
              <a:rPr lang="en-US" sz="2000" dirty="0">
                <a:solidFill>
                  <a:schemeClr val="bg1"/>
                </a:solidFill>
              </a:rPr>
              <a:t> 4 o bob 5 </a:t>
            </a:r>
            <a:r>
              <a:rPr lang="en-US" sz="2000" dirty="0" err="1">
                <a:solidFill>
                  <a:schemeClr val="bg1"/>
                </a:solidFill>
              </a:rPr>
              <a:t>ymwelydd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profiad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fel</a:t>
            </a:r>
            <a:r>
              <a:rPr lang="en-US" sz="2000" dirty="0">
                <a:solidFill>
                  <a:schemeClr val="bg1"/>
                </a:solidFill>
              </a:rPr>
              <a:t> '</a:t>
            </a:r>
            <a:r>
              <a:rPr lang="en-US" sz="2000" dirty="0" err="1">
                <a:solidFill>
                  <a:schemeClr val="bg1"/>
                </a:solidFill>
              </a:rPr>
              <a:t>ardderchog</a:t>
            </a:r>
            <a:r>
              <a:rPr lang="en-US" sz="2000" dirty="0">
                <a:solidFill>
                  <a:schemeClr val="bg1"/>
                </a:solidFill>
              </a:rPr>
              <a:t>', </a:t>
            </a:r>
            <a:r>
              <a:rPr lang="en-US" sz="2000" dirty="0" err="1">
                <a:solidFill>
                  <a:schemeClr val="bg1"/>
                </a:solidFill>
              </a:rPr>
              <a:t>sy'n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cyd-fynd</a:t>
            </a:r>
            <a:r>
              <a:rPr lang="en-US" sz="2000" dirty="0">
                <a:solidFill>
                  <a:schemeClr val="bg1"/>
                </a:solidFill>
              </a:rPr>
              <a:t> â </a:t>
            </a:r>
            <a:r>
              <a:rPr lang="en-US" sz="2000" dirty="0" err="1">
                <a:solidFill>
                  <a:schemeClr val="bg1"/>
                </a:solidFill>
              </a:rPr>
              <a:t>blynyddoedd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blaenorol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188488" y="1033862"/>
            <a:ext cx="37893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Nodweddion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teithiau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Gogledd</a:t>
            </a:r>
            <a:r>
              <a:rPr lang="en-US" sz="2000" dirty="0">
                <a:solidFill>
                  <a:schemeClr val="bg1"/>
                </a:solidFill>
              </a:rPr>
              <a:t> Cymru </a:t>
            </a:r>
            <a:r>
              <a:rPr lang="en-US" sz="2000" dirty="0" err="1">
                <a:solidFill>
                  <a:schemeClr val="bg1"/>
                </a:solidFill>
              </a:rPr>
              <a:t>sy'n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denu'r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nifer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uchaf</a:t>
            </a:r>
            <a:r>
              <a:rPr lang="en-US" sz="2000" dirty="0">
                <a:solidFill>
                  <a:schemeClr val="bg1"/>
                </a:solidFill>
              </a:rPr>
              <a:t> o </a:t>
            </a:r>
            <a:r>
              <a:rPr lang="en-US" sz="2000" dirty="0" err="1">
                <a:solidFill>
                  <a:schemeClr val="bg1"/>
                </a:solidFill>
              </a:rPr>
              <a:t>ymwelwyr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enwedig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Ngwynedd</a:t>
            </a:r>
            <a:r>
              <a:rPr lang="en-US" sz="2000" dirty="0">
                <a:solidFill>
                  <a:schemeClr val="bg1"/>
                </a:solidFill>
              </a:rPr>
              <a:t>. Mae Sir </a:t>
            </a:r>
            <a:r>
              <a:rPr lang="en-US" sz="2000" dirty="0" err="1">
                <a:solidFill>
                  <a:schemeClr val="bg1"/>
                </a:solidFill>
              </a:rPr>
              <a:t>Benfro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hefyd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derbyn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nifer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gymharol</a:t>
            </a:r>
            <a:r>
              <a:rPr lang="en-US" sz="2000" dirty="0">
                <a:solidFill>
                  <a:schemeClr val="bg1"/>
                </a:solidFill>
              </a:rPr>
              <a:t> o </a:t>
            </a:r>
            <a:r>
              <a:rPr lang="en-US" sz="2000" dirty="0" err="1">
                <a:solidFill>
                  <a:schemeClr val="bg1"/>
                </a:solidFill>
              </a:rPr>
              <a:t>ymwelwyr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Y </a:t>
            </a:r>
            <a:r>
              <a:rPr lang="en-US" sz="2000" dirty="0" err="1">
                <a:solidFill>
                  <a:schemeClr val="bg1"/>
                </a:solidFill>
              </a:rPr>
              <a:t>rheswm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mwyaf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cyffredin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dros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ymweld</a:t>
            </a:r>
            <a:r>
              <a:rPr lang="en-US" sz="2000" dirty="0">
                <a:solidFill>
                  <a:schemeClr val="bg1"/>
                </a:solidFill>
              </a:rPr>
              <a:t> â </a:t>
            </a:r>
            <a:r>
              <a:rPr lang="en-US" sz="2000" dirty="0" err="1">
                <a:solidFill>
                  <a:schemeClr val="bg1"/>
                </a:solidFill>
              </a:rPr>
              <a:t>Chymru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oedd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wedi</a:t>
            </a:r>
            <a:r>
              <a:rPr lang="en-US" sz="2000" dirty="0">
                <a:solidFill>
                  <a:schemeClr val="bg1"/>
                </a:solidFill>
              </a:rPr>
              <a:t> bod </a:t>
            </a:r>
            <a:r>
              <a:rPr lang="en-US" sz="2000" dirty="0" err="1">
                <a:solidFill>
                  <a:schemeClr val="bg1"/>
                </a:solidFill>
              </a:rPr>
              <a:t>yno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o'r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blaen</a:t>
            </a:r>
            <a:r>
              <a:rPr lang="en-US" sz="2000" dirty="0">
                <a:solidFill>
                  <a:schemeClr val="bg1"/>
                </a:solidFill>
              </a:rPr>
              <a:t> ac </a:t>
            </a:r>
            <a:r>
              <a:rPr lang="en-US" sz="2000" dirty="0" err="1">
                <a:solidFill>
                  <a:schemeClr val="bg1"/>
                </a:solidFill>
              </a:rPr>
              <a:t>eisiau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mynd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ôl</a:t>
            </a:r>
            <a:r>
              <a:rPr lang="en-US" sz="2000" dirty="0">
                <a:solidFill>
                  <a:schemeClr val="bg1"/>
                </a:solidFill>
              </a:rPr>
              <a:t>, ac </a:t>
            </a:r>
            <a:r>
              <a:rPr lang="en-US" sz="2000" dirty="0" err="1">
                <a:solidFill>
                  <a:schemeClr val="bg1"/>
                </a:solidFill>
              </a:rPr>
              <a:t>yna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cysylltu</a:t>
            </a:r>
            <a:r>
              <a:rPr lang="en-US" sz="2000" dirty="0">
                <a:solidFill>
                  <a:schemeClr val="bg1"/>
                </a:solidFill>
              </a:rPr>
              <a:t> â </a:t>
            </a:r>
            <a:r>
              <a:rPr lang="en-US" sz="2000" dirty="0" err="1">
                <a:solidFill>
                  <a:schemeClr val="bg1"/>
                </a:solidFill>
              </a:rPr>
              <a:t>natur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092134" y="1033862"/>
            <a:ext cx="407668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Dylanwad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Cyfathrebu</a:t>
            </a:r>
            <a:endParaRPr lang="en-GB" sz="2400" b="1" dirty="0">
              <a:solidFill>
                <a:schemeClr val="bg1"/>
              </a:solidFill>
            </a:endParaRP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The most commonly reported impact was encouraging visits outside the summer season, as well as prompting travel to areas they had not previously visited.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Nododd</a:t>
            </a:r>
            <a:r>
              <a:rPr lang="en-GB" sz="2000" dirty="0">
                <a:solidFill>
                  <a:schemeClr val="bg1"/>
                </a:solidFill>
              </a:rPr>
              <a:t> 21%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cyfathrebiadau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Croeso</a:t>
            </a:r>
            <a:r>
              <a:rPr lang="en-GB" sz="2000" dirty="0">
                <a:solidFill>
                  <a:schemeClr val="bg1"/>
                </a:solidFill>
              </a:rPr>
              <a:t> Cymru </a:t>
            </a:r>
            <a:r>
              <a:rPr lang="en-GB" sz="2000" dirty="0" err="1">
                <a:solidFill>
                  <a:schemeClr val="bg1"/>
                </a:solidFill>
              </a:rPr>
              <a:t>wedi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dylanwadu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penderfyniad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ymweld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Hysbysebu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ar-lein</a:t>
            </a:r>
            <a:r>
              <a:rPr lang="en-GB" sz="2000" dirty="0">
                <a:solidFill>
                  <a:schemeClr val="bg1"/>
                </a:solidFill>
              </a:rPr>
              <a:t> a </a:t>
            </a:r>
            <a:r>
              <a:rPr lang="en-GB" sz="2000" dirty="0" err="1">
                <a:solidFill>
                  <a:schemeClr val="bg1"/>
                </a:solidFill>
              </a:rPr>
              <a:t>chynnwys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hyrwyddol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gyda'i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gilydd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yw'r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ffyrdd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mwyaf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cyffredin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deithwyr</a:t>
            </a:r>
            <a:r>
              <a:rPr lang="en-GB" sz="2000" dirty="0">
                <a:solidFill>
                  <a:schemeClr val="bg1"/>
                </a:solidFill>
              </a:rPr>
              <a:t> 2025 </a:t>
            </a:r>
            <a:r>
              <a:rPr lang="en-GB" sz="2000" dirty="0" err="1">
                <a:solidFill>
                  <a:schemeClr val="bg1"/>
                </a:solidFill>
              </a:rPr>
              <a:t>ddysgu</a:t>
            </a:r>
            <a:r>
              <a:rPr lang="en-GB" sz="2000" dirty="0">
                <a:solidFill>
                  <a:schemeClr val="bg1"/>
                </a:solidFill>
              </a:rPr>
              <a:t> am </a:t>
            </a:r>
            <a:r>
              <a:rPr lang="en-GB" sz="2000" dirty="0" err="1">
                <a:solidFill>
                  <a:schemeClr val="bg1"/>
                </a:solidFill>
              </a:rPr>
              <a:t>Gymru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gyda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chyfathrebu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geiriol</a:t>
            </a:r>
            <a:r>
              <a:rPr lang="en-GB" sz="2000" dirty="0">
                <a:solidFill>
                  <a:schemeClr val="bg1"/>
                </a:solidFill>
              </a:rPr>
              <a:t> / </a:t>
            </a:r>
            <a:r>
              <a:rPr lang="en-GB" sz="2000" dirty="0" err="1">
                <a:solidFill>
                  <a:schemeClr val="bg1"/>
                </a:solidFill>
              </a:rPr>
              <a:t>sgwrsio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gyfrifol</a:t>
            </a:r>
            <a:r>
              <a:rPr lang="en-GB" sz="2000" dirty="0">
                <a:solidFill>
                  <a:schemeClr val="bg1"/>
                </a:solidFill>
              </a:rPr>
              <a:t> am 31%.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45798D4-019D-8A13-E34A-8AB56DA38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168" y="130102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039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7B27D-4D1B-0AA1-7F04-19EAB6EE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DFF8B6-F762-E524-0D5B-1DB04DC55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" y="0"/>
            <a:ext cx="1219174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E2F2F7-55B9-63F1-ED97-953B78318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38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PROFILE OF VISIT WALES ENQUIRERS">
            <a:extLst>
              <a:ext uri="{FF2B5EF4-FFF2-40B4-BE49-F238E27FC236}">
                <a16:creationId xmlns:a16="http://schemas.microsoft.com/office/drawing/2014/main" id="{34FC20B8-E86F-E866-06D0-41A9F898AD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9821223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PROFFIL YMHOLWYR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F21D5A-05CD-4613-C52C-0291F6F9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6F8DD-567E-CFF0-A2B9-DFDE7274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1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D89ED-7DFF-C565-79EF-335D0902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AA8F8B-BF40-4C49-A172-4B6C41FD68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8034" y="332488"/>
            <a:ext cx="8979942" cy="9789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y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poblogaeth y sampl ychydig yn hŷn o'i gymharu â'r tair blynedd flaenorol. Fel yn y blynyddoedd blaenorol, gweler cyfran uwch o gyfranogwyr benywaidd.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31A8A26-003F-79F8-48A1-5799C8A3B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238" y="402999"/>
            <a:ext cx="674482" cy="33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D74C2CD-0831-A72B-A25B-96492C40A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000" y="1223225"/>
            <a:ext cx="8537346" cy="2205776"/>
          </a:xfrm>
          <a:prstGeom prst="roundRect">
            <a:avLst/>
          </a:prstGeom>
          <a:solidFill>
            <a:schemeClr val="bg1"/>
          </a:solidFill>
          <a:ln>
            <a:solidFill>
              <a:srgbClr val="122A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bIns="45720" rtlCol="0" anchor="t" anchorCtr="0"/>
          <a:lstStyle/>
          <a:p>
            <a:pPr algn="l"/>
            <a:endParaRPr lang="en-GB" sz="1400" err="1"/>
          </a:p>
        </p:txBody>
      </p:sp>
      <p:grpSp>
        <p:nvGrpSpPr>
          <p:cNvPr id="39" name="Group 38" descr="Siart cylch yn dangos dosbarthiad rhyw yn 2026: 57% Benywaidd, 42% Gwrywaidd.">
            <a:extLst>
              <a:ext uri="{FF2B5EF4-FFF2-40B4-BE49-F238E27FC236}">
                <a16:creationId xmlns:a16="http://schemas.microsoft.com/office/drawing/2014/main" id="{12480D9A-5013-CB96-E7B7-B365481F8AFB}"/>
              </a:ext>
            </a:extLst>
          </p:cNvPr>
          <p:cNvGrpSpPr/>
          <p:nvPr/>
        </p:nvGrpSpPr>
        <p:grpSpPr>
          <a:xfrm>
            <a:off x="773672" y="1610918"/>
            <a:ext cx="2514712" cy="1721434"/>
            <a:chOff x="773672" y="1565551"/>
            <a:chExt cx="2514712" cy="1721434"/>
          </a:xfrm>
        </p:grpSpPr>
        <p:graphicFrame>
          <p:nvGraphicFramePr>
            <p:cNvPr id="19" name="Content Placeholder 14">
              <a:extLst>
                <a:ext uri="{FF2B5EF4-FFF2-40B4-BE49-F238E27FC236}">
                  <a16:creationId xmlns:a16="http://schemas.microsoft.com/office/drawing/2014/main" id="{86E26ED8-0235-C32E-99C5-56180EAFB4F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425689"/>
                </p:ext>
              </p:extLst>
            </p:nvPr>
          </p:nvGraphicFramePr>
          <p:xfrm>
            <a:off x="1028807" y="1565551"/>
            <a:ext cx="2126850" cy="17214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6B2F624-4F36-BB52-4D67-56D2D548B99D}"/>
                </a:ext>
              </a:extLst>
            </p:cNvPr>
            <p:cNvSpPr/>
            <p:nvPr/>
          </p:nvSpPr>
          <p:spPr>
            <a:xfrm>
              <a:off x="773672" y="2067370"/>
              <a:ext cx="960809" cy="247650"/>
            </a:xfrm>
            <a:prstGeom prst="roundRect">
              <a:avLst/>
            </a:prstGeom>
            <a:solidFill>
              <a:srgbClr val="120742"/>
            </a:solidFill>
            <a:ln w="19050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b="1" dirty="0" err="1"/>
                <a:t>Benywaidd</a:t>
              </a:r>
              <a:endParaRPr lang="en-GB" sz="1100" b="1" dirty="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10BC908B-41AE-2BBA-604E-57C64586DC1D}"/>
                </a:ext>
              </a:extLst>
            </p:cNvPr>
            <p:cNvSpPr/>
            <p:nvPr/>
          </p:nvSpPr>
          <p:spPr>
            <a:xfrm>
              <a:off x="2328440" y="2426268"/>
              <a:ext cx="959944" cy="247650"/>
            </a:xfrm>
            <a:prstGeom prst="roundRect">
              <a:avLst/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b="1" dirty="0" err="1">
                  <a:solidFill>
                    <a:schemeClr val="accent1"/>
                  </a:solidFill>
                </a:rPr>
                <a:t>Gwrywaidd</a:t>
              </a:r>
              <a:endParaRPr lang="en-GB" sz="1100" b="1" dirty="0">
                <a:solidFill>
                  <a:schemeClr val="accent1"/>
                </a:solidFill>
              </a:endParaRPr>
            </a:p>
          </p:txBody>
        </p:sp>
      </p:grpSp>
      <p:graphicFrame>
        <p:nvGraphicFramePr>
          <p:cNvPr id="27" name="Chart 26" descr="Siart bar yn dangos dosbarthiad oedran ar draws pob ton (2023-2026) ar gyfer pedwar grŵp oedran: 16-34 (11%, 5%, 3%, 2%), 35-54 (23%, 24%, 20%, 17%), 55-64 (29%, 29%, 30%, 29%), a 65+ (37%, 42%, 47%, 51%) - gan ddangos tuedd gyffredinol tuag at boblogaeth sampl hŷn dros amser.">
            <a:extLst>
              <a:ext uri="{FF2B5EF4-FFF2-40B4-BE49-F238E27FC236}">
                <a16:creationId xmlns:a16="http://schemas.microsoft.com/office/drawing/2014/main" id="{7A296009-B0D3-7F89-4EFB-6C254D2B0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913432"/>
              </p:ext>
            </p:extLst>
          </p:nvPr>
        </p:nvGraphicFramePr>
        <p:xfrm>
          <a:off x="3527063" y="1355415"/>
          <a:ext cx="5381624" cy="210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0D70181-CCEC-2CBE-AE49-B6B3B6FBC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341" y="3561393"/>
            <a:ext cx="8537346" cy="2473334"/>
          </a:xfrm>
          <a:prstGeom prst="roundRect">
            <a:avLst/>
          </a:prstGeom>
          <a:solidFill>
            <a:schemeClr val="bg1"/>
          </a:solidFill>
          <a:ln>
            <a:solidFill>
              <a:srgbClr val="122A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bIns="45720" rtlCol="0" anchor="t" anchorCtr="0"/>
          <a:lstStyle/>
          <a:p>
            <a:pPr algn="l"/>
            <a:endParaRPr lang="en-GB" sz="1400" err="1"/>
          </a:p>
        </p:txBody>
      </p:sp>
      <p:graphicFrame>
        <p:nvGraphicFramePr>
          <p:cNvPr id="29" name="Chart 28" descr="Siart bar yn dangos dosbarthiad cam bywyd ar draws pob ton (2023-2026) ar gyfer pedwar grŵp: Annibynwyr iau (9%, 4%, 3%, 1%), Teuluoedd (10%, 11%, 7%, 7%), Annibynwyr hŷn (44%, 43%, 42%, 40%), ac Oedran ymddeol (37%, 42%, 47%, 52%) - gan ddangos tuedd tuag at fwy o annibynwyr hŷn ac oedran ymddeol dros amser.">
            <a:extLst>
              <a:ext uri="{FF2B5EF4-FFF2-40B4-BE49-F238E27FC236}">
                <a16:creationId xmlns:a16="http://schemas.microsoft.com/office/drawing/2014/main" id="{FB2044F6-D1CE-7908-A781-C87BE18FE2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8156207"/>
              </p:ext>
            </p:extLst>
          </p:nvPr>
        </p:nvGraphicFramePr>
        <p:xfrm>
          <a:off x="360001" y="3508479"/>
          <a:ext cx="8581436" cy="2473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00407CA-77B6-FD93-9BE9-35B9AD82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481" y="0"/>
            <a:ext cx="3039519" cy="660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804E9FA-D04C-6ABA-87F7-3C9158B3D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7778" y="1263183"/>
            <a:ext cx="1932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Rhyw</a:t>
            </a:r>
            <a:r>
              <a:rPr lang="en-GB" sz="1400" dirty="0">
                <a:solidFill>
                  <a:srgbClr val="120742"/>
                </a:solidFill>
              </a:rPr>
              <a:t> | 2026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73F9A6-3D4F-EC77-6495-65F8015AF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04182" y="1263183"/>
            <a:ext cx="2192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Oed</a:t>
            </a:r>
            <a:r>
              <a:rPr lang="en-GB" sz="1400" dirty="0">
                <a:solidFill>
                  <a:srgbClr val="120742"/>
                </a:solidFill>
              </a:rPr>
              <a:t> | </a:t>
            </a:r>
            <a:r>
              <a:rPr lang="en-GB" sz="1400" dirty="0" err="1">
                <a:solidFill>
                  <a:srgbClr val="120742"/>
                </a:solidFill>
              </a:rPr>
              <a:t>Pob</a:t>
            </a:r>
            <a:r>
              <a:rPr lang="en-GB" sz="1400" dirty="0">
                <a:solidFill>
                  <a:srgbClr val="120742"/>
                </a:solidFill>
              </a:rPr>
              <a:t> ton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7128BD-17D4-5F51-0DE8-E68ACEA89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8806" y="3731783"/>
            <a:ext cx="2675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Cyfnod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bywyd</a:t>
            </a:r>
            <a:r>
              <a:rPr lang="en-GB" sz="1400" dirty="0">
                <a:solidFill>
                  <a:srgbClr val="120742"/>
                </a:solidFill>
              </a:rPr>
              <a:t> | </a:t>
            </a:r>
            <a:r>
              <a:rPr lang="en-GB" sz="1400" dirty="0" err="1">
                <a:solidFill>
                  <a:srgbClr val="120742"/>
                </a:solidFill>
              </a:rPr>
              <a:t>Pob</a:t>
            </a:r>
            <a:r>
              <a:rPr lang="en-GB" sz="1400" dirty="0">
                <a:solidFill>
                  <a:srgbClr val="120742"/>
                </a:solidFill>
              </a:rPr>
              <a:t> ton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847300-8971-C75E-8264-59B2E8E3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344367" y="1477274"/>
            <a:ext cx="0" cy="176622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21F4491-E70E-BA48-957A-7D7896E5F8E6}"/>
              </a:ext>
            </a:extLst>
          </p:cNvPr>
          <p:cNvSpPr txBox="1">
            <a:spLocks/>
          </p:cNvSpPr>
          <p:nvPr/>
        </p:nvSpPr>
        <p:spPr>
          <a:xfrm>
            <a:off x="407205" y="6124210"/>
            <a:ext cx="8501482" cy="520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000" dirty="0">
                <a:solidFill>
                  <a:schemeClr val="tx1"/>
                </a:solidFill>
              </a:rPr>
              <a:t>X1. Sut ydych chi'n disgrifio'ch rhyw? X2. Nodwch eich oedran. X2b. A oes gennych unrhyw blant 15 oed neu iau yn eich cartref yr ydych yn gyfrifol amdanynt (rhiant, gwarcheidwad cyfreithiol ac ati)? Cyfanswm maint y sylfaen, n=4.092.</a:t>
            </a:r>
          </a:p>
        </p:txBody>
      </p:sp>
    </p:spTree>
    <p:extLst>
      <p:ext uri="{BB962C8B-B14F-4D97-AF65-F5344CB8AC3E}">
        <p14:creationId xmlns:p14="http://schemas.microsoft.com/office/powerpoint/2010/main" val="3148439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B8F8-0D84-C8B8-3A35-67057EA7C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166AA547-6DB6-9AFA-A951-2EF572C156B6}"/>
              </a:ext>
            </a:extLst>
          </p:cNvPr>
          <p:cNvSpPr>
            <a:spLocks/>
          </p:cNvSpPr>
          <p:nvPr/>
        </p:nvSpPr>
        <p:spPr>
          <a:xfrm>
            <a:off x="359999" y="454715"/>
            <a:ext cx="11494543" cy="10356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gymharu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2025,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ymholwyr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DU ac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Iwerddon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2026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dangos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ddim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newid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hymddygiad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a'u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bwriadau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ran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Chymru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gyda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bron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hanner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cymryd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toriadau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aml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ac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bwriadu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eto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fewn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flwyddyn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nesaf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ECF2E5F-55D0-19CF-5FBB-4521A9979C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833436"/>
            <a:ext cx="4994053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gyfer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graphicFrame>
        <p:nvGraphicFramePr>
          <p:cNvPr id="10" name="Chart 9" descr="Siart bar yn dangos bwriadau ymweld â Chymru ar draws pob ton (2024-2026) ar gyfer chwe chategori: aml yn cymryd seibiannau a bwriadu eto o fewn y flwyddyn (47%, 47%, 44%), weithiau'n cymryd seibiannau a bwriadu eto o fewn dwy flynedd (29%, 28%, 31%), wedi cymryd seibiant unwaith neu ddwywaith o'r blaen ac efallai eto (19%, 18%, 20%), wedi cymryd seibiant o'r blaen ond yn annhebygol eto (2%, 2%, 3%), erioed wedi bod ar seibiant ond hoffai wneud hynny (3%, 3%, 1%), ac erioed wedi cymryd seibiant ac yn annhebygol o wneud yn y dyfodol (0%, 0%, 1%).">
            <a:extLst>
              <a:ext uri="{FF2B5EF4-FFF2-40B4-BE49-F238E27FC236}">
                <a16:creationId xmlns:a16="http://schemas.microsoft.com/office/drawing/2014/main" id="{E09A26EF-4CE7-EE5D-78E0-1FF58F31EB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2256303"/>
              </p:ext>
            </p:extLst>
          </p:nvPr>
        </p:nvGraphicFramePr>
        <p:xfrm>
          <a:off x="228599" y="1672887"/>
          <a:ext cx="11850189" cy="4730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6EB2123-9912-C376-F356-5A14CF3CE541}"/>
              </a:ext>
            </a:extLst>
          </p:cNvPr>
          <p:cNvSpPr txBox="1">
            <a:spLocks/>
          </p:cNvSpPr>
          <p:nvPr/>
        </p:nvSpPr>
        <p:spPr>
          <a:xfrm>
            <a:off x="360000" y="6220722"/>
            <a:ext cx="106203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dirty="0">
                <a:solidFill>
                  <a:schemeClr val="tx1"/>
                </a:solidFill>
              </a:rPr>
              <a:t>A1. Pa un </a:t>
            </a:r>
            <a:r>
              <a:rPr lang="en-GB" sz="1000" dirty="0" err="1">
                <a:solidFill>
                  <a:schemeClr val="tx1"/>
                </a:solidFill>
              </a:rPr>
              <a:t>o'r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datganiadau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canlynol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sydd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fwyaf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perthnasol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</a:t>
            </a:r>
            <a:r>
              <a:rPr lang="en-GB" sz="1000" dirty="0">
                <a:solidFill>
                  <a:schemeClr val="tx1"/>
                </a:solidFill>
              </a:rPr>
              <a:t> chi o ran </a:t>
            </a:r>
            <a:r>
              <a:rPr lang="en-GB" sz="1000" dirty="0" err="1">
                <a:solidFill>
                  <a:schemeClr val="tx1"/>
                </a:solidFill>
              </a:rPr>
              <a:t>ymweld</a:t>
            </a:r>
            <a:r>
              <a:rPr lang="en-GB" sz="1000" dirty="0">
                <a:solidFill>
                  <a:schemeClr val="tx1"/>
                </a:solidFill>
              </a:rPr>
              <a:t> â </a:t>
            </a:r>
            <a:r>
              <a:rPr lang="en-GB" sz="1000" dirty="0" err="1">
                <a:solidFill>
                  <a:schemeClr val="tx1"/>
                </a:solidFill>
              </a:rPr>
              <a:t>Chymru</a:t>
            </a:r>
            <a:r>
              <a:rPr lang="en-GB" sz="1000" dirty="0">
                <a:solidFill>
                  <a:schemeClr val="tx1"/>
                </a:solidFill>
              </a:rPr>
              <a:t>? </a:t>
            </a:r>
            <a:r>
              <a:rPr lang="en-GB" sz="1000" dirty="0" err="1">
                <a:solidFill>
                  <a:schemeClr val="tx1"/>
                </a:solidFill>
              </a:rPr>
              <a:t>Cyfanswm</a:t>
            </a:r>
            <a:r>
              <a:rPr lang="en-GB" sz="1000" noProof="0" dirty="0">
                <a:solidFill>
                  <a:schemeClr val="tx1"/>
                </a:solidFill>
              </a:rPr>
              <a:t>, n=6,208 (2024), n=3,827 (2025), n=4,092 (2026)</a:t>
            </a:r>
          </a:p>
        </p:txBody>
      </p:sp>
    </p:spTree>
    <p:extLst>
      <p:ext uri="{BB962C8B-B14F-4D97-AF65-F5344CB8AC3E}">
        <p14:creationId xmlns:p14="http://schemas.microsoft.com/office/powerpoint/2010/main" val="238576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B0161-210E-2613-AC61-65C562423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A30584A8-1ABB-2752-04FB-27EDCFEFA960}"/>
              </a:ext>
            </a:extLst>
          </p:cNvPr>
          <p:cNvSpPr>
            <a:spLocks/>
          </p:cNvSpPr>
          <p:nvPr/>
        </p:nvSpPr>
        <p:spPr>
          <a:xfrm>
            <a:off x="359999" y="330423"/>
            <a:ext cx="11483657" cy="8790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ymweliadau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Chymru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adroddwyd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wedi'u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dosbarthu'n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weddol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gyfartal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draws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bywyd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Er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annibynwyr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leiaf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tebygol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bwriad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dyfodol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un mor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gryf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bwriad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camau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bywyd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eraill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431F43-9E4D-B6F7-2E1A-B2F9E68F2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019272" y="2021305"/>
            <a:ext cx="0" cy="382646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434895E-2304-E3D0-9D65-E87584901C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9519" y="1482922"/>
            <a:ext cx="4994053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Chymru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ôl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Chart 4" descr="Siart bar pentyrrus yn dangos bwriadau ymweld â Chymru yn ôl cam bywyd. Mae dros dri chwarter pob grŵp yn ymwelwyr aml neu ystyriol. Annibynwyr iau sy'n wahanol fwyaf: llai o ymwelwyr aml (33%) ond mwy o fwriad i ddychwelyd yn fuan, gan awgrymu cynulleidfa o gyfle yn hytrach nag arferiad sefydledig.">
            <a:extLst>
              <a:ext uri="{FF2B5EF4-FFF2-40B4-BE49-F238E27FC236}">
                <a16:creationId xmlns:a16="http://schemas.microsoft.com/office/drawing/2014/main" id="{0612B5A6-BC26-BC58-9F39-34C35224D2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8649418"/>
              </p:ext>
            </p:extLst>
          </p:nvPr>
        </p:nvGraphicFramePr>
        <p:xfrm>
          <a:off x="329519" y="1867568"/>
          <a:ext cx="11483657" cy="422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34C4DA-4698-1F89-C402-D14252A935AA}"/>
              </a:ext>
            </a:extLst>
          </p:cNvPr>
          <p:cNvSpPr txBox="1">
            <a:spLocks/>
          </p:cNvSpPr>
          <p:nvPr/>
        </p:nvSpPr>
        <p:spPr>
          <a:xfrm>
            <a:off x="360000" y="6198085"/>
            <a:ext cx="1142269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000" noProof="0" dirty="0">
                <a:solidFill>
                  <a:schemeClr val="tx1"/>
                </a:solidFill>
              </a:rPr>
              <a:t>A1. Pa un o'r gosodiadau canlynol sy'n disgrifio orau eich sefyllfa chi o ran ymweld â Chymru?</a:t>
            </a:r>
          </a:p>
          <a:p>
            <a:pPr marL="0" indent="0">
              <a:buNone/>
            </a:pPr>
            <a:r>
              <a:rPr lang="cy-GB" sz="1000" noProof="0" dirty="0">
                <a:solidFill>
                  <a:schemeClr val="tx1"/>
                </a:solidFill>
              </a:rPr>
              <a:t>Maint sylfaen cyfanswm, n=4,092 (annibynwyr iau n=60, teuluoedd n=269, annibynwyr hŷn n=1,631, oedran ymddeol n=2,092).</a:t>
            </a:r>
            <a:endParaRPr lang="en-GB" sz="10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38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F3C4-F57A-D833-E1B2-23086422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A106ED9F-A145-B9E5-81C8-4C4F1B182B00}"/>
              </a:ext>
            </a:extLst>
          </p:cNvPr>
          <p:cNvSpPr txBox="1">
            <a:spLocks/>
          </p:cNvSpPr>
          <p:nvPr/>
        </p:nvSpPr>
        <p:spPr>
          <a:xfrm>
            <a:off x="360000" y="347776"/>
            <a:ext cx="10848974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dirty="0"/>
              <a:t>Mae </a:t>
            </a:r>
            <a:r>
              <a:rPr lang="en-US" b="1" noProof="0" dirty="0" err="1"/>
              <a:t>cyfansoddiad</a:t>
            </a:r>
            <a:r>
              <a:rPr lang="en-US" b="1" noProof="0" dirty="0"/>
              <a:t> y </a:t>
            </a:r>
            <a:r>
              <a:rPr lang="en-US" b="1" noProof="0" dirty="0" err="1"/>
              <a:t>sampl</a:t>
            </a:r>
            <a:r>
              <a:rPr lang="en-US" b="1" noProof="0" dirty="0"/>
              <a:t> </a:t>
            </a:r>
            <a:r>
              <a:rPr lang="en-US" b="1" noProof="0" dirty="0" err="1"/>
              <a:t>ranbarthol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debyg</a:t>
            </a:r>
            <a:r>
              <a:rPr lang="en-US" b="1" noProof="0" dirty="0"/>
              <a:t> </a:t>
            </a:r>
            <a:r>
              <a:rPr lang="en-US" b="1" noProof="0" dirty="0" err="1"/>
              <a:t>i'r</a:t>
            </a:r>
            <a:r>
              <a:rPr lang="en-US" b="1" noProof="0" dirty="0"/>
              <a:t> </a:t>
            </a:r>
            <a:r>
              <a:rPr lang="en-US" b="1" noProof="0" dirty="0" err="1"/>
              <a:t>llynedd</a:t>
            </a:r>
            <a:r>
              <a:rPr lang="en-US" b="1" noProof="0" dirty="0"/>
              <a:t>, er bod </a:t>
            </a:r>
            <a:r>
              <a:rPr lang="en-US" b="1" noProof="0" dirty="0" err="1"/>
              <a:t>tuedd</a:t>
            </a:r>
            <a:r>
              <a:rPr lang="en-US" b="1" noProof="0" dirty="0"/>
              <a:t> </a:t>
            </a:r>
            <a:r>
              <a:rPr lang="en-US" b="1" noProof="0" dirty="0" err="1"/>
              <a:t>glir</a:t>
            </a:r>
            <a:r>
              <a:rPr lang="en-US" b="1" noProof="0" dirty="0"/>
              <a:t> </a:t>
            </a:r>
            <a:r>
              <a:rPr lang="en-US" b="1" noProof="0" dirty="0" err="1"/>
              <a:t>ar</a:t>
            </a:r>
            <a:r>
              <a:rPr lang="en-US" b="1" noProof="0" dirty="0"/>
              <a:t> </a:t>
            </a:r>
            <a:r>
              <a:rPr lang="en-US" b="1" noProof="0" dirty="0" err="1"/>
              <a:t>i</a:t>
            </a:r>
            <a:r>
              <a:rPr lang="en-US" b="1" noProof="0" dirty="0"/>
              <a:t> </a:t>
            </a:r>
            <a:r>
              <a:rPr lang="en-US" b="1" noProof="0" dirty="0" err="1"/>
              <a:t>fyny</a:t>
            </a:r>
            <a:r>
              <a:rPr lang="en-US" b="1" noProof="0" dirty="0"/>
              <a:t> </a:t>
            </a:r>
            <a:r>
              <a:rPr lang="en-US" b="1" noProof="0" dirty="0" err="1"/>
              <a:t>mewn</a:t>
            </a:r>
            <a:r>
              <a:rPr lang="en-US" b="1" noProof="0" dirty="0"/>
              <a:t> </a:t>
            </a:r>
            <a:r>
              <a:rPr lang="en-US" b="1" noProof="0" dirty="0" err="1"/>
              <a:t>ymwelwyr</a:t>
            </a:r>
            <a:r>
              <a:rPr lang="en-US" b="1" noProof="0" dirty="0"/>
              <a:t> o </a:t>
            </a:r>
            <a:r>
              <a:rPr lang="en-US" b="1" noProof="0" dirty="0" err="1"/>
              <a:t>Gymru</a:t>
            </a:r>
            <a:r>
              <a:rPr lang="en-US" b="1" noProof="0" dirty="0"/>
              <a:t> </a:t>
            </a:r>
            <a:r>
              <a:rPr lang="en-US" b="1" noProof="0" dirty="0" err="1"/>
              <a:t>ei</a:t>
            </a:r>
            <a:r>
              <a:rPr lang="en-US" b="1" noProof="0" dirty="0"/>
              <a:t> </a:t>
            </a:r>
            <a:r>
              <a:rPr lang="en-US" b="1" noProof="0" dirty="0" err="1"/>
              <a:t>hun</a:t>
            </a:r>
            <a:r>
              <a:rPr lang="en-US" b="1" noProof="0" dirty="0"/>
              <a:t>, </a:t>
            </a:r>
            <a:r>
              <a:rPr lang="en-US" b="1" noProof="0" dirty="0" err="1"/>
              <a:t>gan</a:t>
            </a:r>
            <a:r>
              <a:rPr lang="en-US" b="1" noProof="0" dirty="0"/>
              <a:t> </a:t>
            </a:r>
            <a:r>
              <a:rPr lang="en-US" b="1" noProof="0" dirty="0" err="1"/>
              <a:t>gynyddu</a:t>
            </a:r>
            <a:r>
              <a:rPr lang="en-US" b="1" noProof="0" dirty="0"/>
              <a:t> 8% </a:t>
            </a:r>
            <a:r>
              <a:rPr lang="en-US" b="1" noProof="0" dirty="0" err="1"/>
              <a:t>ers</a:t>
            </a:r>
            <a:r>
              <a:rPr lang="en-US" b="1" noProof="0" dirty="0"/>
              <a:t> 2024.</a:t>
            </a:r>
            <a:endParaRPr lang="en-GB" b="1" noProof="0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EA95825E-4F45-985C-BD1D-2B63968BC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352173"/>
            <a:ext cx="300301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Preswyl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graphicFrame>
        <p:nvGraphicFramePr>
          <p:cNvPr id="9" name="Chart 8" descr="Siart bar yn dangos man preswyl ymatebwyr ar draws pob ton (2024-2026), gyda'r rhanbarthau mwyaf cyffredin yn cynnwys Gogledd Orllewin Lloegr, Gorllewin Canolbarth Lloegr, De Ddwyrain Lloegr, a Chymru. Mae Cymru wedi cynyddu'n sylweddol o 8% yn 2024 i 16% yn 2026, tra bod rhanbarthau eraill yn parhau'n gymharol sefydlog.">
            <a:extLst>
              <a:ext uri="{FF2B5EF4-FFF2-40B4-BE49-F238E27FC236}">
                <a16:creationId xmlns:a16="http://schemas.microsoft.com/office/drawing/2014/main" id="{79806842-A778-AF02-B125-5078BF808D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464024"/>
              </p:ext>
            </p:extLst>
          </p:nvPr>
        </p:nvGraphicFramePr>
        <p:xfrm>
          <a:off x="219986" y="1239253"/>
          <a:ext cx="11752027" cy="5419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2BDECF-69A7-E8C3-9CAA-E1D1FEE43D2A}"/>
              </a:ext>
            </a:extLst>
          </p:cNvPr>
          <p:cNvSpPr txBox="1">
            <a:spLocks/>
          </p:cNvSpPr>
          <p:nvPr/>
        </p:nvSpPr>
        <p:spPr>
          <a:xfrm>
            <a:off x="360000" y="6293257"/>
            <a:ext cx="10254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X3c. A </a:t>
            </a:r>
            <a:r>
              <a:rPr lang="en-GB" sz="1000" noProof="0" dirty="0" err="1">
                <a:solidFill>
                  <a:schemeClr val="tx1"/>
                </a:solidFill>
              </a:rPr>
              <a:t>ble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y DU </a:t>
            </a:r>
            <a:r>
              <a:rPr lang="en-GB" sz="1000" noProof="0" dirty="0" err="1">
                <a:solidFill>
                  <a:schemeClr val="tx1"/>
                </a:solidFill>
              </a:rPr>
              <a:t>ydych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chi’n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byw</a:t>
            </a:r>
            <a:r>
              <a:rPr lang="en-GB" sz="1000" noProof="0" dirty="0">
                <a:solidFill>
                  <a:schemeClr val="tx1"/>
                </a:solidFill>
              </a:rPr>
              <a:t>? </a:t>
            </a:r>
            <a:r>
              <a:rPr lang="en-GB" sz="1000" noProof="0" dirty="0" err="1">
                <a:solidFill>
                  <a:schemeClr val="tx1"/>
                </a:solidFill>
              </a:rPr>
              <a:t>Ymholwyr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sy’n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byw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y DU, n=6,059(2024), n=3,705 (2025), n=3,955</a:t>
            </a:r>
            <a:r>
              <a:rPr lang="en-GB" sz="1000" dirty="0">
                <a:solidFill>
                  <a:schemeClr val="tx1"/>
                </a:solidFill>
              </a:rPr>
              <a:t> (2026)</a:t>
            </a:r>
            <a:r>
              <a:rPr lang="en-GB" sz="1000" noProof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520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CD958-DBEB-1195-A9D6-C5EE23F9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A287E5A-A86D-7972-3AD9-E2D03A4A3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" y="0"/>
            <a:ext cx="1219197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6EA1CB-39B7-D8C4-DE7A-92E7D271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6" y="0"/>
            <a:ext cx="12188553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9A29A67-03EC-9552-FE2F-F483BE437E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cy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TROSI TAITH A PHERTHYNAS Â CHYMRU 2025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747D95-BDD8-38AA-E792-EEC0AF86E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0DC0B-8571-2C9A-0644-EFEE1798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1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9359" y="927469"/>
            <a:ext cx="6172641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BE0539A-E277-C0EB-8F03-D0E82D2E1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3"/>
          <a:stretch>
            <a:fillRect/>
          </a:stretch>
        </p:blipFill>
        <p:spPr bwMode="auto">
          <a:xfrm>
            <a:off x="0" y="931657"/>
            <a:ext cx="60984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27469"/>
            <a:ext cx="12192000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918BD6E-45B2-48B2-7811-B9B33A152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68300" y="2533650"/>
            <a:ext cx="6789000" cy="4946650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>
              <a:solidFill>
                <a:srgbClr val="04043F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24E8485-785B-46E9-976A-530F3223F7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6067"/>
            <a:ext cx="7251702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TROSI TAITH A PHERTHYNAS Â CHYMRU 2025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E1103D-320D-E8FF-8032-7DA4A12E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3508" y="655399"/>
            <a:ext cx="64689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86B4DBA-007F-3594-8351-9B83A82F6F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63508" y="3206735"/>
            <a:ext cx="52033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61% </a:t>
            </a:r>
            <a:r>
              <a:rPr lang="en-US" sz="2000" b="1" dirty="0" err="1">
                <a:solidFill>
                  <a:schemeClr val="bg1"/>
                </a:solidFill>
              </a:rPr>
              <a:t>o'r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ymatebwyr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ymwelodd</a:t>
            </a:r>
            <a:r>
              <a:rPr lang="en-US" sz="2000" b="1" dirty="0">
                <a:solidFill>
                  <a:schemeClr val="bg1"/>
                </a:solidFill>
              </a:rPr>
              <a:t> â </a:t>
            </a:r>
            <a:r>
              <a:rPr lang="en-US" sz="2000" b="1" dirty="0" err="1">
                <a:solidFill>
                  <a:schemeClr val="bg1"/>
                </a:solidFill>
              </a:rPr>
              <a:t>Chymru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yn</a:t>
            </a:r>
            <a:r>
              <a:rPr lang="en-US" sz="2000" b="1" dirty="0">
                <a:solidFill>
                  <a:schemeClr val="bg1"/>
                </a:solidFill>
              </a:rPr>
              <a:t> 2025.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Mae </a:t>
            </a:r>
            <a:r>
              <a:rPr lang="en-US" sz="2000" dirty="0" err="1">
                <a:solidFill>
                  <a:schemeClr val="bg1"/>
                </a:solidFill>
              </a:rPr>
              <a:t>hyn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sefydlog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o'i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gymharu</a:t>
            </a:r>
            <a:r>
              <a:rPr lang="en-US" sz="2000" dirty="0">
                <a:solidFill>
                  <a:schemeClr val="bg1"/>
                </a:solidFill>
              </a:rPr>
              <a:t> â </a:t>
            </a:r>
            <a:r>
              <a:rPr lang="en-US" sz="2000" dirty="0" err="1">
                <a:solidFill>
                  <a:schemeClr val="bg1"/>
                </a:solidFill>
              </a:rPr>
              <a:t>blynyddoedd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blaenorol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D7378-814D-0901-1728-05C797AD68F6}"/>
              </a:ext>
            </a:extLst>
          </p:cNvPr>
          <p:cNvSpPr txBox="1"/>
          <p:nvPr/>
        </p:nvSpPr>
        <p:spPr>
          <a:xfrm>
            <a:off x="6096000" y="1884999"/>
            <a:ext cx="6083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Mae </a:t>
            </a:r>
            <a:r>
              <a:rPr lang="en-GB" sz="2000" dirty="0" err="1">
                <a:solidFill>
                  <a:schemeClr val="bg1"/>
                </a:solidFill>
              </a:rPr>
              <a:t>ymweliadau</a:t>
            </a:r>
            <a:r>
              <a:rPr lang="en-GB" sz="2000" dirty="0">
                <a:solidFill>
                  <a:schemeClr val="bg1"/>
                </a:solidFill>
              </a:rPr>
              <a:t> â </a:t>
            </a:r>
            <a:r>
              <a:rPr lang="en-GB" sz="2000" dirty="0" err="1">
                <a:solidFill>
                  <a:schemeClr val="bg1"/>
                </a:solidFill>
              </a:rPr>
              <a:t>Chymru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gynnydd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ymhlith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annibynwyr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iau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gyda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thwf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cyson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i'w</a:t>
            </a:r>
            <a:r>
              <a:rPr lang="en-GB" sz="2000" dirty="0">
                <a:solidFill>
                  <a:schemeClr val="bg1"/>
                </a:solidFill>
              </a:rPr>
              <a:t> weld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draws </a:t>
            </a:r>
            <a:r>
              <a:rPr lang="en-GB" sz="2000" dirty="0" err="1">
                <a:solidFill>
                  <a:schemeClr val="bg1"/>
                </a:solidFill>
              </a:rPr>
              <a:t>tonnau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diweddar</a:t>
            </a:r>
            <a:r>
              <a:rPr lang="en-GB" sz="2000" dirty="0">
                <a:solidFill>
                  <a:schemeClr val="bg1"/>
                </a:solidFill>
              </a:rPr>
              <a:t>. Dylid </a:t>
            </a:r>
            <a:r>
              <a:rPr lang="en-GB" sz="2000" dirty="0" err="1">
                <a:solidFill>
                  <a:schemeClr val="bg1"/>
                </a:solidFill>
              </a:rPr>
              <a:t>dehongli'r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canlyniad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hwn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ofalus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gan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gallai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gael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ddylanwadu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gan</a:t>
            </a:r>
            <a:r>
              <a:rPr lang="en-GB" sz="2000" dirty="0">
                <a:solidFill>
                  <a:schemeClr val="bg1"/>
                </a:solidFill>
              </a:rPr>
              <a:t> faint </a:t>
            </a:r>
            <a:r>
              <a:rPr lang="en-GB" sz="2000" dirty="0" err="1">
                <a:solidFill>
                  <a:schemeClr val="bg1"/>
                </a:solidFill>
              </a:rPr>
              <a:t>bach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sampl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fewn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grŵp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hwn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lefel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gyfanswm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mae'r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rhai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sy'n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ymweld</a:t>
            </a:r>
            <a:r>
              <a:rPr lang="en-GB" sz="2000" dirty="0">
                <a:solidFill>
                  <a:schemeClr val="bg1"/>
                </a:solidFill>
              </a:rPr>
              <a:t> â </a:t>
            </a:r>
            <a:r>
              <a:rPr lang="en-GB" sz="2000" dirty="0" err="1">
                <a:solidFill>
                  <a:schemeClr val="bg1"/>
                </a:solidFill>
              </a:rPr>
              <a:t>Chymru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fwy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tebygol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ddewis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toriadau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byr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hytrach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gwyliau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hirach</a:t>
            </a:r>
            <a:r>
              <a:rPr lang="en-GB" sz="2000" dirty="0">
                <a:solidFill>
                  <a:schemeClr val="bg1"/>
                </a:solidFill>
              </a:rPr>
              <a:t>. Mae </a:t>
            </a:r>
            <a:r>
              <a:rPr lang="en-GB" sz="2000" dirty="0" err="1">
                <a:solidFill>
                  <a:schemeClr val="bg1"/>
                </a:solidFill>
              </a:rPr>
              <a:t>ymweliadau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blaenorol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parhau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gryf</a:t>
            </a:r>
            <a:r>
              <a:rPr lang="en-GB" sz="2000" dirty="0">
                <a:solidFill>
                  <a:schemeClr val="bg1"/>
                </a:solidFill>
              </a:rPr>
              <a:t> - </a:t>
            </a:r>
            <a:r>
              <a:rPr lang="en-GB" sz="2000" dirty="0" err="1">
                <a:solidFill>
                  <a:schemeClr val="bg1"/>
                </a:solidFill>
              </a:rPr>
              <a:t>roedd</a:t>
            </a:r>
            <a:r>
              <a:rPr lang="en-GB" sz="2000" dirty="0">
                <a:solidFill>
                  <a:schemeClr val="bg1"/>
                </a:solidFill>
              </a:rPr>
              <a:t> 65% </a:t>
            </a:r>
            <a:r>
              <a:rPr lang="en-GB" sz="2000" dirty="0" err="1">
                <a:solidFill>
                  <a:schemeClr val="bg1"/>
                </a:solidFill>
              </a:rPr>
              <a:t>wedi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cyn</a:t>
            </a:r>
            <a:r>
              <a:rPr lang="en-GB" sz="2000" dirty="0">
                <a:solidFill>
                  <a:schemeClr val="bg1"/>
                </a:solidFill>
              </a:rPr>
              <a:t> 2020, </a:t>
            </a:r>
            <a:r>
              <a:rPr lang="en-GB" sz="2000" dirty="0" err="1">
                <a:solidFill>
                  <a:schemeClr val="bg1"/>
                </a:solidFill>
              </a:rPr>
              <a:t>sy'n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cyfateb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agos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lefelau</a:t>
            </a:r>
            <a:r>
              <a:rPr lang="en-GB" sz="2000" dirty="0">
                <a:solidFill>
                  <a:schemeClr val="bg1"/>
                </a:solidFill>
              </a:rPr>
              <a:t> 2024.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95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252D-4C72-2C2C-36F9-F1335C15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>
            <a:extLst>
              <a:ext uri="{FF2B5EF4-FFF2-40B4-BE49-F238E27FC236}">
                <a16:creationId xmlns:a16="http://schemas.microsoft.com/office/drawing/2014/main" id="{6DD65202-E045-CDD9-9FD5-BB3E9A66C316}"/>
              </a:ext>
            </a:extLst>
          </p:cNvPr>
          <p:cNvSpPr txBox="1">
            <a:spLocks/>
          </p:cNvSpPr>
          <p:nvPr/>
        </p:nvSpPr>
        <p:spPr>
          <a:xfrm>
            <a:off x="360000" y="406428"/>
            <a:ext cx="11551054" cy="1185556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Yn 2025, </a:t>
            </a:r>
            <a:r>
              <a:rPr lang="en-GB" b="1" noProof="0" dirty="0" err="1"/>
              <a:t>adroddodd</a:t>
            </a:r>
            <a:r>
              <a:rPr lang="en-GB" b="1" noProof="0" dirty="0"/>
              <a:t> 61% </a:t>
            </a:r>
            <a:r>
              <a:rPr lang="en-GB" b="1" noProof="0" dirty="0" err="1"/>
              <a:t>o'r</a:t>
            </a:r>
            <a:r>
              <a:rPr lang="en-GB" b="1" noProof="0" dirty="0"/>
              <a:t> </a:t>
            </a:r>
            <a:r>
              <a:rPr lang="en-GB" b="1" noProof="0" dirty="0" err="1"/>
              <a:t>ymatebwyr</a:t>
            </a:r>
            <a:r>
              <a:rPr lang="en-GB" b="1" noProof="0" dirty="0"/>
              <a:t> </a:t>
            </a:r>
            <a:r>
              <a:rPr lang="en-GB" b="1" noProof="0" dirty="0" err="1"/>
              <a:t>eu</a:t>
            </a:r>
            <a:r>
              <a:rPr lang="en-GB" b="1" noProof="0" dirty="0"/>
              <a:t> bod </a:t>
            </a:r>
            <a:r>
              <a:rPr lang="en-GB" b="1" noProof="0" dirty="0" err="1"/>
              <a:t>wedi</a:t>
            </a:r>
            <a:r>
              <a:rPr lang="en-GB" b="1" noProof="0" dirty="0"/>
              <a:t> </a:t>
            </a:r>
            <a:r>
              <a:rPr lang="en-GB" b="1" noProof="0" dirty="0" err="1"/>
              <a:t>ymweld</a:t>
            </a:r>
            <a:r>
              <a:rPr lang="en-GB" b="1" noProof="0" dirty="0"/>
              <a:t> â </a:t>
            </a:r>
            <a:r>
              <a:rPr lang="en-GB" b="1" noProof="0" dirty="0" err="1"/>
              <a:t>Chymru</a:t>
            </a:r>
            <a:r>
              <a:rPr lang="en-GB" b="1" noProof="0" dirty="0"/>
              <a:t>, </a:t>
            </a:r>
            <a:r>
              <a:rPr lang="en-GB" b="1" noProof="0" dirty="0" err="1"/>
              <a:t>sy'n</a:t>
            </a:r>
            <a:r>
              <a:rPr lang="en-GB" b="1" noProof="0" dirty="0"/>
              <a:t> </a:t>
            </a:r>
            <a:r>
              <a:rPr lang="en-GB" b="1" noProof="0" dirty="0" err="1"/>
              <a:t>gyson</a:t>
            </a:r>
            <a:r>
              <a:rPr lang="en-GB" b="1" noProof="0" dirty="0"/>
              <a:t> â </a:t>
            </a:r>
            <a:r>
              <a:rPr lang="en-GB" b="1" noProof="0" dirty="0" err="1"/>
              <a:t>blynyddoedd</a:t>
            </a:r>
            <a:r>
              <a:rPr lang="en-GB" b="1" noProof="0" dirty="0"/>
              <a:t> </a:t>
            </a:r>
            <a:r>
              <a:rPr lang="en-GB" b="1" noProof="0" dirty="0" err="1"/>
              <a:t>blaenorol</a:t>
            </a:r>
            <a:r>
              <a:rPr lang="en-GB" b="1" noProof="0" dirty="0"/>
              <a:t>. Yn </a:t>
            </a:r>
            <a:r>
              <a:rPr lang="en-GB" b="1" noProof="0" dirty="0" err="1"/>
              <a:t>ôl</a:t>
            </a:r>
            <a:r>
              <a:rPr lang="en-GB" b="1" noProof="0" dirty="0"/>
              <a:t> cam </a:t>
            </a:r>
            <a:r>
              <a:rPr lang="en-GB" b="1" noProof="0" dirty="0" err="1"/>
              <a:t>bywyd</a:t>
            </a:r>
            <a:r>
              <a:rPr lang="en-GB" b="1" noProof="0" dirty="0"/>
              <a:t>, </a:t>
            </a:r>
            <a:r>
              <a:rPr lang="en-GB" b="1" noProof="0" dirty="0" err="1"/>
              <a:t>roedd</a:t>
            </a:r>
            <a:r>
              <a:rPr lang="en-GB" b="1" noProof="0" dirty="0"/>
              <a:t> 71% o </a:t>
            </a:r>
            <a:r>
              <a:rPr lang="en-GB" b="1" noProof="0" dirty="0" err="1"/>
              <a:t>annibynwyr</a:t>
            </a:r>
            <a:r>
              <a:rPr lang="en-GB" b="1" noProof="0" dirty="0"/>
              <a:t> </a:t>
            </a:r>
            <a:r>
              <a:rPr lang="en-GB" b="1" noProof="0" dirty="0" err="1"/>
              <a:t>iau</a:t>
            </a:r>
            <a:r>
              <a:rPr lang="en-GB" b="1" noProof="0" dirty="0"/>
              <a:t> </a:t>
            </a:r>
            <a:r>
              <a:rPr lang="en-GB" b="1" noProof="0" dirty="0" err="1"/>
              <a:t>wedi</a:t>
            </a:r>
            <a:r>
              <a:rPr lang="en-GB" b="1" noProof="0" dirty="0"/>
              <a:t> </a:t>
            </a:r>
            <a:r>
              <a:rPr lang="en-GB" b="1" noProof="0" dirty="0" err="1"/>
              <a:t>ymweld</a:t>
            </a:r>
            <a:r>
              <a:rPr lang="en-GB" b="1" noProof="0" dirty="0"/>
              <a:t>, </a:t>
            </a:r>
            <a:r>
              <a:rPr lang="en-GB" b="1" noProof="0" dirty="0" err="1"/>
              <a:t>o'i</a:t>
            </a:r>
            <a:r>
              <a:rPr lang="en-GB" b="1" noProof="0" dirty="0"/>
              <a:t> </a:t>
            </a:r>
            <a:r>
              <a:rPr lang="en-GB" b="1" noProof="0" dirty="0" err="1"/>
              <a:t>gymharu</a:t>
            </a:r>
            <a:r>
              <a:rPr lang="en-GB" b="1" noProof="0" dirty="0"/>
              <a:t> â 60% </a:t>
            </a:r>
            <a:r>
              <a:rPr lang="en-GB" b="1" noProof="0" dirty="0" err="1"/>
              <a:t>o'r</a:t>
            </a:r>
            <a:r>
              <a:rPr lang="en-GB" b="1" noProof="0" dirty="0"/>
              <a:t> </a:t>
            </a:r>
            <a:r>
              <a:rPr lang="en-GB" b="1" noProof="0" dirty="0" err="1"/>
              <a:t>rhai</a:t>
            </a:r>
            <a:r>
              <a:rPr lang="en-GB" b="1" noProof="0" dirty="0"/>
              <a:t> </a:t>
            </a:r>
            <a:r>
              <a:rPr lang="en-GB" b="1" noProof="0" dirty="0" err="1"/>
              <a:t>sydd</a:t>
            </a:r>
            <a:r>
              <a:rPr lang="en-GB" b="1" noProof="0" dirty="0"/>
              <a:t> </a:t>
            </a:r>
            <a:r>
              <a:rPr lang="en-GB" b="1" noProof="0" dirty="0" err="1"/>
              <a:t>oedran</a:t>
            </a:r>
            <a:r>
              <a:rPr lang="en-GB" b="1" noProof="0" dirty="0"/>
              <a:t> </a:t>
            </a:r>
            <a:r>
              <a:rPr lang="en-GB" b="1" noProof="0" dirty="0" err="1"/>
              <a:t>ymddeol</a:t>
            </a:r>
            <a:r>
              <a:rPr lang="en-GB" b="1" noProof="0" dirty="0"/>
              <a:t>. </a:t>
            </a:r>
            <a:r>
              <a:rPr lang="en-GB" b="1" noProof="0" dirty="0" err="1"/>
              <a:t>Arhosodd</a:t>
            </a:r>
            <a:r>
              <a:rPr lang="en-GB" b="1" noProof="0" dirty="0"/>
              <a:t> </a:t>
            </a:r>
            <a:r>
              <a:rPr lang="en-GB" b="1" noProof="0" dirty="0" err="1"/>
              <a:t>patrymau</a:t>
            </a:r>
            <a:r>
              <a:rPr lang="en-GB" b="1" noProof="0" dirty="0"/>
              <a:t> cam </a:t>
            </a:r>
            <a:r>
              <a:rPr lang="en-GB" b="1" noProof="0" dirty="0" err="1"/>
              <a:t>bywyd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sefydlog</a:t>
            </a:r>
            <a:r>
              <a:rPr lang="en-GB" b="1" noProof="0" dirty="0"/>
              <a:t>. </a:t>
            </a:r>
            <a:r>
              <a:rPr lang="en-GB" b="1" noProof="0" dirty="0" err="1"/>
              <a:t>Gwelwyd</a:t>
            </a:r>
            <a:r>
              <a:rPr lang="en-GB" b="1" noProof="0" dirty="0"/>
              <a:t> </a:t>
            </a:r>
            <a:r>
              <a:rPr lang="en-GB" b="1" noProof="0" dirty="0" err="1"/>
              <a:t>cynnydd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amlder</a:t>
            </a:r>
            <a:r>
              <a:rPr lang="en-GB" b="1" noProof="0" dirty="0"/>
              <a:t> </a:t>
            </a:r>
            <a:r>
              <a:rPr lang="en-GB" b="1" noProof="0" dirty="0" err="1"/>
              <a:t>gwyliau</a:t>
            </a:r>
            <a:r>
              <a:rPr lang="en-GB" b="1" noProof="0" dirty="0"/>
              <a:t> </a:t>
            </a:r>
            <a:r>
              <a:rPr lang="en-GB" b="1" noProof="0" dirty="0" err="1"/>
              <a:t>ymhlith</a:t>
            </a:r>
            <a:r>
              <a:rPr lang="en-GB" b="1" noProof="0" dirty="0"/>
              <a:t> </a:t>
            </a:r>
            <a:r>
              <a:rPr lang="en-GB" b="1" noProof="0" dirty="0" err="1"/>
              <a:t>annibynwyr</a:t>
            </a:r>
            <a:r>
              <a:rPr lang="en-GB" b="1" noProof="0" dirty="0"/>
              <a:t> </a:t>
            </a:r>
            <a:r>
              <a:rPr lang="en-GB" b="1" noProof="0" dirty="0" err="1"/>
              <a:t>iau</a:t>
            </a:r>
            <a:r>
              <a:rPr lang="en-GB" b="1" noProof="0" dirty="0"/>
              <a:t>, er y </a:t>
            </a:r>
            <a:r>
              <a:rPr lang="en-GB" b="1" noProof="0" dirty="0" err="1"/>
              <a:t>gallai</a:t>
            </a:r>
            <a:r>
              <a:rPr lang="en-GB" b="1" noProof="0" dirty="0"/>
              <a:t> </a:t>
            </a:r>
            <a:r>
              <a:rPr lang="en-GB" b="1" noProof="0" dirty="0" err="1"/>
              <a:t>hyn</a:t>
            </a:r>
            <a:r>
              <a:rPr lang="en-GB" b="1" noProof="0" dirty="0"/>
              <a:t> </a:t>
            </a:r>
            <a:r>
              <a:rPr lang="en-GB" b="1" noProof="0" dirty="0" err="1"/>
              <a:t>adlewyrchu</a:t>
            </a:r>
            <a:r>
              <a:rPr lang="en-GB" b="1" noProof="0" dirty="0"/>
              <a:t> </a:t>
            </a:r>
            <a:r>
              <a:rPr lang="en-GB" b="1" noProof="0" dirty="0" err="1"/>
              <a:t>maint</a:t>
            </a:r>
            <a:r>
              <a:rPr lang="en-GB" b="1" noProof="0" dirty="0"/>
              <a:t> </a:t>
            </a:r>
            <a:r>
              <a:rPr lang="en-GB" b="1" noProof="0" dirty="0" err="1"/>
              <a:t>bach</a:t>
            </a:r>
            <a:r>
              <a:rPr lang="en-GB" b="1" noProof="0" dirty="0"/>
              <a:t> y </a:t>
            </a:r>
            <a:r>
              <a:rPr lang="en-GB" b="1" noProof="0" dirty="0" err="1"/>
              <a:t>sampl</a:t>
            </a:r>
            <a:r>
              <a:rPr lang="en-GB" b="1" noProof="0" dirty="0"/>
              <a:t> </a:t>
            </a:r>
            <a:r>
              <a:rPr lang="en-GB" b="1" noProof="0" dirty="0" err="1"/>
              <a:t>ar</a:t>
            </a:r>
            <a:r>
              <a:rPr lang="en-GB" b="1" noProof="0" dirty="0"/>
              <a:t> </a:t>
            </a:r>
            <a:r>
              <a:rPr lang="en-GB" b="1" noProof="0" dirty="0" err="1"/>
              <a:t>gyfer</a:t>
            </a:r>
            <a:r>
              <a:rPr lang="en-GB" b="1" noProof="0" dirty="0"/>
              <a:t> y </a:t>
            </a:r>
            <a:r>
              <a:rPr lang="en-GB" b="1" noProof="0" dirty="0" err="1"/>
              <a:t>grŵp</a:t>
            </a:r>
            <a:r>
              <a:rPr lang="en-GB" b="1" noProof="0" dirty="0"/>
              <a:t> </a:t>
            </a:r>
            <a:r>
              <a:rPr lang="en-GB" b="1" noProof="0" dirty="0" err="1"/>
              <a:t>hwn</a:t>
            </a:r>
            <a:r>
              <a:rPr lang="en-GB" b="1" noProof="0" dirty="0"/>
              <a:t>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C3F7D0-E770-A0D4-AA2C-F0C6382FA8C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954906"/>
            <a:ext cx="376672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Amlder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tripiau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Cam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hart 9" descr="Siart bar yn dangos amlder teithiau i Gymru yn ôl cam bywyd (2023-2025). Mae'r cyfanswm yn sefydlog o gwmpas 60-61%. Annibynwyr iau'n dangos y cynnydd amlycaf, o 58% yn 2023 i 71% yn 2025, tra bod grwpiau eraill yn parhau'n gymharol sefydlog.">
            <a:extLst>
              <a:ext uri="{FF2B5EF4-FFF2-40B4-BE49-F238E27FC236}">
                <a16:creationId xmlns:a16="http://schemas.microsoft.com/office/drawing/2014/main" id="{9194A37D-868D-C770-864F-3F06232366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4376436"/>
              </p:ext>
            </p:extLst>
          </p:nvPr>
        </p:nvGraphicFramePr>
        <p:xfrm>
          <a:off x="360000" y="1954907"/>
          <a:ext cx="11622616" cy="4132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CDD83BC-3BD8-8800-B655-7A9A3B78998F}"/>
              </a:ext>
            </a:extLst>
          </p:cNvPr>
          <p:cNvSpPr txBox="1">
            <a:spLocks/>
          </p:cNvSpPr>
          <p:nvPr/>
        </p:nvSpPr>
        <p:spPr>
          <a:xfrm>
            <a:off x="360000" y="6142037"/>
            <a:ext cx="11353799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000" noProof="0" dirty="0">
                <a:solidFill>
                  <a:schemeClr val="tx1"/>
                </a:solidFill>
              </a:rPr>
              <a:t>A2a. A wnaethoch chi gymryd toriad byr neu wyliau yng Nghymru yn 2025?</a:t>
            </a:r>
          </a:p>
          <a:p>
            <a:pPr marL="0" indent="0">
              <a:buNone/>
            </a:pPr>
            <a:r>
              <a:rPr lang="cy-GB" sz="1000" noProof="0" dirty="0">
                <a:solidFill>
                  <a:schemeClr val="tx1"/>
                </a:solidFill>
              </a:rPr>
              <a:t>Cyfanswm, n=3,927 (Annibynwyr iau n=55, Teuluoedd n=254, Annibynwyr hŷn n=1,557, Oedran ymddeol n=2,012).</a:t>
            </a:r>
            <a:endParaRPr lang="en-GB" sz="1000" noProof="0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0A4AF9-B3C5-D179-D839-997B4E0AE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737198" y="2988527"/>
            <a:ext cx="0" cy="309863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86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73FB446B-55ED-331A-CAE8-5F33868D6F74}"/>
              </a:ext>
            </a:extLst>
          </p:cNvPr>
          <p:cNvSpPr txBox="1">
            <a:spLocks/>
          </p:cNvSpPr>
          <p:nvPr/>
        </p:nvSpPr>
        <p:spPr>
          <a:xfrm>
            <a:off x="360000" y="330423"/>
            <a:ext cx="6426824" cy="1537946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Yn 2025, </a:t>
            </a:r>
            <a:r>
              <a:rPr lang="en-GB" b="1" noProof="0" dirty="0" err="1"/>
              <a:t>cymerodd</a:t>
            </a:r>
            <a:r>
              <a:rPr lang="en-GB" b="1" noProof="0" dirty="0"/>
              <a:t> </a:t>
            </a:r>
            <a:r>
              <a:rPr lang="en-GB" b="1" noProof="0" dirty="0" err="1"/>
              <a:t>teithwyr</a:t>
            </a:r>
            <a:r>
              <a:rPr lang="en-GB" b="1" dirty="0"/>
              <a:t> </a:t>
            </a:r>
            <a:r>
              <a:rPr lang="en-GB" b="1" noProof="0" dirty="0"/>
              <a:t>a </a:t>
            </a:r>
            <a:r>
              <a:rPr lang="en-GB" b="1" noProof="0" dirty="0" err="1"/>
              <a:t>ymwelodd</a:t>
            </a:r>
            <a:r>
              <a:rPr lang="en-GB" b="1" noProof="0" dirty="0"/>
              <a:t> â </a:t>
            </a:r>
            <a:r>
              <a:rPr lang="en-GB" b="1" noProof="0" dirty="0" err="1"/>
              <a:t>Chymru</a:t>
            </a:r>
            <a:r>
              <a:rPr lang="en-GB" b="1" noProof="0" dirty="0"/>
              <a:t> </a:t>
            </a:r>
            <a:r>
              <a:rPr lang="en-GB" b="1" noProof="0" dirty="0" err="1"/>
              <a:t>gyfartaledd</a:t>
            </a:r>
            <a:r>
              <a:rPr lang="en-GB" b="1" noProof="0" dirty="0"/>
              <a:t> o 3.51 o </a:t>
            </a:r>
            <a:r>
              <a:rPr lang="en-GB" b="1" noProof="0" dirty="0" err="1"/>
              <a:t>seibiannau</a:t>
            </a:r>
            <a:r>
              <a:rPr lang="en-GB" b="1" noProof="0" dirty="0"/>
              <a:t> </a:t>
            </a:r>
            <a:r>
              <a:rPr lang="en-GB" b="1" noProof="0" dirty="0" err="1"/>
              <a:t>byr</a:t>
            </a:r>
            <a:r>
              <a:rPr lang="en-GB" b="1" noProof="0" dirty="0"/>
              <a:t> neu </a:t>
            </a:r>
            <a:r>
              <a:rPr lang="en-GB" b="1" noProof="0" dirty="0" err="1"/>
              <a:t>wyliau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Gymru</a:t>
            </a:r>
            <a:r>
              <a:rPr lang="en-GB" b="1" noProof="0" dirty="0"/>
              <a:t>, </a:t>
            </a:r>
            <a:r>
              <a:rPr lang="en-GB" b="1" noProof="0" dirty="0" err="1"/>
              <a:t>ychydig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fwy</a:t>
            </a:r>
            <a:r>
              <a:rPr lang="en-GB" b="1" noProof="0" dirty="0"/>
              <a:t> </a:t>
            </a:r>
            <a:r>
              <a:rPr lang="en-GB" b="1" noProof="0" dirty="0" err="1"/>
              <a:t>na'r</a:t>
            </a:r>
            <a:r>
              <a:rPr lang="en-GB" b="1" noProof="0" dirty="0"/>
              <a:t> </a:t>
            </a:r>
            <a:r>
              <a:rPr lang="en-GB" b="1" noProof="0" dirty="0" err="1"/>
              <a:t>llynedd</a:t>
            </a:r>
            <a:r>
              <a:rPr lang="en-GB" b="1" noProof="0" dirty="0"/>
              <a:t>. </a:t>
            </a:r>
            <a:r>
              <a:rPr lang="en-GB" b="1" noProof="0" dirty="0" err="1"/>
              <a:t>Roeddent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fwy</a:t>
            </a:r>
            <a:r>
              <a:rPr lang="en-GB" b="1" noProof="0" dirty="0"/>
              <a:t> </a:t>
            </a:r>
            <a:r>
              <a:rPr lang="en-GB" b="1" noProof="0" dirty="0" err="1"/>
              <a:t>tebygol</a:t>
            </a:r>
            <a:r>
              <a:rPr lang="en-GB" b="1" noProof="0" dirty="0"/>
              <a:t> o </a:t>
            </a:r>
            <a:r>
              <a:rPr lang="en-GB" b="1" noProof="0" dirty="0" err="1"/>
              <a:t>gymryd</a:t>
            </a:r>
            <a:r>
              <a:rPr lang="en-GB" b="1" noProof="0" dirty="0"/>
              <a:t> </a:t>
            </a:r>
            <a:r>
              <a:rPr lang="en-GB" b="1" noProof="0" dirty="0" err="1"/>
              <a:t>seibiannau</a:t>
            </a:r>
            <a:r>
              <a:rPr lang="en-GB" b="1" noProof="0" dirty="0"/>
              <a:t> </a:t>
            </a:r>
            <a:r>
              <a:rPr lang="en-GB" b="1" noProof="0" dirty="0" err="1"/>
              <a:t>byr</a:t>
            </a:r>
            <a:r>
              <a:rPr lang="en-GB" b="1" noProof="0" dirty="0"/>
              <a:t> </a:t>
            </a:r>
            <a:r>
              <a:rPr lang="en-GB" b="1" noProof="0" dirty="0" err="1"/>
              <a:t>na</a:t>
            </a:r>
            <a:r>
              <a:rPr lang="en-GB" b="1" noProof="0" dirty="0"/>
              <a:t> </a:t>
            </a:r>
            <a:r>
              <a:rPr lang="en-GB" b="1" noProof="0" dirty="0" err="1"/>
              <a:t>gwyliau</a:t>
            </a:r>
            <a:r>
              <a:rPr lang="en-GB" b="1" noProof="0" dirty="0"/>
              <a:t> o </a:t>
            </a:r>
            <a:r>
              <a:rPr lang="en-GB" b="1" noProof="0" dirty="0" err="1"/>
              <a:t>bedair</a:t>
            </a:r>
            <a:r>
              <a:rPr lang="en-GB" b="1" noProof="0" dirty="0"/>
              <a:t> </a:t>
            </a:r>
            <a:r>
              <a:rPr lang="en-GB" b="1" noProof="0" dirty="0" err="1"/>
              <a:t>noson</a:t>
            </a:r>
            <a:r>
              <a:rPr lang="en-GB" b="1" noProof="0" dirty="0"/>
              <a:t> neu </a:t>
            </a:r>
            <a:r>
              <a:rPr lang="en-GB" b="1" noProof="0" dirty="0" err="1"/>
              <a:t>fwy</a:t>
            </a:r>
            <a:r>
              <a:rPr lang="en-GB" b="1" noProof="0" dirty="0"/>
              <a:t>,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debyg</a:t>
            </a:r>
            <a:r>
              <a:rPr lang="en-GB" b="1" noProof="0" dirty="0"/>
              <a:t> </a:t>
            </a:r>
            <a:r>
              <a:rPr lang="en-GB" b="1" dirty="0"/>
              <a:t>i</a:t>
            </a:r>
            <a:r>
              <a:rPr lang="en-GB" b="1" noProof="0" dirty="0"/>
              <a:t>'r </a:t>
            </a:r>
            <a:r>
              <a:rPr lang="en-GB" b="1" noProof="0" dirty="0" err="1"/>
              <a:t>holl</a:t>
            </a:r>
            <a:r>
              <a:rPr lang="en-GB" b="1" noProof="0" dirty="0"/>
              <a:t> </a:t>
            </a:r>
            <a:r>
              <a:rPr lang="en-GB" b="1" noProof="0" dirty="0" err="1"/>
              <a:t>donnau</a:t>
            </a:r>
            <a:r>
              <a:rPr lang="en-GB" b="1" noProof="0" dirty="0"/>
              <a:t> </a:t>
            </a:r>
            <a:r>
              <a:rPr lang="en-GB" b="1" noProof="0" dirty="0" err="1"/>
              <a:t>blaenorol</a:t>
            </a:r>
            <a:r>
              <a:rPr lang="en-GB" b="1" noProof="0" dirty="0"/>
              <a:t>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E237764-6B4B-AB62-35B0-7F51F921565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868369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cyfartalog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wyliau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graphicFrame>
        <p:nvGraphicFramePr>
          <p:cNvPr id="5" name="Chart 4" descr="Siart bar yn dangos nifer cyfartalog o wyliau i Gymru ar draws pob ton (2023-2025), gan gynnwys cyfanswm (3.30 i 3.51), seibiannau byr (1.97 i 2.10), a gwyliau 4+ noson (1.34 i 1.41) - gan ddangos cynnydd graddol cyson mewn amlder ar draws pob categori.">
            <a:extLst>
              <a:ext uri="{FF2B5EF4-FFF2-40B4-BE49-F238E27FC236}">
                <a16:creationId xmlns:a16="http://schemas.microsoft.com/office/drawing/2014/main" id="{1DBC2BBB-EB20-B55F-318C-7085E73664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2081534"/>
              </p:ext>
            </p:extLst>
          </p:nvPr>
        </p:nvGraphicFramePr>
        <p:xfrm>
          <a:off x="360000" y="1868369"/>
          <a:ext cx="6521449" cy="4165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007A3AD-95F2-4423-9F1B-00AFAE30F93A}"/>
              </a:ext>
            </a:extLst>
          </p:cNvPr>
          <p:cNvSpPr txBox="1">
            <a:spLocks/>
          </p:cNvSpPr>
          <p:nvPr/>
        </p:nvSpPr>
        <p:spPr>
          <a:xfrm>
            <a:off x="360000" y="6091336"/>
            <a:ext cx="6788150" cy="46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A3. Faint o </a:t>
            </a:r>
            <a:r>
              <a:rPr lang="en-GB" sz="1000" noProof="0" dirty="0" err="1">
                <a:solidFill>
                  <a:schemeClr val="tx1"/>
                </a:solidFill>
              </a:rPr>
              <a:t>wahanol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seibiannau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byr</a:t>
            </a:r>
            <a:r>
              <a:rPr lang="en-GB" sz="1000" noProof="0" dirty="0">
                <a:solidFill>
                  <a:schemeClr val="tx1"/>
                </a:solidFill>
              </a:rPr>
              <a:t> neu </a:t>
            </a:r>
            <a:r>
              <a:rPr lang="en-GB" sz="1000" noProof="0" dirty="0" err="1">
                <a:solidFill>
                  <a:schemeClr val="tx1"/>
                </a:solidFill>
              </a:rPr>
              <a:t>wyliau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wnaethoch</a:t>
            </a:r>
            <a:r>
              <a:rPr lang="en-GB" sz="1000" noProof="0" dirty="0">
                <a:solidFill>
                  <a:schemeClr val="tx1"/>
                </a:solidFill>
              </a:rPr>
              <a:t> chi </a:t>
            </a:r>
            <a:r>
              <a:rPr lang="en-GB" sz="1000" noProof="0" dirty="0" err="1">
                <a:solidFill>
                  <a:schemeClr val="tx1"/>
                </a:solidFill>
              </a:rPr>
              <a:t>eu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yng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Nghymru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2025? - </a:t>
            </a:r>
            <a:r>
              <a:rPr lang="en-GB" sz="1000" noProof="0" dirty="0" err="1">
                <a:solidFill>
                  <a:schemeClr val="tx1"/>
                </a:solidFill>
              </a:rPr>
              <a:t>Crynodeb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Cyfartaledd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Teithwyr</a:t>
            </a:r>
            <a:r>
              <a:rPr lang="en-GB" sz="1000" noProof="0" dirty="0">
                <a:solidFill>
                  <a:schemeClr val="tx1"/>
                </a:solidFill>
              </a:rPr>
              <a:t> Cymru, n=3,652 (</a:t>
            </a:r>
            <a:r>
              <a:rPr lang="en-GB" sz="1000" noProof="0" dirty="0" err="1">
                <a:solidFill>
                  <a:schemeClr val="tx1"/>
                </a:solidFill>
              </a:rPr>
              <a:t>wedi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taith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2023), n=2,202 (</a:t>
            </a:r>
            <a:r>
              <a:rPr lang="en-GB" sz="1000" noProof="0" dirty="0" err="1">
                <a:solidFill>
                  <a:schemeClr val="tx1"/>
                </a:solidFill>
              </a:rPr>
              <a:t>wedi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taith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2024), n=2,408 (</a:t>
            </a:r>
            <a:r>
              <a:rPr lang="en-GB" sz="1000" noProof="0" dirty="0" err="1">
                <a:solidFill>
                  <a:schemeClr val="tx1"/>
                </a:solidFill>
              </a:rPr>
              <a:t>wedi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taith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2025).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B700733-6C69-D616-AA44-F80239089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50" y="-7951"/>
            <a:ext cx="5143500" cy="661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5DA73C-0DE5-3C12-91B1-40A6A6B53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705072" y="2601686"/>
            <a:ext cx="0" cy="34320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24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CA63-54A1-CE91-8CD8-F261F707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B41543A8-5D50-170A-6E12-438547DF9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922" y="-77000"/>
            <a:ext cx="5049078" cy="668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F300D310-0323-06DA-30D2-0DA2F23A5FA7}"/>
              </a:ext>
            </a:extLst>
          </p:cNvPr>
          <p:cNvSpPr txBox="1">
            <a:spLocks/>
          </p:cNvSpPr>
          <p:nvPr/>
        </p:nvSpPr>
        <p:spPr>
          <a:xfrm>
            <a:off x="288438" y="462135"/>
            <a:ext cx="6684855" cy="74911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 err="1"/>
              <a:t>Adroddodd</a:t>
            </a:r>
            <a:r>
              <a:rPr lang="en-US" b="1" dirty="0"/>
              <a:t> </a:t>
            </a:r>
            <a:r>
              <a:rPr lang="en-US" b="1" dirty="0" err="1"/>
              <a:t>llawer</a:t>
            </a:r>
            <a:r>
              <a:rPr lang="en-US" b="1" dirty="0"/>
              <a:t> o </a:t>
            </a:r>
            <a:r>
              <a:rPr lang="en-US" b="1" dirty="0" err="1"/>
              <a:t>ymatebwyr</a:t>
            </a:r>
            <a:r>
              <a:rPr lang="en-US" b="1" dirty="0"/>
              <a:t> </a:t>
            </a:r>
            <a:r>
              <a:rPr lang="en-US" b="1" dirty="0" err="1"/>
              <a:t>eu</a:t>
            </a:r>
            <a:r>
              <a:rPr lang="en-US" b="1" dirty="0"/>
              <a:t> bod </a:t>
            </a:r>
            <a:r>
              <a:rPr lang="en-US" b="1" dirty="0" err="1"/>
              <a:t>wedi</a:t>
            </a:r>
            <a:r>
              <a:rPr lang="en-US" b="1" dirty="0"/>
              <a:t> </a:t>
            </a:r>
            <a:r>
              <a:rPr lang="en-US" b="1" dirty="0" err="1"/>
              <a:t>ymweld</a:t>
            </a:r>
            <a:r>
              <a:rPr lang="en-US" b="1" dirty="0"/>
              <a:t> â </a:t>
            </a:r>
            <a:r>
              <a:rPr lang="en-US" b="1" dirty="0" err="1"/>
              <a:t>Chymru</a:t>
            </a:r>
            <a:r>
              <a:rPr lang="en-US" b="1" dirty="0"/>
              <a:t> </a:t>
            </a:r>
            <a:r>
              <a:rPr lang="en-US" b="1" dirty="0" err="1"/>
              <a:t>yn</a:t>
            </a:r>
            <a:r>
              <a:rPr lang="en-US" b="1" dirty="0"/>
              <a:t> </a:t>
            </a:r>
            <a:r>
              <a:rPr lang="en-US" b="1" dirty="0" err="1"/>
              <a:t>ystod</a:t>
            </a:r>
            <a:r>
              <a:rPr lang="en-US" b="1" dirty="0"/>
              <a:t> y </a:t>
            </a:r>
            <a:r>
              <a:rPr lang="en-US" b="1" dirty="0" err="1"/>
              <a:t>blynyddoedd</a:t>
            </a:r>
            <a:r>
              <a:rPr lang="en-US" b="1" dirty="0"/>
              <a:t> </a:t>
            </a:r>
            <a:r>
              <a:rPr lang="en-US" b="1" dirty="0" err="1"/>
              <a:t>diweddar</a:t>
            </a:r>
            <a:r>
              <a:rPr lang="en-US" b="1" dirty="0"/>
              <a:t>, </a:t>
            </a:r>
            <a:r>
              <a:rPr lang="en-US" b="1" dirty="0" err="1"/>
              <a:t>gyda</a:t>
            </a:r>
            <a:r>
              <a:rPr lang="en-US" b="1" dirty="0"/>
              <a:t> 65% </a:t>
            </a:r>
            <a:r>
              <a:rPr lang="en-US" b="1" dirty="0" err="1"/>
              <a:t>wedi</a:t>
            </a:r>
            <a:r>
              <a:rPr lang="en-US" b="1" dirty="0"/>
              <a:t> </a:t>
            </a:r>
            <a:r>
              <a:rPr lang="en-US" b="1" dirty="0" err="1"/>
              <a:t>gwneud</a:t>
            </a:r>
            <a:r>
              <a:rPr lang="en-US" b="1" dirty="0"/>
              <a:t> </a:t>
            </a:r>
            <a:r>
              <a:rPr lang="en-US" b="1" dirty="0" err="1"/>
              <a:t>hynny</a:t>
            </a:r>
            <a:r>
              <a:rPr lang="en-US" b="1" dirty="0"/>
              <a:t> </a:t>
            </a:r>
            <a:r>
              <a:rPr lang="en-US" b="1" dirty="0" err="1"/>
              <a:t>cyn</a:t>
            </a:r>
            <a:r>
              <a:rPr lang="en-US" b="1" dirty="0"/>
              <a:t> 2020.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48336AF-CC51-5D4D-4927-9515FACE4B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69931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cymerwyd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 | Ton 2026</a:t>
            </a:r>
          </a:p>
        </p:txBody>
      </p:sp>
      <p:graphicFrame>
        <p:nvGraphicFramePr>
          <p:cNvPr id="7" name="Chart 6" descr="Siart bar yn dangos gwyliau a gymerwyd cyn 2025, ton 2026: 62% yn 2024, 56% yn 2023, 50% yn 2022, 39% yn 2021, 31% yn 2020, a 65% cyn 2020 - gan ddangos bod y mwyafrif o ymatebwyr â hanes hirsefydlog o ymweld â Chymru.">
            <a:extLst>
              <a:ext uri="{FF2B5EF4-FFF2-40B4-BE49-F238E27FC236}">
                <a16:creationId xmlns:a16="http://schemas.microsoft.com/office/drawing/2014/main" id="{EA5DCA16-61DE-6C04-9B28-9D0D16074F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295001"/>
              </p:ext>
            </p:extLst>
          </p:nvPr>
        </p:nvGraphicFramePr>
        <p:xfrm>
          <a:off x="288439" y="1981648"/>
          <a:ext cx="6684854" cy="403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A1713AD-2E6E-2D1A-0D6F-F7CC00980AFF}"/>
              </a:ext>
            </a:extLst>
          </p:cNvPr>
          <p:cNvSpPr txBox="1">
            <a:spLocks/>
          </p:cNvSpPr>
          <p:nvPr/>
        </p:nvSpPr>
        <p:spPr>
          <a:xfrm>
            <a:off x="360000" y="6083972"/>
            <a:ext cx="6521091" cy="539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A2b. A </a:t>
            </a:r>
            <a:r>
              <a:rPr lang="en-GB" sz="1000" noProof="0" dirty="0" err="1">
                <a:solidFill>
                  <a:schemeClr val="tx1"/>
                </a:solidFill>
              </a:rPr>
              <a:t>ydych</a:t>
            </a:r>
            <a:r>
              <a:rPr lang="en-GB" sz="1000" noProof="0" dirty="0">
                <a:solidFill>
                  <a:schemeClr val="tx1"/>
                </a:solidFill>
              </a:rPr>
              <a:t> chi </a:t>
            </a:r>
            <a:r>
              <a:rPr lang="en-GB" sz="1000" noProof="0" dirty="0" err="1">
                <a:solidFill>
                  <a:schemeClr val="tx1"/>
                </a:solidFill>
              </a:rPr>
              <a:t>wedi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seibiant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byr</a:t>
            </a:r>
            <a:r>
              <a:rPr lang="en-GB" sz="1000" noProof="0" dirty="0">
                <a:solidFill>
                  <a:schemeClr val="tx1"/>
                </a:solidFill>
              </a:rPr>
              <a:t> neu </a:t>
            </a:r>
            <a:r>
              <a:rPr lang="en-GB" sz="1000" noProof="0" dirty="0" err="1">
                <a:solidFill>
                  <a:schemeClr val="tx1"/>
                </a:solidFill>
              </a:rPr>
              <a:t>wyliau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yng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Nghymru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cyn</a:t>
            </a:r>
            <a:r>
              <a:rPr lang="en-GB" sz="1000" noProof="0" dirty="0">
                <a:solidFill>
                  <a:schemeClr val="tx1"/>
                </a:solidFill>
              </a:rPr>
              <a:t> 2025? </a:t>
            </a:r>
          </a:p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Wedi </a:t>
            </a:r>
            <a:r>
              <a:rPr lang="en-GB" sz="1000" noProof="0" dirty="0" err="1">
                <a:solidFill>
                  <a:schemeClr val="tx1"/>
                </a:solidFill>
              </a:rPr>
              <a:t>cymryd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seibiant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byr</a:t>
            </a:r>
            <a:r>
              <a:rPr lang="en-GB" sz="1000" noProof="0" dirty="0">
                <a:solidFill>
                  <a:schemeClr val="tx1"/>
                </a:solidFill>
              </a:rPr>
              <a:t> neu </a:t>
            </a:r>
            <a:r>
              <a:rPr lang="en-GB" sz="1000" noProof="0" dirty="0" err="1">
                <a:solidFill>
                  <a:schemeClr val="tx1"/>
                </a:solidFill>
              </a:rPr>
              <a:t>wyliau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yng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Nghymru</a:t>
            </a:r>
            <a:r>
              <a:rPr lang="en-GB" sz="1000" noProof="0" dirty="0">
                <a:solidFill>
                  <a:schemeClr val="tx1"/>
                </a:solidFill>
              </a:rPr>
              <a:t>, n=3,832.</a:t>
            </a:r>
          </a:p>
        </p:txBody>
      </p:sp>
    </p:spTree>
    <p:extLst>
      <p:ext uri="{BB962C8B-B14F-4D97-AF65-F5344CB8AC3E}">
        <p14:creationId xmlns:p14="http://schemas.microsoft.com/office/powerpoint/2010/main" val="213144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A5CE-AE74-194C-DBE9-49238AC8A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535B2DC-619A-A641-4280-EC39756F0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1"/>
            <a:ext cx="12293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BD9910-F5AC-B066-FC21-9D11FE280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1599" y="0"/>
            <a:ext cx="12293599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6ED290-7D3F-C5EF-0730-D4670473DA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NODWEDDION TEITHIAU 2025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6E2F09-331E-0ECA-CA53-0378393E6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56A799-4DE2-71A6-0BB5-0D68F11B8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6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615FB447-12FA-C362-5EA8-07723F03F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936" y="946352"/>
            <a:ext cx="4610101" cy="56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F9BDD40-A819-624F-72B5-492FA54E8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46353"/>
            <a:ext cx="4610101" cy="56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1B01D0D3-3BD8-44F7-7386-85EABA5E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0949" y="946352"/>
            <a:ext cx="4610101" cy="5664312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62F8CE23-75D5-0158-0F9B-5857BE37A3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800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 NODWEDDION TEITHIAU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42917F-31CE-D88B-2783-311E7E16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0373" y="694949"/>
            <a:ext cx="52174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1DB5C0E-9F67-A52C-030B-4DDA9CED0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9" y="946352"/>
            <a:ext cx="12187701" cy="5664312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7DD62-6DD9-E4EB-7702-79074C5781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4629" y="1042002"/>
            <a:ext cx="37893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Profiad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Sgoriodd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tua</a:t>
            </a:r>
            <a:r>
              <a:rPr lang="en-GB" sz="2000" noProof="0" dirty="0">
                <a:solidFill>
                  <a:schemeClr val="bg1"/>
                </a:solidFill>
              </a:rPr>
              <a:t> 4 o bob 5 </a:t>
            </a:r>
            <a:r>
              <a:rPr lang="en-GB" sz="2000" noProof="0" dirty="0" err="1">
                <a:solidFill>
                  <a:schemeClr val="bg1"/>
                </a:solidFill>
              </a:rPr>
              <a:t>ymwelydd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profiad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fel</a:t>
            </a:r>
            <a:r>
              <a:rPr lang="en-GB" sz="2000" noProof="0" dirty="0">
                <a:solidFill>
                  <a:schemeClr val="bg1"/>
                </a:solidFill>
              </a:rPr>
              <a:t> '</a:t>
            </a:r>
            <a:r>
              <a:rPr lang="en-GB" sz="2000" noProof="0" dirty="0" err="1">
                <a:solidFill>
                  <a:schemeClr val="bg1"/>
                </a:solidFill>
              </a:rPr>
              <a:t>ardderchog</a:t>
            </a:r>
            <a:r>
              <a:rPr lang="en-GB" sz="2000" noProof="0" dirty="0">
                <a:solidFill>
                  <a:schemeClr val="bg1"/>
                </a:solidFill>
              </a:rPr>
              <a:t>',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debyg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holl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flynyddoedd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blaenorol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Ymwelodd</a:t>
            </a:r>
            <a:r>
              <a:rPr lang="en-GB" sz="2000" noProof="0" dirty="0">
                <a:solidFill>
                  <a:schemeClr val="bg1"/>
                </a:solidFill>
              </a:rPr>
              <a:t> 53%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eto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oherwydd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eu</a:t>
            </a:r>
            <a:r>
              <a:rPr lang="en-GB" sz="2000" noProof="0" dirty="0">
                <a:solidFill>
                  <a:schemeClr val="bg1"/>
                </a:solidFill>
              </a:rPr>
              <a:t> bod </a:t>
            </a:r>
            <a:r>
              <a:rPr lang="en-GB" sz="2000" noProof="0" dirty="0" err="1">
                <a:solidFill>
                  <a:schemeClr val="bg1"/>
                </a:solidFill>
              </a:rPr>
              <a:t>wedi</a:t>
            </a:r>
            <a:r>
              <a:rPr lang="en-GB" sz="2000" noProof="0" dirty="0">
                <a:solidFill>
                  <a:schemeClr val="bg1"/>
                </a:solidFill>
              </a:rPr>
              <a:t> bod </a:t>
            </a:r>
            <a:r>
              <a:rPr lang="en-GB" sz="2000" noProof="0" dirty="0" err="1">
                <a:solidFill>
                  <a:schemeClr val="bg1"/>
                </a:solidFill>
              </a:rPr>
              <a:t>yno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o'r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blaen</a:t>
            </a:r>
            <a:r>
              <a:rPr lang="en-GB" sz="2000" noProof="0" dirty="0">
                <a:solidFill>
                  <a:schemeClr val="bg1"/>
                </a:solidFill>
              </a:rPr>
              <a:t> ac </a:t>
            </a:r>
            <a:r>
              <a:rPr lang="en-GB" sz="2000" noProof="0" dirty="0" err="1">
                <a:solidFill>
                  <a:schemeClr val="bg1"/>
                </a:solidFill>
              </a:rPr>
              <a:t>eisiau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dychwelyd</a:t>
            </a:r>
            <a:r>
              <a:rPr lang="en-GB" sz="2000" noProof="0" dirty="0">
                <a:solidFill>
                  <a:schemeClr val="bg1"/>
                </a:solidFill>
              </a:rPr>
              <a:t>. Mae </a:t>
            </a:r>
            <a:r>
              <a:rPr lang="en-GB" sz="2000" noProof="0" dirty="0" err="1">
                <a:solidFill>
                  <a:schemeClr val="bg1"/>
                </a:solidFill>
              </a:rPr>
              <a:t>cysylltu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natur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parhau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fod</a:t>
            </a:r>
            <a:r>
              <a:rPr lang="en-GB" sz="2000" noProof="0" dirty="0">
                <a:solidFill>
                  <a:schemeClr val="bg1"/>
                </a:solidFill>
              </a:rPr>
              <a:t> yr ail </a:t>
            </a:r>
            <a:r>
              <a:rPr lang="en-GB" sz="2000" noProof="0" dirty="0" err="1">
                <a:solidFill>
                  <a:schemeClr val="bg1"/>
                </a:solidFill>
              </a:rPr>
              <a:t>prif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reswm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>
                <a:solidFill>
                  <a:schemeClr val="bg1"/>
                </a:solidFill>
              </a:rPr>
              <a:t>Yn 2025, </a:t>
            </a:r>
            <a:r>
              <a:rPr lang="en-GB" sz="2000" noProof="0" dirty="0" err="1">
                <a:solidFill>
                  <a:schemeClr val="bg1"/>
                </a:solidFill>
              </a:rPr>
              <a:t>ni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ystyriodd</a:t>
            </a:r>
            <a:r>
              <a:rPr lang="en-GB" sz="2000" noProof="0" dirty="0">
                <a:solidFill>
                  <a:schemeClr val="bg1"/>
                </a:solidFill>
              </a:rPr>
              <a:t> 65% o </a:t>
            </a:r>
            <a:r>
              <a:rPr lang="en-GB" sz="2000" noProof="0" dirty="0" err="1">
                <a:solidFill>
                  <a:schemeClr val="bg1"/>
                </a:solidFill>
              </a:rPr>
              <a:t>ymwelwyr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unrhyw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gyrchfan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arall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gyfer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gwyliau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73C8FA-903B-55D1-4C6E-2E5D51DA04F6}"/>
              </a:ext>
            </a:extLst>
          </p:cNvPr>
          <p:cNvSpPr txBox="1"/>
          <p:nvPr/>
        </p:nvSpPr>
        <p:spPr>
          <a:xfrm>
            <a:off x="3814323" y="1042003"/>
            <a:ext cx="45615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Manylion</a:t>
            </a:r>
            <a:r>
              <a:rPr lang="en-GB" sz="2000" b="1" noProof="0" dirty="0">
                <a:solidFill>
                  <a:schemeClr val="bg1"/>
                </a:solidFill>
              </a:rPr>
              <a:t> y </a:t>
            </a:r>
            <a:r>
              <a:rPr lang="en-GB" sz="2000" b="1" noProof="0" dirty="0" err="1">
                <a:solidFill>
                  <a:schemeClr val="bg1"/>
                </a:solidFill>
              </a:rPr>
              <a:t>taith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Gogledd</a:t>
            </a:r>
            <a:r>
              <a:rPr lang="en-GB" sz="2000" dirty="0">
                <a:solidFill>
                  <a:schemeClr val="bg1"/>
                </a:solidFill>
              </a:rPr>
              <a:t> Cymru </a:t>
            </a:r>
            <a:r>
              <a:rPr lang="en-GB" sz="2000" dirty="0" err="1">
                <a:solidFill>
                  <a:schemeClr val="bg1"/>
                </a:solidFill>
              </a:rPr>
              <a:t>sy'n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parhau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prif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gyrchfan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gan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ddenu</a:t>
            </a:r>
            <a:r>
              <a:rPr lang="en-GB" sz="2000" dirty="0">
                <a:solidFill>
                  <a:schemeClr val="bg1"/>
                </a:solidFill>
              </a:rPr>
              <a:t> 47% </a:t>
            </a:r>
            <a:r>
              <a:rPr lang="en-GB" sz="2000" dirty="0" err="1">
                <a:solidFill>
                  <a:schemeClr val="bg1"/>
                </a:solidFill>
              </a:rPr>
              <a:t>o'r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holl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deithiau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Gymru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gyda</a:t>
            </a:r>
            <a:r>
              <a:rPr lang="en-GB" sz="2000" dirty="0">
                <a:solidFill>
                  <a:schemeClr val="bg1"/>
                </a:solidFill>
              </a:rPr>
              <a:t> Gwynedd yr </a:t>
            </a:r>
            <a:r>
              <a:rPr lang="en-GB" sz="2000" dirty="0" err="1">
                <a:solidFill>
                  <a:schemeClr val="bg1"/>
                </a:solidFill>
              </a:rPr>
              <a:t>ardal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fwyaf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poblogaidd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gyffredinol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Arhosodd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rhan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fwyaf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ymwelwyr</a:t>
            </a:r>
            <a:r>
              <a:rPr lang="en-GB" sz="2000" dirty="0">
                <a:solidFill>
                  <a:schemeClr val="bg1"/>
                </a:solidFill>
              </a:rPr>
              <a:t> 2025 </a:t>
            </a:r>
            <a:r>
              <a:rPr lang="en-GB" sz="2000" dirty="0" err="1">
                <a:solidFill>
                  <a:schemeClr val="bg1"/>
                </a:solidFill>
              </a:rPr>
              <a:t>mewn</a:t>
            </a:r>
            <a:r>
              <a:rPr lang="en-GB" sz="2000" dirty="0">
                <a:solidFill>
                  <a:schemeClr val="bg1"/>
                </a:solidFill>
              </a:rPr>
              <a:t> un </a:t>
            </a:r>
            <a:r>
              <a:rPr lang="en-GB" sz="2000" dirty="0" err="1">
                <a:solidFill>
                  <a:schemeClr val="bg1"/>
                </a:solidFill>
              </a:rPr>
              <a:t>lle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fel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arfer</a:t>
            </a:r>
            <a:r>
              <a:rPr lang="en-GB" sz="2000" dirty="0">
                <a:solidFill>
                  <a:schemeClr val="bg1"/>
                </a:solidFill>
              </a:rPr>
              <a:t> am 1-3 </a:t>
            </a:r>
            <a:r>
              <a:rPr lang="en-GB" sz="2000" dirty="0" err="1">
                <a:solidFill>
                  <a:schemeClr val="bg1"/>
                </a:solidFill>
              </a:rPr>
              <a:t>noson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Mis Medi </a:t>
            </a:r>
            <a:r>
              <a:rPr lang="en-GB" sz="2000" dirty="0" err="1">
                <a:solidFill>
                  <a:schemeClr val="bg1"/>
                </a:solidFill>
              </a:rPr>
              <a:t>oedd</a:t>
            </a:r>
            <a:r>
              <a:rPr lang="en-GB" sz="2000" dirty="0">
                <a:solidFill>
                  <a:schemeClr val="bg1"/>
                </a:solidFill>
              </a:rPr>
              <a:t> y mis </a:t>
            </a:r>
            <a:r>
              <a:rPr lang="en-GB" sz="2000" dirty="0" err="1">
                <a:solidFill>
                  <a:schemeClr val="bg1"/>
                </a:solidFill>
              </a:rPr>
              <a:t>prysuraf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hyd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tra</a:t>
            </a:r>
            <a:r>
              <a:rPr lang="en-GB" sz="2000" dirty="0">
                <a:solidFill>
                  <a:schemeClr val="bg1"/>
                </a:solidFill>
              </a:rPr>
              <a:t> bod </a:t>
            </a:r>
            <a:r>
              <a:rPr lang="en-GB" sz="2000" dirty="0" err="1">
                <a:solidFill>
                  <a:schemeClr val="bg1"/>
                </a:solidFill>
              </a:rPr>
              <a:t>teithiau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</a:t>
            </a:r>
            <a:r>
              <a:rPr lang="en-GB" sz="2000" dirty="0">
                <a:solidFill>
                  <a:schemeClr val="bg1"/>
                </a:solidFill>
              </a:rPr>
              <a:t> mis </a:t>
            </a:r>
            <a:r>
              <a:rPr lang="en-GB" sz="2000" dirty="0" err="1">
                <a:solidFill>
                  <a:schemeClr val="bg1"/>
                </a:solidFill>
              </a:rPr>
              <a:t>Gorffennaf</a:t>
            </a:r>
            <a:r>
              <a:rPr lang="en-GB" sz="2000" dirty="0">
                <a:solidFill>
                  <a:schemeClr val="bg1"/>
                </a:solidFill>
              </a:rPr>
              <a:t> a mis </a:t>
            </a:r>
            <a:r>
              <a:rPr lang="en-GB" sz="2000" dirty="0" err="1">
                <a:solidFill>
                  <a:schemeClr val="bg1"/>
                </a:solidFill>
              </a:rPr>
              <a:t>Rhagfyr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cynyddu'n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gyson</a:t>
            </a:r>
            <a:r>
              <a:rPr lang="en-GB" sz="2000" dirty="0">
                <a:solidFill>
                  <a:schemeClr val="bg1"/>
                </a:solidFill>
              </a:rPr>
              <a:t> ac </a:t>
            </a:r>
            <a:r>
              <a:rPr lang="en-GB" sz="2000" dirty="0" err="1">
                <a:solidFill>
                  <a:schemeClr val="bg1"/>
                </a:solidFill>
              </a:rPr>
              <a:t>ymweliadau</a:t>
            </a:r>
            <a:r>
              <a:rPr lang="en-GB" sz="2000" dirty="0">
                <a:solidFill>
                  <a:schemeClr val="bg1"/>
                </a:solidFill>
              </a:rPr>
              <a:t> mis Mehefin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gostwng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ychydig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n-GB" sz="2000" noProof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2896A-46E7-BCBE-923A-7227EC657EAC}"/>
              </a:ext>
            </a:extLst>
          </p:cNvPr>
          <p:cNvSpPr txBox="1"/>
          <p:nvPr/>
        </p:nvSpPr>
        <p:spPr>
          <a:xfrm>
            <a:off x="8479555" y="1042002"/>
            <a:ext cx="356459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Llety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Gwestai</a:t>
            </a:r>
            <a:r>
              <a:rPr lang="en-GB" sz="2000" noProof="0" dirty="0">
                <a:solidFill>
                  <a:schemeClr val="bg1"/>
                </a:solidFill>
              </a:rPr>
              <a:t> a </a:t>
            </a:r>
            <a:r>
              <a:rPr lang="en-GB" sz="2000" noProof="0" dirty="0" err="1">
                <a:solidFill>
                  <a:schemeClr val="bg1"/>
                </a:solidFill>
              </a:rPr>
              <a:t>modurdai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sy'n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parhau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fod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dewis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llety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mwyaf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poblogaidd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gyda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thai</a:t>
            </a:r>
            <a:r>
              <a:rPr lang="en-GB" sz="2000" noProof="0" dirty="0">
                <a:solidFill>
                  <a:schemeClr val="bg1"/>
                </a:solidFill>
              </a:rPr>
              <a:t> a </a:t>
            </a:r>
            <a:r>
              <a:rPr lang="en-GB" sz="2000" noProof="0" dirty="0" err="1">
                <a:solidFill>
                  <a:schemeClr val="bg1"/>
                </a:solidFill>
              </a:rPr>
              <a:t>bythynnod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osod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agos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tu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ôl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>
                <a:solidFill>
                  <a:schemeClr val="bg1"/>
                </a:solidFill>
              </a:rPr>
              <a:t>Fel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blynyddoedd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blaenorol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tueddai'r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rhan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fwyaf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ymwelwyr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2025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fwcio</a:t>
            </a:r>
            <a:r>
              <a:rPr lang="en-GB" sz="2000" noProof="0" dirty="0">
                <a:solidFill>
                  <a:schemeClr val="bg1"/>
                </a:solidFill>
              </a:rPr>
              <a:t>'n </a:t>
            </a:r>
            <a:r>
              <a:rPr lang="en-GB" sz="2000" noProof="0" dirty="0" err="1">
                <a:solidFill>
                  <a:schemeClr val="bg1"/>
                </a:solidFill>
              </a:rPr>
              <a:t>uniongyrchol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gyda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darparwyr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5595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98DF1-DCD4-0769-F18C-7A98A360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>
            <a:extLst>
              <a:ext uri="{FF2B5EF4-FFF2-40B4-BE49-F238E27FC236}">
                <a16:creationId xmlns:a16="http://schemas.microsoft.com/office/drawing/2014/main" id="{7C882F33-6C7F-65AE-B5EC-A41E1D9CD516}"/>
              </a:ext>
            </a:extLst>
          </p:cNvPr>
          <p:cNvSpPr txBox="1">
            <a:spLocks/>
          </p:cNvSpPr>
          <p:nvPr/>
        </p:nvSpPr>
        <p:spPr>
          <a:xfrm>
            <a:off x="199313" y="409176"/>
            <a:ext cx="678814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/>
              <a:t>Sgoriodd</a:t>
            </a:r>
            <a:r>
              <a:rPr lang="en-GB" b="1" noProof="0" dirty="0"/>
              <a:t> </a:t>
            </a:r>
            <a:r>
              <a:rPr lang="en-GB" b="1" noProof="0" dirty="0" err="1"/>
              <a:t>ychydig</a:t>
            </a:r>
            <a:r>
              <a:rPr lang="en-GB" b="1" noProof="0" dirty="0"/>
              <a:t> o dan 4 o bob 5 </a:t>
            </a:r>
            <a:r>
              <a:rPr lang="en-GB" b="1" noProof="0" dirty="0" err="1"/>
              <a:t>ymwelydd</a:t>
            </a:r>
            <a:r>
              <a:rPr lang="en-GB" b="1" noProof="0" dirty="0"/>
              <a:t> â </a:t>
            </a:r>
            <a:r>
              <a:rPr lang="en-GB" b="1" noProof="0" dirty="0" err="1"/>
              <a:t>Chymru</a:t>
            </a:r>
            <a:r>
              <a:rPr lang="en-GB" b="1" noProof="0" dirty="0"/>
              <a:t> </a:t>
            </a:r>
            <a:r>
              <a:rPr lang="en-GB" b="1" noProof="0" dirty="0" err="1"/>
              <a:t>eu</a:t>
            </a:r>
            <a:r>
              <a:rPr lang="en-GB" b="1" noProof="0" dirty="0"/>
              <a:t> </a:t>
            </a:r>
            <a:r>
              <a:rPr lang="en-GB" b="1" noProof="0" dirty="0" err="1"/>
              <a:t>profiad</a:t>
            </a:r>
            <a:r>
              <a:rPr lang="en-GB" b="1" noProof="0" dirty="0"/>
              <a:t> </a:t>
            </a:r>
            <a:r>
              <a:rPr lang="en-GB" b="1" noProof="0" dirty="0" err="1"/>
              <a:t>fel</a:t>
            </a:r>
            <a:r>
              <a:rPr lang="en-GB" b="1" noProof="0" dirty="0"/>
              <a:t> '</a:t>
            </a:r>
            <a:r>
              <a:rPr lang="en-GB" b="1" noProof="0" dirty="0" err="1"/>
              <a:t>ardderchog</a:t>
            </a:r>
            <a:r>
              <a:rPr lang="en-GB" b="1" noProof="0" dirty="0"/>
              <a:t>', </a:t>
            </a:r>
            <a:r>
              <a:rPr lang="en-GB" b="1" noProof="0" dirty="0" err="1"/>
              <a:t>sy'n</a:t>
            </a:r>
            <a:r>
              <a:rPr lang="en-GB" b="1" noProof="0" dirty="0"/>
              <a:t> </a:t>
            </a:r>
            <a:r>
              <a:rPr lang="en-GB" b="1" noProof="0" dirty="0" err="1"/>
              <a:t>cyd-fynd</a:t>
            </a:r>
            <a:r>
              <a:rPr lang="en-GB" b="1" noProof="0" dirty="0"/>
              <a:t> </a:t>
            </a:r>
            <a:r>
              <a:rPr lang="en-GB" b="1" noProof="0" dirty="0" err="1"/>
              <a:t>â'r</a:t>
            </a:r>
            <a:r>
              <a:rPr lang="en-GB" b="1" noProof="0" dirty="0"/>
              <a:t> </a:t>
            </a:r>
            <a:r>
              <a:rPr lang="en-GB" b="1" noProof="0" dirty="0" err="1"/>
              <a:t>llynedd</a:t>
            </a:r>
            <a:r>
              <a:rPr lang="en-GB" b="1" noProof="0" dirty="0"/>
              <a:t>.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286E1AF5-940F-0BD7-824F-D7D5557E63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9313" y="1314290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Sgôr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 ac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ôl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hart 3" descr="Siart bar yn dangos graddfeydd profiad taith i Gymru (Gwael, Da, Ardderchog) ar draws blynyddoedd (2023-2025) a cham bywyd. Yn gyffredinol, sgoriodd tua 77-79% eu taith fel ardderchog. ">
            <a:extLst>
              <a:ext uri="{FF2B5EF4-FFF2-40B4-BE49-F238E27FC236}">
                <a16:creationId xmlns:a16="http://schemas.microsoft.com/office/drawing/2014/main" id="{1F4BF506-EFEF-626A-0FB2-5FD8F3EDBE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3588282"/>
              </p:ext>
            </p:extLst>
          </p:nvPr>
        </p:nvGraphicFramePr>
        <p:xfrm>
          <a:off x="202913" y="1622067"/>
          <a:ext cx="7413487" cy="447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E900068-9106-F538-BFA9-9062FD2DB090}"/>
              </a:ext>
            </a:extLst>
          </p:cNvPr>
          <p:cNvSpPr txBox="1">
            <a:spLocks/>
          </p:cNvSpPr>
          <p:nvPr/>
        </p:nvSpPr>
        <p:spPr>
          <a:xfrm>
            <a:off x="133577" y="6038398"/>
            <a:ext cx="7362117" cy="565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100" noProof="0" dirty="0">
                <a:solidFill>
                  <a:schemeClr val="tx1"/>
                </a:solidFill>
              </a:rPr>
              <a:t>A15. Nawr gan fynd yn ôl at eich taith yng Nghymru yn 2025, sut fyddech chi'n graddio'ch profiad ar raddfa o 1 i 10, lle mae 1 yn wael iawn a 10 yn dda iawn? Teithwyr Cymru 2025, n=2,408 (annibynwyr iau n=39, teuluoedd n=164, annibynwyr hŷn n=976 ac oedran ymddeol n=1,202).</a:t>
            </a:r>
            <a:endParaRPr lang="en-GB" sz="1100" noProof="0" dirty="0">
              <a:solidFill>
                <a:schemeClr val="tx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4A9783-2983-01E9-6745-D78DD7A63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4795867-00BC-0ADA-20A8-9BADD631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60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5F8269C-42C8-F3F0-E9D4-63CD05053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20511" y="3871077"/>
            <a:ext cx="717272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7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1FD5-9F90-25AB-02AD-229C6201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670E3D-0E61-4DCF-3CA2-045D36FBDD02}"/>
              </a:ext>
            </a:extLst>
          </p:cNvPr>
          <p:cNvSpPr>
            <a:spLocks/>
          </p:cNvSpPr>
          <p:nvPr/>
        </p:nvSpPr>
        <p:spPr>
          <a:xfrm>
            <a:off x="280828" y="203285"/>
            <a:ext cx="7780415" cy="18169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Dewisodd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dros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hanner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ymatebwyr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Chymru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oherwydd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bod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bod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blaen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ac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eisiau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dychwelyd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adlewyrchu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apêl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hefyd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tuedd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bosibl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ran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samplu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gallai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cynefindra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annog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ymweliadau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ôl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Cysylltu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natur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oedd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ail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reswm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mwyaf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cyffredin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sy'n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gyson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blynyddoedd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blaenorol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7CD34E3F-AFAF-C792-0390-B67F039488F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0828" y="2115020"/>
            <a:ext cx="5453221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eisiau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3" name="Chart 2" descr="Siart bar yn dangos rhesymau dros ymweld â Chymru ar gyfer teithiau 2025: &quot;Es i o'r blaen ac eisiau mynd eto&quot; (53%), &quot;Cysylltu â natur/bod yn yr awyr agored&quot; (48%), &quot;Dianc rhag popeth a chael gorffwys&quot; (45%), &quot;Treulio amser gyda theulu neu ffrindiau&quot; (45%), &quot;Profi'r diwylliant a'r dreftadaeth&quot; (31%), &quot;Mynd i rywle gyda bwyd a diod gwych&quot; (22%), ac &quot;Ymweld â rhan o Gymru nad oeddwn wedi bod iddi o'r blaen&quot; (22%).">
            <a:extLst>
              <a:ext uri="{FF2B5EF4-FFF2-40B4-BE49-F238E27FC236}">
                <a16:creationId xmlns:a16="http://schemas.microsoft.com/office/drawing/2014/main" id="{5707AFE8-9B66-8427-645D-9741935791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38608"/>
              </p:ext>
            </p:extLst>
          </p:nvPr>
        </p:nvGraphicFramePr>
        <p:xfrm>
          <a:off x="-2916324" y="2542588"/>
          <a:ext cx="10471010" cy="353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35DC5B2-3328-086C-509A-F5039F861D9A}"/>
              </a:ext>
            </a:extLst>
          </p:cNvPr>
          <p:cNvSpPr txBox="1">
            <a:spLocks/>
          </p:cNvSpPr>
          <p:nvPr/>
        </p:nvSpPr>
        <p:spPr>
          <a:xfrm>
            <a:off x="360000" y="6153634"/>
            <a:ext cx="6788150" cy="448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A7. Pa rai, </a:t>
            </a:r>
            <a:r>
              <a:rPr lang="en-GB" sz="1200" noProof="0" dirty="0" err="1">
                <a:solidFill>
                  <a:schemeClr val="tx1"/>
                </a:solidFill>
              </a:rPr>
              <a:t>os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gwbl</a:t>
            </a:r>
            <a:r>
              <a:rPr lang="en-GB" sz="1200" noProof="0" dirty="0">
                <a:solidFill>
                  <a:schemeClr val="tx1"/>
                </a:solidFill>
              </a:rPr>
              <a:t>,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canlynol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oedd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prif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ffactorau</a:t>
            </a:r>
            <a:r>
              <a:rPr lang="en-GB" sz="1200" noProof="0" dirty="0">
                <a:solidFill>
                  <a:schemeClr val="tx1"/>
                </a:solidFill>
              </a:rPr>
              <a:t> a </a:t>
            </a:r>
            <a:r>
              <a:rPr lang="en-GB" sz="1200" noProof="0" dirty="0" err="1">
                <a:solidFill>
                  <a:schemeClr val="tx1"/>
                </a:solidFill>
              </a:rPr>
              <a:t>wnaeth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ichi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ddewis</a:t>
            </a:r>
            <a:r>
              <a:rPr lang="en-GB" sz="1200" noProof="0" dirty="0">
                <a:solidFill>
                  <a:schemeClr val="tx1"/>
                </a:solidFill>
              </a:rPr>
              <a:t> Cymru </a:t>
            </a:r>
            <a:r>
              <a:rPr lang="en-GB" sz="1200" noProof="0" dirty="0" err="1">
                <a:solidFill>
                  <a:schemeClr val="tx1"/>
                </a:solidFill>
              </a:rPr>
              <a:t>fel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cyrchfan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toriad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/</a:t>
            </a:r>
            <a:r>
              <a:rPr lang="en-GB" sz="1200" noProof="0" dirty="0" err="1">
                <a:solidFill>
                  <a:schemeClr val="tx1"/>
                </a:solidFill>
              </a:rPr>
              <a:t>gwyliau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hwn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616E148-82C7-CDC9-47AE-F86ABD9A5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244" y="0"/>
            <a:ext cx="4130756" cy="660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76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F1586-EDA7-FA57-264B-7DBF0B67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3126396F-8539-0A1A-1E23-C98AEF7BEF93}"/>
              </a:ext>
            </a:extLst>
          </p:cNvPr>
          <p:cNvSpPr txBox="1">
            <a:spLocks/>
          </p:cNvSpPr>
          <p:nvPr/>
        </p:nvSpPr>
        <p:spPr>
          <a:xfrm>
            <a:off x="360000" y="269391"/>
            <a:ext cx="11353801" cy="1193771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dirty="0"/>
              <a:t>Mae </a:t>
            </a:r>
            <a:r>
              <a:rPr lang="en-US" b="1" noProof="0" dirty="0" err="1"/>
              <a:t>ymatebwyr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arbennig</a:t>
            </a:r>
            <a:r>
              <a:rPr lang="en-US" b="1" noProof="0" dirty="0"/>
              <a:t> o </a:t>
            </a:r>
            <a:r>
              <a:rPr lang="en-US" b="1" noProof="0" dirty="0" err="1"/>
              <a:t>awyddus</a:t>
            </a:r>
            <a:r>
              <a:rPr lang="en-US" b="1" noProof="0" dirty="0"/>
              <a:t> </a:t>
            </a:r>
            <a:r>
              <a:rPr lang="en-US" b="1" noProof="0" dirty="0" err="1"/>
              <a:t>i</a:t>
            </a:r>
            <a:r>
              <a:rPr lang="en-US" b="1" noProof="0" dirty="0"/>
              <a:t> </a:t>
            </a:r>
            <a:r>
              <a:rPr lang="en-US" b="1" noProof="0" dirty="0" err="1"/>
              <a:t>gael</a:t>
            </a:r>
            <a:r>
              <a:rPr lang="en-US" b="1" noProof="0" dirty="0"/>
              <a:t> </a:t>
            </a:r>
            <a:r>
              <a:rPr lang="en-US" b="1" noProof="0" dirty="0" err="1"/>
              <a:t>cyfleoedd</a:t>
            </a:r>
            <a:r>
              <a:rPr lang="en-US" b="1" noProof="0" dirty="0"/>
              <a:t> </a:t>
            </a:r>
            <a:r>
              <a:rPr lang="en-US" b="1" noProof="0" dirty="0" err="1"/>
              <a:t>i</a:t>
            </a:r>
            <a:r>
              <a:rPr lang="en-US" b="1" noProof="0" dirty="0"/>
              <a:t> </a:t>
            </a:r>
            <a:r>
              <a:rPr lang="en-US" b="1" noProof="0" dirty="0" err="1"/>
              <a:t>gysylltu</a:t>
            </a:r>
            <a:r>
              <a:rPr lang="en-US" b="1" noProof="0" dirty="0"/>
              <a:t> â </a:t>
            </a:r>
            <a:r>
              <a:rPr lang="en-US" b="1" noProof="0" dirty="0" err="1"/>
              <a:t>natur</a:t>
            </a:r>
            <a:r>
              <a:rPr lang="en-US" b="1" noProof="0" dirty="0"/>
              <a:t>, ac </a:t>
            </a:r>
            <a:r>
              <a:rPr lang="en-US" b="1" noProof="0" dirty="0" err="1"/>
              <a:t>mae</a:t>
            </a:r>
            <a:r>
              <a:rPr lang="en-US" b="1" noProof="0" dirty="0"/>
              <a:t> </a:t>
            </a:r>
            <a:r>
              <a:rPr lang="en-US" b="1" noProof="0" dirty="0" err="1"/>
              <a:t>llawer</a:t>
            </a:r>
            <a:r>
              <a:rPr lang="en-US" b="1" noProof="0" dirty="0"/>
              <a:t> </a:t>
            </a:r>
            <a:r>
              <a:rPr lang="en-US" b="1" noProof="0" dirty="0" err="1"/>
              <a:t>hefyd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rhoi</a:t>
            </a:r>
            <a:r>
              <a:rPr lang="en-US" b="1" noProof="0" dirty="0"/>
              <a:t> </a:t>
            </a:r>
            <a:r>
              <a:rPr lang="en-US" b="1" noProof="0" dirty="0" err="1"/>
              <a:t>pwys</a:t>
            </a:r>
            <a:r>
              <a:rPr lang="en-US" b="1" noProof="0" dirty="0"/>
              <a:t> </a:t>
            </a:r>
            <a:r>
              <a:rPr lang="en-US" b="1" noProof="0" dirty="0" err="1"/>
              <a:t>mawr</a:t>
            </a:r>
            <a:r>
              <a:rPr lang="en-US" b="1" noProof="0" dirty="0"/>
              <a:t> </a:t>
            </a:r>
            <a:r>
              <a:rPr lang="en-US" b="1" noProof="0" dirty="0" err="1"/>
              <a:t>ar</a:t>
            </a:r>
            <a:r>
              <a:rPr lang="en-US" b="1" noProof="0" dirty="0"/>
              <a:t> </a:t>
            </a:r>
            <a:r>
              <a:rPr lang="en-US" b="1" noProof="0" dirty="0" err="1"/>
              <a:t>dreulio</a:t>
            </a:r>
            <a:r>
              <a:rPr lang="en-US" b="1" noProof="0" dirty="0"/>
              <a:t> </a:t>
            </a:r>
            <a:r>
              <a:rPr lang="en-US" b="1" noProof="0" dirty="0" err="1"/>
              <a:t>amser</a:t>
            </a:r>
            <a:r>
              <a:rPr lang="en-US" b="1" noProof="0" dirty="0"/>
              <a:t> </a:t>
            </a:r>
            <a:r>
              <a:rPr lang="en-US" b="1" noProof="0" dirty="0" err="1"/>
              <a:t>gyda</a:t>
            </a:r>
            <a:r>
              <a:rPr lang="en-US" b="1" noProof="0" dirty="0"/>
              <a:t> </a:t>
            </a:r>
            <a:r>
              <a:rPr lang="en-US" b="1" noProof="0" dirty="0" err="1"/>
              <a:t>theulu</a:t>
            </a:r>
            <a:r>
              <a:rPr lang="en-US" b="1" noProof="0" dirty="0"/>
              <a:t> a </a:t>
            </a:r>
            <a:r>
              <a:rPr lang="en-US" b="1" noProof="0" dirty="0" err="1"/>
              <a:t>ffrindiau</a:t>
            </a:r>
            <a:r>
              <a:rPr lang="en-US" b="1" noProof="0" dirty="0"/>
              <a:t>. </a:t>
            </a:r>
            <a:r>
              <a:rPr lang="en-US" b="1" noProof="0" dirty="0" err="1"/>
              <a:t>Ar</a:t>
            </a:r>
            <a:r>
              <a:rPr lang="en-US" b="1" noProof="0" dirty="0"/>
              <a:t> draws </a:t>
            </a:r>
            <a:r>
              <a:rPr lang="en-US" b="1" noProof="0" dirty="0" err="1"/>
              <a:t>pob</a:t>
            </a:r>
            <a:r>
              <a:rPr lang="en-US" b="1" noProof="0" dirty="0"/>
              <a:t> cam </a:t>
            </a:r>
            <a:r>
              <a:rPr lang="en-US" b="1" noProof="0" dirty="0" err="1"/>
              <a:t>bywyd</a:t>
            </a:r>
            <a:r>
              <a:rPr lang="en-US" b="1" noProof="0" dirty="0"/>
              <a:t>, </a:t>
            </a:r>
            <a:r>
              <a:rPr lang="en-US" b="1" noProof="0" dirty="0" err="1"/>
              <a:t>mae</a:t>
            </a:r>
            <a:r>
              <a:rPr lang="en-US" b="1" noProof="0" dirty="0"/>
              <a:t> </a:t>
            </a:r>
            <a:r>
              <a:rPr lang="en-US" b="1" noProof="0" dirty="0" err="1"/>
              <a:t>dathlu</a:t>
            </a:r>
            <a:r>
              <a:rPr lang="en-US" b="1" noProof="0" dirty="0"/>
              <a:t> </a:t>
            </a:r>
            <a:r>
              <a:rPr lang="en-US" b="1" noProof="0" dirty="0" err="1"/>
              <a:t>achlysuron</a:t>
            </a:r>
            <a:r>
              <a:rPr lang="en-US" b="1" noProof="0" dirty="0"/>
              <a:t> </a:t>
            </a:r>
            <a:r>
              <a:rPr lang="en-US" b="1" noProof="0" dirty="0" err="1"/>
              <a:t>arbennig</a:t>
            </a:r>
            <a:r>
              <a:rPr lang="en-US" b="1" noProof="0" dirty="0"/>
              <a:t>, </a:t>
            </a:r>
            <a:r>
              <a:rPr lang="en-US" b="1" noProof="0" dirty="0" err="1"/>
              <a:t>darganfod</a:t>
            </a:r>
            <a:r>
              <a:rPr lang="en-US" b="1" noProof="0" dirty="0"/>
              <a:t> </a:t>
            </a:r>
            <a:r>
              <a:rPr lang="en-US" b="1" noProof="0" dirty="0" err="1"/>
              <a:t>rhannau</a:t>
            </a:r>
            <a:r>
              <a:rPr lang="en-US" b="1" noProof="0" dirty="0"/>
              <a:t> </a:t>
            </a:r>
            <a:r>
              <a:rPr lang="en-US" b="1" noProof="0" dirty="0" err="1"/>
              <a:t>newydd</a:t>
            </a:r>
            <a:r>
              <a:rPr lang="en-US" b="1" noProof="0" dirty="0"/>
              <a:t> o </a:t>
            </a:r>
            <a:r>
              <a:rPr lang="en-US" b="1" noProof="0" dirty="0" err="1"/>
              <a:t>Gymru</a:t>
            </a:r>
            <a:r>
              <a:rPr lang="en-US" b="1" noProof="0" dirty="0"/>
              <a:t>, a </a:t>
            </a:r>
            <a:r>
              <a:rPr lang="en-US" b="1" noProof="0" dirty="0" err="1"/>
              <a:t>mwynhau</a:t>
            </a:r>
            <a:r>
              <a:rPr lang="en-US" b="1" noProof="0" dirty="0"/>
              <a:t> </a:t>
            </a:r>
            <a:r>
              <a:rPr lang="en-US" b="1" noProof="0" dirty="0" err="1"/>
              <a:t>bwyd</a:t>
            </a:r>
            <a:r>
              <a:rPr lang="en-US" b="1" noProof="0" dirty="0"/>
              <a:t> a </a:t>
            </a:r>
            <a:r>
              <a:rPr lang="en-US" b="1" noProof="0" dirty="0" err="1"/>
              <a:t>diod</a:t>
            </a:r>
            <a:r>
              <a:rPr lang="en-US" b="1" noProof="0" dirty="0"/>
              <a:t> </a:t>
            </a:r>
            <a:r>
              <a:rPr lang="en-US" b="1" noProof="0" dirty="0" err="1"/>
              <a:t>gwych</a:t>
            </a:r>
            <a:r>
              <a:rPr lang="en-US" b="1" noProof="0" dirty="0"/>
              <a:t> </a:t>
            </a:r>
            <a:r>
              <a:rPr lang="en-US" b="1" noProof="0" dirty="0" err="1"/>
              <a:t>ymhlith</a:t>
            </a:r>
            <a:r>
              <a:rPr lang="en-US" b="1" noProof="0" dirty="0"/>
              <a:t> y </a:t>
            </a:r>
            <a:r>
              <a:rPr lang="en-US" b="1" noProof="0" dirty="0" err="1"/>
              <a:t>cymhellion</a:t>
            </a:r>
            <a:r>
              <a:rPr lang="en-US" b="1" noProof="0" dirty="0"/>
              <a:t> </a:t>
            </a:r>
            <a:r>
              <a:rPr lang="en-US" b="1" noProof="0" dirty="0" err="1"/>
              <a:t>lleiaf</a:t>
            </a:r>
            <a:r>
              <a:rPr lang="en-US" b="1" noProof="0" dirty="0"/>
              <a:t> </a:t>
            </a:r>
            <a:r>
              <a:rPr lang="en-US" b="1" noProof="0" dirty="0" err="1"/>
              <a:t>cyffredin</a:t>
            </a:r>
            <a:r>
              <a:rPr lang="en-US" b="1" noProof="0" dirty="0"/>
              <a:t> </a:t>
            </a:r>
            <a:r>
              <a:rPr lang="en-US" b="1" noProof="0" dirty="0" err="1"/>
              <a:t>dros</a:t>
            </a:r>
            <a:r>
              <a:rPr lang="en-US" b="1" noProof="0" dirty="0"/>
              <a:t> </a:t>
            </a:r>
            <a:r>
              <a:rPr lang="en-US" b="1" noProof="0" dirty="0" err="1"/>
              <a:t>ymweld</a:t>
            </a:r>
            <a:r>
              <a:rPr lang="en-US" b="1" noProof="0" dirty="0"/>
              <a:t>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C9AE658-FE61-0D03-4B4E-248C4A7133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5173" y="1775464"/>
            <a:ext cx="5075448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dros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Cam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hart 12" descr="Siart bar yn dangos rhesymau dros ymweld â Chymru yn ôl cam bywyd. Cyfanswm oedd &quot;es i o'r blaen ac eisiau mynd eto&quot; (53%), &quot;cysylltu â natur&quot; (48%), a &quot;dianc a chael gorffwys&quot; (45%) oedd y prif resymau. Roedd teuluoedd fwyaf tebygol i nodi treulio amser gyda theulu neu ffrindiau (68%), tra bod annibynwyr iau'n dangos y gyfran uchaf ar gyfer dathlu achlysur arbennig (28%).">
            <a:extLst>
              <a:ext uri="{FF2B5EF4-FFF2-40B4-BE49-F238E27FC236}">
                <a16:creationId xmlns:a16="http://schemas.microsoft.com/office/drawing/2014/main" id="{330A20E0-C1E6-0298-B15D-1A0EBCF36D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079977"/>
              </p:ext>
            </p:extLst>
          </p:nvPr>
        </p:nvGraphicFramePr>
        <p:xfrm>
          <a:off x="360000" y="2323699"/>
          <a:ext cx="11463192" cy="3526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3970462-4940-B844-3C2C-0AFD9CF3EEC8}"/>
              </a:ext>
            </a:extLst>
          </p:cNvPr>
          <p:cNvSpPr txBox="1">
            <a:spLocks/>
          </p:cNvSpPr>
          <p:nvPr/>
        </p:nvSpPr>
        <p:spPr>
          <a:xfrm>
            <a:off x="209596" y="6153634"/>
            <a:ext cx="11753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A7. Pa rai, os o gwbl, o'r canlynol oedd y prif ffactorau a wnaeth i chi ddewis Cymru fel cyrchfan ar gyfer y toriad byr/gwyliau hwn yn 2025?Teithwyr Cymru 2025, n=2,408 (2,202 (annibynwyr iau n=39, teuluoedd n=164, annibynwyr hŷn n=976, oedran ymddeol n=1,202).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1D9693-41EF-B203-39DA-D820CB727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918252" y="2474081"/>
            <a:ext cx="0" cy="322595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93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2BEEC-4178-5B62-808E-DE348C442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AA04B6-39D6-ABD7-DDF8-92F247AACBB7}"/>
              </a:ext>
            </a:extLst>
          </p:cNvPr>
          <p:cNvSpPr>
            <a:spLocks/>
          </p:cNvSpPr>
          <p:nvPr/>
        </p:nvSpPr>
        <p:spPr>
          <a:xfrm>
            <a:off x="4822874" y="242478"/>
            <a:ext cx="7256350" cy="9727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Cerdded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heicio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crwydro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oedd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gweithgareddau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mwyaf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cyffredin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ystod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teithiau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Gymru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dilwynwyd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blasu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bwyd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lleol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theithiau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car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golygfaol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7F5B297-E3A9-2D5A-3B32-E82E316921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81601" y="1363877"/>
            <a:ext cx="6420912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Gweithgareddau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mwyaf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boblogaidd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2" name="Chart 1" descr="Siart bar llorweddol yn dangos naw gweithgaredd yn nhrefn poblogrwydd lleihaol, o &quot;Cerdded, heicio neu grwydro&quot; (56%) i &quot;Profi'r bywyd nos&quot; (11%), gyda gostyngiad graddol rhwng bariau.">
            <a:extLst>
              <a:ext uri="{FF2B5EF4-FFF2-40B4-BE49-F238E27FC236}">
                <a16:creationId xmlns:a16="http://schemas.microsoft.com/office/drawing/2014/main" id="{92B09634-40E1-BD23-DF24-9A08FE7AEB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905059"/>
              </p:ext>
            </p:extLst>
          </p:nvPr>
        </p:nvGraphicFramePr>
        <p:xfrm>
          <a:off x="275655" y="1671654"/>
          <a:ext cx="11640689" cy="4559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2A9A83E-9A68-B137-7A2C-FE77F6771419}"/>
              </a:ext>
            </a:extLst>
          </p:cNvPr>
          <p:cNvSpPr txBox="1">
            <a:spLocks/>
          </p:cNvSpPr>
          <p:nvPr/>
        </p:nvSpPr>
        <p:spPr>
          <a:xfrm>
            <a:off x="4609708" y="6258532"/>
            <a:ext cx="7390614" cy="328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A14. Pa rai, </a:t>
            </a:r>
            <a:r>
              <a:rPr lang="en-GB" sz="1200" noProof="0" dirty="0" err="1">
                <a:solidFill>
                  <a:schemeClr val="tx1"/>
                </a:solidFill>
              </a:rPr>
              <a:t>os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gwbl</a:t>
            </a:r>
            <a:r>
              <a:rPr lang="en-GB" sz="1200" noProof="0" dirty="0">
                <a:solidFill>
                  <a:schemeClr val="tx1"/>
                </a:solidFill>
              </a:rPr>
              <a:t>,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canlynol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eu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gwneud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y daith hon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2025?Teithwyr Cymru 2025, n=2,408.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C449F735-8402-13B5-43E6-F16FE8180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52"/>
            <a:ext cx="4572000" cy="661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52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C76C-04DF-E3E6-E441-8F0D30CF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5">
            <a:extLst>
              <a:ext uri="{FF2B5EF4-FFF2-40B4-BE49-F238E27FC236}">
                <a16:creationId xmlns:a16="http://schemas.microsoft.com/office/drawing/2014/main" id="{B0916A10-A469-E2CD-D376-1ED172DCFCE1}"/>
              </a:ext>
            </a:extLst>
          </p:cNvPr>
          <p:cNvSpPr txBox="1">
            <a:spLocks/>
          </p:cNvSpPr>
          <p:nvPr/>
        </p:nvSpPr>
        <p:spPr>
          <a:xfrm>
            <a:off x="360000" y="407415"/>
            <a:ext cx="11832000" cy="102974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Gogledd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Cymru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sy'n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denu'r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nifer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uchaf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ymwelwyr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enwedig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Ngwynedd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. Mae Sir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Benfro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hefyd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derbyn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nifer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gymharol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ymwelwyr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b="1" noProof="0" dirty="0">
              <a:highlight>
                <a:srgbClr val="FFFF00"/>
              </a:highlight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197C66-72BD-A414-8410-FB7F92438F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361360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11" name="Chart 10" descr="Siart bar llorweddol yn dangos deg cyrchfan yng Nghymru yn nhrefn poblogrwydd lleihaol, o Wynedd a Sir Benfro (18% yr un) i Fannau Brycheiniog (4%).">
            <a:extLst>
              <a:ext uri="{FF2B5EF4-FFF2-40B4-BE49-F238E27FC236}">
                <a16:creationId xmlns:a16="http://schemas.microsoft.com/office/drawing/2014/main" id="{261FE226-1FA5-E8AE-B5D4-8312E0AB9A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877719"/>
              </p:ext>
            </p:extLst>
          </p:nvPr>
        </p:nvGraphicFramePr>
        <p:xfrm>
          <a:off x="-3447614" y="1857220"/>
          <a:ext cx="10219717" cy="4203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48D640B-3727-6AD0-BC09-6B1C1E5878EE}"/>
              </a:ext>
            </a:extLst>
          </p:cNvPr>
          <p:cNvSpPr txBox="1"/>
          <p:nvPr/>
        </p:nvSpPr>
        <p:spPr>
          <a:xfrm>
            <a:off x="3492227" y="5937231"/>
            <a:ext cx="4458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*Wedi </a:t>
            </a:r>
            <a:r>
              <a:rPr lang="en-GB" sz="1000" dirty="0" err="1"/>
              <a:t>dileu</a:t>
            </a:r>
            <a:r>
              <a:rPr lang="en-GB" sz="1000" dirty="0"/>
              <a:t> </a:t>
            </a:r>
            <a:r>
              <a:rPr lang="en-GB" sz="1000" dirty="0" err="1"/>
              <a:t>cyrchfannau</a:t>
            </a:r>
            <a:r>
              <a:rPr lang="en-GB" sz="1000" dirty="0"/>
              <a:t> </a:t>
            </a:r>
            <a:r>
              <a:rPr lang="en-GB" sz="1000" dirty="0" err="1"/>
              <a:t>sy'n</a:t>
            </a:r>
            <a:r>
              <a:rPr lang="en-GB" sz="1000" dirty="0"/>
              <a:t> </a:t>
            </a:r>
            <a:r>
              <a:rPr lang="en-GB" sz="1000" dirty="0" err="1"/>
              <a:t>cynnwys</a:t>
            </a:r>
            <a:r>
              <a:rPr lang="en-GB" sz="1000" dirty="0"/>
              <a:t> </a:t>
            </a:r>
            <a:r>
              <a:rPr lang="en-GB" sz="1000" dirty="0" err="1"/>
              <a:t>llai</a:t>
            </a:r>
            <a:r>
              <a:rPr lang="en-GB" sz="1000" dirty="0"/>
              <a:t> </a:t>
            </a:r>
            <a:r>
              <a:rPr lang="en-GB" sz="1000" dirty="0" err="1"/>
              <a:t>na</a:t>
            </a:r>
            <a:r>
              <a:rPr lang="en-GB" sz="1000" dirty="0"/>
              <a:t> 4</a:t>
            </a:r>
            <a:r>
              <a:rPr lang="en-GB" sz="1000" dirty="0">
                <a:solidFill>
                  <a:srgbClr val="120742"/>
                </a:solidFill>
              </a:rPr>
              <a:t>%</a:t>
            </a:r>
          </a:p>
        </p:txBody>
      </p:sp>
      <p:grpSp>
        <p:nvGrpSpPr>
          <p:cNvPr id="15" name="Group 14" descr="Map sy'n dangos canran yr ymwelwyr y mae ardaloedd Cymru'n eu denu. Gogledd Cymru sy'n denu'r fwyaf (27%), a ddilynwyd gan De Orllewin Cymru (29%), Canolbarth Cymru (21%) a De Ddwyrain Cymru (15%).">
            <a:extLst>
              <a:ext uri="{FF2B5EF4-FFF2-40B4-BE49-F238E27FC236}">
                <a16:creationId xmlns:a16="http://schemas.microsoft.com/office/drawing/2014/main" id="{95F8E36F-A982-0DBE-8F86-6133354C122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790934" y="2314291"/>
            <a:ext cx="4797192" cy="3227258"/>
            <a:chOff x="6918558" y="2460640"/>
            <a:chExt cx="4797192" cy="322725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3DA58A0-EA4E-4C1E-5082-DCCB0BD92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contrast="5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40210" y="2460640"/>
              <a:ext cx="2135057" cy="285613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DCFF95-5D17-D19A-7647-0D51D06C1305}"/>
                </a:ext>
              </a:extLst>
            </p:cNvPr>
            <p:cNvSpPr txBox="1"/>
            <p:nvPr/>
          </p:nvSpPr>
          <p:spPr>
            <a:xfrm>
              <a:off x="6990225" y="2807403"/>
              <a:ext cx="154709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noProof="0" dirty="0">
                  <a:solidFill>
                    <a:schemeClr val="bg1"/>
                  </a:solidFill>
                </a:rPr>
                <a:t>47%</a:t>
              </a:r>
            </a:p>
            <a:p>
              <a:pPr algn="ctr"/>
              <a:r>
                <a:rPr lang="en-GB" sz="1000" dirty="0" err="1">
                  <a:solidFill>
                    <a:schemeClr val="bg1"/>
                  </a:solidFill>
                </a:rPr>
                <a:t>Gogledd</a:t>
              </a:r>
              <a:r>
                <a:rPr lang="en-GB" sz="1000" dirty="0">
                  <a:solidFill>
                    <a:schemeClr val="bg1"/>
                  </a:solidFill>
                </a:rPr>
                <a:t> Cymru</a:t>
              </a:r>
              <a:r>
                <a:rPr lang="en-GB" sz="1000" noProof="0" dirty="0">
                  <a:solidFill>
                    <a:schemeClr val="bg1"/>
                  </a:solidFill>
                </a:rPr>
                <a:t> (1)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6131EAF-8A45-C5D5-EB6B-A6D074518317}"/>
                </a:ext>
              </a:extLst>
            </p:cNvPr>
            <p:cNvSpPr txBox="1"/>
            <p:nvPr/>
          </p:nvSpPr>
          <p:spPr>
            <a:xfrm>
              <a:off x="10078162" y="3525767"/>
              <a:ext cx="1547090" cy="612000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noProof="0" dirty="0">
                  <a:solidFill>
                    <a:schemeClr val="bg1"/>
                  </a:solidFill>
                </a:rPr>
                <a:t>21%</a:t>
              </a:r>
            </a:p>
            <a:p>
              <a:pPr algn="ctr"/>
              <a:r>
                <a:rPr lang="en-GB" sz="900" dirty="0" err="1">
                  <a:solidFill>
                    <a:schemeClr val="bg1"/>
                  </a:solidFill>
                </a:rPr>
                <a:t>Canolbarth</a:t>
              </a:r>
              <a:r>
                <a:rPr lang="en-GB" sz="900" dirty="0">
                  <a:solidFill>
                    <a:schemeClr val="bg1"/>
                  </a:solidFill>
                </a:rPr>
                <a:t> Cymru </a:t>
              </a:r>
              <a:r>
                <a:rPr lang="en-GB" sz="900" noProof="0" dirty="0">
                  <a:solidFill>
                    <a:schemeClr val="bg1"/>
                  </a:solidFill>
                </a:rPr>
                <a:t>(2)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8417A-107D-C9D3-0194-6FE963251422}"/>
                </a:ext>
              </a:extLst>
            </p:cNvPr>
            <p:cNvSpPr txBox="1"/>
            <p:nvPr/>
          </p:nvSpPr>
          <p:spPr>
            <a:xfrm>
              <a:off x="6918558" y="4839733"/>
              <a:ext cx="154800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</a:rPr>
                <a:t>29</a:t>
              </a:r>
              <a:r>
                <a:rPr lang="en-GB" sz="2000" b="1" noProof="0" dirty="0">
                  <a:solidFill>
                    <a:schemeClr val="bg1"/>
                  </a:solidFill>
                </a:rPr>
                <a:t>%</a:t>
              </a:r>
            </a:p>
            <a:p>
              <a:pPr algn="ctr"/>
              <a:r>
                <a:rPr lang="en-GB" sz="1000" noProof="0" dirty="0">
                  <a:solidFill>
                    <a:schemeClr val="bg1"/>
                  </a:solidFill>
                </a:rPr>
                <a:t>De </a:t>
              </a:r>
              <a:r>
                <a:rPr lang="en-GB" sz="1000" noProof="0" dirty="0" err="1">
                  <a:solidFill>
                    <a:schemeClr val="bg1"/>
                  </a:solidFill>
                </a:rPr>
                <a:t>Orllewin</a:t>
              </a:r>
              <a:r>
                <a:rPr lang="en-GB" sz="1000" noProof="0" dirty="0">
                  <a:solidFill>
                    <a:schemeClr val="bg1"/>
                  </a:solidFill>
                </a:rPr>
                <a:t> Cymru (3)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9077B0-C901-5ADA-D3EF-14AF71BD2C31}"/>
                </a:ext>
              </a:extLst>
            </p:cNvPr>
            <p:cNvSpPr txBox="1"/>
            <p:nvPr/>
          </p:nvSpPr>
          <p:spPr>
            <a:xfrm>
              <a:off x="10167750" y="4938757"/>
              <a:ext cx="1548000" cy="749141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solidFill>
                    <a:schemeClr val="bg1"/>
                  </a:solidFill>
                </a:rPr>
                <a:t>15%</a:t>
              </a:r>
            </a:p>
            <a:p>
              <a:pPr algn="ctr"/>
              <a:r>
                <a:rPr lang="en-GB" sz="1000" dirty="0">
                  <a:solidFill>
                    <a:schemeClr val="bg1"/>
                  </a:solidFill>
                </a:rPr>
                <a:t>De </a:t>
              </a:r>
              <a:r>
                <a:rPr lang="en-GB" sz="1000" dirty="0" err="1">
                  <a:solidFill>
                    <a:schemeClr val="bg1"/>
                  </a:solidFill>
                </a:rPr>
                <a:t>Ddwyrain</a:t>
              </a:r>
              <a:r>
                <a:rPr lang="en-GB" sz="1000" dirty="0">
                  <a:solidFill>
                    <a:schemeClr val="bg1"/>
                  </a:solidFill>
                </a:rPr>
                <a:t> Cymru</a:t>
              </a:r>
              <a:r>
                <a:rPr lang="en-GB" sz="1000" noProof="0" dirty="0">
                  <a:solidFill>
                    <a:schemeClr val="bg1"/>
                  </a:solidFill>
                </a:rPr>
                <a:t> (4)</a:t>
              </a:r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0089D-AB12-8F5C-BC08-B34C4471B656}"/>
              </a:ext>
            </a:extLst>
          </p:cNvPr>
          <p:cNvSpPr txBox="1">
            <a:spLocks/>
          </p:cNvSpPr>
          <p:nvPr/>
        </p:nvSpPr>
        <p:spPr>
          <a:xfrm>
            <a:off x="360000" y="6248424"/>
            <a:ext cx="11353800" cy="366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A12. Ble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aros </a:t>
            </a:r>
            <a:r>
              <a:rPr lang="en-GB" sz="1200" noProof="0" dirty="0" err="1">
                <a:solidFill>
                  <a:schemeClr val="tx1"/>
                </a:solidFill>
              </a:rPr>
              <a:t>dros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y daith hon </a:t>
            </a:r>
            <a:r>
              <a:rPr lang="en-GB" sz="1200" noProof="0" dirty="0" err="1">
                <a:solidFill>
                  <a:schemeClr val="tx1"/>
                </a:solidFill>
              </a:rPr>
              <a:t>ym</a:t>
            </a:r>
            <a:r>
              <a:rPr lang="en-GB" sz="1200" noProof="0" dirty="0">
                <a:solidFill>
                  <a:schemeClr val="tx1"/>
                </a:solidFill>
              </a:rPr>
              <a:t> mis [MIS]? </a:t>
            </a:r>
            <a:r>
              <a:rPr lang="en-GB" sz="1200" noProof="0" dirty="0" err="1">
                <a:solidFill>
                  <a:schemeClr val="tx1"/>
                </a:solidFill>
              </a:rPr>
              <a:t>Dewiswch</a:t>
            </a:r>
            <a:r>
              <a:rPr lang="en-GB" sz="1200" noProof="0" dirty="0">
                <a:solidFill>
                  <a:schemeClr val="tx1"/>
                </a:solidFill>
              </a:rPr>
              <a:t> bob un </a:t>
            </a:r>
            <a:r>
              <a:rPr lang="en-GB" sz="1200" noProof="0" dirty="0" err="1">
                <a:solidFill>
                  <a:schemeClr val="tx1"/>
                </a:solidFill>
              </a:rPr>
              <a:t>sy'n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berthnasol</a:t>
            </a:r>
            <a:r>
              <a:rPr lang="en-GB" sz="1200" noProof="0" dirty="0">
                <a:solidFill>
                  <a:schemeClr val="tx1"/>
                </a:solidFill>
              </a:rPr>
              <a:t>.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n=2,408.</a:t>
            </a:r>
          </a:p>
        </p:txBody>
      </p:sp>
    </p:spTree>
    <p:extLst>
      <p:ext uri="{BB962C8B-B14F-4D97-AF65-F5344CB8AC3E}">
        <p14:creationId xmlns:p14="http://schemas.microsoft.com/office/powerpoint/2010/main" val="6554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5">
            <a:extLst>
              <a:ext uri="{FF2B5EF4-FFF2-40B4-BE49-F238E27FC236}">
                <a16:creationId xmlns:a16="http://schemas.microsoft.com/office/drawing/2014/main" id="{6E6A3440-7D0B-C7DA-2BA2-546DAC4B8A9F}"/>
              </a:ext>
            </a:extLst>
          </p:cNvPr>
          <p:cNvSpPr txBox="1">
            <a:spLocks/>
          </p:cNvSpPr>
          <p:nvPr/>
        </p:nvSpPr>
        <p:spPr>
          <a:xfrm>
            <a:off x="359999" y="330423"/>
            <a:ext cx="7313355" cy="143799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b="1" noProof="0" dirty="0" err="1"/>
              <a:t>Arhosodd</a:t>
            </a:r>
            <a:r>
              <a:rPr lang="en-GB" sz="1800" b="1" noProof="0" dirty="0"/>
              <a:t> y </a:t>
            </a:r>
            <a:r>
              <a:rPr lang="en-GB" sz="1800" b="1" noProof="0" dirty="0" err="1"/>
              <a:t>rhan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fwyaf</a:t>
            </a:r>
            <a:r>
              <a:rPr lang="en-GB" sz="1800" b="1" noProof="0" dirty="0"/>
              <a:t> o </a:t>
            </a:r>
            <a:r>
              <a:rPr lang="en-GB" sz="1800" b="1" noProof="0" dirty="0" err="1"/>
              <a:t>ymwelwyr</a:t>
            </a:r>
            <a:r>
              <a:rPr lang="en-GB" sz="1800" b="1" noProof="0" dirty="0"/>
              <a:t> â </a:t>
            </a:r>
            <a:r>
              <a:rPr lang="en-GB" sz="1800" b="1" noProof="0" dirty="0" err="1"/>
              <a:t>Chymru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mewn</a:t>
            </a:r>
            <a:r>
              <a:rPr lang="en-GB" sz="1800" b="1" noProof="0" dirty="0"/>
              <a:t> un </a:t>
            </a:r>
            <a:r>
              <a:rPr lang="en-GB" sz="1800" b="1" noProof="0" dirty="0" err="1"/>
              <a:t>lleoliad</a:t>
            </a:r>
            <a:r>
              <a:rPr lang="en-GB" sz="1800" b="1" noProof="0" dirty="0"/>
              <a:t>, </a:t>
            </a:r>
            <a:r>
              <a:rPr lang="en-GB" sz="1800" b="1" noProof="0" dirty="0" err="1"/>
              <a:t>gyda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phatrymau'n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gyson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yn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gyffredinol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ar</a:t>
            </a:r>
            <a:r>
              <a:rPr lang="en-GB" sz="1800" b="1" noProof="0" dirty="0"/>
              <a:t> draws </a:t>
            </a:r>
            <a:r>
              <a:rPr lang="en-GB" sz="1800" b="1" noProof="0" dirty="0" err="1"/>
              <a:t>camau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bywyd</a:t>
            </a:r>
            <a:r>
              <a:rPr lang="en-GB" sz="1800" b="1" noProof="0" dirty="0"/>
              <a:t>. </a:t>
            </a:r>
            <a:r>
              <a:rPr lang="en-GB" sz="1800" b="1" noProof="0" dirty="0" err="1"/>
              <a:t>Fodd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bynnag</a:t>
            </a:r>
            <a:r>
              <a:rPr lang="en-GB" sz="1800" b="1" noProof="0" dirty="0"/>
              <a:t>, </a:t>
            </a:r>
            <a:r>
              <a:rPr lang="en-GB" sz="1800" b="1" noProof="0" dirty="0" err="1"/>
              <a:t>adroddodd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cyfran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uwch</a:t>
            </a:r>
            <a:r>
              <a:rPr lang="en-GB" sz="1800" b="1" noProof="0" dirty="0"/>
              <a:t> o </a:t>
            </a:r>
            <a:r>
              <a:rPr lang="en-GB" sz="1800" b="1" noProof="0" dirty="0" err="1"/>
              <a:t>ymholwyr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o'r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grŵp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cyfryngau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cymdeithasol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eu</a:t>
            </a:r>
            <a:r>
              <a:rPr lang="en-GB" sz="1800" b="1" noProof="0" dirty="0"/>
              <a:t> bod </a:t>
            </a:r>
            <a:r>
              <a:rPr lang="en-GB" sz="1800" b="1" noProof="0" dirty="0" err="1"/>
              <a:t>wedi</a:t>
            </a:r>
            <a:r>
              <a:rPr lang="en-GB" sz="1800" b="1" noProof="0" dirty="0"/>
              <a:t> aros </a:t>
            </a:r>
            <a:r>
              <a:rPr lang="en-GB" sz="1800" b="1" noProof="0" dirty="0" err="1"/>
              <a:t>mewn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sawl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lleoliad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o'i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gymharu</a:t>
            </a:r>
            <a:r>
              <a:rPr lang="en-GB" sz="1800" b="1" noProof="0" dirty="0"/>
              <a:t> â </a:t>
            </a:r>
            <a:r>
              <a:rPr lang="en-GB" sz="1800" b="1" noProof="0" dirty="0" err="1"/>
              <a:t>grwpiau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eraill</a:t>
            </a:r>
            <a:r>
              <a:rPr lang="en-GB" sz="1800" b="1" noProof="0" dirty="0"/>
              <a:t>.</a:t>
            </a:r>
            <a:endParaRPr lang="en-GB" b="1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9BB988F-EB3A-7638-3A66-E6CD0C9F95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836330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leoliadau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20" name="Chart 19" descr="Siart bar pentyrrus yn dangos nifer lleoliadau ar y daith yn ôl cam bywyd a ffynhonnell ymholi. Yn gyffredinol, arhosodd tua 89% mewn un lleoliad. Cyfryngau cymdeithasol oedd â'r gyfran uchaf o deithio o gwmpas sawl lleoliad (16%), tra bod ymgyrch â'r isaf (8%).">
            <a:extLst>
              <a:ext uri="{FF2B5EF4-FFF2-40B4-BE49-F238E27FC236}">
                <a16:creationId xmlns:a16="http://schemas.microsoft.com/office/drawing/2014/main" id="{581A627F-7329-0F0B-EB05-13C29AF59F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296022"/>
              </p:ext>
            </p:extLst>
          </p:nvPr>
        </p:nvGraphicFramePr>
        <p:xfrm>
          <a:off x="535969" y="1703542"/>
          <a:ext cx="7137386" cy="4578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49748-59E8-36D5-7BFA-7DFC032CA278}"/>
              </a:ext>
            </a:extLst>
          </p:cNvPr>
          <p:cNvSpPr txBox="1">
            <a:spLocks/>
          </p:cNvSpPr>
          <p:nvPr/>
        </p:nvSpPr>
        <p:spPr>
          <a:xfrm>
            <a:off x="236076" y="5980472"/>
            <a:ext cx="7491873" cy="4889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A13. Pa un o'r canlynol sy'n disgrifio orau eich taith yng Nghymru yn 2025? Teithwyr Cymru 2025 n=2,408 (annibynwyr iau n=39, teuluoedd n=164, annibynwyr hŷn n=976, oedran ymddeol n=1,202, gwefan n=319, ECRM n=1,143, ymgyrch n=713, cyfryngau cymdeithasol n=233).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034AC28-5CA7-765C-06F5-11BBF8139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669" y="0"/>
            <a:ext cx="4359331" cy="660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661E54-E28A-01BF-5DF0-FFC308905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287316" y="2519801"/>
            <a:ext cx="0" cy="322595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370B12-5C57-F8A5-B519-F990253CC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502956" y="2519801"/>
            <a:ext cx="0" cy="322595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706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5A79229C-885F-633A-9C77-AD7FC045AF20}"/>
              </a:ext>
            </a:extLst>
          </p:cNvPr>
          <p:cNvSpPr txBox="1">
            <a:spLocks/>
          </p:cNvSpPr>
          <p:nvPr/>
        </p:nvSpPr>
        <p:spPr>
          <a:xfrm>
            <a:off x="359999" y="315555"/>
            <a:ext cx="11554497" cy="92803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/>
              <a:t>Mis Medi </a:t>
            </a:r>
            <a:r>
              <a:rPr lang="en-GB" b="1" dirty="0" err="1"/>
              <a:t>sy'n</a:t>
            </a:r>
            <a:r>
              <a:rPr lang="en-GB" b="1" dirty="0"/>
              <a:t> </a:t>
            </a:r>
            <a:r>
              <a:rPr lang="en-GB" b="1" dirty="0" err="1"/>
              <a:t>parhau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y mis </a:t>
            </a:r>
            <a:r>
              <a:rPr lang="en-GB" b="1" dirty="0" err="1"/>
              <a:t>mwyaf</a:t>
            </a:r>
            <a:r>
              <a:rPr lang="en-GB" b="1" dirty="0"/>
              <a:t> </a:t>
            </a:r>
            <a:r>
              <a:rPr lang="en-GB" b="1" dirty="0" err="1"/>
              <a:t>poblogaidd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ymweld</a:t>
            </a:r>
            <a:r>
              <a:rPr lang="en-GB" b="1" dirty="0"/>
              <a:t> â </a:t>
            </a:r>
            <a:r>
              <a:rPr lang="en-GB" b="1" dirty="0" err="1"/>
              <a:t>Chymru</a:t>
            </a:r>
            <a:r>
              <a:rPr lang="en-GB" b="1" dirty="0"/>
              <a:t>, </a:t>
            </a:r>
            <a:r>
              <a:rPr lang="en-GB" b="1" dirty="0" err="1"/>
              <a:t>gyda</a:t>
            </a:r>
            <a:r>
              <a:rPr lang="en-GB" b="1" dirty="0"/>
              <a:t> </a:t>
            </a:r>
            <a:r>
              <a:rPr lang="en-GB" b="1" dirty="0" err="1"/>
              <a:t>thuedd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fyny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gyfer</a:t>
            </a:r>
            <a:r>
              <a:rPr lang="en-GB" b="1" dirty="0"/>
              <a:t> </a:t>
            </a:r>
            <a:r>
              <a:rPr lang="en-GB" b="1" dirty="0" err="1"/>
              <a:t>ymweld</a:t>
            </a:r>
            <a:r>
              <a:rPr lang="en-GB" b="1" dirty="0"/>
              <a:t> </a:t>
            </a:r>
            <a:r>
              <a:rPr lang="en-GB" b="1" dirty="0" err="1"/>
              <a:t>ym</a:t>
            </a:r>
            <a:r>
              <a:rPr lang="en-GB" b="1" dirty="0"/>
              <a:t> mis </a:t>
            </a:r>
            <a:r>
              <a:rPr lang="en-GB" b="1" dirty="0" err="1"/>
              <a:t>Gorffennaf</a:t>
            </a:r>
            <a:r>
              <a:rPr lang="en-GB" b="1" dirty="0"/>
              <a:t> a mis </a:t>
            </a:r>
            <a:r>
              <a:rPr lang="en-GB" b="1" dirty="0" err="1"/>
              <a:t>Rhagfyr</a:t>
            </a:r>
            <a:r>
              <a:rPr lang="en-GB" b="1" dirty="0"/>
              <a:t>, a </a:t>
            </a:r>
            <a:r>
              <a:rPr lang="en-GB" b="1" dirty="0" err="1"/>
              <a:t>gostyngiad</a:t>
            </a:r>
            <a:r>
              <a:rPr lang="en-GB" b="1" dirty="0"/>
              <a:t> </a:t>
            </a:r>
            <a:r>
              <a:rPr lang="en-GB" b="1" dirty="0" err="1"/>
              <a:t>mewn</a:t>
            </a:r>
            <a:r>
              <a:rPr lang="en-GB" b="1" dirty="0"/>
              <a:t> </a:t>
            </a:r>
            <a:r>
              <a:rPr lang="en-GB" b="1" dirty="0" err="1"/>
              <a:t>teithiau</a:t>
            </a:r>
            <a:r>
              <a:rPr lang="en-GB" b="1" dirty="0"/>
              <a:t> </a:t>
            </a:r>
            <a:r>
              <a:rPr lang="en-GB" b="1" dirty="0" err="1"/>
              <a:t>ym</a:t>
            </a:r>
            <a:r>
              <a:rPr lang="en-GB" b="1" dirty="0"/>
              <a:t> mis Mehefin. Mae </a:t>
            </a:r>
            <a:r>
              <a:rPr lang="en-GB" b="1" dirty="0" err="1"/>
              <a:t>misoedd</a:t>
            </a:r>
            <a:r>
              <a:rPr lang="en-GB" b="1" dirty="0"/>
              <a:t> </a:t>
            </a:r>
            <a:r>
              <a:rPr lang="en-GB" b="1" dirty="0" err="1"/>
              <a:t>eraill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parhau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gyson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raddau</a:t>
            </a:r>
            <a:r>
              <a:rPr lang="en-GB" b="1" dirty="0"/>
              <a:t> </a:t>
            </a:r>
            <a:r>
              <a:rPr lang="en-GB" b="1" dirty="0" err="1"/>
              <a:t>helaeth</a:t>
            </a:r>
            <a:r>
              <a:rPr lang="en-GB" b="1" dirty="0"/>
              <a:t> â </a:t>
            </a:r>
            <a:r>
              <a:rPr lang="en-GB" b="1" dirty="0" err="1"/>
              <a:t>thonnau</a:t>
            </a:r>
            <a:r>
              <a:rPr lang="en-GB" b="1" dirty="0"/>
              <a:t> </a:t>
            </a:r>
            <a:r>
              <a:rPr lang="en-GB" b="1" dirty="0" err="1"/>
              <a:t>blaenorol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8036CB-24B1-5604-7B1D-C7FAAC3227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35573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graphicFrame>
        <p:nvGraphicFramePr>
          <p:cNvPr id="5" name="Chart 4" descr="Siart bar yn dangos y misoedd y cymerwyd teithiau i Gymru (2023-2025). Medi yw'r mis mwyaf poblogaidd yn gyson (32-33%), gyda Ionawr a Rhagfyr y lleiaf poblogaidd (o gwmpas 8-13%).">
            <a:extLst>
              <a:ext uri="{FF2B5EF4-FFF2-40B4-BE49-F238E27FC236}">
                <a16:creationId xmlns:a16="http://schemas.microsoft.com/office/drawing/2014/main" id="{7E5DAEBB-A28D-FAE6-0D7F-8DA9261A48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1398031"/>
              </p:ext>
            </p:extLst>
          </p:nvPr>
        </p:nvGraphicFramePr>
        <p:xfrm>
          <a:off x="218876" y="1243590"/>
          <a:ext cx="11695620" cy="5130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16C536-26D4-1D46-074A-CA26EF7B43C4}"/>
              </a:ext>
            </a:extLst>
          </p:cNvPr>
          <p:cNvSpPr txBox="1">
            <a:spLocks/>
          </p:cNvSpPr>
          <p:nvPr/>
        </p:nvSpPr>
        <p:spPr>
          <a:xfrm>
            <a:off x="218876" y="6252959"/>
            <a:ext cx="11695620" cy="2421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A4. Ac </a:t>
            </a:r>
            <a:r>
              <a:rPr lang="en-GB" sz="1200" noProof="0" dirty="0" err="1">
                <a:solidFill>
                  <a:schemeClr val="tx1"/>
                </a:solidFill>
              </a:rPr>
              <a:t>ym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mha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fis</a:t>
            </a:r>
            <a:r>
              <a:rPr lang="en-GB" sz="1200" noProof="0" dirty="0">
                <a:solidFill>
                  <a:schemeClr val="tx1"/>
                </a:solidFill>
              </a:rPr>
              <a:t>(</a:t>
            </a:r>
            <a:r>
              <a:rPr lang="en-GB" sz="1200" noProof="0" dirty="0" err="1">
                <a:solidFill>
                  <a:schemeClr val="tx1"/>
                </a:solidFill>
              </a:rPr>
              <a:t>oedd</a:t>
            </a:r>
            <a:r>
              <a:rPr lang="en-GB" sz="1200" noProof="0" dirty="0">
                <a:solidFill>
                  <a:schemeClr val="tx1"/>
                </a:solidFill>
              </a:rPr>
              <a:t>)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flwyddyn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ymweld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seibiant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</a:t>
            </a:r>
          </a:p>
          <a:p>
            <a:pPr marL="0" indent="0">
              <a:buNone/>
            </a:pP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Cymru, n=3,652 (2023), n=2,202 (2024), n=2,408 (2025).</a:t>
            </a:r>
          </a:p>
        </p:txBody>
      </p:sp>
    </p:spTree>
    <p:extLst>
      <p:ext uri="{BB962C8B-B14F-4D97-AF65-F5344CB8AC3E}">
        <p14:creationId xmlns:p14="http://schemas.microsoft.com/office/powerpoint/2010/main" val="242341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AA74-E8C0-9C57-C2C3-9003B2D1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E4B1050-53A6-409D-9172-CCD733A4B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5543" y="3840480"/>
            <a:ext cx="4569884" cy="1836751"/>
          </a:xfrm>
          <a:prstGeom prst="rect">
            <a:avLst/>
          </a:prstGeom>
          <a:solidFill>
            <a:srgbClr val="FF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882066-0536-D7B2-3BE0-3FF220A3C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5543" y="2630653"/>
            <a:ext cx="4569884" cy="1305786"/>
          </a:xfrm>
          <a:prstGeom prst="rect">
            <a:avLst/>
          </a:prstGeom>
          <a:solidFill>
            <a:srgbClr val="CAE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77C4063C-96E8-EBE9-F982-5F8E079BC620}"/>
              </a:ext>
            </a:extLst>
          </p:cNvPr>
          <p:cNvSpPr txBox="1">
            <a:spLocks/>
          </p:cNvSpPr>
          <p:nvPr/>
        </p:nvSpPr>
        <p:spPr>
          <a:xfrm>
            <a:off x="360000" y="288000"/>
            <a:ext cx="11646470" cy="1111284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O'r</a:t>
            </a:r>
            <a:r>
              <a:rPr lang="en-GB" b="1" dirty="0"/>
              <a:t> </a:t>
            </a:r>
            <a:r>
              <a:rPr lang="en-GB" b="1" dirty="0" err="1"/>
              <a:t>rhai</a:t>
            </a:r>
            <a:r>
              <a:rPr lang="en-GB" b="1" dirty="0"/>
              <a:t> a </a:t>
            </a:r>
            <a:r>
              <a:rPr lang="en-GB" b="1" dirty="0" err="1"/>
              <a:t>gymerodd</a:t>
            </a:r>
            <a:r>
              <a:rPr lang="en-GB" b="1" dirty="0"/>
              <a:t> daith </a:t>
            </a:r>
            <a:r>
              <a:rPr lang="en-GB" b="1" dirty="0" err="1"/>
              <a:t>yn</a:t>
            </a:r>
            <a:r>
              <a:rPr lang="en-GB" b="1" dirty="0"/>
              <a:t> 2025, </a:t>
            </a:r>
            <a:r>
              <a:rPr lang="en-GB" b="1" dirty="0" err="1"/>
              <a:t>arhosodd</a:t>
            </a:r>
            <a:r>
              <a:rPr lang="en-GB" b="1" dirty="0"/>
              <a:t> y </a:t>
            </a:r>
            <a:r>
              <a:rPr lang="en-GB" b="1" dirty="0" err="1"/>
              <a:t>mwyafrif</a:t>
            </a:r>
            <a:r>
              <a:rPr lang="en-GB" b="1" dirty="0"/>
              <a:t> am 1-3 </a:t>
            </a:r>
            <a:r>
              <a:rPr lang="en-GB" b="1" dirty="0" err="1"/>
              <a:t>diwrnod</a:t>
            </a:r>
            <a:r>
              <a:rPr lang="en-GB" b="1" dirty="0"/>
              <a:t>, </a:t>
            </a:r>
            <a:r>
              <a:rPr lang="en-GB" b="1" dirty="0" err="1"/>
              <a:t>tra</a:t>
            </a:r>
            <a:r>
              <a:rPr lang="en-GB" b="1" dirty="0"/>
              <a:t> bod </a:t>
            </a:r>
            <a:r>
              <a:rPr lang="en-GB" b="1" dirty="0" err="1"/>
              <a:t>cyfran</a:t>
            </a:r>
            <a:r>
              <a:rPr lang="en-GB" b="1" dirty="0"/>
              <a:t> </a:t>
            </a:r>
            <a:r>
              <a:rPr lang="en-GB" b="1" dirty="0" err="1"/>
              <a:t>fach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unig</a:t>
            </a:r>
            <a:r>
              <a:rPr lang="en-GB" b="1" dirty="0"/>
              <a:t> </a:t>
            </a:r>
            <a:r>
              <a:rPr lang="en-GB" b="1" dirty="0" err="1"/>
              <a:t>wedi</a:t>
            </a:r>
            <a:r>
              <a:rPr lang="en-GB" b="1" dirty="0"/>
              <a:t> aros am 8 </a:t>
            </a:r>
            <a:r>
              <a:rPr lang="en-GB" b="1" dirty="0" err="1"/>
              <a:t>noson</a:t>
            </a:r>
            <a:r>
              <a:rPr lang="en-GB" b="1" dirty="0"/>
              <a:t> neu </a:t>
            </a:r>
            <a:r>
              <a:rPr lang="en-GB" b="1" dirty="0" err="1"/>
              <a:t>fwy</a:t>
            </a:r>
            <a:r>
              <a:rPr lang="en-GB" b="1" dirty="0"/>
              <a:t>. </a:t>
            </a:r>
            <a:r>
              <a:rPr lang="en-GB" b="1" dirty="0" err="1"/>
              <a:t>Mae'r</a:t>
            </a:r>
            <a:r>
              <a:rPr lang="en-GB" b="1" dirty="0"/>
              <a:t> </a:t>
            </a:r>
            <a:r>
              <a:rPr lang="en-GB" b="1" dirty="0" err="1"/>
              <a:t>patrwm</a:t>
            </a:r>
            <a:r>
              <a:rPr lang="en-GB" b="1" dirty="0"/>
              <a:t> </a:t>
            </a:r>
            <a:r>
              <a:rPr lang="en-GB" b="1" dirty="0" err="1"/>
              <a:t>hwn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gyson</a:t>
            </a:r>
            <a:r>
              <a:rPr lang="en-GB" b="1" dirty="0"/>
              <a:t> â </a:t>
            </a:r>
            <a:r>
              <a:rPr lang="en-GB" b="1" dirty="0" err="1"/>
              <a:t>blynyddoedd</a:t>
            </a:r>
            <a:r>
              <a:rPr lang="en-GB" b="1" dirty="0"/>
              <a:t> </a:t>
            </a:r>
            <a:r>
              <a:rPr lang="en-GB" b="1" dirty="0" err="1"/>
              <a:t>blaenorol</a:t>
            </a:r>
            <a:r>
              <a:rPr lang="en-GB" b="1" dirty="0"/>
              <a:t>. Y </a:t>
            </a:r>
            <a:r>
              <a:rPr lang="en-GB" b="1" dirty="0" err="1"/>
              <a:t>cyfartaledd</a:t>
            </a:r>
            <a:r>
              <a:rPr lang="en-GB" b="1" dirty="0"/>
              <a:t> </a:t>
            </a:r>
            <a:r>
              <a:rPr lang="en-GB" b="1" dirty="0" err="1"/>
              <a:t>hyd</a:t>
            </a:r>
            <a:r>
              <a:rPr lang="en-GB" b="1" dirty="0"/>
              <a:t> </a:t>
            </a:r>
            <a:r>
              <a:rPr lang="en-GB" b="1" dirty="0" err="1"/>
              <a:t>taith</a:t>
            </a:r>
            <a:r>
              <a:rPr lang="en-GB" b="1" dirty="0"/>
              <a:t> </a:t>
            </a:r>
            <a:r>
              <a:rPr lang="en-GB" b="1" dirty="0" err="1"/>
              <a:t>oedd</a:t>
            </a:r>
            <a:r>
              <a:rPr lang="en-GB" b="1" dirty="0"/>
              <a:t> 4.45 </a:t>
            </a:r>
            <a:r>
              <a:rPr lang="en-GB" b="1" dirty="0" err="1"/>
              <a:t>noson</a:t>
            </a:r>
            <a:r>
              <a:rPr lang="en-GB" b="1" dirty="0"/>
              <a:t>, </a:t>
            </a:r>
            <a:r>
              <a:rPr lang="en-GB" b="1" dirty="0" err="1"/>
              <a:t>gyda</a:t>
            </a:r>
            <a:r>
              <a:rPr lang="en-GB" b="1" dirty="0"/>
              <a:t> </a:t>
            </a:r>
            <a:r>
              <a:rPr lang="en-GB" b="1" dirty="0" err="1"/>
              <a:t>ymatebwyr</a:t>
            </a:r>
            <a:r>
              <a:rPr lang="en-GB" b="1" dirty="0"/>
              <a:t> </a:t>
            </a:r>
            <a:r>
              <a:rPr lang="en-GB" b="1" dirty="0" err="1"/>
              <a:t>oedran</a:t>
            </a:r>
            <a:r>
              <a:rPr lang="en-GB" b="1" dirty="0"/>
              <a:t> </a:t>
            </a:r>
            <a:r>
              <a:rPr lang="en-GB" b="1" dirty="0" err="1"/>
              <a:t>ymddeol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tueddu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gymryd</a:t>
            </a:r>
            <a:r>
              <a:rPr lang="en-GB" b="1" dirty="0"/>
              <a:t> </a:t>
            </a:r>
            <a:r>
              <a:rPr lang="en-GB" b="1" dirty="0" err="1"/>
              <a:t>gwyliau</a:t>
            </a:r>
            <a:r>
              <a:rPr lang="en-GB" b="1" dirty="0"/>
              <a:t> </a:t>
            </a:r>
            <a:r>
              <a:rPr lang="en-GB" b="1" dirty="0" err="1"/>
              <a:t>hirach</a:t>
            </a:r>
            <a:r>
              <a:rPr lang="en-GB" b="1" dirty="0"/>
              <a:t>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grwpiau</a:t>
            </a:r>
            <a:r>
              <a:rPr lang="en-GB" b="1" dirty="0"/>
              <a:t> </a:t>
            </a:r>
            <a:r>
              <a:rPr lang="en-GB" b="1" dirty="0" err="1"/>
              <a:t>eraill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8D0EEF-028E-AAEB-F950-8ACA1C56F5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797556"/>
            <a:ext cx="4885436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nosweithiau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graphicFrame>
        <p:nvGraphicFramePr>
          <p:cNvPr id="9" name="Chart 8" descr="Siart bar yn dangos hyd arosiadau ar draws pob ton (2023-2025). Mae'r mwyafrif yn aros 1-3 noson (52-55%), tra bod 37-40% yn aros 4-7 noson, ac 8% yn unig yn aros 8+ noson - patrwm cyson ar draws y blynyddoedd.">
            <a:extLst>
              <a:ext uri="{FF2B5EF4-FFF2-40B4-BE49-F238E27FC236}">
                <a16:creationId xmlns:a16="http://schemas.microsoft.com/office/drawing/2014/main" id="{00A1F736-64E7-EF16-06B1-CF360943D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076259"/>
              </p:ext>
            </p:extLst>
          </p:nvPr>
        </p:nvGraphicFramePr>
        <p:xfrm>
          <a:off x="360000" y="2340649"/>
          <a:ext cx="5468306" cy="375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 descr="Siart bar yn dangos hyd cyfartalog taith yn ôl cam bywyd: Oedran ymddeol (4.7 noson), Teuluoedd (4.26), Annibynwyr hŷn (4.16), ac Annibynwyr iau (3.97 noson) - gyda llinell doredig yn dangos y cyfartaledd cyffredinol.">
            <a:extLst>
              <a:ext uri="{FF2B5EF4-FFF2-40B4-BE49-F238E27FC236}">
                <a16:creationId xmlns:a16="http://schemas.microsoft.com/office/drawing/2014/main" id="{F05EBF03-6D1A-3B92-275F-91B26C16FF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691745"/>
              </p:ext>
            </p:extLst>
          </p:nvPr>
        </p:nvGraphicFramePr>
        <p:xfrm>
          <a:off x="6395543" y="3270737"/>
          <a:ext cx="4569884" cy="2668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CA19C3E-8C90-F9BA-A963-ADCE6D9BFD13}"/>
              </a:ext>
            </a:extLst>
          </p:cNvPr>
          <p:cNvSpPr txBox="1">
            <a:spLocks/>
          </p:cNvSpPr>
          <p:nvPr/>
        </p:nvSpPr>
        <p:spPr>
          <a:xfrm>
            <a:off x="273739" y="6227411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A5.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y daith </a:t>
            </a:r>
            <a:r>
              <a:rPr lang="en-GB" sz="1200" noProof="0" dirty="0" err="1">
                <a:solidFill>
                  <a:schemeClr val="tx1"/>
                </a:solidFill>
              </a:rPr>
              <a:t>dros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nos</a:t>
            </a:r>
            <a:r>
              <a:rPr lang="en-GB" sz="1200" noProof="0" dirty="0">
                <a:solidFill>
                  <a:schemeClr val="tx1"/>
                </a:solidFill>
              </a:rPr>
              <a:t> hon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2025, faint o </a:t>
            </a:r>
            <a:r>
              <a:rPr lang="en-GB" sz="1200" noProof="0" dirty="0" err="1">
                <a:solidFill>
                  <a:schemeClr val="tx1"/>
                </a:solidFill>
              </a:rPr>
              <a:t>nosweithiau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aros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ffwrdd</a:t>
            </a:r>
            <a:r>
              <a:rPr lang="en-GB" sz="1200" noProof="0" dirty="0">
                <a:solidFill>
                  <a:schemeClr val="tx1"/>
                </a:solidFill>
              </a:rPr>
              <a:t>?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Cymru, n=3,652 (2023), n=2,202 (2024), n=2,408 (2025).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4E81BBB-707E-021E-081A-CAC8459A8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95542" y="3936439"/>
            <a:ext cx="4680497" cy="0"/>
          </a:xfrm>
          <a:prstGeom prst="line">
            <a:avLst/>
          </a:prstGeom>
          <a:ln w="12700">
            <a:solidFill>
              <a:srgbClr val="12074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4B6EC52-E53D-4F6E-4A57-52E2AA7C5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076039" y="3511899"/>
            <a:ext cx="1226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120742"/>
                </a:solidFill>
              </a:rPr>
              <a:t>4.45</a:t>
            </a:r>
          </a:p>
          <a:p>
            <a:r>
              <a:rPr lang="en-GB" sz="1200" i="1" dirty="0" err="1">
                <a:solidFill>
                  <a:srgbClr val="120742"/>
                </a:solidFill>
              </a:rPr>
              <a:t>Nifer</a:t>
            </a:r>
            <a:r>
              <a:rPr lang="en-GB" sz="1200" i="1" dirty="0">
                <a:solidFill>
                  <a:srgbClr val="120742"/>
                </a:solidFill>
              </a:rPr>
              <a:t> </a:t>
            </a:r>
            <a:r>
              <a:rPr lang="en-GB" sz="1200" i="1" dirty="0" err="1">
                <a:solidFill>
                  <a:srgbClr val="120742"/>
                </a:solidFill>
              </a:rPr>
              <a:t>cyfartaledd</a:t>
            </a:r>
            <a:r>
              <a:rPr lang="en-GB" sz="1200" i="1" dirty="0">
                <a:solidFill>
                  <a:srgbClr val="120742"/>
                </a:solidFill>
              </a:rPr>
              <a:t> o </a:t>
            </a:r>
            <a:r>
              <a:rPr lang="en-GB" sz="1200" i="1" dirty="0" err="1">
                <a:solidFill>
                  <a:srgbClr val="120742"/>
                </a:solidFill>
              </a:rPr>
              <a:t>nosweithiau</a:t>
            </a:r>
            <a:endParaRPr lang="en-GB" sz="1200" i="1" dirty="0">
              <a:solidFill>
                <a:srgbClr val="120742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876F2A5-4993-51D1-51E3-42E4A940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14575" y="2115294"/>
            <a:ext cx="0" cy="398444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25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4120F-4467-D4D0-7BFB-0EEC1170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5">
            <a:extLst>
              <a:ext uri="{FF2B5EF4-FFF2-40B4-BE49-F238E27FC236}">
                <a16:creationId xmlns:a16="http://schemas.microsoft.com/office/drawing/2014/main" id="{35554DE2-78FA-FAB2-5945-E9AFA3EB461D}"/>
              </a:ext>
            </a:extLst>
          </p:cNvPr>
          <p:cNvSpPr txBox="1">
            <a:spLocks/>
          </p:cNvSpPr>
          <p:nvPr/>
        </p:nvSpPr>
        <p:spPr>
          <a:xfrm>
            <a:off x="4528595" y="307333"/>
            <a:ext cx="7436102" cy="89622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Teithiodd</a:t>
            </a:r>
            <a:r>
              <a:rPr lang="en-GB" b="1" dirty="0"/>
              <a:t> </a:t>
            </a:r>
            <a:r>
              <a:rPr lang="en-GB" b="1" dirty="0" err="1"/>
              <a:t>ychydig</a:t>
            </a:r>
            <a:r>
              <a:rPr lang="en-GB" b="1" dirty="0"/>
              <a:t> o dan </a:t>
            </a:r>
            <a:r>
              <a:rPr lang="en-GB" b="1" dirty="0" err="1"/>
              <a:t>chwarter</a:t>
            </a:r>
            <a:r>
              <a:rPr lang="en-GB" b="1" dirty="0"/>
              <a:t> </a:t>
            </a:r>
            <a:r>
              <a:rPr lang="en-GB" b="1" dirty="0" err="1"/>
              <a:t>ymwelwyr</a:t>
            </a:r>
            <a:r>
              <a:rPr lang="en-GB" b="1" dirty="0"/>
              <a:t> â </a:t>
            </a:r>
            <a:r>
              <a:rPr lang="en-GB" b="1" dirty="0" err="1"/>
              <a:t>Chymru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2025 </a:t>
            </a:r>
            <a:r>
              <a:rPr lang="en-GB" b="1" dirty="0" err="1"/>
              <a:t>gyda</a:t>
            </a:r>
            <a:r>
              <a:rPr lang="en-GB" b="1" dirty="0"/>
              <a:t> ci, </a:t>
            </a:r>
            <a:r>
              <a:rPr lang="en-GB" b="1" dirty="0" err="1"/>
              <a:t>sy'n</a:t>
            </a:r>
            <a:r>
              <a:rPr lang="en-GB" b="1" dirty="0"/>
              <a:t> </a:t>
            </a:r>
            <a:r>
              <a:rPr lang="en-GB" b="1" dirty="0" err="1"/>
              <a:t>debyg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donnau</a:t>
            </a:r>
            <a:r>
              <a:rPr lang="en-GB" b="1" dirty="0"/>
              <a:t> </a:t>
            </a:r>
            <a:r>
              <a:rPr lang="en-GB" b="1" dirty="0" err="1"/>
              <a:t>blaenorol</a:t>
            </a:r>
            <a:r>
              <a:rPr lang="en-GB" b="1" dirty="0"/>
              <a:t>. </a:t>
            </a:r>
            <a:r>
              <a:rPr lang="en-GB" b="1" dirty="0" err="1"/>
              <a:t>Mae'r</a:t>
            </a:r>
            <a:r>
              <a:rPr lang="en-GB" b="1" dirty="0"/>
              <a:t> </a:t>
            </a:r>
            <a:r>
              <a:rPr lang="en-GB" b="1" dirty="0" err="1"/>
              <a:t>rhai</a:t>
            </a:r>
            <a:r>
              <a:rPr lang="en-GB" b="1" dirty="0"/>
              <a:t> a </a:t>
            </a:r>
            <a:r>
              <a:rPr lang="en-GB" b="1" dirty="0" err="1"/>
              <a:t>deithiodd</a:t>
            </a:r>
            <a:r>
              <a:rPr lang="en-GB" b="1" dirty="0"/>
              <a:t> </a:t>
            </a:r>
            <a:r>
              <a:rPr lang="en-GB" b="1" dirty="0" err="1"/>
              <a:t>gyda</a:t>
            </a:r>
            <a:r>
              <a:rPr lang="en-GB" b="1" dirty="0"/>
              <a:t> </a:t>
            </a:r>
            <a:r>
              <a:rPr lang="en-GB" b="1" dirty="0" err="1"/>
              <a:t>phlant</a:t>
            </a:r>
            <a:r>
              <a:rPr lang="en-GB" b="1" dirty="0"/>
              <a:t> </a:t>
            </a:r>
            <a:r>
              <a:rPr lang="en-GB" b="1" dirty="0" err="1"/>
              <a:t>wedi</a:t>
            </a:r>
            <a:r>
              <a:rPr lang="en-GB" b="1" dirty="0"/>
              <a:t> </a:t>
            </a:r>
            <a:r>
              <a:rPr lang="en-GB" b="1" dirty="0" err="1"/>
              <a:t>gostwng</a:t>
            </a:r>
            <a:r>
              <a:rPr lang="en-GB" b="1" dirty="0"/>
              <a:t> </a:t>
            </a:r>
            <a:r>
              <a:rPr lang="en-GB" b="1" dirty="0" err="1"/>
              <a:t>ychydig</a:t>
            </a:r>
            <a:r>
              <a:rPr lang="en-GB" b="1" dirty="0"/>
              <a:t> </a:t>
            </a:r>
            <a:r>
              <a:rPr lang="en-GB" b="1" dirty="0" err="1"/>
              <a:t>ers</a:t>
            </a:r>
            <a:r>
              <a:rPr lang="en-GB" b="1" dirty="0"/>
              <a:t> y don </a:t>
            </a:r>
            <a:r>
              <a:rPr lang="en-GB" b="1" dirty="0" err="1"/>
              <a:t>ddiwethaf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5F1FF9B3-68F9-0C38-6AA6-40E83AA449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28595" y="1497658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Grŵp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Uniongyrchol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Cyfanswm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Siart bar yn dangos cyfran teithiau gyda chŵn a phlant ar draws pob ton (2023-2025). Mae'r gyfran gyda chŵn yn sefydlog ar 22%, tra bod y gyfran gyda phlant wedi gostwng o 16% i 12%.">
            <a:extLst>
              <a:ext uri="{FF2B5EF4-FFF2-40B4-BE49-F238E27FC236}">
                <a16:creationId xmlns:a16="http://schemas.microsoft.com/office/drawing/2014/main" id="{700D9ED6-357F-A9DE-86E8-D75B4D7105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3658434"/>
              </p:ext>
            </p:extLst>
          </p:nvPr>
        </p:nvGraphicFramePr>
        <p:xfrm>
          <a:off x="4500855" y="1914993"/>
          <a:ext cx="4735862" cy="434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2" name="Group 51" descr="Eicon o ddau berson cyfan a hanner person, gyda'r testun &quot;Ar gyfartaledd, roedd grwpiau'n cynnwys 2.7 o bobl yn 2025&quot;.">
            <a:extLst>
              <a:ext uri="{FF2B5EF4-FFF2-40B4-BE49-F238E27FC236}">
                <a16:creationId xmlns:a16="http://schemas.microsoft.com/office/drawing/2014/main" id="{4CD863ED-3500-617F-E835-62ADC0BBBA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9479780" y="3241980"/>
            <a:ext cx="2312580" cy="1600406"/>
            <a:chOff x="9611433" y="1892874"/>
            <a:chExt cx="2237518" cy="160040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F3C0008-6A2A-377B-C929-9B1004022F1B}"/>
                </a:ext>
              </a:extLst>
            </p:cNvPr>
            <p:cNvSpPr/>
            <p:nvPr/>
          </p:nvSpPr>
          <p:spPr>
            <a:xfrm>
              <a:off x="9611433" y="1892874"/>
              <a:ext cx="2233798" cy="1600406"/>
            </a:xfrm>
            <a:prstGeom prst="rect">
              <a:avLst/>
            </a:prstGeom>
            <a:solidFill>
              <a:srgbClr val="1207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40BC067-BAEB-C2BE-A6DC-F5678CF628A2}"/>
                </a:ext>
              </a:extLst>
            </p:cNvPr>
            <p:cNvGrpSpPr/>
            <p:nvPr/>
          </p:nvGrpSpPr>
          <p:grpSpPr>
            <a:xfrm>
              <a:off x="9834680" y="2129219"/>
              <a:ext cx="1815684" cy="799023"/>
              <a:chOff x="9335901" y="2069658"/>
              <a:chExt cx="2269947" cy="920307"/>
            </a:xfrm>
          </p:grpSpPr>
          <p:pic>
            <p:nvPicPr>
              <p:cNvPr id="28" name="Graphic 27" descr="Man with solid fill">
                <a:extLst>
                  <a:ext uri="{FF2B5EF4-FFF2-40B4-BE49-F238E27FC236}">
                    <a16:creationId xmlns:a16="http://schemas.microsoft.com/office/drawing/2014/main" id="{F5398AEF-175C-0966-F824-5D1CBA240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960176" y="2069658"/>
                <a:ext cx="1021403" cy="920307"/>
              </a:xfrm>
              <a:prstGeom prst="rect">
                <a:avLst/>
              </a:prstGeom>
            </p:spPr>
          </p:pic>
          <p:pic>
            <p:nvPicPr>
              <p:cNvPr id="30" name="Graphic 29" descr="Man with solid fill">
                <a:extLst>
                  <a:ext uri="{FF2B5EF4-FFF2-40B4-BE49-F238E27FC236}">
                    <a16:creationId xmlns:a16="http://schemas.microsoft.com/office/drawing/2014/main" id="{BEA4C678-9179-8026-7533-2B6F5C4B06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t="44517"/>
              <a:stretch>
                <a:fillRect/>
              </a:stretch>
            </p:blipFill>
            <p:spPr>
              <a:xfrm>
                <a:off x="10584446" y="2479350"/>
                <a:ext cx="1021402" cy="510615"/>
              </a:xfrm>
              <a:prstGeom prst="rect">
                <a:avLst/>
              </a:prstGeom>
            </p:spPr>
          </p:pic>
          <p:pic>
            <p:nvPicPr>
              <p:cNvPr id="31" name="Graphic 30" descr="Man with solid fill">
                <a:extLst>
                  <a:ext uri="{FF2B5EF4-FFF2-40B4-BE49-F238E27FC236}">
                    <a16:creationId xmlns:a16="http://schemas.microsoft.com/office/drawing/2014/main" id="{06D5485E-64E0-C825-9486-F2DDEE8BAB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335901" y="2069658"/>
                <a:ext cx="1021403" cy="920307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6C92A6-0CA6-AB6E-335E-15744629C9C7}"/>
                </a:ext>
              </a:extLst>
            </p:cNvPr>
            <p:cNvSpPr txBox="1"/>
            <p:nvPr/>
          </p:nvSpPr>
          <p:spPr>
            <a:xfrm>
              <a:off x="9616305" y="2937642"/>
              <a:ext cx="2232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err="1">
                  <a:solidFill>
                    <a:schemeClr val="bg1"/>
                  </a:solidFill>
                </a:rPr>
                <a:t>Ar</a:t>
              </a:r>
              <a:r>
                <a:rPr lang="en-GB" sz="1200" dirty="0">
                  <a:solidFill>
                    <a:schemeClr val="bg1"/>
                  </a:solidFill>
                </a:rPr>
                <a:t> </a:t>
              </a:r>
              <a:r>
                <a:rPr lang="en-GB" sz="1200" dirty="0" err="1">
                  <a:solidFill>
                    <a:schemeClr val="bg1"/>
                  </a:solidFill>
                </a:rPr>
                <a:t>gyfartaledd</a:t>
              </a:r>
              <a:r>
                <a:rPr lang="en-GB" sz="1200" dirty="0">
                  <a:solidFill>
                    <a:schemeClr val="bg1"/>
                  </a:solidFill>
                </a:rPr>
                <a:t>, </a:t>
              </a:r>
              <a:r>
                <a:rPr lang="en-GB" sz="1200" dirty="0" err="1">
                  <a:solidFill>
                    <a:schemeClr val="bg1"/>
                  </a:solidFill>
                </a:rPr>
                <a:t>roedd</a:t>
              </a:r>
              <a:r>
                <a:rPr lang="en-GB" sz="1200" dirty="0">
                  <a:solidFill>
                    <a:schemeClr val="bg1"/>
                  </a:solidFill>
                </a:rPr>
                <a:t> </a:t>
              </a:r>
              <a:r>
                <a:rPr lang="en-GB" sz="1200" dirty="0" err="1">
                  <a:solidFill>
                    <a:schemeClr val="bg1"/>
                  </a:solidFill>
                </a:rPr>
                <a:t>grwpiau'n</a:t>
              </a:r>
              <a:r>
                <a:rPr lang="en-GB" sz="1200" dirty="0">
                  <a:solidFill>
                    <a:schemeClr val="bg1"/>
                  </a:solidFill>
                </a:rPr>
                <a:t> </a:t>
              </a:r>
              <a:r>
                <a:rPr lang="en-GB" sz="1200" dirty="0" err="1">
                  <a:solidFill>
                    <a:schemeClr val="bg1"/>
                  </a:solidFill>
                </a:rPr>
                <a:t>cynnwys</a:t>
              </a:r>
              <a:r>
                <a:rPr lang="en-GB" sz="1200" dirty="0">
                  <a:solidFill>
                    <a:schemeClr val="bg1"/>
                  </a:solidFill>
                </a:rPr>
                <a:t> </a:t>
              </a:r>
              <a:r>
                <a:rPr lang="en-GB" sz="1200" b="1" dirty="0">
                  <a:solidFill>
                    <a:schemeClr val="bg1"/>
                  </a:solidFill>
                </a:rPr>
                <a:t>2.7</a:t>
              </a:r>
              <a:r>
                <a:rPr lang="en-GB" sz="1200" dirty="0">
                  <a:solidFill>
                    <a:schemeClr val="bg1"/>
                  </a:solidFill>
                </a:rPr>
                <a:t> o </a:t>
              </a:r>
              <a:r>
                <a:rPr lang="en-GB" sz="1200" dirty="0" err="1">
                  <a:solidFill>
                    <a:schemeClr val="bg1"/>
                  </a:solidFill>
                </a:rPr>
                <a:t>bobl</a:t>
              </a:r>
              <a:r>
                <a:rPr lang="en-GB" sz="1200" dirty="0">
                  <a:solidFill>
                    <a:schemeClr val="bg1"/>
                  </a:solidFill>
                </a:rPr>
                <a:t> </a:t>
              </a:r>
              <a:r>
                <a:rPr lang="en-GB" sz="1200" dirty="0" err="1">
                  <a:solidFill>
                    <a:schemeClr val="bg1"/>
                  </a:solidFill>
                </a:rPr>
                <a:t>yn</a:t>
              </a:r>
              <a:r>
                <a:rPr lang="en-GB" sz="1200" dirty="0">
                  <a:solidFill>
                    <a:schemeClr val="bg1"/>
                  </a:solidFill>
                </a:rPr>
                <a:t> 2025</a:t>
              </a:r>
            </a:p>
          </p:txBody>
        </p:sp>
      </p:grp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738501D-69E6-1965-D55D-20BB6377B7DB}"/>
              </a:ext>
            </a:extLst>
          </p:cNvPr>
          <p:cNvSpPr txBox="1">
            <a:spLocks/>
          </p:cNvSpPr>
          <p:nvPr/>
        </p:nvSpPr>
        <p:spPr>
          <a:xfrm>
            <a:off x="4539094" y="6169372"/>
            <a:ext cx="73873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A6. Gan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cynnwys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chi'ch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hun</a:t>
            </a:r>
            <a:r>
              <a:rPr lang="en-GB" sz="1200" noProof="0" dirty="0">
                <a:solidFill>
                  <a:schemeClr val="tx1"/>
                </a:solidFill>
              </a:rPr>
              <a:t>, faint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canlynol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oedd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grŵp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uniongyrchol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y daith </a:t>
            </a:r>
            <a:r>
              <a:rPr lang="en-GB" sz="1200" noProof="0" dirty="0" err="1">
                <a:solidFill>
                  <a:schemeClr val="tx1"/>
                </a:solidFill>
              </a:rPr>
              <a:t>dros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nos</a:t>
            </a:r>
            <a:r>
              <a:rPr lang="en-GB" sz="1200" noProof="0" dirty="0">
                <a:solidFill>
                  <a:schemeClr val="tx1"/>
                </a:solidFill>
              </a:rPr>
              <a:t> hon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ym</a:t>
            </a:r>
            <a:r>
              <a:rPr lang="en-GB" sz="1200" noProof="0" dirty="0">
                <a:solidFill>
                  <a:schemeClr val="tx1"/>
                </a:solidFill>
              </a:rPr>
              <a:t> mis [MIS]?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Cymru, n=3,652 (2023), n=2,202 (2024), n=2,408 (2025).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4D313-BB13-22A6-CAB3-002D6E702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42"/>
            <a:ext cx="4424301" cy="663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09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3ACDA-C680-2F41-4E62-F54C05E8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>
            <a:extLst>
              <a:ext uri="{FF2B5EF4-FFF2-40B4-BE49-F238E27FC236}">
                <a16:creationId xmlns:a16="http://schemas.microsoft.com/office/drawing/2014/main" id="{42A2A438-E2CD-6037-D724-4CAC25536390}"/>
              </a:ext>
            </a:extLst>
          </p:cNvPr>
          <p:cNvSpPr txBox="1">
            <a:spLocks/>
          </p:cNvSpPr>
          <p:nvPr/>
        </p:nvSpPr>
        <p:spPr>
          <a:xfrm>
            <a:off x="313350" y="386586"/>
            <a:ext cx="8955451" cy="93079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Yn </a:t>
            </a:r>
            <a:r>
              <a:rPr lang="en-GB" b="1" noProof="0" dirty="0" err="1"/>
              <a:t>debyg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flynyddoedd</a:t>
            </a:r>
            <a:r>
              <a:rPr lang="en-GB" b="1" noProof="0" dirty="0"/>
              <a:t> </a:t>
            </a:r>
            <a:r>
              <a:rPr lang="en-GB" b="1" noProof="0" dirty="0" err="1"/>
              <a:t>blaenorol</a:t>
            </a:r>
            <a:r>
              <a:rPr lang="en-GB" b="1" noProof="0" dirty="0"/>
              <a:t>, </a:t>
            </a:r>
            <a:r>
              <a:rPr lang="en-GB" b="1" noProof="0" dirty="0" err="1"/>
              <a:t>bwciodd</a:t>
            </a:r>
            <a:r>
              <a:rPr lang="en-GB" b="1" noProof="0" dirty="0"/>
              <a:t> y </a:t>
            </a:r>
            <a:r>
              <a:rPr lang="en-GB" b="1" noProof="0" dirty="0" err="1"/>
              <a:t>mwyafrif</a:t>
            </a:r>
            <a:r>
              <a:rPr lang="en-GB" b="1" noProof="0" dirty="0"/>
              <a:t> o </a:t>
            </a:r>
            <a:r>
              <a:rPr lang="en-GB" b="1" noProof="0" dirty="0" err="1"/>
              <a:t>ymatebwyr</a:t>
            </a:r>
            <a:r>
              <a:rPr lang="en-GB" b="1" noProof="0" dirty="0"/>
              <a:t> </a:t>
            </a:r>
            <a:r>
              <a:rPr lang="en-GB" b="1" noProof="0" dirty="0" err="1"/>
              <a:t>eu</a:t>
            </a:r>
            <a:r>
              <a:rPr lang="en-GB" b="1" noProof="0" dirty="0"/>
              <a:t> </a:t>
            </a:r>
            <a:r>
              <a:rPr lang="en-GB" b="1" noProof="0" dirty="0" err="1"/>
              <a:t>llety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uniongyrchol</a:t>
            </a:r>
            <a:r>
              <a:rPr lang="en-GB" b="1" noProof="0" dirty="0"/>
              <a:t> </a:t>
            </a:r>
            <a:r>
              <a:rPr lang="en-GB" b="1" noProof="0" dirty="0" err="1"/>
              <a:t>trwy</a:t>
            </a:r>
            <a:r>
              <a:rPr lang="en-GB" b="1" noProof="0" dirty="0"/>
              <a:t> </a:t>
            </a:r>
            <a:r>
              <a:rPr lang="en-GB" b="1" noProof="0" dirty="0" err="1"/>
              <a:t>ddarparwr</a:t>
            </a:r>
            <a:r>
              <a:rPr lang="en-GB" b="1" noProof="0" dirty="0"/>
              <a:t>. </a:t>
            </a:r>
            <a:r>
              <a:rPr lang="en-GB" b="1" noProof="0" dirty="0" err="1"/>
              <a:t>Daeth</a:t>
            </a:r>
            <a:r>
              <a:rPr lang="en-GB" b="1" noProof="0" dirty="0"/>
              <a:t> 15% o </a:t>
            </a:r>
            <a:r>
              <a:rPr lang="en-GB" b="1" noProof="0" dirty="0" err="1"/>
              <a:t>hyd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wybodaeth</a:t>
            </a:r>
            <a:r>
              <a:rPr lang="en-GB" b="1" noProof="0" dirty="0"/>
              <a:t> am y </a:t>
            </a:r>
            <a:r>
              <a:rPr lang="en-GB" b="1" noProof="0" dirty="0" err="1"/>
              <a:t>llety</a:t>
            </a:r>
            <a:r>
              <a:rPr lang="en-GB" b="1" noProof="0" dirty="0"/>
              <a:t> </a:t>
            </a:r>
            <a:r>
              <a:rPr lang="en-GB" b="1" noProof="0" dirty="0" err="1"/>
              <a:t>trwy</a:t>
            </a:r>
            <a:r>
              <a:rPr lang="en-GB" b="1" noProof="0" dirty="0"/>
              <a:t> </a:t>
            </a:r>
            <a:r>
              <a:rPr lang="en-GB" b="1" noProof="0" dirty="0" err="1"/>
              <a:t>wefan</a:t>
            </a:r>
            <a:r>
              <a:rPr lang="en-GB" b="1" noProof="0" dirty="0"/>
              <a:t> </a:t>
            </a:r>
            <a:r>
              <a:rPr lang="en-GB" b="1" noProof="0" dirty="0" err="1"/>
              <a:t>Croeso</a:t>
            </a:r>
            <a:r>
              <a:rPr lang="en-GB" b="1" noProof="0" dirty="0"/>
              <a:t> Cymru.</a:t>
            </a:r>
            <a:endParaRPr lang="en-GB" b="1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52F1228-8D02-9C4B-60AD-04E9E8ACFA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408067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Fynhonnell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bwcio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3" name="Chart 2" descr="Siart bar llorweddol yn dangos ffynhonnell bwcio ar gyfer teithiau 2025, o'r mwyaf poblogaidd &quot;yn uniongyrchol gyda darparwr llety&quot; (49%) i lawer o gategorïau llai fel darparwr trafnidiaeth ac asiant teithio traddodiadol (0% yr un).">
            <a:extLst>
              <a:ext uri="{FF2B5EF4-FFF2-40B4-BE49-F238E27FC236}">
                <a16:creationId xmlns:a16="http://schemas.microsoft.com/office/drawing/2014/main" id="{C3664BF4-4CBC-153C-37AA-1C9092CE36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011596"/>
              </p:ext>
            </p:extLst>
          </p:nvPr>
        </p:nvGraphicFramePr>
        <p:xfrm>
          <a:off x="-1092849" y="1928342"/>
          <a:ext cx="8199050" cy="4065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 descr="Siart cylch donyt yn dangos 15%, gyda'r testun &quot;wnaeth dod o hyd i wybodaeth neu fanylion cyswllt ar gyfer y llety y buont yn aros ynddo ar wefan Croeso Cymru.">
            <a:extLst>
              <a:ext uri="{FF2B5EF4-FFF2-40B4-BE49-F238E27FC236}">
                <a16:creationId xmlns:a16="http://schemas.microsoft.com/office/drawing/2014/main" id="{25A647E1-6B89-A5EB-7F76-F602BD6DA6B6}"/>
              </a:ext>
            </a:extLst>
          </p:cNvPr>
          <p:cNvGrpSpPr/>
          <p:nvPr/>
        </p:nvGrpSpPr>
        <p:grpSpPr>
          <a:xfrm>
            <a:off x="6823701" y="2286565"/>
            <a:ext cx="2578571" cy="3227121"/>
            <a:chOff x="6823701" y="2286565"/>
            <a:chExt cx="2578571" cy="32271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B9BD19-3FD3-8FE9-F752-327629D75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823701" y="4559579"/>
              <a:ext cx="2578571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 err="1"/>
                <a:t>wnaeth</a:t>
              </a:r>
              <a:r>
                <a:rPr lang="en-GB" sz="1400" dirty="0"/>
                <a:t> </a:t>
              </a:r>
              <a:r>
                <a:rPr lang="en-GB" sz="1400" dirty="0" err="1"/>
                <a:t>dod</a:t>
              </a:r>
              <a:r>
                <a:rPr lang="en-GB" sz="1400" dirty="0"/>
                <a:t> o </a:t>
              </a:r>
              <a:r>
                <a:rPr lang="en-GB" sz="1400" dirty="0" err="1"/>
                <a:t>hyd</a:t>
              </a:r>
              <a:r>
                <a:rPr lang="en-GB" sz="1400" dirty="0"/>
                <a:t> </a:t>
              </a:r>
              <a:r>
                <a:rPr lang="en-GB" sz="1400" dirty="0" err="1"/>
                <a:t>i</a:t>
              </a:r>
              <a:r>
                <a:rPr lang="en-GB" sz="1400" dirty="0"/>
                <a:t> </a:t>
              </a:r>
              <a:r>
                <a:rPr lang="en-GB" sz="1400" dirty="0" err="1"/>
                <a:t>wybodaeth</a:t>
              </a:r>
              <a:r>
                <a:rPr lang="en-GB" sz="1400" dirty="0"/>
                <a:t> neu </a:t>
              </a:r>
              <a:r>
                <a:rPr lang="en-GB" sz="1400" dirty="0" err="1"/>
                <a:t>fanylion</a:t>
              </a:r>
              <a:r>
                <a:rPr lang="en-GB" sz="1400" dirty="0"/>
                <a:t> </a:t>
              </a:r>
              <a:r>
                <a:rPr lang="en-GB" sz="1400" dirty="0" err="1"/>
                <a:t>cyswllt</a:t>
              </a:r>
              <a:r>
                <a:rPr lang="en-GB" sz="1400" dirty="0"/>
                <a:t> </a:t>
              </a:r>
              <a:r>
                <a:rPr lang="en-GB" sz="1400" dirty="0" err="1"/>
                <a:t>ar</a:t>
              </a:r>
              <a:r>
                <a:rPr lang="en-GB" sz="1400" dirty="0"/>
                <a:t> </a:t>
              </a:r>
              <a:r>
                <a:rPr lang="en-GB" sz="1400" dirty="0" err="1"/>
                <a:t>gyfer</a:t>
              </a:r>
              <a:r>
                <a:rPr lang="en-GB" sz="1400" dirty="0"/>
                <a:t> y </a:t>
              </a:r>
              <a:r>
                <a:rPr lang="en-GB" sz="1400" dirty="0" err="1"/>
                <a:t>llety</a:t>
              </a:r>
              <a:r>
                <a:rPr lang="en-GB" sz="1400" dirty="0"/>
                <a:t> y </a:t>
              </a:r>
              <a:r>
                <a:rPr lang="en-GB" sz="1400" dirty="0" err="1"/>
                <a:t>buont</a:t>
              </a:r>
              <a:r>
                <a:rPr lang="en-GB" sz="1400" dirty="0"/>
                <a:t> </a:t>
              </a:r>
              <a:r>
                <a:rPr lang="en-GB" sz="1400" dirty="0" err="1"/>
                <a:t>yn</a:t>
              </a:r>
              <a:r>
                <a:rPr lang="en-GB" sz="1400" dirty="0"/>
                <a:t> aros </a:t>
              </a:r>
              <a:r>
                <a:rPr lang="en-GB" sz="1400" dirty="0" err="1"/>
                <a:t>ynddo</a:t>
              </a:r>
              <a:r>
                <a:rPr lang="en-GB" sz="1400" dirty="0"/>
                <a:t> </a:t>
              </a:r>
              <a:r>
                <a:rPr lang="en-GB" sz="1400" dirty="0" err="1"/>
                <a:t>ar</a:t>
              </a:r>
              <a:r>
                <a:rPr lang="en-GB" sz="1400" dirty="0"/>
                <a:t> </a:t>
              </a:r>
              <a:r>
                <a:rPr lang="en-GB" sz="1400" dirty="0" err="1"/>
                <a:t>wefan</a:t>
              </a:r>
              <a:r>
                <a:rPr lang="en-GB" sz="1400" dirty="0"/>
                <a:t> </a:t>
              </a:r>
              <a:r>
                <a:rPr lang="en-GB" sz="1400" dirty="0" err="1"/>
                <a:t>Croeso</a:t>
              </a:r>
              <a:r>
                <a:rPr lang="en-GB" sz="1400" dirty="0"/>
                <a:t> Cymru</a:t>
              </a:r>
              <a:endParaRPr lang="en-GB" sz="1400" b="1" noProof="0" dirty="0">
                <a:solidFill>
                  <a:srgbClr val="120742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F1CC2FF-A577-F52A-4925-9142D86F35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906176" y="2286565"/>
              <a:ext cx="2411798" cy="2273014"/>
              <a:chOff x="6982185" y="2760024"/>
              <a:chExt cx="2411798" cy="2273014"/>
            </a:xfrm>
          </p:grpSpPr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D32FC63F-E626-C5DD-CF60-209A9A2CF0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58196274"/>
                  </p:ext>
                </p:extLst>
              </p:nvPr>
            </p:nvGraphicFramePr>
            <p:xfrm>
              <a:off x="6982185" y="2760024"/>
              <a:ext cx="2411798" cy="2273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191ACA1-D730-3520-5E57-1D63EE3FF0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7557346" y="3510044"/>
                <a:ext cx="1338828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4500" b="1" dirty="0">
                    <a:solidFill>
                      <a:srgbClr val="120742"/>
                    </a:solidFill>
                  </a:rPr>
                  <a:t>15</a:t>
                </a:r>
                <a:r>
                  <a:rPr lang="en-GB" sz="4500" b="1" noProof="0" dirty="0">
                    <a:solidFill>
                      <a:srgbClr val="120742"/>
                    </a:solidFill>
                  </a:rPr>
                  <a:t>%</a:t>
                </a:r>
              </a:p>
            </p:txBody>
          </p:sp>
        </p:grpSp>
      </p:grp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1C81B03-AC08-9577-6388-FCB40A8A7D76}"/>
              </a:ext>
            </a:extLst>
          </p:cNvPr>
          <p:cNvSpPr txBox="1">
            <a:spLocks/>
          </p:cNvSpPr>
          <p:nvPr/>
        </p:nvSpPr>
        <p:spPr>
          <a:xfrm>
            <a:off x="104775" y="6110573"/>
            <a:ext cx="9372600" cy="492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A9. Sut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archebu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llety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y daith hon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? A10. A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ddod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hyd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wybodaeth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fanylion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cyswllt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llety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buoch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aros </a:t>
            </a:r>
            <a:r>
              <a:rPr lang="en-GB" sz="1200" noProof="0" dirty="0" err="1">
                <a:solidFill>
                  <a:schemeClr val="tx1"/>
                </a:solidFill>
              </a:rPr>
              <a:t>ynddo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wefan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Croeso</a:t>
            </a:r>
            <a:r>
              <a:rPr lang="en-GB" sz="1200" noProof="0" dirty="0">
                <a:solidFill>
                  <a:schemeClr val="tx1"/>
                </a:solidFill>
              </a:rPr>
              <a:t> Cymru?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9F91D4-F5F9-3211-BFEF-CD5763847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"/>
          <a:stretch>
            <a:fillRect/>
          </a:stretch>
        </p:blipFill>
        <p:spPr bwMode="auto">
          <a:xfrm>
            <a:off x="9602644" y="-6439"/>
            <a:ext cx="2646000" cy="660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AF2A71-78D2-245C-05A2-E99A5A20F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823701" y="1829192"/>
            <a:ext cx="0" cy="398444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841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FF1AE-78DE-791B-56A1-EDC45366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8987163-9259-15C9-4ED6-7B523E262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786" y="0"/>
            <a:ext cx="4854689" cy="662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9533425C-D9C6-2283-B3F5-2D36D7DEA1EA}"/>
              </a:ext>
            </a:extLst>
          </p:cNvPr>
          <p:cNvSpPr txBox="1">
            <a:spLocks/>
          </p:cNvSpPr>
          <p:nvPr/>
        </p:nvSpPr>
        <p:spPr>
          <a:xfrm>
            <a:off x="360000" y="445311"/>
            <a:ext cx="6653275" cy="91975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Yn </a:t>
            </a:r>
            <a:r>
              <a:rPr lang="en-GB" b="1" noProof="0" dirty="0" err="1"/>
              <a:t>debyg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flynyddoedd</a:t>
            </a:r>
            <a:r>
              <a:rPr lang="en-GB" b="1" noProof="0" dirty="0"/>
              <a:t> </a:t>
            </a:r>
            <a:r>
              <a:rPr lang="en-GB" b="1" noProof="0" dirty="0" err="1"/>
              <a:t>blaenorol</a:t>
            </a:r>
            <a:r>
              <a:rPr lang="en-GB" b="1" noProof="0" dirty="0"/>
              <a:t>, '</a:t>
            </a:r>
            <a:r>
              <a:rPr lang="en-GB" b="1" noProof="0" dirty="0" err="1"/>
              <a:t>Gwestai</a:t>
            </a:r>
            <a:r>
              <a:rPr lang="en-GB" b="1" noProof="0" dirty="0"/>
              <a:t>/</a:t>
            </a:r>
            <a:r>
              <a:rPr lang="en-GB" b="1" noProof="0" dirty="0" err="1"/>
              <a:t>Tafarndai</a:t>
            </a:r>
            <a:r>
              <a:rPr lang="en-GB" b="1" noProof="0" dirty="0"/>
              <a:t>' </a:t>
            </a:r>
            <a:r>
              <a:rPr lang="en-GB" b="1" noProof="0" dirty="0" err="1"/>
              <a:t>oedd</a:t>
            </a:r>
            <a:r>
              <a:rPr lang="en-GB" b="1" noProof="0" dirty="0"/>
              <a:t> y math </a:t>
            </a:r>
            <a:r>
              <a:rPr lang="en-GB" b="1" noProof="0" dirty="0" err="1"/>
              <a:t>llety</a:t>
            </a:r>
            <a:r>
              <a:rPr lang="en-GB" b="1" noProof="0" dirty="0"/>
              <a:t> </a:t>
            </a:r>
            <a:r>
              <a:rPr lang="en-GB" b="1" noProof="0" dirty="0" err="1"/>
              <a:t>mwyaf</a:t>
            </a:r>
            <a:r>
              <a:rPr lang="en-GB" b="1" noProof="0" dirty="0"/>
              <a:t> </a:t>
            </a:r>
            <a:r>
              <a:rPr lang="en-GB" b="1" noProof="0" dirty="0" err="1"/>
              <a:t>poblogaidd</a:t>
            </a:r>
            <a:r>
              <a:rPr lang="en-GB" b="1" noProof="0" dirty="0"/>
              <a:t> </a:t>
            </a:r>
            <a:r>
              <a:rPr lang="en-GB" b="1" noProof="0" dirty="0" err="1"/>
              <a:t>ar</a:t>
            </a:r>
            <a:r>
              <a:rPr lang="en-GB" b="1" noProof="0" dirty="0"/>
              <a:t> </a:t>
            </a:r>
            <a:r>
              <a:rPr lang="en-GB" b="1" noProof="0" dirty="0" err="1"/>
              <a:t>gyfer</a:t>
            </a:r>
            <a:r>
              <a:rPr lang="en-GB" b="1" noProof="0" dirty="0"/>
              <a:t> </a:t>
            </a:r>
            <a:r>
              <a:rPr lang="en-GB" b="1" noProof="0" dirty="0" err="1"/>
              <a:t>teithwyr</a:t>
            </a:r>
            <a:r>
              <a:rPr lang="en-GB" b="1" noProof="0" dirty="0"/>
              <a:t> Cymru </a:t>
            </a:r>
            <a:r>
              <a:rPr lang="en-GB" b="1" noProof="0" dirty="0" err="1"/>
              <a:t>yn</a:t>
            </a:r>
            <a:r>
              <a:rPr lang="en-GB" b="1" noProof="0" dirty="0"/>
              <a:t> 2025.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720D0CD-1DDB-D623-94F1-2B5A7B768C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456149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3" name="Chart 2" descr="Siart bar llorweddol yn dangos math o lety a ddefnyddiwyd, o'r mwyaf poblogaidd &quot;gwesty/tafarn&quot; (31%) a &quot;thŷ/bwthyn/llety ar osod&quot; (28%) i lawer o gategorïau llai fel pabell a charafán sefydlog eiddo (3-4% yr un).">
            <a:extLst>
              <a:ext uri="{FF2B5EF4-FFF2-40B4-BE49-F238E27FC236}">
                <a16:creationId xmlns:a16="http://schemas.microsoft.com/office/drawing/2014/main" id="{56C3B60B-EE0E-3E96-5EE6-A54DA7D8AE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2002347"/>
              </p:ext>
            </p:extLst>
          </p:nvPr>
        </p:nvGraphicFramePr>
        <p:xfrm>
          <a:off x="-306357" y="1689122"/>
          <a:ext cx="7985987" cy="4540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22FB2-7F60-3310-40FF-9CA468F9BBB6}"/>
              </a:ext>
            </a:extLst>
          </p:cNvPr>
          <p:cNvSpPr txBox="1">
            <a:spLocks/>
          </p:cNvSpPr>
          <p:nvPr/>
        </p:nvSpPr>
        <p:spPr>
          <a:xfrm>
            <a:off x="237149" y="6153634"/>
            <a:ext cx="7111637" cy="471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A11. Pa </a:t>
            </a:r>
            <a:r>
              <a:rPr lang="en-GB" sz="1200" noProof="0" dirty="0" err="1">
                <a:solidFill>
                  <a:schemeClr val="tx1"/>
                </a:solidFill>
              </a:rPr>
              <a:t>fath</a:t>
            </a:r>
            <a:r>
              <a:rPr lang="en-GB" sz="1200" noProof="0" dirty="0">
                <a:solidFill>
                  <a:schemeClr val="tx1"/>
                </a:solidFill>
              </a:rPr>
              <a:t>/faint o </a:t>
            </a:r>
            <a:r>
              <a:rPr lang="en-GB" sz="1200" noProof="0" dirty="0" err="1">
                <a:solidFill>
                  <a:schemeClr val="tx1"/>
                </a:solidFill>
              </a:rPr>
              <a:t>lety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buoch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aros </a:t>
            </a:r>
            <a:r>
              <a:rPr lang="en-GB" sz="1200" noProof="0" dirty="0" err="1">
                <a:solidFill>
                  <a:schemeClr val="tx1"/>
                </a:solidFill>
              </a:rPr>
              <a:t>ynddo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ystod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Nghymru?Teithwyr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</a:t>
            </a:r>
          </a:p>
        </p:txBody>
      </p:sp>
    </p:spTree>
    <p:extLst>
      <p:ext uri="{BB962C8B-B14F-4D97-AF65-F5344CB8AC3E}">
        <p14:creationId xmlns:p14="http://schemas.microsoft.com/office/powerpoint/2010/main" val="1632217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F8DBD-57DD-DA9C-211F-959823FF7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3F3CC7D4-EB31-BE42-B240-4D64B2984B71}"/>
              </a:ext>
            </a:extLst>
          </p:cNvPr>
          <p:cNvSpPr txBox="1">
            <a:spLocks/>
          </p:cNvSpPr>
          <p:nvPr/>
        </p:nvSpPr>
        <p:spPr>
          <a:xfrm>
            <a:off x="360000" y="412985"/>
            <a:ext cx="10774681" cy="57333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Ystyriodd</a:t>
            </a:r>
            <a:r>
              <a:rPr lang="en-GB" b="1" dirty="0"/>
              <a:t> y </a:t>
            </a:r>
            <a:r>
              <a:rPr lang="en-GB" b="1" dirty="0" err="1"/>
              <a:t>rhan</a:t>
            </a:r>
            <a:r>
              <a:rPr lang="en-GB" b="1" dirty="0"/>
              <a:t> </a:t>
            </a:r>
            <a:r>
              <a:rPr lang="en-GB" b="1" dirty="0" err="1"/>
              <a:t>fwyaf</a:t>
            </a:r>
            <a:r>
              <a:rPr lang="en-GB" b="1" dirty="0"/>
              <a:t> o </a:t>
            </a:r>
            <a:r>
              <a:rPr lang="en-GB" b="1" dirty="0" err="1"/>
              <a:t>ymwelwyr</a:t>
            </a:r>
            <a:r>
              <a:rPr lang="en-GB" b="1" dirty="0"/>
              <a:t> </a:t>
            </a:r>
            <a:r>
              <a:rPr lang="en-GB" b="1" dirty="0" err="1"/>
              <a:t>Gymru'n</a:t>
            </a:r>
            <a:r>
              <a:rPr lang="en-GB" b="1" dirty="0"/>
              <a:t> </a:t>
            </a:r>
            <a:r>
              <a:rPr lang="en-GB" b="1" dirty="0" err="1"/>
              <a:t>unig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gyfer</a:t>
            </a:r>
            <a:r>
              <a:rPr lang="en-GB" b="1" dirty="0"/>
              <a:t> y daith hon, ac </a:t>
            </a:r>
            <a:r>
              <a:rPr lang="en-GB" b="1" dirty="0" err="1"/>
              <a:t>mae'r</a:t>
            </a:r>
            <a:r>
              <a:rPr lang="en-GB" b="1" dirty="0"/>
              <a:t> </a:t>
            </a:r>
            <a:r>
              <a:rPr lang="en-GB" b="1" dirty="0" err="1"/>
              <a:t>patrwm</a:t>
            </a:r>
            <a:r>
              <a:rPr lang="en-GB" b="1" dirty="0"/>
              <a:t> </a:t>
            </a:r>
            <a:r>
              <a:rPr lang="en-GB" b="1" dirty="0" err="1"/>
              <a:t>hwn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gyson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draws </a:t>
            </a:r>
            <a:r>
              <a:rPr lang="en-GB" b="1" dirty="0" err="1"/>
              <a:t>Camau</a:t>
            </a:r>
            <a:r>
              <a:rPr lang="en-GB" b="1" dirty="0"/>
              <a:t> </a:t>
            </a:r>
            <a:r>
              <a:rPr lang="en-GB" b="1" dirty="0" err="1"/>
              <a:t>Bywyd</a:t>
            </a:r>
            <a:r>
              <a:rPr lang="en-GB" b="1" dirty="0"/>
              <a:t>.</a:t>
            </a:r>
            <a:endParaRPr lang="en-GB" dirty="0"/>
          </a:p>
          <a:p>
            <a:br>
              <a:rPr lang="en-GB" dirty="0"/>
            </a:br>
            <a:endParaRPr lang="en-GB" b="1" noProof="0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605A8C3-111C-4A99-07D2-AE6DA4C9AE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230756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Ystyriaethau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3" name="Chart 2" descr="Siart bar yn dangos ystyriaethau cyrchfan yn ôl cam bywyd ar gyfer teithiau 2025. Cymru oedd yr unig gyrchfan a ystyriwyd gan y mwyafrif ym mhob grŵp (62-72%), gyda Lloegr yn ail (23-26%), ac ystyriaethau eraill fel Yr Alban a thaith dramor yn is o lawer.">
            <a:extLst>
              <a:ext uri="{FF2B5EF4-FFF2-40B4-BE49-F238E27FC236}">
                <a16:creationId xmlns:a16="http://schemas.microsoft.com/office/drawing/2014/main" id="{B658BE38-0A34-C01F-9026-319BA86D7A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0853953"/>
              </p:ext>
            </p:extLst>
          </p:nvPr>
        </p:nvGraphicFramePr>
        <p:xfrm>
          <a:off x="360000" y="1179095"/>
          <a:ext cx="11705283" cy="4692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439D456-2CC0-5B46-6449-D1351A71DDA7}"/>
              </a:ext>
            </a:extLst>
          </p:cNvPr>
          <p:cNvSpPr txBox="1">
            <a:spLocks/>
          </p:cNvSpPr>
          <p:nvPr/>
        </p:nvSpPr>
        <p:spPr>
          <a:xfrm>
            <a:off x="360000" y="6126344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A8_UKI. Pa rai, os o gwbl, o'r cyrchfannau eraill canlynol wnaethoch chi eu hystyried pan wnaethoch chi gymryd eich taith dros nos yng Nghymru yn 2025? Teithwyr Cymru 2025, n=2,408 (annibynwyr iau n=39, teuluoedd n=164, annibynwyr hŷn n=976, oedran ymddeol n=1,202).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F0CD07-2D74-BC8E-C325-0A1F743C2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52273" y="3700733"/>
            <a:ext cx="1515979" cy="566236"/>
          </a:xfrm>
          <a:prstGeom prst="roundRect">
            <a:avLst/>
          </a:prstGeom>
          <a:solidFill>
            <a:srgbClr val="FFD9D9"/>
          </a:solidFill>
          <a:ln w="12700">
            <a:solidFill>
              <a:srgbClr val="CB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err="1">
                <a:solidFill>
                  <a:srgbClr val="CB333B"/>
                </a:solidFill>
              </a:rPr>
              <a:t>Rhybudd</a:t>
            </a:r>
            <a:r>
              <a:rPr lang="en-GB" sz="1000" dirty="0">
                <a:solidFill>
                  <a:srgbClr val="CB333B"/>
                </a:solidFill>
              </a:rPr>
              <a:t>: </a:t>
            </a:r>
            <a:r>
              <a:rPr lang="en-GB" sz="1000" dirty="0" err="1">
                <a:solidFill>
                  <a:srgbClr val="CB333B"/>
                </a:solidFill>
              </a:rPr>
              <a:t>Maint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sylfaen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isel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yn</a:t>
            </a:r>
            <a:r>
              <a:rPr lang="en-GB" sz="1000" dirty="0">
                <a:solidFill>
                  <a:srgbClr val="CB333B"/>
                </a:solidFill>
              </a:rPr>
              <a:t> y </a:t>
            </a:r>
            <a:r>
              <a:rPr lang="en-GB" sz="1000" dirty="0" err="1">
                <a:solidFill>
                  <a:srgbClr val="CB333B"/>
                </a:solidFill>
              </a:rPr>
              <a:t>grŵp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hwn</a:t>
            </a:r>
            <a:endParaRPr lang="en-GB" sz="1000" dirty="0">
              <a:solidFill>
                <a:srgbClr val="CB333B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9FE7E2-EFFB-D334-A6FE-A2CCA704F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722735" y="1733324"/>
            <a:ext cx="0" cy="398444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537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DBE4-3B13-E6BC-4A71-DCD103DE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935EA0C6-015D-D881-95BA-8DA62922C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0"/>
            <a:ext cx="12293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6388E5-507E-8B60-2A93-91CB08BA7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1599" y="0"/>
            <a:ext cx="12293599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786C95-76ED-E316-5B6E-71E7BA9EB6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82588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EFFAITH MARCHNATA CROESO CYMRU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A46452-EB9B-3AB1-6265-F1CCBD322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A9474-AC8D-58D8-99AF-95A0815C5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9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CC5DE-18C1-3930-4D46-980D7763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3A980240-7229-A8CB-21B3-41D82090D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34" y="1004252"/>
            <a:ext cx="4068000" cy="560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AC360D3-138E-84A1-E8BD-85B431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004888"/>
            <a:ext cx="4067175" cy="56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6257A6C-AD94-96E6-2072-D8AD57A59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4068763" cy="560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439FA35-EDA0-AEF5-DA67-855360409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02" y="1005662"/>
            <a:ext cx="4068000" cy="560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3CED2A-31C1-9B6A-15AD-45E8EB668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15186"/>
            <a:ext cx="12192000" cy="5599468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D2F0F5-BB64-55DB-9ABD-1BE08B134BA5}"/>
              </a:ext>
            </a:extLst>
          </p:cNvPr>
          <p:cNvSpPr txBox="1"/>
          <p:nvPr/>
        </p:nvSpPr>
        <p:spPr>
          <a:xfrm>
            <a:off x="360000" y="288000"/>
            <a:ext cx="5486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20742"/>
                </a:solidFill>
              </a:rPr>
              <a:t>EFFAITH MARCHNATA CROESO CYMRU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D8DEB0-A3D3-71F2-A4CC-019B9521EF9D}"/>
              </a:ext>
            </a:extLst>
          </p:cNvPr>
          <p:cNvSpPr txBox="1"/>
          <p:nvPr/>
        </p:nvSpPr>
        <p:spPr>
          <a:xfrm>
            <a:off x="21117" y="1577921"/>
            <a:ext cx="40257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Cyswllt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Croeso</a:t>
            </a:r>
            <a:r>
              <a:rPr lang="en-US" sz="2000" b="1" dirty="0">
                <a:solidFill>
                  <a:schemeClr val="bg1"/>
                </a:solidFill>
              </a:rPr>
              <a:t> Cymru</a:t>
            </a: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Hysbysebu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ar-lein</a:t>
            </a:r>
            <a:r>
              <a:rPr lang="en-US" sz="2000" dirty="0">
                <a:solidFill>
                  <a:schemeClr val="bg1"/>
                </a:solidFill>
              </a:rPr>
              <a:t> a </a:t>
            </a:r>
            <a:r>
              <a:rPr lang="en-US" sz="2000" dirty="0" err="1">
                <a:solidFill>
                  <a:schemeClr val="bg1"/>
                </a:solidFill>
              </a:rPr>
              <a:t>chynnwys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hyrwyddol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gyda'i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gilydd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yw'r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ffyrdd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mwyaf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cyffredin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deithwyr</a:t>
            </a:r>
            <a:r>
              <a:rPr lang="en-US" sz="2000" dirty="0">
                <a:solidFill>
                  <a:schemeClr val="bg1"/>
                </a:solidFill>
              </a:rPr>
              <a:t> 2025 </a:t>
            </a:r>
            <a:r>
              <a:rPr lang="en-US" sz="2000" dirty="0" err="1">
                <a:solidFill>
                  <a:schemeClr val="bg1"/>
                </a:solidFill>
              </a:rPr>
              <a:t>ddysgu</a:t>
            </a:r>
            <a:r>
              <a:rPr lang="en-US" sz="2000" dirty="0">
                <a:solidFill>
                  <a:schemeClr val="bg1"/>
                </a:solidFill>
              </a:rPr>
              <a:t> am </a:t>
            </a:r>
            <a:r>
              <a:rPr lang="en-US" sz="2000" dirty="0" err="1">
                <a:solidFill>
                  <a:schemeClr val="bg1"/>
                </a:solidFill>
              </a:rPr>
              <a:t>Gymru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gyda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cyfathrebu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geiriol</a:t>
            </a:r>
            <a:r>
              <a:rPr lang="en-US" sz="2000" dirty="0">
                <a:solidFill>
                  <a:schemeClr val="bg1"/>
                </a:solidFill>
              </a:rPr>
              <a:t> / </a:t>
            </a:r>
            <a:r>
              <a:rPr lang="en-US" sz="2000" dirty="0" err="1">
                <a:solidFill>
                  <a:schemeClr val="bg1"/>
                </a:solidFill>
              </a:rPr>
              <a:t>sgyrsiau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cyfrif</a:t>
            </a:r>
            <a:r>
              <a:rPr lang="en-US" sz="2000" dirty="0">
                <a:solidFill>
                  <a:schemeClr val="bg1"/>
                </a:solidFill>
              </a:rPr>
              <a:t> am 31%.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8C09E-774C-D313-4EDA-32AAFFBEBC7C}"/>
              </a:ext>
            </a:extLst>
          </p:cNvPr>
          <p:cNvSpPr txBox="1"/>
          <p:nvPr/>
        </p:nvSpPr>
        <p:spPr>
          <a:xfrm>
            <a:off x="4089118" y="1456001"/>
            <a:ext cx="40137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Pwyntiau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Cyswllt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E-</a:t>
            </a:r>
            <a:r>
              <a:rPr lang="en-GB" sz="2000" dirty="0" err="1">
                <a:solidFill>
                  <a:schemeClr val="bg1"/>
                </a:solidFill>
              </a:rPr>
              <a:t>gylchlythyrau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oedd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pwynt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cyswllt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mwyaf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cyffredin</a:t>
            </a:r>
            <a:r>
              <a:rPr lang="en-GB" sz="2000" dirty="0">
                <a:solidFill>
                  <a:schemeClr val="bg1"/>
                </a:solidFill>
              </a:rPr>
              <a:t> â </a:t>
            </a:r>
            <a:r>
              <a:rPr lang="en-GB" sz="2000" dirty="0" err="1">
                <a:solidFill>
                  <a:schemeClr val="bg1"/>
                </a:solidFill>
              </a:rPr>
              <a:t>Chroeso</a:t>
            </a:r>
            <a:r>
              <a:rPr lang="en-GB" sz="2000" dirty="0">
                <a:solidFill>
                  <a:schemeClr val="bg1"/>
                </a:solidFill>
              </a:rPr>
              <a:t> Cymru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gyffredinol</a:t>
            </a:r>
            <a:r>
              <a:rPr lang="en-GB" sz="2000" dirty="0">
                <a:solidFill>
                  <a:schemeClr val="bg1"/>
                </a:solidFill>
              </a:rPr>
              <a:t>, er bod </a:t>
            </a:r>
            <a:r>
              <a:rPr lang="en-GB" sz="2000" dirty="0" err="1">
                <a:solidFill>
                  <a:schemeClr val="bg1"/>
                </a:solidFill>
              </a:rPr>
              <a:t>hyn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debygol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gael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ddylanwadu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gan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sampl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anghymesur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</a:rPr>
              <a:t>O'r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rhai</a:t>
            </a:r>
            <a:r>
              <a:rPr lang="en-GB" sz="2000" dirty="0">
                <a:solidFill>
                  <a:schemeClr val="bg1"/>
                </a:solidFill>
              </a:rPr>
              <a:t> a </a:t>
            </a:r>
            <a:r>
              <a:rPr lang="en-GB" sz="2000" dirty="0" err="1">
                <a:solidFill>
                  <a:schemeClr val="bg1"/>
                </a:solidFill>
              </a:rPr>
              <a:t>ymwelodd</a:t>
            </a:r>
            <a:r>
              <a:rPr lang="en-GB" sz="2000" dirty="0">
                <a:solidFill>
                  <a:schemeClr val="bg1"/>
                </a:solidFill>
              </a:rPr>
              <a:t> â </a:t>
            </a:r>
            <a:r>
              <a:rPr lang="en-GB" sz="2000" dirty="0" err="1">
                <a:solidFill>
                  <a:schemeClr val="bg1"/>
                </a:solidFill>
              </a:rPr>
              <a:t>gwefan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Croeso</a:t>
            </a:r>
            <a:r>
              <a:rPr lang="en-GB" sz="2000" dirty="0">
                <a:solidFill>
                  <a:schemeClr val="bg1"/>
                </a:solidFill>
              </a:rPr>
              <a:t> Cymru, </a:t>
            </a:r>
            <a:r>
              <a:rPr lang="en-GB" sz="2000" dirty="0" err="1">
                <a:solidFill>
                  <a:schemeClr val="bg1"/>
                </a:solidFill>
              </a:rPr>
              <a:t>gwnaeth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mwyafrif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hynny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gartref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dyfais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symudol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741B8-D4CC-57BA-CD73-575F4A3B2A87}"/>
              </a:ext>
            </a:extLst>
          </p:cNvPr>
          <p:cNvSpPr txBox="1"/>
          <p:nvPr/>
        </p:nvSpPr>
        <p:spPr>
          <a:xfrm>
            <a:off x="8157117" y="1451609"/>
            <a:ext cx="40348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Dylanwad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ymgrych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Er </a:t>
            </a:r>
            <a:r>
              <a:rPr lang="en-GB" sz="2000" dirty="0" err="1">
                <a:solidFill>
                  <a:schemeClr val="bg1"/>
                </a:solidFill>
              </a:rPr>
              <a:t>wnaeth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tua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hanner</a:t>
            </a:r>
            <a:r>
              <a:rPr lang="en-GB" sz="2000" dirty="0">
                <a:solidFill>
                  <a:schemeClr val="bg1"/>
                </a:solidFill>
              </a:rPr>
              <a:t> yr </a:t>
            </a:r>
            <a:r>
              <a:rPr lang="en-GB" sz="2000" dirty="0" err="1">
                <a:solidFill>
                  <a:schemeClr val="bg1"/>
                </a:solidFill>
              </a:rPr>
              <a:t>ymatebwyr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adrodd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oeddent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wedi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gweld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unrhyw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ymgyrch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nododd</a:t>
            </a:r>
            <a:r>
              <a:rPr lang="en-GB" sz="2000" dirty="0">
                <a:solidFill>
                  <a:schemeClr val="bg1"/>
                </a:solidFill>
              </a:rPr>
              <a:t> 21%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cyfathrebiadau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Croeso</a:t>
            </a:r>
            <a:r>
              <a:rPr lang="en-GB" sz="2000" dirty="0">
                <a:solidFill>
                  <a:schemeClr val="bg1"/>
                </a:solidFill>
              </a:rPr>
              <a:t> Cymru </a:t>
            </a:r>
            <a:r>
              <a:rPr lang="en-GB" sz="2000" dirty="0" err="1">
                <a:solidFill>
                  <a:schemeClr val="bg1"/>
                </a:solidFill>
              </a:rPr>
              <a:t>wedi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dylanwadu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penderfyniad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ymweld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Yr </a:t>
            </a:r>
            <a:r>
              <a:rPr lang="en-GB" sz="2000" dirty="0" err="1">
                <a:solidFill>
                  <a:schemeClr val="bg1"/>
                </a:solidFill>
              </a:rPr>
              <a:t>effaith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fwyaf</a:t>
            </a:r>
            <a:r>
              <a:rPr lang="en-GB" sz="2000" dirty="0">
                <a:solidFill>
                  <a:schemeClr val="bg1"/>
                </a:solidFill>
              </a:rPr>
              <a:t> a </a:t>
            </a:r>
            <a:r>
              <a:rPr lang="en-GB" sz="2000" dirty="0" err="1">
                <a:solidFill>
                  <a:schemeClr val="bg1"/>
                </a:solidFill>
              </a:rPr>
              <a:t>adroddwyd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oedd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annog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ymweliadau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tu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allan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tymor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haf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ogystal</a:t>
            </a:r>
            <a:r>
              <a:rPr lang="en-GB" sz="2000" dirty="0">
                <a:solidFill>
                  <a:schemeClr val="bg1"/>
                </a:solidFill>
              </a:rPr>
              <a:t> ag </a:t>
            </a:r>
            <a:r>
              <a:rPr lang="en-GB" sz="2000" dirty="0" err="1">
                <a:solidFill>
                  <a:schemeClr val="bg1"/>
                </a:solidFill>
              </a:rPr>
              <a:t>ysgogi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teithio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ardaloedd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oeddent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wedi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ymweld</a:t>
            </a:r>
            <a:r>
              <a:rPr lang="en-GB" sz="2000" dirty="0">
                <a:solidFill>
                  <a:schemeClr val="bg1"/>
                </a:solidFill>
              </a:rPr>
              <a:t> â </a:t>
            </a:r>
            <a:r>
              <a:rPr lang="en-GB" sz="2000" dirty="0" err="1">
                <a:solidFill>
                  <a:schemeClr val="bg1"/>
                </a:solidFill>
              </a:rPr>
              <a:t>nhw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blaen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F8170F-EBEB-17A9-359A-0691AD79E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3548" y="676443"/>
            <a:ext cx="4927961" cy="1166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463FFB5B-04C3-8403-7698-0C4669A30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549275"/>
            <a:ext cx="10620375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Crynodeb</a:t>
            </a:r>
            <a:r>
              <a:rPr lang="en-GB" dirty="0"/>
              <a:t> </a:t>
            </a:r>
            <a:r>
              <a:rPr lang="en-GB" dirty="0" err="1"/>
              <a:t>effaith</a:t>
            </a:r>
            <a:r>
              <a:rPr lang="en-GB" dirty="0"/>
              <a:t> </a:t>
            </a:r>
            <a:r>
              <a:rPr lang="en-GB" dirty="0" err="1"/>
              <a:t>marchnata</a:t>
            </a:r>
            <a:r>
              <a:rPr lang="en-GB" dirty="0"/>
              <a:t> </a:t>
            </a:r>
            <a:r>
              <a:rPr lang="en-GB" dirty="0" err="1"/>
              <a:t>Croeso</a:t>
            </a:r>
            <a:r>
              <a:rPr lang="en-GB" dirty="0"/>
              <a:t> Cymru</a:t>
            </a:r>
          </a:p>
        </p:txBody>
      </p:sp>
    </p:spTree>
    <p:extLst>
      <p:ext uri="{BB962C8B-B14F-4D97-AF65-F5344CB8AC3E}">
        <p14:creationId xmlns:p14="http://schemas.microsoft.com/office/powerpoint/2010/main" val="1690873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1E47D-EE60-40CD-0C4E-896EE465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5">
            <a:extLst>
              <a:ext uri="{FF2B5EF4-FFF2-40B4-BE49-F238E27FC236}">
                <a16:creationId xmlns:a16="http://schemas.microsoft.com/office/drawing/2014/main" id="{F5836612-5EB9-1FE4-EEEC-1D11E4DB8381}"/>
              </a:ext>
            </a:extLst>
          </p:cNvPr>
          <p:cNvSpPr txBox="1">
            <a:spLocks/>
          </p:cNvSpPr>
          <p:nvPr/>
        </p:nvSpPr>
        <p:spPr>
          <a:xfrm>
            <a:off x="259498" y="330423"/>
            <a:ext cx="6789002" cy="84867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/>
              <a:t>Roedd</a:t>
            </a:r>
            <a:r>
              <a:rPr lang="en-GB" b="1" noProof="0" dirty="0"/>
              <a:t> </a:t>
            </a:r>
            <a:r>
              <a:rPr lang="en-GB" b="1" noProof="0" dirty="0" err="1"/>
              <a:t>teithwyr</a:t>
            </a:r>
            <a:r>
              <a:rPr lang="en-GB" b="1" noProof="0" dirty="0"/>
              <a:t> Cymru </a:t>
            </a:r>
            <a:r>
              <a:rPr lang="en-GB" b="1" noProof="0" dirty="0" err="1"/>
              <a:t>fwyaf</a:t>
            </a:r>
            <a:r>
              <a:rPr lang="en-GB" b="1" noProof="0" dirty="0"/>
              <a:t> </a:t>
            </a:r>
            <a:r>
              <a:rPr lang="en-GB" b="1" noProof="0" dirty="0" err="1"/>
              <a:t>tebygol</a:t>
            </a:r>
            <a:r>
              <a:rPr lang="en-GB" b="1" noProof="0" dirty="0"/>
              <a:t> o </a:t>
            </a:r>
            <a:r>
              <a:rPr lang="en-GB" b="1" noProof="0" dirty="0" err="1"/>
              <a:t>fod</a:t>
            </a:r>
            <a:r>
              <a:rPr lang="en-GB" b="1" noProof="0" dirty="0"/>
              <a:t> </a:t>
            </a:r>
            <a:r>
              <a:rPr lang="en-GB" b="1" noProof="0" dirty="0" err="1"/>
              <a:t>wedi</a:t>
            </a:r>
            <a:r>
              <a:rPr lang="en-GB" b="1" noProof="0" dirty="0"/>
              <a:t> </a:t>
            </a:r>
            <a:r>
              <a:rPr lang="en-GB" b="1" noProof="0" dirty="0" err="1"/>
              <a:t>gweld</a:t>
            </a:r>
            <a:r>
              <a:rPr lang="en-GB" b="1" noProof="0" dirty="0"/>
              <a:t> neu </a:t>
            </a:r>
            <a:r>
              <a:rPr lang="en-GB" b="1" noProof="0" dirty="0" err="1"/>
              <a:t>glywed</a:t>
            </a:r>
            <a:r>
              <a:rPr lang="en-GB" b="1" noProof="0" dirty="0"/>
              <a:t> am </a:t>
            </a:r>
            <a:r>
              <a:rPr lang="en-GB" b="1" noProof="0" dirty="0" err="1"/>
              <a:t>Gymru</a:t>
            </a:r>
            <a:r>
              <a:rPr lang="en-GB" b="1" noProof="0" dirty="0"/>
              <a:t> </a:t>
            </a:r>
            <a:r>
              <a:rPr lang="en-GB" b="1" noProof="0" dirty="0" err="1"/>
              <a:t>trwy</a:t>
            </a:r>
            <a:r>
              <a:rPr lang="en-GB" b="1" noProof="0" dirty="0"/>
              <a:t> </a:t>
            </a:r>
            <a:r>
              <a:rPr lang="en-GB" b="1" dirty="0" err="1"/>
              <a:t>cyfathrebu</a:t>
            </a:r>
            <a:r>
              <a:rPr lang="en-GB" b="1" dirty="0"/>
              <a:t> </a:t>
            </a:r>
            <a:r>
              <a:rPr lang="en-GB" b="1" dirty="0" err="1"/>
              <a:t>geiriol</a:t>
            </a:r>
            <a:r>
              <a:rPr lang="en-GB" b="1" dirty="0"/>
              <a:t>/</a:t>
            </a:r>
            <a:r>
              <a:rPr lang="en-GB" b="1" dirty="0" err="1"/>
              <a:t>sgyrsiau</a:t>
            </a:r>
            <a:r>
              <a:rPr lang="en-GB" b="1" noProof="0" dirty="0"/>
              <a:t>, </a:t>
            </a:r>
            <a:r>
              <a:rPr lang="en-GB" b="1" noProof="0" dirty="0" err="1"/>
              <a:t>hysbysebu</a:t>
            </a:r>
            <a:r>
              <a:rPr lang="en-GB" b="1" noProof="0" dirty="0"/>
              <a:t> </a:t>
            </a:r>
            <a:r>
              <a:rPr lang="en-GB" b="1" noProof="0" dirty="0" err="1"/>
              <a:t>ar-lein</a:t>
            </a:r>
            <a:r>
              <a:rPr lang="en-GB" b="1" noProof="0" dirty="0"/>
              <a:t> neu </a:t>
            </a:r>
            <a:r>
              <a:rPr lang="en-GB" b="1" noProof="0" dirty="0" err="1"/>
              <a:t>gynnwys</a:t>
            </a:r>
            <a:r>
              <a:rPr lang="en-GB" b="1" noProof="0" dirty="0"/>
              <a:t> </a:t>
            </a:r>
            <a:r>
              <a:rPr lang="en-GB" b="1" noProof="0" dirty="0" err="1"/>
              <a:t>cyfryngau</a:t>
            </a:r>
            <a:r>
              <a:rPr lang="en-GB" b="1" noProof="0" dirty="0"/>
              <a:t> </a:t>
            </a:r>
            <a:r>
              <a:rPr lang="en-GB" b="1" noProof="0" dirty="0" err="1"/>
              <a:t>cymdeithasol</a:t>
            </a:r>
            <a:r>
              <a:rPr lang="en-GB" b="1" noProof="0" dirty="0"/>
              <a:t>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CB14C1F-9AA8-6757-4908-12F179DCA5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9498" y="137342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Amlygiad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Cyfathrebu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4" name="Chart 3" descr="Siart bar llorweddol yn dangos amlygiad cyfathrebu ar gyfer teithiau 2025, o'r mwyaf poblogaidd &quot;gair o enau/sgyrsiau&quot; (31%) i'r lleiaf poblogaidd fel rhaglen deledu neu ffilm (3%).">
            <a:extLst>
              <a:ext uri="{FF2B5EF4-FFF2-40B4-BE49-F238E27FC236}">
                <a16:creationId xmlns:a16="http://schemas.microsoft.com/office/drawing/2014/main" id="{F959F03F-266A-A4F5-E109-3196121F9B4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293107"/>
              </p:ext>
            </p:extLst>
          </p:nvPr>
        </p:nvGraphicFramePr>
        <p:xfrm>
          <a:off x="-2095811" y="1754778"/>
          <a:ext cx="9316605" cy="4374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50EF32F-3AA6-63E8-4811-45DC7BB8A473}"/>
              </a:ext>
            </a:extLst>
          </p:cNvPr>
          <p:cNvSpPr txBox="1">
            <a:spLocks/>
          </p:cNvSpPr>
          <p:nvPr/>
        </p:nvSpPr>
        <p:spPr>
          <a:xfrm>
            <a:off x="360000" y="6202850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rgbClr val="120742"/>
                </a:solidFill>
              </a:rPr>
              <a:t>A18. </a:t>
            </a:r>
            <a:r>
              <a:rPr lang="en-GB" sz="1200" noProof="0" dirty="0" err="1">
                <a:solidFill>
                  <a:srgbClr val="120742"/>
                </a:solidFill>
              </a:rPr>
              <a:t>Wrth</a:t>
            </a:r>
            <a:r>
              <a:rPr lang="en-GB" sz="1200" noProof="0" dirty="0">
                <a:solidFill>
                  <a:srgbClr val="120742"/>
                </a:solidFill>
              </a:rPr>
              <a:t> </a:t>
            </a:r>
            <a:r>
              <a:rPr lang="en-GB" sz="1200" noProof="0" dirty="0" err="1">
                <a:solidFill>
                  <a:srgbClr val="120742"/>
                </a:solidFill>
              </a:rPr>
              <a:t>feddwl</a:t>
            </a:r>
            <a:r>
              <a:rPr lang="en-GB" sz="1200" noProof="0" dirty="0">
                <a:solidFill>
                  <a:srgbClr val="120742"/>
                </a:solidFill>
              </a:rPr>
              <a:t> am </a:t>
            </a:r>
            <a:r>
              <a:rPr lang="en-GB" sz="1200" noProof="0" dirty="0" err="1">
                <a:solidFill>
                  <a:srgbClr val="120742"/>
                </a:solidFill>
              </a:rPr>
              <a:t>farchnata</a:t>
            </a:r>
            <a:r>
              <a:rPr lang="en-GB" sz="1200" noProof="0" dirty="0">
                <a:solidFill>
                  <a:srgbClr val="120742"/>
                </a:solidFill>
              </a:rPr>
              <a:t> a </a:t>
            </a:r>
            <a:r>
              <a:rPr lang="en-GB" sz="1200" noProof="0" dirty="0" err="1">
                <a:solidFill>
                  <a:srgbClr val="120742"/>
                </a:solidFill>
              </a:rPr>
              <a:t>chyfathrebu</a:t>
            </a:r>
            <a:r>
              <a:rPr lang="en-GB" sz="1200" noProof="0" dirty="0">
                <a:solidFill>
                  <a:srgbClr val="120742"/>
                </a:solidFill>
              </a:rPr>
              <a:t>, pa rai, </a:t>
            </a:r>
            <a:r>
              <a:rPr lang="en-GB" sz="1200" noProof="0" dirty="0" err="1">
                <a:solidFill>
                  <a:srgbClr val="120742"/>
                </a:solidFill>
              </a:rPr>
              <a:t>os</a:t>
            </a:r>
            <a:r>
              <a:rPr lang="en-GB" sz="1200" noProof="0" dirty="0">
                <a:solidFill>
                  <a:srgbClr val="120742"/>
                </a:solidFill>
              </a:rPr>
              <a:t> o </a:t>
            </a:r>
            <a:r>
              <a:rPr lang="en-GB" sz="1200" noProof="0" dirty="0" err="1">
                <a:solidFill>
                  <a:srgbClr val="120742"/>
                </a:solidFill>
              </a:rPr>
              <a:t>gwbl</a:t>
            </a:r>
            <a:r>
              <a:rPr lang="en-GB" sz="1200" noProof="0" dirty="0">
                <a:solidFill>
                  <a:srgbClr val="120742"/>
                </a:solidFill>
              </a:rPr>
              <a:t>, </a:t>
            </a:r>
            <a:r>
              <a:rPr lang="en-GB" sz="1200" noProof="0" dirty="0" err="1">
                <a:solidFill>
                  <a:srgbClr val="120742"/>
                </a:solidFill>
              </a:rPr>
              <a:t>o'r</a:t>
            </a:r>
            <a:r>
              <a:rPr lang="en-GB" sz="1200" noProof="0" dirty="0">
                <a:solidFill>
                  <a:srgbClr val="120742"/>
                </a:solidFill>
              </a:rPr>
              <a:t> </a:t>
            </a:r>
            <a:r>
              <a:rPr lang="en-GB" sz="1200" noProof="0" dirty="0" err="1">
                <a:solidFill>
                  <a:srgbClr val="120742"/>
                </a:solidFill>
              </a:rPr>
              <a:t>canlynol</a:t>
            </a:r>
            <a:r>
              <a:rPr lang="en-GB" sz="1200" noProof="0" dirty="0">
                <a:solidFill>
                  <a:srgbClr val="120742"/>
                </a:solidFill>
              </a:rPr>
              <a:t> </a:t>
            </a:r>
            <a:r>
              <a:rPr lang="en-GB" sz="1200" noProof="0" dirty="0" err="1">
                <a:solidFill>
                  <a:srgbClr val="120742"/>
                </a:solidFill>
              </a:rPr>
              <a:t>wnaethoch</a:t>
            </a:r>
            <a:r>
              <a:rPr lang="en-GB" sz="1200" noProof="0" dirty="0">
                <a:solidFill>
                  <a:srgbClr val="120742"/>
                </a:solidFill>
              </a:rPr>
              <a:t> chi weld neu </a:t>
            </a:r>
            <a:r>
              <a:rPr lang="en-GB" sz="1200" noProof="0" dirty="0" err="1">
                <a:solidFill>
                  <a:srgbClr val="120742"/>
                </a:solidFill>
              </a:rPr>
              <a:t>glywed</a:t>
            </a:r>
            <a:r>
              <a:rPr lang="en-GB" sz="1200" noProof="0" dirty="0">
                <a:solidFill>
                  <a:srgbClr val="120742"/>
                </a:solidFill>
              </a:rPr>
              <a:t> am </a:t>
            </a:r>
            <a:r>
              <a:rPr lang="en-GB" sz="1200" noProof="0" dirty="0" err="1">
                <a:solidFill>
                  <a:srgbClr val="120742"/>
                </a:solidFill>
              </a:rPr>
              <a:t>Gymru</a:t>
            </a:r>
            <a:r>
              <a:rPr lang="en-GB" sz="1200" noProof="0" dirty="0">
                <a:solidFill>
                  <a:srgbClr val="120742"/>
                </a:solidFill>
              </a:rPr>
              <a:t> </a:t>
            </a:r>
            <a:r>
              <a:rPr lang="en-GB" sz="1200" noProof="0" dirty="0" err="1">
                <a:solidFill>
                  <a:srgbClr val="120742"/>
                </a:solidFill>
              </a:rPr>
              <a:t>yn</a:t>
            </a:r>
            <a:r>
              <a:rPr lang="en-GB" sz="1200" noProof="0" dirty="0">
                <a:solidFill>
                  <a:srgbClr val="120742"/>
                </a:solidFill>
              </a:rPr>
              <a:t> </a:t>
            </a:r>
            <a:r>
              <a:rPr lang="en-GB" sz="1200" noProof="0" dirty="0" err="1">
                <a:solidFill>
                  <a:srgbClr val="120742"/>
                </a:solidFill>
              </a:rPr>
              <a:t>ystod</a:t>
            </a:r>
            <a:r>
              <a:rPr lang="en-GB" sz="1200" noProof="0" dirty="0">
                <a:solidFill>
                  <a:srgbClr val="120742"/>
                </a:solidFill>
              </a:rPr>
              <a:t> 2025?Teithwyr Cymru 2025, n=2,408.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AE3B05F-AD78-610C-F6D6-468AFC549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96ECA04-956B-615A-FD1D-2F513018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-1"/>
            <a:ext cx="5143500" cy="660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CDF8-33C6-620F-E1D2-FFFE692C7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881E4D1F-67FD-8A5C-1659-0053C5B5415E}"/>
              </a:ext>
            </a:extLst>
          </p:cNvPr>
          <p:cNvSpPr txBox="1">
            <a:spLocks/>
          </p:cNvSpPr>
          <p:nvPr/>
        </p:nvSpPr>
        <p:spPr>
          <a:xfrm>
            <a:off x="348910" y="254000"/>
            <a:ext cx="11731473" cy="142332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dirty="0"/>
              <a:t>Mae </a:t>
            </a:r>
            <a:r>
              <a:rPr lang="en-US" b="1" noProof="0" dirty="0" err="1"/>
              <a:t>annibynwyr</a:t>
            </a:r>
            <a:r>
              <a:rPr lang="en-US" b="1" noProof="0" dirty="0"/>
              <a:t> </a:t>
            </a:r>
            <a:r>
              <a:rPr lang="en-US" b="1" noProof="0" dirty="0" err="1"/>
              <a:t>iau'n</a:t>
            </a:r>
            <a:r>
              <a:rPr lang="en-US" b="1" noProof="0" dirty="0"/>
              <a:t> </a:t>
            </a:r>
            <a:r>
              <a:rPr lang="en-US" b="1" noProof="0" dirty="0" err="1"/>
              <a:t>gweld</a:t>
            </a:r>
            <a:r>
              <a:rPr lang="en-US" b="1" noProof="0" dirty="0"/>
              <a:t> y </a:t>
            </a:r>
            <a:r>
              <a:rPr lang="en-US" b="1" noProof="0" dirty="0" err="1"/>
              <a:t>mwyaf</a:t>
            </a:r>
            <a:r>
              <a:rPr lang="en-US" b="1" noProof="0" dirty="0"/>
              <a:t> o </a:t>
            </a:r>
            <a:r>
              <a:rPr lang="en-US" b="1" noProof="0" dirty="0" err="1"/>
              <a:t>fathau</a:t>
            </a:r>
            <a:r>
              <a:rPr lang="en-US" b="1" noProof="0" dirty="0"/>
              <a:t> o </a:t>
            </a:r>
            <a:r>
              <a:rPr lang="en-US" b="1" noProof="0" dirty="0" err="1"/>
              <a:t>farchnata</a:t>
            </a:r>
            <a:r>
              <a:rPr lang="en-US" b="1" noProof="0" dirty="0"/>
              <a:t>, er bod </a:t>
            </a:r>
            <a:r>
              <a:rPr lang="en-US" b="1" noProof="0" dirty="0" err="1"/>
              <a:t>gan</a:t>
            </a:r>
            <a:r>
              <a:rPr lang="en-US" b="1" noProof="0" dirty="0"/>
              <a:t> y </a:t>
            </a:r>
            <a:r>
              <a:rPr lang="en-US" b="1" noProof="0" dirty="0" err="1"/>
              <a:t>grŵp</a:t>
            </a:r>
            <a:r>
              <a:rPr lang="en-US" b="1" noProof="0" dirty="0"/>
              <a:t> </a:t>
            </a:r>
            <a:r>
              <a:rPr lang="en-US" b="1" noProof="0" dirty="0" err="1"/>
              <a:t>hwn</a:t>
            </a:r>
            <a:r>
              <a:rPr lang="en-US" b="1" noProof="0" dirty="0"/>
              <a:t> faint </a:t>
            </a:r>
            <a:r>
              <a:rPr lang="en-US" b="1" noProof="0" dirty="0" err="1"/>
              <a:t>sylfaen</a:t>
            </a:r>
            <a:r>
              <a:rPr lang="en-US" b="1" noProof="0" dirty="0"/>
              <a:t> </a:t>
            </a:r>
            <a:r>
              <a:rPr lang="en-US" b="1" noProof="0" dirty="0" err="1"/>
              <a:t>cymharol</a:t>
            </a:r>
            <a:r>
              <a:rPr lang="en-US" b="1" noProof="0" dirty="0"/>
              <a:t> </a:t>
            </a:r>
            <a:r>
              <a:rPr lang="en-US" b="1" noProof="0" dirty="0" err="1"/>
              <a:t>isel</a:t>
            </a:r>
            <a:r>
              <a:rPr lang="en-US" b="1" noProof="0" dirty="0"/>
              <a:t>, </a:t>
            </a:r>
            <a:r>
              <a:rPr lang="en-US" b="1" noProof="0" dirty="0" err="1"/>
              <a:t>sy'n</a:t>
            </a:r>
            <a:r>
              <a:rPr lang="en-US" b="1" noProof="0" dirty="0"/>
              <a:t> </a:t>
            </a:r>
            <a:r>
              <a:rPr lang="en-US" b="1" noProof="0" dirty="0" err="1"/>
              <a:t>golygu</a:t>
            </a:r>
            <a:r>
              <a:rPr lang="en-US" b="1" noProof="0" dirty="0"/>
              <a:t> y </a:t>
            </a:r>
            <a:r>
              <a:rPr lang="en-US" b="1" noProof="0" dirty="0" err="1"/>
              <a:t>dylid</a:t>
            </a:r>
            <a:r>
              <a:rPr lang="en-US" b="1" noProof="0" dirty="0"/>
              <a:t> </a:t>
            </a:r>
            <a:r>
              <a:rPr lang="en-US" b="1" noProof="0" dirty="0" err="1"/>
              <a:t>dehongli'r</a:t>
            </a:r>
            <a:r>
              <a:rPr lang="en-US" b="1" noProof="0" dirty="0"/>
              <a:t> </a:t>
            </a:r>
            <a:r>
              <a:rPr lang="en-US" b="1" noProof="0" dirty="0" err="1"/>
              <a:t>canlyniadau'n</a:t>
            </a:r>
            <a:r>
              <a:rPr lang="en-US" b="1" noProof="0" dirty="0"/>
              <a:t> </a:t>
            </a:r>
            <a:r>
              <a:rPr lang="en-US" b="1" noProof="0" dirty="0" err="1"/>
              <a:t>ofalus</a:t>
            </a:r>
            <a:r>
              <a:rPr lang="en-US" b="1" noProof="0" dirty="0"/>
              <a:t>. </a:t>
            </a:r>
            <a:r>
              <a:rPr lang="en-US" b="1" noProof="0" dirty="0" err="1"/>
              <a:t>Maent</a:t>
            </a:r>
            <a:r>
              <a:rPr lang="en-US" b="1" noProof="0" dirty="0"/>
              <a:t> </a:t>
            </a:r>
            <a:r>
              <a:rPr lang="en-US" b="1" noProof="0" dirty="0" err="1"/>
              <a:t>hefyd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dibynnu'n</a:t>
            </a:r>
            <a:r>
              <a:rPr lang="en-US" b="1" noProof="0" dirty="0"/>
              <a:t> </a:t>
            </a:r>
            <a:r>
              <a:rPr lang="en-US" b="1" noProof="0" dirty="0" err="1"/>
              <a:t>fwy</a:t>
            </a:r>
            <a:r>
              <a:rPr lang="en-US" b="1" noProof="0" dirty="0"/>
              <a:t> </a:t>
            </a:r>
            <a:r>
              <a:rPr lang="en-US" b="1" noProof="0" dirty="0" err="1"/>
              <a:t>trwm</a:t>
            </a:r>
            <a:r>
              <a:rPr lang="en-US" b="1" noProof="0" dirty="0"/>
              <a:t> </a:t>
            </a:r>
            <a:r>
              <a:rPr lang="en-US" b="1" noProof="0" dirty="0" err="1"/>
              <a:t>ar</a:t>
            </a:r>
            <a:r>
              <a:rPr lang="en-US" b="1" noProof="0" dirty="0"/>
              <a:t> </a:t>
            </a:r>
            <a:r>
              <a:rPr lang="en-US" b="1" noProof="0" dirty="0" err="1"/>
              <a:t>gyfathrebu</a:t>
            </a:r>
            <a:r>
              <a:rPr lang="en-US" b="1" noProof="0" dirty="0"/>
              <a:t> </a:t>
            </a:r>
            <a:r>
              <a:rPr lang="en-US" b="1" noProof="0" dirty="0" err="1"/>
              <a:t>geiriol</a:t>
            </a:r>
            <a:r>
              <a:rPr lang="en-US" b="1" noProof="0" dirty="0"/>
              <a:t> a </a:t>
            </a:r>
            <a:r>
              <a:rPr lang="en-US" b="1" noProof="0" dirty="0" err="1"/>
              <a:t>hysbysebu</a:t>
            </a:r>
            <a:r>
              <a:rPr lang="en-US" b="1" noProof="0" dirty="0"/>
              <a:t> </a:t>
            </a:r>
            <a:r>
              <a:rPr lang="en-US" b="1" noProof="0" dirty="0" err="1"/>
              <a:t>ar-lein</a:t>
            </a:r>
            <a:r>
              <a:rPr lang="en-US" b="1" noProof="0" dirty="0"/>
              <a:t> a </a:t>
            </a:r>
            <a:r>
              <a:rPr lang="en-US" b="1" noProof="0" dirty="0" err="1"/>
              <a:t>dylanwadwyr</a:t>
            </a:r>
            <a:r>
              <a:rPr lang="en-US" b="1" noProof="0" dirty="0"/>
              <a:t> </a:t>
            </a:r>
            <a:r>
              <a:rPr lang="en-US" b="1" noProof="0" dirty="0" err="1"/>
              <a:t>cyfryngau</a:t>
            </a:r>
            <a:r>
              <a:rPr lang="en-US" b="1" noProof="0" dirty="0"/>
              <a:t> </a:t>
            </a:r>
            <a:r>
              <a:rPr lang="en-US" b="1" noProof="0" dirty="0" err="1"/>
              <a:t>cymdeithasol</a:t>
            </a:r>
            <a:r>
              <a:rPr lang="en-US" b="1" noProof="0" dirty="0"/>
              <a:t> nag </a:t>
            </a:r>
            <a:r>
              <a:rPr lang="en-US" b="1" noProof="0" dirty="0" err="1"/>
              <a:t>grwpiau</a:t>
            </a:r>
            <a:r>
              <a:rPr lang="en-US" b="1" noProof="0" dirty="0"/>
              <a:t> </a:t>
            </a:r>
            <a:r>
              <a:rPr lang="en-US" b="1" noProof="0" dirty="0" err="1"/>
              <a:t>eraill</a:t>
            </a:r>
            <a:r>
              <a:rPr lang="en-US" b="1" noProof="0" dirty="0"/>
              <a:t>. Mae </a:t>
            </a:r>
            <a:r>
              <a:rPr lang="en-US" b="1" noProof="0" dirty="0" err="1"/>
              <a:t>oedran</a:t>
            </a:r>
            <a:r>
              <a:rPr lang="en-US" b="1" noProof="0" dirty="0"/>
              <a:t> </a:t>
            </a:r>
            <a:r>
              <a:rPr lang="en-US" b="1" noProof="0" dirty="0" err="1"/>
              <a:t>ymddeol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gweld</a:t>
            </a:r>
            <a:r>
              <a:rPr lang="en-US" b="1" noProof="0" dirty="0"/>
              <a:t> y </a:t>
            </a:r>
            <a:r>
              <a:rPr lang="en-US" b="1" noProof="0" dirty="0" err="1"/>
              <a:t>lleiaf</a:t>
            </a:r>
            <a:r>
              <a:rPr lang="en-US" b="1" noProof="0" dirty="0"/>
              <a:t> o </a:t>
            </a:r>
            <a:r>
              <a:rPr lang="en-US" b="1" noProof="0" dirty="0" err="1"/>
              <a:t>amrywiaeth</a:t>
            </a:r>
            <a:r>
              <a:rPr lang="en-US" b="1" noProof="0" dirty="0"/>
              <a:t> </a:t>
            </a:r>
            <a:r>
              <a:rPr lang="en-US" b="1" noProof="0" dirty="0" err="1"/>
              <a:t>mewn</a:t>
            </a:r>
            <a:r>
              <a:rPr lang="en-US" b="1" noProof="0" dirty="0"/>
              <a:t> </a:t>
            </a:r>
            <a:r>
              <a:rPr lang="en-US" b="1" noProof="0" dirty="0" err="1"/>
              <a:t>deunyddiau</a:t>
            </a:r>
            <a:r>
              <a:rPr lang="en-US" b="1" noProof="0" dirty="0"/>
              <a:t> </a:t>
            </a:r>
            <a:r>
              <a:rPr lang="en-US" b="1" noProof="0" dirty="0" err="1"/>
              <a:t>marchnata</a:t>
            </a:r>
            <a:r>
              <a:rPr lang="en-US" b="1" noProof="0" dirty="0"/>
              <a:t> ac </a:t>
            </a:r>
            <a:r>
              <a:rPr lang="en-US" b="1" noProof="0" dirty="0" err="1"/>
              <a:t>hefyd</a:t>
            </a:r>
            <a:r>
              <a:rPr lang="en-US" b="1" noProof="0" dirty="0"/>
              <a:t> </a:t>
            </a:r>
            <a:r>
              <a:rPr lang="en-US" b="1" noProof="0" dirty="0" err="1"/>
              <a:t>yn</a:t>
            </a:r>
            <a:r>
              <a:rPr lang="en-US" b="1" noProof="0" dirty="0"/>
              <a:t> </a:t>
            </a:r>
            <a:r>
              <a:rPr lang="en-US" b="1" noProof="0" dirty="0" err="1"/>
              <a:t>gweld</a:t>
            </a:r>
            <a:r>
              <a:rPr lang="en-US" b="1" noProof="0" dirty="0"/>
              <a:t> y </a:t>
            </a:r>
            <a:r>
              <a:rPr lang="en-US" b="1" noProof="0" dirty="0" err="1"/>
              <a:t>lleiaf</a:t>
            </a:r>
            <a:r>
              <a:rPr lang="en-US" b="1" noProof="0" dirty="0"/>
              <a:t> o </a:t>
            </a:r>
            <a:r>
              <a:rPr lang="en-US" b="1" noProof="0" dirty="0" err="1"/>
              <a:t>hysbysebu</a:t>
            </a:r>
            <a:r>
              <a:rPr lang="en-US" b="1" noProof="0" dirty="0"/>
              <a:t> </a:t>
            </a:r>
            <a:r>
              <a:rPr lang="en-US" b="1" noProof="0" dirty="0" err="1"/>
              <a:t>ar-lein</a:t>
            </a:r>
            <a:r>
              <a:rPr lang="en-US" b="1" noProof="0" dirty="0"/>
              <a:t>.</a:t>
            </a:r>
            <a:endParaRPr lang="en-GB" b="1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11A136E-EE81-A537-8687-0E77D3F53A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677325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gyfathrebu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welwyd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3" name="Chart 2" descr="Siart bar pentyrrus yn dangos mathau o gyfathrebu a welwyd yn ôl cam bywyd ar gyfer teithiau 2025, gan gynnwys gair o enau, hysbysebu ar-lein, cynnwys cyfryngau cymdeithasol, a chategorïau eraill. Mae'r patrwm yn debyg ar draws grwpiau, gyda gair o enau'n aros yn brif ffynhonnell ym mhob un.">
            <a:extLst>
              <a:ext uri="{FF2B5EF4-FFF2-40B4-BE49-F238E27FC236}">
                <a16:creationId xmlns:a16="http://schemas.microsoft.com/office/drawing/2014/main" id="{FF8DA9FA-1A59-957E-AAA9-DE46EA6B21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1387773"/>
              </p:ext>
            </p:extLst>
          </p:nvPr>
        </p:nvGraphicFramePr>
        <p:xfrm>
          <a:off x="360000" y="1759952"/>
          <a:ext cx="11515163" cy="4388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92DEAEB-D39C-1A19-B5CF-2CB09EFA03FE}"/>
              </a:ext>
            </a:extLst>
          </p:cNvPr>
          <p:cNvSpPr txBox="1">
            <a:spLocks/>
          </p:cNvSpPr>
          <p:nvPr/>
        </p:nvSpPr>
        <p:spPr>
          <a:xfrm>
            <a:off x="360000" y="6179887"/>
            <a:ext cx="107537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A18. Wrth feddwl am farchnata a chyfathrebu, pa rai, os o gwbl, o'r canlynol wnaethoch chi weld neu glywed am Gymru yn ystod 2025? Teithwyr Cymru 2025, n=2,408 (annibynwyr iau n=39, teuluoedd n=164, annibynwyr hŷn n=976, oedran ymddeol n=1,202).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40E5D1-4938-819D-F8C2-67BFD866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192383" y="2078966"/>
            <a:ext cx="0" cy="375256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C9EC-E27C-A491-98A6-3A3775F4E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1563" y="5822220"/>
            <a:ext cx="1651608" cy="332479"/>
          </a:xfrm>
          <a:prstGeom prst="roundRect">
            <a:avLst/>
          </a:prstGeom>
          <a:solidFill>
            <a:srgbClr val="FFD9D9"/>
          </a:solidFill>
          <a:ln w="12700">
            <a:solidFill>
              <a:srgbClr val="CB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err="1">
                <a:solidFill>
                  <a:srgbClr val="CB333B"/>
                </a:solidFill>
              </a:rPr>
              <a:t>Rhybudd</a:t>
            </a:r>
            <a:r>
              <a:rPr lang="en-GB" sz="1000" dirty="0">
                <a:solidFill>
                  <a:srgbClr val="CB333B"/>
                </a:solidFill>
              </a:rPr>
              <a:t>*: </a:t>
            </a:r>
            <a:r>
              <a:rPr lang="en-GB" sz="1000" dirty="0" err="1">
                <a:solidFill>
                  <a:srgbClr val="CB333B"/>
                </a:solidFill>
              </a:rPr>
              <a:t>Maint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sylfaen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isel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yn</a:t>
            </a:r>
            <a:r>
              <a:rPr lang="en-GB" sz="1000" dirty="0">
                <a:solidFill>
                  <a:srgbClr val="CB333B"/>
                </a:solidFill>
              </a:rPr>
              <a:t> y </a:t>
            </a:r>
            <a:r>
              <a:rPr lang="en-GB" sz="1000" dirty="0" err="1">
                <a:solidFill>
                  <a:srgbClr val="CB333B"/>
                </a:solidFill>
              </a:rPr>
              <a:t>grŵp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hwn</a:t>
            </a:r>
            <a:endParaRPr lang="en-GB" sz="1000" dirty="0">
              <a:solidFill>
                <a:srgbClr val="CB33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99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D497-E275-BC62-4EE4-883C15E3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BDDD5F-C5B6-73B5-6CBC-22A7606C1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5162550" cy="6608776"/>
          </a:xfrm>
          <a:prstGeom prst="rect">
            <a:avLst/>
          </a:prstGeom>
          <a:solidFill>
            <a:srgbClr val="120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4289A0-BDA3-86BD-8D43-75496059A6BE}"/>
              </a:ext>
            </a:extLst>
          </p:cNvPr>
          <p:cNvSpPr txBox="1"/>
          <p:nvPr/>
        </p:nvSpPr>
        <p:spPr>
          <a:xfrm>
            <a:off x="281042" y="601602"/>
            <a:ext cx="47777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E-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gylchlythyrau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Croeso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Cymru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oedd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sianel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adroddwyd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amlaf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oedd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ymatebwyr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ymgysylltu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Chroeso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Cymru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trwyddi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bynnag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mae'r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sampl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anghymesur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tuag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at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unigolion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eisoes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fewn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cronfa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ddata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ECRM,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sy'n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debygol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gynrychioli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ymgysylltiad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e-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bost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ormodol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ac o dan-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gynrychioli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cynulleidfaoedd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gyrhaeddwyd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trwy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sianeli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eraill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enwedig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ymwelwyr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newydd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neu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ddarpar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ymwelwyr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ydynt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cofrestru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blaen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debyg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i'r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llynedd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ymwelodd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hanner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gwefan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Croeso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Cymru. Mae Facebook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parhau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arwain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ffordd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gyfer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cyfryngau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cymdeithasol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fodd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bynnag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35% o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annibynwyr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iau'n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ymgysylltu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Chroeso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Cymru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trwy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Instagram a 12%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trwy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600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Tiktok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*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Daw'r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rhan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fwyaf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sampl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ail-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gyswllt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gronfa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ddata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ECRM, a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chafodd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rhan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fwyaf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o'r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sampl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cyfryngau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cymdeithasol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gasglu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trwy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Facebook. Gan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ddwy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ffynhonnell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rancio o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fewn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tri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uchaf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gallai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ddylanwadu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ddosbarthiad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cyffredinol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</a:t>
            </a:r>
            <a:r>
              <a:rPr lang="en-US" sz="1200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ymatebion</a:t>
            </a:r>
            <a:r>
              <a:rPr lang="en-US" sz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endParaRPr lang="en-GB" b="1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6843EC7-2FFB-EA83-93B6-CB896DB966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40994" y="63161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Cyswllt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gyda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17" name="Chart 16" descr="Siart bar llorweddol yn dangos cyswllt gyda Chroeso Cymru ar gyfer teithiau 2025, gyda e-gylchlythyrau (62%) a'r wefan (49%) yn brif sianeli. Mae dau focs pwysleisio'n nodi bod Instagram yn cyrraedd 35% ymhlith annibynwyr iau, a TikTok yn cyrraedd 12% ymhlith yr un grŵp.">
            <a:extLst>
              <a:ext uri="{FF2B5EF4-FFF2-40B4-BE49-F238E27FC236}">
                <a16:creationId xmlns:a16="http://schemas.microsoft.com/office/drawing/2014/main" id="{5E80B8A6-FE14-6149-A8B9-DA9D0E3EF1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7362894"/>
              </p:ext>
            </p:extLst>
          </p:nvPr>
        </p:nvGraphicFramePr>
        <p:xfrm>
          <a:off x="5352961" y="1135055"/>
          <a:ext cx="7067919" cy="4842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F18273-CCBA-86B4-FE98-38ACC37DD133}"/>
              </a:ext>
            </a:extLst>
          </p:cNvPr>
          <p:cNvSpPr txBox="1">
            <a:spLocks/>
          </p:cNvSpPr>
          <p:nvPr/>
        </p:nvSpPr>
        <p:spPr>
          <a:xfrm>
            <a:off x="5272966" y="6099510"/>
            <a:ext cx="6769509" cy="411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A19. </a:t>
            </a:r>
            <a:r>
              <a:rPr lang="en-GB" sz="1000" noProof="0" dirty="0" err="1">
                <a:solidFill>
                  <a:schemeClr val="tx1"/>
                </a:solidFill>
              </a:rPr>
              <a:t>Wrth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feddwl</a:t>
            </a:r>
            <a:r>
              <a:rPr lang="en-GB" sz="1000" noProof="0" dirty="0">
                <a:solidFill>
                  <a:schemeClr val="tx1"/>
                </a:solidFill>
              </a:rPr>
              <a:t> am </a:t>
            </a:r>
            <a:r>
              <a:rPr lang="en-GB" sz="1000" noProof="0" dirty="0" err="1">
                <a:solidFill>
                  <a:schemeClr val="tx1"/>
                </a:solidFill>
              </a:rPr>
              <a:t>gyswllt</a:t>
            </a:r>
            <a:r>
              <a:rPr lang="en-GB" sz="1000" noProof="0" dirty="0">
                <a:solidFill>
                  <a:schemeClr val="tx1"/>
                </a:solidFill>
              </a:rPr>
              <a:t> a </a:t>
            </a:r>
            <a:r>
              <a:rPr lang="en-GB" sz="1000" noProof="0" dirty="0" err="1">
                <a:solidFill>
                  <a:schemeClr val="tx1"/>
                </a:solidFill>
              </a:rPr>
              <a:t>gawsoch</a:t>
            </a:r>
            <a:r>
              <a:rPr lang="en-GB" sz="1000" noProof="0" dirty="0">
                <a:solidFill>
                  <a:schemeClr val="tx1"/>
                </a:solidFill>
              </a:rPr>
              <a:t> â </a:t>
            </a:r>
            <a:r>
              <a:rPr lang="en-GB" sz="1000" noProof="0" dirty="0" err="1">
                <a:solidFill>
                  <a:schemeClr val="tx1"/>
                </a:solidFill>
              </a:rPr>
              <a:t>Chroeso</a:t>
            </a:r>
            <a:r>
              <a:rPr lang="en-GB" sz="1000" noProof="0" dirty="0">
                <a:solidFill>
                  <a:schemeClr val="tx1"/>
                </a:solidFill>
              </a:rPr>
              <a:t> Cymru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2025, pa rai </a:t>
            </a:r>
            <a:r>
              <a:rPr lang="en-GB" sz="1000" noProof="0" dirty="0" err="1">
                <a:solidFill>
                  <a:schemeClr val="tx1"/>
                </a:solidFill>
              </a:rPr>
              <a:t>o'r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canlynol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sy'n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berthnasol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chi?Cyfanswm</a:t>
            </a:r>
            <a:r>
              <a:rPr lang="en-GB" sz="1000" noProof="0" dirty="0">
                <a:solidFill>
                  <a:schemeClr val="tx1"/>
                </a:solidFill>
              </a:rPr>
              <a:t> (n=4,092), </a:t>
            </a:r>
            <a:r>
              <a:rPr lang="en-GB" sz="1000" noProof="0" dirty="0" err="1">
                <a:solidFill>
                  <a:schemeClr val="tx1"/>
                </a:solidFill>
              </a:rPr>
              <a:t>Annibynwyr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Iau</a:t>
            </a:r>
            <a:r>
              <a:rPr lang="en-GB" sz="1000" noProof="0" dirty="0">
                <a:solidFill>
                  <a:schemeClr val="tx1"/>
                </a:solidFill>
              </a:rPr>
              <a:t> (n=60).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6C46A8-E59F-EB88-4DB8-57D0FE5B2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79172" y="3128810"/>
            <a:ext cx="2322409" cy="502771"/>
            <a:chOff x="9279172" y="3128810"/>
            <a:chExt cx="2322409" cy="50277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7F1A908-7D61-3971-48DA-8791F1CF3FAB}"/>
                </a:ext>
              </a:extLst>
            </p:cNvPr>
            <p:cNvGrpSpPr/>
            <p:nvPr/>
          </p:nvGrpSpPr>
          <p:grpSpPr>
            <a:xfrm>
              <a:off x="9867610" y="3128810"/>
              <a:ext cx="1733971" cy="502771"/>
              <a:chOff x="9867610" y="3128810"/>
              <a:chExt cx="1733971" cy="502771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683B5F80-E5B1-5775-F538-6BCAF5FC6CBD}"/>
                  </a:ext>
                </a:extLst>
              </p:cNvPr>
              <p:cNvSpPr/>
              <p:nvPr/>
            </p:nvSpPr>
            <p:spPr>
              <a:xfrm>
                <a:off x="9867610" y="3128810"/>
                <a:ext cx="1680859" cy="502771"/>
              </a:xfrm>
              <a:prstGeom prst="roundRect">
                <a:avLst/>
              </a:prstGeom>
              <a:noFill/>
              <a:ln>
                <a:solidFill>
                  <a:srgbClr val="12074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A2A32E1-C745-15A2-4EEA-A36E75BC6FB0}"/>
                  </a:ext>
                </a:extLst>
              </p:cNvPr>
              <p:cNvSpPr txBox="1"/>
              <p:nvPr/>
            </p:nvSpPr>
            <p:spPr>
              <a:xfrm>
                <a:off x="9920722" y="3164754"/>
                <a:ext cx="168085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>
                    <a:solidFill>
                      <a:srgbClr val="120742"/>
                    </a:solidFill>
                  </a:rPr>
                  <a:t>35%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ymhlith</a:t>
                </a:r>
                <a:r>
                  <a:rPr lang="en-GB" sz="1100" dirty="0">
                    <a:solidFill>
                      <a:srgbClr val="120742"/>
                    </a:solidFill>
                  </a:rPr>
                  <a:t>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annibynwyr</a:t>
                </a:r>
                <a:r>
                  <a:rPr lang="en-GB" sz="1100" dirty="0">
                    <a:solidFill>
                      <a:srgbClr val="120742"/>
                    </a:solidFill>
                  </a:rPr>
                  <a:t>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iau</a:t>
                </a:r>
                <a:endParaRPr lang="en-GB" sz="1100" dirty="0">
                  <a:solidFill>
                    <a:srgbClr val="120742"/>
                  </a:solidFill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7CFDF3E-461F-3F56-22E6-C4F36C83C074}"/>
                </a:ext>
              </a:extLst>
            </p:cNvPr>
            <p:cNvCxnSpPr>
              <a:cxnSpLocks/>
            </p:cNvCxnSpPr>
            <p:nvPr/>
          </p:nvCxnSpPr>
          <p:spPr>
            <a:xfrm>
              <a:off x="9279172" y="3295559"/>
              <a:ext cx="588438" cy="0"/>
            </a:xfrm>
            <a:prstGeom prst="line">
              <a:avLst/>
            </a:prstGeom>
            <a:ln w="9525">
              <a:solidFill>
                <a:srgbClr val="120742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3BB99D-3E70-D4E4-4473-94102CE90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38484" y="4790633"/>
            <a:ext cx="2269297" cy="466831"/>
            <a:chOff x="9279172" y="3128810"/>
            <a:chExt cx="2269297" cy="46683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89EC1BB-8A1E-81F6-046C-85175BCC0B41}"/>
                </a:ext>
              </a:extLst>
            </p:cNvPr>
            <p:cNvGrpSpPr/>
            <p:nvPr/>
          </p:nvGrpSpPr>
          <p:grpSpPr>
            <a:xfrm>
              <a:off x="9867610" y="3128810"/>
              <a:ext cx="1680859" cy="466831"/>
              <a:chOff x="9867610" y="3128810"/>
              <a:chExt cx="1680859" cy="466831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C4762509-98C6-4089-CD53-AE2CA01DCDF6}"/>
                  </a:ext>
                </a:extLst>
              </p:cNvPr>
              <p:cNvSpPr/>
              <p:nvPr/>
            </p:nvSpPr>
            <p:spPr>
              <a:xfrm>
                <a:off x="9867610" y="3128810"/>
                <a:ext cx="1680859" cy="466827"/>
              </a:xfrm>
              <a:prstGeom prst="roundRect">
                <a:avLst/>
              </a:prstGeom>
              <a:noFill/>
              <a:ln>
                <a:solidFill>
                  <a:srgbClr val="12074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72ED6E4-EB2B-4790-2DB4-7708DDA9FE56}"/>
                  </a:ext>
                </a:extLst>
              </p:cNvPr>
              <p:cNvSpPr txBox="1"/>
              <p:nvPr/>
            </p:nvSpPr>
            <p:spPr>
              <a:xfrm>
                <a:off x="9920723" y="3164754"/>
                <a:ext cx="162774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>
                    <a:solidFill>
                      <a:srgbClr val="120742"/>
                    </a:solidFill>
                  </a:rPr>
                  <a:t>12%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ymhlith</a:t>
                </a:r>
                <a:r>
                  <a:rPr lang="en-GB" sz="1100" dirty="0">
                    <a:solidFill>
                      <a:srgbClr val="120742"/>
                    </a:solidFill>
                  </a:rPr>
                  <a:t>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annibynwyr</a:t>
                </a:r>
                <a:r>
                  <a:rPr lang="en-GB" sz="1100" dirty="0">
                    <a:solidFill>
                      <a:srgbClr val="120742"/>
                    </a:solidFill>
                  </a:rPr>
                  <a:t> </a:t>
                </a:r>
                <a:r>
                  <a:rPr lang="en-GB" sz="1100" dirty="0" err="1">
                    <a:solidFill>
                      <a:srgbClr val="120742"/>
                    </a:solidFill>
                  </a:rPr>
                  <a:t>iau</a:t>
                </a:r>
                <a:endParaRPr lang="en-GB" sz="1100" dirty="0">
                  <a:solidFill>
                    <a:srgbClr val="120742"/>
                  </a:solidFill>
                </a:endParaRPr>
              </a:p>
            </p:txBody>
          </p:sp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70F31D-3844-DA56-B1ED-D88475A8805D}"/>
                </a:ext>
              </a:extLst>
            </p:cNvPr>
            <p:cNvCxnSpPr>
              <a:cxnSpLocks/>
            </p:cNvCxnSpPr>
            <p:nvPr/>
          </p:nvCxnSpPr>
          <p:spPr>
            <a:xfrm>
              <a:off x="9279172" y="3295559"/>
              <a:ext cx="588438" cy="0"/>
            </a:xfrm>
            <a:prstGeom prst="line">
              <a:avLst/>
            </a:prstGeom>
            <a:ln w="9525">
              <a:solidFill>
                <a:srgbClr val="120742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998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B11CA813-2F6B-3DD8-9710-FF1DA6C3A1C3}"/>
              </a:ext>
            </a:extLst>
          </p:cNvPr>
          <p:cNvSpPr txBox="1">
            <a:spLocks/>
          </p:cNvSpPr>
          <p:nvPr/>
        </p:nvSpPr>
        <p:spPr>
          <a:xfrm>
            <a:off x="359999" y="289160"/>
            <a:ext cx="6636695" cy="152372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Roedd</a:t>
            </a:r>
            <a:r>
              <a:rPr lang="en-GB" b="1" dirty="0"/>
              <a:t> y </a:t>
            </a:r>
            <a:r>
              <a:rPr lang="en-GB" b="1" dirty="0" err="1"/>
              <a:t>rhan</a:t>
            </a:r>
            <a:r>
              <a:rPr lang="en-GB" b="1" dirty="0"/>
              <a:t> </a:t>
            </a:r>
            <a:r>
              <a:rPr lang="en-GB" b="1" dirty="0" err="1"/>
              <a:t>fwyaf</a:t>
            </a:r>
            <a:r>
              <a:rPr lang="en-GB" b="1" dirty="0"/>
              <a:t> o </a:t>
            </a:r>
            <a:r>
              <a:rPr lang="en-GB" b="1" dirty="0" err="1"/>
              <a:t>ddefnyddwyr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cyrchu</a:t>
            </a:r>
            <a:r>
              <a:rPr lang="en-GB" b="1" dirty="0"/>
              <a:t> </a:t>
            </a:r>
            <a:r>
              <a:rPr lang="en-GB" b="1" dirty="0" err="1"/>
              <a:t>gwefan</a:t>
            </a:r>
            <a:r>
              <a:rPr lang="en-GB" b="1" dirty="0"/>
              <a:t> </a:t>
            </a:r>
            <a:r>
              <a:rPr lang="en-GB" b="1" dirty="0" err="1"/>
              <a:t>Croeso</a:t>
            </a:r>
            <a:r>
              <a:rPr lang="en-GB" b="1" dirty="0"/>
              <a:t> Cymru </a:t>
            </a:r>
            <a:r>
              <a:rPr lang="en-GB" b="1" dirty="0" err="1"/>
              <a:t>o'u</a:t>
            </a:r>
            <a:r>
              <a:rPr lang="en-GB" b="1" dirty="0"/>
              <a:t> </a:t>
            </a:r>
            <a:r>
              <a:rPr lang="en-GB" b="1" dirty="0" err="1"/>
              <a:t>cartrefi</a:t>
            </a:r>
            <a:r>
              <a:rPr lang="en-GB" b="1" dirty="0"/>
              <a:t>. </a:t>
            </a:r>
            <a:r>
              <a:rPr lang="en-GB" b="1" dirty="0" err="1"/>
              <a:t>Roedd</a:t>
            </a:r>
            <a:r>
              <a:rPr lang="en-GB" b="1" dirty="0"/>
              <a:t> y </a:t>
            </a:r>
            <a:r>
              <a:rPr lang="en-GB" b="1" dirty="0" err="1"/>
              <a:t>defnydd</a:t>
            </a:r>
            <a:r>
              <a:rPr lang="en-GB" b="1" dirty="0"/>
              <a:t> o </a:t>
            </a:r>
            <a:r>
              <a:rPr lang="en-GB" b="1" dirty="0" err="1"/>
              <a:t>ddyfeisiau</a:t>
            </a:r>
            <a:r>
              <a:rPr lang="en-GB" b="1" dirty="0"/>
              <a:t> </a:t>
            </a:r>
            <a:r>
              <a:rPr lang="en-GB" b="1" dirty="0" err="1"/>
              <a:t>symudol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uwch</a:t>
            </a:r>
            <a:r>
              <a:rPr lang="en-GB" b="1" dirty="0"/>
              <a:t> </a:t>
            </a:r>
            <a:r>
              <a:rPr lang="en-GB" b="1" dirty="0" err="1"/>
              <a:t>na'r</a:t>
            </a:r>
            <a:r>
              <a:rPr lang="en-GB" b="1" dirty="0"/>
              <a:t> </a:t>
            </a:r>
            <a:r>
              <a:rPr lang="en-GB" b="1" dirty="0" err="1"/>
              <a:t>defnydd</a:t>
            </a:r>
            <a:r>
              <a:rPr lang="en-GB" b="1" dirty="0"/>
              <a:t> o </a:t>
            </a:r>
            <a:r>
              <a:rPr lang="en-GB" b="1" dirty="0" err="1"/>
              <a:t>gyfrifiaduron</a:t>
            </a:r>
            <a:r>
              <a:rPr lang="en-GB" b="1" dirty="0"/>
              <a:t>/</a:t>
            </a:r>
            <a:r>
              <a:rPr lang="en-GB" b="1" dirty="0" err="1"/>
              <a:t>gliniaduron</a:t>
            </a:r>
            <a:r>
              <a:rPr lang="en-GB" b="1" dirty="0"/>
              <a:t>,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enwedig</a:t>
            </a:r>
            <a:r>
              <a:rPr lang="en-GB" b="1" dirty="0"/>
              <a:t> </a:t>
            </a:r>
            <a:r>
              <a:rPr lang="en-GB" b="1" dirty="0" err="1"/>
              <a:t>ymhlith</a:t>
            </a:r>
            <a:r>
              <a:rPr lang="en-GB" b="1" dirty="0"/>
              <a:t> y </a:t>
            </a:r>
            <a:r>
              <a:rPr lang="en-GB" b="1" dirty="0" err="1"/>
              <a:t>rhai</a:t>
            </a:r>
            <a:r>
              <a:rPr lang="en-GB" b="1" dirty="0"/>
              <a:t> a </a:t>
            </a:r>
            <a:r>
              <a:rPr lang="en-GB" b="1" dirty="0" err="1"/>
              <a:t>oedd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ymweld</a:t>
            </a:r>
            <a:r>
              <a:rPr lang="en-GB" b="1" dirty="0"/>
              <a:t> </a:t>
            </a:r>
            <a:r>
              <a:rPr lang="en-GB" b="1" dirty="0" err="1"/>
              <a:t>â'r</a:t>
            </a:r>
            <a:r>
              <a:rPr lang="en-GB" b="1" dirty="0"/>
              <a:t> </a:t>
            </a:r>
            <a:r>
              <a:rPr lang="en-GB" b="1" dirty="0" err="1"/>
              <a:t>wefan</a:t>
            </a:r>
            <a:r>
              <a:rPr lang="en-GB" b="1" dirty="0"/>
              <a:t> </a:t>
            </a:r>
            <a:r>
              <a:rPr lang="en-GB" b="1" dirty="0" err="1"/>
              <a:t>tra</a:t>
            </a:r>
            <a:r>
              <a:rPr lang="en-GB" b="1" dirty="0"/>
              <a:t> </a:t>
            </a:r>
            <a:r>
              <a:rPr lang="en-GB" b="1" dirty="0" err="1"/>
              <a:t>roeddent</a:t>
            </a:r>
            <a:r>
              <a:rPr lang="en-GB" b="1" dirty="0"/>
              <a:t> </a:t>
            </a:r>
            <a:r>
              <a:rPr lang="en-GB" b="1" dirty="0" err="1"/>
              <a:t>eisoes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daith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Gymru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9D60E6E-C33C-D99B-DC04-84EA0CA2C6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861606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gwefan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6" name="Chart 5" descr="Siart bar gyda thabl yn dangos cyrchu gwefan Croeso Cymru yn ôl lleoliad (gartref, yn ystod taith, o'r gwaith) a dyfais (cyfrifiadur, ffôn symudol) ar gyfer teithiau 2025. O gartref oedd y lleoliad mwyaf cyffredin (99%), gyda ffôn symudol yn fwy poblogaidd na chyfrifiadur ym mhob lleoliad.">
            <a:extLst>
              <a:ext uri="{FF2B5EF4-FFF2-40B4-BE49-F238E27FC236}">
                <a16:creationId xmlns:a16="http://schemas.microsoft.com/office/drawing/2014/main" id="{A2CBB80F-B323-CAA1-0F53-2CC28E1A93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7474075"/>
              </p:ext>
            </p:extLst>
          </p:nvPr>
        </p:nvGraphicFramePr>
        <p:xfrm>
          <a:off x="753349" y="1812888"/>
          <a:ext cx="6243345" cy="316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F48692-198B-7EDC-BAA5-5DF663EC41FB}"/>
              </a:ext>
            </a:extLst>
          </p:cNvPr>
          <p:cNvSpPr txBox="1">
            <a:spLocks/>
          </p:cNvSpPr>
          <p:nvPr/>
        </p:nvSpPr>
        <p:spPr>
          <a:xfrm>
            <a:off x="191457" y="5996705"/>
            <a:ext cx="6973778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A20. Yn </a:t>
            </a:r>
            <a:r>
              <a:rPr lang="en-GB" sz="1200" noProof="0" dirty="0" err="1">
                <a:solidFill>
                  <a:schemeClr val="tx1"/>
                </a:solidFill>
              </a:rPr>
              <a:t>ystod</a:t>
            </a:r>
            <a:r>
              <a:rPr lang="en-GB" sz="1200" noProof="0" dirty="0">
                <a:solidFill>
                  <a:schemeClr val="tx1"/>
                </a:solidFill>
              </a:rPr>
              <a:t> y 12 mis </a:t>
            </a:r>
            <a:r>
              <a:rPr lang="en-GB" sz="1200" noProof="0" dirty="0" err="1">
                <a:solidFill>
                  <a:schemeClr val="tx1"/>
                </a:solidFill>
              </a:rPr>
              <a:t>diwethaf</a:t>
            </a:r>
            <a:r>
              <a:rPr lang="en-GB" sz="1200" noProof="0" dirty="0">
                <a:solidFill>
                  <a:schemeClr val="tx1"/>
                </a:solidFill>
              </a:rPr>
              <a:t>, pa </a:t>
            </a:r>
            <a:r>
              <a:rPr lang="en-GB" sz="1200" noProof="0" dirty="0" err="1">
                <a:solidFill>
                  <a:schemeClr val="tx1"/>
                </a:solidFill>
              </a:rPr>
              <a:t>ddyfeisiau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eu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defnyddio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gyrchu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gwefan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Croeso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Cymru?Y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rhai</a:t>
            </a:r>
            <a:r>
              <a:rPr lang="en-GB" sz="1200" noProof="0" dirty="0">
                <a:solidFill>
                  <a:schemeClr val="tx1"/>
                </a:solidFill>
              </a:rPr>
              <a:t> a </a:t>
            </a:r>
            <a:r>
              <a:rPr lang="en-GB" sz="1200" noProof="0" dirty="0" err="1">
                <a:solidFill>
                  <a:schemeClr val="tx1"/>
                </a:solidFill>
              </a:rPr>
              <a:t>ymwelodd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gwefan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Croeso</a:t>
            </a:r>
            <a:r>
              <a:rPr lang="en-GB" sz="1200" noProof="0" dirty="0">
                <a:solidFill>
                  <a:schemeClr val="tx1"/>
                </a:solidFill>
              </a:rPr>
              <a:t> Cymru, n=1,988, </a:t>
            </a:r>
            <a:r>
              <a:rPr lang="en-GB" sz="1200" noProof="0" dirty="0" err="1">
                <a:solidFill>
                  <a:schemeClr val="tx1"/>
                </a:solidFill>
              </a:rPr>
              <a:t>gartref</a:t>
            </a:r>
            <a:r>
              <a:rPr lang="en-GB" sz="1200" noProof="0" dirty="0">
                <a:solidFill>
                  <a:schemeClr val="tx1"/>
                </a:solidFill>
              </a:rPr>
              <a:t> n=1,965,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ystod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 n=936, a </a:t>
            </a:r>
            <a:r>
              <a:rPr lang="en-GB" sz="1200" noProof="0" dirty="0" err="1">
                <a:solidFill>
                  <a:schemeClr val="tx1"/>
                </a:solidFill>
              </a:rPr>
              <a:t>gwaith</a:t>
            </a:r>
            <a:r>
              <a:rPr lang="en-GB" sz="1200" noProof="0" dirty="0">
                <a:solidFill>
                  <a:schemeClr val="tx1"/>
                </a:solidFill>
              </a:rPr>
              <a:t> n=321.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3115ECB-ECAC-2487-D3C6-F7ACDF9AC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BF41454-7F48-0DC1-0817-CCB935129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>
            <a:fillRect/>
          </a:stretch>
        </p:blipFill>
        <p:spPr bwMode="auto">
          <a:xfrm>
            <a:off x="7181474" y="0"/>
            <a:ext cx="5010525" cy="661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8E0F042-3380-6E20-ADE5-5EABA512C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411239"/>
              </p:ext>
            </p:extLst>
          </p:nvPr>
        </p:nvGraphicFramePr>
        <p:xfrm>
          <a:off x="0" y="4628156"/>
          <a:ext cx="6777872" cy="122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664">
                  <a:extLst>
                    <a:ext uri="{9D8B030D-6E8A-4147-A177-3AD203B41FA5}">
                      <a16:colId xmlns:a16="http://schemas.microsoft.com/office/drawing/2014/main" val="2594540140"/>
                    </a:ext>
                  </a:extLst>
                </a:gridCol>
                <a:gridCol w="1786526">
                  <a:extLst>
                    <a:ext uri="{9D8B030D-6E8A-4147-A177-3AD203B41FA5}">
                      <a16:colId xmlns:a16="http://schemas.microsoft.com/office/drawing/2014/main" val="2319858019"/>
                    </a:ext>
                  </a:extLst>
                </a:gridCol>
                <a:gridCol w="1995341">
                  <a:extLst>
                    <a:ext uri="{9D8B030D-6E8A-4147-A177-3AD203B41FA5}">
                      <a16:colId xmlns:a16="http://schemas.microsoft.com/office/drawing/2014/main" val="2725203612"/>
                    </a:ext>
                  </a:extLst>
                </a:gridCol>
                <a:gridCol w="1995341">
                  <a:extLst>
                    <a:ext uri="{9D8B030D-6E8A-4147-A177-3AD203B41FA5}">
                      <a16:colId xmlns:a16="http://schemas.microsoft.com/office/drawing/2014/main" val="288318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400" b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O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gartref</a:t>
                      </a:r>
                      <a:endParaRPr lang="en-GB" sz="14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Yn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ystod</a:t>
                      </a:r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taith</a:t>
                      </a:r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Gymru</a:t>
                      </a:r>
                      <a:endParaRPr lang="en-GB" sz="14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O’r</a:t>
                      </a:r>
                      <a:r>
                        <a:rPr lang="en-GB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dirty="0" err="1">
                          <a:solidFill>
                            <a:srgbClr val="002060"/>
                          </a:solidFill>
                        </a:rPr>
                        <a:t>gwaith</a:t>
                      </a:r>
                      <a:endParaRPr lang="en-GB" sz="1400" b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3398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err="1">
                          <a:solidFill>
                            <a:srgbClr val="002060"/>
                          </a:solidFill>
                        </a:rPr>
                        <a:t>Cyfrifiadur</a:t>
                      </a:r>
                      <a:endParaRPr lang="en-GB" sz="11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57%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18%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51%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1953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 err="1">
                          <a:solidFill>
                            <a:srgbClr val="002060"/>
                          </a:solidFill>
                        </a:rPr>
                        <a:t>Ffôn</a:t>
                      </a:r>
                      <a:r>
                        <a:rPr lang="en-GB" sz="11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0" dirty="0" err="1">
                          <a:solidFill>
                            <a:srgbClr val="002060"/>
                          </a:solidFill>
                        </a:rPr>
                        <a:t>symudol</a:t>
                      </a:r>
                      <a:endParaRPr lang="en-GB" sz="11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72%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93%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64%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710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281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7EFF-5F9D-0788-3EA5-3CF3921C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5">
            <a:extLst>
              <a:ext uri="{FF2B5EF4-FFF2-40B4-BE49-F238E27FC236}">
                <a16:creationId xmlns:a16="http://schemas.microsoft.com/office/drawing/2014/main" id="{7B51AD7C-1BF5-444A-A250-26368A15BD68}"/>
              </a:ext>
            </a:extLst>
          </p:cNvPr>
          <p:cNvSpPr txBox="1">
            <a:spLocks/>
          </p:cNvSpPr>
          <p:nvPr/>
        </p:nvSpPr>
        <p:spPr>
          <a:xfrm>
            <a:off x="359999" y="377489"/>
            <a:ext cx="11570743" cy="94338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b="1" noProof="0" dirty="0" err="1"/>
              <a:t>Nododd</a:t>
            </a:r>
            <a:r>
              <a:rPr lang="en-GB" sz="1800" b="1" noProof="0" dirty="0"/>
              <a:t> 21% </a:t>
            </a:r>
            <a:r>
              <a:rPr lang="en-GB" sz="1800" b="1" noProof="0" dirty="0" err="1"/>
              <a:t>fod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cyfathrebiadau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Croeso</a:t>
            </a:r>
            <a:r>
              <a:rPr lang="en-GB" sz="1800" b="1" noProof="0" dirty="0"/>
              <a:t> Cymru </a:t>
            </a:r>
            <a:r>
              <a:rPr lang="en-GB" sz="1800" b="1" noProof="0" dirty="0" err="1"/>
              <a:t>wedi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dylanwadu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ar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eu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penderfyniad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ymweld</a:t>
            </a:r>
            <a:r>
              <a:rPr lang="en-GB" sz="1800" b="1" noProof="0" dirty="0"/>
              <a:t> â </a:t>
            </a:r>
            <a:r>
              <a:rPr lang="en-GB" sz="1800" b="1" noProof="0" dirty="0" err="1"/>
              <a:t>Chymru</a:t>
            </a:r>
            <a:r>
              <a:rPr lang="en-GB" sz="1800" b="1" noProof="0" dirty="0"/>
              <a:t>. Yn </a:t>
            </a:r>
            <a:r>
              <a:rPr lang="en-GB" sz="1800" b="1" noProof="0" dirty="0" err="1"/>
              <a:t>ogystal</a:t>
            </a:r>
            <a:r>
              <a:rPr lang="en-GB" sz="1800" b="1" noProof="0" dirty="0"/>
              <a:t>, </a:t>
            </a:r>
            <a:r>
              <a:rPr lang="en-GB" sz="1800" b="1" noProof="0" dirty="0" err="1"/>
              <a:t>adroddodd</a:t>
            </a:r>
            <a:r>
              <a:rPr lang="en-GB" sz="1800" b="1" noProof="0" dirty="0"/>
              <a:t> 26% </a:t>
            </a:r>
            <a:r>
              <a:rPr lang="en-GB" sz="1800" b="1" noProof="0" dirty="0" err="1"/>
              <a:t>fod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cyfathrebiadau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Croeso</a:t>
            </a:r>
            <a:r>
              <a:rPr lang="en-GB" sz="1800" b="1" noProof="0" dirty="0"/>
              <a:t> Cymru </a:t>
            </a:r>
            <a:r>
              <a:rPr lang="en-GB" sz="1800" b="1" noProof="0" dirty="0" err="1"/>
              <a:t>wedi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eu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harwain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deithio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Gymru</a:t>
            </a:r>
            <a:r>
              <a:rPr lang="en-GB" sz="1800" b="1" noProof="0" dirty="0"/>
              <a:t> y </a:t>
            </a:r>
            <a:r>
              <a:rPr lang="en-GB" sz="1800" b="1" noProof="0" dirty="0" err="1"/>
              <a:t>tu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allan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fisoedd</a:t>
            </a:r>
            <a:r>
              <a:rPr lang="en-GB" sz="1800" b="1" noProof="0" dirty="0"/>
              <a:t> brig yr </a:t>
            </a:r>
            <a:r>
              <a:rPr lang="en-GB" sz="1800" b="1" noProof="0" dirty="0" err="1"/>
              <a:t>haf</a:t>
            </a:r>
            <a:r>
              <a:rPr lang="en-GB" sz="1800" b="1" noProof="0" dirty="0"/>
              <a:t>, a </a:t>
            </a:r>
            <a:r>
              <a:rPr lang="en-GB" sz="1800" b="1" noProof="0" dirty="0" err="1"/>
              <a:t>nododd</a:t>
            </a:r>
            <a:r>
              <a:rPr lang="en-GB" sz="1800" b="1" noProof="0" dirty="0"/>
              <a:t> 16% </a:t>
            </a:r>
            <a:r>
              <a:rPr lang="en-GB" sz="1800" b="1" noProof="0" dirty="0" err="1"/>
              <a:t>eu</a:t>
            </a:r>
            <a:r>
              <a:rPr lang="en-GB" sz="1800" b="1" noProof="0" dirty="0"/>
              <a:t> bod </a:t>
            </a:r>
            <a:r>
              <a:rPr lang="en-GB" sz="1800" b="1" noProof="0" dirty="0" err="1"/>
              <a:t>wedi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eu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harwain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i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ymweld</a:t>
            </a:r>
            <a:r>
              <a:rPr lang="en-GB" sz="1800" b="1" noProof="0" dirty="0"/>
              <a:t> â </a:t>
            </a:r>
            <a:r>
              <a:rPr lang="en-GB" sz="1800" b="1" noProof="0" dirty="0" err="1"/>
              <a:t>mwy</a:t>
            </a:r>
            <a:r>
              <a:rPr lang="en-GB" sz="1800" b="1" noProof="0" dirty="0"/>
              <a:t> o </a:t>
            </a:r>
            <a:r>
              <a:rPr lang="en-GB" sz="1800" b="1" noProof="0" dirty="0" err="1"/>
              <a:t>ardaloedd</a:t>
            </a:r>
            <a:r>
              <a:rPr lang="en-GB" sz="1800" b="1" noProof="0" dirty="0"/>
              <a:t> nag y </a:t>
            </a:r>
            <a:r>
              <a:rPr lang="en-GB" sz="1800" b="1" noProof="0" dirty="0" err="1"/>
              <a:t>bwriadwyd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yn</a:t>
            </a:r>
            <a:r>
              <a:rPr lang="en-GB" sz="1800" b="1" noProof="0" dirty="0"/>
              <a:t> </a:t>
            </a:r>
            <a:r>
              <a:rPr lang="en-GB" sz="1800" b="1" noProof="0" dirty="0" err="1"/>
              <a:t>wreiddiol</a:t>
            </a:r>
            <a:r>
              <a:rPr lang="en-GB" sz="1800" b="1" noProof="0" dirty="0"/>
              <a:t>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ABA138E-A6E7-856E-7763-B6D836DCCE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64968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benderfyniadau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pSp>
        <p:nvGrpSpPr>
          <p:cNvPr id="35" name="Group 34" descr="Siart bar pentyrrus yn dangos dylanwad cyfathrebiadau Croeso Cymru ar benderfyniadau taith ar raddfa o Dim (37%) i Gryf iawn (7%). Nododd 21% ddylanwad cryf neu gryf iawn yn gyfun.">
            <a:extLst>
              <a:ext uri="{FF2B5EF4-FFF2-40B4-BE49-F238E27FC236}">
                <a16:creationId xmlns:a16="http://schemas.microsoft.com/office/drawing/2014/main" id="{A3A5DD6B-169D-578B-0C84-0AD6DEB525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0" y="1856116"/>
            <a:ext cx="4199597" cy="4222941"/>
            <a:chOff x="0" y="2461302"/>
            <a:chExt cx="4199597" cy="3299183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AA9E1E85-1B73-1AF6-AB67-32A3F1E9E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87357013"/>
                </p:ext>
              </p:extLst>
            </p:nvPr>
          </p:nvGraphicFramePr>
          <p:xfrm>
            <a:off x="0" y="2461302"/>
            <a:ext cx="4199597" cy="32991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3B75CE-E13B-0AFD-4C64-1A24376449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535493" y="3191366"/>
              <a:ext cx="797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noProof="0">
                  <a:solidFill>
                    <a:srgbClr val="120742"/>
                  </a:solidFill>
                </a:rPr>
                <a:t>21%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76EF8ED-58A0-BB18-7951-5696321D68D5}"/>
                </a:ext>
              </a:extLst>
            </p:cNvPr>
            <p:cNvGrpSpPr/>
            <p:nvPr/>
          </p:nvGrpSpPr>
          <p:grpSpPr>
            <a:xfrm>
              <a:off x="1081219" y="3038475"/>
              <a:ext cx="151231" cy="567908"/>
              <a:chOff x="1868069" y="3038475"/>
              <a:chExt cx="151231" cy="567908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5FF9121-1B7B-9C7D-D68E-58E3C71F629B}"/>
                  </a:ext>
                </a:extLst>
              </p:cNvPr>
              <p:cNvCxnSpPr/>
              <p:nvPr/>
            </p:nvCxnSpPr>
            <p:spPr>
              <a:xfrm>
                <a:off x="2019300" y="3038475"/>
                <a:ext cx="0" cy="567908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38E4EE6-904F-724E-AA4A-00B10620DE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68069" y="3322429"/>
                <a:ext cx="151231" cy="0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7CB8270-DF43-D2D8-9576-37A697025094}"/>
              </a:ext>
            </a:extLst>
          </p:cNvPr>
          <p:cNvSpPr txBox="1"/>
          <p:nvPr/>
        </p:nvSpPr>
        <p:spPr>
          <a:xfrm>
            <a:off x="5823268" y="1649682"/>
            <a:ext cx="610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Dylanwad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Croeso</a:t>
            </a:r>
            <a:r>
              <a:rPr lang="en-GB" sz="1400" dirty="0">
                <a:solidFill>
                  <a:srgbClr val="120742"/>
                </a:solidFill>
              </a:rPr>
              <a:t> Cymru </a:t>
            </a:r>
            <a:r>
              <a:rPr lang="en-GB" sz="1400" dirty="0" err="1">
                <a:solidFill>
                  <a:srgbClr val="120742"/>
                </a:solidFill>
              </a:rPr>
              <a:t>ar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ymddygiadau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teithiau</a:t>
            </a:r>
            <a:r>
              <a:rPr lang="en-GB" sz="1400" dirty="0">
                <a:solidFill>
                  <a:srgbClr val="120742"/>
                </a:solidFill>
              </a:rPr>
              <a:t> | </a:t>
            </a:r>
            <a:r>
              <a:rPr lang="en-GB" sz="1400" dirty="0" err="1">
                <a:solidFill>
                  <a:srgbClr val="120742"/>
                </a:solidFill>
              </a:rPr>
              <a:t>Teithiau</a:t>
            </a:r>
            <a:r>
              <a:rPr lang="en-GB" sz="1400" dirty="0">
                <a:solidFill>
                  <a:srgbClr val="120742"/>
                </a:solidFill>
              </a:rPr>
              <a:t> 2025</a:t>
            </a:r>
          </a:p>
        </p:txBody>
      </p:sp>
      <p:graphicFrame>
        <p:nvGraphicFramePr>
          <p:cNvPr id="34" name="Chart 33" descr="Siart bar llorweddol yn dangos dylanwad Croeso Cymru ar ymddygiadau teithiau 2025. Nododd 44% ddim un o'r effeithiau, tra bod y prif effeithiau'n cynnwys ymweld y tu allan i'r tymor haf (26%) ac ymweld â rhan newydd o Gymru (20%).">
            <a:extLst>
              <a:ext uri="{FF2B5EF4-FFF2-40B4-BE49-F238E27FC236}">
                <a16:creationId xmlns:a16="http://schemas.microsoft.com/office/drawing/2014/main" id="{9B8EAA09-490F-6F30-FDE9-4BF1CC92D4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6268139"/>
              </p:ext>
            </p:extLst>
          </p:nvPr>
        </p:nvGraphicFramePr>
        <p:xfrm>
          <a:off x="4441373" y="1856116"/>
          <a:ext cx="7619998" cy="4244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B55DD0C-88D4-AC57-7716-C8E2E67BE5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30629" y="6056409"/>
            <a:ext cx="11930742" cy="409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A22.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raddfa</a:t>
            </a:r>
            <a:r>
              <a:rPr lang="en-GB" sz="1200" noProof="0" dirty="0">
                <a:solidFill>
                  <a:schemeClr val="tx1"/>
                </a:solidFill>
              </a:rPr>
              <a:t> o 1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5, </a:t>
            </a:r>
            <a:r>
              <a:rPr lang="en-GB" sz="1200" noProof="0" dirty="0" err="1">
                <a:solidFill>
                  <a:schemeClr val="tx1"/>
                </a:solidFill>
              </a:rPr>
              <a:t>lle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mae</a:t>
            </a:r>
            <a:r>
              <a:rPr lang="en-GB" sz="1200" noProof="0" dirty="0">
                <a:solidFill>
                  <a:schemeClr val="tx1"/>
                </a:solidFill>
              </a:rPr>
              <a:t> 1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golygu</a:t>
            </a:r>
            <a:r>
              <a:rPr lang="en-GB" sz="1200" noProof="0" dirty="0">
                <a:solidFill>
                  <a:schemeClr val="tx1"/>
                </a:solidFill>
              </a:rPr>
              <a:t> 'dim </a:t>
            </a:r>
            <a:r>
              <a:rPr lang="en-GB" sz="1200" noProof="0" dirty="0" err="1">
                <a:solidFill>
                  <a:schemeClr val="tx1"/>
                </a:solidFill>
              </a:rPr>
              <a:t>dylanwad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gwbl</a:t>
            </a:r>
            <a:r>
              <a:rPr lang="en-GB" sz="1200" noProof="0" dirty="0">
                <a:solidFill>
                  <a:schemeClr val="tx1"/>
                </a:solidFill>
              </a:rPr>
              <a:t>' a 5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golygu</a:t>
            </a:r>
            <a:r>
              <a:rPr lang="en-GB" sz="1200" noProof="0" dirty="0">
                <a:solidFill>
                  <a:schemeClr val="tx1"/>
                </a:solidFill>
              </a:rPr>
              <a:t> '</a:t>
            </a:r>
            <a:r>
              <a:rPr lang="en-GB" sz="1200" noProof="0" dirty="0" err="1">
                <a:solidFill>
                  <a:schemeClr val="tx1"/>
                </a:solidFill>
              </a:rPr>
              <a:t>dylanwad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mawr</a:t>
            </a:r>
            <a:r>
              <a:rPr lang="en-GB" sz="1200" noProof="0" dirty="0">
                <a:solidFill>
                  <a:schemeClr val="tx1"/>
                </a:solidFill>
              </a:rPr>
              <a:t>', pa </a:t>
            </a:r>
            <a:r>
              <a:rPr lang="en-GB" sz="1200" noProof="0" dirty="0" err="1">
                <a:solidFill>
                  <a:schemeClr val="tx1"/>
                </a:solidFill>
              </a:rPr>
              <a:t>ddylanwad</a:t>
            </a:r>
            <a:r>
              <a:rPr lang="en-GB" sz="1200" noProof="0" dirty="0">
                <a:solidFill>
                  <a:schemeClr val="tx1"/>
                </a:solidFill>
              </a:rPr>
              <a:t>, </a:t>
            </a:r>
            <a:r>
              <a:rPr lang="en-GB" sz="1200" noProof="0" dirty="0" err="1">
                <a:solidFill>
                  <a:schemeClr val="tx1"/>
                </a:solidFill>
              </a:rPr>
              <a:t>os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gwbl</a:t>
            </a:r>
            <a:r>
              <a:rPr lang="en-GB" sz="1200" noProof="0" dirty="0">
                <a:solidFill>
                  <a:schemeClr val="tx1"/>
                </a:solidFill>
              </a:rPr>
              <a:t>, </a:t>
            </a:r>
            <a:r>
              <a:rPr lang="en-GB" sz="1200" noProof="0" dirty="0" err="1">
                <a:solidFill>
                  <a:schemeClr val="tx1"/>
                </a:solidFill>
              </a:rPr>
              <a:t>gafodd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cyfathrebiadau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Croeso</a:t>
            </a:r>
            <a:r>
              <a:rPr lang="en-GB" sz="1200" noProof="0" dirty="0">
                <a:solidFill>
                  <a:schemeClr val="tx1"/>
                </a:solidFill>
              </a:rPr>
              <a:t> Cymru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penderfyniad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gymryd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toriad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2025?A23. Yn 2025, a </a:t>
            </a:r>
            <a:r>
              <a:rPr lang="en-GB" sz="1200" noProof="0" dirty="0" err="1">
                <a:solidFill>
                  <a:schemeClr val="tx1"/>
                </a:solidFill>
              </a:rPr>
              <a:t>wnaeth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cyfathrebiadau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Croeso</a:t>
            </a:r>
            <a:r>
              <a:rPr lang="en-GB" sz="1200" noProof="0" dirty="0">
                <a:solidFill>
                  <a:schemeClr val="tx1"/>
                </a:solidFill>
              </a:rPr>
              <a:t> Cymru </a:t>
            </a:r>
            <a:r>
              <a:rPr lang="en-GB" sz="1200" noProof="0" dirty="0" err="1">
                <a:solidFill>
                  <a:schemeClr val="tx1"/>
                </a:solidFill>
              </a:rPr>
              <a:t>effeithio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ymddygiad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mewn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unrhyw</a:t>
            </a:r>
            <a:r>
              <a:rPr lang="en-GB" sz="1200" noProof="0" dirty="0">
                <a:solidFill>
                  <a:schemeClr val="tx1"/>
                </a:solidFill>
              </a:rPr>
              <a:t> un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ffyrdd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canlynol</a:t>
            </a:r>
            <a:r>
              <a:rPr lang="en-GB" sz="1200" noProof="0" dirty="0">
                <a:solidFill>
                  <a:schemeClr val="tx1"/>
                </a:solidFill>
              </a:rPr>
              <a:t>...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313E29-8B82-A400-7E52-02E8C1D74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006812" y="2484120"/>
            <a:ext cx="692393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758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3DE55-0B43-6F16-D697-AF5D44D8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24056A4-235F-D8DA-08E5-EEABAD888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134174"/>
              </p:ext>
            </p:extLst>
          </p:nvPr>
        </p:nvGraphicFramePr>
        <p:xfrm>
          <a:off x="3146016" y="1468519"/>
          <a:ext cx="6918547" cy="4287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3653">
                  <a:extLst>
                    <a:ext uri="{9D8B030D-6E8A-4147-A177-3AD203B41FA5}">
                      <a16:colId xmlns:a16="http://schemas.microsoft.com/office/drawing/2014/main" val="2457979750"/>
                    </a:ext>
                  </a:extLst>
                </a:gridCol>
                <a:gridCol w="1864894">
                  <a:extLst>
                    <a:ext uri="{9D8B030D-6E8A-4147-A177-3AD203B41FA5}">
                      <a16:colId xmlns:a16="http://schemas.microsoft.com/office/drawing/2014/main" val="1815352964"/>
                    </a:ext>
                  </a:extLst>
                </a:gridCol>
              </a:tblGrid>
              <a:tr h="62912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>
                          <a:solidFill>
                            <a:srgbClr val="120742"/>
                          </a:solidFill>
                        </a:rPr>
                        <a:t>Dylanwadol</a:t>
                      </a:r>
                      <a:r>
                        <a:rPr lang="en-GB" sz="14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dirty="0" err="1">
                          <a:solidFill>
                            <a:srgbClr val="120742"/>
                          </a:solidFill>
                        </a:rPr>
                        <a:t>iawn</a:t>
                      </a:r>
                      <a:r>
                        <a:rPr lang="en-GB" sz="1400" b="0" dirty="0">
                          <a:solidFill>
                            <a:srgbClr val="120742"/>
                          </a:solidFill>
                        </a:rPr>
                        <a:t> / </a:t>
                      </a:r>
                      <a:r>
                        <a:rPr lang="en-GB" sz="1400" b="0" dirty="0" err="1">
                          <a:solidFill>
                            <a:srgbClr val="120742"/>
                          </a:solidFill>
                        </a:rPr>
                        <a:t>Eithriadaol</a:t>
                      </a:r>
                      <a:endParaRPr lang="en-GB" sz="1400" b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699709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5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172352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20742"/>
                          </a:solidFill>
                        </a:rPr>
                        <a:t>28%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390575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20742"/>
                          </a:solidFill>
                        </a:rPr>
                        <a:t>37%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801322"/>
                  </a:ext>
                </a:extLst>
              </a:tr>
              <a:tr h="724273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20742"/>
                          </a:solidFill>
                        </a:rPr>
                        <a:t>27%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970430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120742"/>
                          </a:solidFill>
                        </a:rPr>
                        <a:t>29%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931773"/>
                  </a:ext>
                </a:extLst>
              </a:tr>
            </a:tbl>
          </a:graphicData>
        </a:graphic>
      </p:graphicFrame>
      <p:sp>
        <p:nvSpPr>
          <p:cNvPr id="12" name="Title 5" descr="44% saw no campaign related materials, however 32% saw communications about new reasons to visit all year round. Of those, 27% found it very or extremely influential.&#10;">
            <a:extLst>
              <a:ext uri="{FF2B5EF4-FFF2-40B4-BE49-F238E27FC236}">
                <a16:creationId xmlns:a16="http://schemas.microsoft.com/office/drawing/2014/main" id="{B0B22326-770E-BF9C-488E-5FC08D8C9138}"/>
              </a:ext>
            </a:extLst>
          </p:cNvPr>
          <p:cNvSpPr txBox="1">
            <a:spLocks/>
          </p:cNvSpPr>
          <p:nvPr/>
        </p:nvSpPr>
        <p:spPr>
          <a:xfrm>
            <a:off x="360000" y="336994"/>
            <a:ext cx="11622450" cy="956419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Gwelodd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cyfran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fawr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ddim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deunyddiau'n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ymwneud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a’r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ymgyrch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fodd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bynnag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gwelodd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tua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thraean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gyfathrebiadau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resymau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newydd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drwy'r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flwyddyn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Adroddodd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ymatebwyr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Lleodd</a:t>
            </a:r>
            <a:r>
              <a:rPr lang="en-GB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Newydd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math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cyfathrebu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mwyaf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dylanwadol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b="1" noProof="0" dirty="0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2412783D-4F2A-F0A4-6905-D8CE024036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365949"/>
            <a:ext cx="691854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gyfathrebu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lefel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ganfyddedig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ddylanwad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8" name="Chart 7" descr="Siart bar yn dangos mathau o gyfathrebu a welwyd (rhesymau newydd, lleoedd newydd, digwyddiadau newydd, gweithgareddau newydd) gyda'r ganran a welodd bob math, a'r ganran ychwanegol a nododd ddylanwad cryf iawn/eithriadol ar gyfer pob un.">
            <a:extLst>
              <a:ext uri="{FF2B5EF4-FFF2-40B4-BE49-F238E27FC236}">
                <a16:creationId xmlns:a16="http://schemas.microsoft.com/office/drawing/2014/main" id="{21BD2430-FD45-C9F3-1A7F-950CDF57BE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6904964"/>
              </p:ext>
            </p:extLst>
          </p:nvPr>
        </p:nvGraphicFramePr>
        <p:xfrm>
          <a:off x="813262" y="1924216"/>
          <a:ext cx="7217593" cy="400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3" descr="Siart bar llorweddol yn dangos mathau o gyfathrebu a welwyd gan deithwyr Cymru yn 2025, ynghyd â lefel y dylanwad. Gwelodd 45% ddim un o'r mathau hyn. O'r rhai a welodd gyfathrebu, gwelodd 33% resymau newydd i ymweld drwy'r flwyddyn (28% ohonynt yn nodi dylanwad cryf iawn/eithriadol), gwelodd 27% leoedd newydd (37% yn nodi dylanwad cryf iawn/eithriadol), gwelodd 16% ddigwyddiadau newydd (27% yn nodi dylanwad cryf), a gwelodd 14% weithgareddau newydd (29% yn nodi dylanwad cryf). Lleoedd newydd sy'n dangos y gyfran uchaf o ddylanwad cryf iawn/eithriadol.">
            <a:extLst>
              <a:ext uri="{FF2B5EF4-FFF2-40B4-BE49-F238E27FC236}">
                <a16:creationId xmlns:a16="http://schemas.microsoft.com/office/drawing/2014/main" id="{B5B10909-6C81-56E7-C95F-7245A9942477}"/>
              </a:ext>
            </a:extLst>
          </p:cNvPr>
          <p:cNvSpPr txBox="1">
            <a:spLocks/>
          </p:cNvSpPr>
          <p:nvPr/>
        </p:nvSpPr>
        <p:spPr>
          <a:xfrm>
            <a:off x="360000" y="5971271"/>
            <a:ext cx="11353800" cy="665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 noProof="0" dirty="0">
                <a:solidFill>
                  <a:schemeClr val="tx1"/>
                </a:solidFill>
              </a:rPr>
              <a:t>A23a. Yn 2025, a </a:t>
            </a:r>
            <a:r>
              <a:rPr lang="en-GB" sz="1000" noProof="0" dirty="0" err="1">
                <a:solidFill>
                  <a:schemeClr val="tx1"/>
                </a:solidFill>
              </a:rPr>
              <a:t>wnaethoch</a:t>
            </a:r>
            <a:r>
              <a:rPr lang="en-GB" sz="1000" noProof="0" dirty="0">
                <a:solidFill>
                  <a:schemeClr val="tx1"/>
                </a:solidFill>
              </a:rPr>
              <a:t> chi weld </a:t>
            </a:r>
            <a:r>
              <a:rPr lang="en-GB" sz="1000" noProof="0" dirty="0" err="1">
                <a:solidFill>
                  <a:schemeClr val="tx1"/>
                </a:solidFill>
              </a:rPr>
              <a:t>unrhyw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gyfathrebu'n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hyrwyddo</a:t>
            </a:r>
            <a:r>
              <a:rPr lang="en-GB" sz="1000" noProof="0" dirty="0">
                <a:solidFill>
                  <a:schemeClr val="tx1"/>
                </a:solidFill>
              </a:rPr>
              <a:t> Cymru </a:t>
            </a:r>
            <a:r>
              <a:rPr lang="en-GB" sz="1000" noProof="0" dirty="0" err="1">
                <a:solidFill>
                  <a:schemeClr val="tx1"/>
                </a:solidFill>
              </a:rPr>
              <a:t>mewn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perthynas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â'r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canlynol</a:t>
            </a:r>
            <a:r>
              <a:rPr lang="en-GB" sz="1000" noProof="0" dirty="0">
                <a:solidFill>
                  <a:schemeClr val="tx1"/>
                </a:solidFill>
              </a:rPr>
              <a:t>? </a:t>
            </a:r>
            <a:r>
              <a:rPr lang="en-GB" sz="1000" noProof="0" dirty="0" err="1">
                <a:solidFill>
                  <a:schemeClr val="tx1"/>
                </a:solidFill>
              </a:rPr>
              <a:t>Teithwyr</a:t>
            </a:r>
            <a:r>
              <a:rPr lang="en-GB" sz="1000" noProof="0" dirty="0">
                <a:solidFill>
                  <a:schemeClr val="tx1"/>
                </a:solidFill>
              </a:rPr>
              <a:t> Cymru 2025, n=2,408A23b. A </a:t>
            </a:r>
            <a:r>
              <a:rPr lang="en-GB" sz="1000" noProof="0" dirty="0" err="1">
                <a:solidFill>
                  <a:schemeClr val="tx1"/>
                </a:solidFill>
              </a:rPr>
              <a:t>pha</a:t>
            </a:r>
            <a:r>
              <a:rPr lang="en-GB" sz="1000" noProof="0" dirty="0">
                <a:solidFill>
                  <a:schemeClr val="tx1"/>
                </a:solidFill>
              </a:rPr>
              <a:t> mor </a:t>
            </a:r>
            <a:r>
              <a:rPr lang="en-GB" sz="1000" noProof="0" dirty="0" err="1">
                <a:solidFill>
                  <a:schemeClr val="tx1"/>
                </a:solidFill>
              </a:rPr>
              <a:t>ddylanwadol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oeddent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ar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eich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penderfyniad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gymryd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taith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yng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Nghymru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yn</a:t>
            </a:r>
            <a:r>
              <a:rPr lang="en-GB" sz="1000" noProof="0" dirty="0">
                <a:solidFill>
                  <a:schemeClr val="tx1"/>
                </a:solidFill>
              </a:rPr>
              <a:t> 2025.Teithwyr Cymru 2025, </a:t>
            </a:r>
            <a:r>
              <a:rPr lang="en-GB" sz="1000" noProof="0" dirty="0" err="1">
                <a:solidFill>
                  <a:schemeClr val="tx1"/>
                </a:solidFill>
              </a:rPr>
              <a:t>rhesymau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newydd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i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ymweld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drwy'r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flwyddyn</a:t>
            </a:r>
            <a:r>
              <a:rPr lang="en-GB" sz="1000" noProof="0" dirty="0">
                <a:solidFill>
                  <a:schemeClr val="tx1"/>
                </a:solidFill>
              </a:rPr>
              <a:t> n=787, </a:t>
            </a:r>
            <a:r>
              <a:rPr lang="en-GB" sz="1000" noProof="0" dirty="0" err="1">
                <a:solidFill>
                  <a:schemeClr val="tx1"/>
                </a:solidFill>
              </a:rPr>
              <a:t>lleoedd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newydd</a:t>
            </a:r>
            <a:r>
              <a:rPr lang="en-GB" sz="1000" noProof="0" dirty="0">
                <a:solidFill>
                  <a:schemeClr val="tx1"/>
                </a:solidFill>
              </a:rPr>
              <a:t> n=656, </a:t>
            </a:r>
            <a:r>
              <a:rPr lang="en-GB" sz="1000" noProof="0" dirty="0" err="1">
                <a:solidFill>
                  <a:schemeClr val="tx1"/>
                </a:solidFill>
              </a:rPr>
              <a:t>digwyddiadau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newydd</a:t>
            </a:r>
            <a:r>
              <a:rPr lang="en-GB" sz="1000" noProof="0" dirty="0">
                <a:solidFill>
                  <a:schemeClr val="tx1"/>
                </a:solidFill>
              </a:rPr>
              <a:t> n=388 a </a:t>
            </a:r>
            <a:r>
              <a:rPr lang="en-GB" sz="1000" noProof="0" dirty="0" err="1">
                <a:solidFill>
                  <a:schemeClr val="tx1"/>
                </a:solidFill>
              </a:rPr>
              <a:t>gweithgareddau</a:t>
            </a:r>
            <a:r>
              <a:rPr lang="en-GB" sz="1000" noProof="0" dirty="0">
                <a:solidFill>
                  <a:schemeClr val="tx1"/>
                </a:solidFill>
              </a:rPr>
              <a:t> </a:t>
            </a:r>
            <a:r>
              <a:rPr lang="en-GB" sz="1000" noProof="0" dirty="0" err="1">
                <a:solidFill>
                  <a:schemeClr val="tx1"/>
                </a:solidFill>
              </a:rPr>
              <a:t>newydd</a:t>
            </a:r>
            <a:r>
              <a:rPr lang="en-GB" sz="1000" noProof="0" dirty="0">
                <a:solidFill>
                  <a:schemeClr val="tx1"/>
                </a:solidFill>
              </a:rPr>
              <a:t> n=347.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6E516A-7779-4824-F232-8328BA279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47781" y="3211112"/>
            <a:ext cx="1781078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E421DC-DB47-1EAC-0B97-2B38C0E87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99208" y="3935569"/>
            <a:ext cx="2229651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BA997B-E913-0496-2997-185380166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45192" y="4673991"/>
            <a:ext cx="3083667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B5532-99C0-155D-3720-D4AAF1130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5796" y="5432772"/>
            <a:ext cx="3213063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15E0733-00DF-C897-70B5-7A44B057B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3014944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8D6952A-7CC0-94C4-46DC-FB65E423C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3752200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86F597D-7E4E-B2FE-5A61-8CCC13470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4480788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00BA14F-37D1-9926-38CB-66C2EDB63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5216455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005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38C49-3EE4-DC85-0C73-9EE6C748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5">
            <a:extLst>
              <a:ext uri="{FF2B5EF4-FFF2-40B4-BE49-F238E27FC236}">
                <a16:creationId xmlns:a16="http://schemas.microsoft.com/office/drawing/2014/main" id="{4BB073F9-E698-684B-A2BA-EFBA530EFC02}"/>
              </a:ext>
            </a:extLst>
          </p:cNvPr>
          <p:cNvSpPr txBox="1">
            <a:spLocks/>
          </p:cNvSpPr>
          <p:nvPr/>
        </p:nvSpPr>
        <p:spPr>
          <a:xfrm>
            <a:off x="6422923" y="423254"/>
            <a:ext cx="5534981" cy="1240046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/>
              <a:t>Roedd</a:t>
            </a:r>
            <a:r>
              <a:rPr lang="en-GB" b="1" noProof="0" dirty="0"/>
              <a:t> </a:t>
            </a:r>
            <a:r>
              <a:rPr lang="en-GB" b="1" noProof="0" dirty="0" err="1"/>
              <a:t>bron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dri</a:t>
            </a:r>
            <a:r>
              <a:rPr lang="en-GB" b="1" noProof="0" dirty="0"/>
              <a:t> </a:t>
            </a:r>
            <a:r>
              <a:rPr lang="en-GB" b="1" noProof="0" dirty="0" err="1"/>
              <a:t>chwarter</a:t>
            </a:r>
            <a:r>
              <a:rPr lang="en-GB" b="1" noProof="0" dirty="0"/>
              <a:t> y </a:t>
            </a:r>
            <a:r>
              <a:rPr lang="en-GB" b="1" noProof="0" dirty="0" err="1"/>
              <a:t>teithwyr</a:t>
            </a:r>
            <a:r>
              <a:rPr lang="en-GB" b="1" noProof="0" dirty="0"/>
              <a:t> </a:t>
            </a:r>
            <a:r>
              <a:rPr lang="en-GB" b="1" noProof="0" dirty="0" err="1"/>
              <a:t>eisoes</a:t>
            </a:r>
            <a:r>
              <a:rPr lang="en-GB" b="1" noProof="0" dirty="0"/>
              <a:t> </a:t>
            </a:r>
            <a:r>
              <a:rPr lang="en-GB" b="1" noProof="0" dirty="0" err="1"/>
              <a:t>wedi</a:t>
            </a:r>
            <a:r>
              <a:rPr lang="en-GB" b="1" noProof="0" dirty="0"/>
              <a:t> </a:t>
            </a:r>
            <a:r>
              <a:rPr lang="en-GB" b="1" noProof="0" dirty="0" err="1"/>
              <a:t>penderfynu</a:t>
            </a:r>
            <a:r>
              <a:rPr lang="en-GB" b="1" noProof="0" dirty="0"/>
              <a:t> </a:t>
            </a:r>
            <a:r>
              <a:rPr lang="en-GB" b="1" noProof="0" dirty="0" err="1"/>
              <a:t>cymryd</a:t>
            </a:r>
            <a:r>
              <a:rPr lang="en-GB" b="1" noProof="0" dirty="0"/>
              <a:t> </a:t>
            </a:r>
            <a:r>
              <a:rPr lang="en-GB" b="1" noProof="0" dirty="0" err="1"/>
              <a:t>taith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Gymru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2025 </a:t>
            </a:r>
            <a:r>
              <a:rPr lang="en-GB" b="1" noProof="0" dirty="0" err="1"/>
              <a:t>erbyn</a:t>
            </a:r>
            <a:r>
              <a:rPr lang="en-GB" b="1" noProof="0" dirty="0"/>
              <a:t> </a:t>
            </a:r>
            <a:r>
              <a:rPr lang="en-GB" b="1" noProof="0" dirty="0" err="1"/>
              <a:t>diwedd</a:t>
            </a:r>
            <a:r>
              <a:rPr lang="en-GB" b="1" noProof="0" dirty="0"/>
              <a:t> 2024.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7D6074-ADD1-F938-6D6E-449D22BDE3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22923" y="1797644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Ameseriadau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penderfyniadau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graphicFrame>
        <p:nvGraphicFramePr>
          <p:cNvPr id="5" name="Chart 4" descr="Siart bar llorweddol yn dangos amseriadau penderfyniadau taith ar gyfer teithiau 2025. Roedd 70% eisoes wedi penderfynu ymweld â Chymru, tra bod 24% yn ystyried gwneud hynny ond heb benderfynu'n derfynol.">
            <a:extLst>
              <a:ext uri="{FF2B5EF4-FFF2-40B4-BE49-F238E27FC236}">
                <a16:creationId xmlns:a16="http://schemas.microsoft.com/office/drawing/2014/main" id="{99D82401-B4F2-EB03-1903-ECDFB38024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6752857"/>
              </p:ext>
            </p:extLst>
          </p:nvPr>
        </p:nvGraphicFramePr>
        <p:xfrm>
          <a:off x="6422923" y="2105421"/>
          <a:ext cx="5482056" cy="38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10F5F1E-3B4C-3AC8-8C99-AB4C61269A8C}"/>
              </a:ext>
            </a:extLst>
          </p:cNvPr>
          <p:cNvSpPr txBox="1">
            <a:spLocks/>
          </p:cNvSpPr>
          <p:nvPr/>
        </p:nvSpPr>
        <p:spPr>
          <a:xfrm>
            <a:off x="6315527" y="6000161"/>
            <a:ext cx="5795960" cy="564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A24. Yn </a:t>
            </a:r>
            <a:r>
              <a:rPr lang="en-GB" sz="1200" noProof="0" dirty="0" err="1">
                <a:solidFill>
                  <a:schemeClr val="tx1"/>
                </a:solidFill>
              </a:rPr>
              <a:t>olaf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yr </a:t>
            </a:r>
            <a:r>
              <a:rPr lang="en-GB" sz="1200" noProof="0" dirty="0" err="1">
                <a:solidFill>
                  <a:schemeClr val="tx1"/>
                </a:solidFill>
              </a:rPr>
              <a:t>adran</a:t>
            </a:r>
            <a:r>
              <a:rPr lang="en-GB" sz="1200" noProof="0" dirty="0">
                <a:solidFill>
                  <a:schemeClr val="tx1"/>
                </a:solidFill>
              </a:rPr>
              <a:t> hon, </a:t>
            </a:r>
            <a:r>
              <a:rPr lang="en-GB" sz="1200" noProof="0" dirty="0" err="1">
                <a:solidFill>
                  <a:schemeClr val="tx1"/>
                </a:solidFill>
              </a:rPr>
              <a:t>gan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feddwl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ôl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ddiwedd</a:t>
            </a:r>
            <a:r>
              <a:rPr lang="en-GB" sz="1200" noProof="0" dirty="0">
                <a:solidFill>
                  <a:schemeClr val="tx1"/>
                </a:solidFill>
              </a:rPr>
              <a:t> 2024, pa un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gosodiadau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hyn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sy'n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disgrifio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orau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cynlluniau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y </a:t>
            </a:r>
            <a:r>
              <a:rPr lang="en-GB" sz="1200" noProof="0" dirty="0" err="1">
                <a:solidFill>
                  <a:schemeClr val="tx1"/>
                </a:solidFill>
              </a:rPr>
              <a:t>pryd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ymweld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 </a:t>
            </a:r>
            <a:r>
              <a:rPr lang="en-GB" sz="1200" noProof="0" dirty="0" err="1">
                <a:solidFill>
                  <a:schemeClr val="tx1"/>
                </a:solidFill>
              </a:rPr>
              <a:t>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20F6F093-06F5-A390-3EDE-7D5165F8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19825" cy="66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6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1F91E7-3199-1EA0-5AE4-8B7D71B6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REASONS FOR NOT &#10;TAKING A TRIP&#10;">
            <a:extLst>
              <a:ext uri="{FF2B5EF4-FFF2-40B4-BE49-F238E27FC236}">
                <a16:creationId xmlns:a16="http://schemas.microsoft.com/office/drawing/2014/main" id="{B6BD9C7D-4475-F31D-EE0E-B81967FCA7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Deallusrwydd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Artiffisial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(DA)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333126-2E0E-3E96-F47B-05187222B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DA8FD7-2F75-DF03-C75D-4919E976C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B0F7B2-4362-8F74-B291-5C1C48ED330A}"/>
              </a:ext>
            </a:extLst>
          </p:cNvPr>
          <p:cNvSpPr txBox="1"/>
          <p:nvPr/>
        </p:nvSpPr>
        <p:spPr>
          <a:xfrm>
            <a:off x="386467" y="3429000"/>
            <a:ext cx="57095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000" i="1" dirty="0" err="1">
                <a:solidFill>
                  <a:schemeClr val="bg1"/>
                </a:solidFill>
              </a:rPr>
              <a:t>Nodwch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fod</a:t>
            </a:r>
            <a:r>
              <a:rPr lang="en-US" sz="1000" i="1" dirty="0">
                <a:solidFill>
                  <a:schemeClr val="bg1"/>
                </a:solidFill>
              </a:rPr>
              <a:t> y </a:t>
            </a:r>
            <a:r>
              <a:rPr lang="en-US" sz="1000" i="1" dirty="0" err="1">
                <a:solidFill>
                  <a:schemeClr val="bg1"/>
                </a:solidFill>
              </a:rPr>
              <a:t>mewnwelediadau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hyn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yn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seiliedig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ar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gynulleidfaoedd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sydd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eisoes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wedi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ymgysylltu</a:t>
            </a:r>
            <a:r>
              <a:rPr lang="en-US" sz="1000" i="1" dirty="0">
                <a:solidFill>
                  <a:schemeClr val="bg1"/>
                </a:solidFill>
              </a:rPr>
              <a:t> â </a:t>
            </a:r>
            <a:r>
              <a:rPr lang="en-US" sz="1000" i="1" dirty="0" err="1">
                <a:solidFill>
                  <a:schemeClr val="bg1"/>
                </a:solidFill>
              </a:rPr>
              <a:t>Chymru</a:t>
            </a:r>
            <a:r>
              <a:rPr lang="en-US" sz="1000" i="1" dirty="0">
                <a:solidFill>
                  <a:schemeClr val="bg1"/>
                </a:solidFill>
              </a:rPr>
              <a:t> neu </a:t>
            </a:r>
            <a:r>
              <a:rPr lang="en-US" sz="1000" i="1" dirty="0" err="1">
                <a:solidFill>
                  <a:schemeClr val="bg1"/>
                </a:solidFill>
              </a:rPr>
              <a:t>bwyntiau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cyswllt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Croeso</a:t>
            </a:r>
            <a:r>
              <a:rPr lang="en-US" sz="1000" i="1" dirty="0">
                <a:solidFill>
                  <a:schemeClr val="bg1"/>
                </a:solidFill>
              </a:rPr>
              <a:t> Cymru, ac felly </a:t>
            </a:r>
            <a:r>
              <a:rPr lang="en-US" sz="1000" i="1" dirty="0" err="1">
                <a:solidFill>
                  <a:schemeClr val="bg1"/>
                </a:solidFill>
              </a:rPr>
              <a:t>gallent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gynrychioli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defnyddwyr</a:t>
            </a:r>
            <a:r>
              <a:rPr lang="en-US" sz="1000" i="1" dirty="0">
                <a:solidFill>
                  <a:schemeClr val="bg1"/>
                </a:solidFill>
              </a:rPr>
              <a:t> '</a:t>
            </a:r>
            <a:r>
              <a:rPr lang="en-US" sz="1000" i="1" dirty="0" err="1">
                <a:solidFill>
                  <a:schemeClr val="bg1"/>
                </a:solidFill>
              </a:rPr>
              <a:t>cynnes</a:t>
            </a:r>
            <a:r>
              <a:rPr lang="en-US" sz="1000" i="1" dirty="0">
                <a:solidFill>
                  <a:schemeClr val="bg1"/>
                </a:solidFill>
              </a:rPr>
              <a:t>' </a:t>
            </a:r>
            <a:r>
              <a:rPr lang="en-US" sz="1000" i="1" dirty="0" err="1">
                <a:solidFill>
                  <a:schemeClr val="bg1"/>
                </a:solidFill>
              </a:rPr>
              <a:t>yn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ormodol</a:t>
            </a:r>
            <a:r>
              <a:rPr lang="en-US" sz="1000" i="1" dirty="0">
                <a:solidFill>
                  <a:schemeClr val="bg1"/>
                </a:solidFill>
              </a:rPr>
              <a:t>. </a:t>
            </a:r>
            <a:r>
              <a:rPr lang="en-US" sz="1000" i="1" dirty="0" err="1">
                <a:solidFill>
                  <a:schemeClr val="bg1"/>
                </a:solidFill>
              </a:rPr>
              <a:t>Mae'n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debygol</a:t>
            </a:r>
            <a:r>
              <a:rPr lang="en-US" sz="1000" i="1" dirty="0">
                <a:solidFill>
                  <a:schemeClr val="bg1"/>
                </a:solidFill>
              </a:rPr>
              <a:t> y </a:t>
            </a:r>
            <a:r>
              <a:rPr lang="en-US" sz="1000" i="1" dirty="0" err="1">
                <a:solidFill>
                  <a:schemeClr val="bg1"/>
                </a:solidFill>
              </a:rPr>
              <a:t>bydd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cynulleidfaoedd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llai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cyfarwydd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yn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dangos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ymddygiadau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gwahanol</a:t>
            </a:r>
            <a:r>
              <a:rPr lang="en-US" sz="1000" i="1" dirty="0">
                <a:solidFill>
                  <a:schemeClr val="bg1"/>
                </a:solidFill>
              </a:rPr>
              <a:t>, </a:t>
            </a:r>
            <a:r>
              <a:rPr lang="en-US" sz="1000" i="1" dirty="0" err="1">
                <a:solidFill>
                  <a:schemeClr val="bg1"/>
                </a:solidFill>
              </a:rPr>
              <a:t>gan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gynnwys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defnydd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mwy</a:t>
            </a:r>
            <a:r>
              <a:rPr lang="en-US" sz="1000" i="1" dirty="0">
                <a:solidFill>
                  <a:schemeClr val="bg1"/>
                </a:solidFill>
              </a:rPr>
              <a:t> o DA </a:t>
            </a:r>
            <a:r>
              <a:rPr lang="en-US" sz="1000" i="1" dirty="0" err="1">
                <a:solidFill>
                  <a:schemeClr val="bg1"/>
                </a:solidFill>
              </a:rPr>
              <a:t>ar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gyfer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darganfod</a:t>
            </a:r>
            <a:r>
              <a:rPr lang="en-US" sz="1000" i="1" dirty="0">
                <a:solidFill>
                  <a:schemeClr val="bg1"/>
                </a:solidFill>
              </a:rPr>
              <a:t> a </a:t>
            </a:r>
            <a:r>
              <a:rPr lang="en-US" sz="1000" i="1" dirty="0" err="1">
                <a:solidFill>
                  <a:schemeClr val="bg1"/>
                </a:solidFill>
              </a:rPr>
              <a:t>chyfeiriadu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sz="1000" i="1" dirty="0" err="1">
                <a:solidFill>
                  <a:schemeClr val="bg1"/>
                </a:solidFill>
              </a:rPr>
              <a:t>cychwynnol</a:t>
            </a:r>
            <a:r>
              <a:rPr lang="en-US" sz="1000" i="1" dirty="0">
                <a:solidFill>
                  <a:schemeClr val="bg1"/>
                </a:solidFill>
              </a:rPr>
              <a:t>.</a:t>
            </a:r>
            <a:endParaRPr lang="en-GB" sz="1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96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AFD2-25B7-7B0E-816E-1BA2C84F7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2A3D25D8-691A-8677-74E7-55E5B01C3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412" y="0"/>
            <a:ext cx="4573587" cy="66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9BC81-8253-A14F-67CE-D20C872A15F1}"/>
              </a:ext>
            </a:extLst>
          </p:cNvPr>
          <p:cNvSpPr txBox="1">
            <a:spLocks/>
          </p:cNvSpPr>
          <p:nvPr/>
        </p:nvSpPr>
        <p:spPr>
          <a:xfrm>
            <a:off x="359999" y="346577"/>
            <a:ext cx="7258413" cy="157271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Adroddodd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91%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ymatebwyr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oeddent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wedi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defnyddio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gynllunio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taith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2025.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Ymhlith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wnaeth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defnyddiodd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5%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syniadau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ysbrydoliaeth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defnyddiodd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3%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greu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daith, a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defnyddiodd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3%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ddod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hyd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lety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opsiynau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teithio</a:t>
            </a:r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b="1" noProof="0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E438E968-643A-DBC7-FBCB-16A4D4041F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91929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Cynllunio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gyda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</a:t>
            </a:r>
          </a:p>
        </p:txBody>
      </p:sp>
      <p:graphicFrame>
        <p:nvGraphicFramePr>
          <p:cNvPr id="2" name="Chart 1" descr="Siart bar llorweddol yn dangos defnydd DA wrth gynllunio ymhlith teithwyr Cymru. Nododd 91% na ddefnyddiwyd unrhyw offer DA, tra defnyddiodd y lleiafrif ef yn bennaf ar gyfer syniadau ac ysbrydoliaeth (5%).">
            <a:extLst>
              <a:ext uri="{FF2B5EF4-FFF2-40B4-BE49-F238E27FC236}">
                <a16:creationId xmlns:a16="http://schemas.microsoft.com/office/drawing/2014/main" id="{1EA0E183-8D37-BF11-CA08-9606A64DFA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904562"/>
              </p:ext>
            </p:extLst>
          </p:nvPr>
        </p:nvGraphicFramePr>
        <p:xfrm>
          <a:off x="-1639239" y="2265910"/>
          <a:ext cx="8682182" cy="3436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CA9C7C0-E638-4FEF-FAE4-8C83091FBAE0}"/>
              </a:ext>
            </a:extLst>
          </p:cNvPr>
          <p:cNvSpPr txBox="1">
            <a:spLocks/>
          </p:cNvSpPr>
          <p:nvPr/>
        </p:nvSpPr>
        <p:spPr>
          <a:xfrm>
            <a:off x="116562" y="5829301"/>
            <a:ext cx="7258413" cy="754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D1. </a:t>
            </a:r>
            <a:r>
              <a:rPr lang="en-GB" sz="1200" noProof="0" dirty="0" err="1">
                <a:solidFill>
                  <a:schemeClr val="tx1"/>
                </a:solidFill>
              </a:rPr>
              <a:t>Wrth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gynllunio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toriad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diweddaraf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, a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ddefnyddio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unrhyw</a:t>
            </a:r>
            <a:r>
              <a:rPr lang="en-GB" sz="1200" noProof="0" dirty="0">
                <a:solidFill>
                  <a:schemeClr val="tx1"/>
                </a:solidFill>
              </a:rPr>
              <a:t> offer neu </a:t>
            </a:r>
            <a:r>
              <a:rPr lang="en-GB" sz="1200" noProof="0" dirty="0" err="1">
                <a:solidFill>
                  <a:schemeClr val="tx1"/>
                </a:solidFill>
              </a:rPr>
              <a:t>wasanaethau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wedi'u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pweru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gan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DA?Teithwyr</a:t>
            </a:r>
            <a:r>
              <a:rPr lang="en-GB" sz="1200" noProof="0" dirty="0">
                <a:solidFill>
                  <a:schemeClr val="tx1"/>
                </a:solidFill>
              </a:rPr>
              <a:t> Cymru 2025, n=2,408.D3. Beth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ei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ganfod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fwyaf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defnyddiol</a:t>
            </a:r>
            <a:r>
              <a:rPr lang="en-GB" sz="1200" noProof="0" dirty="0">
                <a:solidFill>
                  <a:schemeClr val="tx1"/>
                </a:solidFill>
              </a:rPr>
              <a:t> (neu </a:t>
            </a:r>
            <a:r>
              <a:rPr lang="en-GB" sz="1200" noProof="0" dirty="0" err="1">
                <a:solidFill>
                  <a:schemeClr val="tx1"/>
                </a:solidFill>
              </a:rPr>
              <a:t>leiaf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defnyddiol</a:t>
            </a:r>
            <a:r>
              <a:rPr lang="en-GB" sz="1200" noProof="0" dirty="0">
                <a:solidFill>
                  <a:schemeClr val="tx1"/>
                </a:solidFill>
              </a:rPr>
              <a:t>) am </a:t>
            </a:r>
            <a:r>
              <a:rPr lang="en-GB" sz="1200" noProof="0" dirty="0" err="1">
                <a:solidFill>
                  <a:schemeClr val="tx1"/>
                </a:solidFill>
              </a:rPr>
              <a:t>ddefnyddio</a:t>
            </a:r>
            <a:r>
              <a:rPr lang="en-GB" sz="1200" noProof="0" dirty="0">
                <a:solidFill>
                  <a:schemeClr val="tx1"/>
                </a:solidFill>
              </a:rPr>
              <a:t> DA </a:t>
            </a:r>
            <a:r>
              <a:rPr lang="en-GB" sz="1200" noProof="0" dirty="0" err="1">
                <a:solidFill>
                  <a:schemeClr val="tx1"/>
                </a:solidFill>
              </a:rPr>
              <a:t>wrth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gynllunio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Gymru</a:t>
            </a:r>
            <a:r>
              <a:rPr lang="en-GB" sz="1200" noProof="0" dirty="0">
                <a:solidFill>
                  <a:schemeClr val="tx1"/>
                </a:solidFill>
              </a:rPr>
              <a:t>? Wedi </a:t>
            </a:r>
            <a:r>
              <a:rPr lang="en-GB" sz="1200" noProof="0" dirty="0" err="1">
                <a:solidFill>
                  <a:schemeClr val="tx1"/>
                </a:solidFill>
              </a:rPr>
              <a:t>defnyddio</a:t>
            </a:r>
            <a:r>
              <a:rPr lang="en-GB" sz="1200" noProof="0" dirty="0">
                <a:solidFill>
                  <a:schemeClr val="tx1"/>
                </a:solidFill>
              </a:rPr>
              <a:t> DA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gynllunio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, n=215.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523609E-7BDC-6B9A-4B13-94ECDF28E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ADBE5DE-BA9E-DE66-F731-6E333203942C}"/>
              </a:ext>
            </a:extLst>
          </p:cNvPr>
          <p:cNvSpPr/>
          <p:nvPr/>
        </p:nvSpPr>
        <p:spPr>
          <a:xfrm>
            <a:off x="7794436" y="166606"/>
            <a:ext cx="4226113" cy="115728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Ystyriwyd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bod DA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yn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arbennig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o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ddefnyddiol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ar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gyfer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crynhoi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cyflym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symiau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mawr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o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wybodaeth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yn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deithiau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personol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ac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ar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gyfer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dod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o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hyd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i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gyrchfannau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llai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adnabyddus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,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gemau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US" sz="1200" noProof="0" dirty="0" err="1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cudd</a:t>
            </a:r>
            <a:r>
              <a:rPr lang="en-US" sz="1200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.</a:t>
            </a:r>
            <a:endParaRPr lang="en-GB" sz="1200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1EB06D5-DF5D-B6CC-9D8F-F05A399B01FD}"/>
              </a:ext>
            </a:extLst>
          </p:cNvPr>
          <p:cNvSpPr/>
          <p:nvPr/>
        </p:nvSpPr>
        <p:spPr>
          <a:xfrm>
            <a:off x="7774995" y="1719725"/>
            <a:ext cx="2168933" cy="1320377"/>
          </a:xfrm>
          <a:prstGeom prst="wedgeRoundRectCallout">
            <a:avLst>
              <a:gd name="adj1" fmla="val -22463"/>
              <a:gd name="adj2" fmla="val 63930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“It helped me put my itinerary together. It confirmed opening times of museums/places of interest.”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DAE89AFE-A1DE-2282-CB8A-399F976B5CDE}"/>
              </a:ext>
            </a:extLst>
          </p:cNvPr>
          <p:cNvSpPr/>
          <p:nvPr/>
        </p:nvSpPr>
        <p:spPr>
          <a:xfrm>
            <a:off x="10261743" y="1719725"/>
            <a:ext cx="1735500" cy="1014690"/>
          </a:xfrm>
          <a:prstGeom prst="wedgeRoundRectCallout">
            <a:avLst>
              <a:gd name="adj1" fmla="val -20197"/>
              <a:gd name="adj2" fmla="val 61943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“Used to find places of interest in my chosen area plus places to eat and drink.”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3598F07-29F7-2E2C-BAF9-CBB2297573B3}"/>
              </a:ext>
            </a:extLst>
          </p:cNvPr>
          <p:cNvSpPr/>
          <p:nvPr/>
        </p:nvSpPr>
        <p:spPr>
          <a:xfrm>
            <a:off x="8258351" y="3435934"/>
            <a:ext cx="1594664" cy="654758"/>
          </a:xfrm>
          <a:prstGeom prst="wedgeRoundRectCallout">
            <a:avLst>
              <a:gd name="adj1" fmla="val -21954"/>
              <a:gd name="adj2" fmla="val 72587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“An easy way to make an itinerary.”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707CC973-5D11-DAC4-FFD4-18BBFAB6DEEA}"/>
              </a:ext>
            </a:extLst>
          </p:cNvPr>
          <p:cNvSpPr/>
          <p:nvPr/>
        </p:nvSpPr>
        <p:spPr>
          <a:xfrm>
            <a:off x="10319583" y="3154899"/>
            <a:ext cx="1735500" cy="654758"/>
          </a:xfrm>
          <a:prstGeom prst="wedgeRoundRectCallout">
            <a:avLst>
              <a:gd name="adj1" fmla="val -21954"/>
              <a:gd name="adj2" fmla="val 72587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“Lists of new useful information about locations.”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3CADDEC-CD1B-EAB9-2962-3BBA6771D19A}"/>
              </a:ext>
            </a:extLst>
          </p:cNvPr>
          <p:cNvSpPr/>
          <p:nvPr/>
        </p:nvSpPr>
        <p:spPr>
          <a:xfrm>
            <a:off x="7794436" y="4427103"/>
            <a:ext cx="1594664" cy="654758"/>
          </a:xfrm>
          <a:prstGeom prst="wedgeRoundRectCallout">
            <a:avLst>
              <a:gd name="adj1" fmla="val -21954"/>
              <a:gd name="adj2" fmla="val 72587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</a:t>
            </a:r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It tells you places to go that you didn’t consider.”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B340F09-693E-61F4-A0C8-A06130845626}"/>
              </a:ext>
            </a:extLst>
          </p:cNvPr>
          <p:cNvSpPr/>
          <p:nvPr/>
        </p:nvSpPr>
        <p:spPr>
          <a:xfrm>
            <a:off x="10104422" y="4230141"/>
            <a:ext cx="1811700" cy="654758"/>
          </a:xfrm>
          <a:prstGeom prst="wedgeRoundRectCallout">
            <a:avLst>
              <a:gd name="adj1" fmla="val -21954"/>
              <a:gd name="adj2" fmla="val 72587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“Looking for unusual places to visit.”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27EAA304-4AC0-7E89-B4E7-E791A5438C4D}"/>
              </a:ext>
            </a:extLst>
          </p:cNvPr>
          <p:cNvSpPr/>
          <p:nvPr/>
        </p:nvSpPr>
        <p:spPr>
          <a:xfrm>
            <a:off x="7946043" y="5418272"/>
            <a:ext cx="2025952" cy="962970"/>
          </a:xfrm>
          <a:prstGeom prst="wedgeRoundRectCallout">
            <a:avLst>
              <a:gd name="adj1" fmla="val -21954"/>
              <a:gd name="adj2" fmla="val 63685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“The ability to tailor answers and insight to my questions without wading through websites“.”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3498195D-F940-A6CB-00A3-B8C6B77328B1}"/>
              </a:ext>
            </a:extLst>
          </p:cNvPr>
          <p:cNvSpPr/>
          <p:nvPr/>
        </p:nvSpPr>
        <p:spPr>
          <a:xfrm>
            <a:off x="10206308" y="5374621"/>
            <a:ext cx="1735500" cy="654758"/>
          </a:xfrm>
          <a:prstGeom prst="wedgeRoundRectCallout">
            <a:avLst>
              <a:gd name="adj1" fmla="val -21954"/>
              <a:gd name="adj2" fmla="val 72587"/>
              <a:gd name="adj3" fmla="val 16667"/>
            </a:avLst>
          </a:prstGeom>
          <a:solidFill>
            <a:schemeClr val="bg1"/>
          </a:solidFill>
          <a:ln w="19050"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noProof="0" dirty="0">
                <a:solidFill>
                  <a:srgbClr val="122A4E"/>
                </a:solidFill>
                <a:latin typeface="+mj-lt"/>
                <a:cs typeface="Poppins" panose="00000500000000000000" pitchFamily="2" charset="0"/>
              </a:rPr>
              <a:t>“It compiled information from multiple sources.”</a:t>
            </a:r>
            <a:endParaRPr lang="en-GB" sz="1200" i="1" noProof="0" dirty="0">
              <a:solidFill>
                <a:srgbClr val="122A4E"/>
              </a:solidFill>
              <a:latin typeface="+mj-lt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48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692C-23DD-5F44-3ADC-966F03421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8431FB-EB92-74B9-A561-1AC075444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5162550" cy="6608776"/>
          </a:xfrm>
          <a:prstGeom prst="rect">
            <a:avLst/>
          </a:prstGeom>
          <a:solidFill>
            <a:srgbClr val="120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58061E-FC3C-D699-F468-88796FB17E5E}"/>
              </a:ext>
            </a:extLst>
          </p:cNvPr>
          <p:cNvSpPr txBox="1"/>
          <p:nvPr/>
        </p:nvSpPr>
        <p:spPr>
          <a:xfrm>
            <a:off x="495945" y="1017100"/>
            <a:ext cx="39268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Ymhlith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rhai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ddefnyddiodd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DA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gynllunio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taith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Gymru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2025,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dywedodd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mwyafrif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cael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effaith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gyfyngedig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benderfyniadau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archebu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gyda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48%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nodi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darparu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gwybodaeth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ddefnyddiol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heb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ddylanwadu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fwcio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30%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dweud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wnaeth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wahaniaeth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gwbl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endParaRPr lang="en-US" b="1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Mewn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cyferbyniad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adroddodd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19%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ddylanwad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fwcio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(13%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wedi'u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dylanwadu'n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gryf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6%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wedi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arwain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uniongyrchol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at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archeb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),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3%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ansicr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neu'n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methu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cofio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  <a:p>
            <a:endParaRPr lang="en-US" b="1" noProof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68C5EA-D2D1-60B5-A5C7-B99ED82535A1}"/>
              </a:ext>
            </a:extLst>
          </p:cNvPr>
          <p:cNvSpPr txBox="1"/>
          <p:nvPr/>
        </p:nvSpPr>
        <p:spPr>
          <a:xfrm>
            <a:off x="5440994" y="631611"/>
            <a:ext cx="610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120742"/>
                </a:solidFill>
              </a:rPr>
              <a:t>Dylanwad bwcio DA | Wedi defnyddio DA</a:t>
            </a:r>
            <a:endParaRPr lang="en-GB" sz="1400" dirty="0">
              <a:solidFill>
                <a:srgbClr val="120742"/>
              </a:solidFill>
            </a:endParaRPr>
          </a:p>
        </p:txBody>
      </p:sp>
      <p:graphicFrame>
        <p:nvGraphicFramePr>
          <p:cNvPr id="17" name="Chart 16" descr="Siart bar llorweddol yn dangos dylanwad DA ar fwcio ymhlith y rhai a ddefnyddiodd DA. Nododd 48% ei fod wedi rhoi gwybodaeth ddefnyddiol heb ddylanwadu ar fwcio, tra bod 19% yn nodi dylanwad cryf neu uniongyrchol.">
            <a:extLst>
              <a:ext uri="{FF2B5EF4-FFF2-40B4-BE49-F238E27FC236}">
                <a16:creationId xmlns:a16="http://schemas.microsoft.com/office/drawing/2014/main" id="{A22FB6DE-B390-4384-AAEC-5522BA08EF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95049"/>
              </p:ext>
            </p:extLst>
          </p:nvPr>
        </p:nvGraphicFramePr>
        <p:xfrm>
          <a:off x="3345494" y="1377776"/>
          <a:ext cx="9058556" cy="435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50D6EE1-DD3A-D803-13CD-936E701AEBFE}"/>
              </a:ext>
            </a:extLst>
          </p:cNvPr>
          <p:cNvSpPr txBox="1">
            <a:spLocks/>
          </p:cNvSpPr>
          <p:nvPr/>
        </p:nvSpPr>
        <p:spPr>
          <a:xfrm>
            <a:off x="5272966" y="6173127"/>
            <a:ext cx="6642809" cy="4114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D2. Faint </a:t>
            </a:r>
            <a:r>
              <a:rPr lang="en-GB" sz="1200" noProof="0" dirty="0" err="1">
                <a:solidFill>
                  <a:schemeClr val="tx1"/>
                </a:solidFill>
              </a:rPr>
              <a:t>wnaeth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defnyddio</a:t>
            </a:r>
            <a:r>
              <a:rPr lang="en-GB" sz="1200" noProof="0" dirty="0">
                <a:solidFill>
                  <a:schemeClr val="tx1"/>
                </a:solidFill>
              </a:rPr>
              <a:t> DA </a:t>
            </a:r>
            <a:r>
              <a:rPr lang="en-GB" sz="1200" noProof="0" dirty="0" err="1">
                <a:solidFill>
                  <a:schemeClr val="tx1"/>
                </a:solidFill>
              </a:rPr>
              <a:t>eich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helpu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fynd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nes</a:t>
            </a:r>
            <a:r>
              <a:rPr lang="en-GB" sz="1200" noProof="0" dirty="0">
                <a:solidFill>
                  <a:schemeClr val="tx1"/>
                </a:solidFill>
              </a:rPr>
              <a:t> at </a:t>
            </a:r>
            <a:r>
              <a:rPr lang="en-GB" sz="1200" noProof="0" dirty="0" err="1">
                <a:solidFill>
                  <a:schemeClr val="tx1"/>
                </a:solidFill>
              </a:rPr>
              <a:t>archebu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Gymru</a:t>
            </a:r>
            <a:r>
              <a:rPr lang="en-GB" sz="1200" noProof="0" dirty="0">
                <a:solidFill>
                  <a:schemeClr val="tx1"/>
                </a:solidFill>
              </a:rPr>
              <a:t>? Wedi </a:t>
            </a:r>
            <a:r>
              <a:rPr lang="en-GB" sz="1200" noProof="0" dirty="0" err="1">
                <a:solidFill>
                  <a:schemeClr val="tx1"/>
                </a:solidFill>
              </a:rPr>
              <a:t>defnyddio</a:t>
            </a:r>
            <a:r>
              <a:rPr lang="en-GB" sz="1200" noProof="0" dirty="0">
                <a:solidFill>
                  <a:schemeClr val="tx1"/>
                </a:solidFill>
              </a:rPr>
              <a:t> DA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gynllunio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, n=215.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17D22-3447-CD77-7BDF-CEAD8689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" y="-406216"/>
            <a:ext cx="4965700" cy="549275"/>
          </a:xfrm>
        </p:spPr>
        <p:txBody>
          <a:bodyPr/>
          <a:lstStyle/>
          <a:p>
            <a:r>
              <a:rPr lang="en-GB" dirty="0" err="1"/>
              <a:t>Dylanwad</a:t>
            </a:r>
            <a:r>
              <a:rPr lang="en-GB" dirty="0"/>
              <a:t> </a:t>
            </a:r>
            <a:r>
              <a:rPr lang="en-GB" dirty="0" err="1"/>
              <a:t>Bwcio</a:t>
            </a:r>
            <a:r>
              <a:rPr lang="en-GB" dirty="0"/>
              <a:t> DA</a:t>
            </a:r>
          </a:p>
        </p:txBody>
      </p:sp>
    </p:spTree>
    <p:extLst>
      <p:ext uri="{BB962C8B-B14F-4D97-AF65-F5344CB8AC3E}">
        <p14:creationId xmlns:p14="http://schemas.microsoft.com/office/powerpoint/2010/main" val="1390803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47E9-0C0C-83A8-6019-A3F1DDAA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0F77868-E90A-9D32-56E0-EF2B8F2D0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48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32198A-AEFD-AA9F-E599-6D4AA3D91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264807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0D190AC-502F-7AF9-072A-3D0BA75C74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618182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TEBYGOLRWYDD O YMWELD Â CHYMRU YN 2026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4931B2-1E19-3F11-96E7-2D5B97D09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DA2596-D01F-862C-5910-08AE59DE1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A270-9301-366A-1616-DFD8AE2B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ACBE8A0-C3F7-24AE-24B2-FC9C444BEA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5605" y="256590"/>
            <a:ext cx="8820804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 TEBYGOLRWYDD O YMWELD Â CHYMRU YN 2026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5DA9E1-5345-C04B-6C2C-9227AFCAC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0856" y="586503"/>
            <a:ext cx="768356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>
            <a:extLst>
              <a:ext uri="{FF2B5EF4-FFF2-40B4-BE49-F238E27FC236}">
                <a16:creationId xmlns:a16="http://schemas.microsoft.com/office/drawing/2014/main" id="{17965E02-2F54-A48D-FD2D-9C5263A06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2950"/>
            <a:ext cx="4066483" cy="58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3D6002D-F1FC-DD48-E063-9ADC6EDC9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024" y="742981"/>
            <a:ext cx="4066322" cy="58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26B4763-2B13-A1BE-AE2E-EDC85435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655" y="742950"/>
            <a:ext cx="408010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AA4E7D-E1F4-74F9-8DC2-370A4F5BE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3" y="742950"/>
            <a:ext cx="12182477" cy="5867369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81992-F4B9-8B91-75B2-3022EE49A978}"/>
              </a:ext>
            </a:extLst>
          </p:cNvPr>
          <p:cNvSpPr txBox="1"/>
          <p:nvPr/>
        </p:nvSpPr>
        <p:spPr>
          <a:xfrm>
            <a:off x="0" y="935467"/>
            <a:ext cx="404626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y-GB" sz="2000" b="1" noProof="0" dirty="0">
                <a:solidFill>
                  <a:schemeClr val="bg1"/>
                </a:solidFill>
              </a:rPr>
              <a:t>Tebygolrwydd ymweld â Chymru yn 2026</a:t>
            </a:r>
          </a:p>
          <a:p>
            <a:pPr algn="ctr"/>
            <a:endParaRPr lang="cy-GB" noProof="0" dirty="0">
              <a:solidFill>
                <a:schemeClr val="bg1"/>
              </a:solidFill>
            </a:endParaRPr>
          </a:p>
          <a:p>
            <a:pPr algn="ctr"/>
            <a:r>
              <a:rPr lang="cy-GB" noProof="0" dirty="0">
                <a:solidFill>
                  <a:schemeClr val="bg1"/>
                </a:solidFill>
              </a:rPr>
              <a:t>Mae'r bwriad i ddychwelyd i Gymru'n gryf. Mae 34% o ymwelwyr 2025 eisoes wedi archebu ar gyfer 2026, tra bod 53% pellach yn bwriadu ymweld ond heb archebu eto.</a:t>
            </a:r>
          </a:p>
          <a:p>
            <a:pPr algn="ctr"/>
            <a:endParaRPr lang="cy-GB" noProof="0" dirty="0">
              <a:solidFill>
                <a:schemeClr val="bg1"/>
              </a:solidFill>
            </a:endParaRPr>
          </a:p>
          <a:p>
            <a:pPr algn="ctr"/>
            <a:r>
              <a:rPr lang="cy-GB" noProof="0" dirty="0">
                <a:solidFill>
                  <a:schemeClr val="bg1"/>
                </a:solidFill>
              </a:rPr>
              <a:t>Mae annibynwyr iau'n dangos y tebygolrwydd uchaf o ymweld ar 80%, gyda theuluoedd, annibynwyr hŷn a grwpiau oedran ymddeol ychydig yn is ar oddeutu 74% i 76%. Mae teuluoedd yn fwy tebygol o fod wedi archebu eisoes, sy'n dangos cynllunio cynharach yn hytrach na bwriad is i ymweld.</a:t>
            </a:r>
          </a:p>
          <a:p>
            <a:pPr algn="ctr"/>
            <a:endParaRPr lang="cy-GB" sz="2000" b="1" noProof="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96BF8-1155-3DD9-D43C-6FE4352EBEB9}"/>
              </a:ext>
            </a:extLst>
          </p:cNvPr>
          <p:cNvSpPr txBox="1"/>
          <p:nvPr/>
        </p:nvSpPr>
        <p:spPr>
          <a:xfrm>
            <a:off x="4066483" y="935467"/>
            <a:ext cx="406563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Dylanwad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cyfathrebu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Croeso</a:t>
            </a:r>
            <a:r>
              <a:rPr lang="en-GB" sz="2000" b="1" noProof="0" dirty="0">
                <a:solidFill>
                  <a:schemeClr val="bg1"/>
                </a:solidFill>
              </a:rPr>
              <a:t> Cymru</a:t>
            </a:r>
          </a:p>
          <a:p>
            <a:pPr algn="ctr"/>
            <a:endParaRPr lang="en-GB" sz="2000" b="1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Cyfathrebiadau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Cyfryngau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Cymdeithasol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sydd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â'r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dylanwad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mwyaf</a:t>
            </a:r>
            <a:r>
              <a:rPr lang="en-GB" sz="2000" noProof="0" dirty="0">
                <a:solidFill>
                  <a:schemeClr val="bg1"/>
                </a:solidFill>
              </a:rPr>
              <a:t> a </a:t>
            </a:r>
            <a:r>
              <a:rPr lang="en-GB" sz="2000" noProof="0" dirty="0" err="1">
                <a:solidFill>
                  <a:schemeClr val="bg1"/>
                </a:solidFill>
              </a:rPr>
              <a:t>adroddwyd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gyffredinol</a:t>
            </a:r>
            <a:r>
              <a:rPr lang="en-GB" sz="2000" noProof="0" dirty="0">
                <a:solidFill>
                  <a:schemeClr val="bg1"/>
                </a:solidFill>
              </a:rPr>
              <a:t> (33%). Yna daw </a:t>
            </a:r>
            <a:r>
              <a:rPr lang="en-GB" sz="2000" noProof="0" dirty="0" err="1">
                <a:solidFill>
                  <a:schemeClr val="bg1"/>
                </a:solidFill>
              </a:rPr>
              <a:t>Ymgyrchoedd</a:t>
            </a:r>
            <a:r>
              <a:rPr lang="en-GB" sz="2000" noProof="0" dirty="0">
                <a:solidFill>
                  <a:schemeClr val="bg1"/>
                </a:solidFill>
              </a:rPr>
              <a:t> (30%).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Adroddir</a:t>
            </a:r>
            <a:r>
              <a:rPr lang="en-GB" sz="2000" noProof="0" dirty="0">
                <a:solidFill>
                  <a:schemeClr val="bg1"/>
                </a:solidFill>
              </a:rPr>
              <a:t> bod </a:t>
            </a:r>
            <a:r>
              <a:rPr lang="en-GB" sz="2000" noProof="0" dirty="0" err="1">
                <a:solidFill>
                  <a:schemeClr val="bg1"/>
                </a:solidFill>
              </a:rPr>
              <a:t>cyfathrebiadau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cyfredol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fwyaf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dylanwadol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ymhlith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Teuluoedd</a:t>
            </a:r>
            <a:r>
              <a:rPr lang="en-GB" sz="2000" noProof="0" dirty="0">
                <a:solidFill>
                  <a:schemeClr val="bg1"/>
                </a:solidFill>
              </a:rPr>
              <a:t> (30%) ac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lleiaf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dylanwadol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ymhlith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Annibynwyr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Iau</a:t>
            </a:r>
            <a:r>
              <a:rPr lang="en-GB" sz="2000" noProof="0" dirty="0">
                <a:solidFill>
                  <a:schemeClr val="bg1"/>
                </a:solidFill>
              </a:rPr>
              <a:t> (21%).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F868F-E33A-DCC0-C180-12D2553202ED}"/>
              </a:ext>
            </a:extLst>
          </p:cNvPr>
          <p:cNvSpPr txBox="1"/>
          <p:nvPr/>
        </p:nvSpPr>
        <p:spPr>
          <a:xfrm>
            <a:off x="8141637" y="1043204"/>
            <a:ext cx="40598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</a:rPr>
              <a:t>Y </a:t>
            </a:r>
            <a:r>
              <a:rPr lang="en-GB" sz="2000" b="1" noProof="0" dirty="0" err="1">
                <a:solidFill>
                  <a:schemeClr val="bg1"/>
                </a:solidFill>
              </a:rPr>
              <a:t>tro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nesaf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tebygol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b="1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Roedd</a:t>
            </a:r>
            <a:r>
              <a:rPr lang="en-GB" sz="2000" noProof="0" dirty="0">
                <a:solidFill>
                  <a:schemeClr val="bg1"/>
                </a:solidFill>
              </a:rPr>
              <a:t> 25% </a:t>
            </a:r>
            <a:r>
              <a:rPr lang="en-GB" sz="2000" noProof="0" dirty="0" err="1">
                <a:solidFill>
                  <a:schemeClr val="bg1"/>
                </a:solidFill>
              </a:rPr>
              <a:t>o'r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rhai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nad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ydynt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debygol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ymweld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2026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bwriadu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ymweld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2027.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Roedd</a:t>
            </a:r>
            <a:r>
              <a:rPr lang="en-GB" sz="2000" noProof="0" dirty="0">
                <a:solidFill>
                  <a:schemeClr val="bg1"/>
                </a:solidFill>
              </a:rPr>
              <a:t> 71% </a:t>
            </a:r>
            <a:r>
              <a:rPr lang="en-GB" sz="2000" noProof="0" dirty="0" err="1">
                <a:solidFill>
                  <a:schemeClr val="bg1"/>
                </a:solidFill>
              </a:rPr>
              <a:t>o'r</a:t>
            </a:r>
            <a:r>
              <a:rPr lang="en-GB" sz="2000" noProof="0" dirty="0">
                <a:solidFill>
                  <a:schemeClr val="bg1"/>
                </a:solidFill>
              </a:rPr>
              <a:t> un </a:t>
            </a:r>
            <a:r>
              <a:rPr lang="en-GB" sz="2000" noProof="0" dirty="0" err="1">
                <a:solidFill>
                  <a:schemeClr val="bg1"/>
                </a:solidFill>
              </a:rPr>
              <a:t>grŵp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ansicr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pryd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byddent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ymweld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nesaf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1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C742-C22F-8586-CFB3-D9AFCB70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74EDDBC1-00EA-FC73-1D6E-2BB5AF1579C1}"/>
              </a:ext>
            </a:extLst>
          </p:cNvPr>
          <p:cNvSpPr txBox="1">
            <a:spLocks/>
          </p:cNvSpPr>
          <p:nvPr/>
        </p:nvSpPr>
        <p:spPr>
          <a:xfrm>
            <a:off x="360000" y="314417"/>
            <a:ext cx="11557680" cy="1279803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y-GB" b="1" dirty="0"/>
              <a:t>Mae tua 87% o deithwyr 2025 yn bwriadu dychwelyd yn 2026 neu eisoes wedi bwcio. Annibynwyr iau sydd fwyaf tebygol o adrodd eu bod yn bwriadu ymweld (80%), tra bod teuluoedd, annibynwyr hŷn a grwpiau oedran ymddeol ychydig yn is (74% i 76%). Mae teuluoedd yn fwy tebygol o fod wedi bwcio eisoes - gallai hyn awgrymu cynllunio cynharach, yn hytrach na bwriad is.</a:t>
            </a:r>
            <a:endParaRPr lang="en-GB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D87495-B419-8430-E7AE-168D5ABEA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123971" y="2362200"/>
            <a:ext cx="0" cy="305583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9D41680D-1E65-BDD4-0765-984AD6EF1EF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9422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Cyfanswm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Chart 12" descr="Siart bar yn dangos bwriadau ymweld â Chymru yn 2026, wedi'i rannu yn ôl profiad 2025 a cham bywyd. Mae'r rhan fwyaf ym mhob grŵp yn bwriadu ymweld neu eisoes wedi bwcio (74-80%). Annibynwyr iau sy'n dangos y bwriad uchaf i ymweld (60%), tra bod y rhai nad ydynt wedi ymweld yn 2025 yn dangos y gyfran uchaf o ansicrwydd (30%).">
            <a:extLst>
              <a:ext uri="{FF2B5EF4-FFF2-40B4-BE49-F238E27FC236}">
                <a16:creationId xmlns:a16="http://schemas.microsoft.com/office/drawing/2014/main" id="{E43B9E37-D17A-346F-BFC8-85E10078FCD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931259"/>
              </p:ext>
            </p:extLst>
          </p:nvPr>
        </p:nvGraphicFramePr>
        <p:xfrm>
          <a:off x="455248" y="962526"/>
          <a:ext cx="11163302" cy="5045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A92FFB-9983-E90F-869A-6F639218E4FC}"/>
              </a:ext>
            </a:extLst>
          </p:cNvPr>
          <p:cNvSpPr txBox="1">
            <a:spLocks/>
          </p:cNvSpPr>
          <p:nvPr/>
        </p:nvSpPr>
        <p:spPr>
          <a:xfrm>
            <a:off x="360000" y="6178456"/>
            <a:ext cx="11353799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B5. A ydych chi'n bwriadu ymweld â Chymru ar gyfer seibiant byr neu wyliau yn 2026?Cyfanswm, n=4,092 (Teithwyr Cymru n=2,408, Di-deithwyr Cymru n=1,684, annibynwyr iau n=60, teuluoedd n=269, annibynwyr hŷn n=1,631, oedran ymddeol n=2,092).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495907-2723-DC8C-A683-E8D8BF09E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235471" y="2362200"/>
            <a:ext cx="0" cy="305583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44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6D102-A4A3-C76C-2DDE-E7AE0E33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>
            <a:extLst>
              <a:ext uri="{FF2B5EF4-FFF2-40B4-BE49-F238E27FC236}">
                <a16:creationId xmlns:a16="http://schemas.microsoft.com/office/drawing/2014/main" id="{2098C8DA-BAE8-93F3-F38E-9A56AA26FC08}"/>
              </a:ext>
            </a:extLst>
          </p:cNvPr>
          <p:cNvSpPr txBox="1">
            <a:spLocks/>
          </p:cNvSpPr>
          <p:nvPr/>
        </p:nvSpPr>
        <p:spPr>
          <a:xfrm>
            <a:off x="258852" y="461810"/>
            <a:ext cx="8209008" cy="1275614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Adroddir</a:t>
            </a:r>
            <a:r>
              <a:rPr lang="en-GB" b="1" dirty="0"/>
              <a:t> </a:t>
            </a:r>
            <a:r>
              <a:rPr lang="en-GB" b="1" dirty="0" err="1"/>
              <a:t>mai</a:t>
            </a:r>
            <a:r>
              <a:rPr lang="en-GB" b="1" dirty="0"/>
              <a:t> </a:t>
            </a:r>
            <a:r>
              <a:rPr lang="en-GB" b="1" dirty="0" err="1"/>
              <a:t>cyfathrebiadau</a:t>
            </a:r>
            <a:r>
              <a:rPr lang="en-GB" b="1" dirty="0"/>
              <a:t> </a:t>
            </a:r>
            <a:r>
              <a:rPr lang="en-GB" b="1" dirty="0" err="1"/>
              <a:t>cyfryngau</a:t>
            </a:r>
            <a:r>
              <a:rPr lang="en-GB" b="1" dirty="0"/>
              <a:t> </a:t>
            </a:r>
            <a:r>
              <a:rPr lang="en-GB" b="1" dirty="0" err="1"/>
              <a:t>cymdeithasol</a:t>
            </a:r>
            <a:r>
              <a:rPr lang="en-GB" b="1" dirty="0"/>
              <a:t> </a:t>
            </a:r>
            <a:r>
              <a:rPr lang="en-GB" b="1" dirty="0" err="1"/>
              <a:t>Croeso</a:t>
            </a:r>
            <a:r>
              <a:rPr lang="en-GB" b="1" dirty="0"/>
              <a:t> Cymru </a:t>
            </a:r>
            <a:r>
              <a:rPr lang="en-GB" b="1" dirty="0" err="1"/>
              <a:t>sydd</a:t>
            </a:r>
            <a:r>
              <a:rPr lang="en-GB" b="1" dirty="0"/>
              <a:t> </a:t>
            </a:r>
            <a:r>
              <a:rPr lang="en-GB" b="1" dirty="0" err="1"/>
              <a:t>fwyaf</a:t>
            </a:r>
            <a:r>
              <a:rPr lang="en-GB" b="1" dirty="0"/>
              <a:t> </a:t>
            </a:r>
            <a:r>
              <a:rPr lang="en-GB" b="1" dirty="0" err="1"/>
              <a:t>dylanwadol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gyffredinol</a:t>
            </a:r>
            <a:r>
              <a:rPr lang="en-GB" b="1" dirty="0"/>
              <a:t>. </a:t>
            </a:r>
            <a:r>
              <a:rPr lang="en-GB" b="1" dirty="0" err="1"/>
              <a:t>Teuluoedd</a:t>
            </a:r>
            <a:r>
              <a:rPr lang="en-GB" b="1" dirty="0"/>
              <a:t> </a:t>
            </a:r>
            <a:r>
              <a:rPr lang="en-GB" b="1" dirty="0" err="1"/>
              <a:t>sydd</a:t>
            </a:r>
            <a:r>
              <a:rPr lang="en-GB" b="1" dirty="0"/>
              <a:t> </a:t>
            </a:r>
            <a:r>
              <a:rPr lang="en-GB" b="1" dirty="0" err="1"/>
              <a:t>fwyaf</a:t>
            </a:r>
            <a:r>
              <a:rPr lang="en-GB" b="1" dirty="0"/>
              <a:t> </a:t>
            </a:r>
            <a:r>
              <a:rPr lang="en-GB" b="1" dirty="0" err="1"/>
              <a:t>tebygol</a:t>
            </a:r>
            <a:r>
              <a:rPr lang="en-GB" b="1" dirty="0"/>
              <a:t> o </a:t>
            </a:r>
            <a:r>
              <a:rPr lang="en-GB" b="1" dirty="0" err="1"/>
              <a:t>adrodd</a:t>
            </a:r>
            <a:r>
              <a:rPr lang="en-GB" b="1" dirty="0"/>
              <a:t> </a:t>
            </a:r>
            <a:r>
              <a:rPr lang="en-GB" b="1" dirty="0" err="1"/>
              <a:t>eu</a:t>
            </a:r>
            <a:r>
              <a:rPr lang="en-GB" b="1" dirty="0"/>
              <a:t> bod </a:t>
            </a:r>
            <a:r>
              <a:rPr lang="en-GB" b="1" dirty="0" err="1"/>
              <a:t>wedi'u</a:t>
            </a:r>
            <a:r>
              <a:rPr lang="en-GB" b="1" dirty="0"/>
              <a:t> </a:t>
            </a:r>
            <a:r>
              <a:rPr lang="en-GB" b="1" dirty="0" err="1"/>
              <a:t>dylanwadu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gyffredinol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B0B97-C946-DD2C-4E2D-1A089BCB0C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8851" y="1664031"/>
            <a:ext cx="741646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Cyfathrebiadau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Ffynhonnell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Cham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" name="Chart 14" descr="Siart bar yn dangos dylanwad cyfathrebiadau Croeso Cymru yn ôl ffynhonnell (Gwefan, e-CRM, Ymgyrch, Cyfryngau Cymdeithasol) a cham bywyd. Cyfryngau cymdeithasol sydd â'r dylanwad uchaf o'r ffynonellau (33%), tra bod Teuluoedd yn dangos y dylanwad uchaf ymhlith cam bywyd (30%). Nodyn rhybudd ar gyfer Annibynwyr iau oherwydd maint sylfaen isel.">
            <a:extLst>
              <a:ext uri="{FF2B5EF4-FFF2-40B4-BE49-F238E27FC236}">
                <a16:creationId xmlns:a16="http://schemas.microsoft.com/office/drawing/2014/main" id="{A20E225D-2317-4799-2CA8-28F1C48FCD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707420"/>
              </p:ext>
            </p:extLst>
          </p:nvPr>
        </p:nvGraphicFramePr>
        <p:xfrm>
          <a:off x="355936" y="1737424"/>
          <a:ext cx="8342061" cy="4206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44A1BD8-F19D-39D4-3F01-E885DA23D1C1}"/>
              </a:ext>
            </a:extLst>
          </p:cNvPr>
          <p:cNvSpPr txBox="1">
            <a:spLocks/>
          </p:cNvSpPr>
          <p:nvPr/>
        </p:nvSpPr>
        <p:spPr>
          <a:xfrm>
            <a:off x="76039" y="5579612"/>
            <a:ext cx="8536233" cy="10257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 noProof="0" dirty="0">
                <a:solidFill>
                  <a:schemeClr val="tx1"/>
                </a:solidFill>
              </a:rPr>
              <a:t>B10. Ar raddfa o 1 i 5, lle mae 1 yn golygu 'dim dylanwad o gwbl' a 5 yn golygu 'dylanwad mawr', pa ddylanwad, os o gwbl, gafodd cyfathrebiadau Croeso Cymru ar eich penderfyniad i gymryd toriad byr neu wyliau yng Nghymru yn 2026?Yn debygol o ymweld â Chymru yn 2026 neu eisoes wedi archebu, n=3,068 (Gwefan n=330, e-CRM n=1,505, Ymgyrch n=911, Cyfryngau Cymdeithasol n=322, Annibynwyr Iau=48*, Teuluoedd=202, Annibynwyr Hŷn=1,242, Oedran Ymddeol=1,551).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2D79D24-AFE4-4459-21D0-AED101A44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98" y="-1"/>
            <a:ext cx="3494002" cy="660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C445E27-734A-858D-8C79-CAD7C283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5214" y="2114550"/>
            <a:ext cx="0" cy="332232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1E2FFC-CA3C-6567-F15F-42F2DC40D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1462" y="3857694"/>
            <a:ext cx="1132639" cy="876099"/>
          </a:xfrm>
          <a:prstGeom prst="roundRect">
            <a:avLst/>
          </a:prstGeom>
          <a:solidFill>
            <a:srgbClr val="FFD9D9"/>
          </a:solidFill>
          <a:ln w="12700">
            <a:solidFill>
              <a:srgbClr val="CB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err="1">
                <a:solidFill>
                  <a:srgbClr val="CB333B"/>
                </a:solidFill>
              </a:rPr>
              <a:t>Rhybudd</a:t>
            </a:r>
            <a:r>
              <a:rPr lang="en-GB" sz="1000" dirty="0">
                <a:solidFill>
                  <a:srgbClr val="CB333B"/>
                </a:solidFill>
              </a:rPr>
              <a:t>*: </a:t>
            </a:r>
            <a:r>
              <a:rPr lang="en-GB" sz="1000" dirty="0" err="1">
                <a:solidFill>
                  <a:srgbClr val="CB333B"/>
                </a:solidFill>
              </a:rPr>
              <a:t>Maint</a:t>
            </a:r>
            <a:r>
              <a:rPr lang="en-GB" sz="1000" dirty="0">
                <a:solidFill>
                  <a:srgbClr val="CB333B"/>
                </a:solidFill>
              </a:rPr>
              <a:t> Sylfaen </a:t>
            </a:r>
            <a:r>
              <a:rPr lang="en-GB" sz="1000" dirty="0" err="1">
                <a:solidFill>
                  <a:srgbClr val="CB333B"/>
                </a:solidFill>
              </a:rPr>
              <a:t>isel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yn</a:t>
            </a:r>
            <a:r>
              <a:rPr lang="en-GB" sz="1000" dirty="0">
                <a:solidFill>
                  <a:srgbClr val="CB333B"/>
                </a:solidFill>
              </a:rPr>
              <a:t> y </a:t>
            </a:r>
            <a:r>
              <a:rPr lang="en-GB" sz="1000" dirty="0" err="1">
                <a:solidFill>
                  <a:srgbClr val="CB333B"/>
                </a:solidFill>
              </a:rPr>
              <a:t>grŵp</a:t>
            </a:r>
            <a:r>
              <a:rPr lang="en-GB" sz="1000" dirty="0">
                <a:solidFill>
                  <a:srgbClr val="CB333B"/>
                </a:solidFill>
              </a:rPr>
              <a:t> </a:t>
            </a:r>
            <a:r>
              <a:rPr lang="en-GB" sz="1000" dirty="0" err="1">
                <a:solidFill>
                  <a:srgbClr val="CB333B"/>
                </a:solidFill>
              </a:rPr>
              <a:t>hwn</a:t>
            </a:r>
            <a:endParaRPr lang="en-GB" sz="1000" dirty="0">
              <a:solidFill>
                <a:srgbClr val="CB33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0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6B4D-BBF9-6431-6F12-AD7C677D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5">
            <a:extLst>
              <a:ext uri="{FF2B5EF4-FFF2-40B4-BE49-F238E27FC236}">
                <a16:creationId xmlns:a16="http://schemas.microsoft.com/office/drawing/2014/main" id="{93B214D8-B510-6E66-24FA-09B495B22E76}"/>
              </a:ext>
            </a:extLst>
          </p:cNvPr>
          <p:cNvSpPr txBox="1">
            <a:spLocks/>
          </p:cNvSpPr>
          <p:nvPr/>
        </p:nvSpPr>
        <p:spPr>
          <a:xfrm>
            <a:off x="225410" y="365123"/>
            <a:ext cx="6742060" cy="123522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ydynt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debygol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Chymru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2026,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nododd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mwyafrif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ydynt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gwybod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pryd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byddent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Chymru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nesaf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Nododd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chwarter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byddent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2027.</a:t>
            </a:r>
            <a:endParaRPr lang="en-GB" b="1" noProof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9E9359EB-29B6-5FDC-A630-015604179E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410" y="1649451"/>
            <a:ext cx="6107475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dyfodol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Anhebygol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2026</a:t>
            </a:r>
          </a:p>
        </p:txBody>
      </p:sp>
      <p:graphicFrame>
        <p:nvGraphicFramePr>
          <p:cNvPr id="4" name="Chart 3" descr="Siart bar llorweddol yn dangos pryd y byddai'r rhai nad ydynt yn debygol o ymweld â Chymru yn 2026 yn ymweld nesaf. Roedd 71% ddim yn siŵr, tra nododd 25% y byddent yn ymweld yn 2027.">
            <a:extLst>
              <a:ext uri="{FF2B5EF4-FFF2-40B4-BE49-F238E27FC236}">
                <a16:creationId xmlns:a16="http://schemas.microsoft.com/office/drawing/2014/main" id="{3FB8C7D1-1CA5-E1BE-6A00-E78ECFB571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47773"/>
              </p:ext>
            </p:extLst>
          </p:nvPr>
        </p:nvGraphicFramePr>
        <p:xfrm>
          <a:off x="548073" y="1965474"/>
          <a:ext cx="6052737" cy="4162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58A2818-ABAC-36CA-51D6-E78FDFDC5B5D}"/>
              </a:ext>
            </a:extLst>
          </p:cNvPr>
          <p:cNvSpPr txBox="1">
            <a:spLocks/>
          </p:cNvSpPr>
          <p:nvPr/>
        </p:nvSpPr>
        <p:spPr>
          <a:xfrm>
            <a:off x="225410" y="6127751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B6. A </a:t>
            </a:r>
            <a:r>
              <a:rPr lang="en-GB" sz="1200" noProof="0" dirty="0" err="1">
                <a:solidFill>
                  <a:schemeClr val="tx1"/>
                </a:solidFill>
              </a:rPr>
              <a:t>phryd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rydych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chi'n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debygol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ymweld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nesaf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seibiannau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wyliau</a:t>
            </a:r>
            <a:r>
              <a:rPr lang="en-GB" sz="1200" noProof="0" dirty="0">
                <a:solidFill>
                  <a:schemeClr val="tx1"/>
                </a:solidFill>
              </a:rPr>
              <a:t>? Yn </a:t>
            </a:r>
            <a:r>
              <a:rPr lang="en-GB" sz="1200" noProof="0" dirty="0" err="1">
                <a:solidFill>
                  <a:schemeClr val="tx1"/>
                </a:solidFill>
              </a:rPr>
              <a:t>annhebygol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ymweld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2026 neu </a:t>
            </a:r>
            <a:r>
              <a:rPr lang="en-GB" sz="1200" noProof="0" dirty="0" err="1">
                <a:solidFill>
                  <a:schemeClr val="tx1"/>
                </a:solidFill>
              </a:rPr>
              <a:t>ddim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siŵr</a:t>
            </a:r>
            <a:r>
              <a:rPr lang="en-GB" sz="1200" noProof="0" dirty="0">
                <a:solidFill>
                  <a:schemeClr val="tx1"/>
                </a:solidFill>
              </a:rPr>
              <a:t>, n=1,024.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9C7A464-A9DA-C17A-485E-205F7CC38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59453E-2205-B969-1490-A6284CB16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4412" y="0"/>
            <a:ext cx="5177588" cy="66089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E7600A1-8D6D-0457-2BF5-9B7DEA91E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55364" y="5074920"/>
            <a:ext cx="477820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156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355AB-38E3-543D-FB9D-82E39280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4E01A13-6167-320F-C3DB-F72853C43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F049CFF-AC39-5554-CCCC-CA0B7CF33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22BE770-1E1E-1F77-36A1-16874208C9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RHESYMAU DROS BEIDIO Â CHYMRYD TAITH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0AF146F-FDC7-482A-738A-BB2FEA514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6701C1-893A-A5E7-A696-94E2C6A64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32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E470-5183-D0B7-8015-26CB66352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31E683C-FB61-9561-015F-663876645E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659" y="434244"/>
            <a:ext cx="827821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 RHESYMAU DROS BEIDIO Â CHYMRYD TAITH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1BE0E1-100D-98CE-134B-2BC629B32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1657" y="787628"/>
            <a:ext cx="71653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4DAAAE76-C4F0-EC7F-432D-40577A00A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0"/>
            <a:ext cx="4065461" cy="53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23A7502-D90B-B29E-599C-68EBEE26E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350" y="1257297"/>
            <a:ext cx="4065300" cy="53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A95197D8-7F05-D804-5DF6-2D4C4EA0D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680" y="1257297"/>
            <a:ext cx="4079083" cy="538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5DAAFF8-F8E6-A502-87C2-59944FF20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4" y="1257297"/>
            <a:ext cx="12202006" cy="5385091"/>
          </a:xfrm>
          <a:prstGeom prst="rect">
            <a:avLst/>
          </a:prstGeom>
          <a:solidFill>
            <a:srgbClr val="120742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BAB127-4A45-9C17-29FB-9CE70CFBCF2D}"/>
              </a:ext>
            </a:extLst>
          </p:cNvPr>
          <p:cNvSpPr txBox="1"/>
          <p:nvPr/>
        </p:nvSpPr>
        <p:spPr>
          <a:xfrm>
            <a:off x="10560" y="1703073"/>
            <a:ext cx="40637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Rheswm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dros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beidio</a:t>
            </a:r>
            <a:r>
              <a:rPr lang="en-GB" sz="2000" b="1" noProof="0" dirty="0">
                <a:solidFill>
                  <a:schemeClr val="bg1"/>
                </a:solidFill>
              </a:rPr>
              <a:t> ag </a:t>
            </a:r>
            <a:r>
              <a:rPr lang="en-GB" sz="2000" b="1" noProof="0" dirty="0" err="1">
                <a:solidFill>
                  <a:schemeClr val="bg1"/>
                </a:solidFill>
              </a:rPr>
              <a:t>ymweld</a:t>
            </a:r>
            <a:r>
              <a:rPr lang="en-GB" sz="2000" b="1" noProof="0" dirty="0">
                <a:solidFill>
                  <a:schemeClr val="bg1"/>
                </a:solidFill>
              </a:rPr>
              <a:t> â </a:t>
            </a:r>
            <a:r>
              <a:rPr lang="en-GB" sz="2000" b="1" noProof="0" dirty="0" err="1">
                <a:solidFill>
                  <a:schemeClr val="bg1"/>
                </a:solidFill>
              </a:rPr>
              <a:t>Chymru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b="1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Amgylchiadau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personol</a:t>
            </a:r>
            <a:r>
              <a:rPr lang="en-GB" sz="2000" noProof="0" dirty="0">
                <a:solidFill>
                  <a:schemeClr val="bg1"/>
                </a:solidFill>
              </a:rPr>
              <a:t> (34%) a </a:t>
            </a:r>
            <a:r>
              <a:rPr lang="en-GB" sz="2000" noProof="0" dirty="0" err="1">
                <a:solidFill>
                  <a:schemeClr val="bg1"/>
                </a:solidFill>
              </a:rPr>
              <a:t>adroddwyd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fel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rheswm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mwyaf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cyffredin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dros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beidio</a:t>
            </a:r>
            <a:r>
              <a:rPr lang="en-GB" sz="2000" noProof="0" dirty="0">
                <a:solidFill>
                  <a:schemeClr val="bg1"/>
                </a:solidFill>
              </a:rPr>
              <a:t> ag </a:t>
            </a:r>
            <a:r>
              <a:rPr lang="en-GB" sz="2000" noProof="0" dirty="0" err="1">
                <a:solidFill>
                  <a:schemeClr val="bg1"/>
                </a:solidFill>
              </a:rPr>
              <a:t>ymweld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2025.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1B2B75-9E8B-A9CE-E327-1BB122D00A4E}"/>
              </a:ext>
            </a:extLst>
          </p:cNvPr>
          <p:cNvSpPr txBox="1"/>
          <p:nvPr/>
        </p:nvSpPr>
        <p:spPr>
          <a:xfrm>
            <a:off x="4083845" y="1703073"/>
            <a:ext cx="40637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Ystyried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taith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i</a:t>
            </a:r>
            <a:r>
              <a:rPr lang="en-GB" sz="2000" b="1" noProof="0" dirty="0">
                <a:solidFill>
                  <a:schemeClr val="bg1"/>
                </a:solidFill>
              </a:rPr>
              <a:t> </a:t>
            </a:r>
            <a:r>
              <a:rPr lang="en-GB" sz="2000" b="1" noProof="0" dirty="0" err="1">
                <a:solidFill>
                  <a:schemeClr val="bg1"/>
                </a:solidFill>
              </a:rPr>
              <a:t>Gymru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b="1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Roedd</a:t>
            </a:r>
            <a:r>
              <a:rPr lang="en-GB" sz="2000" noProof="0" dirty="0">
                <a:solidFill>
                  <a:schemeClr val="bg1"/>
                </a:solidFill>
              </a:rPr>
              <a:t> 39% </a:t>
            </a:r>
            <a:r>
              <a:rPr lang="en-GB" sz="2000" noProof="0" dirty="0" err="1">
                <a:solidFill>
                  <a:schemeClr val="bg1"/>
                </a:solidFill>
              </a:rPr>
              <a:t>o'r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rhai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wnaethant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ymweld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2025 </a:t>
            </a:r>
            <a:r>
              <a:rPr lang="en-GB" sz="2000" noProof="0" dirty="0" err="1">
                <a:solidFill>
                  <a:schemeClr val="bg1"/>
                </a:solidFill>
              </a:rPr>
              <a:t>wedi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ystyried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taith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dros</a:t>
            </a:r>
            <a:r>
              <a:rPr lang="en-GB" sz="2000" noProof="0" dirty="0">
                <a:solidFill>
                  <a:schemeClr val="bg1"/>
                </a:solidFill>
              </a:rPr>
              <a:t> nos.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O'r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rheiny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penderfynodd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mwyafrif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gymryd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taith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ran </a:t>
            </a:r>
            <a:r>
              <a:rPr lang="en-GB" sz="2000" noProof="0" dirty="0" err="1">
                <a:solidFill>
                  <a:schemeClr val="bg1"/>
                </a:solidFill>
              </a:rPr>
              <a:t>arall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Brydain</a:t>
            </a:r>
            <a:r>
              <a:rPr lang="en-GB" sz="2000" noProof="0" dirty="0">
                <a:solidFill>
                  <a:schemeClr val="bg1"/>
                </a:solidFill>
              </a:rPr>
              <a:t> neu </a:t>
            </a:r>
            <a:r>
              <a:rPr lang="en-GB" sz="2000" noProof="0" dirty="0" err="1">
                <a:solidFill>
                  <a:schemeClr val="bg1"/>
                </a:solidFill>
              </a:rPr>
              <a:t>dramor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tra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wnaeth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traean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gymryd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taith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gwbl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D498A0-6064-0DCA-5F7D-38E506EBE638}"/>
              </a:ext>
            </a:extLst>
          </p:cNvPr>
          <p:cNvSpPr txBox="1"/>
          <p:nvPr/>
        </p:nvSpPr>
        <p:spPr>
          <a:xfrm>
            <a:off x="8128239" y="1703073"/>
            <a:ext cx="40637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</a:rPr>
              <a:t>Cyrchfan</a:t>
            </a:r>
            <a:endParaRPr lang="en-GB" sz="20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Roedd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rhai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na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ymwelodd</a:t>
            </a:r>
            <a:r>
              <a:rPr lang="en-GB" sz="2000" noProof="0" dirty="0">
                <a:solidFill>
                  <a:schemeClr val="bg1"/>
                </a:solidFill>
              </a:rPr>
              <a:t> â </a:t>
            </a:r>
            <a:r>
              <a:rPr lang="en-GB" sz="2000" noProof="0" dirty="0" err="1">
                <a:solidFill>
                  <a:schemeClr val="bg1"/>
                </a:solidFill>
              </a:rPr>
              <a:t>Chymru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fwyaf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tebygol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deithio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Loegr</a:t>
            </a:r>
            <a:r>
              <a:rPr lang="en-GB" sz="2000" noProof="0" dirty="0">
                <a:solidFill>
                  <a:schemeClr val="bg1"/>
                </a:solidFill>
              </a:rPr>
              <a:t> (78%).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Roedd</a:t>
            </a:r>
            <a:r>
              <a:rPr lang="en-GB" sz="2000" noProof="0" dirty="0">
                <a:solidFill>
                  <a:schemeClr val="bg1"/>
                </a:solidFill>
              </a:rPr>
              <a:t> Yr Alban (19%), </a:t>
            </a:r>
            <a:r>
              <a:rPr lang="en-GB" sz="2000" noProof="0" dirty="0" err="1">
                <a:solidFill>
                  <a:schemeClr val="bg1"/>
                </a:solidFill>
              </a:rPr>
              <a:t>Gweriniaeth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Iwerddon</a:t>
            </a:r>
            <a:r>
              <a:rPr lang="en-GB" sz="2000" noProof="0" dirty="0">
                <a:solidFill>
                  <a:schemeClr val="bg1"/>
                </a:solidFill>
              </a:rPr>
              <a:t> (3%) a </a:t>
            </a:r>
            <a:r>
              <a:rPr lang="en-GB" sz="2000" noProof="0" dirty="0" err="1">
                <a:solidFill>
                  <a:schemeClr val="bg1"/>
                </a:solidFill>
              </a:rPr>
              <a:t>Gogledd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Iwerddon</a:t>
            </a:r>
            <a:r>
              <a:rPr lang="en-GB" sz="2000" noProof="0" dirty="0">
                <a:solidFill>
                  <a:schemeClr val="bg1"/>
                </a:solidFill>
              </a:rPr>
              <a:t> (3%)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llai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poblogaidd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583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EBAC-3ACB-3BED-4A63-161AEBD3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5">
            <a:extLst>
              <a:ext uri="{FF2B5EF4-FFF2-40B4-BE49-F238E27FC236}">
                <a16:creationId xmlns:a16="http://schemas.microsoft.com/office/drawing/2014/main" id="{48F3795B-E073-CE84-E000-4FCD0500C999}"/>
              </a:ext>
            </a:extLst>
          </p:cNvPr>
          <p:cNvSpPr txBox="1">
            <a:spLocks/>
          </p:cNvSpPr>
          <p:nvPr/>
        </p:nvSpPr>
        <p:spPr>
          <a:xfrm>
            <a:off x="360000" y="346578"/>
            <a:ext cx="6789002" cy="960434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Yn 2025, '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Amgylchiadau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personol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rheswm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nodwyd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amlaf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dros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beidio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ag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Chymru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Cymerodd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14%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wyliau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tramor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lle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hynny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b="1" noProof="0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999051E7-77F7-9BE0-80D3-59B058F0FC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9588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dros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beidio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Di-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" name="Chart 1" descr="Siart bar llorweddol yn dangos rhesymau dros beidio â theithio i Gymru, gyda &quot;amgylchiadau personol&quot; yn brif reswm (34%), a rhesymau eraill fel diffyg rheswm penodol (16%) ac awydd i roi cynnig ar rywle arall (15%) yn dilyn.">
            <a:extLst>
              <a:ext uri="{FF2B5EF4-FFF2-40B4-BE49-F238E27FC236}">
                <a16:creationId xmlns:a16="http://schemas.microsoft.com/office/drawing/2014/main" id="{E9A550C7-5933-D6CE-77EB-67DB2E0704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854069"/>
              </p:ext>
            </p:extLst>
          </p:nvPr>
        </p:nvGraphicFramePr>
        <p:xfrm>
          <a:off x="-1676359" y="1987017"/>
          <a:ext cx="8682182" cy="398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9F1D609-19E7-D9B9-8D2D-5B33ABAE0F18}"/>
              </a:ext>
            </a:extLst>
          </p:cNvPr>
          <p:cNvSpPr txBox="1">
            <a:spLocks/>
          </p:cNvSpPr>
          <p:nvPr/>
        </p:nvSpPr>
        <p:spPr>
          <a:xfrm>
            <a:off x="360000" y="6219076"/>
            <a:ext cx="7014975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B4. Beth </a:t>
            </a:r>
            <a:r>
              <a:rPr lang="en-GB" sz="1200" noProof="0" dirty="0" err="1">
                <a:solidFill>
                  <a:schemeClr val="tx1"/>
                </a:solidFill>
              </a:rPr>
              <a:t>yw'r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rhesymau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na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ymweld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2025?Rhai </a:t>
            </a:r>
            <a:r>
              <a:rPr lang="en-GB" sz="1200" noProof="0" dirty="0" err="1">
                <a:solidFill>
                  <a:schemeClr val="tx1"/>
                </a:solidFill>
              </a:rPr>
              <a:t>na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ymwelodd</a:t>
            </a:r>
            <a:r>
              <a:rPr lang="en-GB" sz="1200" noProof="0" dirty="0">
                <a:solidFill>
                  <a:schemeClr val="tx1"/>
                </a:solidFill>
              </a:rPr>
              <a:t> â </a:t>
            </a:r>
            <a:r>
              <a:rPr lang="en-GB" sz="1200" noProof="0" dirty="0" err="1">
                <a:solidFill>
                  <a:schemeClr val="tx1"/>
                </a:solidFill>
              </a:rPr>
              <a:t>Chymru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2025, n=1,684.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3D969BCF-FBEC-AB7A-F78D-377725C39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5FEF16-B305-EBB7-2F57-B5842BD77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71760" y="0"/>
            <a:ext cx="4820239" cy="662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">
            <a:extLst>
              <a:ext uri="{FF2B5EF4-FFF2-40B4-BE49-F238E27FC236}">
                <a16:creationId xmlns:a16="http://schemas.microsoft.com/office/drawing/2014/main" id="{EA7B5D33-38E9-820A-C768-63E3778AB18D}"/>
              </a:ext>
            </a:extLst>
          </p:cNvPr>
          <p:cNvSpPr txBox="1">
            <a:spLocks/>
          </p:cNvSpPr>
          <p:nvPr/>
        </p:nvSpPr>
        <p:spPr>
          <a:xfrm>
            <a:off x="360001" y="336130"/>
            <a:ext cx="8687746" cy="1229633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 err="1"/>
              <a:t>Roedd</a:t>
            </a:r>
            <a:r>
              <a:rPr lang="en-GB" b="1" dirty="0"/>
              <a:t> 39% </a:t>
            </a:r>
            <a:r>
              <a:rPr lang="en-GB" b="1" dirty="0" err="1"/>
              <a:t>o'r</a:t>
            </a:r>
            <a:r>
              <a:rPr lang="en-GB" b="1" dirty="0"/>
              <a:t> </a:t>
            </a:r>
            <a:r>
              <a:rPr lang="en-GB" b="1" dirty="0" err="1"/>
              <a:t>rhai</a:t>
            </a:r>
            <a:r>
              <a:rPr lang="en-GB" b="1" dirty="0"/>
              <a:t>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wnaethant</a:t>
            </a:r>
            <a:r>
              <a:rPr lang="en-GB" b="1" dirty="0"/>
              <a:t> </a:t>
            </a:r>
            <a:r>
              <a:rPr lang="en-GB" b="1" dirty="0" err="1"/>
              <a:t>gymryd</a:t>
            </a:r>
            <a:r>
              <a:rPr lang="en-GB" b="1" dirty="0"/>
              <a:t> </a:t>
            </a:r>
            <a:r>
              <a:rPr lang="en-GB" b="1" dirty="0" err="1"/>
              <a:t>taith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Gymru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2025 </a:t>
            </a:r>
            <a:r>
              <a:rPr lang="en-GB" b="1" dirty="0" err="1"/>
              <a:t>wedi</a:t>
            </a:r>
            <a:r>
              <a:rPr lang="en-GB" b="1" dirty="0"/>
              <a:t> </a:t>
            </a:r>
            <a:r>
              <a:rPr lang="en-GB" b="1" dirty="0" err="1"/>
              <a:t>ystyried</a:t>
            </a:r>
            <a:r>
              <a:rPr lang="en-GB" b="1" dirty="0"/>
              <a:t> </a:t>
            </a:r>
            <a:r>
              <a:rPr lang="en-GB" b="1" dirty="0" err="1"/>
              <a:t>taith</a:t>
            </a:r>
            <a:r>
              <a:rPr lang="en-GB" b="1" dirty="0"/>
              <a:t> </a:t>
            </a:r>
            <a:r>
              <a:rPr lang="en-GB" b="1" dirty="0" err="1"/>
              <a:t>dros</a:t>
            </a:r>
            <a:r>
              <a:rPr lang="en-GB" b="1" dirty="0"/>
              <a:t> </a:t>
            </a:r>
            <a:r>
              <a:rPr lang="en-GB" b="1" dirty="0" err="1"/>
              <a:t>nos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Gymru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2025. </a:t>
            </a:r>
            <a:r>
              <a:rPr lang="en-GB" b="1" dirty="0" err="1"/>
              <a:t>Teithiodd</a:t>
            </a:r>
            <a:r>
              <a:rPr lang="en-GB" b="1" dirty="0"/>
              <a:t> y </a:t>
            </a:r>
            <a:r>
              <a:rPr lang="en-GB" b="1" dirty="0" err="1"/>
              <a:t>gyfran</a:t>
            </a:r>
            <a:r>
              <a:rPr lang="en-GB" b="1" dirty="0"/>
              <a:t> </a:t>
            </a:r>
            <a:r>
              <a:rPr lang="en-GB" b="1" dirty="0" err="1"/>
              <a:t>fwyaf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lle</a:t>
            </a:r>
            <a:r>
              <a:rPr lang="en-GB" b="1" dirty="0"/>
              <a:t> </a:t>
            </a:r>
            <a:r>
              <a:rPr lang="en-GB" b="1" dirty="0" err="1"/>
              <a:t>hynny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rywle</a:t>
            </a:r>
            <a:r>
              <a:rPr lang="en-GB" b="1" dirty="0"/>
              <a:t> </a:t>
            </a:r>
            <a:r>
              <a:rPr lang="en-GB" b="1" dirty="0" err="1"/>
              <a:t>arall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Ynysoedd</a:t>
            </a:r>
            <a:r>
              <a:rPr lang="en-GB" b="1" dirty="0"/>
              <a:t> Prydain neu </a:t>
            </a:r>
            <a:r>
              <a:rPr lang="en-GB" b="1" dirty="0" err="1"/>
              <a:t>Iwerddon</a:t>
            </a:r>
            <a:r>
              <a:rPr lang="en-GB" b="1" dirty="0"/>
              <a:t>, </a:t>
            </a:r>
            <a:r>
              <a:rPr lang="en-GB" b="1" dirty="0" err="1"/>
              <a:t>tra</a:t>
            </a:r>
            <a:r>
              <a:rPr lang="en-GB" b="1" dirty="0"/>
              <a:t> </a:t>
            </a:r>
            <a:r>
              <a:rPr lang="en-GB" b="1" dirty="0" err="1"/>
              <a:t>dewisodd</a:t>
            </a:r>
            <a:r>
              <a:rPr lang="en-GB" b="1" dirty="0"/>
              <a:t> </a:t>
            </a:r>
            <a:r>
              <a:rPr lang="en-GB" b="1" dirty="0" err="1"/>
              <a:t>ychydig</a:t>
            </a:r>
            <a:r>
              <a:rPr lang="en-GB" b="1" dirty="0"/>
              <a:t> o dan 3 o bob 10 </a:t>
            </a:r>
            <a:r>
              <a:rPr lang="en-GB" b="1" dirty="0" err="1"/>
              <a:t>fynd</a:t>
            </a:r>
            <a:r>
              <a:rPr lang="en-GB" b="1" dirty="0"/>
              <a:t> </a:t>
            </a:r>
            <a:r>
              <a:rPr lang="en-GB" b="1" dirty="0" err="1"/>
              <a:t>dramor</a:t>
            </a:r>
            <a:r>
              <a:rPr lang="en-GB" b="1" dirty="0"/>
              <a:t>. Ni </a:t>
            </a:r>
            <a:r>
              <a:rPr lang="en-GB" b="1" dirty="0" err="1"/>
              <a:t>chymerodd</a:t>
            </a:r>
            <a:r>
              <a:rPr lang="en-GB" b="1" dirty="0"/>
              <a:t> </a:t>
            </a:r>
            <a:r>
              <a:rPr lang="en-GB" b="1" dirty="0" err="1"/>
              <a:t>traean</a:t>
            </a:r>
            <a:r>
              <a:rPr lang="en-GB" b="1" dirty="0"/>
              <a:t> </a:t>
            </a:r>
            <a:r>
              <a:rPr lang="en-GB" b="1" dirty="0" err="1"/>
              <a:t>pellach</a:t>
            </a:r>
            <a:r>
              <a:rPr lang="en-GB" b="1" dirty="0"/>
              <a:t> daith o </a:t>
            </a:r>
            <a:r>
              <a:rPr lang="en-GB" b="1" dirty="0" err="1"/>
              <a:t>gwbl</a:t>
            </a:r>
            <a:r>
              <a:rPr lang="en-GB" b="1" dirty="0"/>
              <a:t>.</a:t>
            </a:r>
            <a:endParaRPr lang="en-GB" b="1" noProof="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5D97056-CD45-A61C-0C5D-A9276B4EE8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1" y="1753565"/>
            <a:ext cx="3213378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Di-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3" descr="39% o'r rhai gymerodd taith i Gymru, oedd yn ystyried taith dros nos i Gymru yn 2025.">
            <a:extLst>
              <a:ext uri="{FF2B5EF4-FFF2-40B4-BE49-F238E27FC236}">
                <a16:creationId xmlns:a16="http://schemas.microsoft.com/office/drawing/2014/main" id="{3EAED909-950C-BC1B-8267-E3507C3E2727}"/>
              </a:ext>
            </a:extLst>
          </p:cNvPr>
          <p:cNvGrpSpPr/>
          <p:nvPr/>
        </p:nvGrpSpPr>
        <p:grpSpPr>
          <a:xfrm>
            <a:off x="571795" y="2249144"/>
            <a:ext cx="2618371" cy="3433996"/>
            <a:chOff x="571795" y="2249144"/>
            <a:chExt cx="2618371" cy="34339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894D18-C4B2-436C-CD7A-303FB56A3338}"/>
                </a:ext>
              </a:extLst>
            </p:cNvPr>
            <p:cNvSpPr txBox="1"/>
            <p:nvPr/>
          </p:nvSpPr>
          <p:spPr>
            <a:xfrm>
              <a:off x="571795" y="4605922"/>
              <a:ext cx="261837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/>
                <a:t>O'r</a:t>
              </a:r>
              <a:r>
                <a:rPr lang="en-GB" sz="1600" dirty="0"/>
                <a:t> </a:t>
              </a:r>
              <a:r>
                <a:rPr lang="en-GB" sz="1600" dirty="0" err="1"/>
                <a:t>rhai</a:t>
              </a:r>
              <a:r>
                <a:rPr lang="en-GB" sz="1600" dirty="0"/>
                <a:t> </a:t>
              </a:r>
              <a:r>
                <a:rPr lang="en-GB" sz="1600" dirty="0" err="1"/>
                <a:t>gymerodd</a:t>
              </a:r>
              <a:r>
                <a:rPr lang="en-GB" sz="1600" dirty="0"/>
                <a:t> </a:t>
              </a:r>
              <a:r>
                <a:rPr lang="en-GB" sz="1600" dirty="0" err="1"/>
                <a:t>taith</a:t>
              </a:r>
              <a:r>
                <a:rPr lang="en-GB" sz="1600" dirty="0"/>
                <a:t> </a:t>
              </a:r>
              <a:r>
                <a:rPr lang="en-GB" sz="1600" dirty="0" err="1"/>
                <a:t>i</a:t>
              </a:r>
              <a:r>
                <a:rPr lang="en-GB" sz="1600" dirty="0"/>
                <a:t> </a:t>
              </a:r>
              <a:r>
                <a:rPr lang="en-GB" sz="1600" dirty="0" err="1"/>
                <a:t>Gymru</a:t>
              </a:r>
              <a:r>
                <a:rPr lang="en-GB" sz="1600" dirty="0"/>
                <a:t>, </a:t>
              </a:r>
              <a:r>
                <a:rPr lang="en-GB" sz="1600" dirty="0" err="1"/>
                <a:t>oedd</a:t>
              </a:r>
              <a:r>
                <a:rPr lang="en-GB" sz="1600" dirty="0"/>
                <a:t> </a:t>
              </a:r>
              <a:r>
                <a:rPr lang="en-GB" sz="1600" dirty="0" err="1"/>
                <a:t>yn</a:t>
              </a:r>
              <a:r>
                <a:rPr lang="en-GB" sz="1600" dirty="0"/>
                <a:t> </a:t>
              </a:r>
              <a:r>
                <a:rPr lang="en-GB" sz="1600" dirty="0" err="1"/>
                <a:t>ystyried</a:t>
              </a:r>
              <a:r>
                <a:rPr lang="en-GB" sz="1600" dirty="0"/>
                <a:t> </a:t>
              </a:r>
              <a:r>
                <a:rPr lang="en-GB" sz="1600" dirty="0" err="1"/>
                <a:t>taith</a:t>
              </a:r>
              <a:r>
                <a:rPr lang="en-GB" sz="1600" dirty="0"/>
                <a:t> </a:t>
              </a:r>
              <a:r>
                <a:rPr lang="en-GB" sz="1600" dirty="0" err="1"/>
                <a:t>dros</a:t>
              </a:r>
              <a:r>
                <a:rPr lang="en-GB" sz="1600" dirty="0"/>
                <a:t> </a:t>
              </a:r>
              <a:r>
                <a:rPr lang="en-GB" sz="1600" dirty="0" err="1"/>
                <a:t>nos</a:t>
              </a:r>
              <a:r>
                <a:rPr lang="en-GB" sz="1600" dirty="0"/>
                <a:t> </a:t>
              </a:r>
              <a:r>
                <a:rPr lang="en-GB" sz="1600" dirty="0" err="1"/>
                <a:t>i</a:t>
              </a:r>
              <a:r>
                <a:rPr lang="en-GB" sz="1600" dirty="0"/>
                <a:t> </a:t>
              </a:r>
              <a:r>
                <a:rPr lang="en-GB" sz="1600" dirty="0" err="1"/>
                <a:t>Gymru</a:t>
              </a:r>
              <a:r>
                <a:rPr lang="en-GB" sz="1600" dirty="0"/>
                <a:t> </a:t>
              </a:r>
              <a:r>
                <a:rPr lang="en-GB" sz="1600" dirty="0" err="1"/>
                <a:t>yn</a:t>
              </a:r>
              <a:r>
                <a:rPr lang="en-GB" sz="1600" dirty="0"/>
                <a:t> 2025</a:t>
              </a:r>
              <a:endParaRPr lang="en-GB" sz="1600" dirty="0">
                <a:solidFill>
                  <a:srgbClr val="12074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EC422B8-8CEC-B15E-D580-8FFA178A9E7B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677914" y="2249144"/>
              <a:ext cx="2411798" cy="2273014"/>
              <a:chOff x="6982185" y="2760024"/>
              <a:chExt cx="2411798" cy="2273014"/>
            </a:xfrm>
          </p:grpSpPr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5B4A6B84-7C85-A0DC-BA9C-F8A70A82FE9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61217945"/>
                  </p:ext>
                </p:extLst>
              </p:nvPr>
            </p:nvGraphicFramePr>
            <p:xfrm>
              <a:off x="6982185" y="2760024"/>
              <a:ext cx="2411798" cy="2273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9BAAC3-50A2-BFAD-6F40-173282714C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7557346" y="3510044"/>
                <a:ext cx="1338828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4500" b="1" noProof="0" dirty="0">
                    <a:solidFill>
                      <a:srgbClr val="120742"/>
                    </a:solidFill>
                  </a:rPr>
                  <a:t>39%</a:t>
                </a: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AF1A67C-D6B5-1561-87F7-467D3ED2ED6E}"/>
              </a:ext>
            </a:extLst>
          </p:cNvPr>
          <p:cNvSpPr txBox="1"/>
          <p:nvPr/>
        </p:nvSpPr>
        <p:spPr>
          <a:xfrm>
            <a:off x="3988861" y="1753565"/>
            <a:ext cx="3213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120742"/>
                </a:solidFill>
              </a:rPr>
              <a:t>Bwriadwyr</a:t>
            </a:r>
            <a:r>
              <a:rPr lang="en-GB" sz="1400" dirty="0">
                <a:solidFill>
                  <a:srgbClr val="120742"/>
                </a:solidFill>
              </a:rPr>
              <a:t> | Di-</a:t>
            </a:r>
            <a:r>
              <a:rPr lang="en-GB" sz="1400" dirty="0" err="1">
                <a:solidFill>
                  <a:srgbClr val="120742"/>
                </a:solidFill>
              </a:rPr>
              <a:t>deithwyr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Gymru</a:t>
            </a:r>
            <a:endParaRPr lang="en-GB" sz="1400" dirty="0">
              <a:solidFill>
                <a:srgbClr val="120742"/>
              </a:solidFill>
            </a:endParaRPr>
          </a:p>
        </p:txBody>
      </p:sp>
      <p:graphicFrame>
        <p:nvGraphicFramePr>
          <p:cNvPr id="8" name="Chart 7" descr="Siart bar llorweddol o dan y pennawd &quot;Bwriadwyr | Di-deithwyr i Gymru&quot;, yn dangos i ble aeth di-ymwelwyr â Chymru: 49% i rywle arall yn Ynysoedd Prydain neu Iwerddon, 32% ddim yn cymryd gwyliau o gwbl, a 29% dramor.">
            <a:extLst>
              <a:ext uri="{FF2B5EF4-FFF2-40B4-BE49-F238E27FC236}">
                <a16:creationId xmlns:a16="http://schemas.microsoft.com/office/drawing/2014/main" id="{D696A3D5-12AA-74D4-A5DF-7BEA19A719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567204"/>
              </p:ext>
            </p:extLst>
          </p:nvPr>
        </p:nvGraphicFramePr>
        <p:xfrm>
          <a:off x="3988861" y="2345397"/>
          <a:ext cx="4730431" cy="319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80C7BCA-4AB0-9F4B-61F6-5B3BC583B6A4}"/>
              </a:ext>
            </a:extLst>
          </p:cNvPr>
          <p:cNvSpPr txBox="1">
            <a:spLocks/>
          </p:cNvSpPr>
          <p:nvPr/>
        </p:nvSpPr>
        <p:spPr>
          <a:xfrm>
            <a:off x="254353" y="5858938"/>
            <a:ext cx="8793394" cy="662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B1. Fe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grybwyll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na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gymryd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toriad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byr</a:t>
            </a:r>
            <a:r>
              <a:rPr lang="en-GB" sz="1200" noProof="0" dirty="0">
                <a:solidFill>
                  <a:schemeClr val="tx1"/>
                </a:solidFill>
              </a:rPr>
              <a:t> neu </a:t>
            </a:r>
            <a:r>
              <a:rPr lang="en-GB" sz="1200" noProof="0" dirty="0" err="1">
                <a:solidFill>
                  <a:schemeClr val="tx1"/>
                </a:solidFill>
              </a:rPr>
              <a:t>wyliau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ystod</a:t>
            </a:r>
            <a:r>
              <a:rPr lang="en-GB" sz="1200" noProof="0" dirty="0">
                <a:solidFill>
                  <a:schemeClr val="tx1"/>
                </a:solidFill>
              </a:rPr>
              <a:t> 2025. </a:t>
            </a:r>
            <a:r>
              <a:rPr lang="en-GB" sz="1200" noProof="0" dirty="0" err="1">
                <a:solidFill>
                  <a:schemeClr val="tx1"/>
                </a:solidFill>
              </a:rPr>
              <a:t>Oeddech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chi'n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ystyried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taith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dros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nos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yng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Nghymru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2025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unrhyw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adeg</a:t>
            </a:r>
            <a:r>
              <a:rPr lang="en-GB" sz="1200" noProof="0" dirty="0">
                <a:solidFill>
                  <a:schemeClr val="tx1"/>
                </a:solidFill>
              </a:rPr>
              <a:t>? B2. Ac a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fynd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rywle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arall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gyfer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gwyliau</a:t>
            </a:r>
            <a:r>
              <a:rPr lang="en-GB" sz="1200" noProof="0" dirty="0">
                <a:solidFill>
                  <a:schemeClr val="tx1"/>
                </a:solidFill>
              </a:rPr>
              <a:t>, neu </a:t>
            </a:r>
            <a:r>
              <a:rPr lang="en-GB" sz="1200" noProof="0" dirty="0" err="1">
                <a:solidFill>
                  <a:schemeClr val="tx1"/>
                </a:solidFill>
              </a:rPr>
              <a:t>na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gymryd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gwyliau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gwbl</a:t>
            </a:r>
            <a:r>
              <a:rPr lang="en-GB" sz="1200" noProof="0" dirty="0">
                <a:solidFill>
                  <a:schemeClr val="tx1"/>
                </a:solidFill>
              </a:rPr>
              <a:t>? Di-</a:t>
            </a:r>
            <a:r>
              <a:rPr lang="en-GB" sz="1200" noProof="0" dirty="0" err="1">
                <a:solidFill>
                  <a:schemeClr val="tx1"/>
                </a:solidFill>
              </a:rPr>
              <a:t>deithwyr</a:t>
            </a:r>
            <a:r>
              <a:rPr lang="en-GB" sz="1200" noProof="0" dirty="0">
                <a:solidFill>
                  <a:schemeClr val="tx1"/>
                </a:solidFill>
              </a:rPr>
              <a:t> Cymru 2025, n=1,684.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483EBF9-C263-366D-B16E-8F2C567B9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8010" y="-1"/>
            <a:ext cx="3043990" cy="660533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00FFA56-1D2A-9CC8-293A-5FE4B16C5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578743" y="1698695"/>
            <a:ext cx="0" cy="398444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95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9205-C638-B3F0-9CC3-E1FEDF03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21A98287-1A9C-3EB5-A3F7-9BB29D50ED84}"/>
              </a:ext>
            </a:extLst>
          </p:cNvPr>
          <p:cNvSpPr txBox="1">
            <a:spLocks/>
          </p:cNvSpPr>
          <p:nvPr/>
        </p:nvSpPr>
        <p:spPr>
          <a:xfrm>
            <a:off x="227094" y="421292"/>
            <a:ext cx="7392906" cy="82999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Ymhlith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Chymru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deithiodd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rannau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eraill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Brydain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Iwerddon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Lloegr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oedd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cyrchfan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ymwelwyd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fwyaf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(78%),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gyda'r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Alban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agosaf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ôl</a:t>
            </a:r>
            <a:r>
              <a:rPr lang="en-GB" b="1" noProof="0" dirty="0">
                <a:latin typeface="Arial" panose="020B0604020202020204" pitchFamily="34" charset="0"/>
                <a:cs typeface="Arial" panose="020B0604020202020204" pitchFamily="34" charset="0"/>
              </a:rPr>
              <a:t> (19%).</a:t>
            </a:r>
            <a:endParaRPr lang="en-GB" b="1" noProof="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BE00497-4EBE-92B3-8DFE-BF0CE10494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636" y="1583576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Cyrchfannau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amgen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Di-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Chart 10" descr="Siart bar yn dangos i ba ardaloedd o Ynysoedd Prydain ac Iwerddon yr aeth di-ymwelwyr â Chymru: Lloegr (78%), Yr Alban (19%), Gweriniaeth Iwerddon (3%), a Gogledd Iwerddon (3%). Mae nodyn yn egluro y gallai amlygrwydd Lloegr adlewyrchu'r gyfran uchel o ymatebwyr sy'n byw yno.">
            <a:extLst>
              <a:ext uri="{FF2B5EF4-FFF2-40B4-BE49-F238E27FC236}">
                <a16:creationId xmlns:a16="http://schemas.microsoft.com/office/drawing/2014/main" id="{FEFF08DB-1202-39BA-B2C6-9E47603687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8128594"/>
              </p:ext>
            </p:extLst>
          </p:nvPr>
        </p:nvGraphicFramePr>
        <p:xfrm>
          <a:off x="360000" y="2455436"/>
          <a:ext cx="6449873" cy="2969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22" name="Picture 6">
            <a:extLst>
              <a:ext uri="{FF2B5EF4-FFF2-40B4-BE49-F238E27FC236}">
                <a16:creationId xmlns:a16="http://schemas.microsoft.com/office/drawing/2014/main" id="{3AF369E4-D0C6-000E-90D1-1888B96F3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97" y="5496283"/>
            <a:ext cx="515639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BBD4A484-2BF6-5681-971F-66773AB57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299" y="5496283"/>
            <a:ext cx="571501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F5845A-962F-116C-AC05-5BB411E5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464" y="5505808"/>
            <a:ext cx="647700" cy="3238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B395437-5432-2597-DBCC-C51D71462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637" y="5505808"/>
            <a:ext cx="6477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CC689D-404C-B7A5-1E3C-25E5B9EEA2EB}"/>
              </a:ext>
            </a:extLst>
          </p:cNvPr>
          <p:cNvSpPr txBox="1">
            <a:spLocks/>
          </p:cNvSpPr>
          <p:nvPr/>
        </p:nvSpPr>
        <p:spPr>
          <a:xfrm>
            <a:off x="360000" y="6171475"/>
            <a:ext cx="678900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 dirty="0">
                <a:solidFill>
                  <a:schemeClr val="tx1"/>
                </a:solidFill>
              </a:rPr>
              <a:t>B3. Ac </a:t>
            </a:r>
            <a:r>
              <a:rPr lang="en-GB" sz="1200" noProof="0" dirty="0" err="1">
                <a:solidFill>
                  <a:schemeClr val="tx1"/>
                </a:solidFill>
              </a:rPr>
              <a:t>ym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mha</a:t>
            </a:r>
            <a:r>
              <a:rPr lang="en-GB" sz="1200" noProof="0" dirty="0">
                <a:solidFill>
                  <a:schemeClr val="tx1"/>
                </a:solidFill>
              </a:rPr>
              <a:t> un </a:t>
            </a:r>
            <a:r>
              <a:rPr lang="en-GB" sz="1200" noProof="0" dirty="0" err="1">
                <a:solidFill>
                  <a:schemeClr val="tx1"/>
                </a:solidFill>
              </a:rPr>
              <a:t>o'r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ardaloedd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canlynol</a:t>
            </a:r>
            <a:r>
              <a:rPr lang="en-GB" sz="1200" noProof="0" dirty="0">
                <a:solidFill>
                  <a:schemeClr val="tx1"/>
                </a:solidFill>
              </a:rPr>
              <a:t> o </a:t>
            </a:r>
            <a:r>
              <a:rPr lang="en-GB" sz="1200" noProof="0" dirty="0" err="1">
                <a:solidFill>
                  <a:schemeClr val="tx1"/>
                </a:solidFill>
              </a:rPr>
              <a:t>Ynysoedd</a:t>
            </a:r>
            <a:r>
              <a:rPr lang="en-GB" sz="1200" noProof="0" dirty="0">
                <a:solidFill>
                  <a:schemeClr val="tx1"/>
                </a:solidFill>
              </a:rPr>
              <a:t> Prydain ac </a:t>
            </a:r>
            <a:r>
              <a:rPr lang="en-GB" sz="1200" noProof="0" dirty="0" err="1">
                <a:solidFill>
                  <a:schemeClr val="tx1"/>
                </a:solidFill>
              </a:rPr>
              <a:t>Iwerddon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wnaethoch</a:t>
            </a:r>
            <a:r>
              <a:rPr lang="en-GB" sz="1200" noProof="0" dirty="0">
                <a:solidFill>
                  <a:schemeClr val="tx1"/>
                </a:solidFill>
              </a:rPr>
              <a:t> chi </a:t>
            </a:r>
            <a:r>
              <a:rPr lang="en-GB" sz="1200" noProof="0" dirty="0" err="1">
                <a:solidFill>
                  <a:schemeClr val="tx1"/>
                </a:solidFill>
              </a:rPr>
              <a:t>fynd</a:t>
            </a:r>
            <a:r>
              <a:rPr lang="en-GB" sz="1200" noProof="0" dirty="0">
                <a:solidFill>
                  <a:schemeClr val="tx1"/>
                </a:solidFill>
              </a:rPr>
              <a:t>? Di-</a:t>
            </a:r>
            <a:r>
              <a:rPr lang="en-GB" sz="1200" noProof="0" dirty="0" err="1">
                <a:solidFill>
                  <a:schemeClr val="tx1"/>
                </a:solidFill>
              </a:rPr>
              <a:t>deithwyr</a:t>
            </a:r>
            <a:r>
              <a:rPr lang="en-GB" sz="1200" noProof="0" dirty="0">
                <a:solidFill>
                  <a:schemeClr val="tx1"/>
                </a:solidFill>
              </a:rPr>
              <a:t> Cymru </a:t>
            </a:r>
            <a:r>
              <a:rPr lang="en-GB" sz="1200" noProof="0" dirty="0" err="1">
                <a:solidFill>
                  <a:schemeClr val="tx1"/>
                </a:solidFill>
              </a:rPr>
              <a:t>aeth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i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rywle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arall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</a:t>
            </a:r>
            <a:r>
              <a:rPr lang="en-GB" sz="1200" noProof="0" dirty="0">
                <a:solidFill>
                  <a:schemeClr val="tx1"/>
                </a:solidFill>
              </a:rPr>
              <a:t> </a:t>
            </a:r>
            <a:r>
              <a:rPr lang="en-GB" sz="1200" noProof="0" dirty="0" err="1">
                <a:solidFill>
                  <a:schemeClr val="tx1"/>
                </a:solidFill>
              </a:rPr>
              <a:t>Ynysoedd</a:t>
            </a:r>
            <a:r>
              <a:rPr lang="en-GB" sz="1200" noProof="0" dirty="0">
                <a:solidFill>
                  <a:schemeClr val="tx1"/>
                </a:solidFill>
              </a:rPr>
              <a:t> Prydain neu </a:t>
            </a:r>
            <a:r>
              <a:rPr lang="en-GB" sz="1200" noProof="0" dirty="0" err="1">
                <a:solidFill>
                  <a:schemeClr val="tx1"/>
                </a:solidFill>
              </a:rPr>
              <a:t>Iwerddon</a:t>
            </a:r>
            <a:r>
              <a:rPr lang="en-GB" sz="1200" noProof="0" dirty="0">
                <a:solidFill>
                  <a:schemeClr val="tx1"/>
                </a:solidFill>
              </a:rPr>
              <a:t>, n=827.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D68B0B0-6404-4BEA-248E-7536E242E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B0CD71-6051-C1B0-4240-CC5E5C3DC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000" y="-11430"/>
            <a:ext cx="4572000" cy="66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039EAD-C4B8-203E-1FC7-F13365A3F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651117" y="3185229"/>
            <a:ext cx="884181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090B30-4C7D-C92E-3016-DA863A14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35298" y="2597426"/>
            <a:ext cx="1751780" cy="1192694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AF209D-BEC3-3B0B-4BD6-F3433624B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28003" y="2686926"/>
            <a:ext cx="1566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>
                <a:solidFill>
                  <a:schemeClr val="accent1"/>
                </a:solidFill>
              </a:rPr>
              <a:t>Nodyn</a:t>
            </a:r>
            <a:r>
              <a:rPr lang="en-GB" sz="1000" i="1" dirty="0">
                <a:solidFill>
                  <a:schemeClr val="accent1"/>
                </a:solidFill>
              </a:rPr>
              <a:t>: Gallai </a:t>
            </a:r>
            <a:r>
              <a:rPr lang="en-GB" sz="1000" i="1" dirty="0" err="1">
                <a:solidFill>
                  <a:schemeClr val="accent1"/>
                </a:solidFill>
              </a:rPr>
              <a:t>amlygrwydd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Lloegr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yn</a:t>
            </a:r>
            <a:r>
              <a:rPr lang="en-GB" sz="1000" i="1" dirty="0">
                <a:solidFill>
                  <a:schemeClr val="accent1"/>
                </a:solidFill>
              </a:rPr>
              <a:t> y </a:t>
            </a:r>
            <a:r>
              <a:rPr lang="en-GB" sz="1000" i="1" dirty="0" err="1">
                <a:solidFill>
                  <a:schemeClr val="accent1"/>
                </a:solidFill>
              </a:rPr>
              <a:t>canlyniadau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adlewyrchu'r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gyfran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uchel</a:t>
            </a:r>
            <a:r>
              <a:rPr lang="en-GB" sz="1000" i="1" dirty="0">
                <a:solidFill>
                  <a:schemeClr val="accent1"/>
                </a:solidFill>
              </a:rPr>
              <a:t> o </a:t>
            </a:r>
            <a:r>
              <a:rPr lang="en-GB" sz="1000" i="1" dirty="0" err="1">
                <a:solidFill>
                  <a:schemeClr val="accent1"/>
                </a:solidFill>
              </a:rPr>
              <a:t>ymatebwyr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sy'n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byw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yn</a:t>
            </a:r>
            <a:r>
              <a:rPr lang="en-GB" sz="1000" i="1" dirty="0">
                <a:solidFill>
                  <a:schemeClr val="accent1"/>
                </a:solidFill>
              </a:rPr>
              <a:t> </a:t>
            </a:r>
            <a:r>
              <a:rPr lang="en-GB" sz="1000" i="1" dirty="0" err="1">
                <a:solidFill>
                  <a:schemeClr val="accent1"/>
                </a:solidFill>
              </a:rPr>
              <a:t>Lloegr</a:t>
            </a:r>
            <a:r>
              <a:rPr lang="en-GB" sz="1000" i="1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203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6012</Words>
  <Application>Microsoft Office PowerPoint</Application>
  <PresentationFormat>Widescreen</PresentationFormat>
  <Paragraphs>423</Paragraphs>
  <Slides>56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Aptos</vt:lpstr>
      <vt:lpstr>Arial</vt:lpstr>
      <vt:lpstr>Calibri</vt:lpstr>
      <vt:lpstr>Cambria</vt:lpstr>
      <vt:lpstr>VisitBritain powerpoint template 16x9 final</vt:lpstr>
      <vt:lpstr>Arolwg ail-gyswllt defnyddwyr Croeso Cymru: adroddiad y DU ac Iwerddon (2026)</vt:lpstr>
      <vt:lpstr>Adroddiad Ymchwil Llawn: Arolwg ail-gyswllt defnyddwyr Croeso Cymru – Adroddiad y DU ac Iwerddon (2026)  Caerdydd: Llywodraeth Cymru, rhif adroddiad GSR: 81/2026  Gellir dod o hyd i’r adroddiad hwn ar dudalennau Ystadegau ac ymchwil gwefan Llywodraeth Cymru: https://www.llyw.cymru/ystadegau-ac-ymchwil</vt:lpstr>
      <vt:lpstr>Cynnwys</vt:lpstr>
      <vt:lpstr>CEFNDIR A METHODOLEG</vt:lpstr>
      <vt:lpstr>Cefndir</vt:lpstr>
      <vt:lpstr>Ochr yn ochr â'r astudiaeth hon, mae Croeso Cymru'n cynhyrchu ystod o fewnwelediad ac ymchwil.</vt:lpstr>
      <vt:lpstr>Methodoleg</vt:lpstr>
      <vt:lpstr>DIFFINIADAU</vt:lpstr>
      <vt:lpstr>CANFYDDIADAU ALLWEDDOL</vt:lpstr>
      <vt:lpstr>CRYONDEB CANFYDDIADAU ALLWEDDOL</vt:lpstr>
      <vt:lpstr>PROFFIL YMHOLWYR CROESO CYMRU</vt:lpstr>
      <vt:lpstr>Mae poblogaeth y sampl ychydig yn hŷn o'i gymharu â'r tair blynedd flaenorol. Fel yn y blynyddoedd blaenorol, gweler cyfran uwch o gyfranogwyr benywaidd. </vt:lpstr>
      <vt:lpstr>Bwriadau ar gyfer ymweld â Chymru | Pob ton</vt:lpstr>
      <vt:lpstr>Bwriadau ymweld â Chymru | yn ôl cam bywyd</vt:lpstr>
      <vt:lpstr>Man Preswyl | Pob ton</vt:lpstr>
      <vt:lpstr>TROSI TAITH A PHERTHYNAS Â CHYMRU 2025</vt:lpstr>
      <vt:lpstr>CRYNODEB TROSI TAITH A PHERTHYNAS Â CHYMRU 2025</vt:lpstr>
      <vt:lpstr>Amlder tripiau yng Nghymru | Cam Bywyd</vt:lpstr>
      <vt:lpstr>Nifer cyfartalog o wyliau yng Nghymru | Pob ton</vt:lpstr>
      <vt:lpstr>Gwyliau cymerwyd cyn 2025 | Ton 2026</vt:lpstr>
      <vt:lpstr>NODWEDDION TEITHIAU 2025</vt:lpstr>
      <vt:lpstr>CRYNODEB NODWEDDION TEITHIAU 2025</vt:lpstr>
      <vt:lpstr>Sgôr profiad | Pob Ton ac yn ôl cam bywyd</vt:lpstr>
      <vt:lpstr>Rhesymau am eisiau ymweld â Chymru | Teithiau 2025</vt:lpstr>
      <vt:lpstr>Rhesymau dros dewis Cymru fel cyrchfan | Cam bywyd</vt:lpstr>
      <vt:lpstr>Gweithgareddau mwyaf boblogaidd yng Nghymru | Teithiau 2025</vt:lpstr>
      <vt:lpstr>Dewisiadau cyrchfan | Teithiau 2025</vt:lpstr>
      <vt:lpstr>Nifer o leoliadau ar y taith | Teithiau 2025</vt:lpstr>
      <vt:lpstr>Mis y taith | Pob ton</vt:lpstr>
      <vt:lpstr>Nifer o nosweithiau | Pob ton</vt:lpstr>
      <vt:lpstr>Maint y Grŵp Uniongyrchol | Cyfanswm</vt:lpstr>
      <vt:lpstr>Fynhonnell bwcio | Teithiau 2025</vt:lpstr>
      <vt:lpstr>Math o lety | Teithiau 2025</vt:lpstr>
      <vt:lpstr>Ystyriaethau Cyrchfan | Teithiau 2025</vt:lpstr>
      <vt:lpstr>EFFAITH MARCHNATA CROESO CYMRU</vt:lpstr>
      <vt:lpstr>Crynodeb effaith marchnata Croeso Cymru</vt:lpstr>
      <vt:lpstr>Amlygiad Cyfathrebu | Teithiau 2025</vt:lpstr>
      <vt:lpstr>Mathau o gyfathrebu a welwyd | Teithiau 2025</vt:lpstr>
      <vt:lpstr>Cyswllt gyda Croeso Cymru | Teithiau 2025</vt:lpstr>
      <vt:lpstr>Cyrchu gwefan Croeso Cymru | Teithiau 2025</vt:lpstr>
      <vt:lpstr>Dylanwad Croeso Cymru ar benderfyniadau taith | Teithiau 2025</vt:lpstr>
      <vt:lpstr>Mathau o gyfathrebu a lefel ganfyddedig o ddylanwad | Teithiau 2025</vt:lpstr>
      <vt:lpstr>Ameseriadau penderfyniadau taith | Teithiau 2025</vt:lpstr>
      <vt:lpstr>Deallusrwydd Artiffisial (DA)</vt:lpstr>
      <vt:lpstr>Cynllunio gyda DA | Teithwyr Cymru</vt:lpstr>
      <vt:lpstr>Dylanwad Bwcio DA</vt:lpstr>
      <vt:lpstr>TEBYGOLRWYDD O YMWELD Â CHYMRU YN 2026</vt:lpstr>
      <vt:lpstr>CRYNODEB TEBYGOLRWYDD O YMWELD Â CHYMRU YN 2026</vt:lpstr>
      <vt:lpstr>Bwriadau teithiau 2025 | Cyfanswm</vt:lpstr>
      <vt:lpstr>Dylanwad Cyfathrebiadau Croeso Cymru | Ffynhonnell a Cham Bywyd</vt:lpstr>
      <vt:lpstr>Tebygolrwydd yn y dyfodol o ymweld â Chymru | Anhebygol o ymweld â Chymru yn 2026</vt:lpstr>
      <vt:lpstr>RHESYMAU DROS BEIDIO Â CHYMRYD TAITH</vt:lpstr>
      <vt:lpstr>CRYNODEB RHESYMAU DROS BEIDIO Â CHYMRYD TAITH</vt:lpstr>
      <vt:lpstr>Rhesymau dros beidio teithio i Gymru | Di-deithwyr i Gymru</vt:lpstr>
      <vt:lpstr>Bwriadwyr | Di-deithwyr i Gymru</vt:lpstr>
      <vt:lpstr>Cyrchfannau taith amgen di-ymwelwyr | Di-deithwyr i Gymru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Arolwg ail-gyswllt defnyddwyr Croeso Cymru: adroddiad y DU ac Iwerddon (2026)</dc:title>
  <dc:creator/>
  <cp:lastModifiedBy/>
  <cp:revision>1</cp:revision>
  <dcterms:created xsi:type="dcterms:W3CDTF">2026-09-30T06:36:58Z</dcterms:created>
  <dcterms:modified xsi:type="dcterms:W3CDTF">2026-09-30T06:37:36Z</dcterms:modified>
</cp:coreProperties>
</file>