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7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13.xml" ContentType="application/vnd.openxmlformats-officedocument.presentationml.notesSl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14.xml" ContentType="application/vnd.openxmlformats-officedocument.presentationml.notesSl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notesSlides/notesSlide15.xml" ContentType="application/vnd.openxmlformats-officedocument.presentationml.notesSlid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notesSlides/notesSlide16.xml" ContentType="application/vnd.openxmlformats-officedocument.presentationml.notesSlid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notesSlides/notesSlide17.xml" ContentType="application/vnd.openxmlformats-officedocument.presentationml.notesSlid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notesSlides/notesSlide18.xml" ContentType="application/vnd.openxmlformats-officedocument.presentationml.notesSlid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28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29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drawings/drawing1.xml" ContentType="application/vnd.openxmlformats-officedocument.drawingml.chartshapes+xml"/>
  <Override PartName="/ppt/charts/chart30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charts/chart31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rts/chart32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charts/chart33.xml" ContentType="application/vnd.openxmlformats-officedocument.drawingml.chart+xml"/>
  <Override PartName="/ppt/charts/style33.xml" ContentType="application/vnd.ms-office.chartstyle+xml"/>
  <Override PartName="/ppt/charts/colors33.xml" ContentType="application/vnd.ms-office.chartcolorstyle+xml"/>
  <Override PartName="/ppt/charts/chart34.xml" ContentType="application/vnd.openxmlformats-officedocument.drawingml.chart+xml"/>
  <Override PartName="/ppt/charts/style34.xml" ContentType="application/vnd.ms-office.chartstyle+xml"/>
  <Override PartName="/ppt/charts/colors34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60" r:id="rId1"/>
    <p:sldMasterId id="2147483676" r:id="rId2"/>
    <p:sldMasterId id="2147483685" r:id="rId3"/>
  </p:sldMasterIdLst>
  <p:notesMasterIdLst>
    <p:notesMasterId r:id="rId54"/>
  </p:notesMasterIdLst>
  <p:handoutMasterIdLst>
    <p:handoutMasterId r:id="rId55"/>
  </p:handoutMasterIdLst>
  <p:sldIdLst>
    <p:sldId id="952" r:id="rId4"/>
    <p:sldId id="953" r:id="rId5"/>
    <p:sldId id="2147483322" r:id="rId6"/>
    <p:sldId id="1180" r:id="rId7"/>
    <p:sldId id="954" r:id="rId8"/>
    <p:sldId id="2147483323" r:id="rId9"/>
    <p:sldId id="1049" r:id="rId10"/>
    <p:sldId id="2147483324" r:id="rId11"/>
    <p:sldId id="1181" r:id="rId12"/>
    <p:sldId id="1172" r:id="rId13"/>
    <p:sldId id="1173" r:id="rId14"/>
    <p:sldId id="2147483307" r:id="rId15"/>
    <p:sldId id="1009" r:id="rId16"/>
    <p:sldId id="973" r:id="rId17"/>
    <p:sldId id="2147483308" r:id="rId18"/>
    <p:sldId id="2147483312" r:id="rId19"/>
    <p:sldId id="1017" r:id="rId20"/>
    <p:sldId id="2147483313" r:id="rId21"/>
    <p:sldId id="1019" r:id="rId22"/>
    <p:sldId id="1018" r:id="rId23"/>
    <p:sldId id="1174" r:id="rId24"/>
    <p:sldId id="1141" r:id="rId25"/>
    <p:sldId id="962" r:id="rId26"/>
    <p:sldId id="1067" r:id="rId27"/>
    <p:sldId id="1066" r:id="rId28"/>
    <p:sldId id="966" r:id="rId29"/>
    <p:sldId id="1035" r:id="rId30"/>
    <p:sldId id="970" r:id="rId31"/>
    <p:sldId id="971" r:id="rId32"/>
    <p:sldId id="979" r:id="rId33"/>
    <p:sldId id="1176" r:id="rId34"/>
    <p:sldId id="1154" r:id="rId35"/>
    <p:sldId id="982" r:id="rId36"/>
    <p:sldId id="983" r:id="rId37"/>
    <p:sldId id="1040" r:id="rId38"/>
    <p:sldId id="980" r:id="rId39"/>
    <p:sldId id="984" r:id="rId40"/>
    <p:sldId id="985" r:id="rId41"/>
    <p:sldId id="2147483317" r:id="rId42"/>
    <p:sldId id="2147483318" r:id="rId43"/>
    <p:sldId id="1177" r:id="rId44"/>
    <p:sldId id="1155" r:id="rId45"/>
    <p:sldId id="986" r:id="rId46"/>
    <p:sldId id="987" r:id="rId47"/>
    <p:sldId id="988" r:id="rId48"/>
    <p:sldId id="1188" r:id="rId49"/>
    <p:sldId id="1163" r:id="rId50"/>
    <p:sldId id="997" r:id="rId51"/>
    <p:sldId id="994" r:id="rId52"/>
    <p:sldId id="1027" r:id="rId5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0D19AEDF-77D3-4425-B6AB-BD2BF311DF4B}">
          <p14:sldIdLst>
            <p14:sldId id="952"/>
            <p14:sldId id="953"/>
            <p14:sldId id="2147483322"/>
          </p14:sldIdLst>
        </p14:section>
        <p14:section name="Cefndir a Methodoleg" id="{FFC82336-3FB6-46AF-8905-FB6CDB5C1689}">
          <p14:sldIdLst>
            <p14:sldId id="1180"/>
            <p14:sldId id="954"/>
            <p14:sldId id="2147483323"/>
            <p14:sldId id="1049"/>
            <p14:sldId id="2147483324"/>
          </p14:sldIdLst>
        </p14:section>
        <p14:section name="Key Findings" id="{AF7C74B5-0D16-4826-8483-66119A2DEF20}">
          <p14:sldIdLst>
            <p14:sldId id="1181"/>
            <p14:sldId id="1172"/>
          </p14:sldIdLst>
        </p14:section>
        <p14:section name="Profile of VW Enquirers" id="{79EA0617-FA25-46D3-ABB1-3D98BD50ED23}">
          <p14:sldIdLst>
            <p14:sldId id="1173"/>
            <p14:sldId id="2147483307"/>
            <p14:sldId id="1009"/>
            <p14:sldId id="973"/>
          </p14:sldIdLst>
        </p14:section>
        <p14:section name="TROSI TEITHIAU 2025 A'R BERTHYNAS Â CHYMRU" id="{FFD7C48C-3B63-4824-8847-AE71FBEE37BD}">
          <p14:sldIdLst>
            <p14:sldId id="2147483308"/>
            <p14:sldId id="2147483312"/>
            <p14:sldId id="1017"/>
            <p14:sldId id="2147483313"/>
            <p14:sldId id="1019"/>
            <p14:sldId id="1018"/>
          </p14:sldIdLst>
        </p14:section>
        <p14:section name="NODWEDDION TEITHIAU 2025" id="{BD2FC4EE-A049-4505-B242-B396D007727D}">
          <p14:sldIdLst>
            <p14:sldId id="1174"/>
            <p14:sldId id="1141"/>
            <p14:sldId id="962"/>
            <p14:sldId id="1067"/>
            <p14:sldId id="1066"/>
            <p14:sldId id="966"/>
            <p14:sldId id="1035"/>
            <p14:sldId id="970"/>
            <p14:sldId id="971"/>
            <p14:sldId id="979"/>
          </p14:sldIdLst>
        </p14:section>
        <p14:section name="EFFAITH MARCHNATA CROESO CYMRU" id="{21497AA8-36FB-4233-9E8D-C18D15645E72}">
          <p14:sldIdLst>
            <p14:sldId id="1176"/>
            <p14:sldId id="1154"/>
            <p14:sldId id="982"/>
            <p14:sldId id="983"/>
            <p14:sldId id="1040"/>
            <p14:sldId id="980"/>
            <p14:sldId id="984"/>
            <p14:sldId id="985"/>
          </p14:sldIdLst>
        </p14:section>
        <p14:section name="DA" id="{6CD07301-5EA3-4592-AA74-6E0D97FEC43C}">
          <p14:sldIdLst>
            <p14:sldId id="2147483317"/>
            <p14:sldId id="2147483318"/>
          </p14:sldIdLst>
        </p14:section>
        <p14:section name="TEBYGOLRWYDD YMWELD Â CHYMRU YN 2025" id="{4E138B13-ABE8-4882-962E-CBBC94AC37CA}">
          <p14:sldIdLst>
            <p14:sldId id="1177"/>
            <p14:sldId id="1155"/>
            <p14:sldId id="986"/>
            <p14:sldId id="987"/>
            <p14:sldId id="988"/>
          </p14:sldIdLst>
        </p14:section>
        <p14:section name="RHESYMAU DROS BEIDIO TEITHIO I GYMRU" id="{AD9BC404-D81D-46E6-BD50-6B3350EC2DD1}">
          <p14:sldIdLst>
            <p14:sldId id="1188"/>
            <p14:sldId id="1163"/>
            <p14:sldId id="997"/>
            <p14:sldId id="994"/>
            <p14:sldId id="102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0742"/>
    <a:srgbClr val="AD9CF5"/>
    <a:srgbClr val="BD1E29"/>
    <a:srgbClr val="890000"/>
    <a:srgbClr val="CB333B"/>
    <a:srgbClr val="FDB332"/>
    <a:srgbClr val="7ECFD3"/>
    <a:srgbClr val="EA5A0D"/>
    <a:srgbClr val="E9E8EE"/>
    <a:srgbClr val="90C2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95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viewProps" Target="viewProps.xml"/><Relationship Id="rId5" Type="http://schemas.openxmlformats.org/officeDocument/2006/relationships/slide" Target="slides/slide2.xml"/><Relationship Id="rId61" Type="http://schemas.microsoft.com/office/2018/10/relationships/authors" Target="authors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commentAuthors" Target="commentAuthor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theme" Target="theme/theme1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presProps" Target="presProps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5.xlsx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6.xlsx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7.xlsx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8.xlsx"/><Relationship Id="rId2" Type="http://schemas.microsoft.com/office/2011/relationships/chartColorStyle" Target="colors29.xml"/><Relationship Id="rId1" Type="http://schemas.microsoft.com/office/2011/relationships/chartStyle" Target="style29.xml"/><Relationship Id="rId4" Type="http://schemas.openxmlformats.org/officeDocument/2006/relationships/chartUserShapes" Target="../drawings/drawing1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9.xlsx"/><Relationship Id="rId2" Type="http://schemas.microsoft.com/office/2011/relationships/chartColorStyle" Target="colors30.xml"/><Relationship Id="rId1" Type="http://schemas.microsoft.com/office/2011/relationships/chartStyle" Target="style30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0.xlsx"/><Relationship Id="rId2" Type="http://schemas.microsoft.com/office/2011/relationships/chartColorStyle" Target="colors31.xml"/><Relationship Id="rId1" Type="http://schemas.microsoft.com/office/2011/relationships/chartStyle" Target="style31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1.xlsx"/><Relationship Id="rId2" Type="http://schemas.microsoft.com/office/2011/relationships/chartColorStyle" Target="colors32.xml"/><Relationship Id="rId1" Type="http://schemas.microsoft.com/office/2011/relationships/chartStyle" Target="style32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2.xlsx"/><Relationship Id="rId2" Type="http://schemas.microsoft.com/office/2011/relationships/chartColorStyle" Target="colors33.xml"/><Relationship Id="rId1" Type="http://schemas.microsoft.com/office/2011/relationships/chartStyle" Target="style33.xm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3.xlsx"/><Relationship Id="rId2" Type="http://schemas.microsoft.com/office/2011/relationships/chartColorStyle" Target="colors34.xml"/><Relationship Id="rId1" Type="http://schemas.microsoft.com/office/2011/relationships/chartStyle" Target="style3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accen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Cyfanswm</c:v>
                </c:pt>
                <c:pt idx="1">
                  <c:v>ECRM</c:v>
                </c:pt>
                <c:pt idx="2">
                  <c:v>Gwefan</c:v>
                </c:pt>
                <c:pt idx="3">
                  <c:v>Ymygyrch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1041</c:v>
                </c:pt>
                <c:pt idx="1">
                  <c:v>616</c:v>
                </c:pt>
                <c:pt idx="2">
                  <c:v>376</c:v>
                </c:pt>
                <c:pt idx="3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79-42CE-B270-89394E3A820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12"/>
        <c:axId val="337620784"/>
        <c:axId val="337621264"/>
      </c:barChart>
      <c:catAx>
        <c:axId val="33762078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12074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621264"/>
        <c:crosses val="autoZero"/>
        <c:auto val="1"/>
        <c:lblAlgn val="ctr"/>
        <c:lblOffset val="100"/>
        <c:noMultiLvlLbl val="0"/>
      </c:catAx>
      <c:valAx>
        <c:axId val="337621264"/>
        <c:scaling>
          <c:orientation val="minMax"/>
        </c:scaling>
        <c:delete val="1"/>
        <c:axPos val="t"/>
        <c:numFmt formatCode="General" sourceLinked="1"/>
        <c:majorTickMark val="none"/>
        <c:minorTickMark val="none"/>
        <c:tickLblPos val="nextTo"/>
        <c:crossAx val="3376207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2348985749511591E-2"/>
          <c:y val="0"/>
          <c:w val="0.75163097825702729"/>
          <c:h val="1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rgbClr val="2CB5BB"/>
            </a:solidFill>
            <a:ln w="9525">
              <a:solidFill>
                <a:schemeClr val="tx1"/>
              </a:solidFill>
            </a:ln>
          </c:spPr>
          <c:dPt>
            <c:idx val="0"/>
            <c:bubble3D val="0"/>
            <c:explosion val="15"/>
            <c:spPr>
              <a:solidFill>
                <a:schemeClr val="bg1"/>
              </a:solidFill>
              <a:ln w="28575">
                <a:solidFill>
                  <a:srgbClr val="122A4E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BD7-4056-8D9C-D83549EFB396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 w="9525">
                <a:solidFill>
                  <a:srgbClr val="122A4E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BD7-4056-8D9C-D83549EFB396}"/>
              </c:ext>
            </c:extLst>
          </c:dPt>
          <c:dPt>
            <c:idx val="2"/>
            <c:bubble3D val="0"/>
            <c:spPr>
              <a:solidFill>
                <a:srgbClr val="AD9CF5"/>
              </a:solidFill>
              <a:ln w="9525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0-7542-41D1-87D1-8132C495D4C4}"/>
              </c:ext>
            </c:extLst>
          </c:dPt>
          <c:dLbls>
            <c:dLbl>
              <c:idx val="0"/>
              <c:layout>
                <c:manualLayout>
                  <c:x val="-0.17908802620159042"/>
                  <c:y val="7.870809705610130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1" i="0" u="none" strike="noStrike" kern="1200" baseline="0">
                      <a:solidFill>
                        <a:schemeClr val="accent1"/>
                      </a:solidFill>
                      <a:latin typeface="+mj-lt"/>
                      <a:ea typeface="+mn-ea"/>
                      <a:cs typeface="Poppins" panose="00000500000000000000" pitchFamily="2" charset="0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15417166231751"/>
                      <c:h val="0.3035649938741681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ABD7-4056-8D9C-D83549EFB396}"/>
                </c:ext>
              </c:extLst>
            </c:dLbl>
            <c:dLbl>
              <c:idx val="1"/>
              <c:layout>
                <c:manualLayout>
                  <c:x val="0.17694524766673719"/>
                  <c:y val="-1.6954469355200442E-2"/>
                </c:manualLayout>
              </c:layout>
              <c:tx>
                <c:rich>
                  <a:bodyPr/>
                  <a:lstStyle/>
                  <a:p>
                    <a:fld id="{FD144009-3EE6-457C-852A-7B1EFCBCEEFA}" type="VALUE">
                      <a:rPr lang="en-US">
                        <a:latin typeface="+mj-lt"/>
                      </a:rPr>
                      <a:pPr/>
                      <a:t>[VALUE]</a:t>
                    </a:fld>
                    <a:endParaRPr lang="en-GB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54268048992642"/>
                      <c:h val="0.3035649938741681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ABD7-4056-8D9C-D83549EFB396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542-41D1-87D1-8132C495D4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j-lt"/>
                    <a:ea typeface="+mn-ea"/>
                    <a:cs typeface="Poppins" panose="00000500000000000000" pitchFamily="2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Male</c:v>
                </c:pt>
                <c:pt idx="1">
                  <c:v>Female</c:v>
                </c:pt>
                <c:pt idx="2">
                  <c:v>Prefer not to say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0.51200768491829995</c:v>
                </c:pt>
                <c:pt idx="1">
                  <c:v>0.47934678194039998</c:v>
                </c:pt>
                <c:pt idx="2">
                  <c:v>5.7636887608070002E-3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BD7-4056-8D9C-D83549EFB3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28575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800" b="1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.21820149079996909"/>
          <c:w val="0.99292035266677869"/>
          <c:h val="0.6286688581549488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BC8FDD"/>
            </a:solidFill>
            <a:ln w="12700">
              <a:solidFill>
                <a:srgbClr val="122A4E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accent1"/>
                    </a:solidFill>
                    <a:latin typeface="+mj-lt"/>
                    <a:ea typeface="+mn-ea"/>
                    <a:cs typeface="Poppins" panose="00000500000000000000" pitchFamily="2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16-34</c:v>
                </c:pt>
                <c:pt idx="1">
                  <c:v>35-54</c:v>
                </c:pt>
                <c:pt idx="2">
                  <c:v>55-64</c:v>
                </c:pt>
                <c:pt idx="3">
                  <c:v>65+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0.09</c:v>
                </c:pt>
                <c:pt idx="1">
                  <c:v>0.36</c:v>
                </c:pt>
                <c:pt idx="2">
                  <c:v>0.33</c:v>
                </c:pt>
                <c:pt idx="3">
                  <c:v>0.23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E5-484B-8D10-D137FE6DC96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92D050"/>
            </a:solidFill>
            <a:ln w="12700">
              <a:solidFill>
                <a:srgbClr val="122A4E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accent1"/>
                    </a:solidFill>
                    <a:latin typeface="+mj-lt"/>
                    <a:ea typeface="+mn-ea"/>
                    <a:cs typeface="Poppins" panose="00000500000000000000" pitchFamily="2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16-34</c:v>
                </c:pt>
                <c:pt idx="1">
                  <c:v>35-54</c:v>
                </c:pt>
                <c:pt idx="2">
                  <c:v>55-64</c:v>
                </c:pt>
                <c:pt idx="3">
                  <c:v>65+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7.0000000000000007E-2</c:v>
                </c:pt>
                <c:pt idx="1">
                  <c:v>0.33</c:v>
                </c:pt>
                <c:pt idx="2">
                  <c:v>0.37</c:v>
                </c:pt>
                <c:pt idx="3">
                  <c:v>0.23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4E5-484B-8D10-D137FE6DC96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7ECFD3"/>
            </a:solidFill>
            <a:ln w="12700">
              <a:solidFill>
                <a:schemeClr val="accen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accent1"/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16-34</c:v>
                </c:pt>
                <c:pt idx="1">
                  <c:v>35-54</c:v>
                </c:pt>
                <c:pt idx="2">
                  <c:v>55-64</c:v>
                </c:pt>
                <c:pt idx="3">
                  <c:v>65+</c:v>
                </c:pt>
              </c:strCache>
            </c:strRef>
          </c:cat>
          <c:val>
            <c:numRef>
              <c:f>Sheet1!$D$2:$D$5</c:f>
              <c:numCache>
                <c:formatCode>0%</c:formatCode>
                <c:ptCount val="4"/>
                <c:pt idx="0">
                  <c:v>0.06</c:v>
                </c:pt>
                <c:pt idx="1">
                  <c:v>0.35</c:v>
                </c:pt>
                <c:pt idx="2">
                  <c:v>0.36</c:v>
                </c:pt>
                <c:pt idx="3">
                  <c:v>0.23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4E5-484B-8D10-D137FE6DC96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chemeClr val="accent4"/>
            </a:solidFill>
            <a:ln w="12700">
              <a:solidFill>
                <a:srgbClr val="00206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000" b="0" i="0" u="none" strike="noStrike" kern="1200" baseline="0">
                    <a:solidFill>
                      <a:schemeClr val="accent1"/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16-34</c:v>
                </c:pt>
                <c:pt idx="1">
                  <c:v>35-54</c:v>
                </c:pt>
                <c:pt idx="2">
                  <c:v>55-64</c:v>
                </c:pt>
                <c:pt idx="3">
                  <c:v>65+</c:v>
                </c:pt>
              </c:strCache>
            </c:strRef>
          </c:cat>
          <c:val>
            <c:numRef>
              <c:f>Sheet1!$E$2:$E$5</c:f>
              <c:numCache>
                <c:formatCode>0%</c:formatCode>
                <c:ptCount val="4"/>
                <c:pt idx="0">
                  <c:v>5.1873198847260001E-2</c:v>
                </c:pt>
                <c:pt idx="1">
                  <c:v>0.32949087415950001</c:v>
                </c:pt>
                <c:pt idx="2">
                  <c:v>0.36407300672429999</c:v>
                </c:pt>
                <c:pt idx="3">
                  <c:v>0.24495677233429999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4E5-484B-8D10-D137FE6DC96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686289967"/>
        <c:axId val="1686301967"/>
      </c:barChart>
      <c:catAx>
        <c:axId val="16862899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2A4E"/>
                </a:solidFill>
                <a:latin typeface="+mj-lt"/>
                <a:ea typeface="+mn-ea"/>
                <a:cs typeface="Poppins" panose="00000500000000000000" pitchFamily="2" charset="0"/>
              </a:defRPr>
            </a:pPr>
            <a:endParaRPr lang="en-US"/>
          </a:p>
        </c:txPr>
        <c:crossAx val="1686301967"/>
        <c:crosses val="autoZero"/>
        <c:auto val="1"/>
        <c:lblAlgn val="ctr"/>
        <c:lblOffset val="100"/>
        <c:noMultiLvlLbl val="0"/>
      </c:catAx>
      <c:valAx>
        <c:axId val="1686301967"/>
        <c:scaling>
          <c:orientation val="minMax"/>
          <c:max val="0.60000000000000009"/>
        </c:scaling>
        <c:delete val="1"/>
        <c:axPos val="l"/>
        <c:numFmt formatCode="0%" sourceLinked="1"/>
        <c:majorTickMark val="out"/>
        <c:minorTickMark val="none"/>
        <c:tickLblPos val="nextTo"/>
        <c:crossAx val="168628996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8107909434029577"/>
          <c:y val="0.10838905697253148"/>
          <c:w val="0.43784181131940841"/>
          <c:h val="0.1158340481036893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3213886924016693E-2"/>
          <c:y val="0.1860654484998791"/>
          <c:w val="0.9110323072921247"/>
          <c:h val="0.6921802716495224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BC8FDD"/>
            </a:solidFill>
            <a:ln w="12700">
              <a:solidFill>
                <a:srgbClr val="122A4E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accent1"/>
                    </a:solidFill>
                    <a:latin typeface="+mj-lt"/>
                    <a:ea typeface="+mn-ea"/>
                    <a:cs typeface="Poppins" panose="00000500000000000000" pitchFamily="2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Annibynwyr iau</c:v>
                </c:pt>
                <c:pt idx="1">
                  <c:v>Teuluoedd </c:v>
                </c:pt>
                <c:pt idx="2">
                  <c:v>Annibynwyr hŷn</c:v>
                </c:pt>
                <c:pt idx="3">
                  <c:v>Oedran ymddeol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7.0000000000000007E-2</c:v>
                </c:pt>
                <c:pt idx="1">
                  <c:v>0.13</c:v>
                </c:pt>
                <c:pt idx="2">
                  <c:v>0.56000000000000005</c:v>
                </c:pt>
                <c:pt idx="3">
                  <c:v>0.23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14-4405-BE77-3B7AC3AFFEE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92D050"/>
            </a:solidFill>
            <a:ln w="12700">
              <a:solidFill>
                <a:srgbClr val="122A4E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accent1"/>
                    </a:solidFill>
                    <a:latin typeface="+mj-lt"/>
                    <a:ea typeface="+mn-ea"/>
                    <a:cs typeface="Poppins" panose="00000500000000000000" pitchFamily="2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Annibynwyr iau</c:v>
                </c:pt>
                <c:pt idx="1">
                  <c:v>Teuluoedd </c:v>
                </c:pt>
                <c:pt idx="2">
                  <c:v>Annibynwyr hŷn</c:v>
                </c:pt>
                <c:pt idx="3">
                  <c:v>Oedran ymddeol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0.05</c:v>
                </c:pt>
                <c:pt idx="1">
                  <c:v>0.13</c:v>
                </c:pt>
                <c:pt idx="2">
                  <c:v>0.59</c:v>
                </c:pt>
                <c:pt idx="3">
                  <c:v>0.23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B14-4405-BE77-3B7AC3AFFEE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7ECFD3"/>
            </a:solidFill>
            <a:ln w="12700">
              <a:solidFill>
                <a:schemeClr val="accen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accent1"/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Annibynwyr iau</c:v>
                </c:pt>
                <c:pt idx="1">
                  <c:v>Teuluoedd </c:v>
                </c:pt>
                <c:pt idx="2">
                  <c:v>Annibynwyr hŷn</c:v>
                </c:pt>
                <c:pt idx="3">
                  <c:v>Oedran ymddeol</c:v>
                </c:pt>
              </c:strCache>
            </c:strRef>
          </c:cat>
          <c:val>
            <c:numRef>
              <c:f>Sheet1!$D$2:$D$5</c:f>
              <c:numCache>
                <c:formatCode>0%</c:formatCode>
                <c:ptCount val="4"/>
                <c:pt idx="0">
                  <c:v>0.04</c:v>
                </c:pt>
                <c:pt idx="1">
                  <c:v>0.15</c:v>
                </c:pt>
                <c:pt idx="2">
                  <c:v>0.57999999999999996</c:v>
                </c:pt>
                <c:pt idx="3">
                  <c:v>0.23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B14-4405-BE77-3B7AC3AFFEE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chemeClr val="accent4"/>
            </a:solidFill>
            <a:ln w="12700">
              <a:solidFill>
                <a:srgbClr val="00206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000" b="0" i="0" u="none" strike="noStrike" kern="1200" baseline="0">
                    <a:solidFill>
                      <a:schemeClr val="accent1"/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Annibynwyr iau</c:v>
                </c:pt>
                <c:pt idx="1">
                  <c:v>Teuluoedd </c:v>
                </c:pt>
                <c:pt idx="2">
                  <c:v>Annibynwyr hŷn</c:v>
                </c:pt>
                <c:pt idx="3">
                  <c:v>Oedran ymddeol</c:v>
                </c:pt>
              </c:strCache>
            </c:strRef>
          </c:cat>
          <c:val>
            <c:numRef>
              <c:f>Sheet1!$E$2:$E$5</c:f>
              <c:numCache>
                <c:formatCode>0%</c:formatCode>
                <c:ptCount val="4"/>
                <c:pt idx="0">
                  <c:v>4.8991354466860003E-2</c:v>
                </c:pt>
                <c:pt idx="1">
                  <c:v>0.135446685879</c:v>
                </c:pt>
                <c:pt idx="2">
                  <c:v>0.55811719500479995</c:v>
                </c:pt>
                <c:pt idx="3">
                  <c:v>0.24495677233429999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B14-4405-BE77-3B7AC3AFFEE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686289967"/>
        <c:axId val="1686301967"/>
      </c:barChart>
      <c:catAx>
        <c:axId val="16862899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122A4E"/>
                </a:solidFill>
                <a:latin typeface="+mj-lt"/>
                <a:ea typeface="+mn-ea"/>
                <a:cs typeface="Poppins" panose="00000500000000000000" pitchFamily="2" charset="0"/>
              </a:defRPr>
            </a:pPr>
            <a:endParaRPr lang="en-US"/>
          </a:p>
        </c:txPr>
        <c:crossAx val="1686301967"/>
        <c:crosses val="autoZero"/>
        <c:auto val="1"/>
        <c:lblAlgn val="ctr"/>
        <c:lblOffset val="100"/>
        <c:noMultiLvlLbl val="0"/>
      </c:catAx>
      <c:valAx>
        <c:axId val="1686301967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68628996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36247569754059805"/>
          <c:y val="0.10325415006626684"/>
          <c:w val="0.38752383633694881"/>
          <c:h val="0.1158340481036893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3531445641724791"/>
          <c:y val="4.8806589336835335E-2"/>
          <c:w val="0.24821386796759101"/>
          <c:h val="0.8474632262034935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chemeClr val="accen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04043F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Rwy'n aml yn cymryd seibiannau byr neu wyliau yno ac yn bwriadu gwneud hynny eto o fewn y flwyddyn nesaf.</c:v>
                </c:pt>
                <c:pt idx="1">
                  <c:v>Rydw i weithiau'n cymryd seibiannau byr neu wyliau yno ac yn bwriadu gwneud hynny eto yn ystod y ddwy flynedd nesaf.</c:v>
                </c:pt>
                <c:pt idx="2">
                  <c:v>Rydw i wedi cymryd seibiant byr neu wyliau yno unwaith neu ddwywaith o'r blaen ac efallai y byddaf yn gwneud hynny eto.</c:v>
                </c:pt>
                <c:pt idx="3">
                  <c:v>Dydw i erioed wedi bod ar seibiant byr na gwyliau yno ond hoffwn i</c:v>
                </c:pt>
                <c:pt idx="4">
                  <c:v>Rydw i wedi cymryd seibiant byr neu wyliau yno o'r blaen ond mae'n annhebygol y byddaf yn gwneud hynny eto.</c:v>
                </c:pt>
                <c:pt idx="5">
                  <c:v>Dydw i erioed wedi cymryd seibiant byr na gwyliau yno o'r blaen ac nid wyf yn debygol o wneud hynny yn y dyfodol.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0.06</c:v>
                </c:pt>
                <c:pt idx="1">
                  <c:v>0.13</c:v>
                </c:pt>
                <c:pt idx="2">
                  <c:v>0.3</c:v>
                </c:pt>
                <c:pt idx="3">
                  <c:v>0.47</c:v>
                </c:pt>
                <c:pt idx="4">
                  <c:v>0.01</c:v>
                </c:pt>
                <c:pt idx="5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21-4276-96B2-37628382F88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7ECFD3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Rwy'n aml yn cymryd seibiannau byr neu wyliau yno ac yn bwriadu gwneud hynny eto o fewn y flwyddyn nesaf.</c:v>
                </c:pt>
                <c:pt idx="1">
                  <c:v>Rydw i weithiau'n cymryd seibiannau byr neu wyliau yno ac yn bwriadu gwneud hynny eto yn ystod y ddwy flynedd nesaf.</c:v>
                </c:pt>
                <c:pt idx="2">
                  <c:v>Rydw i wedi cymryd seibiant byr neu wyliau yno unwaith neu ddwywaith o'r blaen ac efallai y byddaf yn gwneud hynny eto.</c:v>
                </c:pt>
                <c:pt idx="3">
                  <c:v>Dydw i erioed wedi bod ar seibiant byr na gwyliau yno ond hoffwn i</c:v>
                </c:pt>
                <c:pt idx="4">
                  <c:v>Rydw i wedi cymryd seibiant byr neu wyliau yno o'r blaen ond mae'n annhebygol y byddaf yn gwneud hynny eto.</c:v>
                </c:pt>
                <c:pt idx="5">
                  <c:v>Dydw i erioed wedi cymryd seibiant byr na gwyliau yno o'r blaen ac nid wyf yn debygol o wneud hynny yn y dyfodol.</c:v>
                </c:pt>
              </c:strCache>
            </c:strRef>
          </c:cat>
          <c:val>
            <c:numRef>
              <c:f>Sheet1!$C$2:$C$7</c:f>
              <c:numCache>
                <c:formatCode>0%</c:formatCode>
                <c:ptCount val="6"/>
                <c:pt idx="0">
                  <c:v>6.9590085795999998E-2</c:v>
                </c:pt>
                <c:pt idx="1">
                  <c:v>0.13250714966630001</c:v>
                </c:pt>
                <c:pt idx="2">
                  <c:v>0.32888465204959999</c:v>
                </c:pt>
                <c:pt idx="3">
                  <c:v>0.42993326978070001</c:v>
                </c:pt>
                <c:pt idx="4">
                  <c:v>1.429933269781E-2</c:v>
                </c:pt>
                <c:pt idx="5">
                  <c:v>1.143946615825E-2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921-4276-96B2-37628382F88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rgbClr val="FDB332"/>
            </a:solidFill>
            <a:ln>
              <a:solidFill>
                <a:schemeClr val="accen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197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Rwy'n aml yn cymryd seibiannau byr neu wyliau yno ac yn bwriadu gwneud hynny eto o fewn y flwyddyn nesaf.</c:v>
                </c:pt>
                <c:pt idx="1">
                  <c:v>Rydw i weithiau'n cymryd seibiannau byr neu wyliau yno ac yn bwriadu gwneud hynny eto yn ystod y ddwy flynedd nesaf.</c:v>
                </c:pt>
                <c:pt idx="2">
                  <c:v>Rydw i wedi cymryd seibiant byr neu wyliau yno unwaith neu ddwywaith o'r blaen ac efallai y byddaf yn gwneud hynny eto.</c:v>
                </c:pt>
                <c:pt idx="3">
                  <c:v>Dydw i erioed wedi bod ar seibiant byr na gwyliau yno ond hoffwn i</c:v>
                </c:pt>
                <c:pt idx="4">
                  <c:v>Rydw i wedi cymryd seibiant byr neu wyliau yno o'r blaen ond mae'n annhebygol y byddaf yn gwneud hynny eto.</c:v>
                </c:pt>
                <c:pt idx="5">
                  <c:v>Dydw i erioed wedi cymryd seibiant byr na gwyliau yno o'r blaen ac nid wyf yn debygol o wneud hynny yn y dyfodol.</c:v>
                </c:pt>
              </c:strCache>
            </c:strRef>
          </c:cat>
          <c:val>
            <c:numRef>
              <c:f>Sheet1!$D$2:$D$7</c:f>
              <c:numCache>
                <c:formatCode>0%</c:formatCode>
                <c:ptCount val="6"/>
                <c:pt idx="0">
                  <c:v>8.2612872238229995E-2</c:v>
                </c:pt>
                <c:pt idx="1">
                  <c:v>0.1248799231508</c:v>
                </c:pt>
                <c:pt idx="2">
                  <c:v>0.33717579250719998</c:v>
                </c:pt>
                <c:pt idx="3">
                  <c:v>0.41498559077809999</c:v>
                </c:pt>
                <c:pt idx="4">
                  <c:v>1.152737752161E-2</c:v>
                </c:pt>
                <c:pt idx="5">
                  <c:v>1.344860710855E-2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33-424B-AEAF-21D3872D69A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908701215"/>
        <c:axId val="1908712927"/>
      </c:barChart>
      <c:catAx>
        <c:axId val="1908701215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4043F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08712927"/>
        <c:crosses val="autoZero"/>
        <c:auto val="1"/>
        <c:lblAlgn val="ctr"/>
        <c:lblOffset val="100"/>
        <c:noMultiLvlLbl val="0"/>
      </c:catAx>
      <c:valAx>
        <c:axId val="1908712927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extTo"/>
        <c:crossAx val="190870121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8329856356270684"/>
          <c:y val="0.88630971806404923"/>
          <c:w val="0.12604309311879494"/>
          <c:h val="5.369540251990482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rgbClr val="04043F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2.8590344567885697E-2"/>
          <c:w val="1"/>
          <c:h val="0.8176609983752848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Sheet1!$A$2:$A$12</c:f>
              <c:strCache>
                <c:ptCount val="11"/>
                <c:pt idx="0">
                  <c:v>Gogless Rhine-Westphalia</c:v>
                </c:pt>
                <c:pt idx="1">
                  <c:v>Bafaria</c:v>
                </c:pt>
                <c:pt idx="2">
                  <c:v>Baden-Wuerttemberg</c:v>
                </c:pt>
                <c:pt idx="3">
                  <c:v>Hesse</c:v>
                </c:pt>
                <c:pt idx="4">
                  <c:v>Sacsoni isaf</c:v>
                </c:pt>
                <c:pt idx="5">
                  <c:v>Rhineland-Palatinate</c:v>
                </c:pt>
                <c:pt idx="6">
                  <c:v>Berlin</c:v>
                </c:pt>
                <c:pt idx="7">
                  <c:v>Schleswig-Holstein</c:v>
                </c:pt>
                <c:pt idx="8">
                  <c:v>Sacsoni</c:v>
                </c:pt>
                <c:pt idx="9">
                  <c:v>Hamburg</c:v>
                </c:pt>
                <c:pt idx="10">
                  <c:v>Brandenburg</c:v>
                </c:pt>
              </c:strCache>
            </c:strRef>
          </c:cat>
          <c:val>
            <c:numRef>
              <c:f>Sheet1!$B$2:$B$12</c:f>
              <c:numCache>
                <c:formatCode>0%</c:formatCode>
                <c:ptCount val="11"/>
                <c:pt idx="0">
                  <c:v>0.23566878980889999</c:v>
                </c:pt>
                <c:pt idx="1">
                  <c:v>0.1592356687898</c:v>
                </c:pt>
                <c:pt idx="2">
                  <c:v>0.13248407643310001</c:v>
                </c:pt>
                <c:pt idx="3">
                  <c:v>7.8980891719749993E-2</c:v>
                </c:pt>
                <c:pt idx="4">
                  <c:v>9.4904458598729993E-2</c:v>
                </c:pt>
                <c:pt idx="5">
                  <c:v>5.7324840764329997E-2</c:v>
                </c:pt>
                <c:pt idx="6">
                  <c:v>5.4777070063690002E-2</c:v>
                </c:pt>
                <c:pt idx="7">
                  <c:v>4.5859872611470003E-2</c:v>
                </c:pt>
                <c:pt idx="8">
                  <c:v>3.0573248407639999E-2</c:v>
                </c:pt>
                <c:pt idx="9">
                  <c:v>3.4394904458600002E-2</c:v>
                </c:pt>
                <c:pt idx="10">
                  <c:v>2.547770700637E-2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F1-49BF-B21C-1D08D7DA6FA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7ECFD3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Sheet1!$A$2:$A$12</c:f>
              <c:strCache>
                <c:ptCount val="11"/>
                <c:pt idx="0">
                  <c:v>Gogless Rhine-Westphalia</c:v>
                </c:pt>
                <c:pt idx="1">
                  <c:v>Bafaria</c:v>
                </c:pt>
                <c:pt idx="2">
                  <c:v>Baden-Wuerttemberg</c:v>
                </c:pt>
                <c:pt idx="3">
                  <c:v>Hesse</c:v>
                </c:pt>
                <c:pt idx="4">
                  <c:v>Sacsoni isaf</c:v>
                </c:pt>
                <c:pt idx="5">
                  <c:v>Rhineland-Palatinate</c:v>
                </c:pt>
                <c:pt idx="6">
                  <c:v>Berlin</c:v>
                </c:pt>
                <c:pt idx="7">
                  <c:v>Schleswig-Holstein</c:v>
                </c:pt>
                <c:pt idx="8">
                  <c:v>Sacsoni</c:v>
                </c:pt>
                <c:pt idx="9">
                  <c:v>Hamburg</c:v>
                </c:pt>
                <c:pt idx="10">
                  <c:v>Brandenburg</c:v>
                </c:pt>
              </c:strCache>
            </c:strRef>
          </c:cat>
          <c:val>
            <c:numRef>
              <c:f>Sheet1!$C$2:$C$12</c:f>
              <c:numCache>
                <c:formatCode>0%</c:formatCode>
                <c:ptCount val="11"/>
                <c:pt idx="0">
                  <c:v>0.2531160115053</c:v>
                </c:pt>
                <c:pt idx="1">
                  <c:v>0.15723873441989999</c:v>
                </c:pt>
                <c:pt idx="2">
                  <c:v>0.12847555129429999</c:v>
                </c:pt>
                <c:pt idx="3">
                  <c:v>9.7794822627040007E-2</c:v>
                </c:pt>
                <c:pt idx="4">
                  <c:v>8.5330776605940004E-2</c:v>
                </c:pt>
                <c:pt idx="5">
                  <c:v>5.1773729626079998E-2</c:v>
                </c:pt>
                <c:pt idx="6">
                  <c:v>4.8897411313520003E-2</c:v>
                </c:pt>
                <c:pt idx="7">
                  <c:v>4.7938638542669998E-2</c:v>
                </c:pt>
                <c:pt idx="8">
                  <c:v>3.068072866731E-2</c:v>
                </c:pt>
                <c:pt idx="9">
                  <c:v>2.87631831256E-2</c:v>
                </c:pt>
                <c:pt idx="10">
                  <c:v>2.2051773729629999E-2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01-4111-BF3E-61F5666664B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rgbClr val="FDB332"/>
            </a:solidFill>
            <a:ln>
              <a:solidFill>
                <a:schemeClr val="accen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100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Sheet1!$A$2:$A$12</c:f>
              <c:strCache>
                <c:ptCount val="11"/>
                <c:pt idx="0">
                  <c:v>Gogless Rhine-Westphalia</c:v>
                </c:pt>
                <c:pt idx="1">
                  <c:v>Bafaria</c:v>
                </c:pt>
                <c:pt idx="2">
                  <c:v>Baden-Wuerttemberg</c:v>
                </c:pt>
                <c:pt idx="3">
                  <c:v>Hesse</c:v>
                </c:pt>
                <c:pt idx="4">
                  <c:v>Sacsoni isaf</c:v>
                </c:pt>
                <c:pt idx="5">
                  <c:v>Rhineland-Palatinate</c:v>
                </c:pt>
                <c:pt idx="6">
                  <c:v>Berlin</c:v>
                </c:pt>
                <c:pt idx="7">
                  <c:v>Schleswig-Holstein</c:v>
                </c:pt>
                <c:pt idx="8">
                  <c:v>Sacsoni</c:v>
                </c:pt>
                <c:pt idx="9">
                  <c:v>Hamburg</c:v>
                </c:pt>
                <c:pt idx="10">
                  <c:v>Brandenburg</c:v>
                </c:pt>
              </c:strCache>
            </c:strRef>
          </c:cat>
          <c:val>
            <c:numRef>
              <c:f>Sheet1!$D$2:$D$12</c:f>
              <c:numCache>
                <c:formatCode>0%</c:formatCode>
                <c:ptCount val="11"/>
                <c:pt idx="0">
                  <c:v>0.2312138728324</c:v>
                </c:pt>
                <c:pt idx="1">
                  <c:v>0.16281310211950001</c:v>
                </c:pt>
                <c:pt idx="2">
                  <c:v>0.12716763005779999</c:v>
                </c:pt>
                <c:pt idx="3">
                  <c:v>8.3815028901729996E-2</c:v>
                </c:pt>
                <c:pt idx="4">
                  <c:v>9.1522157996150003E-2</c:v>
                </c:pt>
                <c:pt idx="5">
                  <c:v>5.5876685934490002E-2</c:v>
                </c:pt>
                <c:pt idx="6">
                  <c:v>4.7206165703279998E-2</c:v>
                </c:pt>
                <c:pt idx="7">
                  <c:v>4.8169556840080001E-2</c:v>
                </c:pt>
                <c:pt idx="8">
                  <c:v>3.757225433526E-2</c:v>
                </c:pt>
                <c:pt idx="9">
                  <c:v>2.504816955684E-2</c:v>
                </c:pt>
                <c:pt idx="10">
                  <c:v>3.1791907514449998E-2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1D-4697-AD26-E3393BD3A4E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430451183"/>
        <c:axId val="1430434383"/>
      </c:barChart>
      <c:catAx>
        <c:axId val="14304511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12074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0434383"/>
        <c:crosses val="autoZero"/>
        <c:auto val="1"/>
        <c:lblAlgn val="ctr"/>
        <c:lblOffset val="100"/>
        <c:noMultiLvlLbl val="0"/>
      </c:catAx>
      <c:valAx>
        <c:axId val="1430434383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14304511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rgbClr val="12074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Teithwyd i Gymru 2023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Cymerwyd taith i Gymru</c:v>
                </c:pt>
              </c:strCache>
            </c:strRef>
          </c:cat>
          <c:val>
            <c:numRef>
              <c:f>Sheet1!$B$2</c:f>
              <c:numCache>
                <c:formatCode>0%</c:formatCode>
                <c:ptCount val="1"/>
                <c:pt idx="0">
                  <c:v>0.2403381642512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3B-4984-B3F1-35DFD520A11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Teithwyd i Gymru 2024</c:v>
                </c:pt>
              </c:strCache>
            </c:strRef>
          </c:tx>
          <c:spPr>
            <a:solidFill>
              <a:srgbClr val="7ECFD3"/>
            </a:solidFill>
            <a:ln>
              <a:solidFill>
                <a:schemeClr val="accen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7ECFD3"/>
              </a:solidFill>
              <a:ln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963B-4984-B3F1-35DFD520A11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Cymerwyd taith i Gymru</c:v>
                </c:pt>
              </c:strCache>
            </c:strRef>
          </c:cat>
          <c:val>
            <c:numRef>
              <c:f>Sheet1!$C$2</c:f>
              <c:numCache>
                <c:formatCode>0%</c:formatCode>
                <c:ptCount val="1"/>
                <c:pt idx="0">
                  <c:v>0.30375426621160001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63B-4984-B3F1-35DFD520A11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Teithwyd i Gymru 2025</c:v>
                </c:pt>
              </c:strCache>
            </c:strRef>
          </c:tx>
          <c:spPr>
            <a:solidFill>
              <a:srgbClr val="FDB332"/>
            </a:solidFill>
            <a:ln>
              <a:solidFill>
                <a:schemeClr val="accen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197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Cymerwyd taith i Gymru</c:v>
                </c:pt>
              </c:strCache>
            </c:strRef>
          </c:cat>
          <c:val>
            <c:numRef>
              <c:f>Sheet1!$D$2</c:f>
              <c:numCache>
                <c:formatCode>0%</c:formatCode>
                <c:ptCount val="1"/>
                <c:pt idx="0">
                  <c:v>0.26722689075630002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089-43D6-A590-82A4A7C8486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678103263"/>
        <c:axId val="117706240"/>
      </c:barChart>
      <c:catAx>
        <c:axId val="16781032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7706240"/>
        <c:crosses val="autoZero"/>
        <c:auto val="1"/>
        <c:lblAlgn val="ctr"/>
        <c:lblOffset val="100"/>
        <c:noMultiLvlLbl val="0"/>
      </c:catAx>
      <c:valAx>
        <c:axId val="117706240"/>
        <c:scaling>
          <c:orientation val="minMax"/>
          <c:max val="1"/>
        </c:scaling>
        <c:delete val="1"/>
        <c:axPos val="l"/>
        <c:numFmt formatCode="0%" sourceLinked="1"/>
        <c:majorTickMark val="none"/>
        <c:minorTickMark val="none"/>
        <c:tickLblPos val="nextTo"/>
        <c:crossAx val="16781032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9.6157114872243918E-3"/>
          <c:y val="2.366029774093837E-2"/>
          <c:w val="0.98976300048300758"/>
          <c:h val="0.1457977355045744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rgbClr val="12074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Teithiwyd i Gymru yn 2023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Annibynwyr ifanc</c:v>
                </c:pt>
                <c:pt idx="2">
                  <c:v>Teuluoedd</c:v>
                </c:pt>
                <c:pt idx="3">
                  <c:v>Annibynwyr hŷn</c:v>
                </c:pt>
                <c:pt idx="4">
                  <c:v>Oedran Ymddeol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0.2403381642512</c:v>
                </c:pt>
                <c:pt idx="1">
                  <c:v>0.48387096774190003</c:v>
                </c:pt>
                <c:pt idx="2">
                  <c:v>0.36036036036039998</c:v>
                </c:pt>
                <c:pt idx="3">
                  <c:v>0.2304526748971</c:v>
                </c:pt>
                <c:pt idx="4">
                  <c:v>0.16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3B-4984-B3F1-35DFD520A11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Teithiwyd i Gymru yn 2024</c:v>
                </c:pt>
              </c:strCache>
            </c:strRef>
          </c:tx>
          <c:spPr>
            <a:solidFill>
              <a:srgbClr val="7ECFD3"/>
            </a:solidFill>
            <a:ln>
              <a:solidFill>
                <a:schemeClr val="accen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7ECFD3"/>
              </a:solidFill>
              <a:ln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963B-4984-B3F1-35DFD520A11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Annibynwyr ifanc</c:v>
                </c:pt>
                <c:pt idx="2">
                  <c:v>Teuluoedd</c:v>
                </c:pt>
                <c:pt idx="3">
                  <c:v>Annibynwyr hŷn</c:v>
                </c:pt>
                <c:pt idx="4">
                  <c:v>Oedran Ymddeol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0.30375426621160001</c:v>
                </c:pt>
                <c:pt idx="1">
                  <c:v>0.51851851851849995</c:v>
                </c:pt>
                <c:pt idx="2">
                  <c:v>0.4137931034483</c:v>
                </c:pt>
                <c:pt idx="3">
                  <c:v>0.29761904761899999</c:v>
                </c:pt>
                <c:pt idx="4">
                  <c:v>0.2058823529412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63B-4984-B3F1-35DFD520A11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Teithiwyd i Gymru yn 2025</c:v>
                </c:pt>
              </c:strCache>
            </c:strRef>
          </c:tx>
          <c:spPr>
            <a:solidFill>
              <a:srgbClr val="FDB332"/>
            </a:solidFill>
            <a:ln>
              <a:solidFill>
                <a:schemeClr val="accen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197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Cyfanswm</c:v>
                </c:pt>
                <c:pt idx="1">
                  <c:v>Annibynwyr ifanc</c:v>
                </c:pt>
                <c:pt idx="2">
                  <c:v>Teuluoedd</c:v>
                </c:pt>
                <c:pt idx="3">
                  <c:v>Annibynwyr hŷn</c:v>
                </c:pt>
                <c:pt idx="4">
                  <c:v>Oedran Ymddeol</c:v>
                </c:pt>
              </c:strCache>
            </c:strRef>
          </c:cat>
          <c:val>
            <c:numRef>
              <c:f>Sheet1!$D$2:$D$6</c:f>
              <c:numCache>
                <c:formatCode>0%</c:formatCode>
                <c:ptCount val="5"/>
                <c:pt idx="0">
                  <c:v>0.26722689075630002</c:v>
                </c:pt>
                <c:pt idx="1">
                  <c:v>0.32142857142859999</c:v>
                </c:pt>
                <c:pt idx="2">
                  <c:v>0.29577464788730001</c:v>
                </c:pt>
                <c:pt idx="3">
                  <c:v>0.26409495548959999</c:v>
                </c:pt>
                <c:pt idx="4">
                  <c:v>0.25657894736839998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089-43D6-A590-82A4A7C8486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678103263"/>
        <c:axId val="117706240"/>
      </c:barChart>
      <c:catAx>
        <c:axId val="16781032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7706240"/>
        <c:crosses val="autoZero"/>
        <c:auto val="1"/>
        <c:lblAlgn val="ctr"/>
        <c:lblOffset val="100"/>
        <c:noMultiLvlLbl val="0"/>
      </c:catAx>
      <c:valAx>
        <c:axId val="117706240"/>
        <c:scaling>
          <c:orientation val="minMax"/>
          <c:max val="1"/>
        </c:scaling>
        <c:delete val="1"/>
        <c:axPos val="l"/>
        <c:numFmt formatCode="0%" sourceLinked="1"/>
        <c:majorTickMark val="none"/>
        <c:minorTickMark val="none"/>
        <c:tickLblPos val="nextTo"/>
        <c:crossAx val="16781032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"/>
          <c:y val="2.366029774093837E-2"/>
          <c:w val="0.98815619896847873"/>
          <c:h val="0.1457977355045744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rgbClr val="12074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1378590038372808E-2"/>
          <c:y val="4.8261998046719136E-2"/>
          <c:w val="0.95724281992325433"/>
          <c:h val="0.707504308860205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Teithiwyd i Gymru 2023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chemeClr val="accen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Cyfanswm</c:v>
                </c:pt>
                <c:pt idx="1">
                  <c:v>Gwyliau (4+ noson)</c:v>
                </c:pt>
                <c:pt idx="2">
                  <c:v>Seibiant byr</c:v>
                </c:pt>
              </c:strCache>
            </c:strRef>
          </c:cat>
          <c:val>
            <c:numRef>
              <c:f>Sheet1!$B$2:$B$4</c:f>
              <c:numCache>
                <c:formatCode>0.00</c:formatCode>
                <c:ptCount val="3"/>
                <c:pt idx="0">
                  <c:v>2.35</c:v>
                </c:pt>
                <c:pt idx="1">
                  <c:v>1.91</c:v>
                </c:pt>
                <c:pt idx="2">
                  <c:v>0.44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24-48E7-8A55-FA7D79E8AE5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Teithiwyd i Gymru 2024</c:v>
                </c:pt>
              </c:strCache>
            </c:strRef>
          </c:tx>
          <c:spPr>
            <a:solidFill>
              <a:srgbClr val="7ECFD3"/>
            </a:solidFill>
            <a:ln>
              <a:solidFill>
                <a:schemeClr val="accen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Cyfanswm</c:v>
                </c:pt>
                <c:pt idx="1">
                  <c:v>Gwyliau (4+ noson)</c:v>
                </c:pt>
                <c:pt idx="2">
                  <c:v>Seibiant byr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2.33</c:v>
                </c:pt>
                <c:pt idx="1">
                  <c:v>1.79</c:v>
                </c:pt>
                <c:pt idx="2">
                  <c:v>0.54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16-475E-96C6-8E3F8100B12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Teithiwyd i Gymru 2025</c:v>
                </c:pt>
              </c:strCache>
            </c:strRef>
          </c:tx>
          <c:spPr>
            <a:solidFill>
              <a:srgbClr val="FDB332"/>
            </a:solidFill>
            <a:ln>
              <a:solidFill>
                <a:schemeClr val="accen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197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Cyfanswm</c:v>
                </c:pt>
                <c:pt idx="1">
                  <c:v>Gwyliau (4+ noson)</c:v>
                </c:pt>
                <c:pt idx="2">
                  <c:v>Seibiant byr</c:v>
                </c:pt>
              </c:strCache>
            </c:strRef>
          </c:cat>
          <c:val>
            <c:numRef>
              <c:f>Sheet1!$D$2:$D$4</c:f>
              <c:numCache>
                <c:formatCode>0.00</c:formatCode>
                <c:ptCount val="3"/>
                <c:pt idx="0">
                  <c:v>2.446540880503</c:v>
                </c:pt>
                <c:pt idx="1">
                  <c:v>1.9245283018870001</c:v>
                </c:pt>
                <c:pt idx="2">
                  <c:v>0.52201257861640005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29-4D79-97CC-EA31E1C1D1E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3978560"/>
        <c:axId val="1872137680"/>
      </c:barChart>
      <c:catAx>
        <c:axId val="23978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</c:scaling>
        <c:delete val="1"/>
        <c:axPos val="l"/>
        <c:numFmt formatCode="0.00" sourceLinked="1"/>
        <c:majorTickMark val="none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1143762218659956E-3"/>
          <c:y val="0.91008457795673203"/>
          <c:w val="0.98960161908004729"/>
          <c:h val="8.439873047107786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FDB332"/>
            </a:solidFill>
            <a:ln>
              <a:solidFill>
                <a:schemeClr val="accen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Do - yn 2024</c:v>
                </c:pt>
                <c:pt idx="1">
                  <c:v>Do - yn 2023</c:v>
                </c:pt>
                <c:pt idx="2">
                  <c:v>Do - yn 2022</c:v>
                </c:pt>
                <c:pt idx="3">
                  <c:v>Do - yn 2021</c:v>
                </c:pt>
                <c:pt idx="4">
                  <c:v>Do - yn 2020</c:v>
                </c:pt>
                <c:pt idx="5">
                  <c:v>Do - cyn 2020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0.26890756302520002</c:v>
                </c:pt>
                <c:pt idx="1">
                  <c:v>0.20672268907560001</c:v>
                </c:pt>
                <c:pt idx="2">
                  <c:v>0.14621848739500001</c:v>
                </c:pt>
                <c:pt idx="3">
                  <c:v>6.7226890756300006E-2</c:v>
                </c:pt>
                <c:pt idx="4">
                  <c:v>8.9075630252099997E-2</c:v>
                </c:pt>
                <c:pt idx="5">
                  <c:v>0.54957983193280002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4A-41E0-B756-2534E34ADBF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430451183"/>
        <c:axId val="1430434383"/>
      </c:barChart>
      <c:catAx>
        <c:axId val="14304511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12074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0434383"/>
        <c:crosses val="autoZero"/>
        <c:auto val="1"/>
        <c:lblAlgn val="ctr"/>
        <c:lblOffset val="100"/>
        <c:noMultiLvlLbl val="0"/>
      </c:catAx>
      <c:valAx>
        <c:axId val="1430434383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4304511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Gwael (1-6)</c:v>
                </c:pt>
              </c:strCache>
            </c:strRef>
          </c:tx>
          <c:spPr>
            <a:solidFill>
              <a:srgbClr val="12074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0.1322751322751322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895-410A-AF10-E7B72166D117}"/>
                </c:ext>
              </c:extLst>
            </c:dLbl>
            <c:dLbl>
              <c:idx val="1"/>
              <c:layout>
                <c:manualLayout>
                  <c:x val="-3.9236215190045567E-17"/>
                  <c:y val="0.1271876271876272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895-410A-AF10-E7B72166D117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A45-4F97-A1B3-912D74F5F91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Teithiwyd i Gymru yn 2023</c:v>
                </c:pt>
                <c:pt idx="1">
                  <c:v>Teithiwyd i Gymru yn 2024</c:v>
                </c:pt>
                <c:pt idx="2">
                  <c:v>Teithiwyd i Gymru yn 2025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0.02</c:v>
                </c:pt>
                <c:pt idx="1">
                  <c:v>5.6179775280900002E-3</c:v>
                </c:pt>
                <c:pt idx="2">
                  <c:v>2.5157232704400002E-2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FB-4DB3-A5D6-332BAED9255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Da (7/8)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Teithiwyd i Gymru yn 2023</c:v>
                </c:pt>
                <c:pt idx="1">
                  <c:v>Teithiwyd i Gymru yn 2024</c:v>
                </c:pt>
                <c:pt idx="2">
                  <c:v>Teithiwyd i Gymru yn 2025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0.13</c:v>
                </c:pt>
                <c:pt idx="1">
                  <c:v>0.1123595505618</c:v>
                </c:pt>
                <c:pt idx="2">
                  <c:v>0.1194968553459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5FB-4DB3-A5D6-332BAED9255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Ardderchog (9/10)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Teithiwyd i Gymru yn 2023</c:v>
                </c:pt>
                <c:pt idx="1">
                  <c:v>Teithiwyd i Gymru yn 2024</c:v>
                </c:pt>
                <c:pt idx="2">
                  <c:v>Teithiwyd i Gymru yn 2025</c:v>
                </c:pt>
              </c:strCache>
            </c:strRef>
          </c:cat>
          <c:val>
            <c:numRef>
              <c:f>Sheet1!$D$2:$D$4</c:f>
              <c:numCache>
                <c:formatCode>0%</c:formatCode>
                <c:ptCount val="3"/>
                <c:pt idx="0">
                  <c:v>0.85</c:v>
                </c:pt>
                <c:pt idx="1">
                  <c:v>0.88202247191009997</c:v>
                </c:pt>
                <c:pt idx="2">
                  <c:v>0.8553459119497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5FB-4DB3-A5D6-332BAED9255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100"/>
        <c:axId val="665023808"/>
        <c:axId val="1638495119"/>
      </c:barChart>
      <c:catAx>
        <c:axId val="66502380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12074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8495119"/>
        <c:crosses val="autoZero"/>
        <c:auto val="1"/>
        <c:lblAlgn val="ctr"/>
        <c:lblOffset val="100"/>
        <c:noMultiLvlLbl val="0"/>
      </c:catAx>
      <c:valAx>
        <c:axId val="1638495119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extTo"/>
        <c:crossAx val="665023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7973180318752292"/>
          <c:y val="0.81055973772509216"/>
          <c:w val="0.53403016782996771"/>
          <c:h val="9.786517069981635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en-US" sz="1197" b="0" i="0" u="none" strike="noStrike" kern="1200" baseline="0">
              <a:solidFill>
                <a:srgbClr val="12074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1583723162382529"/>
          <c:y val="3.5791760106560551E-2"/>
          <c:w val="0.26634383400457273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rgbClr val="FDB332"/>
            </a:solidFill>
            <a:ln>
              <a:solidFill>
                <a:schemeClr val="accen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Sheet1!$A$2:$A$10</c:f>
              <c:strCache>
                <c:ptCount val="9"/>
                <c:pt idx="0">
                  <c:v>I gysylltu â natur/bod yn yr awyr agored</c:v>
                </c:pt>
                <c:pt idx="1">
                  <c:v>I brofi'r diwylliant a'r dreftadaeth</c:v>
                </c:pt>
                <c:pt idx="2">
                  <c:v>Es i yno o'r blaen ac eisiau mynd eto</c:v>
                </c:pt>
                <c:pt idx="3">
                  <c:v>Eisiau ymweld â rhan o Gymru newydd i fi</c:v>
                </c:pt>
                <c:pt idx="4">
                  <c:v>Treulio amser gyda theulu neu ffrindiau</c:v>
                </c:pt>
                <c:pt idx="5">
                  <c:v>I fynd i rywle gyda bwyd a diod gwych</c:v>
                </c:pt>
                <c:pt idx="6">
                  <c:v>I ddianc rhag popeth a chael gorffwys</c:v>
                </c:pt>
                <c:pt idx="7">
                  <c:v>I ddathlu achlysur arbennig</c:v>
                </c:pt>
                <c:pt idx="8">
                  <c:v>Arall</c:v>
                </c:pt>
              </c:strCache>
            </c:strRef>
          </c:cat>
          <c:val>
            <c:numRef>
              <c:f>Sheet1!$B$2:$B$10</c:f>
              <c:numCache>
                <c:formatCode>0%</c:formatCode>
                <c:ptCount val="9"/>
                <c:pt idx="0">
                  <c:v>0.70440251572330004</c:v>
                </c:pt>
                <c:pt idx="1">
                  <c:v>0.62264150943399998</c:v>
                </c:pt>
                <c:pt idx="2">
                  <c:v>0.4528301886792</c:v>
                </c:pt>
                <c:pt idx="3">
                  <c:v>0.40880503144649999</c:v>
                </c:pt>
                <c:pt idx="4">
                  <c:v>0.38993710691819999</c:v>
                </c:pt>
                <c:pt idx="5">
                  <c:v>0.25157232704400001</c:v>
                </c:pt>
                <c:pt idx="6">
                  <c:v>0.12578616352200001</c:v>
                </c:pt>
                <c:pt idx="7">
                  <c:v>0.10062893081760001</c:v>
                </c:pt>
                <c:pt idx="8">
                  <c:v>0.1446540880503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7D-447E-BA2B-016630498A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1583723162382529"/>
          <c:y val="3.5791760106560551E-2"/>
          <c:w val="0.26634383400457273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rgbClr val="FDB332"/>
            </a:solidFill>
            <a:ln>
              <a:solidFill>
                <a:schemeClr val="accen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Sheet1!$A$2:$A$15</c:f>
              <c:strCache>
                <c:ptCount val="14"/>
                <c:pt idx="0">
                  <c:v>Cerdded, heicio neu crwydro</c:v>
                </c:pt>
                <c:pt idx="1">
                  <c:v>Ymweld â safleoedd treftadaeth neu atyniadau diwylliannol</c:v>
                </c:pt>
                <c:pt idx="2">
                  <c:v>Blasu bwyd a diod lleol</c:v>
                </c:pt>
                <c:pt idx="3">
                  <c:v>Dysgu am hanes a diwylliant lleol</c:v>
                </c:pt>
                <c:pt idx="4">
                  <c:v>Ymweld ag atyniadau ymwelwyr awyr agored</c:v>
                </c:pt>
                <c:pt idx="5">
                  <c:v>Archwilio ardaloedd golygfaol mewn car</c:v>
                </c:pt>
                <c:pt idx="6">
                  <c:v>Profiadau natur a bywyd gwyllt</c:v>
                </c:pt>
                <c:pt idx="7">
                  <c:v>Siopa arbenigol</c:v>
                </c:pt>
                <c:pt idx="8">
                  <c:v>Ymweld â ffrindiau neu teulu</c:v>
                </c:pt>
                <c:pt idx="9">
                  <c:v>Profi'r bywyd nos</c:v>
                </c:pt>
                <c:pt idx="10">
                  <c:v>Gweithgareddau creadigol neu artistig</c:v>
                </c:pt>
                <c:pt idx="11">
                  <c:v>Mynychu cerddoriaeth fyw, gŵyl neu berfformiadau celf</c:v>
                </c:pt>
                <c:pt idx="12">
                  <c:v>Ymweld â lleoliadau a welir mewn teledu, ffilm neu lenyddiaeth</c:v>
                </c:pt>
                <c:pt idx="13">
                  <c:v>Ymweld ag atyniadau teulu</c:v>
                </c:pt>
              </c:strCache>
            </c:strRef>
          </c:cat>
          <c:val>
            <c:numRef>
              <c:f>Sheet1!$B$2:$B$15</c:f>
              <c:numCache>
                <c:formatCode>0%</c:formatCode>
                <c:ptCount val="14"/>
                <c:pt idx="0">
                  <c:v>0.74213836477990003</c:v>
                </c:pt>
                <c:pt idx="1">
                  <c:v>0.67295597484280001</c:v>
                </c:pt>
                <c:pt idx="2">
                  <c:v>0.66666666666670005</c:v>
                </c:pt>
                <c:pt idx="3">
                  <c:v>0.66037735849059997</c:v>
                </c:pt>
                <c:pt idx="4">
                  <c:v>0.63522012578620002</c:v>
                </c:pt>
                <c:pt idx="5">
                  <c:v>0.63522012578620002</c:v>
                </c:pt>
                <c:pt idx="6">
                  <c:v>0.40251572327040003</c:v>
                </c:pt>
                <c:pt idx="7">
                  <c:v>0.26415094339619999</c:v>
                </c:pt>
                <c:pt idx="8">
                  <c:v>0.23270440251569999</c:v>
                </c:pt>
                <c:pt idx="9">
                  <c:v>0.1635220125786</c:v>
                </c:pt>
                <c:pt idx="10">
                  <c:v>0.13836477987420001</c:v>
                </c:pt>
                <c:pt idx="11">
                  <c:v>0.1194968553459</c:v>
                </c:pt>
                <c:pt idx="12">
                  <c:v>9.4339622641509996E-2</c:v>
                </c:pt>
                <c:pt idx="13">
                  <c:v>8.1761006289310004E-2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B2-45FB-9DAD-AAA2DDC03C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4043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  <c:max val="0.9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9638591830680479E-3"/>
          <c:y val="0.1887790139551889"/>
          <c:w val="0.99369125880134679"/>
          <c:h val="0.639675258109127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 stayed overnight in one location</c:v>
                </c:pt>
              </c:strCache>
            </c:strRef>
          </c:tx>
          <c:spPr>
            <a:solidFill>
              <a:schemeClr val="bg1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Teithwyd yn 2023</c:v>
                </c:pt>
                <c:pt idx="1">
                  <c:v>Teithwyd yn 2024</c:v>
                </c:pt>
                <c:pt idx="2">
                  <c:v>Teithwyd yn 2025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0.39</c:v>
                </c:pt>
                <c:pt idx="1">
                  <c:v>0.42696629213479997</c:v>
                </c:pt>
                <c:pt idx="2">
                  <c:v>0.44654088050309998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E8-471C-9958-EC1EB8578DE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 stayed overnight in several places / toured around</c:v>
                </c:pt>
              </c:strCache>
            </c:strRef>
          </c:tx>
          <c:spPr>
            <a:solidFill>
              <a:schemeClr val="bg1"/>
            </a:solidFill>
            <a:ln>
              <a:solidFill>
                <a:srgbClr val="120742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92D050"/>
              </a:solidFill>
              <a:ln>
                <a:solidFill>
                  <a:srgbClr val="12074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0-3D11-481F-BE26-07C44EF85E73}"/>
              </c:ext>
            </c:extLst>
          </c:dPt>
          <c:dPt>
            <c:idx val="1"/>
            <c:invertIfNegative val="0"/>
            <c:bubble3D val="0"/>
            <c:spPr>
              <a:solidFill>
                <a:srgbClr val="7ECFD3"/>
              </a:solidFill>
              <a:ln>
                <a:solidFill>
                  <a:srgbClr val="12074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D11-481F-BE26-07C44EF85E73}"/>
              </c:ext>
            </c:extLst>
          </c:dPt>
          <c:dPt>
            <c:idx val="2"/>
            <c:invertIfNegative val="0"/>
            <c:bubble3D val="0"/>
            <c:spPr>
              <a:solidFill>
                <a:srgbClr val="FDB332"/>
              </a:solidFill>
              <a:ln>
                <a:solidFill>
                  <a:srgbClr val="12074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3D11-481F-BE26-07C44EF85E7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Teithwyd yn 2023</c:v>
                </c:pt>
                <c:pt idx="1">
                  <c:v>Teithwyd yn 2024</c:v>
                </c:pt>
                <c:pt idx="2">
                  <c:v>Teithwyd yn 2025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0.61</c:v>
                </c:pt>
                <c:pt idx="1">
                  <c:v>0.57303370786520003</c:v>
                </c:pt>
                <c:pt idx="2">
                  <c:v>0.55345911949689997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5E8-471C-9958-EC1EB8578DE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430451183"/>
        <c:axId val="1430434383"/>
      </c:barChart>
      <c:catAx>
        <c:axId val="14304511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12074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0434383"/>
        <c:crosses val="autoZero"/>
        <c:auto val="1"/>
        <c:lblAlgn val="ctr"/>
        <c:lblOffset val="100"/>
        <c:noMultiLvlLbl val="0"/>
      </c:catAx>
      <c:valAx>
        <c:axId val="1430434383"/>
        <c:scaling>
          <c:orientation val="minMax"/>
          <c:max val="1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14304511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4890368350116759E-3"/>
          <c:y val="9.1106298453063214E-2"/>
          <c:w val="0.99666858642628053"/>
          <c:h val="0.7440356247148124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Teithiwyd yn 2023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Ionawr</c:v>
                </c:pt>
                <c:pt idx="1">
                  <c:v>Chwefror</c:v>
                </c:pt>
                <c:pt idx="2">
                  <c:v>Mawrth</c:v>
                </c:pt>
                <c:pt idx="3">
                  <c:v>Ebrill</c:v>
                </c:pt>
                <c:pt idx="4">
                  <c:v>Mai</c:v>
                </c:pt>
                <c:pt idx="5">
                  <c:v>Mehefin</c:v>
                </c:pt>
                <c:pt idx="6">
                  <c:v>Gorffennaf</c:v>
                </c:pt>
                <c:pt idx="7">
                  <c:v>Awst</c:v>
                </c:pt>
                <c:pt idx="8">
                  <c:v>Medi</c:v>
                </c:pt>
                <c:pt idx="9">
                  <c:v>Hydref</c:v>
                </c:pt>
                <c:pt idx="10">
                  <c:v>Tachwedd</c:v>
                </c:pt>
                <c:pt idx="11">
                  <c:v>Rhagfyr</c:v>
                </c:pt>
              </c:strCache>
            </c:strRef>
          </c:cat>
          <c:val>
            <c:numRef>
              <c:f>Sheet1!$B$2:$B$13</c:f>
              <c:numCache>
                <c:formatCode>0%</c:formatCode>
                <c:ptCount val="12"/>
                <c:pt idx="0">
                  <c:v>0.04</c:v>
                </c:pt>
                <c:pt idx="1">
                  <c:v>0.03</c:v>
                </c:pt>
                <c:pt idx="2">
                  <c:v>0.05</c:v>
                </c:pt>
                <c:pt idx="3">
                  <c:v>0.09</c:v>
                </c:pt>
                <c:pt idx="4">
                  <c:v>0.21</c:v>
                </c:pt>
                <c:pt idx="5">
                  <c:v>0.23</c:v>
                </c:pt>
                <c:pt idx="6">
                  <c:v>0.22</c:v>
                </c:pt>
                <c:pt idx="7">
                  <c:v>0.24</c:v>
                </c:pt>
                <c:pt idx="8">
                  <c:v>0.18</c:v>
                </c:pt>
                <c:pt idx="9">
                  <c:v>0.09</c:v>
                </c:pt>
                <c:pt idx="10">
                  <c:v>0.04</c:v>
                </c:pt>
                <c:pt idx="11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88-4492-93E9-7D889BA33B9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Teithiwyd yn 2024</c:v>
                </c:pt>
              </c:strCache>
            </c:strRef>
          </c:tx>
          <c:spPr>
            <a:solidFill>
              <a:srgbClr val="7ECFD3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Ionawr</c:v>
                </c:pt>
                <c:pt idx="1">
                  <c:v>Chwefror</c:v>
                </c:pt>
                <c:pt idx="2">
                  <c:v>Mawrth</c:v>
                </c:pt>
                <c:pt idx="3">
                  <c:v>Ebrill</c:v>
                </c:pt>
                <c:pt idx="4">
                  <c:v>Mai</c:v>
                </c:pt>
                <c:pt idx="5">
                  <c:v>Mehefin</c:v>
                </c:pt>
                <c:pt idx="6">
                  <c:v>Gorffennaf</c:v>
                </c:pt>
                <c:pt idx="7">
                  <c:v>Awst</c:v>
                </c:pt>
                <c:pt idx="8">
                  <c:v>Medi</c:v>
                </c:pt>
                <c:pt idx="9">
                  <c:v>Hydref</c:v>
                </c:pt>
                <c:pt idx="10">
                  <c:v>Tachwedd</c:v>
                </c:pt>
                <c:pt idx="11">
                  <c:v>Rhagfyr</c:v>
                </c:pt>
              </c:strCache>
            </c:strRef>
          </c:cat>
          <c:val>
            <c:numRef>
              <c:f>Sheet1!$C$2:$C$13</c:f>
              <c:numCache>
                <c:formatCode>0%</c:formatCode>
                <c:ptCount val="12"/>
                <c:pt idx="0">
                  <c:v>0.01</c:v>
                </c:pt>
                <c:pt idx="1">
                  <c:v>0.03</c:v>
                </c:pt>
                <c:pt idx="2">
                  <c:v>0.05</c:v>
                </c:pt>
                <c:pt idx="3">
                  <c:v>0.08</c:v>
                </c:pt>
                <c:pt idx="4">
                  <c:v>0.22</c:v>
                </c:pt>
                <c:pt idx="5">
                  <c:v>0.17</c:v>
                </c:pt>
                <c:pt idx="6">
                  <c:v>0.25</c:v>
                </c:pt>
                <c:pt idx="7">
                  <c:v>0.28000000000000003</c:v>
                </c:pt>
                <c:pt idx="8">
                  <c:v>0.24</c:v>
                </c:pt>
                <c:pt idx="9">
                  <c:v>0.1</c:v>
                </c:pt>
                <c:pt idx="10">
                  <c:v>0.04</c:v>
                </c:pt>
                <c:pt idx="11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F88-4492-93E9-7D889BA33B9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Teithiwyd yn 2025</c:v>
                </c:pt>
              </c:strCache>
            </c:strRef>
          </c:tx>
          <c:spPr>
            <a:solidFill>
              <a:srgbClr val="FDB332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Ionawr</c:v>
                </c:pt>
                <c:pt idx="1">
                  <c:v>Chwefror</c:v>
                </c:pt>
                <c:pt idx="2">
                  <c:v>Mawrth</c:v>
                </c:pt>
                <c:pt idx="3">
                  <c:v>Ebrill</c:v>
                </c:pt>
                <c:pt idx="4">
                  <c:v>Mai</c:v>
                </c:pt>
                <c:pt idx="5">
                  <c:v>Mehefin</c:v>
                </c:pt>
                <c:pt idx="6">
                  <c:v>Gorffennaf</c:v>
                </c:pt>
                <c:pt idx="7">
                  <c:v>Awst</c:v>
                </c:pt>
                <c:pt idx="8">
                  <c:v>Medi</c:v>
                </c:pt>
                <c:pt idx="9">
                  <c:v>Hydref</c:v>
                </c:pt>
                <c:pt idx="10">
                  <c:v>Tachwedd</c:v>
                </c:pt>
                <c:pt idx="11">
                  <c:v>Rhagfyr</c:v>
                </c:pt>
              </c:strCache>
            </c:strRef>
          </c:cat>
          <c:val>
            <c:numRef>
              <c:f>Sheet1!$D$2:$D$13</c:f>
              <c:numCache>
                <c:formatCode>0%</c:formatCode>
                <c:ptCount val="12"/>
                <c:pt idx="0">
                  <c:v>2.5157232704400002E-2</c:v>
                </c:pt>
                <c:pt idx="1">
                  <c:v>1.2578616352200001E-2</c:v>
                </c:pt>
                <c:pt idx="2">
                  <c:v>3.7735849056599997E-2</c:v>
                </c:pt>
                <c:pt idx="3">
                  <c:v>0.12578616352200001</c:v>
                </c:pt>
                <c:pt idx="4">
                  <c:v>0.2075471698113</c:v>
                </c:pt>
                <c:pt idx="5">
                  <c:v>0.20125786163520001</c:v>
                </c:pt>
                <c:pt idx="6">
                  <c:v>0.25157232704400001</c:v>
                </c:pt>
                <c:pt idx="7">
                  <c:v>0.24528301886789999</c:v>
                </c:pt>
                <c:pt idx="8">
                  <c:v>0.15094339622639999</c:v>
                </c:pt>
                <c:pt idx="9">
                  <c:v>0.10062893081760001</c:v>
                </c:pt>
                <c:pt idx="10">
                  <c:v>4.40251572327E-2</c:v>
                </c:pt>
                <c:pt idx="11">
                  <c:v>3.7735849056599997E-2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F88-4492-93E9-7D889BA33B9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3978560"/>
        <c:axId val="1872137680"/>
      </c:barChart>
      <c:catAx>
        <c:axId val="23978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1"/>
      </c:catAx>
      <c:valAx>
        <c:axId val="1872137680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rgbClr val="12074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Teithwyd yn 2023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1-3 noson</c:v>
                </c:pt>
                <c:pt idx="1">
                  <c:v>4-7 noson</c:v>
                </c:pt>
                <c:pt idx="2">
                  <c:v>8+ noson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0.12</c:v>
                </c:pt>
                <c:pt idx="1">
                  <c:v>0.3</c:v>
                </c:pt>
                <c:pt idx="2">
                  <c:v>0.59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EF-41B2-97E6-62488790F1C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Teithwyd yn 2024</c:v>
                </c:pt>
              </c:strCache>
            </c:strRef>
          </c:tx>
          <c:spPr>
            <a:solidFill>
              <a:srgbClr val="7ECFD3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1-3 noson</c:v>
                </c:pt>
                <c:pt idx="1">
                  <c:v>4-7 noson</c:v>
                </c:pt>
                <c:pt idx="2">
                  <c:v>8+ noson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0.14044943820219999</c:v>
                </c:pt>
                <c:pt idx="1">
                  <c:v>0.28651685393260001</c:v>
                </c:pt>
                <c:pt idx="2">
                  <c:v>0.57303370786520003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BEF-41B2-97E6-62488790F1C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Teithwyd yn 2025</c:v>
                </c:pt>
              </c:strCache>
            </c:strRef>
          </c:tx>
          <c:spPr>
            <a:solidFill>
              <a:srgbClr val="FDB332"/>
            </a:solidFill>
            <a:ln>
              <a:solidFill>
                <a:schemeClr val="accen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197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1-3 noson</c:v>
                </c:pt>
                <c:pt idx="1">
                  <c:v>4-7 noson</c:v>
                </c:pt>
                <c:pt idx="2">
                  <c:v>8+ noson</c:v>
                </c:pt>
              </c:strCache>
            </c:strRef>
          </c:cat>
          <c:val>
            <c:numRef>
              <c:f>Sheet1!$D$2:$D$4</c:f>
              <c:numCache>
                <c:formatCode>0%</c:formatCode>
                <c:ptCount val="3"/>
                <c:pt idx="0">
                  <c:v>0.1949685534591</c:v>
                </c:pt>
                <c:pt idx="1">
                  <c:v>0.28301886792449998</c:v>
                </c:pt>
                <c:pt idx="2">
                  <c:v>0.52201257861640005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5C-4824-8C36-71101A747FB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23978560"/>
        <c:axId val="1872137680"/>
      </c:barChart>
      <c:catAx>
        <c:axId val="23978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rgbClr val="12074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7798300940784445E-2"/>
          <c:y val="0.55809974906327986"/>
          <c:w val="0.9444033981184311"/>
          <c:h val="0.24266842074701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Teithwyd yn 2023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chemeClr val="accen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Plant 0-15 oed</c:v>
                </c:pt>
                <c:pt idx="1">
                  <c:v>Cŵn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0.19</c:v>
                </c:pt>
                <c:pt idx="1">
                  <c:v>0.16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57-4509-B26B-F446CD2518F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Teithwyd yn 2024</c:v>
                </c:pt>
              </c:strCache>
            </c:strRef>
          </c:tx>
          <c:spPr>
            <a:solidFill>
              <a:srgbClr val="7ECFD3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Plant 0-15 oed</c:v>
                </c:pt>
                <c:pt idx="1">
                  <c:v>Cŵn</c:v>
                </c:pt>
              </c:strCache>
            </c:strRef>
          </c:cat>
          <c:val>
            <c:numRef>
              <c:f>Sheet1!$C$2:$C$3</c:f>
              <c:numCache>
                <c:formatCode>0%</c:formatCode>
                <c:ptCount val="2"/>
                <c:pt idx="0">
                  <c:v>0.1966292134831</c:v>
                </c:pt>
                <c:pt idx="1">
                  <c:v>0.14606741573029999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E0-4A49-9DC1-D234249048F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Teithwyd yn 2025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Plant 0-15 oed</c:v>
                </c:pt>
                <c:pt idx="1">
                  <c:v>Cŵn</c:v>
                </c:pt>
              </c:strCache>
            </c:strRef>
          </c:cat>
          <c:val>
            <c:numRef>
              <c:f>Sheet1!$D$2:$D$3</c:f>
              <c:numCache>
                <c:formatCode>0%</c:formatCode>
                <c:ptCount val="2"/>
                <c:pt idx="0">
                  <c:v>0.11</c:v>
                </c:pt>
                <c:pt idx="1">
                  <c:v>0.06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E6-49F0-B634-092D5CAA29C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23978560"/>
        <c:axId val="1872137680"/>
      </c:barChart>
      <c:catAx>
        <c:axId val="23978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4.9999930355008382E-2"/>
          <c:y val="0.90296031369845309"/>
          <c:w val="0.89999994030429287"/>
          <c:h val="7.202832918851721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rgbClr val="12074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5721080314277411"/>
          <c:y val="3.5791760106560551E-2"/>
          <c:w val="0.22497025045560926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Accomodation</c:v>
                </c:pt>
              </c:strCache>
            </c:strRef>
          </c:tx>
          <c:spPr>
            <a:solidFill>
              <a:srgbClr val="FDB332"/>
            </a:solidFill>
            <a:ln>
              <a:solidFill>
                <a:schemeClr val="accen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Gwefan teithio</c:v>
                </c:pt>
                <c:pt idx="1">
                  <c:v>Yn uniongyrchol gyda darparwr llety</c:v>
                </c:pt>
                <c:pt idx="2">
                  <c:v>Gwefan 'Homestay'</c:v>
                </c:pt>
                <c:pt idx="3">
                  <c:v>Ni thalwyd am fy llety</c:v>
                </c:pt>
                <c:pt idx="4">
                  <c:v>Cyrraedd yn ddirybudd</c:v>
                </c:pt>
                <c:pt idx="5">
                  <c:v>Camping and Caravanning Club</c:v>
                </c:pt>
                <c:pt idx="6">
                  <c:v>Siop asiant teithio traddodiadol/gweithredwr teithiau/cwmni teithio</c:v>
                </c:pt>
                <c:pt idx="7">
                  <c:v>Yn uniongyrchol gyda gweithredwr teithiau neu gwmni teithio sy'n seiliedig yng Nghymru neu'r DU</c:v>
                </c:pt>
              </c:strCache>
            </c:strRef>
          </c:cat>
          <c:val>
            <c:numRef>
              <c:f>Sheet1!$B$2:$B$9</c:f>
              <c:numCache>
                <c:formatCode>0%</c:formatCode>
                <c:ptCount val="8"/>
                <c:pt idx="0">
                  <c:v>0.33962264150940003</c:v>
                </c:pt>
                <c:pt idx="1">
                  <c:v>0.32075471698109997</c:v>
                </c:pt>
                <c:pt idx="2">
                  <c:v>0.2264150943396</c:v>
                </c:pt>
                <c:pt idx="3">
                  <c:v>0.12578616352200001</c:v>
                </c:pt>
                <c:pt idx="4">
                  <c:v>0.1194968553459</c:v>
                </c:pt>
                <c:pt idx="5">
                  <c:v>6.9182389937109998E-2</c:v>
                </c:pt>
                <c:pt idx="6">
                  <c:v>5.6603773584909998E-2</c:v>
                </c:pt>
                <c:pt idx="7">
                  <c:v>5.6603773584909998E-2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50-4277-9BFF-56E401FB52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ln>
              <a:solidFill>
                <a:srgbClr val="002060"/>
              </a:solidFill>
            </a:ln>
          </c:spPr>
          <c:dPt>
            <c:idx val="0"/>
            <c:bubble3D val="0"/>
            <c:spPr>
              <a:solidFill>
                <a:srgbClr val="120742"/>
              </a:solidFill>
              <a:ln w="19050">
                <a:solidFill>
                  <a:srgbClr val="00206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068-40D7-9103-69252E01A669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solidFill>
                  <a:srgbClr val="00206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068-40D7-9103-69252E01A669}"/>
              </c:ext>
            </c:extLst>
          </c:dPt>
          <c:cat>
            <c:strRef>
              <c:f>Sheet1!$A$2:$A$3</c:f>
              <c:strCache>
                <c:ptCount val="1"/>
                <c:pt idx="0">
                  <c:v>1st Qtr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0.12</c:v>
                </c:pt>
                <c:pt idx="1">
                  <c:v>0.85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068-40D7-9103-69252E01A6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2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0485403428012294"/>
          <c:y val="3.5791760106560551E-2"/>
          <c:w val="0.27732702263782871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Accomodation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accen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Gwesty / Tafarn</c:v>
                </c:pt>
                <c:pt idx="1">
                  <c:v>Tŷ llety / Gwely a brecwast</c:v>
                </c:pt>
                <c:pt idx="2">
                  <c:v>Tŷ/bwthyn/llety ar osod neu debyg</c:v>
                </c:pt>
                <c:pt idx="3">
                  <c:v>Rhentu cartref llawn rhywun arall yn fasnachol</c:v>
                </c:pt>
                <c:pt idx="4">
                  <c:v>Fflat/apartment ar osod neu debyg</c:v>
                </c:pt>
                <c:pt idx="5">
                  <c:v>Cartref ffrindiau neu berthnasau</c:v>
                </c:pt>
                <c:pt idx="6">
                  <c:v>Faniau gwersylla / Cartrefi modur</c:v>
                </c:pt>
              </c:strCache>
            </c:strRef>
          </c:cat>
          <c:val>
            <c:numRef>
              <c:f>Sheet1!$B$2:$B$8</c:f>
              <c:numCache>
                <c:formatCode>0%</c:formatCode>
                <c:ptCount val="7"/>
                <c:pt idx="0">
                  <c:v>0.36477987421379998</c:v>
                </c:pt>
                <c:pt idx="1">
                  <c:v>0.21383647798739999</c:v>
                </c:pt>
                <c:pt idx="2">
                  <c:v>0.21383647798739999</c:v>
                </c:pt>
                <c:pt idx="3">
                  <c:v>0.1446540880503</c:v>
                </c:pt>
                <c:pt idx="4">
                  <c:v>0.12578616352200001</c:v>
                </c:pt>
                <c:pt idx="5">
                  <c:v>0.1069182389937</c:v>
                </c:pt>
                <c:pt idx="6">
                  <c:v>0.1069182389937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E9-4FFE-80A6-691A3AEFEE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  <c:max val="0.5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1583723162382529"/>
          <c:y val="3.5791760106560551E-2"/>
          <c:w val="0.2486227547481083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4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Sheet1!$A$2:$A$11</c:f>
              <c:strCache>
                <c:ptCount val="10"/>
                <c:pt idx="0">
                  <c:v>Hyrwyddiad neu gynnwys ar wefan</c:v>
                </c:pt>
                <c:pt idx="1">
                  <c:v>Cynnwys hyrwyddol ar gyfryngau cymdeithasol</c:v>
                </c:pt>
                <c:pt idx="2">
                  <c:v>Sgyrsiau ag eraill</c:v>
                </c:pt>
                <c:pt idx="3">
                  <c:v>Erthygl mewn papur newydd neu gylchgrawn (print neu ar-lein)</c:v>
                </c:pt>
                <c:pt idx="4">
                  <c:v>Hysbysebu ar-lein</c:v>
                </c:pt>
                <c:pt idx="5">
                  <c:v>Gwybodaeth a ddarparwyd gan gwmni teithio neu weithredwr teithiau</c:v>
                </c:pt>
                <c:pt idx="6">
                  <c:v>Dylanwadwr cyfryngau cymdeithasol</c:v>
                </c:pt>
                <c:pt idx="7">
                  <c:v>Hysbyseb wedi'i argraffu, taflen neu atodiad mewn papur newydd/cylchgrawn</c:v>
                </c:pt>
                <c:pt idx="8">
                  <c:v>Rhaglen deledu neu ffilm</c:v>
                </c:pt>
                <c:pt idx="9">
                  <c:v>Gweld hysbyseb ar y teledu, ar catch up neu ar blatfform ffrydio</c:v>
                </c:pt>
              </c:strCache>
            </c:strRef>
          </c:cat>
          <c:val>
            <c:numRef>
              <c:f>Sheet1!$B$2:$B$11</c:f>
              <c:numCache>
                <c:formatCode>0%</c:formatCode>
                <c:ptCount val="10"/>
                <c:pt idx="0">
                  <c:v>0.39622641509430001</c:v>
                </c:pt>
                <c:pt idx="1">
                  <c:v>0.32075471698109997</c:v>
                </c:pt>
                <c:pt idx="2">
                  <c:v>0.29559748427670002</c:v>
                </c:pt>
                <c:pt idx="3">
                  <c:v>0.2389937106918</c:v>
                </c:pt>
                <c:pt idx="4">
                  <c:v>0.22012578616350001</c:v>
                </c:pt>
                <c:pt idx="5">
                  <c:v>9.4339622641509996E-2</c:v>
                </c:pt>
                <c:pt idx="6">
                  <c:v>8.8050314465410007E-2</c:v>
                </c:pt>
                <c:pt idx="7">
                  <c:v>8.1761006289310004E-2</c:v>
                </c:pt>
                <c:pt idx="8">
                  <c:v>7.5471698113210001E-2</c:v>
                </c:pt>
                <c:pt idx="9">
                  <c:v>5.0314465408810002E-2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EB-4787-B10B-2186431933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2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402392315304442"/>
          <c:y val="3.5791760106560551E-2"/>
          <c:w val="0.50065797335541862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Sheet1!$A$2:$A$10</c:f>
              <c:strCache>
                <c:ptCount val="9"/>
                <c:pt idx="0">
                  <c:v>E-gylchlythyrau Croeso Cymru</c:v>
                </c:pt>
                <c:pt idx="1">
                  <c:v>Gwefan Croeso Cymru visitwales.com</c:v>
                </c:pt>
                <c:pt idx="2">
                  <c:v> Instagram</c:v>
                </c:pt>
                <c:pt idx="3">
                  <c:v>Facebook</c:v>
                </c:pt>
                <c:pt idx="4">
                  <c:v> YouTube</c:v>
                </c:pt>
                <c:pt idx="5">
                  <c:v>TikTok</c:v>
                </c:pt>
                <c:pt idx="6">
                  <c:v>Pinterest</c:v>
                </c:pt>
                <c:pt idx="7">
                  <c:v>X, a elwid gynt yn Twitter</c:v>
                </c:pt>
                <c:pt idx="8">
                  <c:v>Dim un o'r uchod</c:v>
                </c:pt>
              </c:strCache>
            </c:strRef>
          </c:cat>
          <c:val>
            <c:numRef>
              <c:f>Sheet1!$B$2:$B$10</c:f>
              <c:numCache>
                <c:formatCode>0%</c:formatCode>
                <c:ptCount val="9"/>
                <c:pt idx="0">
                  <c:v>0.75696445725259998</c:v>
                </c:pt>
                <c:pt idx="1">
                  <c:v>0.48126801152740001</c:v>
                </c:pt>
                <c:pt idx="2">
                  <c:v>0.1536983669549</c:v>
                </c:pt>
                <c:pt idx="3">
                  <c:v>0.1219980787704</c:v>
                </c:pt>
                <c:pt idx="4">
                  <c:v>2.593659942363E-2</c:v>
                </c:pt>
                <c:pt idx="5">
                  <c:v>9.6061479346780006E-3</c:v>
                </c:pt>
                <c:pt idx="6">
                  <c:v>6.7243035542750001E-3</c:v>
                </c:pt>
                <c:pt idx="7">
                  <c:v>3.842459173871E-3</c:v>
                </c:pt>
                <c:pt idx="8">
                  <c:v>5.6676272814599998E-2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30-4CEE-B409-1AA6FDBD79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  <c:max val="0.8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202290061462422E-2"/>
          <c:y val="0.12678310375772853"/>
          <c:w val="0.93595419877075159"/>
          <c:h val="0.7702568167077741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At Home</c:v>
                </c:pt>
                <c:pt idx="1">
                  <c:v>During a trip to Wales</c:v>
                </c:pt>
                <c:pt idx="2">
                  <c:v>At work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0.99001996007984028</c:v>
                </c:pt>
                <c:pt idx="1">
                  <c:v>0.25748502994011974</c:v>
                </c:pt>
                <c:pt idx="2">
                  <c:v>0.25349301397205587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68-44DF-86EA-E039F1A1978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23978560"/>
        <c:axId val="1872137680"/>
      </c:barChart>
      <c:catAx>
        <c:axId val="23978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3.2835820895522387E-2"/>
          <c:y val="0"/>
          <c:w val="0.93432835820895521"/>
          <c:h val="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Dim</c:v>
                </c:pt>
              </c:strCache>
            </c:strRef>
          </c:tx>
          <c:spPr>
            <a:solidFill>
              <a:srgbClr val="CB333B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B333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36F-4D86-A7DD-4312305B043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%</c:v>
                </c:pt>
              </c:strCache>
            </c:strRef>
          </c:cat>
          <c:val>
            <c:numRef>
              <c:f>Sheet1!$B$2</c:f>
              <c:numCache>
                <c:formatCode>0%</c:formatCode>
                <c:ptCount val="1"/>
                <c:pt idx="0">
                  <c:v>0.35849056603770002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36F-4D86-A7DD-4312305B043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Bach</c:v>
                </c:pt>
              </c:strCache>
            </c:strRef>
          </c:tx>
          <c:spPr>
            <a:solidFill>
              <a:srgbClr val="EA5A0D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%</c:v>
                </c:pt>
              </c:strCache>
            </c:strRef>
          </c:cat>
          <c:val>
            <c:numRef>
              <c:f>Sheet1!$C$2</c:f>
              <c:numCache>
                <c:formatCode>0%</c:formatCode>
                <c:ptCount val="1"/>
                <c:pt idx="0">
                  <c:v>0.1949685534591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36F-4D86-A7DD-4312305B043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Cymedrol</c:v>
                </c:pt>
              </c:strCache>
            </c:strRef>
          </c:tx>
          <c:spPr>
            <a:solidFill>
              <a:srgbClr val="FEC3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%</c:v>
                </c:pt>
              </c:strCache>
            </c:strRef>
          </c:cat>
          <c:val>
            <c:numRef>
              <c:f>Sheet1!$D$2</c:f>
              <c:numCache>
                <c:formatCode>0%</c:formatCode>
                <c:ptCount val="1"/>
                <c:pt idx="0">
                  <c:v>0.2893081761006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36F-4D86-A7DD-4312305B043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Cryf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%</c:v>
                </c:pt>
              </c:strCache>
            </c:strRef>
          </c:cat>
          <c:val>
            <c:numRef>
              <c:f>Sheet1!$E$2</c:f>
              <c:numCache>
                <c:formatCode>0%</c:formatCode>
                <c:ptCount val="1"/>
                <c:pt idx="0">
                  <c:v>8.1761006289310004E-2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36F-4D86-A7DD-4312305B043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Cryf iawn</c:v>
                </c:pt>
              </c:strCache>
            </c:strRef>
          </c:tx>
          <c:spPr>
            <a:solidFill>
              <a:srgbClr val="518A45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518A4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36F-4D86-A7DD-4312305B043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%</c:v>
                </c:pt>
              </c:strCache>
            </c:strRef>
          </c:cat>
          <c:val>
            <c:numRef>
              <c:f>Sheet1!$F$2</c:f>
              <c:numCache>
                <c:formatCode>0%</c:formatCode>
                <c:ptCount val="1"/>
                <c:pt idx="0">
                  <c:v>7.5471698113210001E-2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36F-4D86-A7DD-4312305B0431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391408672"/>
        <c:axId val="1391410112"/>
      </c:barChart>
      <c:catAx>
        <c:axId val="139140867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391410112"/>
        <c:crosses val="autoZero"/>
        <c:auto val="1"/>
        <c:lblAlgn val="ctr"/>
        <c:lblOffset val="100"/>
        <c:noMultiLvlLbl val="0"/>
      </c:catAx>
      <c:valAx>
        <c:axId val="1391410112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391408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rgbClr val="12074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1583723162382529"/>
          <c:y val="3.5791760106560551E-2"/>
          <c:w val="0.26634383400457273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4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Dim un o'r uchod</c:v>
                </c:pt>
                <c:pt idx="1">
                  <c:v>Ymwelais â rhan o Gymru nad oeddwn wedi bod iddi o'r blaen</c:v>
                </c:pt>
                <c:pt idx="2">
                  <c:v>Ymwelais â mwy o leoedd nag y bwriadais yn wreiddiol</c:v>
                </c:pt>
                <c:pt idx="3">
                  <c:v>Ymwelais â Chymru y tu allan i'r tymor haf</c:v>
                </c:pt>
                <c:pt idx="4">
                  <c:v>Cymerais ran mewn gweithgareddau gwahanol i'r rhai a ystyriwyd yn wreiddiol</c:v>
                </c:pt>
                <c:pt idx="5">
                  <c:v>Gwariais fwy o arian nag y bwriadais yn wreiddiol</c:v>
                </c:pt>
                <c:pt idx="6">
                  <c:v>Cymerais ran mewn mwy o weithgareddau nag y bwriadwyd yn wreiddiol</c:v>
                </c:pt>
              </c:strCache>
            </c:strRef>
          </c:cat>
          <c:val>
            <c:numRef>
              <c:f>Sheet1!$B$2:$B$8</c:f>
              <c:numCache>
                <c:formatCode>0%</c:formatCode>
                <c:ptCount val="7"/>
                <c:pt idx="0">
                  <c:v>0.47798742138360001</c:v>
                </c:pt>
                <c:pt idx="1">
                  <c:v>0.32704402515719999</c:v>
                </c:pt>
                <c:pt idx="2">
                  <c:v>0.2075471698113</c:v>
                </c:pt>
                <c:pt idx="3">
                  <c:v>0.18238993710689999</c:v>
                </c:pt>
                <c:pt idx="4">
                  <c:v>8.1761006289310004E-2</c:v>
                </c:pt>
                <c:pt idx="5">
                  <c:v>6.9182389937109998E-2</c:v>
                </c:pt>
                <c:pt idx="6">
                  <c:v>6.2893081761009995E-2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10-4D70-BA48-3A9607E498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  <c:max val="0.60000000000000009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04043F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Lleoedd newydd</c:v>
                </c:pt>
                <c:pt idx="1">
                  <c:v>Nid un o'r uchod</c:v>
                </c:pt>
                <c:pt idx="2">
                  <c:v>Gweithgareddau newydd</c:v>
                </c:pt>
                <c:pt idx="3">
                  <c:v>Rhesymau newydd i ymweld trwy gydol y flwyddyn</c:v>
                </c:pt>
                <c:pt idx="4">
                  <c:v>Digwyddiadau newydd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0.52201257861640005</c:v>
                </c:pt>
                <c:pt idx="1">
                  <c:v>0.33333333333330001</c:v>
                </c:pt>
                <c:pt idx="2">
                  <c:v>0.2389937106918</c:v>
                </c:pt>
                <c:pt idx="3">
                  <c:v>0.21383647798739999</c:v>
                </c:pt>
                <c:pt idx="4">
                  <c:v>0.1132075471698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B4-4DF4-ACA8-D3CD259D7D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4507345046586348"/>
          <c:y val="3.5791760106560551E-2"/>
          <c:w val="0.23710754628732064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Roeddwn eisoes wedi penderfynu ymweld â Chymru yn 2025</c:v>
                </c:pt>
                <c:pt idx="1">
                  <c:v>Roeddwn yn ystyried ymweld â Chymru yn 2025, ond heb wneud penderfyniad terfynol</c:v>
                </c:pt>
                <c:pt idx="2">
                  <c:v>Nid oeddwn yn ystyried ymweld â Chymru yn 2025</c:v>
                </c:pt>
                <c:pt idx="3">
                  <c:v>Ddim yn gwybod/methu cofio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0.66666666666670005</c:v>
                </c:pt>
                <c:pt idx="1">
                  <c:v>0.25157232704400001</c:v>
                </c:pt>
                <c:pt idx="2">
                  <c:v>6.2893081761009995E-2</c:v>
                </c:pt>
                <c:pt idx="3">
                  <c:v>1.8867924528299999E-2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B7-48F2-88BE-E6255D7BEC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  <c:max val="0.8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1583723162382529"/>
          <c:y val="3.5791760106560551E-2"/>
          <c:w val="0.26634383400457273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Do - ar gyfer syniadau ac ysbrydoliaeth am Gymru</c:v>
                </c:pt>
                <c:pt idx="1">
                  <c:v>Do - ar gyfer creu daith i Gymru</c:v>
                </c:pt>
                <c:pt idx="2">
                  <c:v>Do - ar gyfer dod o hyd i lety neu opsiynau teithio yng Nghymru</c:v>
                </c:pt>
                <c:pt idx="3">
                  <c:v>Do - ar gyfer rhywbeth arall yn ymwneud â Chymru (nodwch os gwelwch yn dda)</c:v>
                </c:pt>
                <c:pt idx="4">
                  <c:v>Naddo - ni wnes i ddefnyddio unrhyw offer DA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8.1761006289310004E-2</c:v>
                </c:pt>
                <c:pt idx="1">
                  <c:v>6.2893081761009995E-2</c:v>
                </c:pt>
                <c:pt idx="2">
                  <c:v>2.5157232704400002E-2</c:v>
                </c:pt>
                <c:pt idx="3">
                  <c:v>1.8867924528299999E-2</c:v>
                </c:pt>
                <c:pt idx="4">
                  <c:v>0.84905660377360004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42-4028-82F6-D759CEE51F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2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Ddim yn siŵr/heb benderfynu eto</c:v>
                </c:pt>
              </c:strCache>
            </c:strRef>
          </c:tx>
          <c:spPr>
            <a:solidFill>
              <a:srgbClr val="FDB332"/>
            </a:solidFill>
            <a:ln>
              <a:solidFill>
                <a:srgbClr val="120742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DB332"/>
              </a:solidFill>
              <a:ln>
                <a:solidFill>
                  <a:srgbClr val="12074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8A6-4952-BF3D-97E6AA1A1FF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Cyfanswm</c:v>
                </c:pt>
                <c:pt idx="1">
                  <c:v>Teithwyr Cymru 2025</c:v>
                </c:pt>
                <c:pt idx="2">
                  <c:v>Di-deithwyr Cymru 2025</c:v>
                </c:pt>
                <c:pt idx="3">
                  <c:v>Annibynwyr iau</c:v>
                </c:pt>
                <c:pt idx="4">
                  <c:v>Teuluoedd</c:v>
                </c:pt>
                <c:pt idx="5">
                  <c:v>Annibynwyr hŷn</c:v>
                </c:pt>
                <c:pt idx="6">
                  <c:v>Oedran ymddeol</c:v>
                </c:pt>
              </c:strCache>
            </c:strRef>
          </c:cat>
          <c:val>
            <c:numRef>
              <c:f>Sheet1!$B$2:$B$8</c:f>
              <c:numCache>
                <c:formatCode>0%</c:formatCode>
                <c:ptCount val="7"/>
                <c:pt idx="0">
                  <c:v>0.24687800192119999</c:v>
                </c:pt>
                <c:pt idx="1">
                  <c:v>7.5471698113210001E-2</c:v>
                </c:pt>
                <c:pt idx="2">
                  <c:v>0.27777777777779999</c:v>
                </c:pt>
                <c:pt idx="3">
                  <c:v>0.21568627450979999</c:v>
                </c:pt>
                <c:pt idx="4">
                  <c:v>0.2198581560284</c:v>
                </c:pt>
                <c:pt idx="5">
                  <c:v>0.23752151462990001</c:v>
                </c:pt>
                <c:pt idx="6">
                  <c:v>0.27450980392160002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8A6-4952-BF3D-97E6AA1A1FF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Yn debygol/Yn bendant ni fyddaf yn ymweld</c:v>
                </c:pt>
              </c:strCache>
            </c:strRef>
          </c:tx>
          <c:spPr>
            <a:solidFill>
              <a:srgbClr val="CB333B"/>
            </a:solidFill>
            <a:ln>
              <a:solidFill>
                <a:srgbClr val="120742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B333B"/>
              </a:solidFill>
              <a:ln>
                <a:solidFill>
                  <a:srgbClr val="12074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6052-4B60-8C0D-2246A77FFCF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Cyfanswm</c:v>
                </c:pt>
                <c:pt idx="1">
                  <c:v>Teithwyr Cymru 2025</c:v>
                </c:pt>
                <c:pt idx="2">
                  <c:v>Di-deithwyr Cymru 2025</c:v>
                </c:pt>
                <c:pt idx="3">
                  <c:v>Annibynwyr iau</c:v>
                </c:pt>
                <c:pt idx="4">
                  <c:v>Teuluoedd</c:v>
                </c:pt>
                <c:pt idx="5">
                  <c:v>Annibynwyr hŷn</c:v>
                </c:pt>
                <c:pt idx="6">
                  <c:v>Oedran ymddeol</c:v>
                </c:pt>
              </c:strCache>
            </c:strRef>
          </c:cat>
          <c:val>
            <c:numRef>
              <c:f>Sheet1!$C$2:$C$8</c:f>
              <c:numCache>
                <c:formatCode>0%</c:formatCode>
                <c:ptCount val="7"/>
                <c:pt idx="0">
                  <c:v>0.43035542747360001</c:v>
                </c:pt>
                <c:pt idx="1">
                  <c:v>0.42767295597479998</c:v>
                </c:pt>
                <c:pt idx="2">
                  <c:v>0.43053960964409999</c:v>
                </c:pt>
                <c:pt idx="3">
                  <c:v>0.43137254901959998</c:v>
                </c:pt>
                <c:pt idx="4">
                  <c:v>0.4539007092199</c:v>
                </c:pt>
                <c:pt idx="5">
                  <c:v>0.42685025817560002</c:v>
                </c:pt>
                <c:pt idx="6">
                  <c:v>0.43137254901959998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8A6-4952-BF3D-97E6AA1A1FF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Yn debygol/Yn bendant y byddaf yn ymweld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Cyfanswm</c:v>
                </c:pt>
                <c:pt idx="1">
                  <c:v>Teithwyr Cymru 2025</c:v>
                </c:pt>
                <c:pt idx="2">
                  <c:v>Di-deithwyr Cymru 2025</c:v>
                </c:pt>
                <c:pt idx="3">
                  <c:v>Annibynwyr iau</c:v>
                </c:pt>
                <c:pt idx="4">
                  <c:v>Teuluoedd</c:v>
                </c:pt>
                <c:pt idx="5">
                  <c:v>Annibynwyr hŷn</c:v>
                </c:pt>
                <c:pt idx="6">
                  <c:v>Oedran ymddeol</c:v>
                </c:pt>
              </c:strCache>
            </c:strRef>
          </c:cat>
          <c:val>
            <c:numRef>
              <c:f>Sheet1!$D$2:$D$8</c:f>
              <c:numCache>
                <c:formatCode>0%</c:formatCode>
                <c:ptCount val="7"/>
                <c:pt idx="0">
                  <c:v>0.25264169068199999</c:v>
                </c:pt>
                <c:pt idx="1">
                  <c:v>0.32704402515719999</c:v>
                </c:pt>
                <c:pt idx="2">
                  <c:v>0.23922902494330001</c:v>
                </c:pt>
                <c:pt idx="3">
                  <c:v>0.31372549019610002</c:v>
                </c:pt>
                <c:pt idx="4">
                  <c:v>0.21276595744679999</c:v>
                </c:pt>
                <c:pt idx="5">
                  <c:v>0.26333907056799999</c:v>
                </c:pt>
                <c:pt idx="6">
                  <c:v>0.243137254902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8A6-4952-BF3D-97E6AA1A1FF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Eisoes wedi bwcio</c:v>
                </c:pt>
              </c:strCache>
            </c:strRef>
          </c:tx>
          <c:spPr>
            <a:solidFill>
              <a:srgbClr val="518A45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Cyfanswm</c:v>
                </c:pt>
                <c:pt idx="1">
                  <c:v>Teithwyr Cymru 2025</c:v>
                </c:pt>
                <c:pt idx="2">
                  <c:v>Di-deithwyr Cymru 2025</c:v>
                </c:pt>
                <c:pt idx="3">
                  <c:v>Annibynwyr iau</c:v>
                </c:pt>
                <c:pt idx="4">
                  <c:v>Teuluoedd</c:v>
                </c:pt>
                <c:pt idx="5">
                  <c:v>Annibynwyr hŷn</c:v>
                </c:pt>
                <c:pt idx="6">
                  <c:v>Oedran ymddeol</c:v>
                </c:pt>
              </c:strCache>
            </c:strRef>
          </c:cat>
          <c:val>
            <c:numRef>
              <c:f>Sheet1!$E$2:$E$8</c:f>
              <c:numCache>
                <c:formatCode>0%</c:formatCode>
                <c:ptCount val="7"/>
                <c:pt idx="0">
                  <c:v>7.0124879923150002E-2</c:v>
                </c:pt>
                <c:pt idx="1">
                  <c:v>0.16981132075470001</c:v>
                </c:pt>
                <c:pt idx="2">
                  <c:v>5.2154195011339999E-2</c:v>
                </c:pt>
                <c:pt idx="3">
                  <c:v>3.9215686274509998E-2</c:v>
                </c:pt>
                <c:pt idx="4">
                  <c:v>0.11347517730499999</c:v>
                </c:pt>
                <c:pt idx="5">
                  <c:v>7.2289156626510004E-2</c:v>
                </c:pt>
                <c:pt idx="6">
                  <c:v>5.0980392156859997E-2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8A6-4952-BF3D-97E6AA1A1FF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678103263"/>
        <c:axId val="117706240"/>
      </c:barChart>
      <c:catAx>
        <c:axId val="16781032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7706240"/>
        <c:crosses val="autoZero"/>
        <c:auto val="1"/>
        <c:lblAlgn val="ctr"/>
        <c:lblOffset val="100"/>
        <c:noMultiLvlLbl val="0"/>
      </c:catAx>
      <c:valAx>
        <c:axId val="117706240"/>
        <c:scaling>
          <c:orientation val="minMax"/>
          <c:max val="0.70000000000000007"/>
        </c:scaling>
        <c:delete val="1"/>
        <c:axPos val="l"/>
        <c:numFmt formatCode="0%" sourceLinked="1"/>
        <c:majorTickMark val="out"/>
        <c:minorTickMark val="none"/>
        <c:tickLblPos val="nextTo"/>
        <c:crossAx val="16781032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rgbClr val="12074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1421619643119189E-2"/>
          <c:y val="0.21022768414337303"/>
          <c:w val="0.95715676071376166"/>
          <c:h val="0.5686767264025686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 Significant/Major Influence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Pob un sy'n debygol o ymweld â Chymru yn 2025 neu eisoes wedi bwcio</c:v>
                </c:pt>
                <c:pt idx="1">
                  <c:v>Gwefan</c:v>
                </c:pt>
                <c:pt idx="2">
                  <c:v>e-CRM</c:v>
                </c:pt>
                <c:pt idx="3">
                  <c:v>Ymgyrch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0.45238095238100001</c:v>
                </c:pt>
                <c:pt idx="1">
                  <c:v>0.38759689922480001</c:v>
                </c:pt>
                <c:pt idx="2">
                  <c:v>0.47692307692309999</c:v>
                </c:pt>
                <c:pt idx="3">
                  <c:v>0.75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6F-4734-96C5-FF93F746A4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978560"/>
        <c:axId val="1872137680"/>
      </c:barChart>
      <c:catAx>
        <c:axId val="23978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1583723162382529"/>
          <c:y val="3.5791760106560551E-2"/>
          <c:w val="0.26634383400457273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Yn 2027</c:v>
                </c:pt>
                <c:pt idx="1">
                  <c:v>Yn 2028</c:v>
                </c:pt>
                <c:pt idx="2">
                  <c:v>2029 neu'n hwyrach</c:v>
                </c:pt>
                <c:pt idx="3">
                  <c:v>Dim yn siwr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0.26524822695040001</c:v>
                </c:pt>
                <c:pt idx="1">
                  <c:v>0.1390070921986</c:v>
                </c:pt>
                <c:pt idx="2">
                  <c:v>9.5035460992910006E-2</c:v>
                </c:pt>
                <c:pt idx="3">
                  <c:v>0.50070921985820005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E6-413F-BA92-B31D5D0354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  <c:max val="0.70000000000000007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1583723162382529"/>
          <c:y val="3.5791760106560551E-2"/>
          <c:w val="0.26634383400457273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Sheet1!$A$2:$A$15</c:f>
              <c:strCache>
                <c:ptCount val="14"/>
                <c:pt idx="0">
                  <c:v>Amgylchiadau personol (e.e. gwaith, teulu, ac ati)</c:v>
                </c:pt>
                <c:pt idx="1">
                  <c:v>Mae Brexit wedi gwneud teithio i'r DU yn anoddach/yn llai deniadol</c:v>
                </c:pt>
                <c:pt idx="2">
                  <c:v>Dim rheswm penodol</c:v>
                </c:pt>
                <c:pt idx="3">
                  <c:v>Mae'n anodd teithio i Gymru neu o gwmpas Cymru</c:v>
                </c:pt>
                <c:pt idx="4">
                  <c:v>Ni allwn fforddio taith i/o fewn Cymru</c:v>
                </c:pt>
                <c:pt idx="5">
                  <c:v>Fy iechyd cyffredinol</c:v>
                </c:pt>
                <c:pt idx="6">
                  <c:v>Rwy'n lleihau nifer y teithiau rwy'n eu cymryd</c:v>
                </c:pt>
                <c:pt idx="7">
                  <c:v>Rwyf wedi bod yno o'r blaen ac eisiau rhoi cynnig ar rywle arall</c:v>
                </c:pt>
                <c:pt idx="8">
                  <c:v>Roedd Cymru'n ddrytach na chyrchfannau eraill</c:v>
                </c:pt>
                <c:pt idx="9">
                  <c:v>Gwnaeth cynnig arbennig neu becyn yn rhywle arall ei wneud yn fwy dymunol</c:v>
                </c:pt>
                <c:pt idx="10">
                  <c:v>Rhy bell i deithio</c:v>
                </c:pt>
                <c:pt idx="11">
                  <c:v>Cymerais wyliau tramor yn lle hynny</c:v>
                </c:pt>
                <c:pt idx="12">
                  <c:v>Rwy'n teithio llai i leihau fy effaith ar yr amgylchedd</c:v>
                </c:pt>
                <c:pt idx="13">
                  <c:v>Roedd amodau tywydd yng Nghymru'n fy narbwyllo</c:v>
                </c:pt>
              </c:strCache>
            </c:strRef>
          </c:cat>
          <c:val>
            <c:numRef>
              <c:f>Sheet1!$B$2:$B$15</c:f>
              <c:numCache>
                <c:formatCode>0%</c:formatCode>
                <c:ptCount val="14"/>
                <c:pt idx="0">
                  <c:v>0.35714285714290001</c:v>
                </c:pt>
                <c:pt idx="1">
                  <c:v>0.2947845804989</c:v>
                </c:pt>
                <c:pt idx="2">
                  <c:v>0.14172335600909999</c:v>
                </c:pt>
                <c:pt idx="3">
                  <c:v>0.14172335600909999</c:v>
                </c:pt>
                <c:pt idx="4">
                  <c:v>0.1111111111111</c:v>
                </c:pt>
                <c:pt idx="5">
                  <c:v>0.109977324263</c:v>
                </c:pt>
                <c:pt idx="6">
                  <c:v>9.1836734693879998E-2</c:v>
                </c:pt>
                <c:pt idx="7">
                  <c:v>8.5034013605439995E-2</c:v>
                </c:pt>
                <c:pt idx="8">
                  <c:v>7.7097505668930005E-2</c:v>
                </c:pt>
                <c:pt idx="9">
                  <c:v>6.9160997732429993E-2</c:v>
                </c:pt>
                <c:pt idx="10">
                  <c:v>6.8027210884350001E-2</c:v>
                </c:pt>
                <c:pt idx="11">
                  <c:v>4.9886621315189998E-2</c:v>
                </c:pt>
                <c:pt idx="12">
                  <c:v>4.7619047619050003E-2</c:v>
                </c:pt>
                <c:pt idx="13">
                  <c:v>2.6077097505669999E-2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42-4028-82F6-D759CEE51F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71583716836632505"/>
          <c:y val="5.2020181691446551E-2"/>
          <c:w val="0.26634383400457273"/>
          <c:h val="0.928416479786878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Aeth i rywle arall dramor</c:v>
                </c:pt>
                <c:pt idx="1">
                  <c:v>Archebodd wyliau yn yr Almaen</c:v>
                </c:pt>
                <c:pt idx="2">
                  <c:v>Aeth i rywle arall yn Ynysoedd Prydain neu Iwerddon</c:v>
                </c:pt>
                <c:pt idx="3">
                  <c:v>Ni chymerodd wyliau o gwbl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0.50453514739229999</c:v>
                </c:pt>
                <c:pt idx="1">
                  <c:v>0.22562358276639999</c:v>
                </c:pt>
                <c:pt idx="2">
                  <c:v>0.22448979591839999</c:v>
                </c:pt>
                <c:pt idx="3">
                  <c:v>0.17346938775510001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0E-44DA-B5A9-FEDEC2D1B8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3978560"/>
        <c:axId val="1872137680"/>
      </c:barChart>
      <c:catAx>
        <c:axId val="239785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  <c:max val="0.8"/>
        </c:scaling>
        <c:delete val="1"/>
        <c:axPos val="t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Di-deithwyr 2023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Lloegr</c:v>
                </c:pt>
                <c:pt idx="1">
                  <c:v>Yr Alban</c:v>
                </c:pt>
                <c:pt idx="2">
                  <c:v>Iwerddon</c:v>
                </c:pt>
                <c:pt idx="3">
                  <c:v>Rhywle arall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0.77777777777779999</c:v>
                </c:pt>
                <c:pt idx="1">
                  <c:v>0.3611111111111</c:v>
                </c:pt>
                <c:pt idx="2">
                  <c:v>0.2013888888889</c:v>
                </c:pt>
                <c:pt idx="3">
                  <c:v>3.4722222222220003E-2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B5-4EB4-8632-F4730CEE427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Di-deithwyr 2024</c:v>
                </c:pt>
              </c:strCache>
            </c:strRef>
          </c:tx>
          <c:spPr>
            <a:solidFill>
              <a:srgbClr val="7ECFD3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Lloegr</c:v>
                </c:pt>
                <c:pt idx="1">
                  <c:v>Yr Alban</c:v>
                </c:pt>
                <c:pt idx="2">
                  <c:v>Iwerddon</c:v>
                </c:pt>
                <c:pt idx="3">
                  <c:v>Rhywle arall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0.73</c:v>
                </c:pt>
                <c:pt idx="1">
                  <c:v>0.38</c:v>
                </c:pt>
                <c:pt idx="2">
                  <c:v>0.23</c:v>
                </c:pt>
                <c:pt idx="3">
                  <c:v>3.8834951456310003E-2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05-4756-8DE8-1DF83019FC6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Di-deithwr 2025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rgbClr val="120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197" b="0" i="0" u="none" strike="noStrike" kern="1200" baseline="0">
                    <a:solidFill>
                      <a:srgbClr val="1207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Lloegr</c:v>
                </c:pt>
                <c:pt idx="1">
                  <c:v>Yr Alban</c:v>
                </c:pt>
                <c:pt idx="2">
                  <c:v>Iwerddon</c:v>
                </c:pt>
                <c:pt idx="3">
                  <c:v>Rhywle arall</c:v>
                </c:pt>
              </c:strCache>
            </c:strRef>
          </c:cat>
          <c:val>
            <c:numRef>
              <c:f>Sheet1!$D$2:$D$5</c:f>
              <c:numCache>
                <c:formatCode>0%</c:formatCode>
                <c:ptCount val="4"/>
                <c:pt idx="0">
                  <c:v>0.67171717171720002</c:v>
                </c:pt>
                <c:pt idx="1">
                  <c:v>0.48484848484850002</c:v>
                </c:pt>
                <c:pt idx="2">
                  <c:v>0.26262626262630001</c:v>
                </c:pt>
                <c:pt idx="3">
                  <c:v>5.555555555556E-2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405-4756-8DE8-1DF83019FC6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3978560"/>
        <c:axId val="1872137680"/>
      </c:barChart>
      <c:catAx>
        <c:axId val="23978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207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72137680"/>
        <c:crosses val="autoZero"/>
        <c:auto val="1"/>
        <c:lblAlgn val="ctr"/>
        <c:lblOffset val="100"/>
        <c:noMultiLvlLbl val="0"/>
      </c:catAx>
      <c:valAx>
        <c:axId val="1872137680"/>
        <c:scaling>
          <c:orientation val="minMax"/>
          <c:max val="1"/>
        </c:scaling>
        <c:delete val="1"/>
        <c:axPos val="l"/>
        <c:numFmt formatCode="0%" sourceLinked="1"/>
        <c:majorTickMark val="out"/>
        <c:minorTickMark val="none"/>
        <c:tickLblPos val="nextTo"/>
        <c:crossAx val="23978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rgbClr val="12074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0.21678</cdr:x>
      <cdr:y>0.16131</cdr:y>
    </cdr:from>
    <cdr:to>
      <cdr:x>0.26796</cdr:x>
      <cdr:y>0.25166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22B9348A-C50A-00D7-CE8A-AE3F8C51F8B9}"/>
            </a:ext>
          </a:extLst>
        </cdr:cNvPr>
        <cdr:cNvSpPr txBox="1"/>
      </cdr:nvSpPr>
      <cdr:spPr>
        <a:xfrm xmlns:a="http://schemas.openxmlformats.org/drawingml/2006/main">
          <a:off x="2419954" y="617267"/>
          <a:ext cx="571383" cy="3457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GB" sz="1100" kern="12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734B23F-C8EF-F3EF-99E7-364B65C229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C1D5AD-4C08-6090-1813-FFA36F54F69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5525A5-1924-46B5-A4BC-19070D8266EF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1386DA-A9CF-BA47-44D3-626F281E312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26881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ADF16F-C23A-46E2-B2D7-FCEE5848A642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91B856-5973-49AE-9977-E24CB412D7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2517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marL="0" marR="0" lvl="0" indent="0" algn="r" defTabSz="4572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EBDEFB-99C6-43D2-BB77-DF7517F4543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pitchFamily="1" charset="-128"/>
                <a:cs typeface="+mn-cs"/>
              </a:rPr>
              <a:pPr marL="0" marR="0" lvl="0" indent="0" algn="r" defTabSz="457200" rtl="0" eaLnBrk="0" fontAlgn="auto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pitchFamily="1" charset="-128"/>
              <a:cs typeface="+mn-cs"/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GB"/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986320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BC2E4-CF04-93D2-AB70-690FEAA6A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72CB11-4E5B-6728-43A7-8FB3E2014F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5705FD-FA9B-3B13-E1F8-7378F7C401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6F8480-F264-895D-90E1-0EB83B8062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6338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95630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99437C-9157-73B0-0B43-76ACE60E7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19CEE5-9E53-2DA2-7343-244F809677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B47252-F05C-F940-B408-DDBE7FA781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E877ED-BA5A-FBE3-3C13-FBA294CA6F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92047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03587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0B3B66-5EDF-8310-0FC4-0A0D72059F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9F6B32-5503-4D9E-02BC-D4B4B898D0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6316B2-6874-BFF9-022D-0E4826B1F6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7F1770-4D35-34CE-789D-C7CCCC36D7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91B856-5973-49AE-9977-E24CB412D71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95896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10181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F3C06D-9596-934E-0B5A-7818EDA940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00E4F7-7379-3040-8C7D-29277844CD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EEC832-13B4-0779-B5C6-29545D8F32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5A49DC-F3A4-6B1B-DCE3-0E8E087943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91B856-5973-49AE-9977-E24CB412D71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14317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91B856-5973-49AE-9977-E24CB412D71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99580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09A4B7-4F5D-E7E6-13DD-303E8746A5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F59892-1FDF-39A7-EEFA-6AB1534FB8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F05B60-7B21-DA06-D70E-FC42331AA6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68A429-FEF8-F673-6ED9-650EE4F14B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91B856-5973-49AE-9977-E24CB412D71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9223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09132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97236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55867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14515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77281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8C32EB-E83F-955F-40E2-54AF062AF8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53C30A-B8E2-D72F-5CF5-013CCA0060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4AC1E9-2B4E-66D8-4678-2E5FD2D025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40B401-4CC7-3466-B30D-1BFC93444D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91B856-5973-49AE-9977-E24CB412D71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86396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095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48491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F99BD1-B025-610F-F241-9D084B2B9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A9B46C-0B1A-B9CA-2F8C-26E21A8BBB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558CE7-F45F-3055-F8FD-D003EAAF90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C58CDA-A146-E10C-59D6-CA850BB697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539985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A2C4AB-7AE7-F185-F932-10EB74E163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9F96BD-F609-A3EA-5344-67F5F2AC0E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34DC1F-A52E-ECEC-9846-87FC09AE30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06D979-FEBD-E8F1-EC57-A4EF40774C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86004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A12C04-1E21-EE79-A052-1CB90035BF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C138D7-5CCC-B9E5-4FC8-82418F4B0C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7376EF-A679-0E9D-F13D-5A489B55FF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345FB4-934D-FEDD-1038-00552A85B7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91B856-5973-49AE-9977-E24CB412D71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41356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550185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4BDD9-92D9-3748-6D1C-7947D8AE7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A9FB4A-C096-8FBD-C252-C4903AC51D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A36904-9082-60E4-4D01-BF356DFC46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8DF5DC-CD15-0404-C462-D710DE39CC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074908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36CC35-11C5-9505-60F5-8F147D97B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AAD57A-58E6-2A28-AFB3-C4AE75D0C4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B2BF7F-40EE-5367-EDC6-F8F7AE6FA6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9D9813-688D-9A59-B52B-85DFB8664E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47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72073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48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19402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6213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D7D65FC-1638-E223-C595-5A376F9EB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965700" cy="549275"/>
          </a:xfrm>
        </p:spPr>
        <p:txBody>
          <a:bodyPr>
            <a:noAutofit/>
          </a:bodyPr>
          <a:lstStyle>
            <a:lvl1pPr algn="l">
              <a:defRPr sz="1800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965457B1-8C4A-0A59-D8EF-46BF0549A19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27200" y="0"/>
            <a:ext cx="4564800" cy="6858000"/>
          </a:xfrm>
        </p:spPr>
        <p:txBody>
          <a:bodyPr/>
          <a:lstStyle/>
          <a:p>
            <a:endParaRPr lang="en-GB"/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3057EE98-D455-EF97-934A-9518EB5A068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8200" y="1162050"/>
            <a:ext cx="4851400" cy="494665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266DB6-61A2-48E7-5D2F-D96C82254834}"/>
              </a:ext>
            </a:extLst>
          </p:cNvPr>
          <p:cNvSpPr/>
          <p:nvPr userDrawn="1"/>
        </p:nvSpPr>
        <p:spPr>
          <a:xfrm rot="5400000">
            <a:off x="5969112" y="635111"/>
            <a:ext cx="253778" cy="12192002"/>
          </a:xfrm>
          <a:prstGeom prst="rect">
            <a:avLst/>
          </a:prstGeom>
          <a:solidFill>
            <a:srgbClr val="1207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2" descr="Welsh Government Logo">
            <a:extLst>
              <a:ext uri="{FF2B5EF4-FFF2-40B4-BE49-F238E27FC236}">
                <a16:creationId xmlns:a16="http://schemas.microsoft.com/office/drawing/2014/main" id="{6ABFC2E2-050C-E452-3079-8A70D3F7E88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6057" y="6611843"/>
            <a:ext cx="380669" cy="253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A black and white logo&#10;&#10;AI-generated content may be incorrect.">
            <a:extLst>
              <a:ext uri="{FF2B5EF4-FFF2-40B4-BE49-F238E27FC236}">
                <a16:creationId xmlns:a16="http://schemas.microsoft.com/office/drawing/2014/main" id="{C15B8F65-74EC-B896-8DB6-9173EB0B181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6726" y="6703847"/>
            <a:ext cx="271286" cy="8736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2E137F8-C350-A694-67BF-A7E61F6326EE}"/>
              </a:ext>
            </a:extLst>
          </p:cNvPr>
          <p:cNvSpPr txBox="1"/>
          <p:nvPr userDrawn="1"/>
        </p:nvSpPr>
        <p:spPr>
          <a:xfrm>
            <a:off x="15574" y="6623390"/>
            <a:ext cx="3097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97D663C5-261E-4FDB-8E57-EC89341B6E58}" type="slidenum">
              <a:rPr lang="en-GB" sz="800" b="0" i="0" smtClean="0">
                <a:solidFill>
                  <a:schemeClr val="bg1"/>
                </a:solidFill>
                <a:effectLst/>
                <a:latin typeface="+mj-lt"/>
              </a:rPr>
              <a:t>‹#›</a:t>
            </a:fld>
            <a:endParaRPr lang="en-GB" sz="1050" b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31727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8B8BAE3-D2A3-7831-5B75-2915FFE368AB}"/>
              </a:ext>
            </a:extLst>
          </p:cNvPr>
          <p:cNvSpPr/>
          <p:nvPr userDrawn="1"/>
        </p:nvSpPr>
        <p:spPr>
          <a:xfrm>
            <a:off x="-14163" y="0"/>
            <a:ext cx="5500564" cy="6858000"/>
          </a:xfrm>
          <a:prstGeom prst="rect">
            <a:avLst/>
          </a:prstGeom>
          <a:solidFill>
            <a:srgbClr val="1207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D7D65FC-1638-E223-C595-5A376F9EB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5600" y="1041369"/>
            <a:ext cx="4965700" cy="549275"/>
          </a:xfrm>
        </p:spPr>
        <p:txBody>
          <a:bodyPr>
            <a:noAutofit/>
          </a:bodyPr>
          <a:lstStyle>
            <a:lvl1pPr algn="l">
              <a:defRPr sz="1800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2" name="Picture 1" descr="A black and white logo&#10;&#10;AI-generated content may be incorrect.">
            <a:extLst>
              <a:ext uri="{FF2B5EF4-FFF2-40B4-BE49-F238E27FC236}">
                <a16:creationId xmlns:a16="http://schemas.microsoft.com/office/drawing/2014/main" id="{40612015-5975-93A2-F805-95B27C0182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86" y="365125"/>
            <a:ext cx="646501" cy="20819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BFF970E-26F0-609E-8324-9B1C84697D69}"/>
              </a:ext>
            </a:extLst>
          </p:cNvPr>
          <p:cNvSpPr txBox="1"/>
          <p:nvPr userDrawn="1"/>
        </p:nvSpPr>
        <p:spPr>
          <a:xfrm>
            <a:off x="250086" y="6492875"/>
            <a:ext cx="3097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97D663C5-261E-4FDB-8E57-EC89341B6E58}" type="slidenum">
              <a:rPr lang="en-GB" sz="800" b="0" i="0" smtClean="0">
                <a:solidFill>
                  <a:schemeClr val="bg1"/>
                </a:solidFill>
                <a:effectLst/>
                <a:latin typeface="+mj-lt"/>
              </a:rPr>
              <a:t>‹#›</a:t>
            </a:fld>
            <a:endParaRPr lang="en-GB" sz="1050" b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3" name="Picture 2" descr="Welsh Government Logo">
            <a:extLst>
              <a:ext uri="{FF2B5EF4-FFF2-40B4-BE49-F238E27FC236}">
                <a16:creationId xmlns:a16="http://schemas.microsoft.com/office/drawing/2014/main" id="{0A34AF76-DB14-1D71-B9B2-99655B32A38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646" y="608042"/>
            <a:ext cx="907166" cy="604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5600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D7D65FC-1638-E223-C595-5A376F9EB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965700" cy="549275"/>
          </a:xfrm>
        </p:spPr>
        <p:txBody>
          <a:bodyPr>
            <a:noAutofit/>
          </a:bodyPr>
          <a:lstStyle>
            <a:lvl1pPr algn="l">
              <a:defRPr sz="1800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965457B1-8C4A-0A59-D8EF-46BF0549A19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858000"/>
          </a:xfrm>
        </p:spPr>
        <p:txBody>
          <a:bodyPr/>
          <a:lstStyle/>
          <a:p>
            <a:endParaRPr lang="en-GB"/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3057EE98-D455-EF97-934A-9518EB5A068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8200" y="1162050"/>
            <a:ext cx="4851400" cy="494665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6BC91D-32B9-F018-C1EA-9CC5D2F7292C}"/>
              </a:ext>
            </a:extLst>
          </p:cNvPr>
          <p:cNvSpPr txBox="1"/>
          <p:nvPr userDrawn="1"/>
        </p:nvSpPr>
        <p:spPr>
          <a:xfrm>
            <a:off x="250086" y="6492875"/>
            <a:ext cx="3097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97D663C5-261E-4FDB-8E57-EC89341B6E58}" type="slidenum">
              <a:rPr lang="en-GB" sz="800" b="0" i="0" smtClean="0">
                <a:solidFill>
                  <a:schemeClr val="bg1"/>
                </a:solidFill>
                <a:effectLst/>
                <a:latin typeface="+mj-lt"/>
              </a:rPr>
              <a:t>‹#›</a:t>
            </a:fld>
            <a:endParaRPr lang="en-GB" sz="1050" b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E727D9-1711-3EBF-FE4C-97101F8F22C7}"/>
              </a:ext>
            </a:extLst>
          </p:cNvPr>
          <p:cNvSpPr/>
          <p:nvPr userDrawn="1"/>
        </p:nvSpPr>
        <p:spPr>
          <a:xfrm rot="5400000">
            <a:off x="5969112" y="635111"/>
            <a:ext cx="253778" cy="12192002"/>
          </a:xfrm>
          <a:prstGeom prst="rect">
            <a:avLst/>
          </a:prstGeom>
          <a:solidFill>
            <a:srgbClr val="1207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 descr="A black and white logo&#10;&#10;AI-generated content may be incorrect.">
            <a:extLst>
              <a:ext uri="{FF2B5EF4-FFF2-40B4-BE49-F238E27FC236}">
                <a16:creationId xmlns:a16="http://schemas.microsoft.com/office/drawing/2014/main" id="{3E340515-EA54-8A92-DCB1-AB7E0B0745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6726" y="6703847"/>
            <a:ext cx="271286" cy="87362"/>
          </a:xfrm>
          <a:prstGeom prst="rect">
            <a:avLst/>
          </a:prstGeom>
        </p:spPr>
      </p:pic>
      <p:pic>
        <p:nvPicPr>
          <p:cNvPr id="3" name="Picture 2" descr="Welsh Government Logo">
            <a:extLst>
              <a:ext uri="{FF2B5EF4-FFF2-40B4-BE49-F238E27FC236}">
                <a16:creationId xmlns:a16="http://schemas.microsoft.com/office/drawing/2014/main" id="{542C79BD-E26D-B801-0F43-069C4EBE83E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5725" y="6616762"/>
            <a:ext cx="351001" cy="2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4349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D7D65FC-1638-E223-C595-5A376F9EB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207813"/>
            <a:ext cx="10620375" cy="549275"/>
          </a:xfrm>
        </p:spPr>
        <p:txBody>
          <a:bodyPr>
            <a:noAutofit/>
          </a:bodyPr>
          <a:lstStyle>
            <a:lvl1pPr algn="l">
              <a:defRPr sz="2400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CC4A44-72EB-5D4B-B604-41D0CBB3EFB8}"/>
              </a:ext>
            </a:extLst>
          </p:cNvPr>
          <p:cNvSpPr txBox="1"/>
          <p:nvPr userDrawn="1"/>
        </p:nvSpPr>
        <p:spPr>
          <a:xfrm>
            <a:off x="250086" y="6492875"/>
            <a:ext cx="3097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97D663C5-261E-4FDB-8E57-EC89341B6E58}" type="slidenum">
              <a:rPr lang="en-GB" sz="800" b="0" i="0" smtClean="0">
                <a:solidFill>
                  <a:schemeClr val="bg1"/>
                </a:solidFill>
                <a:effectLst/>
                <a:latin typeface="+mj-lt"/>
              </a:rPr>
              <a:t>‹#›</a:t>
            </a:fld>
            <a:endParaRPr lang="en-GB" sz="1050" b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49F76C-54F6-D50F-7210-F4DBF30FED79}"/>
              </a:ext>
            </a:extLst>
          </p:cNvPr>
          <p:cNvSpPr/>
          <p:nvPr userDrawn="1"/>
        </p:nvSpPr>
        <p:spPr>
          <a:xfrm rot="5400000">
            <a:off x="5969112" y="635111"/>
            <a:ext cx="253778" cy="12192002"/>
          </a:xfrm>
          <a:prstGeom prst="rect">
            <a:avLst/>
          </a:prstGeom>
          <a:solidFill>
            <a:srgbClr val="1207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 descr="A black and white logo&#10;&#10;AI-generated content may be incorrect.">
            <a:extLst>
              <a:ext uri="{FF2B5EF4-FFF2-40B4-BE49-F238E27FC236}">
                <a16:creationId xmlns:a16="http://schemas.microsoft.com/office/drawing/2014/main" id="{EF0B2935-3CC5-AA56-83A5-E0E0131069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6726" y="6703847"/>
            <a:ext cx="271286" cy="87362"/>
          </a:xfrm>
          <a:prstGeom prst="rect">
            <a:avLst/>
          </a:prstGeom>
        </p:spPr>
      </p:pic>
      <p:pic>
        <p:nvPicPr>
          <p:cNvPr id="3" name="Picture 2" descr="Welsh Government Logo">
            <a:extLst>
              <a:ext uri="{FF2B5EF4-FFF2-40B4-BE49-F238E27FC236}">
                <a16:creationId xmlns:a16="http://schemas.microsoft.com/office/drawing/2014/main" id="{F5472DF9-4D35-3536-1EB9-71E55DD94E7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5725" y="6616762"/>
            <a:ext cx="351001" cy="2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1907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81A19D0-27C6-E328-AF2B-2A8B5220D430}"/>
              </a:ext>
            </a:extLst>
          </p:cNvPr>
          <p:cNvSpPr/>
          <p:nvPr userDrawn="1"/>
        </p:nvSpPr>
        <p:spPr>
          <a:xfrm rot="5400000">
            <a:off x="7970997" y="1824252"/>
            <a:ext cx="2565081" cy="5876925"/>
          </a:xfrm>
          <a:prstGeom prst="rect">
            <a:avLst/>
          </a:prstGeom>
          <a:solidFill>
            <a:srgbClr val="1207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Content Placeholder 13">
            <a:extLst>
              <a:ext uri="{FF2B5EF4-FFF2-40B4-BE49-F238E27FC236}">
                <a16:creationId xmlns:a16="http://schemas.microsoft.com/office/drawing/2014/main" id="{E939716B-2A46-E3D1-C447-81C12AD230D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562975" y="3819739"/>
            <a:ext cx="3467100" cy="18859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2" descr="Welsh Government Logo">
            <a:extLst>
              <a:ext uri="{FF2B5EF4-FFF2-40B4-BE49-F238E27FC236}">
                <a16:creationId xmlns:a16="http://schemas.microsoft.com/office/drawing/2014/main" id="{69DD4672-AA9B-96EE-D941-D8FC34889AD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3861" y="4811652"/>
            <a:ext cx="976133" cy="65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A black and white logo&#10;&#10;AI-generated content may be incorrect.">
            <a:extLst>
              <a:ext uri="{FF2B5EF4-FFF2-40B4-BE49-F238E27FC236}">
                <a16:creationId xmlns:a16="http://schemas.microsoft.com/office/drawing/2014/main" id="{3D294B5D-EE39-C63A-E247-D08E7C9DCEB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8676" y="4554522"/>
            <a:ext cx="646501" cy="20819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4B98088-3BDE-538B-5B22-8D1CD49798BC}"/>
              </a:ext>
            </a:extLst>
          </p:cNvPr>
          <p:cNvSpPr/>
          <p:nvPr userDrawn="1"/>
        </p:nvSpPr>
        <p:spPr>
          <a:xfrm rot="5400000">
            <a:off x="5969112" y="635111"/>
            <a:ext cx="253778" cy="12192002"/>
          </a:xfrm>
          <a:prstGeom prst="rect">
            <a:avLst/>
          </a:prstGeom>
          <a:solidFill>
            <a:srgbClr val="1207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 descr="A black and white logo&#10;&#10;AI-generated content may be incorrect.">
            <a:extLst>
              <a:ext uri="{FF2B5EF4-FFF2-40B4-BE49-F238E27FC236}">
                <a16:creationId xmlns:a16="http://schemas.microsoft.com/office/drawing/2014/main" id="{AD29A11E-6433-FE5A-7E9C-B87B8ACAC2E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6726" y="6703847"/>
            <a:ext cx="271286" cy="87362"/>
          </a:xfrm>
          <a:prstGeom prst="rect">
            <a:avLst/>
          </a:prstGeom>
        </p:spPr>
      </p:pic>
      <p:pic>
        <p:nvPicPr>
          <p:cNvPr id="10" name="Picture 2" descr="Welsh Government Logo">
            <a:extLst>
              <a:ext uri="{FF2B5EF4-FFF2-40B4-BE49-F238E27FC236}">
                <a16:creationId xmlns:a16="http://schemas.microsoft.com/office/drawing/2014/main" id="{876B84AA-2000-1487-CE55-028A1F4B00C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5725" y="6616762"/>
            <a:ext cx="351001" cy="2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3615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965457B1-8C4A-0A59-D8EF-46BF0549A19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24036" y="1157317"/>
            <a:ext cx="3790800" cy="5700681"/>
          </a:xfrm>
        </p:spPr>
        <p:txBody>
          <a:bodyPr/>
          <a:lstStyle/>
          <a:p>
            <a:endParaRPr lang="en-GB"/>
          </a:p>
        </p:txBody>
      </p:sp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022C2808-630D-D4CF-42BE-1F4371D5802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14835" y="1157317"/>
            <a:ext cx="3790800" cy="5700681"/>
          </a:xfrm>
        </p:spPr>
        <p:txBody>
          <a:bodyPr/>
          <a:lstStyle/>
          <a:p>
            <a:endParaRPr lang="en-GB"/>
          </a:p>
        </p:txBody>
      </p:sp>
      <p:sp>
        <p:nvSpPr>
          <p:cNvPr id="3" name="Picture Placeholder 9">
            <a:extLst>
              <a:ext uri="{FF2B5EF4-FFF2-40B4-BE49-F238E27FC236}">
                <a16:creationId xmlns:a16="http://schemas.microsoft.com/office/drawing/2014/main" id="{BD2C1520-BD52-7D1B-E029-FA2F2636C41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405635" y="1157317"/>
            <a:ext cx="3790800" cy="5700681"/>
          </a:xfrm>
        </p:spPr>
        <p:txBody>
          <a:bodyPr/>
          <a:lstStyle/>
          <a:p>
            <a:endParaRPr lang="en-GB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D80631E-EDE1-E5F1-B051-5AB6FC24A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80000"/>
            <a:ext cx="11099801" cy="549275"/>
          </a:xfrm>
        </p:spPr>
        <p:txBody>
          <a:bodyPr>
            <a:noAutofit/>
          </a:bodyPr>
          <a:lstStyle>
            <a:lvl1pPr algn="l">
              <a:defRPr sz="1800" b="1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D5266B-4873-FFB2-12ED-C018C9A0F5EE}"/>
              </a:ext>
            </a:extLst>
          </p:cNvPr>
          <p:cNvSpPr txBox="1"/>
          <p:nvPr userDrawn="1"/>
        </p:nvSpPr>
        <p:spPr>
          <a:xfrm>
            <a:off x="250086" y="6492875"/>
            <a:ext cx="3097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97D663C5-261E-4FDB-8E57-EC89341B6E58}" type="slidenum">
              <a:rPr lang="en-GB" sz="800" b="0" i="0" smtClean="0">
                <a:solidFill>
                  <a:schemeClr val="bg1"/>
                </a:solidFill>
                <a:effectLst/>
                <a:latin typeface="+mj-lt"/>
              </a:rPr>
              <a:t>‹#›</a:t>
            </a:fld>
            <a:endParaRPr lang="en-GB" sz="1050" b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7DC1B4-91B7-948A-0F50-BB951DB1C3C0}"/>
              </a:ext>
            </a:extLst>
          </p:cNvPr>
          <p:cNvSpPr/>
          <p:nvPr userDrawn="1"/>
        </p:nvSpPr>
        <p:spPr>
          <a:xfrm rot="5400000">
            <a:off x="5969112" y="635111"/>
            <a:ext cx="253778" cy="12192002"/>
          </a:xfrm>
          <a:prstGeom prst="rect">
            <a:avLst/>
          </a:prstGeom>
          <a:solidFill>
            <a:srgbClr val="1207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Picture 11" descr="A black and white logo&#10;&#10;AI-generated content may be incorrect.">
            <a:extLst>
              <a:ext uri="{FF2B5EF4-FFF2-40B4-BE49-F238E27FC236}">
                <a16:creationId xmlns:a16="http://schemas.microsoft.com/office/drawing/2014/main" id="{27EFC7CD-44DB-EBB6-92A0-7D0B6CA99F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6726" y="6703847"/>
            <a:ext cx="271286" cy="87362"/>
          </a:xfrm>
          <a:prstGeom prst="rect">
            <a:avLst/>
          </a:prstGeom>
        </p:spPr>
      </p:pic>
      <p:pic>
        <p:nvPicPr>
          <p:cNvPr id="7" name="Picture 2" descr="Welsh Government Logo">
            <a:extLst>
              <a:ext uri="{FF2B5EF4-FFF2-40B4-BE49-F238E27FC236}">
                <a16:creationId xmlns:a16="http://schemas.microsoft.com/office/drawing/2014/main" id="{51C07CF4-F264-F76C-322A-BB6FF934E47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5725" y="6616762"/>
            <a:ext cx="351001" cy="2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7728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8499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D7D65FC-1638-E223-C595-5A376F9EB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965700" cy="549275"/>
          </a:xfrm>
        </p:spPr>
        <p:txBody>
          <a:bodyPr>
            <a:noAutofit/>
          </a:bodyPr>
          <a:lstStyle>
            <a:lvl1pPr algn="l">
              <a:defRPr sz="1800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965457B1-8C4A-0A59-D8EF-46BF0549A19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27200" y="0"/>
            <a:ext cx="4564800" cy="6858000"/>
          </a:xfrm>
        </p:spPr>
        <p:txBody>
          <a:bodyPr/>
          <a:lstStyle/>
          <a:p>
            <a:endParaRPr lang="en-GB"/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3057EE98-D455-EF97-934A-9518EB5A068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8200" y="1162050"/>
            <a:ext cx="4851400" cy="494665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237E96B-DC87-1410-5CA1-DDFB524040AB}"/>
              </a:ext>
            </a:extLst>
          </p:cNvPr>
          <p:cNvSpPr/>
          <p:nvPr userDrawn="1"/>
        </p:nvSpPr>
        <p:spPr>
          <a:xfrm rot="5400000">
            <a:off x="5969112" y="635111"/>
            <a:ext cx="253778" cy="12192002"/>
          </a:xfrm>
          <a:prstGeom prst="rect">
            <a:avLst/>
          </a:prstGeom>
          <a:solidFill>
            <a:srgbClr val="1207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2" descr="Welsh Government Logo">
            <a:extLst>
              <a:ext uri="{FF2B5EF4-FFF2-40B4-BE49-F238E27FC236}">
                <a16:creationId xmlns:a16="http://schemas.microsoft.com/office/drawing/2014/main" id="{615C53A1-CCD1-FB92-3D5C-02F395AD631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6057" y="6604223"/>
            <a:ext cx="380669" cy="253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 black and white logo&#10;&#10;AI-generated content may be incorrect.">
            <a:extLst>
              <a:ext uri="{FF2B5EF4-FFF2-40B4-BE49-F238E27FC236}">
                <a16:creationId xmlns:a16="http://schemas.microsoft.com/office/drawing/2014/main" id="{CB60BC9E-6A0E-C235-B572-786A8D9090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6726" y="6703847"/>
            <a:ext cx="271286" cy="8736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2E137F8-C350-A694-67BF-A7E61F6326EE}"/>
              </a:ext>
            </a:extLst>
          </p:cNvPr>
          <p:cNvSpPr txBox="1"/>
          <p:nvPr userDrawn="1"/>
        </p:nvSpPr>
        <p:spPr>
          <a:xfrm>
            <a:off x="53988" y="6623390"/>
            <a:ext cx="3097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97D663C5-261E-4FDB-8E57-EC89341B6E58}" type="slidenum">
              <a:rPr lang="en-GB" sz="800" b="0" i="0" smtClean="0">
                <a:solidFill>
                  <a:schemeClr val="bg1"/>
                </a:solidFill>
                <a:effectLst/>
                <a:latin typeface="+mj-lt"/>
              </a:rPr>
              <a:t>‹#›</a:t>
            </a:fld>
            <a:endParaRPr lang="en-GB" sz="1050" b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183561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8B8BAE3-D2A3-7831-5B75-2915FFE368AB}"/>
              </a:ext>
            </a:extLst>
          </p:cNvPr>
          <p:cNvSpPr/>
          <p:nvPr userDrawn="1"/>
        </p:nvSpPr>
        <p:spPr>
          <a:xfrm>
            <a:off x="-14163" y="0"/>
            <a:ext cx="5500564" cy="6858000"/>
          </a:xfrm>
          <a:prstGeom prst="rect">
            <a:avLst/>
          </a:prstGeom>
          <a:solidFill>
            <a:srgbClr val="1207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D7D65FC-1638-E223-C595-5A376F9EB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5600" y="1041369"/>
            <a:ext cx="4965700" cy="549275"/>
          </a:xfrm>
        </p:spPr>
        <p:txBody>
          <a:bodyPr>
            <a:noAutofit/>
          </a:bodyPr>
          <a:lstStyle>
            <a:lvl1pPr algn="l">
              <a:defRPr sz="1800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FF970E-26F0-609E-8324-9B1C84697D69}"/>
              </a:ext>
            </a:extLst>
          </p:cNvPr>
          <p:cNvSpPr txBox="1"/>
          <p:nvPr userDrawn="1"/>
        </p:nvSpPr>
        <p:spPr>
          <a:xfrm>
            <a:off x="250086" y="6492875"/>
            <a:ext cx="3097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97D663C5-261E-4FDB-8E57-EC89341B6E58}" type="slidenum">
              <a:rPr lang="en-GB" sz="800" b="0" i="0" smtClean="0">
                <a:solidFill>
                  <a:schemeClr val="bg1"/>
                </a:solidFill>
                <a:effectLst/>
                <a:latin typeface="+mj-lt"/>
              </a:rPr>
              <a:t>‹#›</a:t>
            </a:fld>
            <a:endParaRPr lang="en-GB" sz="1050" b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307629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D7D65FC-1638-E223-C595-5A376F9EB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965700" cy="549275"/>
          </a:xfrm>
        </p:spPr>
        <p:txBody>
          <a:bodyPr>
            <a:noAutofit/>
          </a:bodyPr>
          <a:lstStyle>
            <a:lvl1pPr algn="l">
              <a:defRPr sz="1800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965457B1-8C4A-0A59-D8EF-46BF0549A19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858000"/>
          </a:xfrm>
        </p:spPr>
        <p:txBody>
          <a:bodyPr/>
          <a:lstStyle/>
          <a:p>
            <a:endParaRPr lang="en-GB"/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3057EE98-D455-EF97-934A-9518EB5A068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8200" y="1162050"/>
            <a:ext cx="4851400" cy="494665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A57021-CF09-9CDC-BC71-03C9992F8AD3}"/>
              </a:ext>
            </a:extLst>
          </p:cNvPr>
          <p:cNvSpPr/>
          <p:nvPr userDrawn="1"/>
        </p:nvSpPr>
        <p:spPr>
          <a:xfrm rot="5400000">
            <a:off x="5969112" y="635111"/>
            <a:ext cx="253778" cy="12192002"/>
          </a:xfrm>
          <a:prstGeom prst="rect">
            <a:avLst/>
          </a:prstGeom>
          <a:solidFill>
            <a:srgbClr val="1207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2" descr="Welsh Government Logo">
            <a:extLst>
              <a:ext uri="{FF2B5EF4-FFF2-40B4-BE49-F238E27FC236}">
                <a16:creationId xmlns:a16="http://schemas.microsoft.com/office/drawing/2014/main" id="{035E9FF0-758F-02C5-6CC8-C9A6D8498A9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6057" y="6604223"/>
            <a:ext cx="380669" cy="253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A black and white logo&#10;&#10;AI-generated content may be incorrect.">
            <a:extLst>
              <a:ext uri="{FF2B5EF4-FFF2-40B4-BE49-F238E27FC236}">
                <a16:creationId xmlns:a16="http://schemas.microsoft.com/office/drawing/2014/main" id="{DFC74AD1-A499-5217-43C8-87A0C8E94E7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6726" y="6703847"/>
            <a:ext cx="271286" cy="8736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E6BC91D-32B9-F018-C1EA-9CC5D2F7292C}"/>
              </a:ext>
            </a:extLst>
          </p:cNvPr>
          <p:cNvSpPr txBox="1"/>
          <p:nvPr userDrawn="1"/>
        </p:nvSpPr>
        <p:spPr>
          <a:xfrm>
            <a:off x="53988" y="6642556"/>
            <a:ext cx="3097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97D663C5-261E-4FDB-8E57-EC89341B6E58}" type="slidenum">
              <a:rPr lang="en-GB" sz="800" b="0" i="0" smtClean="0">
                <a:solidFill>
                  <a:schemeClr val="bg1"/>
                </a:solidFill>
                <a:effectLst/>
                <a:latin typeface="+mj-lt"/>
              </a:rPr>
              <a:t>‹#›</a:t>
            </a:fld>
            <a:endParaRPr lang="en-GB" sz="1050" b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384839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D7D65FC-1638-E223-C595-5A376F9EB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207813"/>
            <a:ext cx="10620375" cy="549275"/>
          </a:xfrm>
        </p:spPr>
        <p:txBody>
          <a:bodyPr>
            <a:noAutofit/>
          </a:bodyPr>
          <a:lstStyle>
            <a:lvl1pPr algn="l">
              <a:defRPr sz="2400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CC4A44-72EB-5D4B-B604-41D0CBB3EFB8}"/>
              </a:ext>
            </a:extLst>
          </p:cNvPr>
          <p:cNvSpPr txBox="1"/>
          <p:nvPr userDrawn="1"/>
        </p:nvSpPr>
        <p:spPr>
          <a:xfrm>
            <a:off x="250086" y="6492875"/>
            <a:ext cx="3097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97D663C5-261E-4FDB-8E57-EC89341B6E58}" type="slidenum">
              <a:rPr lang="en-GB" sz="800" b="0" i="0" smtClean="0">
                <a:solidFill>
                  <a:schemeClr val="bg1"/>
                </a:solidFill>
                <a:effectLst/>
                <a:latin typeface="+mj-lt"/>
              </a:rPr>
              <a:t>‹#›</a:t>
            </a:fld>
            <a:endParaRPr lang="en-GB" sz="1050" b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40222A8-31F0-91B1-4D35-D5EAE05E656A}"/>
              </a:ext>
            </a:extLst>
          </p:cNvPr>
          <p:cNvSpPr/>
          <p:nvPr userDrawn="1"/>
        </p:nvSpPr>
        <p:spPr>
          <a:xfrm rot="5400000">
            <a:off x="5969112" y="635111"/>
            <a:ext cx="253778" cy="12192002"/>
          </a:xfrm>
          <a:prstGeom prst="rect">
            <a:avLst/>
          </a:prstGeom>
          <a:solidFill>
            <a:srgbClr val="1207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2" descr="Welsh Government Logo">
            <a:extLst>
              <a:ext uri="{FF2B5EF4-FFF2-40B4-BE49-F238E27FC236}">
                <a16:creationId xmlns:a16="http://schemas.microsoft.com/office/drawing/2014/main" id="{6619225C-DD7A-CD2C-F254-C572F37DE04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6057" y="6604223"/>
            <a:ext cx="380669" cy="253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 black and white logo&#10;&#10;AI-generated content may be incorrect.">
            <a:extLst>
              <a:ext uri="{FF2B5EF4-FFF2-40B4-BE49-F238E27FC236}">
                <a16:creationId xmlns:a16="http://schemas.microsoft.com/office/drawing/2014/main" id="{C7DB1E98-5D8C-6B3C-5DDA-0C084D52ACF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6726" y="6703847"/>
            <a:ext cx="271286" cy="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1958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81A19D0-27C6-E328-AF2B-2A8B5220D430}"/>
              </a:ext>
            </a:extLst>
          </p:cNvPr>
          <p:cNvSpPr/>
          <p:nvPr userDrawn="1"/>
        </p:nvSpPr>
        <p:spPr>
          <a:xfrm rot="5400000">
            <a:off x="7970997" y="1824252"/>
            <a:ext cx="2565081" cy="5876925"/>
          </a:xfrm>
          <a:prstGeom prst="rect">
            <a:avLst/>
          </a:prstGeom>
          <a:solidFill>
            <a:srgbClr val="1207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Content Placeholder 13">
            <a:extLst>
              <a:ext uri="{FF2B5EF4-FFF2-40B4-BE49-F238E27FC236}">
                <a16:creationId xmlns:a16="http://schemas.microsoft.com/office/drawing/2014/main" id="{E939716B-2A46-E3D1-C447-81C12AD230D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562975" y="3819739"/>
            <a:ext cx="3467100" cy="18859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2" descr="Welsh Government Logo">
            <a:extLst>
              <a:ext uri="{FF2B5EF4-FFF2-40B4-BE49-F238E27FC236}">
                <a16:creationId xmlns:a16="http://schemas.microsoft.com/office/drawing/2014/main" id="{69DD4672-AA9B-96EE-D941-D8FC34889AD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3861" y="4811652"/>
            <a:ext cx="976133" cy="65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A black and white logo&#10;&#10;AI-generated content may be incorrect.">
            <a:extLst>
              <a:ext uri="{FF2B5EF4-FFF2-40B4-BE49-F238E27FC236}">
                <a16:creationId xmlns:a16="http://schemas.microsoft.com/office/drawing/2014/main" id="{3D294B5D-EE39-C63A-E247-D08E7C9DCEB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8676" y="4554522"/>
            <a:ext cx="646501" cy="20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4206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965457B1-8C4A-0A59-D8EF-46BF0549A19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24036" y="1157317"/>
            <a:ext cx="3790800" cy="5700681"/>
          </a:xfrm>
        </p:spPr>
        <p:txBody>
          <a:bodyPr/>
          <a:lstStyle/>
          <a:p>
            <a:endParaRPr lang="en-GB"/>
          </a:p>
        </p:txBody>
      </p:sp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022C2808-630D-D4CF-42BE-1F4371D5802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14835" y="1157317"/>
            <a:ext cx="3790800" cy="5700681"/>
          </a:xfrm>
        </p:spPr>
        <p:txBody>
          <a:bodyPr/>
          <a:lstStyle/>
          <a:p>
            <a:endParaRPr lang="en-GB"/>
          </a:p>
        </p:txBody>
      </p:sp>
      <p:sp>
        <p:nvSpPr>
          <p:cNvPr id="3" name="Picture Placeholder 9">
            <a:extLst>
              <a:ext uri="{FF2B5EF4-FFF2-40B4-BE49-F238E27FC236}">
                <a16:creationId xmlns:a16="http://schemas.microsoft.com/office/drawing/2014/main" id="{BD2C1520-BD52-7D1B-E029-FA2F2636C41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405635" y="1157317"/>
            <a:ext cx="3790800" cy="5700681"/>
          </a:xfrm>
        </p:spPr>
        <p:txBody>
          <a:bodyPr/>
          <a:lstStyle/>
          <a:p>
            <a:endParaRPr lang="en-GB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D80631E-EDE1-E5F1-B051-5AB6FC24A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80000"/>
            <a:ext cx="11099801" cy="549275"/>
          </a:xfrm>
        </p:spPr>
        <p:txBody>
          <a:bodyPr>
            <a:noAutofit/>
          </a:bodyPr>
          <a:lstStyle>
            <a:lvl1pPr algn="l">
              <a:defRPr sz="1800" b="1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D5266B-4873-FFB2-12ED-C018C9A0F5EE}"/>
              </a:ext>
            </a:extLst>
          </p:cNvPr>
          <p:cNvSpPr txBox="1"/>
          <p:nvPr userDrawn="1"/>
        </p:nvSpPr>
        <p:spPr>
          <a:xfrm>
            <a:off x="250086" y="6492875"/>
            <a:ext cx="3097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97D663C5-261E-4FDB-8E57-EC89341B6E58}" type="slidenum">
              <a:rPr lang="en-GB" sz="800" b="0" i="0" smtClean="0">
                <a:solidFill>
                  <a:schemeClr val="bg1"/>
                </a:solidFill>
                <a:effectLst/>
                <a:latin typeface="+mj-lt"/>
              </a:rPr>
              <a:t>‹#›</a:t>
            </a:fld>
            <a:endParaRPr lang="en-GB" sz="1050" b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F79B984-7A37-65B9-C20E-C3A37F7D16BB}"/>
              </a:ext>
            </a:extLst>
          </p:cNvPr>
          <p:cNvSpPr/>
          <p:nvPr userDrawn="1"/>
        </p:nvSpPr>
        <p:spPr>
          <a:xfrm rot="5400000">
            <a:off x="5969112" y="635111"/>
            <a:ext cx="253778" cy="12192002"/>
          </a:xfrm>
          <a:prstGeom prst="rect">
            <a:avLst/>
          </a:prstGeom>
          <a:solidFill>
            <a:srgbClr val="1207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2" descr="Welsh Government Logo">
            <a:extLst>
              <a:ext uri="{FF2B5EF4-FFF2-40B4-BE49-F238E27FC236}">
                <a16:creationId xmlns:a16="http://schemas.microsoft.com/office/drawing/2014/main" id="{9D2D2668-169D-9A0E-AC0E-E229AFF4D98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6057" y="6604223"/>
            <a:ext cx="380669" cy="253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A black and white logo&#10;&#10;AI-generated content may be incorrect.">
            <a:extLst>
              <a:ext uri="{FF2B5EF4-FFF2-40B4-BE49-F238E27FC236}">
                <a16:creationId xmlns:a16="http://schemas.microsoft.com/office/drawing/2014/main" id="{DB826EAB-5A9F-BACB-034C-67029AD9836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6726" y="6703847"/>
            <a:ext cx="271286" cy="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8330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965457B1-8C4A-0A59-D8EF-46BF0549A19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24036" y="1157317"/>
            <a:ext cx="5694364" cy="5700681"/>
          </a:xfrm>
        </p:spPr>
        <p:txBody>
          <a:bodyPr/>
          <a:lstStyle/>
          <a:p>
            <a:endParaRPr lang="en-GB"/>
          </a:p>
        </p:txBody>
      </p:sp>
      <p:sp>
        <p:nvSpPr>
          <p:cNvPr id="3" name="Picture Placeholder 9">
            <a:extLst>
              <a:ext uri="{FF2B5EF4-FFF2-40B4-BE49-F238E27FC236}">
                <a16:creationId xmlns:a16="http://schemas.microsoft.com/office/drawing/2014/main" id="{BD2C1520-BD52-7D1B-E029-FA2F2636C41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97636" y="1149218"/>
            <a:ext cx="5694364" cy="5700681"/>
          </a:xfrm>
        </p:spPr>
        <p:txBody>
          <a:bodyPr/>
          <a:lstStyle/>
          <a:p>
            <a:endParaRPr lang="en-GB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D80631E-EDE1-E5F1-B051-5AB6FC24A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80000"/>
            <a:ext cx="11099801" cy="549275"/>
          </a:xfrm>
        </p:spPr>
        <p:txBody>
          <a:bodyPr>
            <a:noAutofit/>
          </a:bodyPr>
          <a:lstStyle>
            <a:lvl1pPr algn="l">
              <a:defRPr sz="1800" b="1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D5266B-4873-FFB2-12ED-C018C9A0F5EE}"/>
              </a:ext>
            </a:extLst>
          </p:cNvPr>
          <p:cNvSpPr txBox="1"/>
          <p:nvPr userDrawn="1"/>
        </p:nvSpPr>
        <p:spPr>
          <a:xfrm>
            <a:off x="250086" y="6492875"/>
            <a:ext cx="3097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97D663C5-261E-4FDB-8E57-EC89341B6E58}" type="slidenum">
              <a:rPr lang="en-GB" sz="800" b="0" i="0" smtClean="0">
                <a:solidFill>
                  <a:schemeClr val="bg1"/>
                </a:solidFill>
                <a:effectLst/>
                <a:latin typeface="+mj-lt"/>
              </a:rPr>
              <a:t>‹#›</a:t>
            </a:fld>
            <a:endParaRPr lang="en-GB" sz="1050" b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571793F-0AA8-932C-D214-BFCF42547C77}"/>
              </a:ext>
            </a:extLst>
          </p:cNvPr>
          <p:cNvSpPr/>
          <p:nvPr userDrawn="1"/>
        </p:nvSpPr>
        <p:spPr>
          <a:xfrm rot="5400000">
            <a:off x="5969112" y="635111"/>
            <a:ext cx="253778" cy="12192002"/>
          </a:xfrm>
          <a:prstGeom prst="rect">
            <a:avLst/>
          </a:prstGeom>
          <a:solidFill>
            <a:srgbClr val="1207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2" descr="Welsh Government Logo">
            <a:extLst>
              <a:ext uri="{FF2B5EF4-FFF2-40B4-BE49-F238E27FC236}">
                <a16:creationId xmlns:a16="http://schemas.microsoft.com/office/drawing/2014/main" id="{EDCA4E27-A9C9-82B7-7274-832D3C2F79D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6057" y="6604223"/>
            <a:ext cx="380669" cy="253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A black and white logo&#10;&#10;AI-generated content may be incorrect.">
            <a:extLst>
              <a:ext uri="{FF2B5EF4-FFF2-40B4-BE49-F238E27FC236}">
                <a16:creationId xmlns:a16="http://schemas.microsoft.com/office/drawing/2014/main" id="{554B688D-F5FA-1792-0487-8311F54ED20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6726" y="6703847"/>
            <a:ext cx="271286" cy="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8734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66771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8B8BAE3-D2A3-7831-5B75-2915FFE368AB}"/>
              </a:ext>
            </a:extLst>
          </p:cNvPr>
          <p:cNvSpPr/>
          <p:nvPr userDrawn="1"/>
        </p:nvSpPr>
        <p:spPr>
          <a:xfrm rot="5400000">
            <a:off x="5969112" y="635111"/>
            <a:ext cx="253778" cy="12192002"/>
          </a:xfrm>
          <a:prstGeom prst="rect">
            <a:avLst/>
          </a:prstGeom>
          <a:solidFill>
            <a:srgbClr val="1207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D7D65FC-1638-E223-C595-5A376F9EB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700" y="336550"/>
            <a:ext cx="4965700" cy="549275"/>
          </a:xfrm>
        </p:spPr>
        <p:txBody>
          <a:bodyPr>
            <a:noAutofit/>
          </a:bodyPr>
          <a:lstStyle>
            <a:lvl1pPr algn="l">
              <a:defRPr sz="1800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965457B1-8C4A-0A59-D8EF-46BF0549A19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27200" y="0"/>
            <a:ext cx="4564800" cy="6858000"/>
          </a:xfrm>
        </p:spPr>
        <p:txBody>
          <a:bodyPr/>
          <a:lstStyle/>
          <a:p>
            <a:endParaRPr lang="en-GB"/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3057EE98-D455-EF97-934A-9518EB5A068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09700" y="1133475"/>
            <a:ext cx="4851400" cy="494665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3074" name="Picture 2" descr="Welsh Government Logo">
            <a:extLst>
              <a:ext uri="{FF2B5EF4-FFF2-40B4-BE49-F238E27FC236}">
                <a16:creationId xmlns:a16="http://schemas.microsoft.com/office/drawing/2014/main" id="{4409CF9D-498F-14C7-05C5-85D8682D41D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6057" y="6604223"/>
            <a:ext cx="380669" cy="253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A black and white logo&#10;&#10;AI-generated content may be incorrect.">
            <a:extLst>
              <a:ext uri="{FF2B5EF4-FFF2-40B4-BE49-F238E27FC236}">
                <a16:creationId xmlns:a16="http://schemas.microsoft.com/office/drawing/2014/main" id="{40612015-5975-93A2-F805-95B27C0182A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6726" y="6703847"/>
            <a:ext cx="271286" cy="8736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2E137F8-C350-A694-67BF-A7E61F6326EE}"/>
              </a:ext>
            </a:extLst>
          </p:cNvPr>
          <p:cNvSpPr txBox="1"/>
          <p:nvPr userDrawn="1"/>
        </p:nvSpPr>
        <p:spPr>
          <a:xfrm>
            <a:off x="0" y="6623390"/>
            <a:ext cx="3097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97D663C5-261E-4FDB-8E57-EC89341B6E58}" type="slidenum">
              <a:rPr lang="en-GB" sz="800" b="0" i="0" smtClean="0">
                <a:solidFill>
                  <a:schemeClr val="bg1"/>
                </a:solidFill>
                <a:effectLst/>
                <a:latin typeface="+mj-lt"/>
              </a:rPr>
              <a:t>‹#›</a:t>
            </a:fld>
            <a:endParaRPr lang="en-GB" sz="1050" b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310738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8B8BAE3-D2A3-7831-5B75-2915FFE368AB}"/>
              </a:ext>
            </a:extLst>
          </p:cNvPr>
          <p:cNvSpPr/>
          <p:nvPr userDrawn="1"/>
        </p:nvSpPr>
        <p:spPr>
          <a:xfrm>
            <a:off x="-14163" y="0"/>
            <a:ext cx="5500564" cy="6858000"/>
          </a:xfrm>
          <a:prstGeom prst="rect">
            <a:avLst/>
          </a:prstGeom>
          <a:solidFill>
            <a:srgbClr val="1207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D7D65FC-1638-E223-C595-5A376F9EB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5600" y="1041369"/>
            <a:ext cx="4965700" cy="549275"/>
          </a:xfrm>
        </p:spPr>
        <p:txBody>
          <a:bodyPr>
            <a:noAutofit/>
          </a:bodyPr>
          <a:lstStyle>
            <a:lvl1pPr algn="l">
              <a:defRPr sz="1800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3074" name="Picture 2" descr="Welsh Government Logo">
            <a:extLst>
              <a:ext uri="{FF2B5EF4-FFF2-40B4-BE49-F238E27FC236}">
                <a16:creationId xmlns:a16="http://schemas.microsoft.com/office/drawing/2014/main" id="{4409CF9D-498F-14C7-05C5-85D8682D41D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646" y="608042"/>
            <a:ext cx="907166" cy="604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A black and white logo&#10;&#10;AI-generated content may be incorrect.">
            <a:extLst>
              <a:ext uri="{FF2B5EF4-FFF2-40B4-BE49-F238E27FC236}">
                <a16:creationId xmlns:a16="http://schemas.microsoft.com/office/drawing/2014/main" id="{40612015-5975-93A2-F805-95B27C0182A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86" y="365125"/>
            <a:ext cx="646501" cy="20819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BFF970E-26F0-609E-8324-9B1C84697D69}"/>
              </a:ext>
            </a:extLst>
          </p:cNvPr>
          <p:cNvSpPr txBox="1"/>
          <p:nvPr userDrawn="1"/>
        </p:nvSpPr>
        <p:spPr>
          <a:xfrm>
            <a:off x="250086" y="6492875"/>
            <a:ext cx="3097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97D663C5-261E-4FDB-8E57-EC89341B6E58}" type="slidenum">
              <a:rPr lang="en-GB" sz="800" b="0" i="0" smtClean="0">
                <a:solidFill>
                  <a:schemeClr val="bg1"/>
                </a:solidFill>
                <a:effectLst/>
                <a:latin typeface="+mj-lt"/>
              </a:rPr>
              <a:t>‹#›</a:t>
            </a:fld>
            <a:endParaRPr lang="en-GB" sz="1050" b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924970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D7D65FC-1638-E223-C595-5A376F9EB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965700" cy="549275"/>
          </a:xfrm>
        </p:spPr>
        <p:txBody>
          <a:bodyPr>
            <a:noAutofit/>
          </a:bodyPr>
          <a:lstStyle>
            <a:lvl1pPr algn="l">
              <a:defRPr sz="1800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965457B1-8C4A-0A59-D8EF-46BF0549A19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858000"/>
          </a:xfrm>
        </p:spPr>
        <p:txBody>
          <a:bodyPr/>
          <a:lstStyle/>
          <a:p>
            <a:endParaRPr lang="en-GB"/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3057EE98-D455-EF97-934A-9518EB5A068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8200" y="1162050"/>
            <a:ext cx="4851400" cy="494665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6BC91D-32B9-F018-C1EA-9CC5D2F7292C}"/>
              </a:ext>
            </a:extLst>
          </p:cNvPr>
          <p:cNvSpPr txBox="1"/>
          <p:nvPr userDrawn="1"/>
        </p:nvSpPr>
        <p:spPr>
          <a:xfrm>
            <a:off x="250086" y="6492875"/>
            <a:ext cx="3097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97D663C5-261E-4FDB-8E57-EC89341B6E58}" type="slidenum">
              <a:rPr lang="en-GB" sz="800" b="0" i="0" smtClean="0">
                <a:solidFill>
                  <a:schemeClr val="bg1"/>
                </a:solidFill>
                <a:effectLst/>
                <a:latin typeface="+mj-lt"/>
              </a:rPr>
              <a:t>‹#›</a:t>
            </a:fld>
            <a:endParaRPr lang="en-GB" sz="1050" b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46277FD-DE53-EBBD-BCB4-3629ACA50505}"/>
              </a:ext>
            </a:extLst>
          </p:cNvPr>
          <p:cNvSpPr/>
          <p:nvPr userDrawn="1"/>
        </p:nvSpPr>
        <p:spPr>
          <a:xfrm rot="5400000">
            <a:off x="5969112" y="635111"/>
            <a:ext cx="253778" cy="12192002"/>
          </a:xfrm>
          <a:prstGeom prst="rect">
            <a:avLst/>
          </a:prstGeom>
          <a:solidFill>
            <a:srgbClr val="1207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2" descr="Welsh Government Logo">
            <a:extLst>
              <a:ext uri="{FF2B5EF4-FFF2-40B4-BE49-F238E27FC236}">
                <a16:creationId xmlns:a16="http://schemas.microsoft.com/office/drawing/2014/main" id="{70F017B8-53BB-E05E-6108-2022F81A93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6055" y="6623390"/>
            <a:ext cx="380669" cy="253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 black and white logo&#10;&#10;AI-generated content may be incorrect.">
            <a:extLst>
              <a:ext uri="{FF2B5EF4-FFF2-40B4-BE49-F238E27FC236}">
                <a16:creationId xmlns:a16="http://schemas.microsoft.com/office/drawing/2014/main" id="{288E3485-5785-5E6F-9ABA-BA2EAE1796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6726" y="6703847"/>
            <a:ext cx="271286" cy="8736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4442667-5672-E683-9936-497B0CFC09F2}"/>
              </a:ext>
            </a:extLst>
          </p:cNvPr>
          <p:cNvSpPr txBox="1"/>
          <p:nvPr userDrawn="1"/>
        </p:nvSpPr>
        <p:spPr>
          <a:xfrm>
            <a:off x="0" y="6623390"/>
            <a:ext cx="3097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97D663C5-261E-4FDB-8E57-EC89341B6E58}" type="slidenum">
              <a:rPr lang="en-GB" sz="800" b="0" i="0" smtClean="0">
                <a:solidFill>
                  <a:schemeClr val="bg1"/>
                </a:solidFill>
                <a:effectLst/>
                <a:latin typeface="+mj-lt"/>
              </a:rPr>
              <a:t>‹#›</a:t>
            </a:fld>
            <a:endParaRPr lang="en-GB" sz="1050" b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423959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D7D65FC-1638-E223-C595-5A376F9EB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207813"/>
            <a:ext cx="10620375" cy="549275"/>
          </a:xfrm>
        </p:spPr>
        <p:txBody>
          <a:bodyPr>
            <a:noAutofit/>
          </a:bodyPr>
          <a:lstStyle>
            <a:lvl1pPr algn="l">
              <a:defRPr sz="2400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CC4A44-72EB-5D4B-B604-41D0CBB3EFB8}"/>
              </a:ext>
            </a:extLst>
          </p:cNvPr>
          <p:cNvSpPr txBox="1"/>
          <p:nvPr userDrawn="1"/>
        </p:nvSpPr>
        <p:spPr>
          <a:xfrm>
            <a:off x="250086" y="6492875"/>
            <a:ext cx="3097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97D663C5-261E-4FDB-8E57-EC89341B6E58}" type="slidenum">
              <a:rPr lang="en-GB" sz="800" b="0" i="0" smtClean="0">
                <a:solidFill>
                  <a:schemeClr val="bg1"/>
                </a:solidFill>
                <a:effectLst/>
                <a:latin typeface="+mj-lt"/>
              </a:rPr>
              <a:t>‹#›</a:t>
            </a:fld>
            <a:endParaRPr lang="en-GB" sz="1050" b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367A6D0-FD12-C08C-D0ED-D927B74F115E}"/>
              </a:ext>
            </a:extLst>
          </p:cNvPr>
          <p:cNvSpPr/>
          <p:nvPr userDrawn="1"/>
        </p:nvSpPr>
        <p:spPr>
          <a:xfrm rot="5400000">
            <a:off x="5969112" y="635111"/>
            <a:ext cx="253778" cy="12192002"/>
          </a:xfrm>
          <a:prstGeom prst="rect">
            <a:avLst/>
          </a:prstGeom>
          <a:solidFill>
            <a:srgbClr val="1207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2" descr="Welsh Government Logo">
            <a:extLst>
              <a:ext uri="{FF2B5EF4-FFF2-40B4-BE49-F238E27FC236}">
                <a16:creationId xmlns:a16="http://schemas.microsoft.com/office/drawing/2014/main" id="{B8DC6A5B-18A1-A22B-66BD-C680A97A3F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6055" y="6623390"/>
            <a:ext cx="380669" cy="253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A black and white logo&#10;&#10;AI-generated content may be incorrect.">
            <a:extLst>
              <a:ext uri="{FF2B5EF4-FFF2-40B4-BE49-F238E27FC236}">
                <a16:creationId xmlns:a16="http://schemas.microsoft.com/office/drawing/2014/main" id="{3EE3B1E5-2AE0-873C-4DDF-0884AD9D05C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6726" y="6703847"/>
            <a:ext cx="271286" cy="8736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F7AA677-049A-4C80-3F97-0EB75B0645D5}"/>
              </a:ext>
            </a:extLst>
          </p:cNvPr>
          <p:cNvSpPr txBox="1"/>
          <p:nvPr userDrawn="1"/>
        </p:nvSpPr>
        <p:spPr>
          <a:xfrm>
            <a:off x="0" y="6623390"/>
            <a:ext cx="3097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97D663C5-261E-4FDB-8E57-EC89341B6E58}" type="slidenum">
              <a:rPr lang="en-GB" sz="800" b="0" i="0" smtClean="0">
                <a:solidFill>
                  <a:schemeClr val="bg1"/>
                </a:solidFill>
                <a:effectLst/>
                <a:latin typeface="+mj-lt"/>
              </a:rPr>
              <a:t>‹#›</a:t>
            </a:fld>
            <a:endParaRPr lang="en-GB" sz="1050" b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750040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81A19D0-27C6-E328-AF2B-2A8B5220D430}"/>
              </a:ext>
            </a:extLst>
          </p:cNvPr>
          <p:cNvSpPr/>
          <p:nvPr userDrawn="1"/>
        </p:nvSpPr>
        <p:spPr>
          <a:xfrm rot="5400000">
            <a:off x="7970997" y="1824252"/>
            <a:ext cx="2565081" cy="5876925"/>
          </a:xfrm>
          <a:prstGeom prst="rect">
            <a:avLst/>
          </a:prstGeom>
          <a:solidFill>
            <a:srgbClr val="1207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Content Placeholder 13">
            <a:extLst>
              <a:ext uri="{FF2B5EF4-FFF2-40B4-BE49-F238E27FC236}">
                <a16:creationId xmlns:a16="http://schemas.microsoft.com/office/drawing/2014/main" id="{E939716B-2A46-E3D1-C447-81C12AD230D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562975" y="3819739"/>
            <a:ext cx="3467100" cy="18859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2" descr="Welsh Government Logo">
            <a:extLst>
              <a:ext uri="{FF2B5EF4-FFF2-40B4-BE49-F238E27FC236}">
                <a16:creationId xmlns:a16="http://schemas.microsoft.com/office/drawing/2014/main" id="{69DD4672-AA9B-96EE-D941-D8FC34889AD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3861" y="4811652"/>
            <a:ext cx="976133" cy="65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A black and white logo&#10;&#10;AI-generated content may be incorrect.">
            <a:extLst>
              <a:ext uri="{FF2B5EF4-FFF2-40B4-BE49-F238E27FC236}">
                <a16:creationId xmlns:a16="http://schemas.microsoft.com/office/drawing/2014/main" id="{3D294B5D-EE39-C63A-E247-D08E7C9DCEB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8676" y="4554522"/>
            <a:ext cx="646501" cy="20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0968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965457B1-8C4A-0A59-D8EF-46BF0549A19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24036" y="1157317"/>
            <a:ext cx="3790800" cy="5700681"/>
          </a:xfrm>
        </p:spPr>
        <p:txBody>
          <a:bodyPr/>
          <a:lstStyle/>
          <a:p>
            <a:endParaRPr lang="en-GB"/>
          </a:p>
        </p:txBody>
      </p:sp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022C2808-630D-D4CF-42BE-1F4371D5802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14835" y="1157317"/>
            <a:ext cx="3790800" cy="5700681"/>
          </a:xfrm>
        </p:spPr>
        <p:txBody>
          <a:bodyPr/>
          <a:lstStyle/>
          <a:p>
            <a:endParaRPr lang="en-GB"/>
          </a:p>
        </p:txBody>
      </p:sp>
      <p:sp>
        <p:nvSpPr>
          <p:cNvPr id="3" name="Picture Placeholder 9">
            <a:extLst>
              <a:ext uri="{FF2B5EF4-FFF2-40B4-BE49-F238E27FC236}">
                <a16:creationId xmlns:a16="http://schemas.microsoft.com/office/drawing/2014/main" id="{BD2C1520-BD52-7D1B-E029-FA2F2636C41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405635" y="1157317"/>
            <a:ext cx="3790800" cy="5700681"/>
          </a:xfrm>
        </p:spPr>
        <p:txBody>
          <a:bodyPr/>
          <a:lstStyle/>
          <a:p>
            <a:endParaRPr lang="en-GB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D80631E-EDE1-E5F1-B051-5AB6FC24A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80000"/>
            <a:ext cx="11099801" cy="549275"/>
          </a:xfrm>
        </p:spPr>
        <p:txBody>
          <a:bodyPr>
            <a:noAutofit/>
          </a:bodyPr>
          <a:lstStyle>
            <a:lvl1pPr algn="l">
              <a:defRPr sz="1800" b="1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05591EB-EF83-6C45-2C03-428E31AAFBE8}"/>
              </a:ext>
            </a:extLst>
          </p:cNvPr>
          <p:cNvSpPr/>
          <p:nvPr userDrawn="1"/>
        </p:nvSpPr>
        <p:spPr>
          <a:xfrm rot="5400000">
            <a:off x="5969112" y="635111"/>
            <a:ext cx="253778" cy="12192002"/>
          </a:xfrm>
          <a:prstGeom prst="rect">
            <a:avLst/>
          </a:prstGeom>
          <a:solidFill>
            <a:srgbClr val="1207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2" descr="Welsh Government Logo">
            <a:extLst>
              <a:ext uri="{FF2B5EF4-FFF2-40B4-BE49-F238E27FC236}">
                <a16:creationId xmlns:a16="http://schemas.microsoft.com/office/drawing/2014/main" id="{04E28F06-1142-B16A-848D-38804E37B6D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6055" y="6605102"/>
            <a:ext cx="380669" cy="253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A black and white logo&#10;&#10;AI-generated content may be incorrect.">
            <a:extLst>
              <a:ext uri="{FF2B5EF4-FFF2-40B4-BE49-F238E27FC236}">
                <a16:creationId xmlns:a16="http://schemas.microsoft.com/office/drawing/2014/main" id="{3E10C61A-72D1-CD0E-F016-31BF99BA296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6726" y="6703847"/>
            <a:ext cx="271286" cy="8736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60CC0B1-AF4B-0A30-169F-698A303E06F4}"/>
              </a:ext>
            </a:extLst>
          </p:cNvPr>
          <p:cNvSpPr txBox="1"/>
          <p:nvPr userDrawn="1"/>
        </p:nvSpPr>
        <p:spPr>
          <a:xfrm>
            <a:off x="0" y="6623390"/>
            <a:ext cx="3097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97D663C5-261E-4FDB-8E57-EC89341B6E58}" type="slidenum">
              <a:rPr lang="en-GB" sz="800" b="0" i="0" smtClean="0">
                <a:solidFill>
                  <a:schemeClr val="bg1"/>
                </a:solidFill>
                <a:effectLst/>
                <a:latin typeface="+mj-lt"/>
              </a:rPr>
              <a:t>‹#›</a:t>
            </a:fld>
            <a:endParaRPr lang="en-GB" sz="1050" b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27094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 txBox="1">
            <a:spLocks/>
          </p:cNvSpPr>
          <p:nvPr/>
        </p:nvSpPr>
        <p:spPr>
          <a:xfrm>
            <a:off x="-1026724" y="6492875"/>
            <a:ext cx="147605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D42EA9E-67C9-4C87-932C-8F489DA21F6E}" type="slidenum">
              <a:rPr lang="en-GB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‹#›</a:t>
            </a:fld>
            <a:endParaRPr lang="en-GB" sz="1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5013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9" r:id="rId2"/>
    <p:sldLayoutId id="2147483674" r:id="rId3"/>
    <p:sldLayoutId id="2147483673" r:id="rId4"/>
    <p:sldLayoutId id="2147483670" r:id="rId5"/>
    <p:sldLayoutId id="2147483672" r:id="rId6"/>
    <p:sldLayoutId id="2147483675" r:id="rId7"/>
  </p:sldLayoutIdLst>
  <p:hf hdr="0" ftr="0" dt="0"/>
  <p:txStyles>
    <p:titleStyle>
      <a:lvl1pPr algn="ctr" defTabSz="457189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457189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457189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457189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457189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 txBox="1">
            <a:spLocks/>
          </p:cNvSpPr>
          <p:nvPr/>
        </p:nvSpPr>
        <p:spPr>
          <a:xfrm>
            <a:off x="-1026724" y="6492875"/>
            <a:ext cx="147605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D42EA9E-67C9-4C87-932C-8F489DA21F6E}" type="slidenum">
              <a:rPr lang="en-GB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‹#›</a:t>
            </a:fld>
            <a:endParaRPr lang="en-GB" sz="1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0365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</p:sldLayoutIdLst>
  <p:hf hdr="0" ftr="0" dt="0"/>
  <p:txStyles>
    <p:titleStyle>
      <a:lvl1pPr algn="ctr" defTabSz="457189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457189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457189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457189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457189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 txBox="1">
            <a:spLocks/>
          </p:cNvSpPr>
          <p:nvPr/>
        </p:nvSpPr>
        <p:spPr>
          <a:xfrm>
            <a:off x="-1026724" y="6492875"/>
            <a:ext cx="147605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D42EA9E-67C9-4C87-932C-8F489DA21F6E}" type="slidenum">
              <a:rPr lang="en-GB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‹#›</a:t>
            </a:fld>
            <a:endParaRPr lang="en-GB" sz="1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5524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</p:sldLayoutIdLst>
  <p:hf hdr="0" ftr="0" dt="0"/>
  <p:txStyles>
    <p:titleStyle>
      <a:lvl1pPr algn="ctr" defTabSz="457189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457189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457189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457189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457189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llyw.cymru/ystadegau-ac-ymchwil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www.gov.wales/statistics-and-research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lyw.cymru/adroddiad-galwr-farchnad-ym-maes-twristiaeth" TargetMode="External"/><Relationship Id="rId2" Type="http://schemas.openxmlformats.org/officeDocument/2006/relationships/hyperlink" Target="https://www.llyw.cymru/ystadegau-twristiaeth-ddomestig-prydain-fawr" TargetMode="External"/><Relationship Id="rId1" Type="http://schemas.openxmlformats.org/officeDocument/2006/relationships/slideLayout" Target="../slideLayouts/slideLayout17.xml"/><Relationship Id="rId6" Type="http://schemas.openxmlformats.org/officeDocument/2006/relationships/hyperlink" Target="https://www.llyw.cymru/arolwg-ailgysylltu-croeso-cymru" TargetMode="External"/><Relationship Id="rId5" Type="http://schemas.openxmlformats.org/officeDocument/2006/relationships/hyperlink" Target="https://www.llyw.cymru/datblygu-twristiaeth-beicio" TargetMode="External"/><Relationship Id="rId4" Type="http://schemas.openxmlformats.org/officeDocument/2006/relationships/hyperlink" Target="https://www.llyw.cymru/baromedr-twristiaeth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0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jpeg"/><Relationship Id="rId5" Type="http://schemas.openxmlformats.org/officeDocument/2006/relationships/image" Target="../media/image10.png"/><Relationship Id="rId4" Type="http://schemas.openxmlformats.org/officeDocument/2006/relationships/chart" Target="../charts/char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4.xml"/><Relationship Id="rId4" Type="http://schemas.microsoft.com/office/2007/relationships/hdphoto" Target="../media/hdphoto1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19.xml"/><Relationship Id="rId4" Type="http://schemas.openxmlformats.org/officeDocument/2006/relationships/image" Target="../media/image3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2.jpeg"/><Relationship Id="rId5" Type="http://schemas.microsoft.com/office/2007/relationships/hdphoto" Target="../media/hdphoto2.wdp"/><Relationship Id="rId4" Type="http://schemas.openxmlformats.org/officeDocument/2006/relationships/image" Target="../media/image4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chart" Target="../charts/chart30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0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2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3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chart" Target="../charts/chart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e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 Box 15"/>
          <p:cNvSpPr txBox="1">
            <a:spLocks noGrp="1" noChangeArrowheads="1"/>
          </p:cNvSpPr>
          <p:nvPr>
            <p:ph type="title" idx="4294967295"/>
          </p:nvPr>
        </p:nvSpPr>
        <p:spPr bwMode="auto">
          <a:xfrm>
            <a:off x="825122" y="2192485"/>
            <a:ext cx="8871328" cy="830997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lvl="0" defTabSz="609585">
              <a:spcBef>
                <a:spcPct val="50000"/>
              </a:spcBef>
              <a:buNone/>
              <a:defRPr/>
            </a:pPr>
            <a:r>
              <a:rPr lang="en-GB" sz="2400" dirty="0" err="1"/>
              <a:t>Arolwg</a:t>
            </a:r>
            <a:r>
              <a:rPr lang="en-GB" sz="2400" dirty="0"/>
              <a:t> ail-</a:t>
            </a:r>
            <a:r>
              <a:rPr lang="en-GB" sz="2400" dirty="0" err="1"/>
              <a:t>gyswllt</a:t>
            </a:r>
            <a:r>
              <a:rPr lang="en-GB" sz="2400" dirty="0"/>
              <a:t> </a:t>
            </a:r>
            <a:r>
              <a:rPr lang="en-GB" sz="2400" dirty="0" err="1"/>
              <a:t>defnyddwyr</a:t>
            </a:r>
            <a:r>
              <a:rPr lang="en-GB" sz="2400" dirty="0"/>
              <a:t> </a:t>
            </a:r>
            <a:r>
              <a:rPr lang="en-GB" sz="2400" dirty="0" err="1"/>
              <a:t>Croeso</a:t>
            </a:r>
            <a:r>
              <a:rPr lang="en-GB" sz="2400" dirty="0"/>
              <a:t> Cymru: </a:t>
            </a:r>
            <a:br>
              <a:rPr lang="en-GB" sz="2400" dirty="0"/>
            </a:br>
            <a:r>
              <a:rPr lang="en-GB" sz="2400" dirty="0" err="1"/>
              <a:t>adroddiad</a:t>
            </a:r>
            <a:r>
              <a:rPr lang="en-GB" sz="2400" dirty="0"/>
              <a:t> yr </a:t>
            </a:r>
            <a:r>
              <a:rPr lang="en-GB" sz="2400" dirty="0" err="1"/>
              <a:t>Almaen</a:t>
            </a:r>
            <a:r>
              <a:rPr lang="en-GB" sz="2400" dirty="0"/>
              <a:t> (2026)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4B5461"/>
              </a:solidFill>
              <a:effectLst/>
              <a:uLnTx/>
              <a:uFillTx/>
              <a:latin typeface="Arial" charset="0"/>
              <a:ea typeface="ＭＳ Ｐゴシック" pitchFamily="1" charset="-128"/>
              <a:cs typeface="+mn-cs"/>
            </a:endParaRPr>
          </a:p>
        </p:txBody>
      </p:sp>
      <p:sp>
        <p:nvSpPr>
          <p:cNvPr id="6" name="Text Box 9"/>
          <p:cNvSpPr txBox="1"/>
          <p:nvPr/>
        </p:nvSpPr>
        <p:spPr>
          <a:xfrm>
            <a:off x="2901744" y="488475"/>
            <a:ext cx="4170388" cy="686661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lc="http://schemas.openxmlformats.org/drawingml/2006/lockedCanvas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ma14="http://schemas.microsoft.com/office/mac/drawingml/2011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cx1="http://schemas.microsoft.com/office/drawing/2015/9/8/chartex" xmlns:cx="http://schemas.microsoft.com/office/drawing/2014/chartex" xmlns:wpc="http://schemas.microsoft.com/office/word/2010/wordprocessingCanvas" xmlns="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609585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67" b="0" i="0" u="none" strike="noStrike" kern="1200" cap="small" spc="67" normalizeH="0" baseline="0" noProof="0" dirty="0">
                <a:ln>
                  <a:noFill/>
                </a:ln>
                <a:solidFill>
                  <a:srgbClr val="2C486E"/>
                </a:solidFill>
                <a:effectLst/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Rhif Ymchwil </a:t>
            </a:r>
            <a:r>
              <a:rPr kumimoji="0" lang="en-US" sz="1467" b="0" i="0" u="none" strike="noStrike" kern="1200" cap="small" spc="67" normalizeH="0" baseline="0" noProof="0" dirty="0" err="1">
                <a:ln>
                  <a:noFill/>
                </a:ln>
                <a:solidFill>
                  <a:srgbClr val="2C486E"/>
                </a:solidFill>
                <a:effectLst/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Gymdeithasol</a:t>
            </a:r>
            <a:r>
              <a:rPr kumimoji="0" lang="en-US" sz="1467" b="0" i="0" u="none" strike="noStrike" kern="1200" cap="small" spc="67" normalizeH="0" baseline="0" noProof="0" dirty="0">
                <a:ln>
                  <a:noFill/>
                </a:ln>
                <a:solidFill>
                  <a:srgbClr val="2C486E"/>
                </a:solidFill>
                <a:effectLst/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: 104</a:t>
            </a:r>
            <a:r>
              <a:rPr lang="en-US" sz="1467" cap="small" spc="67" dirty="0">
                <a:solidFill>
                  <a:srgbClr val="2C486E"/>
                </a:solidFill>
                <a:latin typeface="Arial" panose="020B060402020202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/2026</a:t>
            </a:r>
            <a:r>
              <a:rPr kumimoji="0" lang="en-US" sz="1467" b="0" i="0" u="none" strike="noStrike" kern="1200" cap="small" spc="67" normalizeH="0" baseline="0" noProof="0" dirty="0">
                <a:ln>
                  <a:noFill/>
                </a:ln>
                <a:solidFill>
                  <a:srgbClr val="2C486E"/>
                </a:solidFill>
                <a:effectLst/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1467" b="0" i="0" u="none" strike="noStrike" kern="1200" cap="small" spc="67" normalizeH="0" baseline="0" noProof="0" dirty="0" err="1">
                <a:ln>
                  <a:noFill/>
                </a:ln>
                <a:solidFill>
                  <a:srgbClr val="2C486E"/>
                </a:solidFill>
                <a:effectLst/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Dyddiad</a:t>
            </a:r>
            <a:r>
              <a:rPr kumimoji="0" lang="en-US" sz="1467" b="0" i="0" u="none" strike="noStrike" kern="1200" cap="small" spc="67" normalizeH="0" baseline="0" noProof="0" dirty="0">
                <a:ln>
                  <a:noFill/>
                </a:ln>
                <a:solidFill>
                  <a:srgbClr val="2C486E"/>
                </a:solidFill>
                <a:effectLst/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1467" b="0" i="0" u="none" strike="noStrike" kern="1200" cap="small" spc="67" normalizeH="0" baseline="0" noProof="0" dirty="0" err="1">
                <a:ln>
                  <a:noFill/>
                </a:ln>
                <a:solidFill>
                  <a:srgbClr val="2C486E"/>
                </a:solidFill>
                <a:effectLst/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Cyhoeddi</a:t>
            </a:r>
            <a:r>
              <a:rPr kumimoji="0" lang="en-US" sz="1467" b="0" i="0" u="none" strike="noStrike" kern="1200" cap="small" spc="67" normalizeH="0" baseline="0" noProof="0" dirty="0">
                <a:ln>
                  <a:noFill/>
                </a:ln>
                <a:solidFill>
                  <a:srgbClr val="2C486E"/>
                </a:solidFill>
                <a:effectLst/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:</a:t>
            </a:r>
            <a:r>
              <a:rPr kumimoji="0" lang="en-GB" sz="1467" b="0" i="0" u="none" strike="noStrike" kern="1200" cap="small" spc="67" normalizeH="0" baseline="0" noProof="0" dirty="0">
                <a:ln>
                  <a:noFill/>
                </a:ln>
                <a:solidFill>
                  <a:srgbClr val="2C486E"/>
                </a:solidFill>
                <a:effectLst/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sz="1467" b="0" i="0" u="none" strike="noStrike" kern="1200" cap="small" spc="67" normalizeH="0" baseline="0" noProof="0" dirty="0">
                <a:ln>
                  <a:noFill/>
                </a:ln>
                <a:solidFill>
                  <a:srgbClr val="2C486E"/>
                </a:solidFill>
                <a:effectLst/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01/10/2026</a:t>
            </a:r>
            <a:endParaRPr kumimoji="0" lang="en-GB" sz="1467" b="0" i="0" u="none" strike="noStrike" kern="1200" cap="small" spc="67" normalizeH="0" baseline="0" noProof="0" dirty="0">
              <a:ln>
                <a:noFill/>
              </a:ln>
              <a:solidFill>
                <a:srgbClr val="2C486E"/>
              </a:solidFill>
              <a:effectLst/>
              <a:uLnTx/>
              <a:uFillTx/>
              <a:latin typeface="Arial" panose="020B0604020202020204" pitchFamily="34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9" name="Text Box 1"/>
          <p:cNvSpPr txBox="1"/>
          <p:nvPr/>
        </p:nvSpPr>
        <p:spPr>
          <a:xfrm>
            <a:off x="825122" y="5727283"/>
            <a:ext cx="3620372" cy="908047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lc="http://schemas.openxmlformats.org/drawingml/2006/lockedCanvas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ma14="http://schemas.microsoft.com/office/mac/drawingml/2011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cx1="http://schemas.microsoft.com/office/drawing/2015/9/8/chartex" xmlns:cx="http://schemas.microsoft.com/office/drawing/2014/chartex" xmlns:wpc="http://schemas.microsoft.com/office/word/2010/wordprocessingCanvas" xmlns="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609585" rtl="0" eaLnBrk="1" fontAlgn="auto" latinLnBrk="0" hangingPunct="1">
              <a:lnSpc>
                <a:spcPct val="125000"/>
              </a:lnSpc>
              <a:spcBef>
                <a:spcPts val="80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ISBN</a:t>
            </a:r>
            <a:r>
              <a:rPr lang="en-GB" sz="1200" dirty="0">
                <a:solidFill>
                  <a:srgbClr val="12074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978-1-80853-445-4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609585" rtl="0" eaLnBrk="1" fontAlgn="auto" latinLnBrk="0" hangingPunct="1">
              <a:lnSpc>
                <a:spcPct val="125000"/>
              </a:lnSpc>
              <a:spcBef>
                <a:spcPts val="80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© </a:t>
            </a:r>
            <a:r>
              <a:rPr lang="en-GB" sz="1200" dirty="0" err="1">
                <a:solidFill>
                  <a:srgbClr val="12074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Hawlfraint</a:t>
            </a:r>
            <a:r>
              <a:rPr lang="en-GB" sz="1200" dirty="0">
                <a:solidFill>
                  <a:srgbClr val="12074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 Goron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Box 1"/>
          <p:cNvSpPr txBox="1"/>
          <p:nvPr/>
        </p:nvSpPr>
        <p:spPr>
          <a:xfrm>
            <a:off x="8320343" y="5874038"/>
            <a:ext cx="3620372" cy="761292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lc="http://schemas.openxmlformats.org/drawingml/2006/lockedCanvas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ma14="http://schemas.microsoft.com/office/mac/drawingml/2011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cx1="http://schemas.microsoft.com/office/drawing/2015/9/8/chartex" xmlns:cx="http://schemas.microsoft.com/office/drawing/2014/chartex" xmlns:wpc="http://schemas.microsoft.com/office/word/2010/wordprocessingCanvas" xmlns="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Mae’r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ddogfen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yma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hefyd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ar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gael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yn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Saesneg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 marL="0" marR="0" lvl="0" indent="0" algn="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This document is also available in Englsih</a:t>
            </a:r>
          </a:p>
        </p:txBody>
      </p:sp>
      <p:pic>
        <p:nvPicPr>
          <p:cNvPr id="6147" name="Pictur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293" y="364220"/>
            <a:ext cx="1537051" cy="1365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3015" y="1"/>
            <a:ext cx="1917700" cy="2190327"/>
          </a:xfrm>
          <a:prstGeom prst="rect">
            <a:avLst/>
          </a:prstGeom>
          <a:extLst>
            <a:ext uri="{FAA26D3D-D897-4be2-8F04-BA451C77F1D7}">
              <ma14:placeholderFlag xmlns:wpc="http://schemas.microsoft.com/office/word/2010/wordprocessingCanvas" xmlns:cx="http://schemas.microsoft.com/office/drawing/2014/chartex" xmlns:cx1="http://schemas.microsoft.com/office/drawing/2015/9/8/chartex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ma14="http://schemas.microsoft.com/office/mac/drawingml/2011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:lc="http://schemas.openxmlformats.org/drawingml/2006/lockedCanvas" xmlns=""/>
            </a:ext>
          </a:extLst>
        </p:spPr>
      </p:pic>
    </p:spTree>
    <p:extLst>
      <p:ext uri="{BB962C8B-B14F-4D97-AF65-F5344CB8AC3E}">
        <p14:creationId xmlns:p14="http://schemas.microsoft.com/office/powerpoint/2010/main" val="37423197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075A5E56-1764-27E8-8B23-D8B22B1CFE3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64543" y="1112662"/>
            <a:ext cx="10966197" cy="1357295"/>
          </a:xfrm>
          <a:prstGeom prst="rect">
            <a:avLst/>
          </a:prstGeom>
          <a:noFill/>
          <a:ln>
            <a:solidFill>
              <a:srgbClr val="000000"/>
            </a:solidFill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marL="0" indent="0" algn="l" defTabSz="914354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1200" kern="1200" dirty="0" smtClean="0">
                <a:solidFill>
                  <a:srgbClr val="40404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Verdana"/>
                <a:ea typeface="Open Sans Light" panose="020B0306030504020204" pitchFamily="34" charset="0"/>
                <a:cs typeface="Verdana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/>
                <a:ea typeface="Open Sans Light" panose="020B0306030504020204" pitchFamily="34" charset="0"/>
                <a:cs typeface="Verdana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Verdana"/>
                <a:ea typeface="Open Sans Light" panose="020B0306030504020204" pitchFamily="34" charset="0"/>
                <a:cs typeface="Verdana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Verdana"/>
                <a:ea typeface="Open Sans Light" panose="020B0306030504020204" pitchFamily="34" charset="0"/>
                <a:cs typeface="Verdana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GB" sz="1400" dirty="0" err="1">
                <a:solidFill>
                  <a:srgbClr val="120742"/>
                </a:solidFill>
              </a:rPr>
              <a:t>Adroddiad</a:t>
            </a:r>
            <a:r>
              <a:rPr lang="en-GB" sz="1400" dirty="0">
                <a:solidFill>
                  <a:srgbClr val="120742"/>
                </a:solidFill>
              </a:rPr>
              <a:t> Ymchwil </a:t>
            </a:r>
            <a:r>
              <a:rPr lang="en-GB" sz="1400" dirty="0" err="1">
                <a:solidFill>
                  <a:srgbClr val="120742"/>
                </a:solidFill>
              </a:rPr>
              <a:t>Llawn</a:t>
            </a:r>
            <a:r>
              <a:rPr lang="en-GB" sz="1400" dirty="0">
                <a:solidFill>
                  <a:srgbClr val="120742"/>
                </a:solidFill>
              </a:rPr>
              <a:t>: </a:t>
            </a:r>
            <a:r>
              <a:rPr lang="en-GB" sz="1400" dirty="0" err="1">
                <a:solidFill>
                  <a:srgbClr val="120742"/>
                </a:solidFill>
              </a:rPr>
              <a:t>Arolwg</a:t>
            </a:r>
            <a:r>
              <a:rPr lang="en-GB" sz="1400" dirty="0">
                <a:solidFill>
                  <a:srgbClr val="120742"/>
                </a:solidFill>
              </a:rPr>
              <a:t> ail-</a:t>
            </a:r>
            <a:r>
              <a:rPr lang="en-GB" sz="1400" dirty="0" err="1">
                <a:solidFill>
                  <a:srgbClr val="120742"/>
                </a:solidFill>
              </a:rPr>
              <a:t>gyswllt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defnyddwyr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Croeso</a:t>
            </a:r>
            <a:r>
              <a:rPr lang="en-GB" sz="1400" dirty="0">
                <a:solidFill>
                  <a:srgbClr val="120742"/>
                </a:solidFill>
              </a:rPr>
              <a:t> Cymru – </a:t>
            </a:r>
            <a:r>
              <a:rPr lang="en-GB" sz="1400" dirty="0" err="1">
                <a:solidFill>
                  <a:srgbClr val="120742"/>
                </a:solidFill>
              </a:rPr>
              <a:t>Adroddiad</a:t>
            </a:r>
            <a:r>
              <a:rPr lang="en-GB" sz="1400" dirty="0">
                <a:solidFill>
                  <a:srgbClr val="120742"/>
                </a:solidFill>
              </a:rPr>
              <a:t> yr </a:t>
            </a:r>
            <a:r>
              <a:rPr lang="en-GB" sz="1400" dirty="0" err="1">
                <a:solidFill>
                  <a:srgbClr val="120742"/>
                </a:solidFill>
              </a:rPr>
              <a:t>Almaen</a:t>
            </a:r>
            <a:r>
              <a:rPr lang="en-GB" sz="1400" dirty="0">
                <a:solidFill>
                  <a:srgbClr val="120742"/>
                </a:solidFill>
              </a:rPr>
              <a:t> (2026)</a:t>
            </a:r>
            <a:br>
              <a:rPr lang="en-GB" sz="1400" dirty="0">
                <a:solidFill>
                  <a:srgbClr val="120742"/>
                </a:solidFill>
              </a:rPr>
            </a:br>
            <a:br>
              <a:rPr lang="en-GB" sz="1400" dirty="0">
                <a:solidFill>
                  <a:srgbClr val="120742"/>
                </a:solidFill>
              </a:rPr>
            </a:br>
            <a:r>
              <a:rPr lang="en-GB" sz="1400" dirty="0" err="1">
                <a:solidFill>
                  <a:srgbClr val="120742"/>
                </a:solidFill>
              </a:rPr>
              <a:t>Caerdydd</a:t>
            </a:r>
            <a:r>
              <a:rPr lang="en-GB" sz="1400" dirty="0">
                <a:solidFill>
                  <a:srgbClr val="120742"/>
                </a:solidFill>
              </a:rPr>
              <a:t>: Llywodraeth Cymru, </a:t>
            </a:r>
            <a:r>
              <a:rPr lang="en-GB" sz="1400" dirty="0" err="1">
                <a:solidFill>
                  <a:srgbClr val="120742"/>
                </a:solidFill>
              </a:rPr>
              <a:t>rhif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adroddiad</a:t>
            </a:r>
            <a:r>
              <a:rPr lang="en-GB" sz="1400" dirty="0">
                <a:solidFill>
                  <a:srgbClr val="120742"/>
                </a:solidFill>
              </a:rPr>
              <a:t> GSR: 104/2026</a:t>
            </a:r>
            <a:br>
              <a:rPr lang="en-GB" sz="1400" dirty="0">
                <a:solidFill>
                  <a:srgbClr val="120742"/>
                </a:solidFill>
              </a:rPr>
            </a:br>
            <a:br>
              <a:rPr lang="en-GB" sz="1400" dirty="0">
                <a:solidFill>
                  <a:srgbClr val="120742"/>
                </a:solidFill>
              </a:rPr>
            </a:br>
            <a:r>
              <a:rPr lang="en-GB" sz="1400" dirty="0">
                <a:solidFill>
                  <a:srgbClr val="120742"/>
                </a:solidFill>
              </a:rPr>
              <a:t>Gellir </a:t>
            </a:r>
            <a:r>
              <a:rPr lang="en-GB" sz="1400" dirty="0" err="1">
                <a:solidFill>
                  <a:srgbClr val="120742"/>
                </a:solidFill>
              </a:rPr>
              <a:t>dod</a:t>
            </a:r>
            <a:r>
              <a:rPr lang="en-GB" sz="1400" dirty="0">
                <a:solidFill>
                  <a:srgbClr val="120742"/>
                </a:solidFill>
              </a:rPr>
              <a:t> o </a:t>
            </a:r>
            <a:r>
              <a:rPr lang="en-GB" sz="1400" dirty="0" err="1">
                <a:solidFill>
                  <a:srgbClr val="120742"/>
                </a:solidFill>
              </a:rPr>
              <a:t>hyd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i’r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adroddiad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hwn</a:t>
            </a:r>
            <a:r>
              <a:rPr lang="en-GB" sz="1400" dirty="0">
                <a:solidFill>
                  <a:srgbClr val="120742"/>
                </a:solidFill>
              </a:rPr>
              <a:t> ar </a:t>
            </a:r>
            <a:r>
              <a:rPr lang="en-GB" sz="1400" dirty="0" err="1">
                <a:solidFill>
                  <a:srgbClr val="120742"/>
                </a:solidFill>
              </a:rPr>
              <a:t>dudalennau</a:t>
            </a:r>
            <a:r>
              <a:rPr lang="en-GB" sz="1400" dirty="0">
                <a:solidFill>
                  <a:srgbClr val="120742"/>
                </a:solidFill>
              </a:rPr>
              <a:t> Ystadegau ac </a:t>
            </a:r>
            <a:r>
              <a:rPr lang="en-GB" sz="1400" dirty="0" err="1">
                <a:solidFill>
                  <a:srgbClr val="120742"/>
                </a:solidFill>
              </a:rPr>
              <a:t>ymchwil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gwefan</a:t>
            </a:r>
            <a:r>
              <a:rPr lang="en-GB" sz="1400" dirty="0">
                <a:solidFill>
                  <a:srgbClr val="120742"/>
                </a:solidFill>
              </a:rPr>
              <a:t> Llywodraeth Cymru: </a:t>
            </a:r>
            <a:r>
              <a:rPr lang="en-GB" sz="1400" dirty="0">
                <a:solidFill>
                  <a:srgbClr val="120742"/>
                </a:solidFill>
                <a:hlinkClick r:id="rId2"/>
              </a:rPr>
              <a:t>https://www.llyw.cymru/ystadegau-ac-ymchwil</a:t>
            </a:r>
            <a:br>
              <a:rPr lang="en-GB" sz="1400" dirty="0">
                <a:solidFill>
                  <a:srgbClr val="120742"/>
                </a:solidFill>
              </a:rPr>
            </a:br>
            <a:endParaRPr lang="en-GB" sz="1400" dirty="0">
              <a:solidFill>
                <a:srgbClr val="120742"/>
              </a:solidFill>
            </a:endParaRP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2D11D167-655C-A196-181C-B73FDDFF9F7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>
          <a:xfrm>
            <a:off x="564542" y="2721042"/>
            <a:ext cx="10642455" cy="213289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>
            <a:spAutoFit/>
          </a:bodyPr>
          <a:lstStyle>
            <a:lvl1pPr marL="0" indent="0" algn="l" defTabSz="685783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900" kern="1200" dirty="0" smtClean="0">
                <a:solidFill>
                  <a:srgbClr val="40404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514337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Verdana"/>
                <a:ea typeface="Open Sans Light" panose="020B0306030504020204" pitchFamily="34" charset="0"/>
                <a:cs typeface="Verdana"/>
              </a:defRPr>
            </a:lvl2pPr>
            <a:lvl3pPr marL="857228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Verdana"/>
                <a:ea typeface="Open Sans Light" panose="020B0306030504020204" pitchFamily="34" charset="0"/>
                <a:cs typeface="Verdana"/>
              </a:defRPr>
            </a:lvl3pPr>
            <a:lvl4pPr marL="1200120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Verdana"/>
                <a:ea typeface="Open Sans Light" panose="020B0306030504020204" pitchFamily="34" charset="0"/>
                <a:cs typeface="Verdana"/>
              </a:defRPr>
            </a:lvl4pPr>
            <a:lvl5pPr marL="1543012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Verdana"/>
                <a:ea typeface="Open Sans Light" panose="020B0306030504020204" pitchFamily="34" charset="0"/>
                <a:cs typeface="Verdana"/>
              </a:defRPr>
            </a:lvl5pPr>
            <a:lvl6pPr marL="1885903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354">
              <a:defRPr/>
            </a:pPr>
            <a:r>
              <a:rPr lang="en-GB" sz="1400" dirty="0">
                <a:solidFill>
                  <a:srgbClr val="120742"/>
                </a:solidFill>
              </a:rPr>
              <a:t>Barn yr </a:t>
            </a:r>
            <a:r>
              <a:rPr lang="en-GB" sz="1400" dirty="0" err="1">
                <a:solidFill>
                  <a:srgbClr val="120742"/>
                </a:solidFill>
              </a:rPr>
              <a:t>ymchwilydd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yw'r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safbwyntiau</a:t>
            </a:r>
            <a:r>
              <a:rPr lang="en-GB" sz="1400" dirty="0">
                <a:solidFill>
                  <a:srgbClr val="120742"/>
                </a:solidFill>
              </a:rPr>
              <a:t> a </a:t>
            </a:r>
            <a:r>
              <a:rPr lang="en-GB" sz="1400" dirty="0" err="1">
                <a:solidFill>
                  <a:srgbClr val="120742"/>
                </a:solidFill>
              </a:rPr>
              <a:t>fynegir</a:t>
            </a:r>
            <a:r>
              <a:rPr lang="en-GB" sz="1400" dirty="0">
                <a:solidFill>
                  <a:srgbClr val="120742"/>
                </a:solidFill>
              </a:rPr>
              <a:t> yn yr </a:t>
            </a:r>
            <a:r>
              <a:rPr lang="en-GB" sz="1400" dirty="0" err="1">
                <a:solidFill>
                  <a:srgbClr val="120742"/>
                </a:solidFill>
              </a:rPr>
              <a:t>adroddiad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hwn</a:t>
            </a:r>
            <a:r>
              <a:rPr lang="en-GB" sz="1400" dirty="0">
                <a:solidFill>
                  <a:srgbClr val="120742"/>
                </a:solidFill>
              </a:rPr>
              <a:t>, ac </a:t>
            </a:r>
            <a:r>
              <a:rPr lang="en-GB" sz="1400" dirty="0" err="1">
                <a:solidFill>
                  <a:srgbClr val="120742"/>
                </a:solidFill>
              </a:rPr>
              <a:t>nid</a:t>
            </a:r>
            <a:r>
              <a:rPr lang="en-GB" sz="1400" dirty="0">
                <a:solidFill>
                  <a:srgbClr val="120742"/>
                </a:solidFill>
              </a:rPr>
              <a:t> o </a:t>
            </a:r>
            <a:r>
              <a:rPr lang="en-GB" sz="1400" dirty="0" err="1">
                <a:solidFill>
                  <a:srgbClr val="120742"/>
                </a:solidFill>
              </a:rPr>
              <a:t>reidrwydd</a:t>
            </a:r>
            <a:r>
              <a:rPr lang="en-GB" sz="1400" dirty="0">
                <a:solidFill>
                  <a:srgbClr val="120742"/>
                </a:solidFill>
              </a:rPr>
              <a:t> rai Llywodraeth Cymru.</a:t>
            </a:r>
          </a:p>
          <a:p>
            <a:pPr lvl="0" defTabSz="914354">
              <a:defRPr/>
            </a:pPr>
            <a:endParaRPr lang="en-GB" sz="1400" dirty="0">
              <a:solidFill>
                <a:srgbClr val="120742"/>
              </a:solidFill>
            </a:endParaRPr>
          </a:p>
          <a:p>
            <a:pPr lvl="0" defTabSz="914354">
              <a:defRPr/>
            </a:pPr>
            <a:r>
              <a:rPr lang="en-GB" sz="1400" dirty="0">
                <a:solidFill>
                  <a:srgbClr val="120742"/>
                </a:solidFill>
              </a:rPr>
              <a:t>Am </a:t>
            </a:r>
            <a:r>
              <a:rPr lang="en-GB" sz="1400" dirty="0" err="1">
                <a:solidFill>
                  <a:srgbClr val="120742"/>
                </a:solidFill>
              </a:rPr>
              <a:t>ragor</a:t>
            </a:r>
            <a:r>
              <a:rPr lang="en-GB" sz="1400" dirty="0">
                <a:solidFill>
                  <a:srgbClr val="120742"/>
                </a:solidFill>
              </a:rPr>
              <a:t> o </a:t>
            </a:r>
            <a:r>
              <a:rPr lang="en-GB" sz="1400" dirty="0" err="1">
                <a:solidFill>
                  <a:srgbClr val="120742"/>
                </a:solidFill>
              </a:rPr>
              <a:t>wybodaeth</a:t>
            </a:r>
            <a:r>
              <a:rPr lang="en-GB" sz="1400" dirty="0">
                <a:solidFill>
                  <a:srgbClr val="120742"/>
                </a:solidFill>
              </a:rPr>
              <a:t>, </a:t>
            </a:r>
            <a:r>
              <a:rPr lang="en-GB" sz="1400" dirty="0" err="1">
                <a:solidFill>
                  <a:srgbClr val="120742"/>
                </a:solidFill>
              </a:rPr>
              <a:t>cysylltwch</a:t>
            </a:r>
            <a:r>
              <a:rPr lang="en-GB" sz="1400" dirty="0">
                <a:solidFill>
                  <a:srgbClr val="120742"/>
                </a:solidFill>
              </a:rPr>
              <a:t> â:</a:t>
            </a:r>
          </a:p>
          <a:p>
            <a:pPr lvl="0" defTabSz="914354">
              <a:defRPr/>
            </a:pPr>
            <a:endParaRPr lang="en-GB" sz="1400" dirty="0">
              <a:solidFill>
                <a:srgbClr val="120742"/>
              </a:solidFill>
            </a:endParaRPr>
          </a:p>
          <a:p>
            <a:pPr lvl="0" defTabSz="914354">
              <a:defRPr/>
            </a:pPr>
            <a:r>
              <a:rPr lang="en-GB" sz="1400" dirty="0">
                <a:solidFill>
                  <a:srgbClr val="120742"/>
                </a:solidFill>
              </a:rPr>
              <a:t>Y Tîm Ymchwil a </a:t>
            </a:r>
            <a:r>
              <a:rPr lang="en-GB" sz="1400" dirty="0" err="1">
                <a:solidFill>
                  <a:srgbClr val="120742"/>
                </a:solidFill>
              </a:rPr>
              <a:t>Mewnwelediad</a:t>
            </a:r>
            <a:endParaRPr lang="en-GB" sz="1400" dirty="0">
              <a:solidFill>
                <a:srgbClr val="120742"/>
              </a:solidFill>
            </a:endParaRPr>
          </a:p>
          <a:p>
            <a:pPr lvl="0" defTabSz="914354">
              <a:defRPr/>
            </a:pPr>
            <a:r>
              <a:rPr lang="en-GB" sz="1400" dirty="0" err="1">
                <a:solidFill>
                  <a:srgbClr val="120742"/>
                </a:solidFill>
              </a:rPr>
              <a:t>Croeso</a:t>
            </a:r>
            <a:r>
              <a:rPr lang="en-GB" sz="1400" dirty="0">
                <a:solidFill>
                  <a:srgbClr val="120742"/>
                </a:solidFill>
              </a:rPr>
              <a:t> Cymru</a:t>
            </a:r>
          </a:p>
          <a:p>
            <a:pPr lvl="0" defTabSz="914354">
              <a:defRPr/>
            </a:pPr>
            <a:r>
              <a:rPr lang="en-GB" sz="1400" dirty="0">
                <a:solidFill>
                  <a:srgbClr val="120742"/>
                </a:solidFill>
              </a:rPr>
              <a:t>Yr Economi, </a:t>
            </a:r>
            <a:r>
              <a:rPr lang="en-GB" sz="1400" dirty="0" err="1">
                <a:solidFill>
                  <a:srgbClr val="120742"/>
                </a:solidFill>
              </a:rPr>
              <a:t>Ynni</a:t>
            </a:r>
            <a:r>
              <a:rPr lang="en-GB" sz="1400" dirty="0">
                <a:solidFill>
                  <a:srgbClr val="120742"/>
                </a:solidFill>
              </a:rPr>
              <a:t> a </a:t>
            </a:r>
            <a:r>
              <a:rPr lang="en-GB" sz="1400" dirty="0" err="1">
                <a:solidFill>
                  <a:srgbClr val="120742"/>
                </a:solidFill>
              </a:rPr>
              <a:t>Chynllunio</a:t>
            </a:r>
            <a:endParaRPr lang="en-GB" sz="1400" dirty="0">
              <a:solidFill>
                <a:srgbClr val="120742"/>
              </a:solidFill>
            </a:endParaRPr>
          </a:p>
          <a:p>
            <a:pPr lvl="0" defTabSz="914354">
              <a:defRPr/>
            </a:pPr>
            <a:r>
              <a:rPr lang="en-GB" sz="1400" dirty="0">
                <a:solidFill>
                  <a:srgbClr val="120742"/>
                </a:solidFill>
              </a:rPr>
              <a:t>Parc Cathays</a:t>
            </a:r>
          </a:p>
          <a:p>
            <a:pPr lvl="0" defTabSz="914354">
              <a:defRPr/>
            </a:pPr>
            <a:r>
              <a:rPr lang="en-GB" sz="1400" dirty="0" err="1">
                <a:solidFill>
                  <a:srgbClr val="120742"/>
                </a:solidFill>
              </a:rPr>
              <a:t>Caerdydd</a:t>
            </a:r>
            <a:endParaRPr lang="en-GB" sz="1400" dirty="0">
              <a:solidFill>
                <a:srgbClr val="120742"/>
              </a:solidFill>
            </a:endParaRPr>
          </a:p>
          <a:p>
            <a:pPr lvl="0" defTabSz="914354">
              <a:defRPr/>
            </a:pPr>
            <a:r>
              <a:rPr lang="en-GB" sz="1400" dirty="0">
                <a:solidFill>
                  <a:srgbClr val="120742"/>
                </a:solidFill>
              </a:rPr>
              <a:t>CF10 3NQ</a:t>
            </a:r>
          </a:p>
          <a:p>
            <a:pPr lvl="0" defTabSz="914354">
              <a:defRPr/>
            </a:pPr>
            <a:r>
              <a:rPr lang="en-GB" sz="1400" dirty="0">
                <a:solidFill>
                  <a:srgbClr val="120742"/>
                </a:solidFill>
              </a:rPr>
              <a:t>E-</a:t>
            </a:r>
            <a:r>
              <a:rPr lang="en-GB" sz="1400" dirty="0" err="1">
                <a:solidFill>
                  <a:srgbClr val="120742"/>
                </a:solidFill>
              </a:rPr>
              <a:t>bost</a:t>
            </a:r>
            <a:r>
              <a:rPr lang="en-GB" sz="1400" dirty="0">
                <a:solidFill>
                  <a:srgbClr val="120742"/>
                </a:solidFill>
              </a:rPr>
              <a:t>: </a:t>
            </a:r>
            <a:r>
              <a:rPr lang="en-GB" sz="1400" dirty="0" err="1">
                <a:solidFill>
                  <a:srgbClr val="120742"/>
                </a:solidFill>
              </a:rPr>
              <a:t>tourismresearch@gov.wales</a:t>
            </a:r>
            <a:endParaRPr lang="en-GB" sz="1400" dirty="0">
              <a:solidFill>
                <a:srgbClr val="120742"/>
              </a:solidFill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C1BFDDA-D85D-9B15-CCA3-9F43E98185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4366" y="6098859"/>
            <a:ext cx="713656" cy="685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CC8B423-FAA0-C52E-F740-3D27E6425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4576" y="6388100"/>
            <a:ext cx="812421" cy="261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2632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 descr="Contents&#10;">
            <a:extLst>
              <a:ext uri="{FF2B5EF4-FFF2-40B4-BE49-F238E27FC236}">
                <a16:creationId xmlns:a16="http://schemas.microsoft.com/office/drawing/2014/main" id="{F94AB30A-3F33-FA22-02BD-596D147EC31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15058" y="323529"/>
            <a:ext cx="2528641" cy="5232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err="1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Cynnwys</a:t>
            </a:r>
            <a:endParaRPr kumimoji="0" lang="en-GB" sz="2000" b="1" i="0" u="none" strike="noStrike" kern="1200" cap="none" spc="0" normalizeH="0" baseline="0" noProof="0">
              <a:ln>
                <a:noFill/>
              </a:ln>
              <a:solidFill>
                <a:srgbClr val="04043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6C9EF88-CCE0-40ED-5B62-60549722F3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01335" y="821033"/>
            <a:ext cx="158199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607FB9A-9879-E583-877D-0BFD9C6F39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/>
        </p:nvGraphicFramePr>
        <p:xfrm>
          <a:off x="415058" y="1251334"/>
          <a:ext cx="5285946" cy="46207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1231">
                  <a:extLst>
                    <a:ext uri="{9D8B030D-6E8A-4147-A177-3AD203B41FA5}">
                      <a16:colId xmlns:a16="http://schemas.microsoft.com/office/drawing/2014/main" val="334382098"/>
                    </a:ext>
                  </a:extLst>
                </a:gridCol>
                <a:gridCol w="4844715">
                  <a:extLst>
                    <a:ext uri="{9D8B030D-6E8A-4147-A177-3AD203B41FA5}">
                      <a16:colId xmlns:a16="http://schemas.microsoft.com/office/drawing/2014/main" val="271853373"/>
                    </a:ext>
                  </a:extLst>
                </a:gridCol>
              </a:tblGrid>
              <a:tr h="577369">
                <a:tc>
                  <a:txBody>
                    <a:bodyPr/>
                    <a:lstStyle/>
                    <a:p>
                      <a:pPr algn="ctr"/>
                      <a:r>
                        <a:rPr lang="en-GB" b="1" noProof="0">
                          <a:solidFill>
                            <a:srgbClr val="120742"/>
                          </a:solidFill>
                        </a:rPr>
                        <a:t>01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u="none" noProof="0" err="1">
                          <a:solidFill>
                            <a:srgbClr val="120742"/>
                          </a:solidFill>
                        </a:rPr>
                        <a:t>Cefndir</a:t>
                      </a:r>
                      <a:r>
                        <a:rPr lang="en-GB" sz="1600" b="0" u="none" noProof="0">
                          <a:solidFill>
                            <a:srgbClr val="120742"/>
                          </a:solidFill>
                        </a:rPr>
                        <a:t> a </a:t>
                      </a:r>
                      <a:r>
                        <a:rPr lang="en-GB" sz="1600" b="0" u="none" noProof="0" err="1">
                          <a:solidFill>
                            <a:srgbClr val="120742"/>
                          </a:solidFill>
                        </a:rPr>
                        <a:t>methodoleg</a:t>
                      </a:r>
                      <a:endParaRPr lang="en-GB" sz="1600" b="0" u="none" noProof="0">
                        <a:solidFill>
                          <a:srgbClr val="120742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987873"/>
                  </a:ext>
                </a:extLst>
              </a:tr>
              <a:tr h="577369">
                <a:tc>
                  <a:txBody>
                    <a:bodyPr/>
                    <a:lstStyle/>
                    <a:p>
                      <a:pPr algn="ctr"/>
                      <a:r>
                        <a:rPr lang="en-GB" b="1" noProof="0">
                          <a:solidFill>
                            <a:srgbClr val="120742"/>
                          </a:solidFill>
                        </a:rPr>
                        <a:t>02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u="none" noProof="0" err="1">
                          <a:solidFill>
                            <a:srgbClr val="120742"/>
                          </a:solidFill>
                        </a:rPr>
                        <a:t>Canfyddiadau</a:t>
                      </a:r>
                      <a:r>
                        <a:rPr lang="en-GB" sz="1600" b="0" u="none" noProof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600" b="0" u="none" noProof="0" err="1">
                          <a:solidFill>
                            <a:srgbClr val="120742"/>
                          </a:solidFill>
                        </a:rPr>
                        <a:t>allweddol</a:t>
                      </a:r>
                      <a:endParaRPr lang="en-GB" sz="1600" b="0" u="none" noProof="0">
                        <a:solidFill>
                          <a:srgbClr val="120742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3410419"/>
                  </a:ext>
                </a:extLst>
              </a:tr>
              <a:tr h="577369">
                <a:tc>
                  <a:txBody>
                    <a:bodyPr/>
                    <a:lstStyle/>
                    <a:p>
                      <a:pPr algn="ctr"/>
                      <a:r>
                        <a:rPr lang="en-GB" b="1" noProof="0">
                          <a:solidFill>
                            <a:srgbClr val="120742"/>
                          </a:solidFill>
                        </a:rPr>
                        <a:t>03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u="none" noProof="0" err="1">
                          <a:solidFill>
                            <a:srgbClr val="120742"/>
                          </a:solidFill>
                        </a:rPr>
                        <a:t>Proffil</a:t>
                      </a:r>
                      <a:r>
                        <a:rPr lang="en-GB" sz="1600" b="0" u="none" noProof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600" b="0" u="none" noProof="0" err="1">
                          <a:solidFill>
                            <a:srgbClr val="120742"/>
                          </a:solidFill>
                        </a:rPr>
                        <a:t>ymholwyr</a:t>
                      </a:r>
                      <a:r>
                        <a:rPr lang="en-GB" sz="1600" b="0" u="none" noProof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600" b="0" u="none" noProof="0" err="1">
                          <a:solidFill>
                            <a:srgbClr val="120742"/>
                          </a:solidFill>
                        </a:rPr>
                        <a:t>Croeso</a:t>
                      </a:r>
                      <a:r>
                        <a:rPr lang="en-GB" sz="1600" b="0" u="none" noProof="0">
                          <a:solidFill>
                            <a:srgbClr val="120742"/>
                          </a:solidFill>
                        </a:rPr>
                        <a:t> Cymru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1246186"/>
                  </a:ext>
                </a:extLst>
              </a:tr>
              <a:tr h="577369">
                <a:tc>
                  <a:txBody>
                    <a:bodyPr/>
                    <a:lstStyle/>
                    <a:p>
                      <a:pPr algn="ctr"/>
                      <a:r>
                        <a:rPr lang="en-GB" b="1" noProof="0">
                          <a:solidFill>
                            <a:srgbClr val="120742"/>
                          </a:solidFill>
                        </a:rPr>
                        <a:t>04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u="none" noProof="0" err="1">
                          <a:solidFill>
                            <a:srgbClr val="120742"/>
                          </a:solidFill>
                        </a:rPr>
                        <a:t>Trosi</a:t>
                      </a:r>
                      <a:r>
                        <a:rPr lang="en-GB" sz="1600" b="0" u="none" noProof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600" b="0" u="none" noProof="0" err="1">
                          <a:solidFill>
                            <a:srgbClr val="120742"/>
                          </a:solidFill>
                        </a:rPr>
                        <a:t>teithiau</a:t>
                      </a:r>
                      <a:r>
                        <a:rPr lang="en-GB" sz="1600" b="0" u="none" noProof="0">
                          <a:solidFill>
                            <a:srgbClr val="120742"/>
                          </a:solidFill>
                        </a:rPr>
                        <a:t> 2025 </a:t>
                      </a:r>
                      <a:r>
                        <a:rPr lang="en-GB" sz="1600" b="0" u="none" noProof="0" err="1">
                          <a:solidFill>
                            <a:srgbClr val="120742"/>
                          </a:solidFill>
                        </a:rPr>
                        <a:t>a'r</a:t>
                      </a:r>
                      <a:r>
                        <a:rPr lang="en-GB" sz="1600" b="0" u="none" noProof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600" b="0" u="none" noProof="0" err="1">
                          <a:solidFill>
                            <a:srgbClr val="120742"/>
                          </a:solidFill>
                        </a:rPr>
                        <a:t>berthynas</a:t>
                      </a:r>
                      <a:r>
                        <a:rPr lang="en-GB" sz="1600" b="0" u="none" noProof="0">
                          <a:solidFill>
                            <a:srgbClr val="120742"/>
                          </a:solidFill>
                        </a:rPr>
                        <a:t> â </a:t>
                      </a:r>
                      <a:r>
                        <a:rPr lang="en-GB" sz="1600" b="0" u="none" noProof="0" err="1">
                          <a:solidFill>
                            <a:srgbClr val="120742"/>
                          </a:solidFill>
                        </a:rPr>
                        <a:t>Chymru</a:t>
                      </a:r>
                      <a:endParaRPr lang="en-GB" sz="1600" b="0" u="none" noProof="0">
                        <a:solidFill>
                          <a:srgbClr val="120742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0317245"/>
                  </a:ext>
                </a:extLst>
              </a:tr>
              <a:tr h="577369">
                <a:tc>
                  <a:txBody>
                    <a:bodyPr/>
                    <a:lstStyle/>
                    <a:p>
                      <a:pPr algn="ctr"/>
                      <a:r>
                        <a:rPr lang="en-GB" b="1" noProof="0">
                          <a:solidFill>
                            <a:srgbClr val="120742"/>
                          </a:solidFill>
                        </a:rPr>
                        <a:t>05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u="none" noProof="0" err="1">
                          <a:solidFill>
                            <a:srgbClr val="120742"/>
                          </a:solidFill>
                        </a:rPr>
                        <a:t>Nodweddion</a:t>
                      </a:r>
                      <a:r>
                        <a:rPr lang="en-GB" sz="1600" b="0" u="none" noProof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600" b="0" u="none" noProof="0" err="1">
                          <a:solidFill>
                            <a:srgbClr val="120742"/>
                          </a:solidFill>
                        </a:rPr>
                        <a:t>teithiau</a:t>
                      </a:r>
                      <a:r>
                        <a:rPr lang="en-GB" sz="1600" b="0" u="none" noProof="0">
                          <a:solidFill>
                            <a:srgbClr val="120742"/>
                          </a:solidFill>
                        </a:rPr>
                        <a:t> 2025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6026097"/>
                  </a:ext>
                </a:extLst>
              </a:tr>
              <a:tr h="577369">
                <a:tc>
                  <a:txBody>
                    <a:bodyPr/>
                    <a:lstStyle/>
                    <a:p>
                      <a:pPr algn="ctr"/>
                      <a:r>
                        <a:rPr lang="en-GB" b="1" noProof="0">
                          <a:solidFill>
                            <a:srgbClr val="120742"/>
                          </a:solidFill>
                        </a:rPr>
                        <a:t>06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u="none" noProof="0" err="1">
                          <a:solidFill>
                            <a:srgbClr val="120742"/>
                          </a:solidFill>
                        </a:rPr>
                        <a:t>Effaith</a:t>
                      </a:r>
                      <a:r>
                        <a:rPr lang="en-GB" sz="1600" b="0" u="none" noProof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600" b="0" u="none" noProof="0" err="1">
                          <a:solidFill>
                            <a:srgbClr val="120742"/>
                          </a:solidFill>
                        </a:rPr>
                        <a:t>marchnata</a:t>
                      </a:r>
                      <a:r>
                        <a:rPr lang="en-GB" sz="1600" b="0" u="none" noProof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600" b="0" u="none" noProof="0" err="1">
                          <a:solidFill>
                            <a:srgbClr val="120742"/>
                          </a:solidFill>
                        </a:rPr>
                        <a:t>Croeso</a:t>
                      </a:r>
                      <a:r>
                        <a:rPr lang="en-GB" sz="1600" b="0" u="none" noProof="0">
                          <a:solidFill>
                            <a:srgbClr val="120742"/>
                          </a:solidFill>
                        </a:rPr>
                        <a:t> Cymru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0188328"/>
                  </a:ext>
                </a:extLst>
              </a:tr>
              <a:tr h="577369">
                <a:tc>
                  <a:txBody>
                    <a:bodyPr/>
                    <a:lstStyle/>
                    <a:p>
                      <a:pPr algn="ctr"/>
                      <a:r>
                        <a:rPr lang="en-GB" b="1" noProof="0">
                          <a:solidFill>
                            <a:srgbClr val="120742"/>
                          </a:solidFill>
                        </a:rPr>
                        <a:t>07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u="none" noProof="0" err="1">
                          <a:solidFill>
                            <a:srgbClr val="120742"/>
                          </a:solidFill>
                        </a:rPr>
                        <a:t>Tebygolrwydd</a:t>
                      </a:r>
                      <a:r>
                        <a:rPr lang="en-GB" sz="1600" b="0" u="none" noProof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600" b="0" u="none" noProof="0" err="1">
                          <a:solidFill>
                            <a:srgbClr val="120742"/>
                          </a:solidFill>
                        </a:rPr>
                        <a:t>ymweld</a:t>
                      </a:r>
                      <a:r>
                        <a:rPr lang="en-GB" sz="1600" b="0" u="none" noProof="0">
                          <a:solidFill>
                            <a:srgbClr val="120742"/>
                          </a:solidFill>
                        </a:rPr>
                        <a:t> â </a:t>
                      </a:r>
                      <a:r>
                        <a:rPr lang="en-GB" sz="1600" b="0" u="none" noProof="0" err="1">
                          <a:solidFill>
                            <a:srgbClr val="120742"/>
                          </a:solidFill>
                        </a:rPr>
                        <a:t>Chymru</a:t>
                      </a:r>
                      <a:r>
                        <a:rPr lang="en-GB" sz="1600" b="0" u="none" noProof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600" b="0" u="none" noProof="0" err="1">
                          <a:solidFill>
                            <a:srgbClr val="120742"/>
                          </a:solidFill>
                        </a:rPr>
                        <a:t>yn</a:t>
                      </a:r>
                      <a:r>
                        <a:rPr lang="en-GB" sz="1600" b="0" u="none" noProof="0">
                          <a:solidFill>
                            <a:srgbClr val="120742"/>
                          </a:solidFill>
                        </a:rPr>
                        <a:t> 2026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0600060"/>
                  </a:ext>
                </a:extLst>
              </a:tr>
              <a:tr h="577369">
                <a:tc>
                  <a:txBody>
                    <a:bodyPr/>
                    <a:lstStyle/>
                    <a:p>
                      <a:pPr algn="ctr"/>
                      <a:r>
                        <a:rPr lang="en-GB" b="1" noProof="0">
                          <a:solidFill>
                            <a:srgbClr val="120742"/>
                          </a:solidFill>
                        </a:rPr>
                        <a:t>08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u="none" noProof="0" dirty="0" err="1">
                          <a:solidFill>
                            <a:srgbClr val="120742"/>
                          </a:solidFill>
                        </a:rPr>
                        <a:t>Rhesymau</a:t>
                      </a:r>
                      <a:r>
                        <a:rPr lang="en-GB" sz="1600" b="0" u="none" noProof="0" dirty="0">
                          <a:solidFill>
                            <a:srgbClr val="120742"/>
                          </a:solidFill>
                        </a:rPr>
                        <a:t> dros </a:t>
                      </a:r>
                      <a:r>
                        <a:rPr lang="en-GB" sz="1600" b="0" u="none" noProof="0" dirty="0" err="1">
                          <a:solidFill>
                            <a:srgbClr val="120742"/>
                          </a:solidFill>
                        </a:rPr>
                        <a:t>beidio</a:t>
                      </a:r>
                      <a:r>
                        <a:rPr lang="en-GB" sz="1600" b="0" u="none" noProof="0" dirty="0">
                          <a:solidFill>
                            <a:srgbClr val="120742"/>
                          </a:solidFill>
                        </a:rPr>
                        <a:t> â </a:t>
                      </a:r>
                      <a:r>
                        <a:rPr lang="en-GB" sz="1600" b="0" u="none" noProof="0" dirty="0" err="1">
                          <a:solidFill>
                            <a:srgbClr val="120742"/>
                          </a:solidFill>
                        </a:rPr>
                        <a:t>gwneud</a:t>
                      </a:r>
                      <a:r>
                        <a:rPr lang="en-GB" sz="1600" b="0" u="none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600" b="0" u="none" noProof="0" dirty="0" err="1">
                          <a:solidFill>
                            <a:srgbClr val="120742"/>
                          </a:solidFill>
                        </a:rPr>
                        <a:t>taith</a:t>
                      </a:r>
                      <a:r>
                        <a:rPr lang="en-GB" sz="1600" b="0" u="none" noProof="0" dirty="0">
                          <a:solidFill>
                            <a:srgbClr val="120742"/>
                          </a:solidFill>
                        </a:rPr>
                        <a:t> yng Nghymru </a:t>
                      </a:r>
                      <a:r>
                        <a:rPr lang="en-GB" sz="1600" b="0" u="none" noProof="0" dirty="0" err="1">
                          <a:solidFill>
                            <a:srgbClr val="120742"/>
                          </a:solidFill>
                        </a:rPr>
                        <a:t>yn</a:t>
                      </a:r>
                      <a:r>
                        <a:rPr lang="en-GB" sz="1600" b="0" u="none" noProof="0" dirty="0">
                          <a:solidFill>
                            <a:srgbClr val="120742"/>
                          </a:solidFill>
                        </a:rPr>
                        <a:t> 2025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67174187"/>
                  </a:ext>
                </a:extLst>
              </a:tr>
            </a:tbl>
          </a:graphicData>
        </a:graphic>
      </p:graphicFrame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3E2FB48-4A0A-11E8-7DDB-8834D6850D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411A320C-6E5F-08F3-13B0-1AD414DFE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1046" y="-1"/>
            <a:ext cx="6286856" cy="6627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22430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B33543-59EF-A1EC-A246-98134D8A4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50BD43E5-B36E-B5D7-EC24-CC5F51FFC6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4D8AD41-FB4D-5E23-2516-D909E695A6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" y="0"/>
            <a:ext cx="12191980" cy="6858000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300AFCC-A7AD-3BED-E82E-4AE1E5C2C31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6467" y="2908857"/>
            <a:ext cx="6267451" cy="5232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CEFNDIR A METHODOLEG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234C686-2BE2-B8D3-B978-636F57E35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599" y="6207245"/>
            <a:ext cx="976133" cy="65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67B3B48-2DD9-7850-7D96-54D78FF32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34" y="6389806"/>
            <a:ext cx="886973" cy="28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8774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6">
            <a:extLst>
              <a:ext uri="{FF2B5EF4-FFF2-40B4-BE49-F238E27FC236}">
                <a16:creationId xmlns:a16="http://schemas.microsoft.com/office/drawing/2014/main" id="{8AE31454-C3E9-69F4-F2A8-5A594517E280}"/>
              </a:ext>
            </a:extLst>
          </p:cNvPr>
          <p:cNvSpPr txBox="1">
            <a:spLocks/>
          </p:cNvSpPr>
          <p:nvPr/>
        </p:nvSpPr>
        <p:spPr>
          <a:xfrm>
            <a:off x="360000" y="298723"/>
            <a:ext cx="2528641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ctr" defTabSz="457189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914400">
              <a:spcBef>
                <a:spcPts val="0"/>
              </a:spcBef>
              <a:defRPr/>
            </a:pPr>
            <a:r>
              <a:rPr lang="en-GB" sz="2000" b="1" err="1">
                <a:solidFill>
                  <a:srgbClr val="04043F"/>
                </a:solidFill>
                <a:latin typeface="+mn-lt"/>
                <a:ea typeface="+mn-ea"/>
                <a:cs typeface="+mn-cs"/>
              </a:rPr>
              <a:t>Cefndir</a:t>
            </a:r>
            <a:endParaRPr lang="en-GB" sz="2000" b="1">
              <a:solidFill>
                <a:srgbClr val="04043F"/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B295E41-5260-6643-E277-21A3018AD1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55250" y="678885"/>
            <a:ext cx="99647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5">
            <a:extLst>
              <a:ext uri="{FF2B5EF4-FFF2-40B4-BE49-F238E27FC236}">
                <a16:creationId xmlns:a16="http://schemas.microsoft.com/office/drawing/2014/main" id="{EC45FCDD-B844-D729-83B2-A97E63AE875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60000" y="794633"/>
            <a:ext cx="6789000" cy="91986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l">
              <a:defRPr/>
            </a:pPr>
            <a:r>
              <a:rPr lang="en-GB" sz="2400" b="1" err="1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Sbarduno</a:t>
            </a:r>
            <a:r>
              <a:rPr lang="en-GB" sz="2400" b="1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err="1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twristiaeth</a:t>
            </a:r>
            <a:r>
              <a:rPr lang="en-GB" sz="2400" b="1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err="1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sz="2400" b="1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err="1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Gymru</a:t>
            </a:r>
            <a:r>
              <a:rPr lang="en-GB" sz="2400" b="1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br>
              <a:rPr lang="en-GB" sz="2400" b="1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400" b="1" err="1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mewnwelediadau</a:t>
            </a:r>
            <a:r>
              <a:rPr lang="en-GB" sz="2400" b="1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err="1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GB" sz="2400" b="1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err="1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ymholwyr</a:t>
            </a:r>
            <a:r>
              <a:rPr lang="en-GB" sz="2400" b="1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err="1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Almaeneg</a:t>
            </a:r>
            <a:endParaRPr lang="en-GB" sz="2400" b="1">
              <a:solidFill>
                <a:srgbClr val="12074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37BA414-6CB1-7037-AEB4-001E22B2087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0001" y="1810300"/>
            <a:ext cx="7077748" cy="4466728"/>
          </a:xfrm>
        </p:spPr>
        <p:txBody>
          <a:bodyPr/>
          <a:lstStyle/>
          <a:p>
            <a:pPr marL="0" indent="0">
              <a:buNone/>
            </a:pPr>
            <a:r>
              <a:rPr lang="en-GB" sz="1400" err="1">
                <a:solidFill>
                  <a:srgbClr val="120742"/>
                </a:solidFill>
              </a:rPr>
              <a:t>Croeso</a:t>
            </a:r>
            <a:r>
              <a:rPr lang="en-GB" sz="1400">
                <a:solidFill>
                  <a:srgbClr val="120742"/>
                </a:solidFill>
              </a:rPr>
              <a:t> Cymru, </a:t>
            </a:r>
            <a:r>
              <a:rPr lang="en-GB" sz="1400" err="1">
                <a:solidFill>
                  <a:srgbClr val="120742"/>
                </a:solidFill>
              </a:rPr>
              <a:t>tîm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twristiaeth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Llywodraeth</a:t>
            </a:r>
            <a:r>
              <a:rPr lang="en-GB" sz="1400">
                <a:solidFill>
                  <a:srgbClr val="120742"/>
                </a:solidFill>
              </a:rPr>
              <a:t> Cymru, </a:t>
            </a:r>
            <a:r>
              <a:rPr lang="en-GB" sz="1400" err="1">
                <a:solidFill>
                  <a:srgbClr val="120742"/>
                </a:solidFill>
              </a:rPr>
              <a:t>sy'n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gyfrifol</a:t>
            </a:r>
            <a:r>
              <a:rPr lang="en-GB" sz="1400">
                <a:solidFill>
                  <a:srgbClr val="120742"/>
                </a:solidFill>
              </a:rPr>
              <a:t> am </a:t>
            </a:r>
            <a:r>
              <a:rPr lang="en-GB" sz="1400" err="1">
                <a:solidFill>
                  <a:srgbClr val="120742"/>
                </a:solidFill>
              </a:rPr>
              <a:t>gyflwyno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ymgyrchoedd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twristiaeth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yn</a:t>
            </a:r>
            <a:r>
              <a:rPr lang="en-GB" sz="1400">
                <a:solidFill>
                  <a:srgbClr val="120742"/>
                </a:solidFill>
              </a:rPr>
              <a:t> y DU ac </a:t>
            </a:r>
            <a:r>
              <a:rPr lang="en-GB" sz="1400" err="1">
                <a:solidFill>
                  <a:srgbClr val="120742"/>
                </a:solidFill>
              </a:rPr>
              <a:t>yn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rhyngwladol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i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osod</a:t>
            </a:r>
            <a:r>
              <a:rPr lang="en-GB" sz="1400">
                <a:solidFill>
                  <a:srgbClr val="120742"/>
                </a:solidFill>
              </a:rPr>
              <a:t> Cymru </a:t>
            </a:r>
            <a:r>
              <a:rPr lang="en-GB" sz="1400" err="1">
                <a:solidFill>
                  <a:srgbClr val="120742"/>
                </a:solidFill>
              </a:rPr>
              <a:t>fel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cyrchfan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dwristaidd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flaenllaw</a:t>
            </a:r>
            <a:r>
              <a:rPr lang="en-GB" sz="1400">
                <a:solidFill>
                  <a:srgbClr val="120742"/>
                </a:solidFill>
              </a:rPr>
              <a:t>.</a:t>
            </a:r>
          </a:p>
          <a:p>
            <a:pPr marL="0" indent="0">
              <a:buNone/>
            </a:pPr>
            <a:endParaRPr lang="en-US" sz="1400">
              <a:solidFill>
                <a:srgbClr val="04043F"/>
              </a:solidFill>
            </a:endParaRPr>
          </a:p>
          <a:p>
            <a:pPr marL="0" indent="0">
              <a:buNone/>
            </a:pPr>
            <a:r>
              <a:rPr lang="en-GB" sz="1400" err="1">
                <a:solidFill>
                  <a:srgbClr val="120742"/>
                </a:solidFill>
              </a:rPr>
              <a:t>Mae'r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adroddiad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manwl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hwn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yn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dadansoddi</a:t>
            </a:r>
            <a:r>
              <a:rPr lang="en-GB" sz="1400">
                <a:solidFill>
                  <a:srgbClr val="120742"/>
                </a:solidFill>
              </a:rPr>
              <a:t> data o </a:t>
            </a:r>
            <a:r>
              <a:rPr lang="en-GB" sz="1400" err="1">
                <a:solidFill>
                  <a:srgbClr val="120742"/>
                </a:solidFill>
              </a:rPr>
              <a:t>arolwg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ar-lein</a:t>
            </a:r>
            <a:r>
              <a:rPr lang="en-GB" sz="1400">
                <a:solidFill>
                  <a:srgbClr val="120742"/>
                </a:solidFill>
              </a:rPr>
              <a:t> a </a:t>
            </a:r>
            <a:r>
              <a:rPr lang="en-GB" sz="1400" err="1">
                <a:solidFill>
                  <a:srgbClr val="120742"/>
                </a:solidFill>
              </a:rPr>
              <a:t>gynhaliwyd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ym</a:t>
            </a:r>
            <a:r>
              <a:rPr lang="en-GB" sz="1400">
                <a:solidFill>
                  <a:srgbClr val="120742"/>
                </a:solidFill>
              </a:rPr>
              <a:t> mis </a:t>
            </a:r>
            <a:r>
              <a:rPr lang="en-GB" sz="1400" err="1">
                <a:solidFill>
                  <a:srgbClr val="120742"/>
                </a:solidFill>
              </a:rPr>
              <a:t>Chwefror</a:t>
            </a:r>
            <a:r>
              <a:rPr lang="en-GB" sz="1400">
                <a:solidFill>
                  <a:srgbClr val="120742"/>
                </a:solidFill>
              </a:rPr>
              <a:t> a mis Mawrth 2026 </a:t>
            </a:r>
            <a:r>
              <a:rPr lang="en-GB" sz="1400" err="1">
                <a:solidFill>
                  <a:srgbClr val="120742"/>
                </a:solidFill>
              </a:rPr>
              <a:t>ymhlith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cysylltiadau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defnyddwyr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Croeso</a:t>
            </a:r>
            <a:r>
              <a:rPr lang="en-GB" sz="1400">
                <a:solidFill>
                  <a:srgbClr val="120742"/>
                </a:solidFill>
              </a:rPr>
              <a:t> Cymru </a:t>
            </a:r>
            <a:r>
              <a:rPr lang="en-GB" sz="1400" err="1">
                <a:solidFill>
                  <a:srgbClr val="120742"/>
                </a:solidFill>
              </a:rPr>
              <a:t>o’r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Almaen</a:t>
            </a:r>
            <a:r>
              <a:rPr lang="en-GB" sz="1400">
                <a:solidFill>
                  <a:srgbClr val="120742"/>
                </a:solidFill>
              </a:rPr>
              <a:t>, y </a:t>
            </a:r>
            <a:r>
              <a:rPr lang="en-GB" sz="1400" err="1">
                <a:solidFill>
                  <a:srgbClr val="120742"/>
                </a:solidFill>
              </a:rPr>
              <a:t>cyfeirir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atynt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fel</a:t>
            </a:r>
            <a:r>
              <a:rPr lang="en-GB" sz="1400">
                <a:solidFill>
                  <a:srgbClr val="120742"/>
                </a:solidFill>
              </a:rPr>
              <a:t> '</a:t>
            </a:r>
            <a:r>
              <a:rPr lang="en-GB" sz="1400" err="1">
                <a:solidFill>
                  <a:srgbClr val="120742"/>
                </a:solidFill>
              </a:rPr>
              <a:t>ymholwyr</a:t>
            </a:r>
            <a:r>
              <a:rPr lang="en-GB" sz="1400">
                <a:solidFill>
                  <a:srgbClr val="120742"/>
                </a:solidFill>
              </a:rPr>
              <a:t>' </a:t>
            </a:r>
            <a:r>
              <a:rPr lang="en-GB" sz="1400" err="1">
                <a:solidFill>
                  <a:srgbClr val="120742"/>
                </a:solidFill>
              </a:rPr>
              <a:t>drwy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gydol</a:t>
            </a:r>
            <a:r>
              <a:rPr lang="en-GB" sz="1400">
                <a:solidFill>
                  <a:srgbClr val="120742"/>
                </a:solidFill>
              </a:rPr>
              <a:t> yr </a:t>
            </a:r>
            <a:r>
              <a:rPr lang="en-GB" sz="1400" err="1">
                <a:solidFill>
                  <a:srgbClr val="120742"/>
                </a:solidFill>
              </a:rPr>
              <a:t>adroddiad</a:t>
            </a:r>
            <a:r>
              <a:rPr lang="en-GB" sz="1400">
                <a:solidFill>
                  <a:srgbClr val="120742"/>
                </a:solidFill>
              </a:rPr>
              <a:t>. </a:t>
            </a:r>
            <a:r>
              <a:rPr lang="en-GB" sz="1400" err="1">
                <a:solidFill>
                  <a:srgbClr val="120742"/>
                </a:solidFill>
              </a:rPr>
              <a:t>Mae'r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rhain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yn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unigolion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sydd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wedi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rhyngweithio</a:t>
            </a:r>
            <a:r>
              <a:rPr lang="en-GB" sz="1400">
                <a:solidFill>
                  <a:srgbClr val="120742"/>
                </a:solidFill>
              </a:rPr>
              <a:t> â </a:t>
            </a:r>
            <a:r>
              <a:rPr lang="en-GB" sz="1400" err="1">
                <a:solidFill>
                  <a:srgbClr val="120742"/>
                </a:solidFill>
              </a:rPr>
              <a:t>Chroeso</a:t>
            </a:r>
            <a:r>
              <a:rPr lang="en-GB" sz="1400">
                <a:solidFill>
                  <a:srgbClr val="120742"/>
                </a:solidFill>
              </a:rPr>
              <a:t> Cymru </a:t>
            </a:r>
            <a:r>
              <a:rPr lang="en-GB" sz="1400" err="1">
                <a:solidFill>
                  <a:srgbClr val="120742"/>
                </a:solidFill>
              </a:rPr>
              <a:t>ar</a:t>
            </a:r>
            <a:r>
              <a:rPr lang="en-GB" sz="1400">
                <a:solidFill>
                  <a:srgbClr val="120742"/>
                </a:solidFill>
              </a:rPr>
              <a:t> draws </a:t>
            </a:r>
            <a:r>
              <a:rPr lang="en-GB" sz="1400" err="1">
                <a:solidFill>
                  <a:srgbClr val="120742"/>
                </a:solidFill>
              </a:rPr>
              <a:t>gwahanol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bwyntiau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cyswllt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dros</a:t>
            </a:r>
            <a:r>
              <a:rPr lang="en-GB" sz="1400">
                <a:solidFill>
                  <a:srgbClr val="120742"/>
                </a:solidFill>
              </a:rPr>
              <a:t> y 12 mis </a:t>
            </a:r>
            <a:r>
              <a:rPr lang="en-GB" sz="1400" err="1">
                <a:solidFill>
                  <a:srgbClr val="120742"/>
                </a:solidFill>
              </a:rPr>
              <a:t>diwethaf</a:t>
            </a:r>
            <a:r>
              <a:rPr lang="en-GB" sz="1400">
                <a:solidFill>
                  <a:srgbClr val="120742"/>
                </a:solidFill>
              </a:rPr>
              <a:t>, </a:t>
            </a:r>
            <a:r>
              <a:rPr lang="en-GB" sz="1400" err="1">
                <a:solidFill>
                  <a:srgbClr val="120742"/>
                </a:solidFill>
              </a:rPr>
              <a:t>gan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gynnwys</a:t>
            </a:r>
            <a:r>
              <a:rPr lang="en-GB" sz="1400">
                <a:solidFill>
                  <a:srgbClr val="120742"/>
                </a:solidFill>
              </a:rPr>
              <a:t> y </a:t>
            </a:r>
            <a:r>
              <a:rPr lang="en-GB" sz="1400" err="1">
                <a:solidFill>
                  <a:srgbClr val="120742"/>
                </a:solidFill>
              </a:rPr>
              <a:t>wefan</a:t>
            </a:r>
            <a:r>
              <a:rPr lang="en-GB" sz="1400">
                <a:solidFill>
                  <a:srgbClr val="120742"/>
                </a:solidFill>
              </a:rPr>
              <a:t>, </a:t>
            </a:r>
            <a:r>
              <a:rPr lang="en-GB" sz="1400" err="1">
                <a:solidFill>
                  <a:srgbClr val="120742"/>
                </a:solidFill>
              </a:rPr>
              <a:t>cofrestriadau'r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gronfa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ddata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defnyddwyr</a:t>
            </a:r>
            <a:r>
              <a:rPr lang="en-GB" sz="1400">
                <a:solidFill>
                  <a:srgbClr val="120742"/>
                </a:solidFill>
              </a:rPr>
              <a:t>, a </a:t>
            </a:r>
            <a:r>
              <a:rPr lang="en-GB" sz="1400" err="1">
                <a:solidFill>
                  <a:srgbClr val="120742"/>
                </a:solidFill>
              </a:rPr>
              <a:t>dilynwyr</a:t>
            </a:r>
            <a:r>
              <a:rPr lang="en-GB" sz="1400">
                <a:solidFill>
                  <a:srgbClr val="120742"/>
                </a:solidFill>
              </a:rPr>
              <a:t> y </a:t>
            </a:r>
            <a:r>
              <a:rPr lang="en-GB" sz="1400" err="1">
                <a:solidFill>
                  <a:srgbClr val="120742"/>
                </a:solidFill>
              </a:rPr>
              <a:t>cyfryngau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cymdeithasol</a:t>
            </a:r>
            <a:r>
              <a:rPr lang="en-GB" sz="1400">
                <a:solidFill>
                  <a:srgbClr val="120742"/>
                </a:solidFill>
              </a:rPr>
              <a:t>. Mae </a:t>
            </a:r>
            <a:r>
              <a:rPr lang="en-GB" sz="1400" err="1">
                <a:solidFill>
                  <a:srgbClr val="120742"/>
                </a:solidFill>
              </a:rPr>
              <a:t>adroddiad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ar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wahân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hefyd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ar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gael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ar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gyfer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ymholwyr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o'r</a:t>
            </a:r>
            <a:r>
              <a:rPr lang="en-GB" sz="1400">
                <a:solidFill>
                  <a:srgbClr val="120742"/>
                </a:solidFill>
              </a:rPr>
              <a:t> DU ac </a:t>
            </a:r>
            <a:r>
              <a:rPr lang="en-GB" sz="1400" err="1">
                <a:solidFill>
                  <a:srgbClr val="120742"/>
                </a:solidFill>
              </a:rPr>
              <a:t>Iwerddon</a:t>
            </a:r>
            <a:r>
              <a:rPr lang="en-GB" sz="1400">
                <a:solidFill>
                  <a:srgbClr val="120742"/>
                </a:solidFill>
              </a:rPr>
              <a:t>. </a:t>
            </a:r>
            <a:r>
              <a:rPr lang="en-GB" sz="1400" err="1">
                <a:solidFill>
                  <a:srgbClr val="120742"/>
                </a:solidFill>
              </a:rPr>
              <a:t>Ochr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yn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ochr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â'r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astudiaeth</a:t>
            </a:r>
            <a:r>
              <a:rPr lang="en-GB" sz="1400">
                <a:solidFill>
                  <a:srgbClr val="120742"/>
                </a:solidFill>
              </a:rPr>
              <a:t> hon, </a:t>
            </a:r>
            <a:r>
              <a:rPr lang="en-GB" sz="1400" err="1">
                <a:solidFill>
                  <a:srgbClr val="120742"/>
                </a:solidFill>
              </a:rPr>
              <a:t>mae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Croeso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Cymru'n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cynhyrchu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ystod</a:t>
            </a:r>
            <a:r>
              <a:rPr lang="en-GB" sz="1400">
                <a:solidFill>
                  <a:srgbClr val="120742"/>
                </a:solidFill>
              </a:rPr>
              <a:t> o </a:t>
            </a:r>
            <a:r>
              <a:rPr lang="en-GB" sz="1400" err="1">
                <a:solidFill>
                  <a:srgbClr val="120742"/>
                </a:solidFill>
              </a:rPr>
              <a:t>fewnwelediad</a:t>
            </a:r>
            <a:r>
              <a:rPr lang="en-GB" sz="1400">
                <a:solidFill>
                  <a:srgbClr val="120742"/>
                </a:solidFill>
              </a:rPr>
              <a:t> ac </a:t>
            </a:r>
            <a:r>
              <a:rPr lang="en-GB" sz="1400" err="1">
                <a:solidFill>
                  <a:srgbClr val="120742"/>
                </a:solidFill>
              </a:rPr>
              <a:t>ymchwil</a:t>
            </a:r>
            <a:r>
              <a:rPr lang="en-GB" sz="1400">
                <a:solidFill>
                  <a:srgbClr val="120742"/>
                </a:solidFill>
              </a:rPr>
              <a:t>, y </a:t>
            </a:r>
            <a:r>
              <a:rPr lang="en-GB" sz="1400" err="1">
                <a:solidFill>
                  <a:srgbClr val="120742"/>
                </a:solidFill>
              </a:rPr>
              <a:t>gellir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dod</a:t>
            </a:r>
            <a:r>
              <a:rPr lang="en-GB" sz="1400">
                <a:solidFill>
                  <a:srgbClr val="120742"/>
                </a:solidFill>
              </a:rPr>
              <a:t> o </a:t>
            </a:r>
            <a:r>
              <a:rPr lang="en-GB" sz="1400" err="1">
                <a:solidFill>
                  <a:srgbClr val="120742"/>
                </a:solidFill>
              </a:rPr>
              <a:t>hyd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iddynt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US" sz="1400">
                <a:solidFill>
                  <a:srgbClr val="12074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fan </a:t>
            </a:r>
            <a:r>
              <a:rPr lang="en-US" sz="1400" err="1">
                <a:solidFill>
                  <a:srgbClr val="12074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hyn</a:t>
            </a:r>
            <a:r>
              <a:rPr lang="en-US" sz="1400">
                <a:solidFill>
                  <a:srgbClr val="12074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endParaRPr lang="en-US" sz="1400">
              <a:solidFill>
                <a:srgbClr val="120742"/>
              </a:solidFill>
            </a:endParaRPr>
          </a:p>
          <a:p>
            <a:pPr marL="0" indent="0">
              <a:buNone/>
            </a:pPr>
            <a:endParaRPr lang="en-US" sz="1400">
              <a:solidFill>
                <a:srgbClr val="04043F"/>
              </a:solidFill>
            </a:endParaRPr>
          </a:p>
          <a:p>
            <a:pPr marL="0" indent="0">
              <a:buNone/>
            </a:pPr>
            <a:r>
              <a:rPr lang="en-GB" sz="1400" err="1">
                <a:solidFill>
                  <a:srgbClr val="120742"/>
                </a:solidFill>
              </a:rPr>
              <a:t>Prif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amcanion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ymchwil</a:t>
            </a:r>
            <a:r>
              <a:rPr lang="en-GB" sz="1400">
                <a:solidFill>
                  <a:srgbClr val="120742"/>
                </a:solidFill>
              </a:rPr>
              <a:t> yr </a:t>
            </a:r>
            <a:r>
              <a:rPr lang="en-GB" sz="1400" err="1">
                <a:solidFill>
                  <a:srgbClr val="120742"/>
                </a:solidFill>
              </a:rPr>
              <a:t>arolwg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oedd</a:t>
            </a:r>
            <a:r>
              <a:rPr lang="en-GB" sz="1400">
                <a:solidFill>
                  <a:srgbClr val="120742"/>
                </a:solidFill>
              </a:rPr>
              <a:t>:</a:t>
            </a:r>
          </a:p>
          <a:p>
            <a:r>
              <a:rPr lang="en-GB" sz="1400" err="1">
                <a:solidFill>
                  <a:srgbClr val="120742"/>
                </a:solidFill>
              </a:rPr>
              <a:t>Asesu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trosi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teithiau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a'r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berthynas</a:t>
            </a:r>
            <a:r>
              <a:rPr lang="en-GB" sz="1400">
                <a:solidFill>
                  <a:srgbClr val="120742"/>
                </a:solidFill>
              </a:rPr>
              <a:t> â </a:t>
            </a:r>
            <a:r>
              <a:rPr lang="en-GB" sz="1400" err="1">
                <a:solidFill>
                  <a:srgbClr val="120742"/>
                </a:solidFill>
              </a:rPr>
              <a:t>Chymru</a:t>
            </a:r>
            <a:endParaRPr lang="en-GB" sz="1400">
              <a:solidFill>
                <a:srgbClr val="120742"/>
              </a:solidFill>
            </a:endParaRPr>
          </a:p>
          <a:p>
            <a:r>
              <a:rPr lang="en-GB" sz="1400">
                <a:solidFill>
                  <a:srgbClr val="120742"/>
                </a:solidFill>
              </a:rPr>
              <a:t>Deall </a:t>
            </a:r>
            <a:r>
              <a:rPr lang="en-GB" sz="1400" err="1">
                <a:solidFill>
                  <a:srgbClr val="120742"/>
                </a:solidFill>
              </a:rPr>
              <a:t>nodweddion</a:t>
            </a:r>
            <a:r>
              <a:rPr lang="en-GB" sz="1400">
                <a:solidFill>
                  <a:srgbClr val="120742"/>
                </a:solidFill>
              </a:rPr>
              <a:t> y </a:t>
            </a:r>
            <a:r>
              <a:rPr lang="en-GB" sz="1400" err="1">
                <a:solidFill>
                  <a:srgbClr val="120742"/>
                </a:solidFill>
              </a:rPr>
              <a:t>teithiau</a:t>
            </a:r>
            <a:r>
              <a:rPr lang="en-GB" sz="1400">
                <a:solidFill>
                  <a:srgbClr val="120742"/>
                </a:solidFill>
              </a:rPr>
              <a:t> a </a:t>
            </a:r>
            <a:r>
              <a:rPr lang="en-GB" sz="1400" err="1">
                <a:solidFill>
                  <a:srgbClr val="120742"/>
                </a:solidFill>
              </a:rPr>
              <a:t>wnaed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yn</a:t>
            </a:r>
            <a:r>
              <a:rPr lang="en-GB" sz="1400">
                <a:solidFill>
                  <a:srgbClr val="120742"/>
                </a:solidFill>
              </a:rPr>
              <a:t> 2025</a:t>
            </a:r>
          </a:p>
          <a:p>
            <a:r>
              <a:rPr lang="en-GB" sz="1400" err="1">
                <a:solidFill>
                  <a:srgbClr val="120742"/>
                </a:solidFill>
              </a:rPr>
              <a:t>Meintioli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effaith</a:t>
            </a:r>
            <a:r>
              <a:rPr lang="en-GB" sz="1400">
                <a:solidFill>
                  <a:srgbClr val="120742"/>
                </a:solidFill>
              </a:rPr>
              <a:t> y </a:t>
            </a:r>
            <a:r>
              <a:rPr lang="en-GB" sz="1400" err="1">
                <a:solidFill>
                  <a:srgbClr val="120742"/>
                </a:solidFill>
              </a:rPr>
              <a:t>marchnata</a:t>
            </a:r>
            <a:endParaRPr lang="en-GB" sz="1400">
              <a:solidFill>
                <a:srgbClr val="120742"/>
              </a:solidFill>
            </a:endParaRPr>
          </a:p>
          <a:p>
            <a:r>
              <a:rPr lang="en-GB" sz="1400">
                <a:solidFill>
                  <a:srgbClr val="120742"/>
                </a:solidFill>
              </a:rPr>
              <a:t>Deall </a:t>
            </a:r>
            <a:r>
              <a:rPr lang="en-GB" sz="1400" err="1">
                <a:solidFill>
                  <a:srgbClr val="120742"/>
                </a:solidFill>
              </a:rPr>
              <a:t>cynlluniau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ar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gyfer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teithiau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yn</a:t>
            </a:r>
            <a:r>
              <a:rPr lang="en-GB" sz="1400">
                <a:solidFill>
                  <a:srgbClr val="120742"/>
                </a:solidFill>
              </a:rPr>
              <a:t> 2026</a:t>
            </a:r>
          </a:p>
          <a:p>
            <a:r>
              <a:rPr lang="en-GB" sz="1400" err="1">
                <a:solidFill>
                  <a:srgbClr val="120742"/>
                </a:solidFill>
              </a:rPr>
              <a:t>Asesu'r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rhesymau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dros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beidio</a:t>
            </a:r>
            <a:r>
              <a:rPr lang="en-GB" sz="1400">
                <a:solidFill>
                  <a:srgbClr val="120742"/>
                </a:solidFill>
              </a:rPr>
              <a:t> â </a:t>
            </a:r>
            <a:r>
              <a:rPr lang="en-GB" sz="1400" err="1">
                <a:solidFill>
                  <a:srgbClr val="120742"/>
                </a:solidFill>
              </a:rPr>
              <a:t>gwneud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taith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yn</a:t>
            </a:r>
            <a:r>
              <a:rPr lang="en-GB" sz="1400">
                <a:solidFill>
                  <a:srgbClr val="120742"/>
                </a:solidFill>
              </a:rPr>
              <a:t> 2025</a:t>
            </a:r>
            <a:endParaRPr lang="en-GB" sz="1400">
              <a:solidFill>
                <a:srgbClr val="04043F"/>
              </a:solidFill>
            </a:endParaRPr>
          </a:p>
          <a:p>
            <a:endParaRPr lang="en-GB" sz="1400">
              <a:solidFill>
                <a:srgbClr val="04043F"/>
              </a:solidFill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1651DBEF-49D8-6371-F35C-42439612B8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7938" y="0"/>
            <a:ext cx="4564062" cy="66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9843317-B358-6220-D9D9-C3F4C9E508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8001" y="85781"/>
            <a:ext cx="637032" cy="382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44089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 descr="Driving tourism to Wales: &#10;insights from UK &amp; Ireland enquirers">
            <a:extLst>
              <a:ext uri="{FF2B5EF4-FFF2-40B4-BE49-F238E27FC236}">
                <a16:creationId xmlns:a16="http://schemas.microsoft.com/office/drawing/2014/main" id="{956B8181-49A0-AE2F-392B-D5C30305678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59999" y="413633"/>
            <a:ext cx="10645457" cy="5492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Ochr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yn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ochr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â'r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astudiaeth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hon, </a:t>
            </a:r>
            <a:r>
              <a:rPr kumimoji="0" lang="en-US" sz="24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mae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Croeso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Cymru'n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cynhyrchu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ystod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 </a:t>
            </a:r>
            <a:r>
              <a:rPr kumimoji="0" lang="en-US" sz="24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fewnwelediad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ac </a:t>
            </a:r>
            <a:r>
              <a:rPr kumimoji="0" lang="en-US" sz="24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ymchwil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</p:txBody>
      </p:sp>
      <p:sp>
        <p:nvSpPr>
          <p:cNvPr id="8" name="Content Placeholder 7" descr="&#10;&#10;">
            <a:extLst>
              <a:ext uri="{FF2B5EF4-FFF2-40B4-BE49-F238E27FC236}">
                <a16:creationId xmlns:a16="http://schemas.microsoft.com/office/drawing/2014/main" id="{037BA414-6CB1-7037-AEB4-001E22B2087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89514" y="1513571"/>
            <a:ext cx="10924131" cy="4749205"/>
          </a:xfrm>
        </p:spPr>
        <p:txBody>
          <a:bodyPr/>
          <a:lstStyle/>
          <a:p>
            <a:r>
              <a:rPr lang="en-GB" sz="1600" b="1" noProof="0" dirty="0">
                <a:solidFill>
                  <a:srgbClr val="04043F"/>
                </a:solidFill>
              </a:rPr>
              <a:t>Ystadegau </a:t>
            </a:r>
            <a:r>
              <a:rPr lang="en-GB" sz="1600" b="1" noProof="0" dirty="0" err="1">
                <a:solidFill>
                  <a:srgbClr val="04043F"/>
                </a:solidFill>
              </a:rPr>
              <a:t>Twristiaeth</a:t>
            </a:r>
            <a:r>
              <a:rPr lang="en-GB" sz="1600" b="1" noProof="0" dirty="0">
                <a:solidFill>
                  <a:srgbClr val="04043F"/>
                </a:solidFill>
              </a:rPr>
              <a:t> </a:t>
            </a:r>
            <a:r>
              <a:rPr lang="en-GB" sz="1600" b="1" noProof="0" dirty="0" err="1">
                <a:solidFill>
                  <a:srgbClr val="04043F"/>
                </a:solidFill>
              </a:rPr>
              <a:t>Domestig</a:t>
            </a:r>
            <a:r>
              <a:rPr lang="en-GB" sz="1600" b="1" noProof="0" dirty="0">
                <a:solidFill>
                  <a:srgbClr val="04043F"/>
                </a:solidFill>
              </a:rPr>
              <a:t> GB - </a:t>
            </a:r>
            <a:r>
              <a:rPr lang="en-GB" sz="1600" noProof="0" dirty="0">
                <a:solidFill>
                  <a:srgbClr val="04043F"/>
                </a:solidFill>
              </a:rPr>
              <a:t>Data </a:t>
            </a:r>
            <a:r>
              <a:rPr lang="en-GB" sz="1600" noProof="0" dirty="0" err="1">
                <a:solidFill>
                  <a:srgbClr val="04043F"/>
                </a:solidFill>
              </a:rPr>
              <a:t>ar</a:t>
            </a:r>
            <a:r>
              <a:rPr lang="en-GB" sz="1600" noProof="0" dirty="0">
                <a:solidFill>
                  <a:srgbClr val="04043F"/>
                </a:solidFill>
              </a:rPr>
              <a:t> </a:t>
            </a:r>
            <a:r>
              <a:rPr lang="en-GB" sz="1600" noProof="0" dirty="0" err="1">
                <a:solidFill>
                  <a:srgbClr val="04043F"/>
                </a:solidFill>
              </a:rPr>
              <a:t>deithiau</a:t>
            </a:r>
            <a:r>
              <a:rPr lang="en-GB" sz="1600" noProof="0" dirty="0">
                <a:solidFill>
                  <a:srgbClr val="04043F"/>
                </a:solidFill>
              </a:rPr>
              <a:t> dros </a:t>
            </a:r>
            <a:r>
              <a:rPr lang="en-GB" sz="1600" noProof="0" dirty="0" err="1">
                <a:solidFill>
                  <a:srgbClr val="04043F"/>
                </a:solidFill>
              </a:rPr>
              <a:t>nos</a:t>
            </a:r>
            <a:r>
              <a:rPr lang="en-GB" sz="1600" noProof="0" dirty="0">
                <a:solidFill>
                  <a:srgbClr val="04043F"/>
                </a:solidFill>
              </a:rPr>
              <a:t> ac </a:t>
            </a:r>
            <a:r>
              <a:rPr lang="en-GB" sz="1600" noProof="0" dirty="0" err="1">
                <a:solidFill>
                  <a:srgbClr val="04043F"/>
                </a:solidFill>
              </a:rPr>
              <a:t>ymweliadau</a:t>
            </a:r>
            <a:r>
              <a:rPr lang="en-GB" sz="1600" noProof="0" dirty="0">
                <a:solidFill>
                  <a:srgbClr val="04043F"/>
                </a:solidFill>
              </a:rPr>
              <a:t> </a:t>
            </a:r>
            <a:r>
              <a:rPr lang="en-GB" sz="1600" noProof="0" dirty="0" err="1">
                <a:solidFill>
                  <a:srgbClr val="04043F"/>
                </a:solidFill>
              </a:rPr>
              <a:t>dydd</a:t>
            </a:r>
            <a:r>
              <a:rPr lang="en-GB" sz="1600" noProof="0" dirty="0">
                <a:solidFill>
                  <a:srgbClr val="04043F"/>
                </a:solidFill>
              </a:rPr>
              <a:t> </a:t>
            </a:r>
            <a:r>
              <a:rPr lang="en-GB" sz="1600" noProof="0" dirty="0" err="1">
                <a:solidFill>
                  <a:srgbClr val="04043F"/>
                </a:solidFill>
              </a:rPr>
              <a:t>gan</a:t>
            </a:r>
            <a:r>
              <a:rPr lang="en-GB" sz="1600" noProof="0" dirty="0">
                <a:solidFill>
                  <a:srgbClr val="04043F"/>
                </a:solidFill>
              </a:rPr>
              <a:t> </a:t>
            </a:r>
            <a:r>
              <a:rPr lang="en-GB" sz="1600" noProof="0" dirty="0" err="1">
                <a:solidFill>
                  <a:srgbClr val="04043F"/>
                </a:solidFill>
              </a:rPr>
              <a:t>drigolion</a:t>
            </a:r>
            <a:r>
              <a:rPr lang="en-GB" sz="1600" noProof="0" dirty="0">
                <a:solidFill>
                  <a:srgbClr val="04043F"/>
                </a:solidFill>
              </a:rPr>
              <a:t> </a:t>
            </a:r>
            <a:r>
              <a:rPr lang="en-GB" sz="1600" noProof="0" dirty="0" err="1">
                <a:solidFill>
                  <a:srgbClr val="04043F"/>
                </a:solidFill>
              </a:rPr>
              <a:t>Prydeinig</a:t>
            </a:r>
            <a:r>
              <a:rPr lang="en-GB" sz="1600" noProof="0" dirty="0">
                <a:solidFill>
                  <a:srgbClr val="04043F"/>
                </a:solidFill>
              </a:rPr>
              <a:t> </a:t>
            </a:r>
            <a:r>
              <a:rPr lang="en-GB" sz="1600" noProof="0" dirty="0" err="1">
                <a:solidFill>
                  <a:srgbClr val="04043F"/>
                </a:solidFill>
              </a:rPr>
              <a:t>i</a:t>
            </a:r>
            <a:r>
              <a:rPr lang="en-GB" sz="1600" noProof="0" dirty="0">
                <a:solidFill>
                  <a:srgbClr val="04043F"/>
                </a:solidFill>
              </a:rPr>
              <a:t> </a:t>
            </a:r>
            <a:r>
              <a:rPr lang="en-GB" sz="1600" noProof="0" dirty="0" err="1">
                <a:solidFill>
                  <a:srgbClr val="04043F"/>
                </a:solidFill>
              </a:rPr>
              <a:t>gyrchfannau</a:t>
            </a:r>
            <a:r>
              <a:rPr lang="en-GB" sz="1600" noProof="0" dirty="0">
                <a:solidFill>
                  <a:srgbClr val="04043F"/>
                </a:solidFill>
              </a:rPr>
              <a:t> </a:t>
            </a:r>
            <a:r>
              <a:rPr lang="en-GB" sz="1600" noProof="0" dirty="0" err="1">
                <a:solidFill>
                  <a:srgbClr val="04043F"/>
                </a:solidFill>
              </a:rPr>
              <a:t>ledled</a:t>
            </a:r>
            <a:r>
              <a:rPr lang="en-GB" sz="1600" noProof="0" dirty="0">
                <a:solidFill>
                  <a:srgbClr val="04043F"/>
                </a:solidFill>
              </a:rPr>
              <a:t> Prydain.</a:t>
            </a:r>
          </a:p>
          <a:p>
            <a:r>
              <a:rPr lang="en-GB" sz="1600" b="1" dirty="0">
                <a:solidFill>
                  <a:srgbClr val="120742"/>
                </a:solidFill>
              </a:rPr>
              <a:t>Adroddiadau </a:t>
            </a:r>
            <a:r>
              <a:rPr lang="en-GB" sz="1600" b="1" dirty="0" err="1">
                <a:solidFill>
                  <a:srgbClr val="120742"/>
                </a:solidFill>
              </a:rPr>
              <a:t>galw'r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farchnad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dwristiaeth</a:t>
            </a:r>
            <a:r>
              <a:rPr lang="en-GB" sz="1600" dirty="0">
                <a:solidFill>
                  <a:srgbClr val="120742"/>
                </a:solidFill>
              </a:rPr>
              <a:t> - Bob </a:t>
            </a:r>
            <a:r>
              <a:rPr lang="en-GB" sz="1600" dirty="0" err="1">
                <a:solidFill>
                  <a:srgbClr val="120742"/>
                </a:solidFill>
              </a:rPr>
              <a:t>blwyddyn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mae</a:t>
            </a:r>
            <a:r>
              <a:rPr lang="en-GB" sz="1600" dirty="0">
                <a:solidFill>
                  <a:srgbClr val="120742"/>
                </a:solidFill>
              </a:rPr>
              <a:t> Croeso </a:t>
            </a:r>
            <a:r>
              <a:rPr lang="en-GB" sz="1600" dirty="0" err="1">
                <a:solidFill>
                  <a:srgbClr val="120742"/>
                </a:solidFill>
              </a:rPr>
              <a:t>Cymru'n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cynnal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ymchwil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ymhlith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ei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brif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farchnadoedd</a:t>
            </a:r>
            <a:r>
              <a:rPr lang="en-GB" sz="1600" dirty="0">
                <a:solidFill>
                  <a:srgbClr val="120742"/>
                </a:solidFill>
              </a:rPr>
              <a:t>.</a:t>
            </a:r>
          </a:p>
          <a:p>
            <a:r>
              <a:rPr lang="en-GB" sz="1600" b="1" dirty="0">
                <a:solidFill>
                  <a:srgbClr val="120742"/>
                </a:solidFill>
              </a:rPr>
              <a:t>Baromedr </a:t>
            </a:r>
            <a:r>
              <a:rPr lang="en-GB" sz="1600" b="1" dirty="0" err="1">
                <a:solidFill>
                  <a:srgbClr val="120742"/>
                </a:solidFill>
              </a:rPr>
              <a:t>twristiaeth</a:t>
            </a:r>
            <a:r>
              <a:rPr lang="en-GB" sz="1600" dirty="0">
                <a:solidFill>
                  <a:srgbClr val="120742"/>
                </a:solidFill>
              </a:rPr>
              <a:t> - </a:t>
            </a:r>
            <a:r>
              <a:rPr lang="en-GB" sz="1600" dirty="0" err="1">
                <a:solidFill>
                  <a:srgbClr val="120742"/>
                </a:solidFill>
              </a:rPr>
              <a:t>Mae'r</a:t>
            </a:r>
            <a:r>
              <a:rPr lang="en-GB" sz="1600" dirty="0">
                <a:solidFill>
                  <a:srgbClr val="120742"/>
                </a:solidFill>
              </a:rPr>
              <a:t> Baromedr </a:t>
            </a:r>
            <a:r>
              <a:rPr lang="en-GB" sz="1600" dirty="0" err="1">
                <a:solidFill>
                  <a:srgbClr val="120742"/>
                </a:solidFill>
              </a:rPr>
              <a:t>Twristiaeth</a:t>
            </a:r>
            <a:r>
              <a:rPr lang="en-GB" sz="1600" dirty="0">
                <a:solidFill>
                  <a:srgbClr val="120742"/>
                </a:solidFill>
              </a:rPr>
              <a:t> yn </a:t>
            </a:r>
            <a:r>
              <a:rPr lang="en-GB" sz="1600" dirty="0" err="1">
                <a:solidFill>
                  <a:srgbClr val="120742"/>
                </a:solidFill>
              </a:rPr>
              <a:t>darparu</a:t>
            </a:r>
            <a:r>
              <a:rPr lang="en-GB" sz="1600" dirty="0">
                <a:solidFill>
                  <a:srgbClr val="120742"/>
                </a:solidFill>
              </a:rPr>
              <a:t> '</a:t>
            </a:r>
            <a:r>
              <a:rPr lang="en-GB" sz="1600" dirty="0" err="1">
                <a:solidFill>
                  <a:srgbClr val="120742"/>
                </a:solidFill>
              </a:rPr>
              <a:t>ciplun</a:t>
            </a:r>
            <a:r>
              <a:rPr lang="en-GB" sz="1600" dirty="0">
                <a:solidFill>
                  <a:srgbClr val="120742"/>
                </a:solidFill>
              </a:rPr>
              <a:t>' o </a:t>
            </a:r>
            <a:r>
              <a:rPr lang="en-GB" sz="1600" dirty="0" err="1">
                <a:solidFill>
                  <a:srgbClr val="120742"/>
                </a:solidFill>
              </a:rPr>
              <a:t>berfformiad</a:t>
            </a:r>
            <a:r>
              <a:rPr lang="en-GB" sz="1600" dirty="0">
                <a:solidFill>
                  <a:srgbClr val="120742"/>
                </a:solidFill>
              </a:rPr>
              <a:t> y </a:t>
            </a:r>
            <a:r>
              <a:rPr lang="en-GB" sz="1600" dirty="0" err="1">
                <a:solidFill>
                  <a:srgbClr val="120742"/>
                </a:solidFill>
              </a:rPr>
              <a:t>diwydiant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ar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ôl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pwyntiau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pwysig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yng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nghalendr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twristiaeth</a:t>
            </a:r>
            <a:r>
              <a:rPr lang="en-GB" sz="1600" dirty="0">
                <a:solidFill>
                  <a:srgbClr val="120742"/>
                </a:solidFill>
              </a:rPr>
              <a:t>.</a:t>
            </a:r>
          </a:p>
          <a:p>
            <a:r>
              <a:rPr lang="en-GB" sz="1600" b="1" dirty="0" err="1">
                <a:solidFill>
                  <a:srgbClr val="120742"/>
                </a:solidFill>
              </a:rPr>
              <a:t>Datblygu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twristiaeth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feicio</a:t>
            </a:r>
            <a:r>
              <a:rPr lang="en-GB" sz="1600" dirty="0">
                <a:solidFill>
                  <a:srgbClr val="120742"/>
                </a:solidFill>
              </a:rPr>
              <a:t> - </a:t>
            </a:r>
            <a:r>
              <a:rPr lang="en-GB" sz="1600" dirty="0" err="1">
                <a:solidFill>
                  <a:srgbClr val="120742"/>
                </a:solidFill>
              </a:rPr>
              <a:t>Mae'r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ymchwil</a:t>
            </a:r>
            <a:r>
              <a:rPr lang="en-GB" sz="1600" dirty="0">
                <a:solidFill>
                  <a:srgbClr val="120742"/>
                </a:solidFill>
              </a:rPr>
              <a:t> hon yn </a:t>
            </a:r>
            <a:r>
              <a:rPr lang="en-GB" sz="1600" dirty="0" err="1">
                <a:solidFill>
                  <a:srgbClr val="120742"/>
                </a:solidFill>
              </a:rPr>
              <a:t>archwilio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pwnc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twristiaeth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feicio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yng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Nghymru</a:t>
            </a:r>
            <a:r>
              <a:rPr lang="en-GB" sz="1600" dirty="0">
                <a:solidFill>
                  <a:srgbClr val="120742"/>
                </a:solidFill>
              </a:rPr>
              <a:t>, </a:t>
            </a:r>
            <a:r>
              <a:rPr lang="en-GB" sz="1600" dirty="0" err="1">
                <a:solidFill>
                  <a:srgbClr val="120742"/>
                </a:solidFill>
              </a:rPr>
              <a:t>gan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gynnwys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capasiti</a:t>
            </a:r>
            <a:r>
              <a:rPr lang="en-GB" sz="1600" dirty="0">
                <a:solidFill>
                  <a:srgbClr val="120742"/>
                </a:solidFill>
              </a:rPr>
              <a:t> a </a:t>
            </a:r>
            <a:r>
              <a:rPr lang="en-GB" sz="1600" dirty="0" err="1">
                <a:solidFill>
                  <a:srgbClr val="120742"/>
                </a:solidFill>
              </a:rPr>
              <a:t>galw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cyfredol</a:t>
            </a:r>
            <a:r>
              <a:rPr lang="en-GB" sz="1600" dirty="0">
                <a:solidFill>
                  <a:srgbClr val="120742"/>
                </a:solidFill>
              </a:rPr>
              <a:t>, yn </a:t>
            </a:r>
            <a:r>
              <a:rPr lang="en-GB" sz="1600" dirty="0" err="1">
                <a:solidFill>
                  <a:srgbClr val="120742"/>
                </a:solidFill>
              </a:rPr>
              <a:t>ogystal</a:t>
            </a:r>
            <a:r>
              <a:rPr lang="en-GB" sz="1600" dirty="0">
                <a:solidFill>
                  <a:srgbClr val="120742"/>
                </a:solidFill>
              </a:rPr>
              <a:t> â </a:t>
            </a:r>
            <a:r>
              <a:rPr lang="en-GB" sz="1600" dirty="0" err="1">
                <a:solidFill>
                  <a:srgbClr val="120742"/>
                </a:solidFill>
              </a:rPr>
              <a:t>chyfleoedd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ar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gyfer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twf</a:t>
            </a:r>
            <a:r>
              <a:rPr lang="en-GB" sz="1600" dirty="0">
                <a:solidFill>
                  <a:srgbClr val="120742"/>
                </a:solidFill>
              </a:rPr>
              <a:t>.</a:t>
            </a:r>
          </a:p>
          <a:p>
            <a:r>
              <a:rPr lang="en-GB" sz="1600" b="1" dirty="0" err="1">
                <a:solidFill>
                  <a:srgbClr val="120742"/>
                </a:solidFill>
              </a:rPr>
              <a:t>Arolwg</a:t>
            </a:r>
            <a:r>
              <a:rPr lang="en-GB" sz="1600" b="1" dirty="0">
                <a:solidFill>
                  <a:srgbClr val="120742"/>
                </a:solidFill>
              </a:rPr>
              <a:t> ail-</a:t>
            </a:r>
            <a:r>
              <a:rPr lang="en-GB" sz="1600" b="1" dirty="0" err="1">
                <a:solidFill>
                  <a:srgbClr val="120742"/>
                </a:solidFill>
              </a:rPr>
              <a:t>gyswllt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defnyddwyr</a:t>
            </a:r>
            <a:r>
              <a:rPr lang="en-GB" sz="1600" b="1" dirty="0">
                <a:solidFill>
                  <a:srgbClr val="120742"/>
                </a:solidFill>
              </a:rPr>
              <a:t> Croeso Cymru (</a:t>
            </a:r>
            <a:r>
              <a:rPr lang="en-GB" sz="1600" b="1" dirty="0" err="1">
                <a:solidFill>
                  <a:srgbClr val="120742"/>
                </a:solidFill>
              </a:rPr>
              <a:t>blynyddoedd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blaenorol</a:t>
            </a:r>
            <a:r>
              <a:rPr lang="en-GB" sz="1600" b="1" dirty="0">
                <a:solidFill>
                  <a:srgbClr val="120742"/>
                </a:solidFill>
              </a:rPr>
              <a:t>)</a:t>
            </a:r>
            <a:r>
              <a:rPr lang="en-GB" sz="1600" dirty="0">
                <a:solidFill>
                  <a:srgbClr val="120742"/>
                </a:solidFill>
              </a:rPr>
              <a:t> - Adroddiadau </a:t>
            </a:r>
            <a:r>
              <a:rPr lang="en-GB" sz="1600" dirty="0" err="1">
                <a:solidFill>
                  <a:srgbClr val="120742"/>
                </a:solidFill>
              </a:rPr>
              <a:t>manwl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wedi'u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tynnu</a:t>
            </a:r>
            <a:r>
              <a:rPr lang="en-GB" sz="1600" dirty="0">
                <a:solidFill>
                  <a:srgbClr val="120742"/>
                </a:solidFill>
              </a:rPr>
              <a:t> o </a:t>
            </a:r>
            <a:r>
              <a:rPr lang="en-GB" sz="1600" dirty="0" err="1">
                <a:solidFill>
                  <a:srgbClr val="120742"/>
                </a:solidFill>
              </a:rPr>
              <a:t>arolwg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ar-lein</a:t>
            </a:r>
            <a:r>
              <a:rPr lang="en-GB" sz="1600" dirty="0">
                <a:solidFill>
                  <a:srgbClr val="120742"/>
                </a:solidFill>
              </a:rPr>
              <a:t> a </a:t>
            </a:r>
            <a:r>
              <a:rPr lang="en-GB" sz="1600" dirty="0" err="1">
                <a:solidFill>
                  <a:srgbClr val="120742"/>
                </a:solidFill>
              </a:rPr>
              <a:t>gynhaliwyd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ymhlith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cysylltiadau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defnyddwyr</a:t>
            </a:r>
            <a:r>
              <a:rPr lang="en-GB" sz="1600" dirty="0">
                <a:solidFill>
                  <a:srgbClr val="120742"/>
                </a:solidFill>
              </a:rPr>
              <a:t> Croeso Cymru dros y </a:t>
            </a:r>
            <a:r>
              <a:rPr lang="en-GB" sz="1600" dirty="0" err="1">
                <a:solidFill>
                  <a:srgbClr val="120742"/>
                </a:solidFill>
              </a:rPr>
              <a:t>blynyddoedd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diwethaf</a:t>
            </a:r>
            <a:r>
              <a:rPr lang="en-GB" sz="1600" dirty="0">
                <a:solidFill>
                  <a:srgbClr val="120742"/>
                </a:solidFill>
              </a:rPr>
              <a:t>, </a:t>
            </a:r>
            <a:r>
              <a:rPr lang="en-GB" sz="1600" dirty="0" err="1">
                <a:solidFill>
                  <a:srgbClr val="120742"/>
                </a:solidFill>
              </a:rPr>
              <a:t>gan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gynnwys</a:t>
            </a:r>
            <a:r>
              <a:rPr lang="en-GB" sz="1600" dirty="0">
                <a:solidFill>
                  <a:srgbClr val="120742"/>
                </a:solidFill>
              </a:rPr>
              <a:t> y </a:t>
            </a:r>
            <a:r>
              <a:rPr lang="en-GB" sz="1600" dirty="0" err="1">
                <a:solidFill>
                  <a:srgbClr val="120742"/>
                </a:solidFill>
              </a:rPr>
              <a:t>farchnad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Almaenig</a:t>
            </a:r>
            <a:r>
              <a:rPr lang="en-GB" sz="1600" dirty="0">
                <a:solidFill>
                  <a:srgbClr val="120742"/>
                </a:solidFill>
              </a:rPr>
              <a:t>.</a:t>
            </a:r>
          </a:p>
          <a:p>
            <a:pPr marL="0" indent="0">
              <a:buNone/>
            </a:pPr>
            <a:endParaRPr lang="en-GB" sz="1600" noProof="0" dirty="0">
              <a:solidFill>
                <a:srgbClr val="120742"/>
              </a:solidFill>
            </a:endParaRPr>
          </a:p>
          <a:p>
            <a:pPr marL="0" indent="0">
              <a:buNone/>
            </a:pPr>
            <a:r>
              <a:rPr lang="en-GB" sz="1600" noProof="0" dirty="0" err="1">
                <a:solidFill>
                  <a:srgbClr val="04043F"/>
                </a:solidFill>
              </a:rPr>
              <a:t>Ar</a:t>
            </a:r>
            <a:r>
              <a:rPr lang="en-GB" sz="1600" noProof="0" dirty="0">
                <a:solidFill>
                  <a:srgbClr val="04043F"/>
                </a:solidFill>
              </a:rPr>
              <a:t> </a:t>
            </a:r>
            <a:r>
              <a:rPr lang="en-GB" sz="1600" noProof="0" dirty="0" err="1">
                <a:solidFill>
                  <a:srgbClr val="04043F"/>
                </a:solidFill>
              </a:rPr>
              <a:t>gael</a:t>
            </a:r>
            <a:r>
              <a:rPr lang="en-GB" sz="1600" noProof="0" dirty="0">
                <a:solidFill>
                  <a:srgbClr val="04043F"/>
                </a:solidFill>
              </a:rPr>
              <a:t> </a:t>
            </a:r>
            <a:r>
              <a:rPr lang="en-GB" sz="1600" noProof="0" dirty="0" err="1">
                <a:solidFill>
                  <a:srgbClr val="04043F"/>
                </a:solidFill>
              </a:rPr>
              <a:t>yma</a:t>
            </a:r>
            <a:r>
              <a:rPr lang="en-GB" sz="1600" noProof="0" dirty="0">
                <a:solidFill>
                  <a:schemeClr val="accent1"/>
                </a:solidFill>
              </a:rPr>
              <a:t>:</a:t>
            </a:r>
          </a:p>
          <a:p>
            <a:r>
              <a:rPr lang="en-GB" sz="1200" u="sng" noProof="0" dirty="0">
                <a:solidFill>
                  <a:schemeClr val="accent1"/>
                </a:solidFill>
                <a:hlinkClick r:id="rId2"/>
              </a:rPr>
              <a:t>Ystadegau </a:t>
            </a:r>
            <a:r>
              <a:rPr lang="en-GB" sz="1200" u="sng" noProof="0" dirty="0" err="1">
                <a:solidFill>
                  <a:schemeClr val="accent1"/>
                </a:solidFill>
                <a:hlinkClick r:id="rId2"/>
              </a:rPr>
              <a:t>twristiaeth</a:t>
            </a:r>
            <a:r>
              <a:rPr lang="en-GB" sz="1200" u="sng" noProof="0" dirty="0">
                <a:solidFill>
                  <a:schemeClr val="accent1"/>
                </a:solidFill>
                <a:hlinkClick r:id="rId2"/>
              </a:rPr>
              <a:t> </a:t>
            </a:r>
            <a:r>
              <a:rPr lang="en-GB" sz="1200" u="sng" noProof="0" dirty="0" err="1">
                <a:solidFill>
                  <a:schemeClr val="accent1"/>
                </a:solidFill>
                <a:hlinkClick r:id="rId2"/>
              </a:rPr>
              <a:t>ddomestig</a:t>
            </a:r>
            <a:endParaRPr lang="en-GB" sz="1200" noProof="0" dirty="0">
              <a:solidFill>
                <a:schemeClr val="accent1"/>
              </a:solidFill>
            </a:endParaRPr>
          </a:p>
          <a:p>
            <a:r>
              <a:rPr lang="en-GB" sz="1200" u="sng" noProof="0" dirty="0">
                <a:solidFill>
                  <a:schemeClr val="accent1"/>
                </a:solidFill>
                <a:hlinkClick r:id="rId3"/>
              </a:rPr>
              <a:t>Adroddiadau </a:t>
            </a:r>
            <a:r>
              <a:rPr lang="en-GB" sz="1200" u="sng" noProof="0" dirty="0" err="1">
                <a:solidFill>
                  <a:schemeClr val="accent1"/>
                </a:solidFill>
                <a:hlinkClick r:id="rId3"/>
              </a:rPr>
              <a:t>arolwg</a:t>
            </a:r>
            <a:r>
              <a:rPr lang="en-GB" sz="1200" u="sng" noProof="0" dirty="0">
                <a:solidFill>
                  <a:schemeClr val="accent1"/>
                </a:solidFill>
                <a:hlinkClick r:id="rId3"/>
              </a:rPr>
              <a:t> </a:t>
            </a:r>
            <a:r>
              <a:rPr lang="en-GB" sz="1200" u="sng" noProof="0" dirty="0" err="1">
                <a:solidFill>
                  <a:schemeClr val="accent1"/>
                </a:solidFill>
                <a:hlinkClick r:id="rId3"/>
              </a:rPr>
              <a:t>galw</a:t>
            </a:r>
            <a:r>
              <a:rPr lang="en-GB" sz="1200" u="sng" noProof="0" dirty="0">
                <a:solidFill>
                  <a:schemeClr val="accent1"/>
                </a:solidFill>
                <a:hlinkClick r:id="rId3"/>
              </a:rPr>
              <a:t> </a:t>
            </a:r>
            <a:r>
              <a:rPr lang="en-GB" sz="1200" u="sng" noProof="0" dirty="0" err="1">
                <a:solidFill>
                  <a:schemeClr val="accent1"/>
                </a:solidFill>
                <a:hlinkClick r:id="rId3"/>
              </a:rPr>
              <a:t>marchnad</a:t>
            </a:r>
            <a:endParaRPr lang="en-GB" sz="1200" noProof="0" dirty="0">
              <a:solidFill>
                <a:schemeClr val="accent1"/>
              </a:solidFill>
            </a:endParaRPr>
          </a:p>
          <a:p>
            <a:r>
              <a:rPr lang="en-GB" sz="1200" u="sng" noProof="0" dirty="0">
                <a:solidFill>
                  <a:schemeClr val="accent1"/>
                </a:solidFill>
                <a:hlinkClick r:id="rId4"/>
              </a:rPr>
              <a:t>Baromedr </a:t>
            </a:r>
            <a:r>
              <a:rPr lang="en-GB" sz="1200" u="sng" noProof="0" dirty="0" err="1">
                <a:solidFill>
                  <a:schemeClr val="accent1"/>
                </a:solidFill>
                <a:hlinkClick r:id="rId4"/>
              </a:rPr>
              <a:t>twristiaeth</a:t>
            </a:r>
            <a:endParaRPr lang="en-GB" sz="1200" noProof="0" dirty="0">
              <a:solidFill>
                <a:schemeClr val="accent1"/>
              </a:solidFill>
            </a:endParaRPr>
          </a:p>
          <a:p>
            <a:r>
              <a:rPr lang="en-GB" sz="1200" u="sng" noProof="0" dirty="0">
                <a:solidFill>
                  <a:schemeClr val="accent1"/>
                </a:solidFill>
                <a:hlinkClick r:id="rId5"/>
              </a:rPr>
              <a:t>Adroddiad </a:t>
            </a:r>
            <a:r>
              <a:rPr lang="en-GB" sz="1200" u="sng" noProof="0" dirty="0" err="1">
                <a:solidFill>
                  <a:schemeClr val="accent1"/>
                </a:solidFill>
                <a:hlinkClick r:id="rId5"/>
              </a:rPr>
              <a:t>datblygu</a:t>
            </a:r>
            <a:r>
              <a:rPr lang="en-GB" sz="1200" u="sng" noProof="0" dirty="0">
                <a:solidFill>
                  <a:schemeClr val="accent1"/>
                </a:solidFill>
                <a:hlinkClick r:id="rId5"/>
              </a:rPr>
              <a:t> </a:t>
            </a:r>
            <a:r>
              <a:rPr lang="en-GB" sz="1200" u="sng" noProof="0" dirty="0" err="1">
                <a:solidFill>
                  <a:schemeClr val="accent1"/>
                </a:solidFill>
                <a:hlinkClick r:id="rId5"/>
              </a:rPr>
              <a:t>twristiaeth</a:t>
            </a:r>
            <a:r>
              <a:rPr lang="en-GB" sz="1200" u="sng" noProof="0" dirty="0">
                <a:solidFill>
                  <a:schemeClr val="accent1"/>
                </a:solidFill>
                <a:hlinkClick r:id="rId5"/>
              </a:rPr>
              <a:t> </a:t>
            </a:r>
            <a:r>
              <a:rPr lang="en-GB" sz="1200" u="sng" noProof="0" dirty="0" err="1">
                <a:solidFill>
                  <a:schemeClr val="accent1"/>
                </a:solidFill>
                <a:hlinkClick r:id="rId5"/>
              </a:rPr>
              <a:t>beicio</a:t>
            </a:r>
            <a:endParaRPr lang="en-GB" sz="1200" u="sng" noProof="0" dirty="0">
              <a:solidFill>
                <a:schemeClr val="accent1"/>
              </a:solidFill>
            </a:endParaRPr>
          </a:p>
          <a:p>
            <a:r>
              <a:rPr lang="en-GB" sz="1200" u="sng" dirty="0">
                <a:solidFill>
                  <a:schemeClr val="accent1"/>
                </a:solidFill>
                <a:hlinkClick r:id="rId6"/>
              </a:rPr>
              <a:t>Adroddiadau </a:t>
            </a:r>
            <a:r>
              <a:rPr lang="en-GB" sz="1200" u="sng" dirty="0" err="1">
                <a:solidFill>
                  <a:schemeClr val="accent1"/>
                </a:solidFill>
                <a:hlinkClick r:id="rId6"/>
              </a:rPr>
              <a:t>arolwg</a:t>
            </a:r>
            <a:r>
              <a:rPr lang="en-GB" sz="1200" u="sng" dirty="0">
                <a:solidFill>
                  <a:schemeClr val="accent1"/>
                </a:solidFill>
                <a:hlinkClick r:id="rId6"/>
              </a:rPr>
              <a:t> Ail-</a:t>
            </a:r>
            <a:r>
              <a:rPr lang="en-GB" sz="1200" u="sng" dirty="0" err="1">
                <a:solidFill>
                  <a:schemeClr val="accent1"/>
                </a:solidFill>
                <a:hlinkClick r:id="rId6"/>
              </a:rPr>
              <a:t>gysylltu</a:t>
            </a:r>
            <a:r>
              <a:rPr lang="en-GB" sz="1200" u="sng" dirty="0">
                <a:solidFill>
                  <a:schemeClr val="accent1"/>
                </a:solidFill>
                <a:hlinkClick r:id="rId6"/>
              </a:rPr>
              <a:t> </a:t>
            </a:r>
            <a:r>
              <a:rPr lang="en-GB" sz="1200" u="sng" dirty="0" err="1">
                <a:solidFill>
                  <a:schemeClr val="accent1"/>
                </a:solidFill>
                <a:hlinkClick r:id="rId6"/>
              </a:rPr>
              <a:t>eraill</a:t>
            </a:r>
            <a:endParaRPr lang="en-GB" sz="1200" dirty="0">
              <a:solidFill>
                <a:schemeClr val="accent1"/>
              </a:solidFill>
            </a:endParaRPr>
          </a:p>
          <a:p>
            <a:endParaRPr lang="en-GB" sz="1200" noProof="0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en-GB" sz="1000" noProof="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GB" sz="1600" noProof="0" dirty="0">
              <a:solidFill>
                <a:srgbClr val="04043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86557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1C36A1-18AD-5536-ECDB-D56464C1EF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3">
            <a:extLst>
              <a:ext uri="{FF2B5EF4-FFF2-40B4-BE49-F238E27FC236}">
                <a16:creationId xmlns:a16="http://schemas.microsoft.com/office/drawing/2014/main" id="{32AB14B0-B39A-2348-61A1-6614F33E4CE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0000" y="298723"/>
            <a:ext cx="2528641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ctr" defTabSz="457189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err="1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Methodoleg</a:t>
            </a:r>
            <a:endParaRPr kumimoji="0" lang="en-GB" sz="2000" b="1" i="0" u="none" strike="noStrike" kern="1200" cap="none" spc="0" normalizeH="0" baseline="0" noProof="0">
              <a:ln>
                <a:noFill/>
              </a:ln>
              <a:solidFill>
                <a:srgbClr val="04043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2ECEF57-42F5-59E1-2201-4A29C8B7E2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45725" y="688410"/>
            <a:ext cx="144838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AB93C2D6-9022-209F-F679-31D3BA1C0E79}"/>
              </a:ext>
            </a:extLst>
          </p:cNvPr>
          <p:cNvSpPr txBox="1"/>
          <p:nvPr/>
        </p:nvSpPr>
        <p:spPr>
          <a:xfrm>
            <a:off x="360000" y="903771"/>
            <a:ext cx="620272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000">
                <a:solidFill>
                  <a:srgbClr val="04043F"/>
                </a:solidFill>
              </a:rPr>
              <a:t>O 9,926 o </a:t>
            </a:r>
            <a:r>
              <a:rPr lang="en-US" sz="2000" err="1">
                <a:solidFill>
                  <a:srgbClr val="04043F"/>
                </a:solidFill>
              </a:rPr>
              <a:t>wahoddiadau</a:t>
            </a:r>
            <a:r>
              <a:rPr lang="en-US" sz="2000">
                <a:solidFill>
                  <a:srgbClr val="04043F"/>
                </a:solidFill>
              </a:rPr>
              <a:t> a </a:t>
            </a:r>
            <a:r>
              <a:rPr lang="en-US" sz="2000" err="1">
                <a:solidFill>
                  <a:srgbClr val="04043F"/>
                </a:solidFill>
              </a:rPr>
              <a:t>anfonwyd</a:t>
            </a:r>
            <a:r>
              <a:rPr lang="en-US" sz="2000">
                <a:solidFill>
                  <a:srgbClr val="04043F"/>
                </a:solidFill>
              </a:rPr>
              <a:t> at </a:t>
            </a:r>
            <a:r>
              <a:rPr lang="en-US" sz="2000" err="1">
                <a:solidFill>
                  <a:srgbClr val="04043F"/>
                </a:solidFill>
              </a:rPr>
              <a:t>ymholwyr</a:t>
            </a:r>
            <a:r>
              <a:rPr lang="en-US" sz="2000">
                <a:solidFill>
                  <a:srgbClr val="04043F"/>
                </a:solidFill>
              </a:rPr>
              <a:t>, </a:t>
            </a:r>
            <a:r>
              <a:rPr lang="en-US" sz="2000" err="1">
                <a:solidFill>
                  <a:srgbClr val="04043F"/>
                </a:solidFill>
              </a:rPr>
              <a:t>derbyniwyd</a:t>
            </a:r>
            <a:r>
              <a:rPr lang="en-US" sz="2000">
                <a:solidFill>
                  <a:srgbClr val="04043F"/>
                </a:solidFill>
              </a:rPr>
              <a:t> 1,041 o </a:t>
            </a:r>
            <a:r>
              <a:rPr lang="en-US" sz="2000" err="1">
                <a:solidFill>
                  <a:srgbClr val="04043F"/>
                </a:solidFill>
              </a:rPr>
              <a:t>ymatebion</a:t>
            </a:r>
            <a:r>
              <a:rPr lang="en-US" sz="2000">
                <a:solidFill>
                  <a:srgbClr val="04043F"/>
                </a:solidFill>
              </a:rPr>
              <a:t> </a:t>
            </a:r>
            <a:r>
              <a:rPr lang="en-US" sz="2000" err="1">
                <a:solidFill>
                  <a:srgbClr val="04043F"/>
                </a:solidFill>
              </a:rPr>
              <a:t>arolwg</a:t>
            </a:r>
            <a:r>
              <a:rPr lang="en-US" sz="2000">
                <a:solidFill>
                  <a:srgbClr val="04043F"/>
                </a:solidFill>
              </a:rPr>
              <a:t> </a:t>
            </a:r>
            <a:r>
              <a:rPr lang="en-US" sz="2000" err="1">
                <a:solidFill>
                  <a:srgbClr val="04043F"/>
                </a:solidFill>
              </a:rPr>
              <a:t>wedi'u</a:t>
            </a:r>
            <a:r>
              <a:rPr lang="en-US" sz="2000">
                <a:solidFill>
                  <a:srgbClr val="04043F"/>
                </a:solidFill>
              </a:rPr>
              <a:t> </a:t>
            </a:r>
            <a:r>
              <a:rPr lang="en-US" sz="2000" err="1">
                <a:solidFill>
                  <a:srgbClr val="04043F"/>
                </a:solidFill>
              </a:rPr>
              <a:t>cwblhau</a:t>
            </a:r>
            <a:r>
              <a:rPr lang="en-US" sz="2000">
                <a:solidFill>
                  <a:srgbClr val="04043F"/>
                </a:solidFill>
              </a:rPr>
              <a:t>, </a:t>
            </a:r>
            <a:r>
              <a:rPr lang="en-US" sz="2000" err="1">
                <a:solidFill>
                  <a:srgbClr val="04043F"/>
                </a:solidFill>
              </a:rPr>
              <a:t>gan</a:t>
            </a:r>
            <a:r>
              <a:rPr lang="en-US" sz="2000">
                <a:solidFill>
                  <a:srgbClr val="04043F"/>
                </a:solidFill>
              </a:rPr>
              <a:t> </a:t>
            </a:r>
            <a:r>
              <a:rPr lang="en-US" sz="2000" err="1">
                <a:solidFill>
                  <a:srgbClr val="04043F"/>
                </a:solidFill>
              </a:rPr>
              <a:t>arwain</a:t>
            </a:r>
            <a:r>
              <a:rPr lang="en-US" sz="2000">
                <a:solidFill>
                  <a:srgbClr val="04043F"/>
                </a:solidFill>
              </a:rPr>
              <a:t> at </a:t>
            </a:r>
            <a:r>
              <a:rPr lang="en-US" sz="2000" err="1">
                <a:solidFill>
                  <a:srgbClr val="04043F"/>
                </a:solidFill>
              </a:rPr>
              <a:t>gyfradd</a:t>
            </a:r>
            <a:r>
              <a:rPr lang="en-US" sz="2000">
                <a:solidFill>
                  <a:srgbClr val="04043F"/>
                </a:solidFill>
              </a:rPr>
              <a:t> </a:t>
            </a:r>
            <a:r>
              <a:rPr lang="en-US" sz="2000" err="1">
                <a:solidFill>
                  <a:srgbClr val="04043F"/>
                </a:solidFill>
              </a:rPr>
              <a:t>ymateb</a:t>
            </a:r>
            <a:r>
              <a:rPr lang="en-US" sz="2000">
                <a:solidFill>
                  <a:srgbClr val="04043F"/>
                </a:solidFill>
              </a:rPr>
              <a:t> o 11%.</a:t>
            </a:r>
          </a:p>
        </p:txBody>
      </p:sp>
      <p:sp>
        <p:nvSpPr>
          <p:cNvPr id="3" name="Content Placeholder 7">
            <a:extLst>
              <a:ext uri="{FF2B5EF4-FFF2-40B4-BE49-F238E27FC236}">
                <a16:creationId xmlns:a16="http://schemas.microsoft.com/office/drawing/2014/main" id="{E5D4ACBB-FB2A-BBCF-B759-51365C385BB4}"/>
              </a:ext>
            </a:extLst>
          </p:cNvPr>
          <p:cNvSpPr txBox="1">
            <a:spLocks/>
          </p:cNvSpPr>
          <p:nvPr/>
        </p:nvSpPr>
        <p:spPr>
          <a:xfrm>
            <a:off x="358165" y="2025133"/>
            <a:ext cx="6204559" cy="4212736"/>
          </a:xfrm>
        </p:spPr>
        <p:txBody>
          <a:bodyPr/>
          <a:lstStyle>
            <a:lvl1pPr marL="342891" indent="-342891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32" indent="-28574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2971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160" indent="-22859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349" indent="-228594" algn="l" defTabSz="457189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1400" err="1">
                <a:solidFill>
                  <a:srgbClr val="04043F"/>
                </a:solidFill>
              </a:rPr>
              <a:t>Ym</a:t>
            </a:r>
            <a:r>
              <a:rPr lang="en-US" sz="1400">
                <a:solidFill>
                  <a:srgbClr val="04043F"/>
                </a:solidFill>
              </a:rPr>
              <a:t> mis </a:t>
            </a:r>
            <a:r>
              <a:rPr lang="en-US" sz="1400" err="1">
                <a:solidFill>
                  <a:srgbClr val="04043F"/>
                </a:solidFill>
              </a:rPr>
              <a:t>Chwefror</a:t>
            </a:r>
            <a:r>
              <a:rPr lang="en-US" sz="1400">
                <a:solidFill>
                  <a:srgbClr val="04043F"/>
                </a:solidFill>
              </a:rPr>
              <a:t> 2026, </a:t>
            </a:r>
            <a:r>
              <a:rPr lang="en-US" sz="1400" err="1">
                <a:solidFill>
                  <a:srgbClr val="04043F"/>
                </a:solidFill>
              </a:rPr>
              <a:t>cysylltodd</a:t>
            </a:r>
            <a:r>
              <a:rPr lang="en-US" sz="1400">
                <a:solidFill>
                  <a:srgbClr val="04043F"/>
                </a:solidFill>
              </a:rPr>
              <a:t> </a:t>
            </a:r>
            <a:r>
              <a:rPr lang="en-US" sz="1400" err="1">
                <a:solidFill>
                  <a:srgbClr val="04043F"/>
                </a:solidFill>
              </a:rPr>
              <a:t>Croeso</a:t>
            </a:r>
            <a:r>
              <a:rPr lang="en-US" sz="1400">
                <a:solidFill>
                  <a:srgbClr val="04043F"/>
                </a:solidFill>
              </a:rPr>
              <a:t> Cymru ag </a:t>
            </a:r>
            <a:r>
              <a:rPr lang="en-US" sz="1400" err="1">
                <a:solidFill>
                  <a:srgbClr val="04043F"/>
                </a:solidFill>
              </a:rPr>
              <a:t>ymholwyr</a:t>
            </a:r>
            <a:r>
              <a:rPr lang="en-US" sz="1400">
                <a:solidFill>
                  <a:srgbClr val="04043F"/>
                </a:solidFill>
              </a:rPr>
              <a:t> </a:t>
            </a:r>
            <a:r>
              <a:rPr lang="en-US" sz="1400" err="1">
                <a:solidFill>
                  <a:srgbClr val="04043F"/>
                </a:solidFill>
              </a:rPr>
              <a:t>trwy</a:t>
            </a:r>
            <a:r>
              <a:rPr lang="en-US" sz="1400">
                <a:solidFill>
                  <a:srgbClr val="04043F"/>
                </a:solidFill>
              </a:rPr>
              <a:t> e-</a:t>
            </a:r>
            <a:r>
              <a:rPr lang="en-US" sz="1400" err="1">
                <a:solidFill>
                  <a:srgbClr val="04043F"/>
                </a:solidFill>
              </a:rPr>
              <a:t>bost</a:t>
            </a:r>
            <a:r>
              <a:rPr lang="en-US" sz="1400">
                <a:solidFill>
                  <a:srgbClr val="04043F"/>
                </a:solidFill>
              </a:rPr>
              <a:t>, </a:t>
            </a:r>
            <a:r>
              <a:rPr lang="en-US" sz="1400" err="1">
                <a:solidFill>
                  <a:srgbClr val="04043F"/>
                </a:solidFill>
              </a:rPr>
              <a:t>gan</a:t>
            </a:r>
            <a:r>
              <a:rPr lang="en-US" sz="1400">
                <a:solidFill>
                  <a:srgbClr val="04043F"/>
                </a:solidFill>
              </a:rPr>
              <a:t> </a:t>
            </a:r>
            <a:r>
              <a:rPr lang="en-US" sz="1400" err="1">
                <a:solidFill>
                  <a:srgbClr val="04043F"/>
                </a:solidFill>
              </a:rPr>
              <a:t>eu</a:t>
            </a:r>
            <a:r>
              <a:rPr lang="en-US" sz="1400">
                <a:solidFill>
                  <a:srgbClr val="04043F"/>
                </a:solidFill>
              </a:rPr>
              <a:t> </a:t>
            </a:r>
            <a:r>
              <a:rPr lang="en-US" sz="1400" err="1">
                <a:solidFill>
                  <a:srgbClr val="04043F"/>
                </a:solidFill>
              </a:rPr>
              <a:t>gwahodd</a:t>
            </a:r>
            <a:r>
              <a:rPr lang="en-US" sz="1400">
                <a:solidFill>
                  <a:srgbClr val="04043F"/>
                </a:solidFill>
              </a:rPr>
              <a:t> </a:t>
            </a:r>
            <a:r>
              <a:rPr lang="en-US" sz="1400" err="1">
                <a:solidFill>
                  <a:srgbClr val="04043F"/>
                </a:solidFill>
              </a:rPr>
              <a:t>i</a:t>
            </a:r>
            <a:r>
              <a:rPr lang="en-US" sz="1400">
                <a:solidFill>
                  <a:srgbClr val="04043F"/>
                </a:solidFill>
              </a:rPr>
              <a:t> </a:t>
            </a:r>
            <a:r>
              <a:rPr lang="en-US" sz="1400" err="1">
                <a:solidFill>
                  <a:srgbClr val="04043F"/>
                </a:solidFill>
              </a:rPr>
              <a:t>gwblhau</a:t>
            </a:r>
            <a:r>
              <a:rPr lang="en-US" sz="1400">
                <a:solidFill>
                  <a:srgbClr val="04043F"/>
                </a:solidFill>
              </a:rPr>
              <a:t> </a:t>
            </a:r>
            <a:r>
              <a:rPr lang="en-US" sz="1400" err="1">
                <a:solidFill>
                  <a:srgbClr val="04043F"/>
                </a:solidFill>
              </a:rPr>
              <a:t>arolwg</a:t>
            </a:r>
            <a:r>
              <a:rPr lang="en-US" sz="1400">
                <a:solidFill>
                  <a:srgbClr val="04043F"/>
                </a:solidFill>
              </a:rPr>
              <a:t> </a:t>
            </a:r>
            <a:r>
              <a:rPr lang="en-US" sz="1400" err="1">
                <a:solidFill>
                  <a:srgbClr val="04043F"/>
                </a:solidFill>
              </a:rPr>
              <a:t>ar-lein</a:t>
            </a:r>
            <a:r>
              <a:rPr lang="en-US" sz="1400">
                <a:solidFill>
                  <a:srgbClr val="04043F"/>
                </a:solidFill>
              </a:rPr>
              <a:t> 10 </a:t>
            </a:r>
            <a:r>
              <a:rPr lang="en-US" sz="1400" err="1">
                <a:solidFill>
                  <a:srgbClr val="04043F"/>
                </a:solidFill>
              </a:rPr>
              <a:t>i</a:t>
            </a:r>
            <a:r>
              <a:rPr lang="en-US" sz="1400">
                <a:solidFill>
                  <a:srgbClr val="04043F"/>
                </a:solidFill>
              </a:rPr>
              <a:t> 15 </a:t>
            </a:r>
            <a:r>
              <a:rPr lang="en-US" sz="1400" err="1">
                <a:solidFill>
                  <a:srgbClr val="04043F"/>
                </a:solidFill>
              </a:rPr>
              <a:t>munud</a:t>
            </a:r>
            <a:r>
              <a:rPr lang="en-US" sz="1400">
                <a:solidFill>
                  <a:srgbClr val="04043F"/>
                </a:solidFill>
              </a:rPr>
              <a:t> o hyd. </a:t>
            </a:r>
            <a:r>
              <a:rPr lang="en-US" sz="1400" err="1">
                <a:solidFill>
                  <a:srgbClr val="04043F"/>
                </a:solidFill>
              </a:rPr>
              <a:t>Anfonwyd</a:t>
            </a:r>
            <a:r>
              <a:rPr lang="en-US" sz="1400">
                <a:solidFill>
                  <a:srgbClr val="04043F"/>
                </a:solidFill>
              </a:rPr>
              <a:t> e-</a:t>
            </a:r>
            <a:r>
              <a:rPr lang="en-US" sz="1400" err="1">
                <a:solidFill>
                  <a:srgbClr val="04043F"/>
                </a:solidFill>
              </a:rPr>
              <a:t>byst</a:t>
            </a:r>
            <a:r>
              <a:rPr lang="en-US" sz="1400">
                <a:solidFill>
                  <a:srgbClr val="04043F"/>
                </a:solidFill>
              </a:rPr>
              <a:t> </a:t>
            </a:r>
            <a:r>
              <a:rPr lang="en-US" sz="1400" err="1">
                <a:solidFill>
                  <a:srgbClr val="04043F"/>
                </a:solidFill>
              </a:rPr>
              <a:t>atgoffa</a:t>
            </a:r>
            <a:r>
              <a:rPr lang="en-US" sz="1400">
                <a:solidFill>
                  <a:srgbClr val="04043F"/>
                </a:solidFill>
              </a:rPr>
              <a:t> at rai </a:t>
            </a:r>
            <a:r>
              <a:rPr lang="en-US" sz="1400" err="1">
                <a:solidFill>
                  <a:srgbClr val="04043F"/>
                </a:solidFill>
              </a:rPr>
              <a:t>na</a:t>
            </a:r>
            <a:r>
              <a:rPr lang="en-US" sz="1400">
                <a:solidFill>
                  <a:srgbClr val="04043F"/>
                </a:solidFill>
              </a:rPr>
              <a:t> </a:t>
            </a:r>
            <a:r>
              <a:rPr lang="en-US" sz="1400" err="1">
                <a:solidFill>
                  <a:srgbClr val="04043F"/>
                </a:solidFill>
              </a:rPr>
              <a:t>ymatebodd</a:t>
            </a:r>
            <a:r>
              <a:rPr lang="en-US" sz="1400">
                <a:solidFill>
                  <a:srgbClr val="04043F"/>
                </a:solidFill>
              </a:rPr>
              <a:t> </a:t>
            </a:r>
            <a:r>
              <a:rPr lang="en-US" sz="1400" err="1">
                <a:solidFill>
                  <a:srgbClr val="04043F"/>
                </a:solidFill>
              </a:rPr>
              <a:t>wythnos</a:t>
            </a:r>
            <a:r>
              <a:rPr lang="en-US" sz="1400">
                <a:solidFill>
                  <a:srgbClr val="04043F"/>
                </a:solidFill>
              </a:rPr>
              <a:t> </a:t>
            </a:r>
            <a:r>
              <a:rPr lang="en-US" sz="1400" err="1">
                <a:solidFill>
                  <a:srgbClr val="04043F"/>
                </a:solidFill>
              </a:rPr>
              <a:t>ar</a:t>
            </a:r>
            <a:r>
              <a:rPr lang="en-US" sz="1400">
                <a:solidFill>
                  <a:srgbClr val="04043F"/>
                </a:solidFill>
              </a:rPr>
              <a:t> </a:t>
            </a:r>
            <a:r>
              <a:rPr lang="en-US" sz="1400" err="1">
                <a:solidFill>
                  <a:srgbClr val="04043F"/>
                </a:solidFill>
              </a:rPr>
              <a:t>ôl</a:t>
            </a:r>
            <a:r>
              <a:rPr lang="en-US" sz="1400">
                <a:solidFill>
                  <a:srgbClr val="04043F"/>
                </a:solidFill>
              </a:rPr>
              <a:t> y </a:t>
            </a:r>
            <a:r>
              <a:rPr lang="en-US" sz="1400" err="1">
                <a:solidFill>
                  <a:srgbClr val="04043F"/>
                </a:solidFill>
              </a:rPr>
              <a:t>gwahoddiad</a:t>
            </a:r>
            <a:r>
              <a:rPr lang="en-US" sz="1400">
                <a:solidFill>
                  <a:srgbClr val="04043F"/>
                </a:solidFill>
              </a:rPr>
              <a:t> </a:t>
            </a:r>
            <a:r>
              <a:rPr lang="en-US" sz="1400" err="1">
                <a:solidFill>
                  <a:srgbClr val="04043F"/>
                </a:solidFill>
              </a:rPr>
              <a:t>cychwynnol</a:t>
            </a:r>
            <a:r>
              <a:rPr lang="en-US" sz="1400">
                <a:solidFill>
                  <a:srgbClr val="04043F"/>
                </a:solidFill>
              </a:rPr>
              <a:t>, a </a:t>
            </a:r>
            <a:r>
              <a:rPr lang="en-US" sz="1400" err="1">
                <a:solidFill>
                  <a:srgbClr val="04043F"/>
                </a:solidFill>
              </a:rPr>
              <a:t>chynigiwyd</a:t>
            </a:r>
            <a:r>
              <a:rPr lang="en-US" sz="1400">
                <a:solidFill>
                  <a:srgbClr val="04043F"/>
                </a:solidFill>
              </a:rPr>
              <a:t> </a:t>
            </a:r>
            <a:r>
              <a:rPr lang="en-US" sz="1400" err="1">
                <a:solidFill>
                  <a:srgbClr val="04043F"/>
                </a:solidFill>
              </a:rPr>
              <a:t>cymhelliant</a:t>
            </a:r>
            <a:r>
              <a:rPr lang="en-US" sz="1400">
                <a:solidFill>
                  <a:srgbClr val="04043F"/>
                </a:solidFill>
              </a:rPr>
              <a:t> </a:t>
            </a:r>
            <a:r>
              <a:rPr lang="en-US" sz="1400" err="1">
                <a:solidFill>
                  <a:srgbClr val="04043F"/>
                </a:solidFill>
              </a:rPr>
              <a:t>raffl</a:t>
            </a:r>
            <a:r>
              <a:rPr lang="en-US" sz="1400">
                <a:solidFill>
                  <a:srgbClr val="04043F"/>
                </a:solidFill>
              </a:rPr>
              <a:t> </a:t>
            </a:r>
            <a:r>
              <a:rPr lang="en-US" sz="1400" err="1">
                <a:solidFill>
                  <a:srgbClr val="04043F"/>
                </a:solidFill>
              </a:rPr>
              <a:t>wobrau</a:t>
            </a:r>
            <a:r>
              <a:rPr lang="en-US" sz="1400">
                <a:solidFill>
                  <a:srgbClr val="04043F"/>
                </a:solidFill>
              </a:rPr>
              <a:t>. </a:t>
            </a:r>
            <a:r>
              <a:rPr lang="en-US" sz="1400" err="1">
                <a:solidFill>
                  <a:srgbClr val="04043F"/>
                </a:solidFill>
              </a:rPr>
              <a:t>Agorodd</a:t>
            </a:r>
            <a:r>
              <a:rPr lang="en-US" sz="1400">
                <a:solidFill>
                  <a:srgbClr val="04043F"/>
                </a:solidFill>
              </a:rPr>
              <a:t> yr </a:t>
            </a:r>
            <a:r>
              <a:rPr lang="en-US" sz="1400" err="1">
                <a:solidFill>
                  <a:srgbClr val="04043F"/>
                </a:solidFill>
              </a:rPr>
              <a:t>arolwg</a:t>
            </a:r>
            <a:r>
              <a:rPr lang="en-US" sz="1400">
                <a:solidFill>
                  <a:srgbClr val="04043F"/>
                </a:solidFill>
              </a:rPr>
              <a:t> </a:t>
            </a:r>
            <a:r>
              <a:rPr lang="en-US" sz="1400" err="1">
                <a:solidFill>
                  <a:srgbClr val="04043F"/>
                </a:solidFill>
              </a:rPr>
              <a:t>ar</a:t>
            </a:r>
            <a:r>
              <a:rPr lang="en-US" sz="1400">
                <a:solidFill>
                  <a:srgbClr val="04043F"/>
                </a:solidFill>
              </a:rPr>
              <a:t> 5ed </a:t>
            </a:r>
            <a:r>
              <a:rPr lang="en-US" sz="1400" err="1">
                <a:solidFill>
                  <a:srgbClr val="04043F"/>
                </a:solidFill>
              </a:rPr>
              <a:t>Chwefror</a:t>
            </a:r>
            <a:r>
              <a:rPr lang="en-US" sz="1400">
                <a:solidFill>
                  <a:srgbClr val="04043F"/>
                </a:solidFill>
              </a:rPr>
              <a:t> a </a:t>
            </a:r>
            <a:r>
              <a:rPr lang="en-US" sz="1400" err="1">
                <a:solidFill>
                  <a:srgbClr val="04043F"/>
                </a:solidFill>
              </a:rPr>
              <a:t>chaeodd</a:t>
            </a:r>
            <a:r>
              <a:rPr lang="en-US" sz="1400">
                <a:solidFill>
                  <a:srgbClr val="04043F"/>
                </a:solidFill>
              </a:rPr>
              <a:t> </a:t>
            </a:r>
            <a:r>
              <a:rPr lang="en-US" sz="1400" err="1">
                <a:solidFill>
                  <a:srgbClr val="04043F"/>
                </a:solidFill>
              </a:rPr>
              <a:t>ar</a:t>
            </a:r>
            <a:r>
              <a:rPr lang="en-US" sz="1400">
                <a:solidFill>
                  <a:srgbClr val="04043F"/>
                </a:solidFill>
              </a:rPr>
              <a:t> 2il </a:t>
            </a:r>
            <a:r>
              <a:rPr lang="en-US" sz="1400" err="1">
                <a:solidFill>
                  <a:srgbClr val="04043F"/>
                </a:solidFill>
              </a:rPr>
              <a:t>Fawrth</a:t>
            </a:r>
            <a:r>
              <a:rPr lang="en-US" sz="1400">
                <a:solidFill>
                  <a:srgbClr val="04043F"/>
                </a:solidFill>
              </a:rPr>
              <a:t> 2026.</a:t>
            </a:r>
          </a:p>
          <a:p>
            <a:pPr marL="0" indent="0">
              <a:buFont typeface="Arial"/>
              <a:buNone/>
            </a:pPr>
            <a:endParaRPr lang="en-US" sz="1400">
              <a:solidFill>
                <a:srgbClr val="04043F"/>
              </a:solidFill>
            </a:endParaRPr>
          </a:p>
          <a:p>
            <a:pPr marL="0" indent="0">
              <a:buFont typeface="Arial"/>
              <a:buNone/>
            </a:pPr>
            <a:r>
              <a:rPr lang="en-US" sz="1400" b="1" err="1">
                <a:solidFill>
                  <a:srgbClr val="04043F"/>
                </a:solidFill>
              </a:rPr>
              <a:t>Sampl</a:t>
            </a:r>
            <a:r>
              <a:rPr lang="en-US" sz="1400" b="1">
                <a:solidFill>
                  <a:srgbClr val="04043F"/>
                </a:solidFill>
              </a:rPr>
              <a:t> a </a:t>
            </a:r>
            <a:r>
              <a:rPr lang="en-US" sz="1400" b="1" err="1">
                <a:solidFill>
                  <a:srgbClr val="04043F"/>
                </a:solidFill>
              </a:rPr>
              <a:t>Chyfradd</a:t>
            </a:r>
            <a:r>
              <a:rPr lang="en-US" sz="1400" b="1">
                <a:solidFill>
                  <a:srgbClr val="04043F"/>
                </a:solidFill>
              </a:rPr>
              <a:t> </a:t>
            </a:r>
            <a:r>
              <a:rPr lang="en-US" sz="1400" b="1" err="1">
                <a:solidFill>
                  <a:srgbClr val="04043F"/>
                </a:solidFill>
              </a:rPr>
              <a:t>Ymateb</a:t>
            </a:r>
            <a:endParaRPr lang="en-US" sz="1400" b="1">
              <a:solidFill>
                <a:srgbClr val="04043F"/>
              </a:solidFill>
            </a:endParaRPr>
          </a:p>
          <a:p>
            <a:pPr marL="0" indent="0">
              <a:buFont typeface="Arial"/>
              <a:buNone/>
            </a:pPr>
            <a:r>
              <a:rPr lang="en-US" sz="1400" err="1">
                <a:solidFill>
                  <a:srgbClr val="04043F"/>
                </a:solidFill>
              </a:rPr>
              <a:t>Tynnwyd</a:t>
            </a:r>
            <a:r>
              <a:rPr lang="en-US" sz="1400">
                <a:solidFill>
                  <a:srgbClr val="04043F"/>
                </a:solidFill>
              </a:rPr>
              <a:t> y </a:t>
            </a:r>
            <a:r>
              <a:rPr lang="en-US" sz="1400" err="1">
                <a:solidFill>
                  <a:srgbClr val="04043F"/>
                </a:solidFill>
              </a:rPr>
              <a:t>sampl</a:t>
            </a:r>
            <a:r>
              <a:rPr lang="en-US" sz="1400">
                <a:solidFill>
                  <a:srgbClr val="04043F"/>
                </a:solidFill>
              </a:rPr>
              <a:t> o </a:t>
            </a:r>
            <a:r>
              <a:rPr lang="en-US" sz="1400" err="1">
                <a:solidFill>
                  <a:srgbClr val="04043F"/>
                </a:solidFill>
              </a:rPr>
              <a:t>wahanol</a:t>
            </a:r>
            <a:r>
              <a:rPr lang="en-US" sz="1400">
                <a:solidFill>
                  <a:srgbClr val="04043F"/>
                </a:solidFill>
              </a:rPr>
              <a:t> </a:t>
            </a:r>
            <a:r>
              <a:rPr lang="en-US" sz="1400" err="1">
                <a:solidFill>
                  <a:srgbClr val="04043F"/>
                </a:solidFill>
              </a:rPr>
              <a:t>ffynonellau</a:t>
            </a:r>
            <a:r>
              <a:rPr lang="en-US" sz="1400">
                <a:solidFill>
                  <a:srgbClr val="04043F"/>
                </a:solidFill>
              </a:rPr>
              <a:t>, </a:t>
            </a:r>
            <a:r>
              <a:rPr lang="en-US" sz="1400" err="1">
                <a:solidFill>
                  <a:srgbClr val="04043F"/>
                </a:solidFill>
              </a:rPr>
              <a:t>gan</a:t>
            </a:r>
            <a:r>
              <a:rPr lang="en-US" sz="1400">
                <a:solidFill>
                  <a:srgbClr val="04043F"/>
                </a:solidFill>
              </a:rPr>
              <a:t> </a:t>
            </a:r>
            <a:r>
              <a:rPr lang="en-US" sz="1400" err="1">
                <a:solidFill>
                  <a:srgbClr val="04043F"/>
                </a:solidFill>
              </a:rPr>
              <a:t>adlewyrchu'r</a:t>
            </a:r>
            <a:r>
              <a:rPr lang="en-US" sz="1400">
                <a:solidFill>
                  <a:srgbClr val="04043F"/>
                </a:solidFill>
              </a:rPr>
              <a:t> </a:t>
            </a:r>
            <a:r>
              <a:rPr lang="en-US" sz="1400" err="1">
                <a:solidFill>
                  <a:srgbClr val="04043F"/>
                </a:solidFill>
              </a:rPr>
              <a:t>gwahanol</a:t>
            </a:r>
            <a:r>
              <a:rPr lang="en-US" sz="1400">
                <a:solidFill>
                  <a:srgbClr val="04043F"/>
                </a:solidFill>
              </a:rPr>
              <a:t> </a:t>
            </a:r>
            <a:r>
              <a:rPr lang="en-US" sz="1400" err="1">
                <a:solidFill>
                  <a:srgbClr val="04043F"/>
                </a:solidFill>
              </a:rPr>
              <a:t>ffyrdd</a:t>
            </a:r>
            <a:r>
              <a:rPr lang="en-US" sz="1400">
                <a:solidFill>
                  <a:srgbClr val="04043F"/>
                </a:solidFill>
              </a:rPr>
              <a:t> yr </a:t>
            </a:r>
            <a:r>
              <a:rPr lang="en-US" sz="1400" err="1">
                <a:solidFill>
                  <a:srgbClr val="04043F"/>
                </a:solidFill>
              </a:rPr>
              <a:t>oedd</a:t>
            </a:r>
            <a:r>
              <a:rPr lang="en-US" sz="1400">
                <a:solidFill>
                  <a:srgbClr val="04043F"/>
                </a:solidFill>
              </a:rPr>
              <a:t> </a:t>
            </a:r>
            <a:r>
              <a:rPr lang="en-US" sz="1400" err="1">
                <a:solidFill>
                  <a:srgbClr val="04043F"/>
                </a:solidFill>
              </a:rPr>
              <a:t>ymholwyr</a:t>
            </a:r>
            <a:r>
              <a:rPr lang="en-US" sz="1400">
                <a:solidFill>
                  <a:srgbClr val="04043F"/>
                </a:solidFill>
              </a:rPr>
              <a:t> </a:t>
            </a:r>
            <a:r>
              <a:rPr lang="en-US" sz="1400" err="1">
                <a:solidFill>
                  <a:srgbClr val="04043F"/>
                </a:solidFill>
              </a:rPr>
              <a:t>wedi</a:t>
            </a:r>
            <a:r>
              <a:rPr lang="en-US" sz="1400">
                <a:solidFill>
                  <a:srgbClr val="04043F"/>
                </a:solidFill>
              </a:rPr>
              <a:t> </a:t>
            </a:r>
            <a:r>
              <a:rPr lang="en-US" sz="1400" err="1">
                <a:solidFill>
                  <a:srgbClr val="04043F"/>
                </a:solidFill>
              </a:rPr>
              <a:t>cysylltu</a:t>
            </a:r>
            <a:r>
              <a:rPr lang="en-US" sz="1400">
                <a:solidFill>
                  <a:srgbClr val="04043F"/>
                </a:solidFill>
              </a:rPr>
              <a:t> â </a:t>
            </a:r>
            <a:r>
              <a:rPr lang="en-US" sz="1400" err="1">
                <a:solidFill>
                  <a:srgbClr val="04043F"/>
                </a:solidFill>
              </a:rPr>
              <a:t>Chroeso</a:t>
            </a:r>
            <a:r>
              <a:rPr lang="en-US" sz="1400">
                <a:solidFill>
                  <a:srgbClr val="04043F"/>
                </a:solidFill>
              </a:rPr>
              <a:t> Cymru. </a:t>
            </a:r>
            <a:r>
              <a:rPr lang="en-US" sz="1400" err="1">
                <a:solidFill>
                  <a:srgbClr val="04043F"/>
                </a:solidFill>
              </a:rPr>
              <a:t>Mae'r</a:t>
            </a:r>
            <a:r>
              <a:rPr lang="en-US" sz="1400">
                <a:solidFill>
                  <a:srgbClr val="04043F"/>
                </a:solidFill>
              </a:rPr>
              <a:t> </a:t>
            </a:r>
            <a:r>
              <a:rPr lang="en-US" sz="1400" err="1">
                <a:solidFill>
                  <a:srgbClr val="04043F"/>
                </a:solidFill>
              </a:rPr>
              <a:t>graff</a:t>
            </a:r>
            <a:r>
              <a:rPr lang="en-US" sz="1400">
                <a:solidFill>
                  <a:srgbClr val="04043F"/>
                </a:solidFill>
              </a:rPr>
              <a:t> </a:t>
            </a:r>
            <a:r>
              <a:rPr lang="en-US" sz="1400" err="1">
                <a:solidFill>
                  <a:srgbClr val="04043F"/>
                </a:solidFill>
              </a:rPr>
              <a:t>ar</a:t>
            </a:r>
            <a:r>
              <a:rPr lang="en-US" sz="1400">
                <a:solidFill>
                  <a:srgbClr val="04043F"/>
                </a:solidFill>
              </a:rPr>
              <a:t> y </a:t>
            </a:r>
            <a:r>
              <a:rPr lang="en-US" sz="1400" err="1">
                <a:solidFill>
                  <a:srgbClr val="04043F"/>
                </a:solidFill>
              </a:rPr>
              <a:t>dde</a:t>
            </a:r>
            <a:r>
              <a:rPr lang="en-US" sz="1400">
                <a:solidFill>
                  <a:srgbClr val="04043F"/>
                </a:solidFill>
              </a:rPr>
              <a:t> </a:t>
            </a:r>
            <a:r>
              <a:rPr lang="en-US" sz="1400" err="1">
                <a:solidFill>
                  <a:srgbClr val="04043F"/>
                </a:solidFill>
              </a:rPr>
              <a:t>yn</a:t>
            </a:r>
            <a:r>
              <a:rPr lang="en-US" sz="1400">
                <a:solidFill>
                  <a:srgbClr val="04043F"/>
                </a:solidFill>
              </a:rPr>
              <a:t> </a:t>
            </a:r>
            <a:r>
              <a:rPr lang="en-US" sz="1400" err="1">
                <a:solidFill>
                  <a:srgbClr val="04043F"/>
                </a:solidFill>
              </a:rPr>
              <a:t>dangos</a:t>
            </a:r>
            <a:r>
              <a:rPr lang="en-US" sz="1400">
                <a:solidFill>
                  <a:srgbClr val="04043F"/>
                </a:solidFill>
              </a:rPr>
              <a:t> </a:t>
            </a:r>
            <a:r>
              <a:rPr lang="en-US" sz="1400" err="1">
                <a:solidFill>
                  <a:srgbClr val="04043F"/>
                </a:solidFill>
              </a:rPr>
              <a:t>ffynonellau'r</a:t>
            </a:r>
            <a:r>
              <a:rPr lang="en-US" sz="1400">
                <a:solidFill>
                  <a:srgbClr val="04043F"/>
                </a:solidFill>
              </a:rPr>
              <a:t> </a:t>
            </a:r>
            <a:r>
              <a:rPr lang="en-US" sz="1400" err="1">
                <a:solidFill>
                  <a:srgbClr val="04043F"/>
                </a:solidFill>
              </a:rPr>
              <a:t>sampl</a:t>
            </a:r>
            <a:r>
              <a:rPr lang="en-US" sz="1400">
                <a:solidFill>
                  <a:srgbClr val="04043F"/>
                </a:solidFill>
              </a:rPr>
              <a:t> </a:t>
            </a:r>
            <a:r>
              <a:rPr lang="en-US" sz="1400" err="1">
                <a:solidFill>
                  <a:srgbClr val="04043F"/>
                </a:solidFill>
              </a:rPr>
              <a:t>ynghyd</a:t>
            </a:r>
            <a:r>
              <a:rPr lang="en-US" sz="1400">
                <a:solidFill>
                  <a:srgbClr val="04043F"/>
                </a:solidFill>
              </a:rPr>
              <a:t> â </a:t>
            </a:r>
            <a:r>
              <a:rPr lang="en-US" sz="1400" err="1">
                <a:solidFill>
                  <a:srgbClr val="04043F"/>
                </a:solidFill>
              </a:rPr>
              <a:t>nifer</a:t>
            </a:r>
            <a:r>
              <a:rPr lang="en-US" sz="1400">
                <a:solidFill>
                  <a:srgbClr val="04043F"/>
                </a:solidFill>
              </a:rPr>
              <a:t> yr </a:t>
            </a:r>
            <a:r>
              <a:rPr lang="en-US" sz="1400" err="1">
                <a:solidFill>
                  <a:srgbClr val="04043F"/>
                </a:solidFill>
              </a:rPr>
              <a:t>arolygon</a:t>
            </a:r>
            <a:r>
              <a:rPr lang="en-US" sz="1400">
                <a:solidFill>
                  <a:srgbClr val="04043F"/>
                </a:solidFill>
              </a:rPr>
              <a:t> a </a:t>
            </a:r>
            <a:r>
              <a:rPr lang="en-US" sz="1400" err="1">
                <a:solidFill>
                  <a:srgbClr val="04043F"/>
                </a:solidFill>
              </a:rPr>
              <a:t>gwblhawyd</a:t>
            </a:r>
            <a:r>
              <a:rPr lang="en-US" sz="1400">
                <a:solidFill>
                  <a:srgbClr val="04043F"/>
                </a:solidFill>
              </a:rPr>
              <a:t> </a:t>
            </a:r>
            <a:r>
              <a:rPr lang="en-US" sz="1400" err="1">
                <a:solidFill>
                  <a:srgbClr val="04043F"/>
                </a:solidFill>
              </a:rPr>
              <a:t>ar</a:t>
            </a:r>
            <a:r>
              <a:rPr lang="en-US" sz="1400">
                <a:solidFill>
                  <a:srgbClr val="04043F"/>
                </a:solidFill>
              </a:rPr>
              <a:t> </a:t>
            </a:r>
            <a:r>
              <a:rPr lang="en-US" sz="1400" err="1">
                <a:solidFill>
                  <a:srgbClr val="04043F"/>
                </a:solidFill>
              </a:rPr>
              <a:t>gyfer</a:t>
            </a:r>
            <a:r>
              <a:rPr lang="en-US" sz="1400">
                <a:solidFill>
                  <a:srgbClr val="04043F"/>
                </a:solidFill>
              </a:rPr>
              <a:t> </a:t>
            </a:r>
            <a:r>
              <a:rPr lang="en-US" sz="1400" err="1">
                <a:solidFill>
                  <a:srgbClr val="04043F"/>
                </a:solidFill>
              </a:rPr>
              <a:t>pob</a:t>
            </a:r>
            <a:r>
              <a:rPr lang="en-US" sz="1400">
                <a:solidFill>
                  <a:srgbClr val="04043F"/>
                </a:solidFill>
              </a:rPr>
              <a:t> </a:t>
            </a:r>
            <a:r>
              <a:rPr lang="en-US" sz="1400" err="1">
                <a:solidFill>
                  <a:srgbClr val="04043F"/>
                </a:solidFill>
              </a:rPr>
              <a:t>ffynhonnell</a:t>
            </a:r>
            <a:r>
              <a:rPr lang="en-US" sz="1400">
                <a:solidFill>
                  <a:srgbClr val="04043F"/>
                </a:solidFill>
              </a:rPr>
              <a:t>.</a:t>
            </a:r>
          </a:p>
          <a:p>
            <a:pPr marL="0" indent="0">
              <a:buFont typeface="Arial"/>
              <a:buNone/>
            </a:pPr>
            <a:endParaRPr lang="en-US" sz="1400">
              <a:solidFill>
                <a:srgbClr val="04043F"/>
              </a:solidFill>
            </a:endParaRPr>
          </a:p>
          <a:p>
            <a:pPr marL="0" indent="0">
              <a:buFont typeface="Arial"/>
              <a:buNone/>
            </a:pPr>
            <a:r>
              <a:rPr lang="en-US" sz="1400" b="1" err="1">
                <a:solidFill>
                  <a:srgbClr val="04043F"/>
                </a:solidFill>
              </a:rPr>
              <a:t>Ystyriaeth</a:t>
            </a:r>
            <a:r>
              <a:rPr lang="en-US" sz="1400" b="1">
                <a:solidFill>
                  <a:srgbClr val="04043F"/>
                </a:solidFill>
              </a:rPr>
              <a:t> data</a:t>
            </a:r>
          </a:p>
          <a:p>
            <a:pPr marL="0" indent="0">
              <a:buFont typeface="Arial"/>
              <a:buNone/>
            </a:pPr>
            <a:r>
              <a:rPr lang="en-US" sz="1400" err="1">
                <a:solidFill>
                  <a:srgbClr val="04043F"/>
                </a:solidFill>
              </a:rPr>
              <a:t>Mae'n</a:t>
            </a:r>
            <a:r>
              <a:rPr lang="en-US" sz="1400">
                <a:solidFill>
                  <a:srgbClr val="04043F"/>
                </a:solidFill>
              </a:rPr>
              <a:t> </a:t>
            </a:r>
            <a:r>
              <a:rPr lang="en-US" sz="1400" err="1">
                <a:solidFill>
                  <a:srgbClr val="04043F"/>
                </a:solidFill>
              </a:rPr>
              <a:t>bwysig</a:t>
            </a:r>
            <a:r>
              <a:rPr lang="en-US" sz="1400">
                <a:solidFill>
                  <a:srgbClr val="04043F"/>
                </a:solidFill>
              </a:rPr>
              <a:t> nodi </a:t>
            </a:r>
            <a:r>
              <a:rPr lang="en-US" sz="1400" err="1">
                <a:solidFill>
                  <a:srgbClr val="04043F"/>
                </a:solidFill>
              </a:rPr>
              <a:t>nad</a:t>
            </a:r>
            <a:r>
              <a:rPr lang="en-US" sz="1400">
                <a:solidFill>
                  <a:srgbClr val="04043F"/>
                </a:solidFill>
              </a:rPr>
              <a:t> </a:t>
            </a:r>
            <a:r>
              <a:rPr lang="en-US" sz="1400" err="1">
                <a:solidFill>
                  <a:srgbClr val="04043F"/>
                </a:solidFill>
              </a:rPr>
              <a:t>yw'r</a:t>
            </a:r>
            <a:r>
              <a:rPr lang="en-US" sz="1400">
                <a:solidFill>
                  <a:srgbClr val="04043F"/>
                </a:solidFill>
              </a:rPr>
              <a:t> </a:t>
            </a:r>
            <a:r>
              <a:rPr lang="en-US" sz="1400" err="1">
                <a:solidFill>
                  <a:srgbClr val="04043F"/>
                </a:solidFill>
              </a:rPr>
              <a:t>sampl</a:t>
            </a:r>
            <a:r>
              <a:rPr lang="en-US" sz="1400">
                <a:solidFill>
                  <a:srgbClr val="04043F"/>
                </a:solidFill>
              </a:rPr>
              <a:t> </a:t>
            </a:r>
            <a:r>
              <a:rPr lang="en-US" sz="1400" err="1">
                <a:solidFill>
                  <a:srgbClr val="04043F"/>
                </a:solidFill>
              </a:rPr>
              <a:t>yn</a:t>
            </a:r>
            <a:r>
              <a:rPr lang="en-US" sz="1400">
                <a:solidFill>
                  <a:srgbClr val="04043F"/>
                </a:solidFill>
              </a:rPr>
              <a:t> </a:t>
            </a:r>
            <a:r>
              <a:rPr lang="en-US" sz="1400" err="1">
                <a:solidFill>
                  <a:srgbClr val="04043F"/>
                </a:solidFill>
              </a:rPr>
              <a:t>gynrychioliadol</a:t>
            </a:r>
            <a:r>
              <a:rPr lang="en-US" sz="1400">
                <a:solidFill>
                  <a:srgbClr val="04043F"/>
                </a:solidFill>
              </a:rPr>
              <a:t> o </a:t>
            </a:r>
            <a:r>
              <a:rPr lang="en-US" sz="1400" err="1">
                <a:solidFill>
                  <a:srgbClr val="04043F"/>
                </a:solidFill>
              </a:rPr>
              <a:t>boblogaeth</a:t>
            </a:r>
            <a:r>
              <a:rPr lang="en-US" sz="1400">
                <a:solidFill>
                  <a:srgbClr val="04043F"/>
                </a:solidFill>
              </a:rPr>
              <a:t> </a:t>
            </a:r>
            <a:r>
              <a:rPr lang="en-US" sz="1400" err="1">
                <a:solidFill>
                  <a:srgbClr val="04043F"/>
                </a:solidFill>
              </a:rPr>
              <a:t>gyffredinol</a:t>
            </a:r>
            <a:r>
              <a:rPr lang="en-US" sz="1400">
                <a:solidFill>
                  <a:srgbClr val="04043F"/>
                </a:solidFill>
              </a:rPr>
              <a:t> yr </a:t>
            </a:r>
            <a:r>
              <a:rPr lang="en-US" sz="1400" err="1">
                <a:solidFill>
                  <a:srgbClr val="04043F"/>
                </a:solidFill>
              </a:rPr>
              <a:t>Almaen</a:t>
            </a:r>
            <a:r>
              <a:rPr lang="en-US" sz="1400">
                <a:solidFill>
                  <a:srgbClr val="04043F"/>
                </a:solidFill>
              </a:rPr>
              <a:t>, </a:t>
            </a:r>
            <a:r>
              <a:rPr lang="en-US" sz="1400" err="1">
                <a:solidFill>
                  <a:srgbClr val="04043F"/>
                </a:solidFill>
              </a:rPr>
              <a:t>gan</a:t>
            </a:r>
            <a:r>
              <a:rPr lang="en-US" sz="1400">
                <a:solidFill>
                  <a:srgbClr val="04043F"/>
                </a:solidFill>
              </a:rPr>
              <a:t> </a:t>
            </a:r>
            <a:r>
              <a:rPr lang="en-US" sz="1400" err="1">
                <a:solidFill>
                  <a:srgbClr val="04043F"/>
                </a:solidFill>
              </a:rPr>
              <a:t>fod</a:t>
            </a:r>
            <a:r>
              <a:rPr lang="en-US" sz="1400">
                <a:solidFill>
                  <a:srgbClr val="04043F"/>
                </a:solidFill>
              </a:rPr>
              <a:t> </a:t>
            </a:r>
            <a:r>
              <a:rPr lang="en-US" sz="1400" err="1">
                <a:solidFill>
                  <a:srgbClr val="04043F"/>
                </a:solidFill>
              </a:rPr>
              <a:t>cyfranogwyr</a:t>
            </a:r>
            <a:r>
              <a:rPr lang="en-US" sz="1400">
                <a:solidFill>
                  <a:srgbClr val="04043F"/>
                </a:solidFill>
              </a:rPr>
              <a:t> â </a:t>
            </a:r>
            <a:r>
              <a:rPr lang="en-US" sz="1400" err="1">
                <a:solidFill>
                  <a:srgbClr val="04043F"/>
                </a:solidFill>
              </a:rPr>
              <a:t>chysylltiadau</a:t>
            </a:r>
            <a:r>
              <a:rPr lang="en-US" sz="1400">
                <a:solidFill>
                  <a:srgbClr val="04043F"/>
                </a:solidFill>
              </a:rPr>
              <a:t> </a:t>
            </a:r>
            <a:r>
              <a:rPr lang="en-US" sz="1400" err="1">
                <a:solidFill>
                  <a:srgbClr val="04043F"/>
                </a:solidFill>
              </a:rPr>
              <a:t>presennol</a:t>
            </a:r>
            <a:r>
              <a:rPr lang="en-US" sz="1400">
                <a:solidFill>
                  <a:srgbClr val="04043F"/>
                </a:solidFill>
              </a:rPr>
              <a:t> â </a:t>
            </a:r>
            <a:r>
              <a:rPr lang="en-US" sz="1400" err="1">
                <a:solidFill>
                  <a:srgbClr val="04043F"/>
                </a:solidFill>
              </a:rPr>
              <a:t>Chymru</a:t>
            </a:r>
            <a:r>
              <a:rPr lang="en-US" sz="1400">
                <a:solidFill>
                  <a:srgbClr val="04043F"/>
                </a:solidFill>
              </a:rPr>
              <a:t>. O </a:t>
            </a:r>
            <a:r>
              <a:rPr lang="en-US" sz="1400" err="1">
                <a:solidFill>
                  <a:srgbClr val="04043F"/>
                </a:solidFill>
              </a:rPr>
              <a:t>ganlyniad</a:t>
            </a:r>
            <a:r>
              <a:rPr lang="en-US" sz="1400">
                <a:solidFill>
                  <a:srgbClr val="04043F"/>
                </a:solidFill>
              </a:rPr>
              <a:t>, </a:t>
            </a:r>
            <a:r>
              <a:rPr lang="en-US" sz="1400" err="1">
                <a:solidFill>
                  <a:srgbClr val="04043F"/>
                </a:solidFill>
              </a:rPr>
              <a:t>mae'n</a:t>
            </a:r>
            <a:r>
              <a:rPr lang="en-US" sz="1400">
                <a:solidFill>
                  <a:srgbClr val="04043F"/>
                </a:solidFill>
              </a:rPr>
              <a:t> </a:t>
            </a:r>
            <a:r>
              <a:rPr lang="en-US" sz="1400" err="1">
                <a:solidFill>
                  <a:srgbClr val="04043F"/>
                </a:solidFill>
              </a:rPr>
              <a:t>debygol</a:t>
            </a:r>
            <a:r>
              <a:rPr lang="en-US" sz="1400">
                <a:solidFill>
                  <a:srgbClr val="04043F"/>
                </a:solidFill>
              </a:rPr>
              <a:t> y </a:t>
            </a:r>
            <a:r>
              <a:rPr lang="en-US" sz="1400" err="1">
                <a:solidFill>
                  <a:srgbClr val="04043F"/>
                </a:solidFill>
              </a:rPr>
              <a:t>bydd</a:t>
            </a:r>
            <a:r>
              <a:rPr lang="en-US" sz="1400">
                <a:solidFill>
                  <a:srgbClr val="04043F"/>
                </a:solidFill>
              </a:rPr>
              <a:t> y </a:t>
            </a:r>
            <a:r>
              <a:rPr lang="en-US" sz="1400" err="1">
                <a:solidFill>
                  <a:srgbClr val="04043F"/>
                </a:solidFill>
              </a:rPr>
              <a:t>canfyddiadau'n</a:t>
            </a:r>
            <a:r>
              <a:rPr lang="en-US" sz="1400">
                <a:solidFill>
                  <a:srgbClr val="04043F"/>
                </a:solidFill>
              </a:rPr>
              <a:t> </a:t>
            </a:r>
            <a:r>
              <a:rPr lang="en-US" sz="1400" err="1">
                <a:solidFill>
                  <a:srgbClr val="04043F"/>
                </a:solidFill>
              </a:rPr>
              <a:t>adlewyrchu</a:t>
            </a:r>
            <a:r>
              <a:rPr lang="en-US" sz="1400">
                <a:solidFill>
                  <a:srgbClr val="04043F"/>
                </a:solidFill>
              </a:rPr>
              <a:t> </a:t>
            </a:r>
            <a:r>
              <a:rPr lang="en-US" sz="1400" err="1">
                <a:solidFill>
                  <a:srgbClr val="04043F"/>
                </a:solidFill>
              </a:rPr>
              <a:t>safbwyntiau</a:t>
            </a:r>
            <a:r>
              <a:rPr lang="en-US" sz="1400">
                <a:solidFill>
                  <a:srgbClr val="04043F"/>
                </a:solidFill>
              </a:rPr>
              <a:t> </a:t>
            </a:r>
            <a:r>
              <a:rPr lang="en-US" sz="1400" err="1">
                <a:solidFill>
                  <a:srgbClr val="04043F"/>
                </a:solidFill>
              </a:rPr>
              <a:t>mwy</a:t>
            </a:r>
            <a:r>
              <a:rPr lang="en-US" sz="1400">
                <a:solidFill>
                  <a:srgbClr val="04043F"/>
                </a:solidFill>
              </a:rPr>
              <a:t> </a:t>
            </a:r>
            <a:r>
              <a:rPr lang="en-US" sz="1400" err="1">
                <a:solidFill>
                  <a:srgbClr val="04043F"/>
                </a:solidFill>
              </a:rPr>
              <a:t>cadarnhaol</a:t>
            </a:r>
            <a:r>
              <a:rPr lang="en-US" sz="1400">
                <a:solidFill>
                  <a:srgbClr val="04043F"/>
                </a:solidFill>
              </a:rPr>
              <a:t> neu '</a:t>
            </a:r>
            <a:r>
              <a:rPr lang="en-US" sz="1400" err="1">
                <a:solidFill>
                  <a:srgbClr val="04043F"/>
                </a:solidFill>
              </a:rPr>
              <a:t>gynnes</a:t>
            </a:r>
            <a:r>
              <a:rPr lang="en-US" sz="1400">
                <a:solidFill>
                  <a:srgbClr val="04043F"/>
                </a:solidFill>
              </a:rPr>
              <a:t>' nag y </a:t>
            </a:r>
            <a:r>
              <a:rPr lang="en-US" sz="1400" err="1">
                <a:solidFill>
                  <a:srgbClr val="04043F"/>
                </a:solidFill>
              </a:rPr>
              <a:t>byddid</a:t>
            </a:r>
            <a:r>
              <a:rPr lang="en-US" sz="1400">
                <a:solidFill>
                  <a:srgbClr val="04043F"/>
                </a:solidFill>
              </a:rPr>
              <a:t> </a:t>
            </a:r>
            <a:r>
              <a:rPr lang="en-US" sz="1400" err="1">
                <a:solidFill>
                  <a:srgbClr val="04043F"/>
                </a:solidFill>
              </a:rPr>
              <a:t>yn</a:t>
            </a:r>
            <a:r>
              <a:rPr lang="en-US" sz="1400">
                <a:solidFill>
                  <a:srgbClr val="04043F"/>
                </a:solidFill>
              </a:rPr>
              <a:t> </a:t>
            </a:r>
            <a:r>
              <a:rPr lang="en-US" sz="1400" err="1">
                <a:solidFill>
                  <a:srgbClr val="04043F"/>
                </a:solidFill>
              </a:rPr>
              <a:t>eu</a:t>
            </a:r>
            <a:r>
              <a:rPr lang="en-US" sz="1400">
                <a:solidFill>
                  <a:srgbClr val="04043F"/>
                </a:solidFill>
              </a:rPr>
              <a:t> </a:t>
            </a:r>
            <a:r>
              <a:rPr lang="en-US" sz="1400" err="1">
                <a:solidFill>
                  <a:srgbClr val="04043F"/>
                </a:solidFill>
              </a:rPr>
              <a:t>disgwyl</a:t>
            </a:r>
            <a:r>
              <a:rPr lang="en-US" sz="1400">
                <a:solidFill>
                  <a:srgbClr val="04043F"/>
                </a:solidFill>
              </a:rPr>
              <a:t> </a:t>
            </a:r>
            <a:r>
              <a:rPr lang="en-US" sz="1400" err="1">
                <a:solidFill>
                  <a:srgbClr val="04043F"/>
                </a:solidFill>
              </a:rPr>
              <a:t>yn</a:t>
            </a:r>
            <a:r>
              <a:rPr lang="en-US" sz="1400">
                <a:solidFill>
                  <a:srgbClr val="04043F"/>
                </a:solidFill>
              </a:rPr>
              <a:t> y </a:t>
            </a:r>
            <a:r>
              <a:rPr lang="en-US" sz="1400" err="1">
                <a:solidFill>
                  <a:srgbClr val="04043F"/>
                </a:solidFill>
              </a:rPr>
              <a:t>cyhoedd</a:t>
            </a:r>
            <a:r>
              <a:rPr lang="en-US" sz="1400">
                <a:solidFill>
                  <a:srgbClr val="04043F"/>
                </a:solidFill>
              </a:rPr>
              <a:t> </a:t>
            </a:r>
            <a:r>
              <a:rPr lang="en-US" sz="1400" err="1">
                <a:solidFill>
                  <a:srgbClr val="04043F"/>
                </a:solidFill>
              </a:rPr>
              <a:t>ehangach</a:t>
            </a:r>
            <a:r>
              <a:rPr lang="en-US" sz="1400">
                <a:solidFill>
                  <a:srgbClr val="04043F"/>
                </a:solidFill>
              </a:rPr>
              <a:t>. Dylid </a:t>
            </a:r>
            <a:r>
              <a:rPr lang="en-US" sz="1400" err="1">
                <a:solidFill>
                  <a:srgbClr val="04043F"/>
                </a:solidFill>
              </a:rPr>
              <a:t>ystyried</a:t>
            </a:r>
            <a:r>
              <a:rPr lang="en-US" sz="1400">
                <a:solidFill>
                  <a:srgbClr val="04043F"/>
                </a:solidFill>
              </a:rPr>
              <a:t> </a:t>
            </a:r>
            <a:r>
              <a:rPr lang="en-US" sz="1400" err="1">
                <a:solidFill>
                  <a:srgbClr val="04043F"/>
                </a:solidFill>
              </a:rPr>
              <a:t>hyn</a:t>
            </a:r>
            <a:r>
              <a:rPr lang="en-US" sz="1400">
                <a:solidFill>
                  <a:srgbClr val="04043F"/>
                </a:solidFill>
              </a:rPr>
              <a:t> </a:t>
            </a:r>
            <a:r>
              <a:rPr lang="en-US" sz="1400" err="1">
                <a:solidFill>
                  <a:srgbClr val="04043F"/>
                </a:solidFill>
              </a:rPr>
              <a:t>wrth</a:t>
            </a:r>
            <a:r>
              <a:rPr lang="en-US" sz="1400">
                <a:solidFill>
                  <a:srgbClr val="04043F"/>
                </a:solidFill>
              </a:rPr>
              <a:t> </a:t>
            </a:r>
            <a:r>
              <a:rPr lang="en-US" sz="1400" err="1">
                <a:solidFill>
                  <a:srgbClr val="04043F"/>
                </a:solidFill>
              </a:rPr>
              <a:t>ddehongli'r</a:t>
            </a:r>
            <a:r>
              <a:rPr lang="en-US" sz="1400">
                <a:solidFill>
                  <a:srgbClr val="04043F"/>
                </a:solidFill>
              </a:rPr>
              <a:t> </a:t>
            </a:r>
            <a:r>
              <a:rPr lang="en-US" sz="1400" err="1">
                <a:solidFill>
                  <a:srgbClr val="04043F"/>
                </a:solidFill>
              </a:rPr>
              <a:t>canlyniadau</a:t>
            </a:r>
            <a:r>
              <a:rPr lang="en-US" sz="1400">
                <a:solidFill>
                  <a:srgbClr val="04043F"/>
                </a:solidFill>
              </a:rPr>
              <a:t>.</a:t>
            </a:r>
            <a:endParaRPr lang="en-GB" sz="1200">
              <a:solidFill>
                <a:srgbClr val="04043F"/>
              </a:solidFill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84346773-220A-718D-FB90-238BA4B76B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7306492" y="1108434"/>
            <a:ext cx="0" cy="4711337"/>
          </a:xfrm>
          <a:prstGeom prst="line">
            <a:avLst/>
          </a:prstGeom>
          <a:ln w="12700">
            <a:solidFill>
              <a:schemeClr val="accent1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346D87F8-492D-035C-EA5A-CA80B50A2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537450" y="1501913"/>
            <a:ext cx="35401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err="1">
                <a:solidFill>
                  <a:srgbClr val="120742"/>
                </a:solidFill>
              </a:rPr>
              <a:t>Meintiau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sylfaen</a:t>
            </a:r>
            <a:r>
              <a:rPr lang="en-GB" sz="1400">
                <a:solidFill>
                  <a:srgbClr val="120742"/>
                </a:solidFill>
              </a:rPr>
              <a:t> a </a:t>
            </a:r>
            <a:r>
              <a:rPr lang="en-GB" sz="1400" err="1">
                <a:solidFill>
                  <a:srgbClr val="120742"/>
                </a:solidFill>
              </a:rPr>
              <a:t>chyfraddau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ymateb</a:t>
            </a:r>
            <a:r>
              <a:rPr lang="en-GB" sz="1400">
                <a:solidFill>
                  <a:srgbClr val="120742"/>
                </a:solidFill>
              </a:rPr>
              <a:t> 2026, </a:t>
            </a:r>
            <a:r>
              <a:rPr lang="en-GB" sz="1400" err="1">
                <a:solidFill>
                  <a:srgbClr val="120742"/>
                </a:solidFill>
              </a:rPr>
              <a:t>yn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ôl</a:t>
            </a:r>
            <a:r>
              <a:rPr lang="en-GB" sz="1400">
                <a:solidFill>
                  <a:srgbClr val="120742"/>
                </a:solidFill>
              </a:rPr>
              <a:t> dull </a:t>
            </a:r>
            <a:r>
              <a:rPr lang="en-GB" sz="1400" err="1">
                <a:solidFill>
                  <a:srgbClr val="120742"/>
                </a:solidFill>
              </a:rPr>
              <a:t>ymholi</a:t>
            </a:r>
            <a:endParaRPr lang="en-GB" sz="1400">
              <a:solidFill>
                <a:srgbClr val="120742"/>
              </a:solidFill>
            </a:endParaRPr>
          </a:p>
        </p:txBody>
      </p:sp>
      <p:grpSp>
        <p:nvGrpSpPr>
          <p:cNvPr id="6" name="Group 5" descr="Siart bar llorweddol yn dangos meintiau sylfaen a chyfraddau ymateb yn ôl dull ymholi: Cyfanswm (1,041), ECRM (616, 59%), Gwefan (376, 36%), ac Ymgyrch (49, 5%).">
            <a:extLst>
              <a:ext uri="{FF2B5EF4-FFF2-40B4-BE49-F238E27FC236}">
                <a16:creationId xmlns:a16="http://schemas.microsoft.com/office/drawing/2014/main" id="{AFF2E14C-920A-3A79-C1B7-F531937C71C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7537450" y="2051086"/>
            <a:ext cx="4387850" cy="3645246"/>
            <a:chOff x="7657338" y="2286001"/>
            <a:chExt cx="4387850" cy="3645246"/>
          </a:xfrm>
        </p:grpSpPr>
        <p:graphicFrame>
          <p:nvGraphicFramePr>
            <p:cNvPr id="7" name="Chart 6">
              <a:extLst>
                <a:ext uri="{FF2B5EF4-FFF2-40B4-BE49-F238E27FC236}">
                  <a16:creationId xmlns:a16="http://schemas.microsoft.com/office/drawing/2014/main" id="{88701CB4-229F-B1D6-AE91-E0963707EB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256903684"/>
                </p:ext>
              </p:extLst>
            </p:nvPr>
          </p:nvGraphicFramePr>
          <p:xfrm>
            <a:off x="7657338" y="2286001"/>
            <a:ext cx="4387850" cy="364524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F666DA49-134A-02F9-21DD-815B990407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93888" y="3310487"/>
              <a:ext cx="3714750" cy="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  <a:prstDash val="lg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BB78FDC6-99BD-01FD-38D2-3AA89A95AA9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10489261" y="3314599"/>
            <a:ext cx="5774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>
                <a:solidFill>
                  <a:schemeClr val="accent1"/>
                </a:solidFill>
              </a:rPr>
              <a:t>/ 59%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A14324C-5AB7-F2B2-1D56-C5C38F7E69C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9797930" y="4166103"/>
            <a:ext cx="5774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>
                <a:solidFill>
                  <a:schemeClr val="accent1"/>
                </a:solidFill>
              </a:rPr>
              <a:t>/ 36%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D4AB637-F409-1254-F77A-7755417F155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8828664" y="4998065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>
                <a:solidFill>
                  <a:schemeClr val="accent1"/>
                </a:solidFill>
              </a:rPr>
              <a:t>/ 5%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43B5B4-0B70-08C0-DE77-42B67E42D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0001" y="107613"/>
            <a:ext cx="637032" cy="382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88947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216CC-2E93-68B6-4ECB-65E101620F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 descr="DEFINITIONS&#10;">
            <a:extLst>
              <a:ext uri="{FF2B5EF4-FFF2-40B4-BE49-F238E27FC236}">
                <a16:creationId xmlns:a16="http://schemas.microsoft.com/office/drawing/2014/main" id="{E4E70A6B-50D0-4929-10BA-A824D2913E8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73430" y="1850552"/>
            <a:ext cx="4015740" cy="333285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bg1"/>
                </a:solidFill>
                <a:latin typeface="Rockwell" panose="02060603020205020403" pitchFamily="18" charset="77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DIFFINIADAU</a:t>
            </a: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TextBox 2" descr="Definitions used in this report&#10;">
            <a:extLst>
              <a:ext uri="{FF2B5EF4-FFF2-40B4-BE49-F238E27FC236}">
                <a16:creationId xmlns:a16="http://schemas.microsoft.com/office/drawing/2014/main" id="{772AEBA5-9128-9842-494A-C9DE4241A6CD}"/>
              </a:ext>
            </a:extLst>
          </p:cNvPr>
          <p:cNvSpPr txBox="1"/>
          <p:nvPr/>
        </p:nvSpPr>
        <p:spPr>
          <a:xfrm>
            <a:off x="5842000" y="401443"/>
            <a:ext cx="6350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err="1">
                <a:solidFill>
                  <a:srgbClr val="120742"/>
                </a:solidFill>
              </a:rPr>
              <a:t>Diffiniadau</a:t>
            </a:r>
            <a:r>
              <a:rPr lang="en-GB" sz="2000" b="1">
                <a:solidFill>
                  <a:srgbClr val="120742"/>
                </a:solidFill>
              </a:rPr>
              <a:t> a </a:t>
            </a:r>
            <a:r>
              <a:rPr lang="en-GB" sz="2000" b="1" err="1">
                <a:solidFill>
                  <a:srgbClr val="120742"/>
                </a:solidFill>
              </a:rPr>
              <a:t>ddefnyddir</a:t>
            </a:r>
            <a:r>
              <a:rPr lang="en-GB" sz="2000" b="1">
                <a:solidFill>
                  <a:srgbClr val="120742"/>
                </a:solidFill>
              </a:rPr>
              <a:t> </a:t>
            </a:r>
            <a:r>
              <a:rPr lang="en-GB" sz="2000" b="1" err="1">
                <a:solidFill>
                  <a:srgbClr val="120742"/>
                </a:solidFill>
              </a:rPr>
              <a:t>yn</a:t>
            </a:r>
            <a:r>
              <a:rPr lang="en-GB" sz="2000" b="1">
                <a:solidFill>
                  <a:srgbClr val="120742"/>
                </a:solidFill>
              </a:rPr>
              <a:t> yr </a:t>
            </a:r>
            <a:r>
              <a:rPr lang="en-GB" sz="2000" b="1" err="1">
                <a:solidFill>
                  <a:srgbClr val="120742"/>
                </a:solidFill>
              </a:rPr>
              <a:t>adroddiad</a:t>
            </a:r>
            <a:r>
              <a:rPr lang="en-GB" sz="2000" b="1">
                <a:solidFill>
                  <a:srgbClr val="120742"/>
                </a:solidFill>
              </a:rPr>
              <a:t> </a:t>
            </a:r>
            <a:r>
              <a:rPr lang="en-GB" sz="2000" b="1" err="1">
                <a:solidFill>
                  <a:srgbClr val="120742"/>
                </a:solidFill>
              </a:rPr>
              <a:t>hwn</a:t>
            </a:r>
            <a:endParaRPr lang="en-GB" sz="2000" noProof="0">
              <a:solidFill>
                <a:srgbClr val="120742"/>
              </a:solidFill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CC772A4-5A36-53A0-5CFA-933D9679DF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937250" y="825524"/>
            <a:ext cx="54737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0E611DFA-22F1-0F51-F2D9-E2B768E46044}"/>
              </a:ext>
            </a:extLst>
          </p:cNvPr>
          <p:cNvSpPr txBox="1"/>
          <p:nvPr/>
        </p:nvSpPr>
        <p:spPr>
          <a:xfrm>
            <a:off x="5868956" y="1231739"/>
            <a:ext cx="5907962" cy="5047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noProof="0" err="1">
                <a:solidFill>
                  <a:srgbClr val="120742"/>
                </a:solidFill>
              </a:rPr>
              <a:t>Mae’r</a:t>
            </a:r>
            <a:r>
              <a:rPr lang="en-GB" sz="1400" noProof="0">
                <a:solidFill>
                  <a:srgbClr val="120742"/>
                </a:solidFill>
              </a:rPr>
              <a:t> </a:t>
            </a:r>
            <a:r>
              <a:rPr lang="en-GB" sz="1400" noProof="0" err="1">
                <a:solidFill>
                  <a:srgbClr val="120742"/>
                </a:solidFill>
              </a:rPr>
              <a:t>adroddiad</a:t>
            </a:r>
            <a:r>
              <a:rPr lang="en-GB" sz="1400" noProof="0">
                <a:solidFill>
                  <a:srgbClr val="120742"/>
                </a:solidFill>
              </a:rPr>
              <a:t> </a:t>
            </a:r>
            <a:r>
              <a:rPr lang="en-GB" sz="1400" noProof="0" err="1">
                <a:solidFill>
                  <a:srgbClr val="120742"/>
                </a:solidFill>
              </a:rPr>
              <a:t>hwn</a:t>
            </a:r>
            <a:r>
              <a:rPr lang="en-GB" sz="1400" noProof="0">
                <a:solidFill>
                  <a:srgbClr val="120742"/>
                </a:solidFill>
              </a:rPr>
              <a:t> </a:t>
            </a:r>
            <a:r>
              <a:rPr lang="en-GB" sz="1400" noProof="0" err="1">
                <a:solidFill>
                  <a:srgbClr val="120742"/>
                </a:solidFill>
              </a:rPr>
              <a:t>yn</a:t>
            </a:r>
            <a:r>
              <a:rPr lang="en-GB" sz="1400" noProof="0">
                <a:solidFill>
                  <a:srgbClr val="120742"/>
                </a:solidFill>
              </a:rPr>
              <a:t> </a:t>
            </a:r>
            <a:r>
              <a:rPr lang="en-GB" sz="1400" noProof="0" err="1">
                <a:solidFill>
                  <a:srgbClr val="120742"/>
                </a:solidFill>
              </a:rPr>
              <a:t>defnyddio</a:t>
            </a:r>
            <a:r>
              <a:rPr lang="en-GB" sz="1400" noProof="0">
                <a:solidFill>
                  <a:srgbClr val="120742"/>
                </a:solidFill>
              </a:rPr>
              <a:t> </a:t>
            </a:r>
            <a:r>
              <a:rPr lang="en-GB" sz="1400" noProof="0" err="1">
                <a:solidFill>
                  <a:srgbClr val="120742"/>
                </a:solidFill>
              </a:rPr>
              <a:t>sawl</a:t>
            </a:r>
            <a:r>
              <a:rPr lang="en-GB" sz="1400" noProof="0">
                <a:solidFill>
                  <a:srgbClr val="120742"/>
                </a:solidFill>
              </a:rPr>
              <a:t> term </a:t>
            </a:r>
            <a:r>
              <a:rPr lang="en-GB" sz="1400" noProof="0" err="1">
                <a:solidFill>
                  <a:srgbClr val="120742"/>
                </a:solidFill>
              </a:rPr>
              <a:t>i</a:t>
            </a:r>
            <a:r>
              <a:rPr lang="en-GB" sz="1400" noProof="0">
                <a:solidFill>
                  <a:srgbClr val="120742"/>
                </a:solidFill>
              </a:rPr>
              <a:t> </a:t>
            </a:r>
            <a:r>
              <a:rPr lang="en-GB" sz="1400" noProof="0" err="1">
                <a:solidFill>
                  <a:srgbClr val="120742"/>
                </a:solidFill>
              </a:rPr>
              <a:t>ddiffinio</a:t>
            </a:r>
            <a:r>
              <a:rPr lang="en-GB" sz="1400" noProof="0">
                <a:solidFill>
                  <a:srgbClr val="120742"/>
                </a:solidFill>
              </a:rPr>
              <a:t> </a:t>
            </a:r>
            <a:r>
              <a:rPr lang="en-GB" sz="1400" noProof="0" err="1">
                <a:solidFill>
                  <a:srgbClr val="120742"/>
                </a:solidFill>
              </a:rPr>
              <a:t>ymatebwyr</a:t>
            </a:r>
            <a:r>
              <a:rPr lang="en-GB" sz="1400" noProof="0">
                <a:solidFill>
                  <a:srgbClr val="120742"/>
                </a:solidFill>
              </a:rPr>
              <a:t> yr </a:t>
            </a:r>
            <a:r>
              <a:rPr lang="en-GB" sz="1400" noProof="0" err="1">
                <a:solidFill>
                  <a:srgbClr val="120742"/>
                </a:solidFill>
              </a:rPr>
              <a:t>arolwg</a:t>
            </a:r>
            <a:r>
              <a:rPr lang="en-GB" sz="1400" noProof="0">
                <a:solidFill>
                  <a:srgbClr val="120742"/>
                </a:solidFill>
              </a:rPr>
              <a:t>.</a:t>
            </a:r>
          </a:p>
          <a:p>
            <a:endParaRPr lang="en-GB" sz="1400" noProof="0">
              <a:solidFill>
                <a:srgbClr val="120742"/>
              </a:solidFill>
            </a:endParaRPr>
          </a:p>
          <a:p>
            <a:r>
              <a:rPr lang="en-GB" sz="1400" b="1" noProof="0" err="1">
                <a:solidFill>
                  <a:srgbClr val="120742"/>
                </a:solidFill>
              </a:rPr>
              <a:t>Mae'r</a:t>
            </a:r>
            <a:r>
              <a:rPr lang="en-GB" sz="1400" b="1" noProof="0">
                <a:solidFill>
                  <a:srgbClr val="120742"/>
                </a:solidFill>
              </a:rPr>
              <a:t> </a:t>
            </a:r>
            <a:r>
              <a:rPr lang="en-GB" sz="1400" b="1" noProof="0" err="1">
                <a:solidFill>
                  <a:srgbClr val="120742"/>
                </a:solidFill>
              </a:rPr>
              <a:t>rhain</a:t>
            </a:r>
            <a:r>
              <a:rPr lang="en-GB" sz="1400" b="1" noProof="0">
                <a:solidFill>
                  <a:srgbClr val="120742"/>
                </a:solidFill>
              </a:rPr>
              <a:t> </a:t>
            </a:r>
            <a:r>
              <a:rPr lang="en-GB" sz="1400" b="1" noProof="0" err="1">
                <a:solidFill>
                  <a:srgbClr val="120742"/>
                </a:solidFill>
              </a:rPr>
              <a:t>yn</a:t>
            </a:r>
            <a:r>
              <a:rPr lang="en-GB" sz="1400" b="1" noProof="0">
                <a:solidFill>
                  <a:srgbClr val="120742"/>
                </a:solidFill>
              </a:rPr>
              <a:t> </a:t>
            </a:r>
            <a:r>
              <a:rPr lang="en-GB" sz="1400" b="1" noProof="0" err="1">
                <a:solidFill>
                  <a:srgbClr val="120742"/>
                </a:solidFill>
              </a:rPr>
              <a:t>cynnwys</a:t>
            </a:r>
            <a:r>
              <a:rPr lang="en-GB" sz="1400" b="1" noProof="0">
                <a:solidFill>
                  <a:srgbClr val="120742"/>
                </a:solidFill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noProof="0" err="1">
                <a:solidFill>
                  <a:srgbClr val="120742"/>
                </a:solidFill>
              </a:rPr>
              <a:t>Ymholwyr</a:t>
            </a:r>
            <a:r>
              <a:rPr lang="en-GB" sz="1400" b="1" noProof="0">
                <a:solidFill>
                  <a:srgbClr val="120742"/>
                </a:solidFill>
              </a:rPr>
              <a:t> </a:t>
            </a:r>
            <a:r>
              <a:rPr lang="en-GB" sz="1400" b="1" noProof="0" err="1">
                <a:solidFill>
                  <a:srgbClr val="120742"/>
                </a:solidFill>
              </a:rPr>
              <a:t>Croeso</a:t>
            </a:r>
            <a:r>
              <a:rPr lang="en-GB" sz="1400" b="1" noProof="0">
                <a:solidFill>
                  <a:srgbClr val="120742"/>
                </a:solidFill>
              </a:rPr>
              <a:t> Cymru: </a:t>
            </a:r>
            <a:r>
              <a:rPr lang="en-GB" sz="1400" noProof="0" err="1">
                <a:solidFill>
                  <a:srgbClr val="120742"/>
                </a:solidFill>
              </a:rPr>
              <a:t>Cyfanswm</a:t>
            </a:r>
            <a:r>
              <a:rPr lang="en-GB" sz="1400" noProof="0">
                <a:solidFill>
                  <a:srgbClr val="120742"/>
                </a:solidFill>
              </a:rPr>
              <a:t> </a:t>
            </a:r>
            <a:r>
              <a:rPr lang="en-GB" sz="1400" noProof="0" err="1">
                <a:solidFill>
                  <a:srgbClr val="120742"/>
                </a:solidFill>
              </a:rPr>
              <a:t>poblogaeth</a:t>
            </a:r>
            <a:r>
              <a:rPr lang="en-GB" sz="1400" noProof="0">
                <a:solidFill>
                  <a:srgbClr val="120742"/>
                </a:solidFill>
              </a:rPr>
              <a:t> yr </a:t>
            </a:r>
            <a:r>
              <a:rPr lang="en-GB" sz="1400" noProof="0" err="1">
                <a:solidFill>
                  <a:srgbClr val="120742"/>
                </a:solidFill>
              </a:rPr>
              <a:t>arolwg</a:t>
            </a:r>
            <a:r>
              <a:rPr lang="en-GB" sz="1400" noProof="0">
                <a:solidFill>
                  <a:srgbClr val="120742"/>
                </a:solidFill>
              </a:rPr>
              <a:t> - </a:t>
            </a:r>
            <a:r>
              <a:rPr lang="en-GB" sz="1400" noProof="0" err="1">
                <a:solidFill>
                  <a:srgbClr val="120742"/>
                </a:solidFill>
              </a:rPr>
              <a:t>cysylltiadau</a:t>
            </a:r>
            <a:r>
              <a:rPr lang="en-GB" sz="1400" noProof="0">
                <a:solidFill>
                  <a:srgbClr val="120742"/>
                </a:solidFill>
              </a:rPr>
              <a:t> </a:t>
            </a:r>
            <a:r>
              <a:rPr lang="en-GB" sz="1400" noProof="0" err="1">
                <a:solidFill>
                  <a:srgbClr val="120742"/>
                </a:solidFill>
              </a:rPr>
              <a:t>defnyddwyr</a:t>
            </a:r>
            <a:r>
              <a:rPr lang="en-GB" sz="1400" noProof="0">
                <a:solidFill>
                  <a:srgbClr val="120742"/>
                </a:solidFill>
              </a:rPr>
              <a:t> </a:t>
            </a:r>
            <a:r>
              <a:rPr lang="en-GB" sz="1400" noProof="0" err="1">
                <a:solidFill>
                  <a:srgbClr val="120742"/>
                </a:solidFill>
              </a:rPr>
              <a:t>Croeso</a:t>
            </a:r>
            <a:r>
              <a:rPr lang="en-GB" sz="1400" noProof="0">
                <a:solidFill>
                  <a:srgbClr val="120742"/>
                </a:solidFill>
              </a:rPr>
              <a:t> Cymru a </a:t>
            </a:r>
            <a:r>
              <a:rPr lang="en-GB" sz="1400" noProof="0" err="1">
                <a:solidFill>
                  <a:srgbClr val="120742"/>
                </a:solidFill>
              </a:rPr>
              <a:t>ymatebodd</a:t>
            </a:r>
            <a:r>
              <a:rPr lang="en-GB" sz="1400" noProof="0">
                <a:solidFill>
                  <a:srgbClr val="120742"/>
                </a:solidFill>
              </a:rPr>
              <a:t> </a:t>
            </a:r>
            <a:r>
              <a:rPr lang="en-GB" sz="1400" noProof="0" err="1">
                <a:solidFill>
                  <a:srgbClr val="120742"/>
                </a:solidFill>
              </a:rPr>
              <a:t>i'r</a:t>
            </a:r>
            <a:r>
              <a:rPr lang="en-GB" sz="1400" noProof="0">
                <a:solidFill>
                  <a:srgbClr val="120742"/>
                </a:solidFill>
              </a:rPr>
              <a:t> </a:t>
            </a:r>
            <a:r>
              <a:rPr lang="en-GB" sz="1400" noProof="0" err="1">
                <a:solidFill>
                  <a:srgbClr val="120742"/>
                </a:solidFill>
              </a:rPr>
              <a:t>arolwg</a:t>
            </a:r>
            <a:r>
              <a:rPr lang="en-GB" sz="1400" noProof="0">
                <a:solidFill>
                  <a:srgbClr val="120742"/>
                </a:solidFill>
              </a:rPr>
              <a:t> </a:t>
            </a:r>
            <a:r>
              <a:rPr lang="en-GB" sz="1400" noProof="0" err="1">
                <a:solidFill>
                  <a:srgbClr val="120742"/>
                </a:solidFill>
              </a:rPr>
              <a:t>hwn</a:t>
            </a:r>
            <a:r>
              <a:rPr lang="en-GB" sz="1400" noProof="0">
                <a:solidFill>
                  <a:srgbClr val="120742"/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noProof="0" err="1">
                <a:solidFill>
                  <a:srgbClr val="120742"/>
                </a:solidFill>
              </a:rPr>
              <a:t>Teithwyr</a:t>
            </a:r>
            <a:r>
              <a:rPr lang="en-GB" sz="1400" b="1" noProof="0">
                <a:solidFill>
                  <a:srgbClr val="120742"/>
                </a:solidFill>
              </a:rPr>
              <a:t> </a:t>
            </a:r>
            <a:r>
              <a:rPr lang="en-GB" sz="1400" b="1" noProof="0" err="1">
                <a:solidFill>
                  <a:srgbClr val="120742"/>
                </a:solidFill>
              </a:rPr>
              <a:t>i</a:t>
            </a:r>
            <a:r>
              <a:rPr lang="en-GB" sz="1400" b="1" noProof="0">
                <a:solidFill>
                  <a:srgbClr val="120742"/>
                </a:solidFill>
              </a:rPr>
              <a:t> </a:t>
            </a:r>
            <a:r>
              <a:rPr lang="en-GB" sz="1400" b="1" noProof="0" err="1">
                <a:solidFill>
                  <a:srgbClr val="120742"/>
                </a:solidFill>
              </a:rPr>
              <a:t>Gymru</a:t>
            </a:r>
            <a:r>
              <a:rPr lang="en-GB" sz="1400" b="1" noProof="0">
                <a:solidFill>
                  <a:srgbClr val="120742"/>
                </a:solidFill>
              </a:rPr>
              <a:t> 2025: </a:t>
            </a:r>
            <a:r>
              <a:rPr lang="en-GB" sz="1400" noProof="0" err="1">
                <a:solidFill>
                  <a:srgbClr val="120742"/>
                </a:solidFill>
              </a:rPr>
              <a:t>Ymholwyr</a:t>
            </a:r>
            <a:r>
              <a:rPr lang="en-GB" sz="1400" noProof="0">
                <a:solidFill>
                  <a:srgbClr val="120742"/>
                </a:solidFill>
              </a:rPr>
              <a:t> </a:t>
            </a:r>
            <a:r>
              <a:rPr lang="en-GB" sz="1400" noProof="0" err="1">
                <a:solidFill>
                  <a:srgbClr val="120742"/>
                </a:solidFill>
              </a:rPr>
              <a:t>Croeso</a:t>
            </a:r>
            <a:r>
              <a:rPr lang="en-GB" sz="1400" noProof="0">
                <a:solidFill>
                  <a:srgbClr val="120742"/>
                </a:solidFill>
              </a:rPr>
              <a:t> Cymru a </a:t>
            </a:r>
            <a:r>
              <a:rPr lang="en-GB" sz="1400" noProof="0" err="1">
                <a:solidFill>
                  <a:srgbClr val="120742"/>
                </a:solidFill>
              </a:rPr>
              <a:t>nododd</a:t>
            </a:r>
            <a:r>
              <a:rPr lang="en-GB" sz="1400" noProof="0">
                <a:solidFill>
                  <a:srgbClr val="120742"/>
                </a:solidFill>
              </a:rPr>
              <a:t> o </a:t>
            </a:r>
            <a:r>
              <a:rPr lang="en-GB" sz="1400" noProof="0" err="1">
                <a:solidFill>
                  <a:srgbClr val="120742"/>
                </a:solidFill>
              </a:rPr>
              <a:t>fewn</a:t>
            </a:r>
            <a:r>
              <a:rPr lang="en-GB" sz="1400" noProof="0">
                <a:solidFill>
                  <a:srgbClr val="120742"/>
                </a:solidFill>
              </a:rPr>
              <a:t> yr </a:t>
            </a:r>
            <a:r>
              <a:rPr lang="en-GB" sz="1400" noProof="0" err="1">
                <a:solidFill>
                  <a:srgbClr val="120742"/>
                </a:solidFill>
              </a:rPr>
              <a:t>arolwg</a:t>
            </a:r>
            <a:r>
              <a:rPr lang="en-GB" sz="1400" noProof="0">
                <a:solidFill>
                  <a:srgbClr val="120742"/>
                </a:solidFill>
              </a:rPr>
              <a:t> </a:t>
            </a:r>
            <a:r>
              <a:rPr lang="en-GB" sz="1400" noProof="0" err="1">
                <a:solidFill>
                  <a:srgbClr val="120742"/>
                </a:solidFill>
              </a:rPr>
              <a:t>eu</a:t>
            </a:r>
            <a:r>
              <a:rPr lang="en-GB" sz="1400" noProof="0">
                <a:solidFill>
                  <a:srgbClr val="120742"/>
                </a:solidFill>
              </a:rPr>
              <a:t> bod </a:t>
            </a:r>
            <a:r>
              <a:rPr lang="en-GB" sz="1400" noProof="0" err="1">
                <a:solidFill>
                  <a:srgbClr val="120742"/>
                </a:solidFill>
              </a:rPr>
              <a:t>wedi</a:t>
            </a:r>
            <a:r>
              <a:rPr lang="en-GB" sz="1400" noProof="0">
                <a:solidFill>
                  <a:srgbClr val="120742"/>
                </a:solidFill>
              </a:rPr>
              <a:t> </a:t>
            </a:r>
            <a:r>
              <a:rPr lang="en-GB" sz="1400" noProof="0" err="1">
                <a:solidFill>
                  <a:srgbClr val="120742"/>
                </a:solidFill>
              </a:rPr>
              <a:t>cymryd</a:t>
            </a:r>
            <a:r>
              <a:rPr lang="en-GB" sz="1400" noProof="0">
                <a:solidFill>
                  <a:srgbClr val="120742"/>
                </a:solidFill>
              </a:rPr>
              <a:t> </a:t>
            </a:r>
            <a:r>
              <a:rPr lang="en-GB" sz="1400" noProof="0" err="1">
                <a:solidFill>
                  <a:srgbClr val="120742"/>
                </a:solidFill>
              </a:rPr>
              <a:t>toriad</a:t>
            </a:r>
            <a:r>
              <a:rPr lang="en-GB" sz="1400" noProof="0">
                <a:solidFill>
                  <a:srgbClr val="120742"/>
                </a:solidFill>
              </a:rPr>
              <a:t> </a:t>
            </a:r>
            <a:r>
              <a:rPr lang="en-GB" sz="1400" noProof="0" err="1">
                <a:solidFill>
                  <a:srgbClr val="120742"/>
                </a:solidFill>
              </a:rPr>
              <a:t>byr</a:t>
            </a:r>
            <a:r>
              <a:rPr lang="en-GB" sz="1400" noProof="0">
                <a:solidFill>
                  <a:srgbClr val="120742"/>
                </a:solidFill>
              </a:rPr>
              <a:t> neu </a:t>
            </a:r>
            <a:r>
              <a:rPr lang="en-GB" sz="1400" noProof="0" err="1">
                <a:solidFill>
                  <a:srgbClr val="120742"/>
                </a:solidFill>
              </a:rPr>
              <a:t>wyliau</a:t>
            </a:r>
            <a:r>
              <a:rPr lang="en-GB" sz="1400" noProof="0">
                <a:solidFill>
                  <a:srgbClr val="120742"/>
                </a:solidFill>
              </a:rPr>
              <a:t> </a:t>
            </a:r>
            <a:r>
              <a:rPr lang="en-GB" sz="1400" noProof="0" err="1">
                <a:solidFill>
                  <a:srgbClr val="120742"/>
                </a:solidFill>
              </a:rPr>
              <a:t>yng</a:t>
            </a:r>
            <a:r>
              <a:rPr lang="en-GB" sz="1400" noProof="0">
                <a:solidFill>
                  <a:srgbClr val="120742"/>
                </a:solidFill>
              </a:rPr>
              <a:t> </a:t>
            </a:r>
            <a:r>
              <a:rPr lang="en-GB" sz="1400" noProof="0" err="1">
                <a:solidFill>
                  <a:srgbClr val="120742"/>
                </a:solidFill>
              </a:rPr>
              <a:t>Nghymru</a:t>
            </a:r>
            <a:r>
              <a:rPr lang="en-GB" sz="1400" noProof="0">
                <a:solidFill>
                  <a:srgbClr val="120742"/>
                </a:solidFill>
              </a:rPr>
              <a:t> </a:t>
            </a:r>
            <a:r>
              <a:rPr lang="en-GB" sz="1400" noProof="0" err="1">
                <a:solidFill>
                  <a:srgbClr val="120742"/>
                </a:solidFill>
              </a:rPr>
              <a:t>yn</a:t>
            </a:r>
            <a:r>
              <a:rPr lang="en-GB" sz="1400" noProof="0">
                <a:solidFill>
                  <a:srgbClr val="120742"/>
                </a:solidFill>
              </a:rPr>
              <a:t> 2025.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noProof="0">
                <a:solidFill>
                  <a:srgbClr val="120742"/>
                </a:solidFill>
              </a:rPr>
              <a:t>Di-</a:t>
            </a:r>
            <a:r>
              <a:rPr lang="en-GB" sz="1400" b="1" noProof="0" err="1">
                <a:solidFill>
                  <a:srgbClr val="120742"/>
                </a:solidFill>
              </a:rPr>
              <a:t>deithwyr</a:t>
            </a:r>
            <a:r>
              <a:rPr lang="en-GB" sz="1400" b="1" noProof="0">
                <a:solidFill>
                  <a:srgbClr val="120742"/>
                </a:solidFill>
              </a:rPr>
              <a:t> </a:t>
            </a:r>
            <a:r>
              <a:rPr lang="en-GB" sz="1400" b="1" noProof="0" err="1">
                <a:solidFill>
                  <a:srgbClr val="120742"/>
                </a:solidFill>
              </a:rPr>
              <a:t>i</a:t>
            </a:r>
            <a:r>
              <a:rPr lang="en-GB" sz="1400" b="1" noProof="0">
                <a:solidFill>
                  <a:srgbClr val="120742"/>
                </a:solidFill>
              </a:rPr>
              <a:t> </a:t>
            </a:r>
            <a:r>
              <a:rPr lang="en-GB" sz="1400" b="1" noProof="0" err="1">
                <a:solidFill>
                  <a:srgbClr val="120742"/>
                </a:solidFill>
              </a:rPr>
              <a:t>Gymru</a:t>
            </a:r>
            <a:r>
              <a:rPr lang="en-GB" sz="1400" b="1" noProof="0">
                <a:solidFill>
                  <a:srgbClr val="120742"/>
                </a:solidFill>
              </a:rPr>
              <a:t> 2025: </a:t>
            </a:r>
            <a:r>
              <a:rPr lang="en-GB" sz="1400" noProof="0" err="1">
                <a:solidFill>
                  <a:srgbClr val="120742"/>
                </a:solidFill>
              </a:rPr>
              <a:t>Ymholwyr</a:t>
            </a:r>
            <a:r>
              <a:rPr lang="en-GB" sz="1400" noProof="0">
                <a:solidFill>
                  <a:srgbClr val="120742"/>
                </a:solidFill>
              </a:rPr>
              <a:t> </a:t>
            </a:r>
            <a:r>
              <a:rPr lang="en-GB" sz="1400" noProof="0" err="1">
                <a:solidFill>
                  <a:srgbClr val="120742"/>
                </a:solidFill>
              </a:rPr>
              <a:t>Croeso</a:t>
            </a:r>
            <a:r>
              <a:rPr lang="en-GB" sz="1400" noProof="0">
                <a:solidFill>
                  <a:srgbClr val="120742"/>
                </a:solidFill>
              </a:rPr>
              <a:t> Cymru a </a:t>
            </a:r>
            <a:r>
              <a:rPr lang="en-GB" sz="1400" noProof="0" err="1">
                <a:solidFill>
                  <a:srgbClr val="120742"/>
                </a:solidFill>
              </a:rPr>
              <a:t>nododd</a:t>
            </a:r>
            <a:r>
              <a:rPr lang="en-GB" sz="1400" noProof="0">
                <a:solidFill>
                  <a:srgbClr val="120742"/>
                </a:solidFill>
              </a:rPr>
              <a:t> o </a:t>
            </a:r>
            <a:r>
              <a:rPr lang="en-GB" sz="1400" noProof="0" err="1">
                <a:solidFill>
                  <a:srgbClr val="120742"/>
                </a:solidFill>
              </a:rPr>
              <a:t>fewn</a:t>
            </a:r>
            <a:r>
              <a:rPr lang="en-GB" sz="1400" noProof="0">
                <a:solidFill>
                  <a:srgbClr val="120742"/>
                </a:solidFill>
              </a:rPr>
              <a:t> yr </a:t>
            </a:r>
            <a:r>
              <a:rPr lang="en-GB" sz="1400" noProof="0" err="1">
                <a:solidFill>
                  <a:srgbClr val="120742"/>
                </a:solidFill>
              </a:rPr>
              <a:t>arolwg</a:t>
            </a:r>
            <a:r>
              <a:rPr lang="en-GB" sz="1400" noProof="0">
                <a:solidFill>
                  <a:srgbClr val="120742"/>
                </a:solidFill>
              </a:rPr>
              <a:t> </a:t>
            </a:r>
            <a:r>
              <a:rPr lang="en-GB" sz="1400" noProof="0" err="1">
                <a:solidFill>
                  <a:srgbClr val="120742"/>
                </a:solidFill>
              </a:rPr>
              <a:t>nad</a:t>
            </a:r>
            <a:r>
              <a:rPr lang="en-GB" sz="1400" noProof="0">
                <a:solidFill>
                  <a:srgbClr val="120742"/>
                </a:solidFill>
              </a:rPr>
              <a:t> </a:t>
            </a:r>
            <a:r>
              <a:rPr lang="en-GB" sz="1400" noProof="0" err="1">
                <a:solidFill>
                  <a:srgbClr val="120742"/>
                </a:solidFill>
              </a:rPr>
              <a:t>oeddent</a:t>
            </a:r>
            <a:r>
              <a:rPr lang="en-GB" sz="1400" noProof="0">
                <a:solidFill>
                  <a:srgbClr val="120742"/>
                </a:solidFill>
              </a:rPr>
              <a:t> </a:t>
            </a:r>
            <a:r>
              <a:rPr lang="en-GB" sz="1400" noProof="0" err="1">
                <a:solidFill>
                  <a:srgbClr val="120742"/>
                </a:solidFill>
              </a:rPr>
              <a:t>wedi</a:t>
            </a:r>
            <a:r>
              <a:rPr lang="en-GB" sz="1400" noProof="0">
                <a:solidFill>
                  <a:srgbClr val="120742"/>
                </a:solidFill>
              </a:rPr>
              <a:t> </a:t>
            </a:r>
            <a:r>
              <a:rPr lang="en-GB" sz="1400" noProof="0" err="1">
                <a:solidFill>
                  <a:srgbClr val="120742"/>
                </a:solidFill>
              </a:rPr>
              <a:t>cymryd</a:t>
            </a:r>
            <a:r>
              <a:rPr lang="en-GB" sz="1400" noProof="0">
                <a:solidFill>
                  <a:srgbClr val="120742"/>
                </a:solidFill>
              </a:rPr>
              <a:t> </a:t>
            </a:r>
            <a:r>
              <a:rPr lang="en-GB" sz="1400" noProof="0" err="1">
                <a:solidFill>
                  <a:srgbClr val="120742"/>
                </a:solidFill>
              </a:rPr>
              <a:t>toriad</a:t>
            </a:r>
            <a:r>
              <a:rPr lang="en-GB" sz="1400" noProof="0">
                <a:solidFill>
                  <a:srgbClr val="120742"/>
                </a:solidFill>
              </a:rPr>
              <a:t> </a:t>
            </a:r>
            <a:r>
              <a:rPr lang="en-GB" sz="1400" noProof="0" err="1">
                <a:solidFill>
                  <a:srgbClr val="120742"/>
                </a:solidFill>
              </a:rPr>
              <a:t>byr</a:t>
            </a:r>
            <a:r>
              <a:rPr lang="en-GB" sz="1400" noProof="0">
                <a:solidFill>
                  <a:srgbClr val="120742"/>
                </a:solidFill>
              </a:rPr>
              <a:t> neu </a:t>
            </a:r>
            <a:r>
              <a:rPr lang="en-GB" sz="1400" noProof="0" err="1">
                <a:solidFill>
                  <a:srgbClr val="120742"/>
                </a:solidFill>
              </a:rPr>
              <a:t>wyliau</a:t>
            </a:r>
            <a:r>
              <a:rPr lang="en-GB" sz="1400" noProof="0">
                <a:solidFill>
                  <a:srgbClr val="120742"/>
                </a:solidFill>
              </a:rPr>
              <a:t> </a:t>
            </a:r>
            <a:r>
              <a:rPr lang="en-GB" sz="1400" noProof="0" err="1">
                <a:solidFill>
                  <a:srgbClr val="120742"/>
                </a:solidFill>
              </a:rPr>
              <a:t>yng</a:t>
            </a:r>
            <a:r>
              <a:rPr lang="en-GB" sz="1400" noProof="0">
                <a:solidFill>
                  <a:srgbClr val="120742"/>
                </a:solidFill>
              </a:rPr>
              <a:t> </a:t>
            </a:r>
            <a:r>
              <a:rPr lang="en-GB" sz="1400" noProof="0" err="1">
                <a:solidFill>
                  <a:srgbClr val="120742"/>
                </a:solidFill>
              </a:rPr>
              <a:t>Nghymru</a:t>
            </a:r>
            <a:r>
              <a:rPr lang="en-GB" sz="1400" noProof="0">
                <a:solidFill>
                  <a:srgbClr val="120742"/>
                </a:solidFill>
              </a:rPr>
              <a:t> </a:t>
            </a:r>
            <a:r>
              <a:rPr lang="en-GB" sz="1400" noProof="0" err="1">
                <a:solidFill>
                  <a:srgbClr val="120742"/>
                </a:solidFill>
              </a:rPr>
              <a:t>yn</a:t>
            </a:r>
            <a:r>
              <a:rPr lang="en-GB" sz="1400" noProof="0">
                <a:solidFill>
                  <a:srgbClr val="120742"/>
                </a:solidFill>
              </a:rPr>
              <a:t> 2025.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noProof="0" err="1">
                <a:solidFill>
                  <a:srgbClr val="120742"/>
                </a:solidFill>
              </a:rPr>
              <a:t>Bwriadwyr</a:t>
            </a:r>
            <a:r>
              <a:rPr lang="en-GB" sz="1400" b="1" noProof="0">
                <a:solidFill>
                  <a:srgbClr val="120742"/>
                </a:solidFill>
              </a:rPr>
              <a:t> Cymru 2026: </a:t>
            </a:r>
            <a:r>
              <a:rPr lang="en-GB" sz="1400" noProof="0" err="1">
                <a:solidFill>
                  <a:srgbClr val="120742"/>
                </a:solidFill>
              </a:rPr>
              <a:t>Ymholwyr</a:t>
            </a:r>
            <a:r>
              <a:rPr lang="en-GB" sz="1400" noProof="0">
                <a:solidFill>
                  <a:srgbClr val="120742"/>
                </a:solidFill>
              </a:rPr>
              <a:t> </a:t>
            </a:r>
            <a:r>
              <a:rPr lang="en-GB" sz="1400" noProof="0" err="1">
                <a:solidFill>
                  <a:srgbClr val="120742"/>
                </a:solidFill>
              </a:rPr>
              <a:t>Croeso</a:t>
            </a:r>
            <a:r>
              <a:rPr lang="en-GB" sz="1400" noProof="0">
                <a:solidFill>
                  <a:srgbClr val="120742"/>
                </a:solidFill>
              </a:rPr>
              <a:t> Cymru a </a:t>
            </a:r>
            <a:r>
              <a:rPr lang="en-GB" sz="1400" noProof="0" err="1">
                <a:solidFill>
                  <a:srgbClr val="120742"/>
                </a:solidFill>
              </a:rPr>
              <a:t>nododd</a:t>
            </a:r>
            <a:r>
              <a:rPr lang="en-GB" sz="1400" noProof="0">
                <a:solidFill>
                  <a:srgbClr val="120742"/>
                </a:solidFill>
              </a:rPr>
              <a:t> o </a:t>
            </a:r>
            <a:r>
              <a:rPr lang="en-GB" sz="1400" noProof="0" err="1">
                <a:solidFill>
                  <a:srgbClr val="120742"/>
                </a:solidFill>
              </a:rPr>
              <a:t>fewn</a:t>
            </a:r>
            <a:r>
              <a:rPr lang="en-GB" sz="1400" noProof="0">
                <a:solidFill>
                  <a:srgbClr val="120742"/>
                </a:solidFill>
              </a:rPr>
              <a:t> yr </a:t>
            </a:r>
            <a:r>
              <a:rPr lang="en-GB" sz="1400" noProof="0" err="1">
                <a:solidFill>
                  <a:srgbClr val="120742"/>
                </a:solidFill>
              </a:rPr>
              <a:t>arolwg</a:t>
            </a:r>
            <a:r>
              <a:rPr lang="en-GB" sz="1400" noProof="0">
                <a:solidFill>
                  <a:srgbClr val="120742"/>
                </a:solidFill>
              </a:rPr>
              <a:t> </a:t>
            </a:r>
            <a:r>
              <a:rPr lang="en-GB" sz="1400" noProof="0" err="1">
                <a:solidFill>
                  <a:srgbClr val="120742"/>
                </a:solidFill>
              </a:rPr>
              <a:t>eu</a:t>
            </a:r>
            <a:r>
              <a:rPr lang="en-GB" sz="1400" noProof="0">
                <a:solidFill>
                  <a:srgbClr val="120742"/>
                </a:solidFill>
              </a:rPr>
              <a:t> bod </a:t>
            </a:r>
            <a:r>
              <a:rPr lang="en-GB" sz="1400" noProof="0" err="1">
                <a:solidFill>
                  <a:srgbClr val="120742"/>
                </a:solidFill>
              </a:rPr>
              <a:t>yn</a:t>
            </a:r>
            <a:r>
              <a:rPr lang="en-GB" sz="1400" noProof="0">
                <a:solidFill>
                  <a:srgbClr val="120742"/>
                </a:solidFill>
              </a:rPr>
              <a:t> </a:t>
            </a:r>
            <a:r>
              <a:rPr lang="en-GB" sz="1400" noProof="0" err="1">
                <a:solidFill>
                  <a:srgbClr val="120742"/>
                </a:solidFill>
              </a:rPr>
              <a:t>bwriadu</a:t>
            </a:r>
            <a:r>
              <a:rPr lang="en-GB" sz="1400" noProof="0">
                <a:solidFill>
                  <a:srgbClr val="120742"/>
                </a:solidFill>
              </a:rPr>
              <a:t> </a:t>
            </a:r>
            <a:r>
              <a:rPr lang="en-GB" sz="1400" noProof="0" err="1">
                <a:solidFill>
                  <a:srgbClr val="120742"/>
                </a:solidFill>
              </a:rPr>
              <a:t>cymryd</a:t>
            </a:r>
            <a:r>
              <a:rPr lang="en-GB" sz="1400" noProof="0">
                <a:solidFill>
                  <a:srgbClr val="120742"/>
                </a:solidFill>
              </a:rPr>
              <a:t> </a:t>
            </a:r>
            <a:r>
              <a:rPr lang="en-GB" sz="1400" noProof="0" err="1">
                <a:solidFill>
                  <a:srgbClr val="120742"/>
                </a:solidFill>
              </a:rPr>
              <a:t>toriad</a:t>
            </a:r>
            <a:r>
              <a:rPr lang="en-GB" sz="1400" noProof="0">
                <a:solidFill>
                  <a:srgbClr val="120742"/>
                </a:solidFill>
              </a:rPr>
              <a:t> </a:t>
            </a:r>
            <a:r>
              <a:rPr lang="en-GB" sz="1400" noProof="0" err="1">
                <a:solidFill>
                  <a:srgbClr val="120742"/>
                </a:solidFill>
              </a:rPr>
              <a:t>byr</a:t>
            </a:r>
            <a:r>
              <a:rPr lang="en-GB" sz="1400" noProof="0">
                <a:solidFill>
                  <a:srgbClr val="120742"/>
                </a:solidFill>
              </a:rPr>
              <a:t> neu </a:t>
            </a:r>
            <a:r>
              <a:rPr lang="en-GB" sz="1400" noProof="0" err="1">
                <a:solidFill>
                  <a:srgbClr val="120742"/>
                </a:solidFill>
              </a:rPr>
              <a:t>wyliau</a:t>
            </a:r>
            <a:r>
              <a:rPr lang="en-GB" sz="1400" noProof="0">
                <a:solidFill>
                  <a:srgbClr val="120742"/>
                </a:solidFill>
              </a:rPr>
              <a:t> </a:t>
            </a:r>
            <a:r>
              <a:rPr lang="en-GB" sz="1400" noProof="0" err="1">
                <a:solidFill>
                  <a:srgbClr val="120742"/>
                </a:solidFill>
              </a:rPr>
              <a:t>yng</a:t>
            </a:r>
            <a:r>
              <a:rPr lang="en-GB" sz="1400" noProof="0">
                <a:solidFill>
                  <a:srgbClr val="120742"/>
                </a:solidFill>
              </a:rPr>
              <a:t> </a:t>
            </a:r>
            <a:r>
              <a:rPr lang="en-GB" sz="1400" noProof="0" err="1">
                <a:solidFill>
                  <a:srgbClr val="120742"/>
                </a:solidFill>
              </a:rPr>
              <a:t>Nghymru</a:t>
            </a:r>
            <a:r>
              <a:rPr lang="en-GB" sz="1400" noProof="0">
                <a:solidFill>
                  <a:srgbClr val="120742"/>
                </a:solidFill>
              </a:rPr>
              <a:t> </a:t>
            </a:r>
            <a:r>
              <a:rPr lang="en-GB" sz="1400" noProof="0" err="1">
                <a:solidFill>
                  <a:srgbClr val="120742"/>
                </a:solidFill>
              </a:rPr>
              <a:t>yn</a:t>
            </a:r>
            <a:r>
              <a:rPr lang="en-GB" sz="1400" noProof="0">
                <a:solidFill>
                  <a:srgbClr val="120742"/>
                </a:solidFill>
              </a:rPr>
              <a:t> 2026.</a:t>
            </a:r>
          </a:p>
          <a:p>
            <a:endParaRPr lang="en-GB" sz="1400">
              <a:solidFill>
                <a:srgbClr val="120742"/>
              </a:solidFill>
            </a:endParaRPr>
          </a:p>
          <a:p>
            <a:r>
              <a:rPr lang="en-GB" sz="1400">
                <a:solidFill>
                  <a:srgbClr val="120742"/>
                </a:solidFill>
              </a:rPr>
              <a:t>Mae </a:t>
            </a:r>
            <a:r>
              <a:rPr lang="en-GB" sz="1400" err="1">
                <a:solidFill>
                  <a:srgbClr val="120742"/>
                </a:solidFill>
              </a:rPr>
              <a:t>camau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bywyd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yn</a:t>
            </a:r>
            <a:r>
              <a:rPr lang="en-GB" sz="1400">
                <a:solidFill>
                  <a:srgbClr val="120742"/>
                </a:solidFill>
              </a:rPr>
              <a:t> well </a:t>
            </a:r>
            <a:r>
              <a:rPr lang="en-GB" sz="1400" err="1">
                <a:solidFill>
                  <a:srgbClr val="120742"/>
                </a:solidFill>
              </a:rPr>
              <a:t>na</a:t>
            </a:r>
            <a:r>
              <a:rPr lang="en-GB" sz="1400">
                <a:solidFill>
                  <a:srgbClr val="120742"/>
                </a:solidFill>
              </a:rPr>
              <a:t> '</a:t>
            </a:r>
            <a:r>
              <a:rPr lang="en-GB" sz="1400" err="1">
                <a:solidFill>
                  <a:srgbClr val="120742"/>
                </a:solidFill>
              </a:rPr>
              <a:t>oedran</a:t>
            </a:r>
            <a:r>
              <a:rPr lang="en-GB" sz="1400">
                <a:solidFill>
                  <a:srgbClr val="120742"/>
                </a:solidFill>
              </a:rPr>
              <a:t>' </a:t>
            </a:r>
            <a:r>
              <a:rPr lang="en-GB" sz="1400" err="1">
                <a:solidFill>
                  <a:srgbClr val="120742"/>
                </a:solidFill>
              </a:rPr>
              <a:t>gan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eu</a:t>
            </a:r>
            <a:r>
              <a:rPr lang="en-GB" sz="1400">
                <a:solidFill>
                  <a:srgbClr val="120742"/>
                </a:solidFill>
              </a:rPr>
              <a:t> bod </a:t>
            </a:r>
            <a:r>
              <a:rPr lang="en-GB" sz="1400" err="1">
                <a:solidFill>
                  <a:srgbClr val="120742"/>
                </a:solidFill>
              </a:rPr>
              <a:t>yn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disgrifio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sefyllfa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bywyd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rhywun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yn</a:t>
            </a:r>
            <a:r>
              <a:rPr lang="en-GB" sz="1400">
                <a:solidFill>
                  <a:srgbClr val="120742"/>
                </a:solidFill>
              </a:rPr>
              <a:t> well. Yn yr </a:t>
            </a:r>
            <a:r>
              <a:rPr lang="en-GB" sz="1400" err="1">
                <a:solidFill>
                  <a:srgbClr val="120742"/>
                </a:solidFill>
              </a:rPr>
              <a:t>adroddiad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hwn</a:t>
            </a:r>
            <a:r>
              <a:rPr lang="en-GB" sz="1400">
                <a:solidFill>
                  <a:srgbClr val="120742"/>
                </a:solidFill>
              </a:rPr>
              <a:t>, </a:t>
            </a:r>
            <a:r>
              <a:rPr lang="en-GB" sz="1400" err="1">
                <a:solidFill>
                  <a:srgbClr val="120742"/>
                </a:solidFill>
              </a:rPr>
              <a:t>defnyddir</a:t>
            </a:r>
            <a:r>
              <a:rPr lang="en-GB" sz="1400">
                <a:solidFill>
                  <a:srgbClr val="120742"/>
                </a:solidFill>
              </a:rPr>
              <a:t> y </a:t>
            </a:r>
            <a:r>
              <a:rPr lang="en-GB" sz="1400" err="1">
                <a:solidFill>
                  <a:srgbClr val="120742"/>
                </a:solidFill>
              </a:rPr>
              <a:t>canlynol</a:t>
            </a:r>
            <a:r>
              <a:rPr lang="en-GB" sz="1400">
                <a:solidFill>
                  <a:srgbClr val="120742"/>
                </a:solidFill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err="1">
                <a:solidFill>
                  <a:srgbClr val="120742"/>
                </a:solidFill>
              </a:rPr>
              <a:t>Annibynwyr</a:t>
            </a:r>
            <a:r>
              <a:rPr lang="en-GB" sz="1400" b="1">
                <a:solidFill>
                  <a:srgbClr val="120742"/>
                </a:solidFill>
              </a:rPr>
              <a:t> </a:t>
            </a:r>
            <a:r>
              <a:rPr lang="en-GB" sz="1400" b="1" err="1">
                <a:solidFill>
                  <a:srgbClr val="120742"/>
                </a:solidFill>
              </a:rPr>
              <a:t>iau</a:t>
            </a:r>
            <a:r>
              <a:rPr lang="en-GB" sz="1400" b="1">
                <a:solidFill>
                  <a:srgbClr val="120742"/>
                </a:solidFill>
              </a:rPr>
              <a:t>: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rhwng</a:t>
            </a:r>
            <a:r>
              <a:rPr lang="en-GB" sz="1400">
                <a:solidFill>
                  <a:srgbClr val="120742"/>
                </a:solidFill>
              </a:rPr>
              <a:t> 16-34 </a:t>
            </a:r>
            <a:r>
              <a:rPr lang="en-GB" sz="1400" err="1">
                <a:solidFill>
                  <a:srgbClr val="120742"/>
                </a:solidFill>
              </a:rPr>
              <a:t>oed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heb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blant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yn</a:t>
            </a:r>
            <a:r>
              <a:rPr lang="en-GB" sz="1400">
                <a:solidFill>
                  <a:srgbClr val="120742"/>
                </a:solidFill>
              </a:rPr>
              <a:t> yr </a:t>
            </a:r>
            <a:r>
              <a:rPr lang="en-GB" sz="1400" err="1">
                <a:solidFill>
                  <a:srgbClr val="120742"/>
                </a:solidFill>
              </a:rPr>
              <a:t>aelwyd</a:t>
            </a:r>
            <a:r>
              <a:rPr lang="en-GB" sz="1400">
                <a:solidFill>
                  <a:srgbClr val="120742"/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err="1">
                <a:solidFill>
                  <a:srgbClr val="120742"/>
                </a:solidFill>
              </a:rPr>
              <a:t>Teuluoedd</a:t>
            </a:r>
            <a:r>
              <a:rPr lang="en-GB" sz="1400" b="1">
                <a:solidFill>
                  <a:srgbClr val="120742"/>
                </a:solidFill>
              </a:rPr>
              <a:t>: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rhwng</a:t>
            </a:r>
            <a:r>
              <a:rPr lang="en-GB" sz="1400">
                <a:solidFill>
                  <a:srgbClr val="120742"/>
                </a:solidFill>
              </a:rPr>
              <a:t> 16-64 </a:t>
            </a:r>
            <a:r>
              <a:rPr lang="en-GB" sz="1400" err="1">
                <a:solidFill>
                  <a:srgbClr val="120742"/>
                </a:solidFill>
              </a:rPr>
              <a:t>oed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gyda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phlant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yn</a:t>
            </a:r>
            <a:r>
              <a:rPr lang="en-GB" sz="1400">
                <a:solidFill>
                  <a:srgbClr val="120742"/>
                </a:solidFill>
              </a:rPr>
              <a:t> yr </a:t>
            </a:r>
            <a:r>
              <a:rPr lang="en-GB" sz="1400" err="1">
                <a:solidFill>
                  <a:srgbClr val="120742"/>
                </a:solidFill>
              </a:rPr>
              <a:t>aelwyd</a:t>
            </a:r>
            <a:r>
              <a:rPr lang="en-GB" sz="1400">
                <a:solidFill>
                  <a:srgbClr val="120742"/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err="1">
                <a:solidFill>
                  <a:srgbClr val="120742"/>
                </a:solidFill>
              </a:rPr>
              <a:t>Annibynwyr</a:t>
            </a:r>
            <a:r>
              <a:rPr lang="en-GB" sz="1400" b="1">
                <a:solidFill>
                  <a:srgbClr val="120742"/>
                </a:solidFill>
              </a:rPr>
              <a:t> </a:t>
            </a:r>
            <a:r>
              <a:rPr lang="en-GB" sz="1400" b="1" err="1">
                <a:solidFill>
                  <a:srgbClr val="120742"/>
                </a:solidFill>
              </a:rPr>
              <a:t>hŷn</a:t>
            </a:r>
            <a:r>
              <a:rPr lang="en-GB" sz="1400" b="1">
                <a:solidFill>
                  <a:srgbClr val="120742"/>
                </a:solidFill>
              </a:rPr>
              <a:t>: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rhwng</a:t>
            </a:r>
            <a:r>
              <a:rPr lang="en-GB" sz="1400">
                <a:solidFill>
                  <a:srgbClr val="120742"/>
                </a:solidFill>
              </a:rPr>
              <a:t> 35-64 </a:t>
            </a:r>
            <a:r>
              <a:rPr lang="en-GB" sz="1400" err="1">
                <a:solidFill>
                  <a:srgbClr val="120742"/>
                </a:solidFill>
              </a:rPr>
              <a:t>oed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heb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blant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yn</a:t>
            </a:r>
            <a:r>
              <a:rPr lang="en-GB" sz="1400">
                <a:solidFill>
                  <a:srgbClr val="120742"/>
                </a:solidFill>
              </a:rPr>
              <a:t> yr </a:t>
            </a:r>
            <a:r>
              <a:rPr lang="en-GB" sz="1400" err="1">
                <a:solidFill>
                  <a:srgbClr val="120742"/>
                </a:solidFill>
              </a:rPr>
              <a:t>aelwyd</a:t>
            </a:r>
            <a:r>
              <a:rPr lang="en-GB" sz="1400">
                <a:solidFill>
                  <a:srgbClr val="120742"/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err="1">
                <a:solidFill>
                  <a:srgbClr val="120742"/>
                </a:solidFill>
              </a:rPr>
              <a:t>Oedran</a:t>
            </a:r>
            <a:r>
              <a:rPr lang="en-GB" sz="1400" b="1">
                <a:solidFill>
                  <a:srgbClr val="120742"/>
                </a:solidFill>
              </a:rPr>
              <a:t> </a:t>
            </a:r>
            <a:r>
              <a:rPr lang="en-GB" sz="1400" b="1" err="1">
                <a:solidFill>
                  <a:srgbClr val="120742"/>
                </a:solidFill>
              </a:rPr>
              <a:t>ymddeol</a:t>
            </a:r>
            <a:r>
              <a:rPr lang="en-GB" sz="1400" b="1">
                <a:solidFill>
                  <a:srgbClr val="120742"/>
                </a:solidFill>
              </a:rPr>
              <a:t>:</a:t>
            </a:r>
            <a:r>
              <a:rPr lang="en-GB" sz="1400">
                <a:solidFill>
                  <a:srgbClr val="120742"/>
                </a:solidFill>
              </a:rPr>
              <a:t> 65+ </a:t>
            </a:r>
            <a:r>
              <a:rPr lang="en-GB" sz="1400" err="1">
                <a:solidFill>
                  <a:srgbClr val="120742"/>
                </a:solidFill>
              </a:rPr>
              <a:t>oed</a:t>
            </a:r>
            <a:r>
              <a:rPr lang="en-GB" sz="1400">
                <a:solidFill>
                  <a:srgbClr val="120742"/>
                </a:solidFill>
              </a:rPr>
              <a:t>.</a:t>
            </a:r>
          </a:p>
          <a:p>
            <a:endParaRPr lang="en-GB" sz="1400" noProof="0">
              <a:solidFill>
                <a:srgbClr val="12074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33505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C62B2D-775C-3967-00F4-91B15A7EBA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375AD2AC-7998-E9A0-C5B7-5CCB4DA50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64BF948-81CF-993E-981E-FEAFE0A73E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" y="0"/>
            <a:ext cx="12191980" cy="6858000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itle 6" descr="&#10;">
            <a:extLst>
              <a:ext uri="{FF2B5EF4-FFF2-40B4-BE49-F238E27FC236}">
                <a16:creationId xmlns:a16="http://schemas.microsoft.com/office/drawing/2014/main" id="{7943F5DE-F9C7-4FEB-B90D-172420F46B3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6467" y="3167390"/>
            <a:ext cx="6267451" cy="5232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>
              <a:spcBef>
                <a:spcPct val="20000"/>
              </a:spcBef>
            </a:pPr>
            <a:r>
              <a:rPr lang="en-US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CANFYDDIADAU ALLWEDDOL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27166101-87C8-5397-CDE9-B2B0583A7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599" y="6207245"/>
            <a:ext cx="976133" cy="65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295739-083E-797E-C166-32558EE45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34" y="6389806"/>
            <a:ext cx="886973" cy="28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5130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849AF7-3E83-240A-3CB1-A393803705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AEECDCB8-5C09-F5A8-D0BA-704FBCDFBF2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0000" y="288000"/>
            <a:ext cx="5486400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b="1">
                <a:solidFill>
                  <a:srgbClr val="120742"/>
                </a:solidFill>
                <a:latin typeface="+mn-lt"/>
                <a:ea typeface="+mn-ea"/>
                <a:cs typeface="+mn-cs"/>
              </a:rPr>
              <a:t>CANFYDDIADAU ALLWEDDOL</a:t>
            </a:r>
            <a:endParaRPr kumimoji="0" lang="en-GB" sz="2000" b="0" i="0" u="none" strike="noStrike" kern="1200" cap="none" spc="0" normalizeH="0" baseline="0" noProof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8D1767A-6EDC-087A-88AC-8649E1A18C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53680" y="687535"/>
            <a:ext cx="373480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>
            <a:extLst>
              <a:ext uri="{FF2B5EF4-FFF2-40B4-BE49-F238E27FC236}">
                <a16:creationId xmlns:a16="http://schemas.microsoft.com/office/drawing/2014/main" id="{FD6EDDA4-4AD2-CABE-D118-24FBFCF0FA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518" y="910067"/>
            <a:ext cx="4068000" cy="570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2141ED5D-5BA4-6BB9-AB8C-1582A1851F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1652" y="910067"/>
            <a:ext cx="4068000" cy="570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4941E4FF-5109-D882-1D0B-31FBD19B2A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5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4402" y="910067"/>
            <a:ext cx="4076675" cy="570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F505340-905C-4564-8784-1106B7271D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220" y="933532"/>
            <a:ext cx="12211769" cy="5700712"/>
          </a:xfrm>
          <a:prstGeom prst="rect">
            <a:avLst/>
          </a:prstGeom>
          <a:solidFill>
            <a:srgbClr val="120742">
              <a:alpha val="6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F4B4DB0-2DBA-FCEC-A3CB-8D78F5D2EC51}"/>
              </a:ext>
            </a:extLst>
          </p:cNvPr>
          <p:cNvSpPr txBox="1"/>
          <p:nvPr/>
        </p:nvSpPr>
        <p:spPr>
          <a:xfrm>
            <a:off x="12220" y="933532"/>
            <a:ext cx="402943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Ymweld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â </a:t>
            </a:r>
            <a:r>
              <a:rPr kumimoji="0" lang="en-US" sz="2400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Chymru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b="1">
              <a:solidFill>
                <a:srgbClr val="FFFFFF"/>
              </a:solidFill>
              <a:latin typeface="Arial" panose="020B0604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Teithiodd</a:t>
            </a: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27% </a:t>
            </a:r>
            <a:r>
              <a:rPr kumimoji="0" lang="en-US" sz="200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o'r</a:t>
            </a: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ymatebwyr</a:t>
            </a: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</a:t>
            </a: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Gymru</a:t>
            </a: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yn</a:t>
            </a: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2025, </a:t>
            </a:r>
            <a:r>
              <a:rPr kumimoji="0" lang="en-US" sz="200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gostyngiad</a:t>
            </a: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bach</a:t>
            </a: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o 30% y </a:t>
            </a:r>
            <a:r>
              <a:rPr kumimoji="0" lang="en-US" sz="200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flwyddyn</a:t>
            </a: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flaenorol</a:t>
            </a: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</a:t>
            </a:r>
            <a:r>
              <a:rPr kumimoji="0" lang="en-US" sz="200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ond</a:t>
            </a: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cynnydd</a:t>
            </a: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o 24% </a:t>
            </a:r>
            <a:r>
              <a:rPr kumimoji="0" lang="en-US" sz="200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yn</a:t>
            </a: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2023.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>
              <a:solidFill>
                <a:srgbClr val="FFFFFF"/>
              </a:solidFill>
              <a:latin typeface="Arial" panose="020B0604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Ymhlith</a:t>
            </a: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y </a:t>
            </a:r>
            <a:r>
              <a:rPr kumimoji="0" lang="en-US" sz="200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rhai</a:t>
            </a: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a </a:t>
            </a:r>
            <a:r>
              <a:rPr kumimoji="0" lang="en-US" sz="200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ymwelodd</a:t>
            </a: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</a:t>
            </a:r>
            <a:r>
              <a:rPr kumimoji="0" lang="en-US" sz="200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sgoriodd</a:t>
            </a: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86% </a:t>
            </a:r>
            <a:r>
              <a:rPr kumimoji="0" lang="en-US" sz="200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eu</a:t>
            </a: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profiad</a:t>
            </a: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fel</a:t>
            </a: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ardderchog</a:t>
            </a: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>
              <a:solidFill>
                <a:srgbClr val="FFFFFF"/>
              </a:solidFill>
              <a:latin typeface="Arial" panose="020B0604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Y </a:t>
            </a:r>
            <a:r>
              <a:rPr kumimoji="0" lang="en-US" sz="200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prif</a:t>
            </a: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reswm</a:t>
            </a: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dros</a:t>
            </a: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ymweld</a:t>
            </a: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oedd</a:t>
            </a: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cysylltu</a:t>
            </a: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â </a:t>
            </a:r>
            <a:r>
              <a:rPr kumimoji="0" lang="en-US" sz="200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natur</a:t>
            </a: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a </a:t>
            </a:r>
            <a:r>
              <a:rPr kumimoji="0" lang="en-US" sz="200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nodwyd</a:t>
            </a: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gan</a:t>
            </a: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70% o </a:t>
            </a:r>
            <a:r>
              <a:rPr kumimoji="0" lang="en-US" sz="200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ymwelwyr</a:t>
            </a: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. </a:t>
            </a:r>
            <a:r>
              <a:rPr kumimoji="0" lang="en-US" sz="200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Dilynwyd</a:t>
            </a: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hyn</a:t>
            </a: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yn</a:t>
            </a: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agos</a:t>
            </a: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gan</a:t>
            </a: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awydd</a:t>
            </a: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</a:t>
            </a: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brofi</a:t>
            </a: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diwylliant</a:t>
            </a: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a </a:t>
            </a:r>
            <a:r>
              <a:rPr kumimoji="0" lang="en-US" sz="200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threftadaeth</a:t>
            </a: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(62%).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720274C-0776-EA3B-5F22-A4FCD487ECF9}"/>
              </a:ext>
            </a:extLst>
          </p:cNvPr>
          <p:cNvSpPr txBox="1"/>
          <p:nvPr/>
        </p:nvSpPr>
        <p:spPr>
          <a:xfrm>
            <a:off x="4188488" y="933532"/>
            <a:ext cx="3789365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Nodweddion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teithiau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="1">
              <a:solidFill>
                <a:srgbClr val="FFFFFF"/>
              </a:solidFill>
              <a:latin typeface="Arial" panose="020B0604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Gogledd</a:t>
            </a: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Cymru </a:t>
            </a:r>
            <a:r>
              <a:rPr kumimoji="0" lang="en-US" sz="200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gafodd</a:t>
            </a: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y </a:t>
            </a:r>
            <a:r>
              <a:rPr kumimoji="0" lang="en-US" sz="200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gyfran</a:t>
            </a: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uchaf</a:t>
            </a: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o </a:t>
            </a:r>
            <a:r>
              <a:rPr kumimoji="0" lang="en-US" sz="200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ymweliadau</a:t>
            </a: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ar</a:t>
            </a: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53%. </a:t>
            </a:r>
            <a:r>
              <a:rPr kumimoji="0" lang="en-US" sz="200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Dewisodd</a:t>
            </a: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y </a:t>
            </a:r>
            <a:r>
              <a:rPr kumimoji="0" lang="en-US" sz="200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rhan</a:t>
            </a: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fwyaf</a:t>
            </a: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o </a:t>
            </a:r>
            <a:r>
              <a:rPr kumimoji="0" lang="en-US" sz="200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ymwelwyr</a:t>
            </a: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</a:t>
            </a: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aros </a:t>
            </a:r>
            <a:r>
              <a:rPr kumimoji="0" lang="en-US" sz="200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mewn</a:t>
            </a: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gwestai</a:t>
            </a: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/</a:t>
            </a:r>
            <a:r>
              <a:rPr kumimoji="0" lang="en-US" sz="200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tafarndai</a:t>
            </a:r>
            <a:r>
              <a:rPr lang="en-US" sz="2000">
                <a:solidFill>
                  <a:srgbClr val="FFFFFF"/>
                </a:solidFill>
                <a:latin typeface="Arial" panose="020B0604020202020204"/>
              </a:rPr>
              <a:t>.</a:t>
            </a:r>
            <a:endParaRPr kumimoji="0" lang="en-US" sz="200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>
              <a:solidFill>
                <a:srgbClr val="FFFFFF"/>
              </a:solidFill>
              <a:latin typeface="Arial" panose="020B0604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Arhosodd</a:t>
            </a: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y </a:t>
            </a:r>
            <a:r>
              <a:rPr kumimoji="0" lang="en-US" sz="200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mwyafrif</a:t>
            </a: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mewn</a:t>
            </a: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sawl</a:t>
            </a: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lleoliad</a:t>
            </a: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yn</a:t>
            </a: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ystod</a:t>
            </a: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eu</a:t>
            </a: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taith</a:t>
            </a: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69AA15-79EF-9F3E-D018-6F658B6FB377}"/>
              </a:ext>
            </a:extLst>
          </p:cNvPr>
          <p:cNvSpPr txBox="1"/>
          <p:nvPr/>
        </p:nvSpPr>
        <p:spPr>
          <a:xfrm>
            <a:off x="8124689" y="933532"/>
            <a:ext cx="4055091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Communication influence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algn="ctr"/>
            <a:r>
              <a:rPr lang="en-US" sz="2000" err="1">
                <a:solidFill>
                  <a:schemeClr val="bg1"/>
                </a:solidFill>
              </a:rPr>
              <a:t>Cynnwys</a:t>
            </a:r>
            <a:r>
              <a:rPr lang="en-US" sz="2000">
                <a:solidFill>
                  <a:schemeClr val="bg1"/>
                </a:solidFill>
              </a:rPr>
              <a:t> y </a:t>
            </a:r>
            <a:r>
              <a:rPr lang="en-US" sz="2000" err="1">
                <a:solidFill>
                  <a:schemeClr val="bg1"/>
                </a:solidFill>
              </a:rPr>
              <a:t>wefan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oedd</a:t>
            </a:r>
            <a:r>
              <a:rPr lang="en-US" sz="2000">
                <a:solidFill>
                  <a:schemeClr val="bg1"/>
                </a:solidFill>
              </a:rPr>
              <a:t> y </a:t>
            </a:r>
            <a:r>
              <a:rPr lang="en-US" sz="2000" err="1">
                <a:solidFill>
                  <a:schemeClr val="bg1"/>
                </a:solidFill>
              </a:rPr>
              <a:t>pwynt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cyswllt</a:t>
            </a:r>
            <a:r>
              <a:rPr lang="en-US" sz="2000">
                <a:solidFill>
                  <a:schemeClr val="bg1"/>
                </a:solidFill>
              </a:rPr>
              <a:t> a </a:t>
            </a:r>
            <a:r>
              <a:rPr lang="en-US" sz="2000" err="1">
                <a:solidFill>
                  <a:schemeClr val="bg1"/>
                </a:solidFill>
              </a:rPr>
              <a:t>adroddwyd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amlaf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ar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gyfer</a:t>
            </a:r>
            <a:r>
              <a:rPr lang="en-US" sz="2000">
                <a:solidFill>
                  <a:schemeClr val="bg1"/>
                </a:solidFill>
              </a:rPr>
              <a:t> y </a:t>
            </a:r>
            <a:r>
              <a:rPr lang="en-US" sz="2000" err="1">
                <a:solidFill>
                  <a:schemeClr val="bg1"/>
                </a:solidFill>
              </a:rPr>
              <a:t>rhai</a:t>
            </a:r>
            <a:r>
              <a:rPr lang="en-US" sz="2000">
                <a:solidFill>
                  <a:schemeClr val="bg1"/>
                </a:solidFill>
              </a:rPr>
              <a:t> a </a:t>
            </a:r>
            <a:r>
              <a:rPr lang="en-US" sz="2000" err="1">
                <a:solidFill>
                  <a:schemeClr val="bg1"/>
                </a:solidFill>
              </a:rPr>
              <a:t>ymwelodd</a:t>
            </a:r>
            <a:r>
              <a:rPr lang="en-US" sz="2000">
                <a:solidFill>
                  <a:schemeClr val="bg1"/>
                </a:solidFill>
              </a:rPr>
              <a:t> â </a:t>
            </a:r>
            <a:r>
              <a:rPr lang="en-US" sz="2000" err="1">
                <a:solidFill>
                  <a:schemeClr val="bg1"/>
                </a:solidFill>
              </a:rPr>
              <a:t>Chymru</a:t>
            </a:r>
            <a:r>
              <a:rPr lang="en-US" sz="2000">
                <a:solidFill>
                  <a:schemeClr val="bg1"/>
                </a:solidFill>
              </a:rPr>
              <a:t>.</a:t>
            </a:r>
          </a:p>
          <a:p>
            <a:pPr algn="ctr"/>
            <a:endParaRPr lang="en-US" sz="2000">
              <a:solidFill>
                <a:schemeClr val="bg1"/>
              </a:solidFill>
            </a:endParaRPr>
          </a:p>
          <a:p>
            <a:pPr algn="ctr"/>
            <a:r>
              <a:rPr lang="en-US" sz="2000" err="1">
                <a:solidFill>
                  <a:schemeClr val="bg1"/>
                </a:solidFill>
              </a:rPr>
              <a:t>Nododd</a:t>
            </a:r>
            <a:r>
              <a:rPr lang="en-US" sz="2000">
                <a:solidFill>
                  <a:schemeClr val="bg1"/>
                </a:solidFill>
              </a:rPr>
              <a:t> 16% o </a:t>
            </a:r>
            <a:r>
              <a:rPr lang="en-US" sz="2000" err="1">
                <a:solidFill>
                  <a:schemeClr val="bg1"/>
                </a:solidFill>
              </a:rPr>
              <a:t>deithwyr</a:t>
            </a:r>
            <a:r>
              <a:rPr lang="en-US" sz="2000">
                <a:solidFill>
                  <a:schemeClr val="bg1"/>
                </a:solidFill>
              </a:rPr>
              <a:t> 2025 </a:t>
            </a:r>
            <a:r>
              <a:rPr lang="en-US" sz="2000" err="1">
                <a:solidFill>
                  <a:schemeClr val="bg1"/>
                </a:solidFill>
              </a:rPr>
              <a:t>fod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cyfathrebiadau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Croeso</a:t>
            </a:r>
            <a:r>
              <a:rPr lang="en-US" sz="2000">
                <a:solidFill>
                  <a:schemeClr val="bg1"/>
                </a:solidFill>
              </a:rPr>
              <a:t> Cymru </a:t>
            </a:r>
            <a:r>
              <a:rPr lang="en-US" sz="2000" err="1">
                <a:solidFill>
                  <a:schemeClr val="bg1"/>
                </a:solidFill>
              </a:rPr>
              <a:t>wedi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dylanwadu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ar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eu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penderfyniad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i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ymweld</a:t>
            </a:r>
            <a:r>
              <a:rPr lang="en-US" sz="2000">
                <a:solidFill>
                  <a:schemeClr val="bg1"/>
                </a:solidFill>
              </a:rPr>
              <a:t>.</a:t>
            </a:r>
          </a:p>
          <a:p>
            <a:pPr algn="ctr"/>
            <a:endParaRPr lang="en-US" sz="2000">
              <a:solidFill>
                <a:schemeClr val="bg1"/>
              </a:solidFill>
            </a:endParaRPr>
          </a:p>
          <a:p>
            <a:pPr algn="ctr"/>
            <a:r>
              <a:rPr lang="en-US" sz="2000" err="1">
                <a:solidFill>
                  <a:schemeClr val="bg1"/>
                </a:solidFill>
              </a:rPr>
              <a:t>O'r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grŵp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hwn</a:t>
            </a:r>
            <a:r>
              <a:rPr lang="en-US" sz="2000">
                <a:solidFill>
                  <a:schemeClr val="bg1"/>
                </a:solidFill>
              </a:rPr>
              <a:t>, </a:t>
            </a:r>
            <a:r>
              <a:rPr lang="en-US" sz="2000" err="1">
                <a:solidFill>
                  <a:schemeClr val="bg1"/>
                </a:solidFill>
              </a:rPr>
              <a:t>gwelodd</a:t>
            </a:r>
            <a:r>
              <a:rPr lang="en-US" sz="2000">
                <a:solidFill>
                  <a:schemeClr val="bg1"/>
                </a:solidFill>
              </a:rPr>
              <a:t> 52% </a:t>
            </a:r>
            <a:r>
              <a:rPr lang="en-US" sz="2000" err="1">
                <a:solidFill>
                  <a:schemeClr val="bg1"/>
                </a:solidFill>
              </a:rPr>
              <a:t>gyfathrebiadau</a:t>
            </a:r>
            <a:r>
              <a:rPr lang="en-US" sz="2000">
                <a:solidFill>
                  <a:schemeClr val="bg1"/>
                </a:solidFill>
              </a:rPr>
              <a:t> am </a:t>
            </a:r>
            <a:r>
              <a:rPr lang="en-US" sz="2000" err="1">
                <a:solidFill>
                  <a:schemeClr val="bg1"/>
                </a:solidFill>
              </a:rPr>
              <a:t>leoedd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newydd</a:t>
            </a:r>
            <a:r>
              <a:rPr lang="en-US" sz="2000">
                <a:solidFill>
                  <a:schemeClr val="bg1"/>
                </a:solidFill>
              </a:rPr>
              <a:t>, </a:t>
            </a:r>
            <a:r>
              <a:rPr lang="en-US" sz="2000" err="1">
                <a:solidFill>
                  <a:schemeClr val="bg1"/>
                </a:solidFill>
              </a:rPr>
              <a:t>gyda</a:t>
            </a:r>
            <a:r>
              <a:rPr lang="en-US" sz="2000">
                <a:solidFill>
                  <a:schemeClr val="bg1"/>
                </a:solidFill>
              </a:rPr>
              <a:t> 43% </a:t>
            </a:r>
            <a:r>
              <a:rPr lang="en-US" sz="2000" err="1">
                <a:solidFill>
                  <a:schemeClr val="bg1"/>
                </a:solidFill>
              </a:rPr>
              <a:t>o'r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rheiny'n</a:t>
            </a:r>
            <a:r>
              <a:rPr lang="en-US" sz="2000">
                <a:solidFill>
                  <a:schemeClr val="bg1"/>
                </a:solidFill>
              </a:rPr>
              <a:t> nodi </a:t>
            </a:r>
            <a:r>
              <a:rPr lang="en-US" sz="2000" err="1">
                <a:solidFill>
                  <a:schemeClr val="bg1"/>
                </a:solidFill>
              </a:rPr>
              <a:t>ei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fod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yn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ddylanwadol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iawn</a:t>
            </a:r>
            <a:r>
              <a:rPr lang="en-US" sz="2000">
                <a:solidFill>
                  <a:schemeClr val="bg1"/>
                </a:solidFill>
              </a:rPr>
              <a:t>/</a:t>
            </a:r>
            <a:r>
              <a:rPr lang="en-US" sz="2000" err="1">
                <a:solidFill>
                  <a:schemeClr val="bg1"/>
                </a:solidFill>
              </a:rPr>
              <a:t>eithriadol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ar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eu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taith</a:t>
            </a:r>
            <a:r>
              <a:rPr lang="en-US" sz="200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2F5B9A-2F8B-FCD2-287F-A603F083D7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0001" y="107613"/>
            <a:ext cx="637032" cy="382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0619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37B27D-4D1B-0AA1-7F04-19EAB6EE44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DFF8B6-F762-E524-0D5B-1DB04DC558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" y="0"/>
            <a:ext cx="12191742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0E2F2F7-55B9-63F1-ED97-953B783188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238" y="0"/>
            <a:ext cx="12191980" cy="6858000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4FC20B8-E86F-E866-06D0-41A9F898AD6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6467" y="2908857"/>
            <a:ext cx="7456634" cy="5232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PROFFIL YMHOLWYR CROESO CYMRU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36F21D5A-05CD-4613-C52C-0291F6F9ED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599" y="6207245"/>
            <a:ext cx="976133" cy="65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4C6F8DD-567E-CFF0-A2B9-DFDE7274A0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34" y="6389806"/>
            <a:ext cx="886973" cy="28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3913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2D89ED-7DFF-C565-79EF-335D0902D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E0D70181-CCEC-2CBE-AE49-B6B3B6FBC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1341" y="3561393"/>
            <a:ext cx="8537346" cy="2473334"/>
          </a:xfrm>
          <a:prstGeom prst="roundRect">
            <a:avLst/>
          </a:prstGeom>
          <a:solidFill>
            <a:schemeClr val="bg1"/>
          </a:solidFill>
          <a:ln>
            <a:solidFill>
              <a:srgbClr val="122A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5720" bIns="45720" rtlCol="0" anchor="t" anchorCtr="0"/>
          <a:lstStyle/>
          <a:p>
            <a:pPr algn="l"/>
            <a:endParaRPr lang="en-GB" sz="140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7AA8F8B-BF40-4C49-A172-4B6C41FD688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71341" y="257794"/>
            <a:ext cx="8581436" cy="4742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Mae </a:t>
            </a:r>
            <a:r>
              <a:rPr kumimoji="0" lang="en-US" sz="18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poblogaeth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y </a:t>
            </a:r>
            <a:r>
              <a:rPr kumimoji="0" lang="en-US" sz="18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sampl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yn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debyg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i'r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blynyddoedd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blaenorol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</a:t>
            </a: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4D74C2CD-0831-A72B-A25B-96492C40A6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60000" y="1223225"/>
            <a:ext cx="8537346" cy="2205776"/>
          </a:xfrm>
          <a:prstGeom prst="roundRect">
            <a:avLst/>
          </a:prstGeom>
          <a:solidFill>
            <a:schemeClr val="bg1"/>
          </a:solidFill>
          <a:ln>
            <a:solidFill>
              <a:srgbClr val="122A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5720" bIns="45720" rtlCol="0" anchor="t" anchorCtr="0"/>
          <a:lstStyle/>
          <a:p>
            <a:pPr algn="l"/>
            <a:endParaRPr lang="en-GB" sz="140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804E9FA-D04C-6ABA-87F7-3C9158B3D50F}"/>
              </a:ext>
            </a:extLst>
          </p:cNvPr>
          <p:cNvSpPr txBox="1"/>
          <p:nvPr/>
        </p:nvSpPr>
        <p:spPr>
          <a:xfrm>
            <a:off x="586706" y="1263183"/>
            <a:ext cx="14340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err="1">
                <a:solidFill>
                  <a:srgbClr val="120742"/>
                </a:solidFill>
              </a:rPr>
              <a:t>Rhyw</a:t>
            </a:r>
            <a:r>
              <a:rPr lang="en-GB" sz="1400">
                <a:solidFill>
                  <a:srgbClr val="120742"/>
                </a:solidFill>
              </a:rPr>
              <a:t> | 2026</a:t>
            </a:r>
          </a:p>
        </p:txBody>
      </p:sp>
      <p:grpSp>
        <p:nvGrpSpPr>
          <p:cNvPr id="39" name="Group 38" descr="Siart cylch yn dangos dosbarthiad rhyw yn 2026: 51% Gwrywaidd, 48% Benywaidd, ac 1% yn well ganddynt beidio â dweud.">
            <a:extLst>
              <a:ext uri="{FF2B5EF4-FFF2-40B4-BE49-F238E27FC236}">
                <a16:creationId xmlns:a16="http://schemas.microsoft.com/office/drawing/2014/main" id="{12480D9A-5013-CB96-E7B7-B365481F8AF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657401" y="1610918"/>
            <a:ext cx="2679506" cy="1721434"/>
            <a:chOff x="657401" y="1565551"/>
            <a:chExt cx="2679506" cy="1721434"/>
          </a:xfrm>
        </p:grpSpPr>
        <p:graphicFrame>
          <p:nvGraphicFramePr>
            <p:cNvPr id="19" name="Content Placeholder 14">
              <a:extLst>
                <a:ext uri="{FF2B5EF4-FFF2-40B4-BE49-F238E27FC236}">
                  <a16:creationId xmlns:a16="http://schemas.microsoft.com/office/drawing/2014/main" id="{86E26ED8-0235-C32E-99C5-56180EAFB4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230694899"/>
                </p:ext>
              </p:extLst>
            </p:nvPr>
          </p:nvGraphicFramePr>
          <p:xfrm>
            <a:off x="1028807" y="1565551"/>
            <a:ext cx="2126850" cy="172143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66B2F624-4F36-BB52-4D67-56D2D548B99D}"/>
                </a:ext>
                <a:ext uri="{C183D7F6-B498-43B3-948B-1728B52AA6E4}">
                  <adec:decorative xmlns:adec="http://schemas.microsoft.com/office/drawing/2017/decorative" val="0"/>
                </a:ext>
              </a:extLst>
            </p:cNvPr>
            <p:cNvSpPr/>
            <p:nvPr/>
          </p:nvSpPr>
          <p:spPr>
            <a:xfrm>
              <a:off x="657401" y="1955760"/>
              <a:ext cx="970774" cy="247650"/>
            </a:xfrm>
            <a:prstGeom prst="roundRect">
              <a:avLst/>
            </a:prstGeom>
            <a:solidFill>
              <a:srgbClr val="120742"/>
            </a:solidFill>
            <a:ln w="19050">
              <a:solidFill>
                <a:schemeClr val="bg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100" b="1" err="1"/>
                <a:t>Benywaidd</a:t>
              </a:r>
              <a:endParaRPr lang="en-GB" sz="1100" b="1"/>
            </a:p>
          </p:txBody>
        </p: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10BC908B-41AE-2BBA-604E-57C64586DC1D}"/>
                </a:ext>
                <a:ext uri="{C183D7F6-B498-43B3-948B-1728B52AA6E4}">
                  <adec:decorative xmlns:adec="http://schemas.microsoft.com/office/drawing/2017/decorative" val="0"/>
                </a:ext>
              </a:extLst>
            </p:cNvPr>
            <p:cNvSpPr/>
            <p:nvPr/>
          </p:nvSpPr>
          <p:spPr>
            <a:xfrm>
              <a:off x="2366133" y="1991034"/>
              <a:ext cx="970774" cy="247650"/>
            </a:xfrm>
            <a:prstGeom prst="roundRect">
              <a:avLst/>
            </a:prstGeom>
            <a:solidFill>
              <a:schemeClr val="bg2"/>
            </a:solidFill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100" b="1" err="1">
                  <a:solidFill>
                    <a:schemeClr val="accent1"/>
                  </a:solidFill>
                </a:rPr>
                <a:t>Gwrywaidd</a:t>
              </a:r>
              <a:endParaRPr lang="en-GB" sz="1100" b="1">
                <a:solidFill>
                  <a:schemeClr val="accent1"/>
                </a:solidFill>
              </a:endParaRP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8973F9A6-3D4F-EC77-6495-65F8015AF74F}"/>
              </a:ext>
            </a:extLst>
          </p:cNvPr>
          <p:cNvSpPr txBox="1"/>
          <p:nvPr/>
        </p:nvSpPr>
        <p:spPr>
          <a:xfrm>
            <a:off x="3704182" y="1263183"/>
            <a:ext cx="19591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err="1">
                <a:solidFill>
                  <a:srgbClr val="120742"/>
                </a:solidFill>
              </a:rPr>
              <a:t>Oedran</a:t>
            </a:r>
            <a:r>
              <a:rPr lang="en-GB" sz="1400">
                <a:solidFill>
                  <a:srgbClr val="120742"/>
                </a:solidFill>
              </a:rPr>
              <a:t> | </a:t>
            </a:r>
            <a:r>
              <a:rPr lang="en-GB" sz="1400" err="1">
                <a:solidFill>
                  <a:srgbClr val="120742"/>
                </a:solidFill>
              </a:rPr>
              <a:t>Pob</a:t>
            </a:r>
            <a:r>
              <a:rPr lang="en-GB" sz="1400">
                <a:solidFill>
                  <a:srgbClr val="120742"/>
                </a:solidFill>
              </a:rPr>
              <a:t> ton</a:t>
            </a:r>
          </a:p>
        </p:txBody>
      </p:sp>
      <p:graphicFrame>
        <p:nvGraphicFramePr>
          <p:cNvPr id="27" name="Chart 26" descr="Siart bar yn dangos dosbarthiad oedran ar draws pob ton (2023-2026) ar gyfer pedwar grŵp oedran: 16-34 (9%, 7%, 6%, 5%), 35-54 (36%, 33%, 35%, 33%), 55-64 (33%, 37%, 36%, 36%), a 65+ (23%, 23%, 23%, 24%) - gan ddangos poblogaeth gymharol sefydlog ar draws y blynyddoedd, gyda gostyngiad graddol yn y grŵp iau.">
            <a:extLst>
              <a:ext uri="{FF2B5EF4-FFF2-40B4-BE49-F238E27FC236}">
                <a16:creationId xmlns:a16="http://schemas.microsoft.com/office/drawing/2014/main" id="{7A296009-B0D3-7F89-4EFB-6C254D2B09D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2478074"/>
              </p:ext>
            </p:extLst>
          </p:nvPr>
        </p:nvGraphicFramePr>
        <p:xfrm>
          <a:off x="3527063" y="1355415"/>
          <a:ext cx="5381624" cy="21090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2" name="TextBox 41">
            <a:extLst>
              <a:ext uri="{FF2B5EF4-FFF2-40B4-BE49-F238E27FC236}">
                <a16:creationId xmlns:a16="http://schemas.microsoft.com/office/drawing/2014/main" id="{397128BD-17D4-5F51-0DE8-E68ACEA89141}"/>
              </a:ext>
            </a:extLst>
          </p:cNvPr>
          <p:cNvSpPr txBox="1"/>
          <p:nvPr/>
        </p:nvSpPr>
        <p:spPr>
          <a:xfrm>
            <a:off x="1028807" y="3731783"/>
            <a:ext cx="19024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>
                <a:solidFill>
                  <a:srgbClr val="120742"/>
                </a:solidFill>
              </a:rPr>
              <a:t>Cam </a:t>
            </a:r>
            <a:r>
              <a:rPr lang="en-GB" sz="1400" err="1">
                <a:solidFill>
                  <a:srgbClr val="120742"/>
                </a:solidFill>
              </a:rPr>
              <a:t>bywyd</a:t>
            </a:r>
            <a:r>
              <a:rPr lang="en-GB" sz="1400">
                <a:solidFill>
                  <a:srgbClr val="120742"/>
                </a:solidFill>
              </a:rPr>
              <a:t> | </a:t>
            </a:r>
            <a:r>
              <a:rPr lang="en-GB" sz="1400" err="1">
                <a:solidFill>
                  <a:srgbClr val="120742"/>
                </a:solidFill>
              </a:rPr>
              <a:t>Pob</a:t>
            </a:r>
            <a:r>
              <a:rPr lang="en-GB" sz="1400">
                <a:solidFill>
                  <a:srgbClr val="120742"/>
                </a:solidFill>
              </a:rPr>
              <a:t> ton</a:t>
            </a:r>
          </a:p>
        </p:txBody>
      </p:sp>
      <p:graphicFrame>
        <p:nvGraphicFramePr>
          <p:cNvPr id="10" name="Chart 9" descr="Siart bar yn dangos dosbarthiad cam bywyd ar draws pob ton (2023-2026): Annibynwyr iau (7%, 5%, 4%, 5%), Teuluoedd (13%, 13%, 15%, 14%), Annibynwyr hŷn (56%, 59%, 58%, 56%), ac Oedran ymddeol (23%, 23%, 23%, 24%) - gan ddangos poblogaeth gymharol sefydlog dros amser, gydag Annibynwyr hŷn yn cynrychioli'r gyfran fwyaf yn gyson.">
            <a:extLst>
              <a:ext uri="{FF2B5EF4-FFF2-40B4-BE49-F238E27FC236}">
                <a16:creationId xmlns:a16="http://schemas.microsoft.com/office/drawing/2014/main" id="{8B005393-C116-F073-1083-D2D038D9DF2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97195716"/>
              </p:ext>
            </p:extLst>
          </p:nvPr>
        </p:nvGraphicFramePr>
        <p:xfrm>
          <a:off x="360001" y="3508479"/>
          <a:ext cx="8581436" cy="24733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7142D4A-EAA8-62A8-4B42-6B8C52C82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947249" y="1381621"/>
            <a:ext cx="1434018" cy="407909"/>
          </a:xfrm>
          <a:prstGeom prst="roundRect">
            <a:avLst/>
          </a:prstGeom>
          <a:solidFill>
            <a:srgbClr val="AD9CF5"/>
          </a:solidFill>
          <a:ln w="19050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/>
              <a:t>Yn well gen </a:t>
            </a:r>
            <a:r>
              <a:rPr lang="en-GB" sz="1000" b="1" err="1"/>
              <a:t>i</a:t>
            </a:r>
            <a:r>
              <a:rPr lang="en-GB" sz="1000" b="1"/>
              <a:t> </a:t>
            </a:r>
            <a:r>
              <a:rPr lang="en-GB" sz="1000" b="1" err="1"/>
              <a:t>beidio</a:t>
            </a:r>
            <a:r>
              <a:rPr lang="en-GB" sz="1000" b="1"/>
              <a:t> â </a:t>
            </a:r>
            <a:r>
              <a:rPr lang="en-GB" sz="1000" b="1" err="1"/>
              <a:t>dweud</a:t>
            </a:r>
            <a:r>
              <a:rPr lang="en-GB" sz="1000" b="1"/>
              <a:t> 1%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8D21E89-C728-442A-B44F-363614ECEC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3417868" y="1541234"/>
            <a:ext cx="0" cy="1766856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34E25A65-B06D-7B44-726D-852C4649FE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1655" y="231337"/>
            <a:ext cx="637032" cy="382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>
            <a:extLst>
              <a:ext uri="{FF2B5EF4-FFF2-40B4-BE49-F238E27FC236}">
                <a16:creationId xmlns:a16="http://schemas.microsoft.com/office/drawing/2014/main" id="{57306143-7EDB-64B3-2E9E-0169A957D8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5806" y="0"/>
            <a:ext cx="3113394" cy="6606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C21F4491-E70E-BA48-957A-7D7896E5F8E6}"/>
              </a:ext>
            </a:extLst>
          </p:cNvPr>
          <p:cNvSpPr txBox="1">
            <a:spLocks/>
          </p:cNvSpPr>
          <p:nvPr/>
        </p:nvSpPr>
        <p:spPr>
          <a:xfrm>
            <a:off x="407205" y="6114004"/>
            <a:ext cx="8423528" cy="5202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000">
                <a:solidFill>
                  <a:schemeClr val="tx1"/>
                </a:solidFill>
              </a:rPr>
              <a:t>X1. Sut </a:t>
            </a:r>
            <a:r>
              <a:rPr lang="en-GB" sz="1000" err="1">
                <a:solidFill>
                  <a:schemeClr val="tx1"/>
                </a:solidFill>
              </a:rPr>
              <a:t>ydych</a:t>
            </a:r>
            <a:r>
              <a:rPr lang="en-GB" sz="1000">
                <a:solidFill>
                  <a:schemeClr val="tx1"/>
                </a:solidFill>
              </a:rPr>
              <a:t> </a:t>
            </a:r>
            <a:r>
              <a:rPr lang="en-GB" sz="1000" err="1">
                <a:solidFill>
                  <a:schemeClr val="tx1"/>
                </a:solidFill>
              </a:rPr>
              <a:t>chi'n</a:t>
            </a:r>
            <a:r>
              <a:rPr lang="en-GB" sz="1000">
                <a:solidFill>
                  <a:schemeClr val="tx1"/>
                </a:solidFill>
              </a:rPr>
              <a:t> </a:t>
            </a:r>
            <a:r>
              <a:rPr lang="en-GB" sz="1000" err="1">
                <a:solidFill>
                  <a:schemeClr val="tx1"/>
                </a:solidFill>
              </a:rPr>
              <a:t>disgrifio'ch</a:t>
            </a:r>
            <a:r>
              <a:rPr lang="en-GB" sz="1000">
                <a:solidFill>
                  <a:schemeClr val="tx1"/>
                </a:solidFill>
              </a:rPr>
              <a:t> </a:t>
            </a:r>
            <a:r>
              <a:rPr lang="en-GB" sz="1000" err="1">
                <a:solidFill>
                  <a:schemeClr val="tx1"/>
                </a:solidFill>
              </a:rPr>
              <a:t>rhyw</a:t>
            </a:r>
            <a:r>
              <a:rPr lang="en-GB" sz="1000">
                <a:solidFill>
                  <a:schemeClr val="tx1"/>
                </a:solidFill>
              </a:rPr>
              <a:t>? X2. </a:t>
            </a:r>
            <a:r>
              <a:rPr lang="en-GB" sz="1000" err="1">
                <a:solidFill>
                  <a:schemeClr val="tx1"/>
                </a:solidFill>
              </a:rPr>
              <a:t>Teipiwch</a:t>
            </a:r>
            <a:r>
              <a:rPr lang="en-GB" sz="1000">
                <a:solidFill>
                  <a:schemeClr val="tx1"/>
                </a:solidFill>
              </a:rPr>
              <a:t> </a:t>
            </a:r>
            <a:r>
              <a:rPr lang="en-GB" sz="1000" err="1">
                <a:solidFill>
                  <a:schemeClr val="tx1"/>
                </a:solidFill>
              </a:rPr>
              <a:t>eich</a:t>
            </a:r>
            <a:r>
              <a:rPr lang="en-GB" sz="1000">
                <a:solidFill>
                  <a:schemeClr val="tx1"/>
                </a:solidFill>
              </a:rPr>
              <a:t> </a:t>
            </a:r>
            <a:r>
              <a:rPr lang="en-GB" sz="1000" err="1">
                <a:solidFill>
                  <a:schemeClr val="tx1"/>
                </a:solidFill>
              </a:rPr>
              <a:t>oedran</a:t>
            </a:r>
            <a:r>
              <a:rPr lang="en-GB" sz="1000">
                <a:solidFill>
                  <a:schemeClr val="tx1"/>
                </a:solidFill>
              </a:rPr>
              <a:t>. X2b. Oes </a:t>
            </a:r>
            <a:r>
              <a:rPr lang="en-GB" sz="1000" err="1">
                <a:solidFill>
                  <a:schemeClr val="tx1"/>
                </a:solidFill>
              </a:rPr>
              <a:t>gennych</a:t>
            </a:r>
            <a:r>
              <a:rPr lang="en-GB" sz="1000">
                <a:solidFill>
                  <a:schemeClr val="tx1"/>
                </a:solidFill>
              </a:rPr>
              <a:t> chi </a:t>
            </a:r>
            <a:r>
              <a:rPr lang="en-GB" sz="1000" err="1">
                <a:solidFill>
                  <a:schemeClr val="tx1"/>
                </a:solidFill>
              </a:rPr>
              <a:t>unrhyw</a:t>
            </a:r>
            <a:r>
              <a:rPr lang="en-GB" sz="1000">
                <a:solidFill>
                  <a:schemeClr val="tx1"/>
                </a:solidFill>
              </a:rPr>
              <a:t> </a:t>
            </a:r>
            <a:r>
              <a:rPr lang="en-GB" sz="1000" err="1">
                <a:solidFill>
                  <a:schemeClr val="tx1"/>
                </a:solidFill>
              </a:rPr>
              <a:t>blant</a:t>
            </a:r>
            <a:r>
              <a:rPr lang="en-GB" sz="1000">
                <a:solidFill>
                  <a:schemeClr val="tx1"/>
                </a:solidFill>
              </a:rPr>
              <a:t> 15 </a:t>
            </a:r>
            <a:r>
              <a:rPr lang="en-GB" sz="1000" err="1">
                <a:solidFill>
                  <a:schemeClr val="tx1"/>
                </a:solidFill>
              </a:rPr>
              <a:t>oed</a:t>
            </a:r>
            <a:r>
              <a:rPr lang="en-GB" sz="1000">
                <a:solidFill>
                  <a:schemeClr val="tx1"/>
                </a:solidFill>
              </a:rPr>
              <a:t> neu </a:t>
            </a:r>
            <a:r>
              <a:rPr lang="en-GB" sz="1000" err="1">
                <a:solidFill>
                  <a:schemeClr val="tx1"/>
                </a:solidFill>
              </a:rPr>
              <a:t>iau</a:t>
            </a:r>
            <a:r>
              <a:rPr lang="en-GB" sz="1000">
                <a:solidFill>
                  <a:schemeClr val="tx1"/>
                </a:solidFill>
              </a:rPr>
              <a:t> </a:t>
            </a:r>
            <a:r>
              <a:rPr lang="en-GB" sz="1000" err="1">
                <a:solidFill>
                  <a:schemeClr val="tx1"/>
                </a:solidFill>
              </a:rPr>
              <a:t>yn</a:t>
            </a:r>
            <a:r>
              <a:rPr lang="en-GB" sz="1000">
                <a:solidFill>
                  <a:schemeClr val="tx1"/>
                </a:solidFill>
              </a:rPr>
              <a:t> </a:t>
            </a:r>
            <a:r>
              <a:rPr lang="en-GB" sz="1000" err="1">
                <a:solidFill>
                  <a:schemeClr val="tx1"/>
                </a:solidFill>
              </a:rPr>
              <a:t>eich</a:t>
            </a:r>
            <a:r>
              <a:rPr lang="en-GB" sz="1000">
                <a:solidFill>
                  <a:schemeClr val="tx1"/>
                </a:solidFill>
              </a:rPr>
              <a:t> </a:t>
            </a:r>
            <a:r>
              <a:rPr lang="en-GB" sz="1000" err="1">
                <a:solidFill>
                  <a:schemeClr val="tx1"/>
                </a:solidFill>
              </a:rPr>
              <a:t>cartref</a:t>
            </a:r>
            <a:r>
              <a:rPr lang="en-GB" sz="1000">
                <a:solidFill>
                  <a:schemeClr val="tx1"/>
                </a:solidFill>
              </a:rPr>
              <a:t> </a:t>
            </a:r>
            <a:r>
              <a:rPr lang="en-GB" sz="1000" err="1">
                <a:solidFill>
                  <a:schemeClr val="tx1"/>
                </a:solidFill>
              </a:rPr>
              <a:t>rydych</a:t>
            </a:r>
            <a:r>
              <a:rPr lang="en-GB" sz="1000">
                <a:solidFill>
                  <a:schemeClr val="tx1"/>
                </a:solidFill>
              </a:rPr>
              <a:t> </a:t>
            </a:r>
            <a:r>
              <a:rPr lang="en-GB" sz="1000" err="1">
                <a:solidFill>
                  <a:schemeClr val="tx1"/>
                </a:solidFill>
              </a:rPr>
              <a:t>chi'n</a:t>
            </a:r>
            <a:r>
              <a:rPr lang="en-GB" sz="1000">
                <a:solidFill>
                  <a:schemeClr val="tx1"/>
                </a:solidFill>
              </a:rPr>
              <a:t> </a:t>
            </a:r>
            <a:r>
              <a:rPr lang="en-GB" sz="1000" err="1">
                <a:solidFill>
                  <a:schemeClr val="tx1"/>
                </a:solidFill>
              </a:rPr>
              <a:t>gyfrifol</a:t>
            </a:r>
            <a:r>
              <a:rPr lang="en-GB" sz="1000">
                <a:solidFill>
                  <a:schemeClr val="tx1"/>
                </a:solidFill>
              </a:rPr>
              <a:t> </a:t>
            </a:r>
            <a:r>
              <a:rPr lang="en-GB" sz="1000" err="1">
                <a:solidFill>
                  <a:schemeClr val="tx1"/>
                </a:solidFill>
              </a:rPr>
              <a:t>amdanyn</a:t>
            </a:r>
            <a:r>
              <a:rPr lang="en-GB" sz="1000">
                <a:solidFill>
                  <a:schemeClr val="tx1"/>
                </a:solidFill>
              </a:rPr>
              <a:t> </a:t>
            </a:r>
            <a:r>
              <a:rPr lang="en-GB" sz="1000" err="1">
                <a:solidFill>
                  <a:schemeClr val="tx1"/>
                </a:solidFill>
              </a:rPr>
              <a:t>nhw</a:t>
            </a:r>
            <a:r>
              <a:rPr lang="en-GB" sz="1000">
                <a:solidFill>
                  <a:schemeClr val="tx1"/>
                </a:solidFill>
              </a:rPr>
              <a:t> (</a:t>
            </a:r>
            <a:r>
              <a:rPr lang="en-GB" sz="1000" err="1">
                <a:solidFill>
                  <a:schemeClr val="tx1"/>
                </a:solidFill>
              </a:rPr>
              <a:t>rhiant</a:t>
            </a:r>
            <a:r>
              <a:rPr lang="en-GB" sz="1000">
                <a:solidFill>
                  <a:schemeClr val="tx1"/>
                </a:solidFill>
              </a:rPr>
              <a:t>, </a:t>
            </a:r>
            <a:r>
              <a:rPr lang="en-GB" sz="1000" err="1">
                <a:solidFill>
                  <a:schemeClr val="tx1"/>
                </a:solidFill>
              </a:rPr>
              <a:t>gwarcheidwad</a:t>
            </a:r>
            <a:r>
              <a:rPr lang="en-GB" sz="1000">
                <a:solidFill>
                  <a:schemeClr val="tx1"/>
                </a:solidFill>
              </a:rPr>
              <a:t> </a:t>
            </a:r>
            <a:r>
              <a:rPr lang="en-GB" sz="1000" err="1">
                <a:solidFill>
                  <a:schemeClr val="tx1"/>
                </a:solidFill>
              </a:rPr>
              <a:t>cyfreithiol</a:t>
            </a:r>
            <a:r>
              <a:rPr lang="en-GB" sz="1000">
                <a:solidFill>
                  <a:schemeClr val="tx1"/>
                </a:solidFill>
              </a:rPr>
              <a:t> ac </a:t>
            </a:r>
            <a:r>
              <a:rPr lang="en-GB" sz="1000" err="1">
                <a:solidFill>
                  <a:schemeClr val="tx1"/>
                </a:solidFill>
              </a:rPr>
              <a:t>ati</a:t>
            </a:r>
            <a:r>
              <a:rPr lang="en-GB" sz="1000">
                <a:solidFill>
                  <a:schemeClr val="tx1"/>
                </a:solidFill>
              </a:rPr>
              <a:t>)? </a:t>
            </a:r>
            <a:r>
              <a:rPr lang="en-GB" sz="1000" err="1">
                <a:solidFill>
                  <a:schemeClr val="tx1"/>
                </a:solidFill>
              </a:rPr>
              <a:t>Cyfanswm</a:t>
            </a:r>
            <a:r>
              <a:rPr lang="en-GB" sz="1000">
                <a:solidFill>
                  <a:schemeClr val="tx1"/>
                </a:solidFill>
              </a:rPr>
              <a:t> </a:t>
            </a:r>
            <a:r>
              <a:rPr lang="en-GB" sz="1000" err="1">
                <a:solidFill>
                  <a:schemeClr val="tx1"/>
                </a:solidFill>
              </a:rPr>
              <a:t>maint</a:t>
            </a:r>
            <a:r>
              <a:rPr lang="en-GB" sz="1000">
                <a:solidFill>
                  <a:schemeClr val="tx1"/>
                </a:solidFill>
              </a:rPr>
              <a:t> y </a:t>
            </a:r>
            <a:r>
              <a:rPr lang="en-GB" sz="1000" err="1">
                <a:solidFill>
                  <a:schemeClr val="tx1"/>
                </a:solidFill>
              </a:rPr>
              <a:t>sylfaen</a:t>
            </a:r>
            <a:r>
              <a:rPr lang="en-GB" sz="1000">
                <a:solidFill>
                  <a:schemeClr val="tx1"/>
                </a:solidFill>
              </a:rPr>
              <a:t>, n=1,041.</a:t>
            </a:r>
            <a:endParaRPr lang="en-GB" sz="1000" noProof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84394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FAD64C1-6784-1D05-A907-2D6B197B9AC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7088459" y="1635316"/>
            <a:ext cx="49940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err="1">
                <a:solidFill>
                  <a:srgbClr val="120742"/>
                </a:solidFill>
              </a:rPr>
              <a:t>Bwriadau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ymweld</a:t>
            </a:r>
            <a:r>
              <a:rPr lang="en-GB" sz="1400">
                <a:solidFill>
                  <a:srgbClr val="120742"/>
                </a:solidFill>
              </a:rPr>
              <a:t> â </a:t>
            </a:r>
            <a:r>
              <a:rPr lang="en-GB" sz="1400" err="1">
                <a:solidFill>
                  <a:srgbClr val="120742"/>
                </a:solidFill>
              </a:rPr>
              <a:t>Chymru</a:t>
            </a:r>
            <a:r>
              <a:rPr lang="en-GB" sz="1400">
                <a:solidFill>
                  <a:srgbClr val="120742"/>
                </a:solidFill>
              </a:rPr>
              <a:t> | </a:t>
            </a:r>
            <a:r>
              <a:rPr lang="en-GB" sz="1400" err="1">
                <a:solidFill>
                  <a:srgbClr val="120742"/>
                </a:solidFill>
              </a:rPr>
              <a:t>Pob</a:t>
            </a:r>
            <a:r>
              <a:rPr lang="en-GB" sz="1400">
                <a:solidFill>
                  <a:srgbClr val="120742"/>
                </a:solidFill>
              </a:rPr>
              <a:t> ton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908CB105-C453-925B-DA5A-C62A7C23511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0000" y="298723"/>
            <a:ext cx="11311300" cy="70788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Mae </a:t>
            </a:r>
            <a:r>
              <a:rPr kumimoji="0" lang="en-US" sz="20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nifer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y </a:t>
            </a:r>
            <a:r>
              <a:rPr kumimoji="0" lang="en-US" sz="20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bobl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nad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ydynt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wedi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ymweld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â </a:t>
            </a:r>
            <a:r>
              <a:rPr kumimoji="0" lang="en-US" sz="20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Chymru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o'r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blaen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ond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sydd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am </a:t>
            </a:r>
            <a:r>
              <a:rPr kumimoji="0" lang="en-US" sz="20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wneud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hynny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yn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gostwng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</a:t>
            </a:r>
            <a:r>
              <a:rPr kumimoji="0" lang="en-US" sz="20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Fodd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bynnag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0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mae'r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rhai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sydd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wedi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ymweld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ac a </a:t>
            </a:r>
            <a:r>
              <a:rPr kumimoji="0" lang="en-US" sz="20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allai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ddychwelyd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ar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gynnydd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  <a:endParaRPr kumimoji="0" lang="en-GB" sz="2000" b="1" i="0" u="none" strike="noStrike" kern="1200" cap="none" spc="0" normalizeH="0" baseline="0" noProof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16" name="Chart 15" descr="Siart bar yn cymharu bwriadau i ymweld â Chymru rhwng 2024–2026. Mae'r gyfran sydd erioed wedi ymweld ond eisiau yn y dyfodol, wedi disgyn yn raddol, tra bod y rhai sydd wedi ymweld o'r blaen ac yn bwriadu dychwelyd wedi cynyddu. Ar y cyfan, mae bwriadau dychwelyd yn weddol sefydlog, heb unrhyw newidiadau mawr rhwng blynyddoedd yr arolwg.">
            <a:extLst>
              <a:ext uri="{FF2B5EF4-FFF2-40B4-BE49-F238E27FC236}">
                <a16:creationId xmlns:a16="http://schemas.microsoft.com/office/drawing/2014/main" id="{43355700-5C42-9ADB-107D-D513E04BB7C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59519211"/>
              </p:ext>
            </p:extLst>
          </p:nvPr>
        </p:nvGraphicFramePr>
        <p:xfrm>
          <a:off x="-3035300" y="1818673"/>
          <a:ext cx="14020800" cy="4549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6F68198A-AF57-A211-DBC2-7071D08B887E}"/>
              </a:ext>
            </a:extLst>
          </p:cNvPr>
          <p:cNvSpPr txBox="1">
            <a:spLocks/>
          </p:cNvSpPr>
          <p:nvPr/>
        </p:nvSpPr>
        <p:spPr>
          <a:xfrm>
            <a:off x="33761" y="6194152"/>
            <a:ext cx="11637539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>
                <a:solidFill>
                  <a:schemeClr val="tx1"/>
                </a:solidFill>
              </a:rPr>
              <a:t>A1. Pa un </a:t>
            </a:r>
            <a:r>
              <a:rPr lang="en-US" sz="1200" err="1">
                <a:solidFill>
                  <a:schemeClr val="tx1"/>
                </a:solidFill>
              </a:rPr>
              <a:t>o'r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gosodiadau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canlynol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sy'n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disgrifio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orau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eich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sefyllfa</a:t>
            </a:r>
            <a:r>
              <a:rPr lang="en-US" sz="1200">
                <a:solidFill>
                  <a:schemeClr val="tx1"/>
                </a:solidFill>
              </a:rPr>
              <a:t> chi o ran </a:t>
            </a:r>
            <a:r>
              <a:rPr lang="en-US" sz="1200" err="1">
                <a:solidFill>
                  <a:schemeClr val="tx1"/>
                </a:solidFill>
              </a:rPr>
              <a:t>ymweld</a:t>
            </a:r>
            <a:r>
              <a:rPr lang="en-US" sz="1200">
                <a:solidFill>
                  <a:schemeClr val="tx1"/>
                </a:solidFill>
              </a:rPr>
              <a:t> â </a:t>
            </a:r>
            <a:r>
              <a:rPr lang="en-US" sz="1200" err="1">
                <a:solidFill>
                  <a:schemeClr val="tx1"/>
                </a:solidFill>
              </a:rPr>
              <a:t>Chymru?Maint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sylfaen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cyfanswm</a:t>
            </a:r>
            <a:r>
              <a:rPr lang="en-US" sz="1200">
                <a:solidFill>
                  <a:schemeClr val="tx1"/>
                </a:solidFill>
              </a:rPr>
              <a:t>, n=1,619 (2024), n=1,049 (2025), n=1,041 (2026).</a:t>
            </a:r>
          </a:p>
        </p:txBody>
      </p:sp>
    </p:spTree>
    <p:extLst>
      <p:ext uri="{BB962C8B-B14F-4D97-AF65-F5344CB8AC3E}">
        <p14:creationId xmlns:p14="http://schemas.microsoft.com/office/powerpoint/2010/main" val="7420439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AAF3C4-F57A-D833-E1B2-23086422F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hart 8" descr="Siart bar yn dangos rhanbarth preswyl ymatebwyr yn yr Almaen ar draws pob ton (2024-2026). Gogledd Rhine-Westphalia sy'n cynrychioli'r gyfran fwyaf (23-25%), gyda Bafaria a Baden-Württemberg yn dilyn (13-16%). Mae'r gweddill o ranbarthau'n cynrychioli cyfrannau llai, gyda phatrwm cyson ar draws y blynyddoedd.">
            <a:extLst>
              <a:ext uri="{FF2B5EF4-FFF2-40B4-BE49-F238E27FC236}">
                <a16:creationId xmlns:a16="http://schemas.microsoft.com/office/drawing/2014/main" id="{79806842-A778-AF02-B125-5078BF808D5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87542602"/>
              </p:ext>
            </p:extLst>
          </p:nvPr>
        </p:nvGraphicFramePr>
        <p:xfrm>
          <a:off x="521208" y="1152145"/>
          <a:ext cx="11424974" cy="50334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itle 7">
            <a:extLst>
              <a:ext uri="{FF2B5EF4-FFF2-40B4-BE49-F238E27FC236}">
                <a16:creationId xmlns:a16="http://schemas.microsoft.com/office/drawing/2014/main" id="{27E4E04A-74AA-C99E-AD2F-0DC348C56DA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07026" y="1250015"/>
            <a:ext cx="3003010" cy="30777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Rhanbarth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Preswyl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| 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Pob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69902C-0DB6-A077-6C84-43FF815ABA70}"/>
              </a:ext>
            </a:extLst>
          </p:cNvPr>
          <p:cNvSpPr txBox="1"/>
          <p:nvPr/>
        </p:nvSpPr>
        <p:spPr>
          <a:xfrm>
            <a:off x="360000" y="298723"/>
            <a:ext cx="114249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err="1">
                <a:solidFill>
                  <a:srgbClr val="04043F"/>
                </a:solidFill>
              </a:rPr>
              <a:t>Gogledd</a:t>
            </a:r>
            <a:r>
              <a:rPr lang="en-US" sz="2000" b="1">
                <a:solidFill>
                  <a:srgbClr val="04043F"/>
                </a:solidFill>
              </a:rPr>
              <a:t> Rhine-Westphalia, </a:t>
            </a:r>
            <a:r>
              <a:rPr lang="en-US" sz="2000" b="1" err="1">
                <a:solidFill>
                  <a:srgbClr val="04043F"/>
                </a:solidFill>
              </a:rPr>
              <a:t>Bafaria</a:t>
            </a:r>
            <a:r>
              <a:rPr lang="en-US" sz="2000" b="1">
                <a:solidFill>
                  <a:srgbClr val="04043F"/>
                </a:solidFill>
              </a:rPr>
              <a:t>, a Baden-Württemberg </a:t>
            </a:r>
            <a:r>
              <a:rPr lang="en-US" sz="2000" b="1" err="1">
                <a:solidFill>
                  <a:srgbClr val="04043F"/>
                </a:solidFill>
              </a:rPr>
              <a:t>yw'r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rhanbarthau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sampl</a:t>
            </a:r>
            <a:r>
              <a:rPr lang="en-US" sz="2000" b="1">
                <a:solidFill>
                  <a:srgbClr val="04043F"/>
                </a:solidFill>
              </a:rPr>
              <a:t> a </a:t>
            </a:r>
            <a:r>
              <a:rPr lang="en-US" sz="2000" b="1" err="1">
                <a:solidFill>
                  <a:srgbClr val="04043F"/>
                </a:solidFill>
              </a:rPr>
              <a:t>gynrychiolir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amlaf</a:t>
            </a:r>
            <a:r>
              <a:rPr lang="en-US" sz="2000" b="1">
                <a:solidFill>
                  <a:srgbClr val="04043F"/>
                </a:solidFill>
              </a:rPr>
              <a:t>, ac </a:t>
            </a:r>
            <a:r>
              <a:rPr lang="en-US" sz="2000" b="1" err="1">
                <a:solidFill>
                  <a:srgbClr val="04043F"/>
                </a:solidFill>
              </a:rPr>
              <a:t>mae'r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patrwm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hwn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yn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parhau'n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gyson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ar</a:t>
            </a:r>
            <a:r>
              <a:rPr lang="en-US" sz="2000" b="1">
                <a:solidFill>
                  <a:srgbClr val="04043F"/>
                </a:solidFill>
              </a:rPr>
              <a:t> draws </a:t>
            </a:r>
            <a:r>
              <a:rPr lang="en-US" sz="2000" b="1" err="1">
                <a:solidFill>
                  <a:srgbClr val="04043F"/>
                </a:solidFill>
              </a:rPr>
              <a:t>blynyddoedd</a:t>
            </a:r>
            <a:r>
              <a:rPr lang="en-US" sz="2000" b="1">
                <a:solidFill>
                  <a:srgbClr val="04043F"/>
                </a:solidFill>
              </a:rPr>
              <a:t>.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BE2BDECF-69A7-E8C3-9CAA-E1D1FEE43D2A}"/>
              </a:ext>
            </a:extLst>
          </p:cNvPr>
          <p:cNvSpPr txBox="1">
            <a:spLocks/>
          </p:cNvSpPr>
          <p:nvPr/>
        </p:nvSpPr>
        <p:spPr>
          <a:xfrm>
            <a:off x="360000" y="6258160"/>
            <a:ext cx="1025467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>
                <a:solidFill>
                  <a:schemeClr val="tx1"/>
                </a:solidFill>
              </a:rPr>
              <a:t>X3a_DE. Ac </a:t>
            </a:r>
            <a:r>
              <a:rPr lang="en-US" sz="1200" err="1">
                <a:solidFill>
                  <a:schemeClr val="tx1"/>
                </a:solidFill>
              </a:rPr>
              <a:t>ym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mha</a:t>
            </a:r>
            <a:r>
              <a:rPr lang="en-US" sz="1200">
                <a:solidFill>
                  <a:schemeClr val="tx1"/>
                </a:solidFill>
              </a:rPr>
              <a:t> ran </a:t>
            </a:r>
            <a:r>
              <a:rPr lang="en-US" sz="1200" err="1">
                <a:solidFill>
                  <a:schemeClr val="tx1"/>
                </a:solidFill>
              </a:rPr>
              <a:t>o'r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Almaen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ydych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chi'n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byw</a:t>
            </a:r>
            <a:r>
              <a:rPr lang="en-US" sz="1200">
                <a:solidFill>
                  <a:schemeClr val="tx1"/>
                </a:solidFill>
              </a:rPr>
              <a:t>? </a:t>
            </a:r>
            <a:r>
              <a:rPr lang="en-US" sz="1200" err="1">
                <a:solidFill>
                  <a:schemeClr val="tx1"/>
                </a:solidFill>
              </a:rPr>
              <a:t>Ymatebwyr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sy'n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byw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yn</a:t>
            </a:r>
            <a:r>
              <a:rPr lang="en-US" sz="1200">
                <a:solidFill>
                  <a:schemeClr val="tx1"/>
                </a:solidFill>
              </a:rPr>
              <a:t> yr </a:t>
            </a:r>
            <a:r>
              <a:rPr lang="en-US" sz="1200" err="1">
                <a:solidFill>
                  <a:schemeClr val="tx1"/>
                </a:solidFill>
              </a:rPr>
              <a:t>Almaen</a:t>
            </a:r>
            <a:r>
              <a:rPr lang="en-US" sz="1200">
                <a:solidFill>
                  <a:schemeClr val="tx1"/>
                </a:solidFill>
              </a:rPr>
              <a:t>, n=1,570 (2024), n=1,043 (2025), n=1,038 (2026).</a:t>
            </a:r>
          </a:p>
        </p:txBody>
      </p:sp>
    </p:spTree>
    <p:extLst>
      <p:ext uri="{BB962C8B-B14F-4D97-AF65-F5344CB8AC3E}">
        <p14:creationId xmlns:p14="http://schemas.microsoft.com/office/powerpoint/2010/main" val="26352092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7CD958-DBEB-1195-A9D6-C5EE23F959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gray and brown rock formation and mountain near body of water">
            <a:extLst>
              <a:ext uri="{FF2B5EF4-FFF2-40B4-BE49-F238E27FC236}">
                <a16:creationId xmlns:a16="http://schemas.microsoft.com/office/drawing/2014/main" id="{6A287E5A-A86D-7972-3AD9-E2D03A4A38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" y="0"/>
            <a:ext cx="12191979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86EA1CB-39B7-D8C4-DE7A-92E7D27171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1"/>
            <a:ext cx="12191979" cy="6858000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B9A29A67-03EC-9552-FE2F-F483BE437E3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6467" y="2908857"/>
            <a:ext cx="6267451" cy="95410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TROSI TEITHIAU 2025 A'R BERTHYNAS Â CHYMRU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ED747D95-BDD8-38AA-E792-EEC0AF86E4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599" y="6207245"/>
            <a:ext cx="976133" cy="65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750DC0B-8571-2C9A-0644-EFEE179805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34" y="6389806"/>
            <a:ext cx="886973" cy="28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3911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E3273-0DB5-C90D-2425-55AA5E150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>
            <a:extLst>
              <a:ext uri="{FF2B5EF4-FFF2-40B4-BE49-F238E27FC236}">
                <a16:creationId xmlns:a16="http://schemas.microsoft.com/office/drawing/2014/main" id="{FFBDBEF9-849D-8103-F724-21E3CD5DAE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19359" y="927469"/>
            <a:ext cx="6172641" cy="570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5BE0539A-E277-C0EB-8F03-D0E82D2E18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93"/>
          <a:stretch>
            <a:fillRect/>
          </a:stretch>
        </p:blipFill>
        <p:spPr bwMode="auto">
          <a:xfrm>
            <a:off x="0" y="931657"/>
            <a:ext cx="6098400" cy="570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DB22476-350E-209A-B389-6C7A8B9E3C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923281"/>
            <a:ext cx="12192000" cy="5700712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E918BD6E-45B2-48B2-7811-B9B33A1525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368300" y="2533650"/>
            <a:ext cx="6789000" cy="4946650"/>
          </a:xfrm>
        </p:spPr>
        <p:txBody>
          <a:bodyPr/>
          <a:lstStyle>
            <a:lvl1pPr marL="342891" indent="-342891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32" indent="-28574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2971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160" indent="-22859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349" indent="-228594" algn="l" defTabSz="457189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891" marR="0" lvl="0" indent="-342891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4043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B24E8485-785B-46E9-976A-530F3223F71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0000" y="286067"/>
            <a:ext cx="7251702" cy="36933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TROSI TEITHIAU 2025 A'R BERTHYNAS Â CHYMRU</a:t>
            </a: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FE1103D-320D-E8FF-8032-7DA4A12E5F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70796" y="655399"/>
            <a:ext cx="5725204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986B4DBA-007F-3594-8351-9B83A82F6F65}"/>
              </a:ext>
            </a:extLst>
          </p:cNvPr>
          <p:cNvSpPr txBox="1"/>
          <p:nvPr/>
        </p:nvSpPr>
        <p:spPr>
          <a:xfrm>
            <a:off x="463508" y="2590111"/>
            <a:ext cx="520338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err="1">
                <a:solidFill>
                  <a:schemeClr val="bg1"/>
                </a:solidFill>
              </a:rPr>
              <a:t>Ymweld</a:t>
            </a:r>
            <a:r>
              <a:rPr lang="en-US" sz="2000" b="1">
                <a:solidFill>
                  <a:schemeClr val="bg1"/>
                </a:solidFill>
              </a:rPr>
              <a:t> â </a:t>
            </a:r>
            <a:r>
              <a:rPr lang="en-US" sz="2000" b="1" err="1">
                <a:solidFill>
                  <a:schemeClr val="bg1"/>
                </a:solidFill>
              </a:rPr>
              <a:t>Chymru</a:t>
            </a:r>
            <a:r>
              <a:rPr lang="en-US" sz="2000" b="1">
                <a:solidFill>
                  <a:schemeClr val="bg1"/>
                </a:solidFill>
              </a:rPr>
              <a:t> </a:t>
            </a:r>
            <a:r>
              <a:rPr lang="en-US" sz="2000" b="1" err="1">
                <a:solidFill>
                  <a:schemeClr val="bg1"/>
                </a:solidFill>
              </a:rPr>
              <a:t>yn</a:t>
            </a:r>
            <a:r>
              <a:rPr lang="en-US" sz="2000" b="1">
                <a:solidFill>
                  <a:schemeClr val="bg1"/>
                </a:solidFill>
              </a:rPr>
              <a:t> 2025</a:t>
            </a:r>
          </a:p>
          <a:p>
            <a:pPr algn="ctr"/>
            <a:endParaRPr lang="en-US" sz="2000" b="1">
              <a:solidFill>
                <a:schemeClr val="bg1"/>
              </a:solidFill>
            </a:endParaRPr>
          </a:p>
          <a:p>
            <a:pPr algn="ctr"/>
            <a:r>
              <a:rPr lang="en-US" sz="2000">
                <a:solidFill>
                  <a:schemeClr val="bg1"/>
                </a:solidFill>
              </a:rPr>
              <a:t>Yn 2025, </a:t>
            </a:r>
            <a:r>
              <a:rPr lang="en-US" sz="2000" err="1">
                <a:solidFill>
                  <a:schemeClr val="bg1"/>
                </a:solidFill>
              </a:rPr>
              <a:t>teithiodd</a:t>
            </a:r>
            <a:r>
              <a:rPr lang="en-US" sz="2000">
                <a:solidFill>
                  <a:schemeClr val="bg1"/>
                </a:solidFill>
              </a:rPr>
              <a:t> 27% </a:t>
            </a:r>
            <a:r>
              <a:rPr lang="en-US" sz="2000" err="1">
                <a:solidFill>
                  <a:schemeClr val="bg1"/>
                </a:solidFill>
              </a:rPr>
              <a:t>o'r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ymatebwyr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i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Gymru</a:t>
            </a:r>
            <a:r>
              <a:rPr lang="en-US" sz="2000">
                <a:solidFill>
                  <a:schemeClr val="bg1"/>
                </a:solidFill>
              </a:rPr>
              <a:t>, </a:t>
            </a:r>
            <a:r>
              <a:rPr lang="en-US" sz="2000" err="1">
                <a:solidFill>
                  <a:schemeClr val="bg1"/>
                </a:solidFill>
              </a:rPr>
              <a:t>gostyngiad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bach</a:t>
            </a:r>
            <a:r>
              <a:rPr lang="en-US" sz="2000">
                <a:solidFill>
                  <a:schemeClr val="bg1"/>
                </a:solidFill>
              </a:rPr>
              <a:t> o 30% y </a:t>
            </a:r>
            <a:r>
              <a:rPr lang="en-US" sz="2000" err="1">
                <a:solidFill>
                  <a:schemeClr val="bg1"/>
                </a:solidFill>
              </a:rPr>
              <a:t>flwyddyn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flaenorol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ond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cynnydd</a:t>
            </a:r>
            <a:r>
              <a:rPr lang="en-US" sz="2000">
                <a:solidFill>
                  <a:schemeClr val="bg1"/>
                </a:solidFill>
              </a:rPr>
              <a:t> o 24% </a:t>
            </a:r>
            <a:r>
              <a:rPr lang="en-US" sz="2000" err="1">
                <a:solidFill>
                  <a:schemeClr val="bg1"/>
                </a:solidFill>
              </a:rPr>
              <a:t>yn</a:t>
            </a:r>
            <a:r>
              <a:rPr lang="en-US" sz="2000">
                <a:solidFill>
                  <a:schemeClr val="bg1"/>
                </a:solidFill>
              </a:rPr>
              <a:t> 2023.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F3D7378-814D-0901-1728-05C797AD68F6}"/>
              </a:ext>
            </a:extLst>
          </p:cNvPr>
          <p:cNvSpPr txBox="1"/>
          <p:nvPr/>
        </p:nvSpPr>
        <p:spPr>
          <a:xfrm>
            <a:off x="6108700" y="2590111"/>
            <a:ext cx="60833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solidFill>
                  <a:schemeClr val="bg1"/>
                </a:solidFill>
              </a:rPr>
              <a:t>Faint o </a:t>
            </a:r>
            <a:r>
              <a:rPr lang="en-US" sz="2000" b="1" err="1">
                <a:solidFill>
                  <a:schemeClr val="bg1"/>
                </a:solidFill>
              </a:rPr>
              <a:t>deithiau</a:t>
            </a:r>
            <a:r>
              <a:rPr lang="en-US" sz="2000" b="1">
                <a:solidFill>
                  <a:schemeClr val="bg1"/>
                </a:solidFill>
              </a:rPr>
              <a:t>?</a:t>
            </a:r>
          </a:p>
          <a:p>
            <a:pPr algn="ctr"/>
            <a:endParaRPr lang="en-US" sz="2000" b="1">
              <a:solidFill>
                <a:schemeClr val="bg1"/>
              </a:solidFill>
            </a:endParaRPr>
          </a:p>
          <a:p>
            <a:pPr algn="ctr"/>
            <a:r>
              <a:rPr lang="en-US" sz="2000" err="1">
                <a:solidFill>
                  <a:schemeClr val="bg1"/>
                </a:solidFill>
              </a:rPr>
              <a:t>Ar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gyfartaledd</a:t>
            </a:r>
            <a:r>
              <a:rPr lang="en-US" sz="2000">
                <a:solidFill>
                  <a:schemeClr val="bg1"/>
                </a:solidFill>
              </a:rPr>
              <a:t>, </a:t>
            </a:r>
            <a:r>
              <a:rPr lang="en-US" sz="2000" err="1">
                <a:solidFill>
                  <a:schemeClr val="bg1"/>
                </a:solidFill>
              </a:rPr>
              <a:t>cymerodd</a:t>
            </a:r>
            <a:r>
              <a:rPr lang="en-US" sz="2000">
                <a:solidFill>
                  <a:schemeClr val="bg1"/>
                </a:solidFill>
              </a:rPr>
              <a:t> y </a:t>
            </a:r>
            <a:r>
              <a:rPr lang="en-US" sz="2000" err="1">
                <a:solidFill>
                  <a:schemeClr val="bg1"/>
                </a:solidFill>
              </a:rPr>
              <a:t>rhai</a:t>
            </a:r>
            <a:r>
              <a:rPr lang="en-US" sz="2000">
                <a:solidFill>
                  <a:schemeClr val="bg1"/>
                </a:solidFill>
              </a:rPr>
              <a:t> a </a:t>
            </a:r>
            <a:r>
              <a:rPr lang="en-US" sz="2000" err="1">
                <a:solidFill>
                  <a:schemeClr val="bg1"/>
                </a:solidFill>
              </a:rPr>
              <a:t>ymwelodd</a:t>
            </a:r>
            <a:r>
              <a:rPr lang="en-US" sz="2000">
                <a:solidFill>
                  <a:schemeClr val="bg1"/>
                </a:solidFill>
              </a:rPr>
              <a:t> â </a:t>
            </a:r>
            <a:r>
              <a:rPr lang="en-US" sz="2000" err="1">
                <a:solidFill>
                  <a:schemeClr val="bg1"/>
                </a:solidFill>
              </a:rPr>
              <a:t>Chymru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yn</a:t>
            </a:r>
            <a:r>
              <a:rPr lang="en-US" sz="2000">
                <a:solidFill>
                  <a:schemeClr val="bg1"/>
                </a:solidFill>
              </a:rPr>
              <a:t> 2025 2.45 o </a:t>
            </a:r>
            <a:r>
              <a:rPr lang="en-US" sz="2000" err="1">
                <a:solidFill>
                  <a:schemeClr val="bg1"/>
                </a:solidFill>
              </a:rPr>
              <a:t>doriadau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byr</a:t>
            </a:r>
            <a:r>
              <a:rPr lang="en-US" sz="2000">
                <a:solidFill>
                  <a:schemeClr val="bg1"/>
                </a:solidFill>
              </a:rPr>
              <a:t> neu </a:t>
            </a:r>
            <a:r>
              <a:rPr lang="en-US" sz="2000" err="1">
                <a:solidFill>
                  <a:schemeClr val="bg1"/>
                </a:solidFill>
              </a:rPr>
              <a:t>wyliau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yno</a:t>
            </a:r>
            <a:r>
              <a:rPr lang="en-US" sz="2000">
                <a:solidFill>
                  <a:schemeClr val="bg1"/>
                </a:solidFill>
              </a:rPr>
              <a:t>.</a:t>
            </a:r>
          </a:p>
          <a:p>
            <a:pPr algn="ctr"/>
            <a:endParaRPr lang="en-US" sz="2000">
              <a:solidFill>
                <a:schemeClr val="bg1"/>
              </a:solidFill>
            </a:endParaRPr>
          </a:p>
          <a:p>
            <a:pPr algn="ctr"/>
            <a:r>
              <a:rPr lang="en-US" sz="2000">
                <a:solidFill>
                  <a:schemeClr val="bg1"/>
                </a:solidFill>
              </a:rPr>
              <a:t>Yn </a:t>
            </a:r>
            <a:r>
              <a:rPr lang="en-US" sz="2000" err="1">
                <a:solidFill>
                  <a:schemeClr val="bg1"/>
                </a:solidFill>
              </a:rPr>
              <a:t>ogystal</a:t>
            </a:r>
            <a:r>
              <a:rPr lang="en-US" sz="2000">
                <a:solidFill>
                  <a:schemeClr val="bg1"/>
                </a:solidFill>
              </a:rPr>
              <a:t>, </a:t>
            </a:r>
            <a:r>
              <a:rPr lang="en-US" sz="2000" err="1">
                <a:solidFill>
                  <a:schemeClr val="bg1"/>
                </a:solidFill>
              </a:rPr>
              <a:t>roedd</a:t>
            </a:r>
            <a:r>
              <a:rPr lang="en-US" sz="2000">
                <a:solidFill>
                  <a:schemeClr val="bg1"/>
                </a:solidFill>
              </a:rPr>
              <a:t> 55% </a:t>
            </a:r>
            <a:r>
              <a:rPr lang="en-US" sz="2000" err="1">
                <a:solidFill>
                  <a:schemeClr val="bg1"/>
                </a:solidFill>
              </a:rPr>
              <a:t>o'r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ymatebwyr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wedi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teithio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i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Gymru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cyn</a:t>
            </a:r>
            <a:r>
              <a:rPr lang="en-US" sz="2000">
                <a:solidFill>
                  <a:schemeClr val="bg1"/>
                </a:solidFill>
              </a:rPr>
              <a:t> 2020</a:t>
            </a:r>
          </a:p>
        </p:txBody>
      </p:sp>
    </p:spTree>
    <p:extLst>
      <p:ext uri="{BB962C8B-B14F-4D97-AF65-F5344CB8AC3E}">
        <p14:creationId xmlns:p14="http://schemas.microsoft.com/office/powerpoint/2010/main" val="28293952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BA252D-4C72-2C2C-36F9-F1335C156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4187145-B505-2261-1150-2B48314DC26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57809" y="2061909"/>
            <a:ext cx="3766727" cy="30777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Amlder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gwyliau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yng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Nghymru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| 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Pob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31D9D9-A632-8949-330F-ED5EC3661344}"/>
              </a:ext>
            </a:extLst>
          </p:cNvPr>
          <p:cNvSpPr txBox="1"/>
          <p:nvPr/>
        </p:nvSpPr>
        <p:spPr>
          <a:xfrm>
            <a:off x="360000" y="298723"/>
            <a:ext cx="61596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err="1">
                <a:solidFill>
                  <a:srgbClr val="04043F"/>
                </a:solidFill>
              </a:rPr>
              <a:t>Adroddodd</a:t>
            </a:r>
            <a:r>
              <a:rPr lang="en-US" sz="2000" b="1">
                <a:solidFill>
                  <a:srgbClr val="04043F"/>
                </a:solidFill>
              </a:rPr>
              <a:t> 27% </a:t>
            </a:r>
            <a:r>
              <a:rPr lang="en-US" sz="2000" b="1" err="1">
                <a:solidFill>
                  <a:srgbClr val="04043F"/>
                </a:solidFill>
              </a:rPr>
              <a:t>eu</a:t>
            </a:r>
            <a:r>
              <a:rPr lang="en-US" sz="2000" b="1">
                <a:solidFill>
                  <a:srgbClr val="04043F"/>
                </a:solidFill>
              </a:rPr>
              <a:t> bod </a:t>
            </a:r>
            <a:r>
              <a:rPr lang="en-US" sz="2000" b="1" err="1">
                <a:solidFill>
                  <a:srgbClr val="04043F"/>
                </a:solidFill>
              </a:rPr>
              <a:t>wedi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cymryd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taith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i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Gymru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yn</a:t>
            </a:r>
            <a:r>
              <a:rPr lang="en-US" sz="2000" b="1">
                <a:solidFill>
                  <a:srgbClr val="04043F"/>
                </a:solidFill>
              </a:rPr>
              <a:t> 2025, </a:t>
            </a:r>
            <a:r>
              <a:rPr lang="en-US" sz="2000" b="1" err="1">
                <a:solidFill>
                  <a:srgbClr val="04043F"/>
                </a:solidFill>
              </a:rPr>
              <a:t>gostyngiad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bach</a:t>
            </a:r>
            <a:r>
              <a:rPr lang="en-US" sz="2000" b="1">
                <a:solidFill>
                  <a:srgbClr val="04043F"/>
                </a:solidFill>
              </a:rPr>
              <a:t> o 30% y </a:t>
            </a:r>
            <a:r>
              <a:rPr lang="en-US" sz="2000" b="1" err="1">
                <a:solidFill>
                  <a:srgbClr val="04043F"/>
                </a:solidFill>
              </a:rPr>
              <a:t>flwyddyn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flaenorol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ond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cynnydd</a:t>
            </a:r>
            <a:r>
              <a:rPr lang="en-US" sz="2000" b="1">
                <a:solidFill>
                  <a:srgbClr val="04043F"/>
                </a:solidFill>
              </a:rPr>
              <a:t> o 24% </a:t>
            </a:r>
            <a:r>
              <a:rPr lang="en-US" sz="2000" b="1" err="1">
                <a:solidFill>
                  <a:srgbClr val="04043F"/>
                </a:solidFill>
              </a:rPr>
              <a:t>yn</a:t>
            </a:r>
            <a:r>
              <a:rPr lang="en-US" sz="2000" b="1">
                <a:solidFill>
                  <a:srgbClr val="04043F"/>
                </a:solidFill>
              </a:rPr>
              <a:t> 2023.</a:t>
            </a:r>
          </a:p>
        </p:txBody>
      </p:sp>
      <p:graphicFrame>
        <p:nvGraphicFramePr>
          <p:cNvPr id="10" name="Chart 9" descr="Siart bar yn dangos cyfran y rhai a deithiodd i Gymru: 24% yn 2023, 30% yn 2024, a 27% yn 2025.">
            <a:extLst>
              <a:ext uri="{FF2B5EF4-FFF2-40B4-BE49-F238E27FC236}">
                <a16:creationId xmlns:a16="http://schemas.microsoft.com/office/drawing/2014/main" id="{9194A37D-868D-C770-864F-3F062323669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91869795"/>
              </p:ext>
            </p:extLst>
          </p:nvPr>
        </p:nvGraphicFramePr>
        <p:xfrm>
          <a:off x="448057" y="2424936"/>
          <a:ext cx="5647944" cy="32205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5CDD83BC-3BD8-8800-B655-7A9A3B78998F}"/>
              </a:ext>
            </a:extLst>
          </p:cNvPr>
          <p:cNvSpPr txBox="1">
            <a:spLocks/>
          </p:cNvSpPr>
          <p:nvPr/>
        </p:nvSpPr>
        <p:spPr>
          <a:xfrm>
            <a:off x="357809" y="6085268"/>
            <a:ext cx="5476063" cy="5476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200">
                <a:solidFill>
                  <a:schemeClr val="tx1"/>
                </a:solidFill>
              </a:rPr>
              <a:t>A2a. A </a:t>
            </a:r>
            <a:r>
              <a:rPr lang="en-GB" sz="1200" err="1">
                <a:solidFill>
                  <a:schemeClr val="tx1"/>
                </a:solidFill>
              </a:rPr>
              <a:t>wnaethoch</a:t>
            </a:r>
            <a:r>
              <a:rPr lang="en-GB" sz="1200">
                <a:solidFill>
                  <a:schemeClr val="tx1"/>
                </a:solidFill>
              </a:rPr>
              <a:t> chi </a:t>
            </a:r>
            <a:r>
              <a:rPr lang="en-GB" sz="1200" err="1">
                <a:solidFill>
                  <a:schemeClr val="tx1"/>
                </a:solidFill>
              </a:rPr>
              <a:t>gymryd</a:t>
            </a:r>
            <a:r>
              <a:rPr lang="en-GB" sz="1200">
                <a:solidFill>
                  <a:schemeClr val="tx1"/>
                </a:solidFill>
              </a:rPr>
              <a:t> </a:t>
            </a:r>
            <a:r>
              <a:rPr lang="en-GB" sz="1200" err="1">
                <a:solidFill>
                  <a:schemeClr val="tx1"/>
                </a:solidFill>
              </a:rPr>
              <a:t>seibiant</a:t>
            </a:r>
            <a:r>
              <a:rPr lang="en-GB" sz="1200">
                <a:solidFill>
                  <a:schemeClr val="tx1"/>
                </a:solidFill>
              </a:rPr>
              <a:t> </a:t>
            </a:r>
            <a:r>
              <a:rPr lang="en-GB" sz="1200" err="1">
                <a:solidFill>
                  <a:schemeClr val="tx1"/>
                </a:solidFill>
              </a:rPr>
              <a:t>byr</a:t>
            </a:r>
            <a:r>
              <a:rPr lang="en-GB" sz="1200">
                <a:solidFill>
                  <a:schemeClr val="tx1"/>
                </a:solidFill>
              </a:rPr>
              <a:t> neu </a:t>
            </a:r>
            <a:r>
              <a:rPr lang="en-GB" sz="1200" err="1">
                <a:solidFill>
                  <a:schemeClr val="tx1"/>
                </a:solidFill>
              </a:rPr>
              <a:t>wyliau</a:t>
            </a:r>
            <a:r>
              <a:rPr lang="en-GB" sz="1200">
                <a:solidFill>
                  <a:schemeClr val="tx1"/>
                </a:solidFill>
              </a:rPr>
              <a:t> </a:t>
            </a:r>
            <a:r>
              <a:rPr lang="en-GB" sz="1200" err="1">
                <a:solidFill>
                  <a:schemeClr val="tx1"/>
                </a:solidFill>
              </a:rPr>
              <a:t>yng</a:t>
            </a:r>
            <a:r>
              <a:rPr lang="en-GB" sz="1200">
                <a:solidFill>
                  <a:schemeClr val="tx1"/>
                </a:solidFill>
              </a:rPr>
              <a:t> </a:t>
            </a:r>
            <a:r>
              <a:rPr lang="en-GB" sz="1200" err="1">
                <a:solidFill>
                  <a:schemeClr val="tx1"/>
                </a:solidFill>
              </a:rPr>
              <a:t>Nghymru</a:t>
            </a:r>
            <a:r>
              <a:rPr lang="en-GB" sz="1200">
                <a:solidFill>
                  <a:schemeClr val="tx1"/>
                </a:solidFill>
              </a:rPr>
              <a:t> </a:t>
            </a:r>
            <a:r>
              <a:rPr lang="en-GB" sz="1200" err="1">
                <a:solidFill>
                  <a:schemeClr val="tx1"/>
                </a:solidFill>
              </a:rPr>
              <a:t>yn</a:t>
            </a:r>
            <a:r>
              <a:rPr lang="en-GB" sz="1200">
                <a:solidFill>
                  <a:schemeClr val="tx1"/>
                </a:solidFill>
              </a:rPr>
              <a:t> 2025? </a:t>
            </a:r>
            <a:r>
              <a:rPr lang="en-GB" sz="1200" err="1">
                <a:solidFill>
                  <a:schemeClr val="tx1"/>
                </a:solidFill>
              </a:rPr>
              <a:t>Cyfanswm</a:t>
            </a:r>
            <a:r>
              <a:rPr lang="en-GB" sz="1200">
                <a:solidFill>
                  <a:schemeClr val="tx1"/>
                </a:solidFill>
              </a:rPr>
              <a:t>, n=595 (2025).</a:t>
            </a:r>
            <a:endParaRPr lang="en-US" sz="1200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151AD7A-3917-9300-C59D-F67FD53EA5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15936" y="0"/>
            <a:ext cx="5476064" cy="6632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8635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CB65B-61A9-791B-FA6F-87092FE8EC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408E8BB-8569-1D5A-C531-A104003C348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57809" y="2061909"/>
            <a:ext cx="5738191" cy="30777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0" algn="l" defTabSz="914400">
              <a:spcBef>
                <a:spcPts val="0"/>
              </a:spcBef>
              <a:defRPr/>
            </a:pP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Amlder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gwyliau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Gymru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| 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Pob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ton 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yn</a:t>
            </a:r>
            <a:r>
              <a:rPr lang="en-GB" sz="1400">
                <a:solidFill>
                  <a:srgbClr val="12074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sz="1400" err="1">
                <a:solidFill>
                  <a:srgbClr val="120742"/>
                </a:solidFill>
                <a:latin typeface="+mn-lt"/>
                <a:ea typeface="+mn-ea"/>
                <a:cs typeface="+mn-cs"/>
              </a:rPr>
              <a:t>ôl</a:t>
            </a:r>
            <a:r>
              <a:rPr lang="en-GB" sz="1400">
                <a:solidFill>
                  <a:srgbClr val="120742"/>
                </a:solidFill>
                <a:latin typeface="+mn-lt"/>
                <a:ea typeface="+mn-ea"/>
                <a:cs typeface="+mn-cs"/>
              </a:rPr>
              <a:t> cam </a:t>
            </a:r>
            <a:r>
              <a:rPr lang="en-GB" sz="1400" err="1">
                <a:solidFill>
                  <a:srgbClr val="120742"/>
                </a:solidFill>
                <a:latin typeface="+mn-lt"/>
                <a:ea typeface="+mn-ea"/>
                <a:cs typeface="+mn-cs"/>
              </a:rPr>
              <a:t>bywyd</a:t>
            </a: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0721E5-6200-7E61-592F-48FC1B02E8E3}"/>
              </a:ext>
            </a:extLst>
          </p:cNvPr>
          <p:cNvSpPr txBox="1"/>
          <p:nvPr/>
        </p:nvSpPr>
        <p:spPr>
          <a:xfrm>
            <a:off x="360000" y="298723"/>
            <a:ext cx="62876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04043F"/>
                </a:solidFill>
              </a:rPr>
              <a:t>Er </a:t>
            </a:r>
            <a:r>
              <a:rPr lang="en-US" sz="2000" b="1" err="1">
                <a:solidFill>
                  <a:srgbClr val="04043F"/>
                </a:solidFill>
              </a:rPr>
              <a:t>i'r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rhan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fwyaf</a:t>
            </a:r>
            <a:r>
              <a:rPr lang="en-US" sz="2000" b="1">
                <a:solidFill>
                  <a:srgbClr val="04043F"/>
                </a:solidFill>
              </a:rPr>
              <a:t> o </a:t>
            </a:r>
            <a:r>
              <a:rPr lang="en-US" sz="2000" b="1" err="1">
                <a:solidFill>
                  <a:srgbClr val="04043F"/>
                </a:solidFill>
              </a:rPr>
              <a:t>grwpiau</a:t>
            </a:r>
            <a:r>
              <a:rPr lang="en-US" sz="2000" b="1">
                <a:solidFill>
                  <a:srgbClr val="04043F"/>
                </a:solidFill>
              </a:rPr>
              <a:t> weld brig </a:t>
            </a:r>
            <a:r>
              <a:rPr lang="en-US" sz="2000" b="1" err="1">
                <a:solidFill>
                  <a:srgbClr val="04043F"/>
                </a:solidFill>
              </a:rPr>
              <a:t>yn</a:t>
            </a:r>
            <a:r>
              <a:rPr lang="en-US" sz="2000" b="1">
                <a:solidFill>
                  <a:srgbClr val="04043F"/>
                </a:solidFill>
              </a:rPr>
              <a:t> 2024 a </a:t>
            </a:r>
            <a:r>
              <a:rPr lang="en-US" sz="2000" b="1" err="1">
                <a:solidFill>
                  <a:srgbClr val="04043F"/>
                </a:solidFill>
              </a:rPr>
              <a:t>ddilynwyd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gan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ostyngiad</a:t>
            </a:r>
            <a:r>
              <a:rPr lang="en-US" sz="2000" b="1">
                <a:solidFill>
                  <a:srgbClr val="04043F"/>
                </a:solidFill>
              </a:rPr>
              <a:t>, </a:t>
            </a:r>
            <a:r>
              <a:rPr lang="en-US" sz="2000" b="1" err="1">
                <a:solidFill>
                  <a:srgbClr val="04043F"/>
                </a:solidFill>
              </a:rPr>
              <a:t>ymddeolwyr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yw'r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unig</a:t>
            </a:r>
            <a:r>
              <a:rPr lang="en-US" sz="2000" b="1">
                <a:solidFill>
                  <a:srgbClr val="04043F"/>
                </a:solidFill>
              </a:rPr>
              <a:t> gam </a:t>
            </a:r>
            <a:r>
              <a:rPr lang="en-US" sz="2000" b="1" err="1">
                <a:solidFill>
                  <a:srgbClr val="04043F"/>
                </a:solidFill>
              </a:rPr>
              <a:t>bywyd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sy'n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dangos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twf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cyson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flwyddyn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ar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ôl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blwyddyn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yn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amlder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gwyliau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i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Gymru</a:t>
            </a:r>
            <a:r>
              <a:rPr lang="en-US" sz="2000" b="1">
                <a:solidFill>
                  <a:srgbClr val="04043F"/>
                </a:solidFill>
              </a:rPr>
              <a:t>.</a:t>
            </a:r>
          </a:p>
        </p:txBody>
      </p:sp>
      <p:graphicFrame>
        <p:nvGraphicFramePr>
          <p:cNvPr id="10" name="Chart 9" descr="Siart bar yn dangos amlder gwyliau i Gymru yn ôl cam bywyd (2023-2025). Cyfanswm yn sefydlog o gwmpas 24-30%. Annibynwyr iau'n dangos y gyfran uchaf yn 2023-24 (48-52%) ond gostyngiad i 32% yn 2025, tra bod Oedran ymddeol yn dangos tuedd ar i fyny (16% i 26%). Nodyn rhybudd ar gyfer Annibynwyr iau oherwydd maint sylfaen isel.">
            <a:extLst>
              <a:ext uri="{FF2B5EF4-FFF2-40B4-BE49-F238E27FC236}">
                <a16:creationId xmlns:a16="http://schemas.microsoft.com/office/drawing/2014/main" id="{422F25B5-3F11-1D5E-3E7F-340EAE92D9E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92230192"/>
              </p:ext>
            </p:extLst>
          </p:nvPr>
        </p:nvGraphicFramePr>
        <p:xfrm>
          <a:off x="448056" y="2424936"/>
          <a:ext cx="6071615" cy="32205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E961F301-1C3F-F487-F33B-21748F46140A}"/>
              </a:ext>
            </a:extLst>
          </p:cNvPr>
          <p:cNvSpPr txBox="1">
            <a:spLocks/>
          </p:cNvSpPr>
          <p:nvPr/>
        </p:nvSpPr>
        <p:spPr>
          <a:xfrm>
            <a:off x="357809" y="6011589"/>
            <a:ext cx="6358126" cy="5476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y-GB" sz="1200">
                <a:solidFill>
                  <a:schemeClr val="tx1"/>
                </a:solidFill>
              </a:rPr>
              <a:t>A2a. A wnaethoch chi gymryd seibiant byr neu wyliau yng Nghymru yn 2025?Cyfanswm, n=595 (2025), Annibynwyr iau n=29*, Teuluoedd n=71, Annibynwyr hŷn n=337, Oedran ymddeol n=152.</a:t>
            </a:r>
            <a:endParaRPr lang="en-US" sz="1200">
              <a:solidFill>
                <a:schemeClr val="tx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4ACF374-5BDF-A5E5-F4BD-A198F633A5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1643787" y="3666744"/>
            <a:ext cx="0" cy="197877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7ECEA8C-7654-B3AD-531B-4F2DF5BCA935}"/>
              </a:ext>
            </a:extLst>
          </p:cNvPr>
          <p:cNvSpPr/>
          <p:nvPr/>
        </p:nvSpPr>
        <p:spPr>
          <a:xfrm>
            <a:off x="1679364" y="4650974"/>
            <a:ext cx="1292427" cy="486634"/>
          </a:xfrm>
          <a:prstGeom prst="roundRect">
            <a:avLst/>
          </a:prstGeom>
          <a:solidFill>
            <a:srgbClr val="FFD9D9"/>
          </a:solidFill>
          <a:ln w="12700">
            <a:solidFill>
              <a:srgbClr val="CB33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err="1">
                <a:solidFill>
                  <a:srgbClr val="BD1E29"/>
                </a:solidFill>
              </a:rPr>
              <a:t>Rhybudd</a:t>
            </a:r>
            <a:r>
              <a:rPr lang="en-GB" sz="1000">
                <a:solidFill>
                  <a:srgbClr val="BD1E29"/>
                </a:solidFill>
              </a:rPr>
              <a:t>: </a:t>
            </a:r>
            <a:r>
              <a:rPr lang="en-GB" sz="1000" err="1">
                <a:solidFill>
                  <a:srgbClr val="BD1E29"/>
                </a:solidFill>
              </a:rPr>
              <a:t>maint</a:t>
            </a:r>
            <a:r>
              <a:rPr lang="en-GB" sz="1000">
                <a:solidFill>
                  <a:srgbClr val="BD1E29"/>
                </a:solidFill>
              </a:rPr>
              <a:t> </a:t>
            </a:r>
            <a:r>
              <a:rPr lang="en-GB" sz="1000" err="1">
                <a:solidFill>
                  <a:srgbClr val="BD1E29"/>
                </a:solidFill>
              </a:rPr>
              <a:t>sylfaen</a:t>
            </a:r>
            <a:r>
              <a:rPr lang="en-GB" sz="1000">
                <a:solidFill>
                  <a:srgbClr val="BD1E29"/>
                </a:solidFill>
              </a:rPr>
              <a:t> </a:t>
            </a:r>
            <a:r>
              <a:rPr lang="en-GB" sz="1000" err="1">
                <a:solidFill>
                  <a:srgbClr val="BD1E29"/>
                </a:solidFill>
              </a:rPr>
              <a:t>isel</a:t>
            </a:r>
            <a:r>
              <a:rPr lang="en-GB" sz="1000">
                <a:solidFill>
                  <a:srgbClr val="BD1E29"/>
                </a:solidFill>
              </a:rPr>
              <a:t> </a:t>
            </a:r>
            <a:r>
              <a:rPr lang="en-GB" sz="1000" err="1">
                <a:solidFill>
                  <a:srgbClr val="BD1E29"/>
                </a:solidFill>
              </a:rPr>
              <a:t>yn</a:t>
            </a:r>
            <a:r>
              <a:rPr lang="en-GB" sz="1000">
                <a:solidFill>
                  <a:srgbClr val="BD1E29"/>
                </a:solidFill>
              </a:rPr>
              <a:t> y </a:t>
            </a:r>
            <a:r>
              <a:rPr lang="en-GB" sz="1000" err="1">
                <a:solidFill>
                  <a:srgbClr val="BD1E29"/>
                </a:solidFill>
              </a:rPr>
              <a:t>grŵp</a:t>
            </a:r>
            <a:r>
              <a:rPr lang="en-GB" sz="1000">
                <a:solidFill>
                  <a:srgbClr val="BD1E29"/>
                </a:solidFill>
              </a:rPr>
              <a:t> </a:t>
            </a:r>
            <a:r>
              <a:rPr lang="en-GB" sz="1000" err="1">
                <a:solidFill>
                  <a:srgbClr val="BD1E29"/>
                </a:solidFill>
              </a:rPr>
              <a:t>hwn</a:t>
            </a:r>
            <a:endParaRPr lang="en-GB" sz="1000">
              <a:solidFill>
                <a:srgbClr val="BD1E29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8F43B6C-663F-F41E-CACE-859F953A4D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15936" y="0"/>
            <a:ext cx="5476064" cy="6632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3548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6210CD7-19D2-3F55-DCA1-5D62347E30E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0000" y="2121346"/>
            <a:ext cx="4458490" cy="30777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Cyfartaledd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nifer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 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wyliau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Gymru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| 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Pob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225E2FA-7707-8D4C-085C-08D262ACEF50}"/>
              </a:ext>
            </a:extLst>
          </p:cNvPr>
          <p:cNvSpPr txBox="1"/>
          <p:nvPr/>
        </p:nvSpPr>
        <p:spPr>
          <a:xfrm>
            <a:off x="360000" y="298723"/>
            <a:ext cx="70613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04043F"/>
                </a:solidFill>
              </a:rPr>
              <a:t>Yn 2025, </a:t>
            </a:r>
            <a:r>
              <a:rPr lang="en-US" sz="2000" b="1" err="1">
                <a:solidFill>
                  <a:srgbClr val="04043F"/>
                </a:solidFill>
              </a:rPr>
              <a:t>cymerodd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teithwyr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gyfartaledd</a:t>
            </a:r>
            <a:r>
              <a:rPr lang="en-US" sz="2000" b="1">
                <a:solidFill>
                  <a:srgbClr val="04043F"/>
                </a:solidFill>
              </a:rPr>
              <a:t> o 2.45 o </a:t>
            </a:r>
            <a:r>
              <a:rPr lang="en-US" sz="2000" b="1" err="1">
                <a:solidFill>
                  <a:srgbClr val="04043F"/>
                </a:solidFill>
              </a:rPr>
              <a:t>doriadau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byr</a:t>
            </a:r>
            <a:r>
              <a:rPr lang="en-US" sz="2000" b="1">
                <a:solidFill>
                  <a:srgbClr val="04043F"/>
                </a:solidFill>
              </a:rPr>
              <a:t> neu </a:t>
            </a:r>
            <a:r>
              <a:rPr lang="en-US" sz="2000" b="1" err="1">
                <a:solidFill>
                  <a:srgbClr val="04043F"/>
                </a:solidFill>
              </a:rPr>
              <a:t>wyliau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i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Gymru</a:t>
            </a:r>
            <a:r>
              <a:rPr lang="en-US" sz="2000" b="1">
                <a:solidFill>
                  <a:srgbClr val="04043F"/>
                </a:solidFill>
              </a:rPr>
              <a:t>.</a:t>
            </a:r>
          </a:p>
        </p:txBody>
      </p:sp>
      <p:graphicFrame>
        <p:nvGraphicFramePr>
          <p:cNvPr id="5" name="Chart 4" descr="Siart bar yn dangos cyfartaledd nifer o wyliau i Gymru ar draws pob ton (2023-2025), gan gynnwys cyfanswm (2.33-2.45), gwyliau 4+ noson (1.79-1.92), a seibiannau byr (0.44-0.54) - patrwm cymharol sefydlog ar draws y blynyddoedd.">
            <a:extLst>
              <a:ext uri="{FF2B5EF4-FFF2-40B4-BE49-F238E27FC236}">
                <a16:creationId xmlns:a16="http://schemas.microsoft.com/office/drawing/2014/main" id="{1DBC2BBB-EB20-B55F-318C-7085E73664B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65611510"/>
              </p:ext>
            </p:extLst>
          </p:nvPr>
        </p:nvGraphicFramePr>
        <p:xfrm>
          <a:off x="360001" y="2483443"/>
          <a:ext cx="6534575" cy="28946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50187BF-6FDB-8832-B67C-EE59E99BEB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2666917" y="2606540"/>
            <a:ext cx="0" cy="2448896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3007A3AD-95F2-4423-9F1B-00AFAE30F93A}"/>
              </a:ext>
            </a:extLst>
          </p:cNvPr>
          <p:cNvSpPr txBox="1">
            <a:spLocks/>
          </p:cNvSpPr>
          <p:nvPr/>
        </p:nvSpPr>
        <p:spPr>
          <a:xfrm>
            <a:off x="360000" y="6144768"/>
            <a:ext cx="6649027" cy="4663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>
                <a:solidFill>
                  <a:schemeClr val="tx1"/>
                </a:solidFill>
              </a:rPr>
              <a:t>A3. Faint o </a:t>
            </a:r>
            <a:r>
              <a:rPr lang="en-US" sz="1200" err="1">
                <a:solidFill>
                  <a:schemeClr val="tx1"/>
                </a:solidFill>
              </a:rPr>
              <a:t>wahanol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seibiannau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byr</a:t>
            </a:r>
            <a:r>
              <a:rPr lang="en-US" sz="1200">
                <a:solidFill>
                  <a:schemeClr val="tx1"/>
                </a:solidFill>
              </a:rPr>
              <a:t> neu </a:t>
            </a:r>
            <a:r>
              <a:rPr lang="en-US" sz="1200" err="1">
                <a:solidFill>
                  <a:schemeClr val="tx1"/>
                </a:solidFill>
              </a:rPr>
              <a:t>wyliau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wnaethoch</a:t>
            </a:r>
            <a:r>
              <a:rPr lang="en-US" sz="1200">
                <a:solidFill>
                  <a:schemeClr val="tx1"/>
                </a:solidFill>
              </a:rPr>
              <a:t> chi </a:t>
            </a:r>
            <a:r>
              <a:rPr lang="en-US" sz="1200" err="1">
                <a:solidFill>
                  <a:schemeClr val="tx1"/>
                </a:solidFill>
              </a:rPr>
              <a:t>eu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cymryd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yng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Nghymru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yn</a:t>
            </a:r>
            <a:r>
              <a:rPr lang="en-US" sz="1200">
                <a:solidFill>
                  <a:schemeClr val="tx1"/>
                </a:solidFill>
              </a:rPr>
              <a:t> 2025? </a:t>
            </a:r>
            <a:r>
              <a:rPr lang="en-US" sz="1200" err="1">
                <a:solidFill>
                  <a:schemeClr val="tx1"/>
                </a:solidFill>
              </a:rPr>
              <a:t>Crynodeb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Cyfartaledd</a:t>
            </a:r>
            <a:r>
              <a:rPr lang="en-US" sz="1200">
                <a:solidFill>
                  <a:schemeClr val="tx1"/>
                </a:solidFill>
              </a:rPr>
              <a:t>. </a:t>
            </a:r>
            <a:r>
              <a:rPr lang="en-US" sz="1200" err="1">
                <a:solidFill>
                  <a:schemeClr val="tx1"/>
                </a:solidFill>
              </a:rPr>
              <a:t>Teithwyr</a:t>
            </a:r>
            <a:r>
              <a:rPr lang="en-US" sz="1200">
                <a:solidFill>
                  <a:schemeClr val="tx1"/>
                </a:solidFill>
              </a:rPr>
              <a:t> Cymru 2025, n=595.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5FCB99B-4B12-49D7-439D-356A305C93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448551" y="-27432"/>
            <a:ext cx="4743449" cy="6638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2490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7DCA63-54A1-CE91-8CD8-F261F7070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7579DC1E-01FF-8256-421A-CF1E35B8C45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0000" y="2161291"/>
            <a:ext cx="4458490" cy="30777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Gwyliau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cyn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2025 | 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Cyfanswm</a:t>
            </a: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F3860D-1D25-2597-2233-55C5F8047B5A}"/>
              </a:ext>
            </a:extLst>
          </p:cNvPr>
          <p:cNvSpPr txBox="1"/>
          <p:nvPr/>
        </p:nvSpPr>
        <p:spPr>
          <a:xfrm>
            <a:off x="360000" y="298723"/>
            <a:ext cx="65620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err="1">
                <a:solidFill>
                  <a:srgbClr val="04043F"/>
                </a:solidFill>
              </a:rPr>
              <a:t>Cymerodd</a:t>
            </a:r>
            <a:r>
              <a:rPr lang="en-US" sz="2000" b="1">
                <a:solidFill>
                  <a:srgbClr val="04043F"/>
                </a:solidFill>
              </a:rPr>
              <a:t> 55% daith </a:t>
            </a:r>
            <a:r>
              <a:rPr lang="en-US" sz="2000" b="1" err="1">
                <a:solidFill>
                  <a:srgbClr val="04043F"/>
                </a:solidFill>
              </a:rPr>
              <a:t>i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Gymru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cyn</a:t>
            </a:r>
            <a:r>
              <a:rPr lang="en-US" sz="2000" b="1">
                <a:solidFill>
                  <a:srgbClr val="04043F"/>
                </a:solidFill>
              </a:rPr>
              <a:t> 2020, </a:t>
            </a:r>
            <a:r>
              <a:rPr lang="en-US" sz="2000" b="1" err="1">
                <a:solidFill>
                  <a:srgbClr val="04043F"/>
                </a:solidFill>
              </a:rPr>
              <a:t>tra</a:t>
            </a:r>
            <a:r>
              <a:rPr lang="en-US" sz="2000" b="1">
                <a:solidFill>
                  <a:srgbClr val="04043F"/>
                </a:solidFill>
              </a:rPr>
              <a:t> bod 27% </a:t>
            </a:r>
            <a:r>
              <a:rPr lang="en-US" sz="2000" b="1" err="1">
                <a:solidFill>
                  <a:srgbClr val="04043F"/>
                </a:solidFill>
              </a:rPr>
              <a:t>wedi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cymryd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taith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yn</a:t>
            </a:r>
            <a:r>
              <a:rPr lang="en-US" sz="2000" b="1">
                <a:solidFill>
                  <a:srgbClr val="04043F"/>
                </a:solidFill>
              </a:rPr>
              <a:t> 2024.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DA1713AD-2E6E-2D1A-0D6F-F7CC00980AFF}"/>
              </a:ext>
            </a:extLst>
          </p:cNvPr>
          <p:cNvSpPr txBox="1">
            <a:spLocks/>
          </p:cNvSpPr>
          <p:nvPr/>
        </p:nvSpPr>
        <p:spPr>
          <a:xfrm>
            <a:off x="360001" y="6124471"/>
            <a:ext cx="6562008" cy="4713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>
                <a:solidFill>
                  <a:schemeClr val="tx1"/>
                </a:solidFill>
              </a:rPr>
              <a:t>A2b. A </a:t>
            </a:r>
            <a:r>
              <a:rPr lang="en-US" sz="1200" err="1">
                <a:solidFill>
                  <a:schemeClr val="tx1"/>
                </a:solidFill>
              </a:rPr>
              <a:t>gymeroch</a:t>
            </a:r>
            <a:r>
              <a:rPr lang="en-US" sz="1200">
                <a:solidFill>
                  <a:schemeClr val="tx1"/>
                </a:solidFill>
              </a:rPr>
              <a:t> chi </a:t>
            </a:r>
            <a:r>
              <a:rPr lang="en-US" sz="1200" err="1">
                <a:solidFill>
                  <a:schemeClr val="tx1"/>
                </a:solidFill>
              </a:rPr>
              <a:t>seibiant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byr</a:t>
            </a:r>
            <a:r>
              <a:rPr lang="en-US" sz="1200">
                <a:solidFill>
                  <a:schemeClr val="tx1"/>
                </a:solidFill>
              </a:rPr>
              <a:t> neu </a:t>
            </a:r>
            <a:r>
              <a:rPr lang="en-US" sz="1200" err="1">
                <a:solidFill>
                  <a:schemeClr val="tx1"/>
                </a:solidFill>
              </a:rPr>
              <a:t>wyliau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yng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Nghymru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cyn</a:t>
            </a:r>
            <a:r>
              <a:rPr lang="en-US" sz="1200">
                <a:solidFill>
                  <a:schemeClr val="tx1"/>
                </a:solidFill>
              </a:rPr>
              <a:t> 2025? Wedi </a:t>
            </a:r>
            <a:r>
              <a:rPr lang="en-US" sz="1200" err="1">
                <a:solidFill>
                  <a:schemeClr val="tx1"/>
                </a:solidFill>
              </a:rPr>
              <a:t>cymryd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seibiant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byr</a:t>
            </a:r>
            <a:r>
              <a:rPr lang="en-US" sz="1200">
                <a:solidFill>
                  <a:schemeClr val="tx1"/>
                </a:solidFill>
              </a:rPr>
              <a:t> neu </a:t>
            </a:r>
            <a:r>
              <a:rPr lang="en-US" sz="1200" err="1">
                <a:solidFill>
                  <a:schemeClr val="tx1"/>
                </a:solidFill>
              </a:rPr>
              <a:t>wyliau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yng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Nghymru</a:t>
            </a:r>
            <a:r>
              <a:rPr lang="en-US" sz="1200">
                <a:solidFill>
                  <a:schemeClr val="tx1"/>
                </a:solidFill>
              </a:rPr>
              <a:t>, n=595.</a:t>
            </a:r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22492730-4165-6D72-227B-4ABEBDA098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2922" y="0"/>
            <a:ext cx="5049078" cy="6610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Chart 6" descr="Siart bar yn dangos gwyliau a gymerwyd i Gymru cyn 2025: 27% yn 2024, 21% yn 2023, 15% yn 2022, 7% yn 2021, 9% yn 2020, a 55% cyn 2020 - gan ddangos bod y mwyafrif o ymatebwyr â hanes hirsefydlog o ymweld â Chymru.">
            <a:extLst>
              <a:ext uri="{FF2B5EF4-FFF2-40B4-BE49-F238E27FC236}">
                <a16:creationId xmlns:a16="http://schemas.microsoft.com/office/drawing/2014/main" id="{EA5DCA16-61DE-6C04-9B28-9D0D16074F0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35430390"/>
              </p:ext>
            </p:extLst>
          </p:nvPr>
        </p:nvGraphicFramePr>
        <p:xfrm>
          <a:off x="360001" y="2469067"/>
          <a:ext cx="6662592" cy="34023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314437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2EA5CE-AE74-194C-DBE9-49238AC8A7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aerial view photography of mountain range under golden hour">
            <a:extLst>
              <a:ext uri="{FF2B5EF4-FFF2-40B4-BE49-F238E27FC236}">
                <a16:creationId xmlns:a16="http://schemas.microsoft.com/office/drawing/2014/main" id="{7535B2DC-619A-A641-4280-EC39756F03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599" y="1"/>
            <a:ext cx="122935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CBD9910-F5AC-B066-FC21-9D11FE2800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01599" y="0"/>
            <a:ext cx="12293599" cy="6858000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D56ED290-7D3F-C5EF-0730-D4670473DAE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6467" y="2908857"/>
            <a:ext cx="6267451" cy="5232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NODWEDDION TEITHIAU 2025</a:t>
            </a: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C96E2F09-331E-0ECA-CA53-0378393E60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599" y="6207245"/>
            <a:ext cx="976133" cy="65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D56A799-4DE2-71A6-0BB5-0D68F11B81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34" y="6389806"/>
            <a:ext cx="886973" cy="28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5684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62F8CE23-75D5-0158-0F9B-5857BE37A3F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24607" y="506838"/>
            <a:ext cx="4269016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NODWEDDION TEITHIAU 2025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D42917F-31CE-D88B-2783-311E7E1695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19857" y="836751"/>
            <a:ext cx="369408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>
            <a:extLst>
              <a:ext uri="{FF2B5EF4-FFF2-40B4-BE49-F238E27FC236}">
                <a16:creationId xmlns:a16="http://schemas.microsoft.com/office/drawing/2014/main" id="{A0395C21-74A3-58DC-7033-E1ECEBEAD4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4725"/>
            <a:ext cx="4066244" cy="564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615FB447-12FA-C362-5EA8-07723F03F5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5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0358" y="1214725"/>
            <a:ext cx="4066405" cy="564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Placeholder 16">
            <a:extLst>
              <a:ext uri="{FF2B5EF4-FFF2-40B4-BE49-F238E27FC236}">
                <a16:creationId xmlns:a16="http://schemas.microsoft.com/office/drawing/2014/main" id="{1B01D0D3-3BD8-44F7-7386-85EABA5EDF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60727" y="1214725"/>
            <a:ext cx="4066405" cy="564327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1DB5C0E-9F67-A52C-030B-4DDA9CED05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6062" y="1214724"/>
            <a:ext cx="12194622" cy="5643275"/>
          </a:xfrm>
          <a:prstGeom prst="rect">
            <a:avLst/>
          </a:prstGeom>
          <a:solidFill>
            <a:srgbClr val="12074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E47DD62-6DD9-E4EB-7702-79074C578126}"/>
              </a:ext>
            </a:extLst>
          </p:cNvPr>
          <p:cNvSpPr txBox="1"/>
          <p:nvPr/>
        </p:nvSpPr>
        <p:spPr>
          <a:xfrm>
            <a:off x="0" y="1549847"/>
            <a:ext cx="404485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err="1">
                <a:solidFill>
                  <a:schemeClr val="bg1"/>
                </a:solidFill>
              </a:rPr>
              <a:t>Profiad</a:t>
            </a:r>
            <a:endParaRPr lang="en-US" sz="2000" b="1">
              <a:solidFill>
                <a:schemeClr val="bg1"/>
              </a:solidFill>
            </a:endParaRPr>
          </a:p>
          <a:p>
            <a:pPr algn="ctr"/>
            <a:endParaRPr lang="en-US" sz="2000">
              <a:solidFill>
                <a:schemeClr val="bg1"/>
              </a:solidFill>
            </a:endParaRPr>
          </a:p>
          <a:p>
            <a:pPr algn="ctr"/>
            <a:r>
              <a:rPr lang="en-US" sz="2000" err="1">
                <a:solidFill>
                  <a:schemeClr val="bg1"/>
                </a:solidFill>
              </a:rPr>
              <a:t>Sgoriodd</a:t>
            </a:r>
            <a:r>
              <a:rPr lang="en-US" sz="2000">
                <a:solidFill>
                  <a:schemeClr val="bg1"/>
                </a:solidFill>
              </a:rPr>
              <a:t> 86% </a:t>
            </a:r>
            <a:r>
              <a:rPr lang="en-US" sz="2000" err="1">
                <a:solidFill>
                  <a:schemeClr val="bg1"/>
                </a:solidFill>
              </a:rPr>
              <a:t>o'r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ymatebwyr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eu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taith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i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Gymru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fel</a:t>
            </a:r>
            <a:r>
              <a:rPr lang="en-US" sz="2000">
                <a:solidFill>
                  <a:schemeClr val="bg1"/>
                </a:solidFill>
              </a:rPr>
              <a:t> ‘</a:t>
            </a:r>
            <a:r>
              <a:rPr lang="en-US" sz="2000" err="1">
                <a:solidFill>
                  <a:schemeClr val="bg1"/>
                </a:solidFill>
              </a:rPr>
              <a:t>ardderchog</a:t>
            </a:r>
            <a:r>
              <a:rPr lang="en-US" sz="2000">
                <a:solidFill>
                  <a:schemeClr val="bg1"/>
                </a:solidFill>
              </a:rPr>
              <a:t>’, </a:t>
            </a:r>
            <a:r>
              <a:rPr lang="en-US" sz="2000" err="1">
                <a:solidFill>
                  <a:schemeClr val="bg1"/>
                </a:solidFill>
              </a:rPr>
              <a:t>gyda</a:t>
            </a:r>
            <a:r>
              <a:rPr lang="en-US" sz="2000">
                <a:solidFill>
                  <a:schemeClr val="bg1"/>
                </a:solidFill>
              </a:rPr>
              <a:t> 12% </a:t>
            </a:r>
            <a:r>
              <a:rPr lang="en-US" sz="2000" err="1">
                <a:solidFill>
                  <a:schemeClr val="bg1"/>
                </a:solidFill>
              </a:rPr>
              <a:t>pellach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yn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ei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disgrifio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fel</a:t>
            </a:r>
            <a:r>
              <a:rPr lang="en-US" sz="2000">
                <a:solidFill>
                  <a:schemeClr val="bg1"/>
                </a:solidFill>
              </a:rPr>
              <a:t> ‘da’.</a:t>
            </a:r>
          </a:p>
          <a:p>
            <a:pPr algn="ctr"/>
            <a:endParaRPr lang="en-US" sz="2000">
              <a:solidFill>
                <a:schemeClr val="bg1"/>
              </a:solidFill>
            </a:endParaRPr>
          </a:p>
          <a:p>
            <a:pPr algn="ctr"/>
            <a:r>
              <a:rPr lang="en-US" sz="2000">
                <a:solidFill>
                  <a:schemeClr val="bg1"/>
                </a:solidFill>
              </a:rPr>
              <a:t>Fel </a:t>
            </a:r>
            <a:r>
              <a:rPr lang="en-US" sz="2000" err="1">
                <a:solidFill>
                  <a:schemeClr val="bg1"/>
                </a:solidFill>
              </a:rPr>
              <a:t>blynyddoedd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blaenorol</a:t>
            </a:r>
            <a:r>
              <a:rPr lang="en-US" sz="2000">
                <a:solidFill>
                  <a:schemeClr val="bg1"/>
                </a:solidFill>
              </a:rPr>
              <a:t>, y </a:t>
            </a:r>
            <a:r>
              <a:rPr lang="en-US" sz="2000" err="1">
                <a:solidFill>
                  <a:schemeClr val="bg1"/>
                </a:solidFill>
              </a:rPr>
              <a:t>prif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reswm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dros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ymweld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oedd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cysylltu</a:t>
            </a:r>
            <a:r>
              <a:rPr lang="en-US" sz="2000">
                <a:solidFill>
                  <a:schemeClr val="bg1"/>
                </a:solidFill>
              </a:rPr>
              <a:t> â </a:t>
            </a:r>
            <a:r>
              <a:rPr lang="en-US" sz="2000" err="1">
                <a:solidFill>
                  <a:schemeClr val="bg1"/>
                </a:solidFill>
              </a:rPr>
              <a:t>natur</a:t>
            </a:r>
            <a:r>
              <a:rPr lang="en-US" sz="2000">
                <a:solidFill>
                  <a:schemeClr val="bg1"/>
                </a:solidFill>
              </a:rPr>
              <a:t>, a </a:t>
            </a:r>
            <a:r>
              <a:rPr lang="en-US" sz="2000" err="1">
                <a:solidFill>
                  <a:schemeClr val="bg1"/>
                </a:solidFill>
              </a:rPr>
              <a:t>nodwyd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gan</a:t>
            </a:r>
            <a:r>
              <a:rPr lang="en-US" sz="2000">
                <a:solidFill>
                  <a:schemeClr val="bg1"/>
                </a:solidFill>
              </a:rPr>
              <a:t> 70% o </a:t>
            </a:r>
            <a:r>
              <a:rPr lang="en-US" sz="2000" err="1">
                <a:solidFill>
                  <a:schemeClr val="bg1"/>
                </a:solidFill>
              </a:rPr>
              <a:t>ymwelwyr</a:t>
            </a:r>
            <a:r>
              <a:rPr lang="en-US" sz="2000">
                <a:solidFill>
                  <a:schemeClr val="bg1"/>
                </a:solidFill>
              </a:rPr>
              <a:t>. </a:t>
            </a:r>
            <a:r>
              <a:rPr lang="en-US" sz="2000" err="1">
                <a:solidFill>
                  <a:schemeClr val="bg1"/>
                </a:solidFill>
              </a:rPr>
              <a:t>Dilynwyd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hyn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yn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agos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gan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awydd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i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brofi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diwylliant</a:t>
            </a:r>
            <a:r>
              <a:rPr lang="en-US" sz="2000">
                <a:solidFill>
                  <a:schemeClr val="bg1"/>
                </a:solidFill>
              </a:rPr>
              <a:t> a </a:t>
            </a:r>
            <a:r>
              <a:rPr lang="en-US" sz="2000" err="1">
                <a:solidFill>
                  <a:schemeClr val="bg1"/>
                </a:solidFill>
              </a:rPr>
              <a:t>threftadaeth</a:t>
            </a:r>
            <a:r>
              <a:rPr lang="en-US" sz="2000">
                <a:solidFill>
                  <a:schemeClr val="bg1"/>
                </a:solidFill>
              </a:rPr>
              <a:t> (62%).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A73C8FA-903B-55D1-4C6E-2E5D51DA04F6}"/>
              </a:ext>
            </a:extLst>
          </p:cNvPr>
          <p:cNvSpPr txBox="1"/>
          <p:nvPr/>
        </p:nvSpPr>
        <p:spPr>
          <a:xfrm>
            <a:off x="4048958" y="1576562"/>
            <a:ext cx="4064705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err="1">
                <a:solidFill>
                  <a:schemeClr val="bg1"/>
                </a:solidFill>
              </a:rPr>
              <a:t>Manylion</a:t>
            </a:r>
            <a:r>
              <a:rPr lang="en-US" sz="2000" b="1">
                <a:solidFill>
                  <a:schemeClr val="bg1"/>
                </a:solidFill>
              </a:rPr>
              <a:t> y daith</a:t>
            </a:r>
          </a:p>
          <a:p>
            <a:pPr algn="ctr"/>
            <a:endParaRPr lang="en-US" sz="2000" b="1">
              <a:solidFill>
                <a:schemeClr val="bg1"/>
              </a:solidFill>
            </a:endParaRPr>
          </a:p>
          <a:p>
            <a:pPr algn="ctr"/>
            <a:r>
              <a:rPr lang="en-US" sz="2000" err="1">
                <a:solidFill>
                  <a:schemeClr val="bg1"/>
                </a:solidFill>
              </a:rPr>
              <a:t>Gogledd</a:t>
            </a:r>
            <a:r>
              <a:rPr lang="en-US" sz="2000">
                <a:solidFill>
                  <a:schemeClr val="bg1"/>
                </a:solidFill>
              </a:rPr>
              <a:t> Cymru </a:t>
            </a:r>
            <a:r>
              <a:rPr lang="en-US" sz="2000" err="1">
                <a:solidFill>
                  <a:schemeClr val="bg1"/>
                </a:solidFill>
              </a:rPr>
              <a:t>gafodd</a:t>
            </a:r>
            <a:r>
              <a:rPr lang="en-US" sz="2000">
                <a:solidFill>
                  <a:schemeClr val="bg1"/>
                </a:solidFill>
              </a:rPr>
              <a:t> y </a:t>
            </a:r>
            <a:r>
              <a:rPr lang="en-US" sz="2000" err="1">
                <a:solidFill>
                  <a:schemeClr val="bg1"/>
                </a:solidFill>
              </a:rPr>
              <a:t>gyfran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uchaf</a:t>
            </a:r>
            <a:r>
              <a:rPr lang="en-US" sz="2000">
                <a:solidFill>
                  <a:schemeClr val="bg1"/>
                </a:solidFill>
              </a:rPr>
              <a:t> o </a:t>
            </a:r>
            <a:r>
              <a:rPr lang="en-US" sz="2000" err="1">
                <a:solidFill>
                  <a:schemeClr val="bg1"/>
                </a:solidFill>
              </a:rPr>
              <a:t>ymweliadau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ar</a:t>
            </a:r>
            <a:r>
              <a:rPr lang="en-US" sz="2000">
                <a:solidFill>
                  <a:schemeClr val="bg1"/>
                </a:solidFill>
              </a:rPr>
              <a:t> 53%.</a:t>
            </a:r>
          </a:p>
          <a:p>
            <a:pPr algn="ctr"/>
            <a:endParaRPr lang="en-US" sz="2000">
              <a:solidFill>
                <a:schemeClr val="bg1"/>
              </a:solidFill>
            </a:endParaRPr>
          </a:p>
          <a:p>
            <a:pPr algn="ctr"/>
            <a:r>
              <a:rPr lang="en-US" sz="2000" err="1">
                <a:solidFill>
                  <a:schemeClr val="bg1"/>
                </a:solidFill>
              </a:rPr>
              <a:t>Arhosodd</a:t>
            </a:r>
            <a:r>
              <a:rPr lang="en-US" sz="2000">
                <a:solidFill>
                  <a:schemeClr val="bg1"/>
                </a:solidFill>
              </a:rPr>
              <a:t> y </a:t>
            </a:r>
            <a:r>
              <a:rPr lang="en-US" sz="2000" err="1">
                <a:solidFill>
                  <a:schemeClr val="bg1"/>
                </a:solidFill>
              </a:rPr>
              <a:t>mwyafrif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mewn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sawl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lleoliad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yn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ystod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eu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taith</a:t>
            </a:r>
            <a:r>
              <a:rPr lang="en-US" sz="2000">
                <a:solidFill>
                  <a:schemeClr val="bg1"/>
                </a:solidFill>
              </a:rPr>
              <a:t> (55%).</a:t>
            </a:r>
          </a:p>
          <a:p>
            <a:pPr algn="ctr"/>
            <a:endParaRPr lang="en-US" sz="2000">
              <a:solidFill>
                <a:schemeClr val="bg1"/>
              </a:solidFill>
            </a:endParaRPr>
          </a:p>
          <a:p>
            <a:pPr algn="ctr"/>
            <a:r>
              <a:rPr lang="en-US" sz="2000">
                <a:solidFill>
                  <a:schemeClr val="bg1"/>
                </a:solidFill>
              </a:rPr>
              <a:t>Mae </a:t>
            </a:r>
            <a:r>
              <a:rPr lang="en-US" sz="2000" err="1">
                <a:solidFill>
                  <a:schemeClr val="bg1"/>
                </a:solidFill>
              </a:rPr>
              <a:t>adeg</a:t>
            </a:r>
            <a:r>
              <a:rPr lang="en-US" sz="2000">
                <a:solidFill>
                  <a:schemeClr val="bg1"/>
                </a:solidFill>
              </a:rPr>
              <a:t> y </a:t>
            </a:r>
            <a:r>
              <a:rPr lang="en-US" sz="2000" err="1">
                <a:solidFill>
                  <a:schemeClr val="bg1"/>
                </a:solidFill>
              </a:rPr>
              <a:t>flwyddyn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ar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gyfer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ymweliadau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wedi</a:t>
            </a:r>
            <a:r>
              <a:rPr lang="en-US" sz="2000">
                <a:solidFill>
                  <a:schemeClr val="bg1"/>
                </a:solidFill>
              </a:rPr>
              <a:t> aros </a:t>
            </a:r>
            <a:r>
              <a:rPr lang="en-US" sz="2000" err="1">
                <a:solidFill>
                  <a:schemeClr val="bg1"/>
                </a:solidFill>
              </a:rPr>
              <a:t>yn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sefydlog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ar</a:t>
            </a:r>
            <a:r>
              <a:rPr lang="en-US" sz="2000">
                <a:solidFill>
                  <a:schemeClr val="bg1"/>
                </a:solidFill>
              </a:rPr>
              <a:t> draws </a:t>
            </a:r>
            <a:r>
              <a:rPr lang="en-US" sz="2000" err="1">
                <a:solidFill>
                  <a:schemeClr val="bg1"/>
                </a:solidFill>
              </a:rPr>
              <a:t>tonnau</a:t>
            </a:r>
            <a:r>
              <a:rPr lang="en-US" sz="2000">
                <a:solidFill>
                  <a:schemeClr val="bg1"/>
                </a:solidFill>
              </a:rPr>
              <a:t>, </a:t>
            </a:r>
            <a:r>
              <a:rPr lang="en-US" sz="2000" err="1">
                <a:solidFill>
                  <a:schemeClr val="bg1"/>
                </a:solidFill>
              </a:rPr>
              <a:t>gyda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hoffter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clir</a:t>
            </a:r>
            <a:r>
              <a:rPr lang="en-US" sz="2000">
                <a:solidFill>
                  <a:schemeClr val="bg1"/>
                </a:solidFill>
              </a:rPr>
              <a:t> am </a:t>
            </a:r>
            <a:r>
              <a:rPr lang="en-US" sz="2000" err="1">
                <a:solidFill>
                  <a:schemeClr val="bg1"/>
                </a:solidFill>
              </a:rPr>
              <a:t>dymor</a:t>
            </a:r>
            <a:r>
              <a:rPr lang="en-US" sz="2000">
                <a:solidFill>
                  <a:schemeClr val="bg1"/>
                </a:solidFill>
              </a:rPr>
              <a:t> yr Haf.</a:t>
            </a:r>
          </a:p>
          <a:p>
            <a:pPr algn="ctr"/>
            <a:endParaRPr lang="en-US" sz="2000" b="1">
              <a:solidFill>
                <a:schemeClr val="bg1"/>
              </a:solidFill>
            </a:endParaRPr>
          </a:p>
          <a:p>
            <a:pPr algn="ctr"/>
            <a:endParaRPr lang="en-US" sz="2000">
              <a:solidFill>
                <a:schemeClr val="bg1"/>
              </a:solidFill>
            </a:endParaRPr>
          </a:p>
          <a:p>
            <a:pPr algn="ctr"/>
            <a:endParaRPr lang="en-US" sz="200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D2896A-46E7-BCBE-923A-7227EC657EAC}"/>
              </a:ext>
            </a:extLst>
          </p:cNvPr>
          <p:cNvSpPr txBox="1"/>
          <p:nvPr/>
        </p:nvSpPr>
        <p:spPr>
          <a:xfrm>
            <a:off x="8117771" y="1576562"/>
            <a:ext cx="406470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err="1">
                <a:solidFill>
                  <a:schemeClr val="bg1"/>
                </a:solidFill>
              </a:rPr>
              <a:t>Llety</a:t>
            </a:r>
            <a:endParaRPr lang="en-US" sz="2000" b="1">
              <a:solidFill>
                <a:schemeClr val="bg1"/>
              </a:solidFill>
            </a:endParaRPr>
          </a:p>
          <a:p>
            <a:pPr algn="ctr"/>
            <a:endParaRPr lang="en-US" sz="2000" b="1">
              <a:solidFill>
                <a:schemeClr val="bg1"/>
              </a:solidFill>
            </a:endParaRPr>
          </a:p>
          <a:p>
            <a:pPr algn="ctr"/>
            <a:r>
              <a:rPr lang="en-US" sz="2000" err="1">
                <a:solidFill>
                  <a:schemeClr val="bg1"/>
                </a:solidFill>
              </a:rPr>
              <a:t>Dewisodd</a:t>
            </a:r>
            <a:r>
              <a:rPr lang="en-US" sz="2000">
                <a:solidFill>
                  <a:schemeClr val="bg1"/>
                </a:solidFill>
              </a:rPr>
              <a:t> 36% o </a:t>
            </a:r>
            <a:r>
              <a:rPr lang="en-US" sz="2000" err="1">
                <a:solidFill>
                  <a:schemeClr val="bg1"/>
                </a:solidFill>
              </a:rPr>
              <a:t>deithwyr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westai</a:t>
            </a:r>
            <a:r>
              <a:rPr lang="en-US" sz="2000">
                <a:solidFill>
                  <a:schemeClr val="bg1"/>
                </a:solidFill>
              </a:rPr>
              <a:t>/</a:t>
            </a:r>
            <a:r>
              <a:rPr lang="en-US" sz="2000" err="1">
                <a:solidFill>
                  <a:schemeClr val="bg1"/>
                </a:solidFill>
              </a:rPr>
              <a:t>tafarndai</a:t>
            </a:r>
            <a:r>
              <a:rPr lang="en-US" sz="2000">
                <a:solidFill>
                  <a:schemeClr val="bg1"/>
                </a:solidFill>
              </a:rPr>
              <a:t>, </a:t>
            </a:r>
            <a:r>
              <a:rPr lang="en-US" sz="2000" err="1">
                <a:solidFill>
                  <a:schemeClr val="bg1"/>
                </a:solidFill>
              </a:rPr>
              <a:t>gyda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thai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llety</a:t>
            </a:r>
            <a:r>
              <a:rPr lang="en-US" sz="2000">
                <a:solidFill>
                  <a:schemeClr val="bg1"/>
                </a:solidFill>
              </a:rPr>
              <a:t> a </a:t>
            </a:r>
            <a:r>
              <a:rPr lang="en-US" sz="2000" err="1">
                <a:solidFill>
                  <a:schemeClr val="bg1"/>
                </a:solidFill>
              </a:rPr>
              <a:t>bythynnod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yn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dilyn</a:t>
            </a:r>
            <a:r>
              <a:rPr lang="en-US" sz="2000">
                <a:solidFill>
                  <a:schemeClr val="bg1"/>
                </a:solidFill>
              </a:rPr>
              <a:t> y </a:t>
            </a:r>
            <a:r>
              <a:rPr lang="en-US" sz="2000" err="1">
                <a:solidFill>
                  <a:schemeClr val="bg1"/>
                </a:solidFill>
              </a:rPr>
              <a:t>tu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ôl</a:t>
            </a:r>
            <a:r>
              <a:rPr lang="en-US" sz="2000">
                <a:solidFill>
                  <a:schemeClr val="bg1"/>
                </a:solidFill>
              </a:rPr>
              <a:t> (21%). </a:t>
            </a:r>
          </a:p>
          <a:p>
            <a:pPr algn="ctr"/>
            <a:endParaRPr lang="en-US" sz="2000">
              <a:solidFill>
                <a:schemeClr val="bg1"/>
              </a:solidFill>
            </a:endParaRPr>
          </a:p>
          <a:p>
            <a:pPr algn="ctr"/>
            <a:r>
              <a:rPr lang="en-US" sz="2000">
                <a:solidFill>
                  <a:schemeClr val="bg1"/>
                </a:solidFill>
              </a:rPr>
              <a:t>Mae 34% </a:t>
            </a:r>
            <a:r>
              <a:rPr lang="en-US" sz="2000" err="1">
                <a:solidFill>
                  <a:schemeClr val="bg1"/>
                </a:solidFill>
              </a:rPr>
              <a:t>yn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dod</a:t>
            </a:r>
            <a:r>
              <a:rPr lang="en-US" sz="2000">
                <a:solidFill>
                  <a:schemeClr val="bg1"/>
                </a:solidFill>
              </a:rPr>
              <a:t> o </a:t>
            </a:r>
            <a:r>
              <a:rPr lang="en-US" sz="2000" err="1">
                <a:solidFill>
                  <a:schemeClr val="bg1"/>
                </a:solidFill>
              </a:rPr>
              <a:t>hyd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i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lety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trwy</a:t>
            </a:r>
            <a:r>
              <a:rPr lang="en-US" sz="2000">
                <a:solidFill>
                  <a:schemeClr val="bg1"/>
                </a:solidFill>
              </a:rPr>
              <a:t> '</a:t>
            </a:r>
            <a:r>
              <a:rPr lang="en-US" sz="2000" err="1">
                <a:solidFill>
                  <a:schemeClr val="bg1"/>
                </a:solidFill>
              </a:rPr>
              <a:t>wefannau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teithio</a:t>
            </a:r>
            <a:r>
              <a:rPr lang="en-US" sz="2000">
                <a:solidFill>
                  <a:schemeClr val="bg1"/>
                </a:solidFill>
              </a:rPr>
              <a:t>'. </a:t>
            </a:r>
            <a:r>
              <a:rPr lang="en-US" sz="2000" err="1">
                <a:solidFill>
                  <a:schemeClr val="bg1"/>
                </a:solidFill>
              </a:rPr>
              <a:t>Defnyddiodd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tua</a:t>
            </a:r>
            <a:r>
              <a:rPr lang="en-US" sz="2000">
                <a:solidFill>
                  <a:schemeClr val="bg1"/>
                </a:solidFill>
              </a:rPr>
              <a:t> 12% </a:t>
            </a:r>
            <a:r>
              <a:rPr lang="en-US" sz="2000" err="1">
                <a:solidFill>
                  <a:schemeClr val="bg1"/>
                </a:solidFill>
              </a:rPr>
              <a:t>wefan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Croeso</a:t>
            </a:r>
            <a:r>
              <a:rPr lang="en-US" sz="2000">
                <a:solidFill>
                  <a:schemeClr val="bg1"/>
                </a:solidFill>
              </a:rPr>
              <a:t> Cymru </a:t>
            </a:r>
            <a:r>
              <a:rPr lang="en-US" sz="2000" err="1">
                <a:solidFill>
                  <a:schemeClr val="bg1"/>
                </a:solidFill>
              </a:rPr>
              <a:t>i'w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helpu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i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ddod</a:t>
            </a:r>
            <a:r>
              <a:rPr lang="en-US" sz="2000">
                <a:solidFill>
                  <a:schemeClr val="bg1"/>
                </a:solidFill>
              </a:rPr>
              <a:t> o </a:t>
            </a:r>
            <a:r>
              <a:rPr lang="en-US" sz="2000" err="1">
                <a:solidFill>
                  <a:schemeClr val="bg1"/>
                </a:solidFill>
              </a:rPr>
              <a:t>hyd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i'w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llety</a:t>
            </a:r>
            <a:r>
              <a:rPr lang="en-US" sz="200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455955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498DF1-DCD4-0769-F18C-7A98A360EE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47D40127-3259-AB82-F087-0722E26B2BD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66013" y="2319906"/>
            <a:ext cx="4458490" cy="30777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err="1">
                <a:solidFill>
                  <a:srgbClr val="120742"/>
                </a:solidFill>
                <a:latin typeface="+mn-lt"/>
                <a:ea typeface="+mn-ea"/>
                <a:cs typeface="+mn-cs"/>
              </a:rPr>
              <a:t>Sgoriau</a:t>
            </a:r>
            <a:r>
              <a:rPr lang="en-GB" sz="1400">
                <a:solidFill>
                  <a:srgbClr val="12074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sz="1400" err="1">
                <a:solidFill>
                  <a:srgbClr val="120742"/>
                </a:solidFill>
                <a:latin typeface="+mn-lt"/>
                <a:ea typeface="+mn-ea"/>
                <a:cs typeface="+mn-cs"/>
              </a:rPr>
              <a:t>profiad</a:t>
            </a:r>
            <a:r>
              <a:rPr lang="en-GB" sz="1400">
                <a:solidFill>
                  <a:srgbClr val="120742"/>
                </a:solidFill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| 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Pob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C95B1D-C3DF-92C7-DE0C-C437A3571D8E}"/>
              </a:ext>
            </a:extLst>
          </p:cNvPr>
          <p:cNvSpPr txBox="1"/>
          <p:nvPr/>
        </p:nvSpPr>
        <p:spPr>
          <a:xfrm>
            <a:off x="359999" y="298723"/>
            <a:ext cx="69929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04043F"/>
                </a:solidFill>
              </a:rPr>
              <a:t>Mae </a:t>
            </a:r>
            <a:r>
              <a:rPr lang="en-US" sz="2000" b="1" err="1">
                <a:solidFill>
                  <a:srgbClr val="04043F"/>
                </a:solidFill>
              </a:rPr>
              <a:t>sgoriau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profiadau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teithio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yng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Nghymru'n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uchel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iawn</a:t>
            </a:r>
            <a:r>
              <a:rPr lang="en-US" sz="2000" b="1">
                <a:solidFill>
                  <a:srgbClr val="04043F"/>
                </a:solidFill>
              </a:rPr>
              <a:t>, </a:t>
            </a:r>
            <a:r>
              <a:rPr lang="en-US" sz="2000" b="1" err="1">
                <a:solidFill>
                  <a:srgbClr val="04043F"/>
                </a:solidFill>
              </a:rPr>
              <a:t>gyda</a:t>
            </a:r>
            <a:r>
              <a:rPr lang="en-US" sz="2000" b="1">
                <a:solidFill>
                  <a:srgbClr val="04043F"/>
                </a:solidFill>
              </a:rPr>
              <a:t> 86% </a:t>
            </a:r>
            <a:r>
              <a:rPr lang="en-US" sz="2000" b="1" err="1">
                <a:solidFill>
                  <a:srgbClr val="04043F"/>
                </a:solidFill>
              </a:rPr>
              <a:t>yn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cytuno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eu</a:t>
            </a:r>
            <a:r>
              <a:rPr lang="en-US" sz="2000" b="1">
                <a:solidFill>
                  <a:srgbClr val="04043F"/>
                </a:solidFill>
              </a:rPr>
              <a:t> bod </a:t>
            </a:r>
            <a:r>
              <a:rPr lang="en-US" sz="2000" b="1" err="1">
                <a:solidFill>
                  <a:srgbClr val="04043F"/>
                </a:solidFill>
              </a:rPr>
              <a:t>yn</a:t>
            </a:r>
            <a:r>
              <a:rPr lang="en-US" sz="2000" b="1">
                <a:solidFill>
                  <a:srgbClr val="04043F"/>
                </a:solidFill>
              </a:rPr>
              <a:t> ‘</a:t>
            </a:r>
            <a:r>
              <a:rPr lang="en-US" sz="2000" b="1" err="1">
                <a:solidFill>
                  <a:srgbClr val="04043F"/>
                </a:solidFill>
              </a:rPr>
              <a:t>ardderchog</a:t>
            </a:r>
            <a:r>
              <a:rPr lang="en-US" sz="2000" b="1">
                <a:solidFill>
                  <a:srgbClr val="04043F"/>
                </a:solidFill>
              </a:rPr>
              <a:t>’.</a:t>
            </a:r>
          </a:p>
        </p:txBody>
      </p:sp>
      <p:graphicFrame>
        <p:nvGraphicFramePr>
          <p:cNvPr id="4" name="Chart 3" descr="Siart bar yn dangos sgoriau profiad taith i Gymru ar draws pob ton (2023-2025). Sgoriodd 85-88% eu profiad fel ardderchog ym mhob blwyddyn, gyda phatrwm cyson iawn ar draws y blynyddoedd.">
            <a:extLst>
              <a:ext uri="{FF2B5EF4-FFF2-40B4-BE49-F238E27FC236}">
                <a16:creationId xmlns:a16="http://schemas.microsoft.com/office/drawing/2014/main" id="{1F4BF506-EFEF-626A-0FB2-5FD8F3EDBE7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66056510"/>
              </p:ext>
            </p:extLst>
          </p:nvPr>
        </p:nvGraphicFramePr>
        <p:xfrm>
          <a:off x="466013" y="2780952"/>
          <a:ext cx="6572962" cy="2496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815A011D-A76E-0692-9825-8B9FB14E1E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511108" y="4154568"/>
            <a:ext cx="508000" cy="1971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>
                <a:solidFill>
                  <a:schemeClr val="accent1"/>
                </a:solidFill>
              </a:rPr>
              <a:t>3%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5E900068-9106-F538-BFA9-9062FD2DB090}"/>
              </a:ext>
            </a:extLst>
          </p:cNvPr>
          <p:cNvSpPr txBox="1">
            <a:spLocks/>
          </p:cNvSpPr>
          <p:nvPr/>
        </p:nvSpPr>
        <p:spPr>
          <a:xfrm>
            <a:off x="360000" y="6132242"/>
            <a:ext cx="6810375" cy="4971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>
                <a:solidFill>
                  <a:schemeClr val="tx1"/>
                </a:solidFill>
              </a:rPr>
              <a:t>A15. Nawr </a:t>
            </a:r>
            <a:r>
              <a:rPr lang="en-US" sz="1200" err="1">
                <a:solidFill>
                  <a:schemeClr val="tx1"/>
                </a:solidFill>
              </a:rPr>
              <a:t>gan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fynd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yn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ôl</a:t>
            </a:r>
            <a:r>
              <a:rPr lang="en-US" sz="1200">
                <a:solidFill>
                  <a:schemeClr val="tx1"/>
                </a:solidFill>
              </a:rPr>
              <a:t> at </a:t>
            </a:r>
            <a:r>
              <a:rPr lang="en-US" sz="1200" err="1">
                <a:solidFill>
                  <a:schemeClr val="tx1"/>
                </a:solidFill>
              </a:rPr>
              <a:t>eich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taith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yng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Nghymru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yn</a:t>
            </a:r>
            <a:r>
              <a:rPr lang="en-US" sz="1200">
                <a:solidFill>
                  <a:schemeClr val="tx1"/>
                </a:solidFill>
              </a:rPr>
              <a:t> 2025, </a:t>
            </a:r>
            <a:r>
              <a:rPr lang="en-US" sz="1200" err="1">
                <a:solidFill>
                  <a:schemeClr val="tx1"/>
                </a:solidFill>
              </a:rPr>
              <a:t>sut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fyddech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chi'n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graddio'ch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profiad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ar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raddfa</a:t>
            </a:r>
            <a:r>
              <a:rPr lang="en-US" sz="1200">
                <a:solidFill>
                  <a:schemeClr val="tx1"/>
                </a:solidFill>
              </a:rPr>
              <a:t> o 1 </a:t>
            </a:r>
            <a:r>
              <a:rPr lang="en-US" sz="1200" err="1">
                <a:solidFill>
                  <a:schemeClr val="tx1"/>
                </a:solidFill>
              </a:rPr>
              <a:t>i</a:t>
            </a:r>
            <a:r>
              <a:rPr lang="en-US" sz="1200">
                <a:solidFill>
                  <a:schemeClr val="tx1"/>
                </a:solidFill>
              </a:rPr>
              <a:t> 10, </a:t>
            </a:r>
            <a:r>
              <a:rPr lang="en-US" sz="1200" err="1">
                <a:solidFill>
                  <a:schemeClr val="tx1"/>
                </a:solidFill>
              </a:rPr>
              <a:t>lle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mae</a:t>
            </a:r>
            <a:r>
              <a:rPr lang="en-US" sz="1200">
                <a:solidFill>
                  <a:schemeClr val="tx1"/>
                </a:solidFill>
              </a:rPr>
              <a:t> 1 </a:t>
            </a:r>
            <a:r>
              <a:rPr lang="en-US" sz="1200" err="1">
                <a:solidFill>
                  <a:schemeClr val="tx1"/>
                </a:solidFill>
              </a:rPr>
              <a:t>yn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wael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iawn</a:t>
            </a:r>
            <a:r>
              <a:rPr lang="en-US" sz="1200">
                <a:solidFill>
                  <a:schemeClr val="tx1"/>
                </a:solidFill>
              </a:rPr>
              <a:t> a 10 </a:t>
            </a:r>
            <a:r>
              <a:rPr lang="en-US" sz="1200" err="1">
                <a:solidFill>
                  <a:schemeClr val="tx1"/>
                </a:solidFill>
              </a:rPr>
              <a:t>yn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ardderchog</a:t>
            </a:r>
            <a:r>
              <a:rPr lang="en-US" sz="1200">
                <a:solidFill>
                  <a:schemeClr val="tx1"/>
                </a:solidFill>
              </a:rPr>
              <a:t>? </a:t>
            </a:r>
            <a:r>
              <a:rPr lang="en-US" sz="1200" err="1">
                <a:solidFill>
                  <a:schemeClr val="tx1"/>
                </a:solidFill>
              </a:rPr>
              <a:t>Teithwyr</a:t>
            </a:r>
            <a:r>
              <a:rPr lang="en-US" sz="1200">
                <a:solidFill>
                  <a:schemeClr val="tx1"/>
                </a:solidFill>
              </a:rPr>
              <a:t> Cymru 2025, n=159.</a:t>
            </a:r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81E832D9-A324-77C2-100B-00EFED2224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6348" y="0"/>
            <a:ext cx="4565650" cy="66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97674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7B1FD5-9F90-25AB-02AD-229C62019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59558F2-FF8F-13FE-7DA1-3CFE8F1278F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41833" y="1673749"/>
            <a:ext cx="6313642" cy="30777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Rhesymau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dros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dewis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Cymru 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fel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cyrchfan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gwyliau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| 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Teithiau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2025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44200C0-5F0E-0A37-DB5D-3BB0C7C8C090}"/>
              </a:ext>
            </a:extLst>
          </p:cNvPr>
          <p:cNvSpPr txBox="1"/>
          <p:nvPr/>
        </p:nvSpPr>
        <p:spPr>
          <a:xfrm>
            <a:off x="359999" y="298723"/>
            <a:ext cx="69929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189">
              <a:spcBef>
                <a:spcPct val="0"/>
              </a:spcBef>
              <a:defRPr/>
            </a:pPr>
            <a:r>
              <a:rPr lang="en-US" sz="2000" b="1" err="1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Dewisodd</a:t>
            </a:r>
            <a:r>
              <a:rPr lang="en-US" sz="2000" b="1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70% </a:t>
            </a:r>
            <a:r>
              <a:rPr lang="en-US" sz="2000" b="1" err="1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ymweld</a:t>
            </a:r>
            <a:r>
              <a:rPr lang="en-US" sz="2000" b="1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â </a:t>
            </a:r>
            <a:r>
              <a:rPr lang="en-US" sz="2000" b="1" err="1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Chymru</a:t>
            </a:r>
            <a:r>
              <a:rPr lang="en-US" sz="2000" b="1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err="1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000" b="1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'</a:t>
            </a:r>
            <a:r>
              <a:rPr lang="en-US" sz="2000" b="1" err="1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gysylltu</a:t>
            </a:r>
            <a:r>
              <a:rPr lang="en-US" sz="2000" b="1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â </a:t>
            </a:r>
            <a:r>
              <a:rPr lang="en-US" sz="2000" b="1" err="1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natur</a:t>
            </a:r>
            <a:r>
              <a:rPr lang="en-US" sz="2000" b="1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bod </a:t>
            </a:r>
            <a:r>
              <a:rPr lang="en-US" sz="2000" b="1" err="1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yn</a:t>
            </a:r>
            <a:r>
              <a:rPr lang="en-US" sz="2000" b="1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yr </a:t>
            </a:r>
            <a:r>
              <a:rPr lang="en-US" sz="2000" b="1" err="1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awyr</a:t>
            </a:r>
            <a:r>
              <a:rPr lang="en-US" sz="2000" b="1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err="1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agored</a:t>
            </a:r>
            <a:r>
              <a:rPr lang="en-US" sz="2000" b="1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', </a:t>
            </a:r>
            <a:r>
              <a:rPr lang="en-US" sz="2000" b="1" err="1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</a:t>
            </a:r>
            <a:r>
              <a:rPr lang="en-US" sz="2000" b="1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err="1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gwnaeth</a:t>
            </a:r>
            <a:r>
              <a:rPr lang="en-US" sz="2000" b="1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62% </a:t>
            </a:r>
            <a:r>
              <a:rPr lang="en-US" sz="2000" b="1" err="1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hynny</a:t>
            </a:r>
            <a:r>
              <a:rPr lang="en-US" sz="2000" b="1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err="1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000" b="1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'</a:t>
            </a:r>
            <a:r>
              <a:rPr lang="en-US" sz="2000" b="1" err="1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brofi'r</a:t>
            </a:r>
            <a:r>
              <a:rPr lang="en-US" sz="2000" b="1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err="1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diwylliant</a:t>
            </a:r>
            <a:r>
              <a:rPr lang="en-US" sz="2000" b="1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err="1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a'r</a:t>
            </a:r>
            <a:r>
              <a:rPr lang="en-US" sz="2000" b="1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err="1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dreftadaeth</a:t>
            </a:r>
            <a:r>
              <a:rPr lang="en-US" sz="2000" b="1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'.</a:t>
            </a:r>
            <a:endParaRPr lang="en-GB" sz="2000" b="1">
              <a:solidFill>
                <a:srgbClr val="12074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Chart 2" descr="Siart bar llorweddol yn dangos rhesymau dros ddewis Cymru fel cyrchfan gwyliau ar gyfer teithiau 2025, o &quot;cysylltu â natur&quot; (70%) i &quot;dathlu achlysur arbennig&quot; (10%), gyda &quot;arall&quot; ar 14%.">
            <a:extLst>
              <a:ext uri="{FF2B5EF4-FFF2-40B4-BE49-F238E27FC236}">
                <a16:creationId xmlns:a16="http://schemas.microsoft.com/office/drawing/2014/main" id="{5707AFE8-9B66-8427-645D-97419357912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66893565"/>
              </p:ext>
            </p:extLst>
          </p:nvPr>
        </p:nvGraphicFramePr>
        <p:xfrm>
          <a:off x="-2561130" y="1989152"/>
          <a:ext cx="9316605" cy="39066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55EEF540-B5AB-E0B9-D549-18AD5122F7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3856452" y="2852768"/>
            <a:ext cx="2343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>
                <a:solidFill>
                  <a:srgbClr val="120742"/>
                </a:solidFill>
              </a:rPr>
              <a:t>*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CB06BD9-AD3D-BDA4-FF5C-B96656067F7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359999" y="5860851"/>
            <a:ext cx="67881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00">
                <a:solidFill>
                  <a:srgbClr val="120742"/>
                </a:solidFill>
              </a:rPr>
              <a:t>*Gallai </a:t>
            </a:r>
            <a:r>
              <a:rPr lang="en-GB" sz="1000" err="1">
                <a:solidFill>
                  <a:srgbClr val="120742"/>
                </a:solidFill>
              </a:rPr>
              <a:t>hyn</a:t>
            </a:r>
            <a:r>
              <a:rPr lang="en-GB" sz="1000">
                <a:solidFill>
                  <a:srgbClr val="120742"/>
                </a:solidFill>
              </a:rPr>
              <a:t> </a:t>
            </a:r>
            <a:r>
              <a:rPr lang="en-GB" sz="1000" err="1">
                <a:solidFill>
                  <a:srgbClr val="120742"/>
                </a:solidFill>
              </a:rPr>
              <a:t>adlewyrchu</a:t>
            </a:r>
            <a:r>
              <a:rPr lang="en-GB" sz="1000">
                <a:solidFill>
                  <a:srgbClr val="120742"/>
                </a:solidFill>
              </a:rPr>
              <a:t> </a:t>
            </a:r>
            <a:r>
              <a:rPr lang="en-GB" sz="1000" err="1">
                <a:solidFill>
                  <a:srgbClr val="120742"/>
                </a:solidFill>
              </a:rPr>
              <a:t>poblogrwydd</a:t>
            </a:r>
            <a:r>
              <a:rPr lang="en-GB" sz="1000">
                <a:solidFill>
                  <a:srgbClr val="120742"/>
                </a:solidFill>
              </a:rPr>
              <a:t> y </a:t>
            </a:r>
            <a:r>
              <a:rPr lang="en-GB" sz="1000" err="1">
                <a:solidFill>
                  <a:srgbClr val="120742"/>
                </a:solidFill>
              </a:rPr>
              <a:t>cyrchfan</a:t>
            </a:r>
            <a:r>
              <a:rPr lang="en-GB" sz="1000">
                <a:solidFill>
                  <a:srgbClr val="120742"/>
                </a:solidFill>
              </a:rPr>
              <a:t> a </a:t>
            </a:r>
            <a:r>
              <a:rPr lang="en-GB" sz="1000" err="1">
                <a:solidFill>
                  <a:srgbClr val="120742"/>
                </a:solidFill>
              </a:rPr>
              <a:t>hefyd</a:t>
            </a:r>
            <a:r>
              <a:rPr lang="en-GB" sz="1000">
                <a:solidFill>
                  <a:srgbClr val="120742"/>
                </a:solidFill>
              </a:rPr>
              <a:t> </a:t>
            </a:r>
            <a:r>
              <a:rPr lang="en-GB" sz="1000" err="1">
                <a:solidFill>
                  <a:srgbClr val="120742"/>
                </a:solidFill>
              </a:rPr>
              <a:t>effaith</a:t>
            </a:r>
            <a:r>
              <a:rPr lang="en-GB" sz="1000">
                <a:solidFill>
                  <a:srgbClr val="120742"/>
                </a:solidFill>
              </a:rPr>
              <a:t> </a:t>
            </a:r>
            <a:r>
              <a:rPr lang="en-GB" sz="1000" err="1">
                <a:solidFill>
                  <a:srgbClr val="120742"/>
                </a:solidFill>
              </a:rPr>
              <a:t>samplu</a:t>
            </a:r>
            <a:r>
              <a:rPr lang="en-GB" sz="1000">
                <a:solidFill>
                  <a:srgbClr val="120742"/>
                </a:solidFill>
              </a:rPr>
              <a:t>, </a:t>
            </a:r>
            <a:r>
              <a:rPr lang="en-GB" sz="1000" err="1">
                <a:solidFill>
                  <a:srgbClr val="120742"/>
                </a:solidFill>
              </a:rPr>
              <a:t>gan</a:t>
            </a:r>
            <a:r>
              <a:rPr lang="en-GB" sz="1000">
                <a:solidFill>
                  <a:srgbClr val="120742"/>
                </a:solidFill>
              </a:rPr>
              <a:t> </a:t>
            </a:r>
            <a:r>
              <a:rPr lang="en-GB" sz="1000" err="1">
                <a:solidFill>
                  <a:srgbClr val="120742"/>
                </a:solidFill>
              </a:rPr>
              <a:t>fod</a:t>
            </a:r>
            <a:r>
              <a:rPr lang="en-GB" sz="1000">
                <a:solidFill>
                  <a:srgbClr val="120742"/>
                </a:solidFill>
              </a:rPr>
              <a:t> </a:t>
            </a:r>
            <a:r>
              <a:rPr lang="en-GB" sz="1000" err="1">
                <a:solidFill>
                  <a:srgbClr val="120742"/>
                </a:solidFill>
              </a:rPr>
              <a:t>ymatebwyr</a:t>
            </a:r>
            <a:r>
              <a:rPr lang="en-GB" sz="1000">
                <a:solidFill>
                  <a:srgbClr val="120742"/>
                </a:solidFill>
              </a:rPr>
              <a:t> </a:t>
            </a:r>
            <a:r>
              <a:rPr lang="en-GB" sz="1000" err="1">
                <a:solidFill>
                  <a:srgbClr val="120742"/>
                </a:solidFill>
              </a:rPr>
              <a:t>yn</a:t>
            </a:r>
            <a:r>
              <a:rPr lang="en-GB" sz="1000">
                <a:solidFill>
                  <a:srgbClr val="120742"/>
                </a:solidFill>
              </a:rPr>
              <a:t> </a:t>
            </a:r>
            <a:r>
              <a:rPr lang="en-GB" sz="1000" err="1">
                <a:solidFill>
                  <a:srgbClr val="120742"/>
                </a:solidFill>
              </a:rPr>
              <a:t>debygol</a:t>
            </a:r>
            <a:r>
              <a:rPr lang="en-GB" sz="1000">
                <a:solidFill>
                  <a:srgbClr val="120742"/>
                </a:solidFill>
              </a:rPr>
              <a:t> o </a:t>
            </a:r>
            <a:r>
              <a:rPr lang="en-GB" sz="1000" err="1">
                <a:solidFill>
                  <a:srgbClr val="120742"/>
                </a:solidFill>
              </a:rPr>
              <a:t>fod</a:t>
            </a:r>
            <a:r>
              <a:rPr lang="en-GB" sz="1000">
                <a:solidFill>
                  <a:srgbClr val="120742"/>
                </a:solidFill>
              </a:rPr>
              <a:t> </a:t>
            </a:r>
            <a:r>
              <a:rPr lang="en-GB" sz="1000" err="1">
                <a:solidFill>
                  <a:srgbClr val="120742"/>
                </a:solidFill>
              </a:rPr>
              <a:t>eisoes</a:t>
            </a:r>
            <a:r>
              <a:rPr lang="en-GB" sz="1000">
                <a:solidFill>
                  <a:srgbClr val="120742"/>
                </a:solidFill>
              </a:rPr>
              <a:t> </a:t>
            </a:r>
            <a:r>
              <a:rPr lang="en-GB" sz="1000" err="1">
                <a:solidFill>
                  <a:srgbClr val="120742"/>
                </a:solidFill>
              </a:rPr>
              <a:t>yn</a:t>
            </a:r>
            <a:r>
              <a:rPr lang="en-GB" sz="1000">
                <a:solidFill>
                  <a:srgbClr val="120742"/>
                </a:solidFill>
              </a:rPr>
              <a:t> </a:t>
            </a:r>
            <a:r>
              <a:rPr lang="en-GB" sz="1000" err="1">
                <a:solidFill>
                  <a:srgbClr val="120742"/>
                </a:solidFill>
              </a:rPr>
              <a:t>gyfarwydd</a:t>
            </a:r>
            <a:r>
              <a:rPr lang="en-GB" sz="1000">
                <a:solidFill>
                  <a:srgbClr val="120742"/>
                </a:solidFill>
              </a:rPr>
              <a:t> â </a:t>
            </a:r>
            <a:r>
              <a:rPr lang="en-GB" sz="1000" err="1">
                <a:solidFill>
                  <a:srgbClr val="120742"/>
                </a:solidFill>
              </a:rPr>
              <a:t>Chymru</a:t>
            </a:r>
            <a:r>
              <a:rPr lang="en-GB" sz="1000">
                <a:solidFill>
                  <a:srgbClr val="120742"/>
                </a:solidFill>
              </a:rPr>
              <a:t>, </a:t>
            </a:r>
            <a:r>
              <a:rPr lang="en-GB" sz="1000" err="1">
                <a:solidFill>
                  <a:srgbClr val="120742"/>
                </a:solidFill>
              </a:rPr>
              <a:t>sy'n</a:t>
            </a:r>
            <a:r>
              <a:rPr lang="en-GB" sz="1000">
                <a:solidFill>
                  <a:srgbClr val="120742"/>
                </a:solidFill>
              </a:rPr>
              <a:t> </a:t>
            </a:r>
            <a:r>
              <a:rPr lang="en-GB" sz="1000" err="1">
                <a:solidFill>
                  <a:srgbClr val="120742"/>
                </a:solidFill>
              </a:rPr>
              <a:t>dylanwadu</a:t>
            </a:r>
            <a:r>
              <a:rPr lang="en-GB" sz="1000">
                <a:solidFill>
                  <a:srgbClr val="120742"/>
                </a:solidFill>
              </a:rPr>
              <a:t> </a:t>
            </a:r>
            <a:r>
              <a:rPr lang="en-GB" sz="1000" err="1">
                <a:solidFill>
                  <a:srgbClr val="120742"/>
                </a:solidFill>
              </a:rPr>
              <a:t>ar</a:t>
            </a:r>
            <a:r>
              <a:rPr lang="en-GB" sz="1000">
                <a:solidFill>
                  <a:srgbClr val="120742"/>
                </a:solidFill>
              </a:rPr>
              <a:t> </a:t>
            </a:r>
            <a:r>
              <a:rPr lang="en-GB" sz="1000" err="1">
                <a:solidFill>
                  <a:srgbClr val="120742"/>
                </a:solidFill>
              </a:rPr>
              <a:t>eu</a:t>
            </a:r>
            <a:r>
              <a:rPr lang="en-GB" sz="1000">
                <a:solidFill>
                  <a:srgbClr val="120742"/>
                </a:solidFill>
              </a:rPr>
              <a:t> </a:t>
            </a:r>
            <a:r>
              <a:rPr lang="en-GB" sz="1000" err="1">
                <a:solidFill>
                  <a:srgbClr val="120742"/>
                </a:solidFill>
              </a:rPr>
              <a:t>tebygolrwydd</a:t>
            </a:r>
            <a:r>
              <a:rPr lang="en-GB" sz="1000">
                <a:solidFill>
                  <a:srgbClr val="120742"/>
                </a:solidFill>
              </a:rPr>
              <a:t> o </a:t>
            </a:r>
            <a:r>
              <a:rPr lang="en-GB" sz="1000" err="1">
                <a:solidFill>
                  <a:srgbClr val="120742"/>
                </a:solidFill>
              </a:rPr>
              <a:t>ddychwelyd</a:t>
            </a:r>
            <a:r>
              <a:rPr lang="en-GB" sz="1000">
                <a:solidFill>
                  <a:srgbClr val="120742"/>
                </a:solidFill>
              </a:rPr>
              <a:t>.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335DC5B2-3328-086C-509A-F5039F861D9A}"/>
              </a:ext>
            </a:extLst>
          </p:cNvPr>
          <p:cNvSpPr txBox="1">
            <a:spLocks/>
          </p:cNvSpPr>
          <p:nvPr/>
        </p:nvSpPr>
        <p:spPr>
          <a:xfrm>
            <a:off x="359999" y="6220215"/>
            <a:ext cx="678815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>
                <a:solidFill>
                  <a:schemeClr val="tx1"/>
                </a:solidFill>
              </a:rPr>
              <a:t>A7. Pa rai, </a:t>
            </a:r>
            <a:r>
              <a:rPr lang="en-US" sz="1200" err="1">
                <a:solidFill>
                  <a:schemeClr val="tx1"/>
                </a:solidFill>
              </a:rPr>
              <a:t>os</a:t>
            </a:r>
            <a:r>
              <a:rPr lang="en-US" sz="1200">
                <a:solidFill>
                  <a:schemeClr val="tx1"/>
                </a:solidFill>
              </a:rPr>
              <a:t> o </a:t>
            </a:r>
            <a:r>
              <a:rPr lang="en-US" sz="1200" err="1">
                <a:solidFill>
                  <a:schemeClr val="tx1"/>
                </a:solidFill>
              </a:rPr>
              <a:t>gwbl</a:t>
            </a:r>
            <a:r>
              <a:rPr lang="en-US" sz="1200">
                <a:solidFill>
                  <a:schemeClr val="tx1"/>
                </a:solidFill>
              </a:rPr>
              <a:t>, </a:t>
            </a:r>
            <a:r>
              <a:rPr lang="en-US" sz="1200" err="1">
                <a:solidFill>
                  <a:schemeClr val="tx1"/>
                </a:solidFill>
              </a:rPr>
              <a:t>o'r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canlynol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oedd</a:t>
            </a:r>
            <a:r>
              <a:rPr lang="en-US" sz="1200">
                <a:solidFill>
                  <a:schemeClr val="tx1"/>
                </a:solidFill>
              </a:rPr>
              <a:t> y </a:t>
            </a:r>
            <a:r>
              <a:rPr lang="en-US" sz="1200" err="1">
                <a:solidFill>
                  <a:schemeClr val="tx1"/>
                </a:solidFill>
              </a:rPr>
              <a:t>prif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ffactorau</a:t>
            </a:r>
            <a:r>
              <a:rPr lang="en-US" sz="1200">
                <a:solidFill>
                  <a:schemeClr val="tx1"/>
                </a:solidFill>
              </a:rPr>
              <a:t> a </a:t>
            </a:r>
            <a:r>
              <a:rPr lang="en-US" sz="1200" err="1">
                <a:solidFill>
                  <a:schemeClr val="tx1"/>
                </a:solidFill>
              </a:rPr>
              <a:t>wnaeth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i</a:t>
            </a:r>
            <a:r>
              <a:rPr lang="en-US" sz="1200">
                <a:solidFill>
                  <a:schemeClr val="tx1"/>
                </a:solidFill>
              </a:rPr>
              <a:t> chi </a:t>
            </a:r>
            <a:r>
              <a:rPr lang="en-US" sz="1200" err="1">
                <a:solidFill>
                  <a:schemeClr val="tx1"/>
                </a:solidFill>
              </a:rPr>
              <a:t>ddewis</a:t>
            </a:r>
            <a:r>
              <a:rPr lang="en-US" sz="1200">
                <a:solidFill>
                  <a:schemeClr val="tx1"/>
                </a:solidFill>
              </a:rPr>
              <a:t> Cymru </a:t>
            </a:r>
            <a:r>
              <a:rPr lang="en-US" sz="1200" err="1">
                <a:solidFill>
                  <a:schemeClr val="tx1"/>
                </a:solidFill>
              </a:rPr>
              <a:t>fel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cyrchfan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ar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gyfer</a:t>
            </a:r>
            <a:r>
              <a:rPr lang="en-US" sz="1200">
                <a:solidFill>
                  <a:schemeClr val="tx1"/>
                </a:solidFill>
              </a:rPr>
              <a:t> y </a:t>
            </a:r>
            <a:r>
              <a:rPr lang="en-US" sz="1200" err="1">
                <a:solidFill>
                  <a:schemeClr val="tx1"/>
                </a:solidFill>
              </a:rPr>
              <a:t>seibiant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byr</a:t>
            </a:r>
            <a:r>
              <a:rPr lang="en-US" sz="1200">
                <a:solidFill>
                  <a:schemeClr val="tx1"/>
                </a:solidFill>
              </a:rPr>
              <a:t>/</a:t>
            </a:r>
            <a:r>
              <a:rPr lang="en-US" sz="1200" err="1">
                <a:solidFill>
                  <a:schemeClr val="tx1"/>
                </a:solidFill>
              </a:rPr>
              <a:t>gwyliau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hwn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yn</a:t>
            </a:r>
            <a:r>
              <a:rPr lang="en-US" sz="1200">
                <a:solidFill>
                  <a:schemeClr val="tx1"/>
                </a:solidFill>
              </a:rPr>
              <a:t> 2025? </a:t>
            </a:r>
            <a:r>
              <a:rPr lang="en-US" sz="1200" err="1">
                <a:solidFill>
                  <a:schemeClr val="tx1"/>
                </a:solidFill>
              </a:rPr>
              <a:t>Teithwyr</a:t>
            </a:r>
            <a:r>
              <a:rPr lang="en-US" sz="1200">
                <a:solidFill>
                  <a:schemeClr val="tx1"/>
                </a:solidFill>
              </a:rPr>
              <a:t> Cymru 2025, n=159.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5C88FB96-A1A0-D7D0-8E8A-56FA0D8CCA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7938" y="0"/>
            <a:ext cx="4564062" cy="6620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67606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D2BEEC-4178-5B62-808E-DE348C4421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117655D5-2C8C-0A14-D45D-27B105B627A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729049" y="1858208"/>
            <a:ext cx="5173539" cy="30777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err="1">
                <a:solidFill>
                  <a:srgbClr val="120742"/>
                </a:solidFill>
                <a:latin typeface="+mn-lt"/>
                <a:ea typeface="+mn-ea"/>
                <a:cs typeface="+mn-cs"/>
              </a:rPr>
              <a:t>Gweithgareddau</a:t>
            </a:r>
            <a:r>
              <a:rPr lang="en-GB" sz="1400">
                <a:solidFill>
                  <a:srgbClr val="12074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sz="1400" err="1">
                <a:solidFill>
                  <a:srgbClr val="120742"/>
                </a:solidFill>
                <a:latin typeface="+mn-lt"/>
                <a:ea typeface="+mn-ea"/>
                <a:cs typeface="+mn-cs"/>
              </a:rPr>
              <a:t>mwyaf</a:t>
            </a:r>
            <a:r>
              <a:rPr lang="en-GB" sz="1400">
                <a:solidFill>
                  <a:srgbClr val="12074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sz="1400" err="1">
                <a:solidFill>
                  <a:srgbClr val="120742"/>
                </a:solidFill>
                <a:latin typeface="+mn-lt"/>
                <a:ea typeface="+mn-ea"/>
                <a:cs typeface="+mn-cs"/>
              </a:rPr>
              <a:t>boblogaidd</a:t>
            </a:r>
            <a:r>
              <a:rPr lang="en-GB" sz="1400">
                <a:solidFill>
                  <a:srgbClr val="120742"/>
                </a:solidFill>
                <a:latin typeface="+mn-lt"/>
                <a:ea typeface="+mn-ea"/>
                <a:cs typeface="+mn-cs"/>
              </a:rPr>
              <a:t> Cymru 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| </a:t>
            </a:r>
            <a:r>
              <a:rPr lang="en-GB" sz="1400">
                <a:solidFill>
                  <a:srgbClr val="120742"/>
                </a:solidFill>
                <a:latin typeface="+mn-lt"/>
                <a:ea typeface="+mn-ea"/>
                <a:cs typeface="+mn-cs"/>
              </a:rPr>
              <a:t>T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eithiau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2025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8AA04B6-39D6-ABD7-DDF8-92F247AACBB7}"/>
              </a:ext>
            </a:extLst>
          </p:cNvPr>
          <p:cNvSpPr>
            <a:spLocks/>
          </p:cNvSpPr>
          <p:nvPr/>
        </p:nvSpPr>
        <p:spPr>
          <a:xfrm>
            <a:off x="4690949" y="229009"/>
            <a:ext cx="7501051" cy="5760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Cerdded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, </a:t>
            </a:r>
            <a:r>
              <a:rPr kumimoji="0" lang="en-US" sz="18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heicio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neu </a:t>
            </a:r>
            <a:r>
              <a:rPr kumimoji="0" lang="en-US" sz="18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crwydro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yw'r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gweithgareddau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mwyaf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poblogaidd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yng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Nghymru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, </a:t>
            </a:r>
            <a:r>
              <a:rPr kumimoji="0" lang="en-US" sz="18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sy'n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cyd-fynd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â'r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prif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gymhelliad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dros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ymweld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, </a:t>
            </a:r>
            <a:r>
              <a:rPr kumimoji="0" lang="en-US" sz="18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sef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cysylltu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â </a:t>
            </a:r>
            <a:r>
              <a:rPr kumimoji="0" lang="en-US" sz="18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natur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a </a:t>
            </a:r>
            <a:r>
              <a:rPr kumimoji="0" lang="en-US" sz="18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mwynhau'r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awyr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agored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 </a:t>
            </a:r>
            <a:r>
              <a:rPr kumimoji="0" lang="en-US" sz="18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Dilynir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hyn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gan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ymweld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â </a:t>
            </a:r>
            <a:r>
              <a:rPr kumimoji="0" lang="en-US" sz="18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safleoedd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treftadaeth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neu </a:t>
            </a:r>
            <a:r>
              <a:rPr kumimoji="0" lang="en-US" sz="18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atyniadau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diwylliannol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a </a:t>
            </a:r>
            <a:r>
              <a:rPr kumimoji="0" lang="en-US" sz="18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blasu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bwyd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/</a:t>
            </a:r>
            <a:r>
              <a:rPr kumimoji="0" lang="en-US" sz="18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diod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lleol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</a:t>
            </a: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aphicFrame>
        <p:nvGraphicFramePr>
          <p:cNvPr id="2" name="Chart 1" descr="Siart bar llorweddol yn dangos gweithgareddau mwyaf poblogaidd yng Nghymru ar gyfer teithiau 2025, o &quot;cerdded, heicio neu grwydro&quot; (74%) i &quot;ymweld ag atyniadau teulu&quot; (8%).">
            <a:extLst>
              <a:ext uri="{FF2B5EF4-FFF2-40B4-BE49-F238E27FC236}">
                <a16:creationId xmlns:a16="http://schemas.microsoft.com/office/drawing/2014/main" id="{92B09634-40E1-BD23-DF24-9A08FE7AEBC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12265339"/>
              </p:ext>
            </p:extLst>
          </p:nvPr>
        </p:nvGraphicFramePr>
        <p:xfrm>
          <a:off x="2864446" y="2165985"/>
          <a:ext cx="8577711" cy="3961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3" name="Picture 12">
            <a:extLst>
              <a:ext uri="{FF2B5EF4-FFF2-40B4-BE49-F238E27FC236}">
                <a16:creationId xmlns:a16="http://schemas.microsoft.com/office/drawing/2014/main" id="{B49BB24E-E307-B776-B1FC-0B6A19BFD1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4502622" cy="6612426"/>
          </a:xfrm>
          <a:prstGeom prst="rect">
            <a:avLst/>
          </a:prstGeom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02A9A83E-9A68-B137-7A2C-FE77F6771419}"/>
              </a:ext>
            </a:extLst>
          </p:cNvPr>
          <p:cNvSpPr txBox="1">
            <a:spLocks/>
          </p:cNvSpPr>
          <p:nvPr/>
        </p:nvSpPr>
        <p:spPr>
          <a:xfrm>
            <a:off x="4690950" y="6209612"/>
            <a:ext cx="6838288" cy="3282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>
                <a:solidFill>
                  <a:schemeClr val="tx1"/>
                </a:solidFill>
              </a:rPr>
              <a:t>A14. Pa rai, </a:t>
            </a:r>
            <a:r>
              <a:rPr lang="en-US" sz="1200" err="1">
                <a:solidFill>
                  <a:schemeClr val="tx1"/>
                </a:solidFill>
              </a:rPr>
              <a:t>os</a:t>
            </a:r>
            <a:r>
              <a:rPr lang="en-US" sz="1200">
                <a:solidFill>
                  <a:schemeClr val="tx1"/>
                </a:solidFill>
              </a:rPr>
              <a:t> o </a:t>
            </a:r>
            <a:r>
              <a:rPr lang="en-US" sz="1200" err="1">
                <a:solidFill>
                  <a:schemeClr val="tx1"/>
                </a:solidFill>
              </a:rPr>
              <a:t>gwbl</a:t>
            </a:r>
            <a:r>
              <a:rPr lang="en-US" sz="1200">
                <a:solidFill>
                  <a:schemeClr val="tx1"/>
                </a:solidFill>
              </a:rPr>
              <a:t>, </a:t>
            </a:r>
            <a:r>
              <a:rPr lang="en-US" sz="1200" err="1">
                <a:solidFill>
                  <a:schemeClr val="tx1"/>
                </a:solidFill>
              </a:rPr>
              <a:t>o'r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canlynol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wnaethoch</a:t>
            </a:r>
            <a:r>
              <a:rPr lang="en-US" sz="1200">
                <a:solidFill>
                  <a:schemeClr val="tx1"/>
                </a:solidFill>
              </a:rPr>
              <a:t> chi </a:t>
            </a:r>
            <a:r>
              <a:rPr lang="en-US" sz="1200" err="1">
                <a:solidFill>
                  <a:schemeClr val="tx1"/>
                </a:solidFill>
              </a:rPr>
              <a:t>eu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gwneud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ar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eich</a:t>
            </a:r>
            <a:r>
              <a:rPr lang="en-US" sz="1200">
                <a:solidFill>
                  <a:schemeClr val="tx1"/>
                </a:solidFill>
              </a:rPr>
              <a:t> daith </a:t>
            </a:r>
            <a:r>
              <a:rPr lang="en-US" sz="1200" err="1">
                <a:solidFill>
                  <a:schemeClr val="tx1"/>
                </a:solidFill>
              </a:rPr>
              <a:t>yng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Nghymru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yn</a:t>
            </a:r>
            <a:r>
              <a:rPr lang="en-US" sz="1200">
                <a:solidFill>
                  <a:schemeClr val="tx1"/>
                </a:solidFill>
              </a:rPr>
              <a:t> 2025? </a:t>
            </a:r>
            <a:r>
              <a:rPr lang="en-US" sz="1200" err="1">
                <a:solidFill>
                  <a:schemeClr val="tx1"/>
                </a:solidFill>
              </a:rPr>
              <a:t>Teithwyr</a:t>
            </a:r>
            <a:r>
              <a:rPr lang="en-US" sz="1200">
                <a:solidFill>
                  <a:schemeClr val="tx1"/>
                </a:solidFill>
              </a:rPr>
              <a:t> Cymru 2025, n=159.</a:t>
            </a:r>
          </a:p>
        </p:txBody>
      </p:sp>
    </p:spTree>
    <p:extLst>
      <p:ext uri="{BB962C8B-B14F-4D97-AF65-F5344CB8AC3E}">
        <p14:creationId xmlns:p14="http://schemas.microsoft.com/office/powerpoint/2010/main" val="39285275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CFC76C-04DF-E3E6-E441-8F0D30CF2B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17353A5A-F010-5755-6385-158D1C0CB07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0000" y="1554346"/>
            <a:ext cx="4458490" cy="30777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Dewisiadau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cyrchfan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| 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Teithiau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2025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4F2889A-F8D3-8901-9501-387AFA0377ED}"/>
              </a:ext>
            </a:extLst>
          </p:cNvPr>
          <p:cNvSpPr txBox="1"/>
          <p:nvPr/>
        </p:nvSpPr>
        <p:spPr>
          <a:xfrm>
            <a:off x="360000" y="298723"/>
            <a:ext cx="11311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err="1">
                <a:solidFill>
                  <a:srgbClr val="04043F"/>
                </a:solidFill>
              </a:rPr>
              <a:t>Gogledd</a:t>
            </a:r>
            <a:r>
              <a:rPr lang="en-US" sz="2000" b="1">
                <a:solidFill>
                  <a:srgbClr val="04043F"/>
                </a:solidFill>
              </a:rPr>
              <a:t> Cymru </a:t>
            </a:r>
            <a:r>
              <a:rPr lang="en-US" sz="2000" b="1" err="1">
                <a:solidFill>
                  <a:srgbClr val="04043F"/>
                </a:solidFill>
              </a:rPr>
              <a:t>gafodd</a:t>
            </a:r>
            <a:r>
              <a:rPr lang="en-US" sz="2000" b="1">
                <a:solidFill>
                  <a:srgbClr val="04043F"/>
                </a:solidFill>
              </a:rPr>
              <a:t> y </a:t>
            </a:r>
            <a:r>
              <a:rPr lang="en-US" sz="2000" b="1" err="1">
                <a:solidFill>
                  <a:srgbClr val="04043F"/>
                </a:solidFill>
              </a:rPr>
              <a:t>nifer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uchaf</a:t>
            </a:r>
            <a:r>
              <a:rPr lang="en-US" sz="2000" b="1">
                <a:solidFill>
                  <a:srgbClr val="04043F"/>
                </a:solidFill>
              </a:rPr>
              <a:t> o </a:t>
            </a:r>
            <a:r>
              <a:rPr lang="en-US" sz="2000" b="1" err="1">
                <a:solidFill>
                  <a:srgbClr val="04043F"/>
                </a:solidFill>
              </a:rPr>
              <a:t>ymweliadau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dros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nos</a:t>
            </a:r>
            <a:r>
              <a:rPr lang="en-US" sz="2000" b="1">
                <a:solidFill>
                  <a:srgbClr val="04043F"/>
                </a:solidFill>
              </a:rPr>
              <a:t> (53%) </a:t>
            </a:r>
            <a:r>
              <a:rPr lang="en-US" sz="2000" b="1" err="1">
                <a:solidFill>
                  <a:srgbClr val="04043F"/>
                </a:solidFill>
              </a:rPr>
              <a:t>yn</a:t>
            </a:r>
            <a:r>
              <a:rPr lang="en-US" sz="2000" b="1">
                <a:solidFill>
                  <a:srgbClr val="04043F"/>
                </a:solidFill>
              </a:rPr>
              <a:t> 2025, </a:t>
            </a:r>
            <a:r>
              <a:rPr lang="en-US" sz="2000" b="1" err="1">
                <a:solidFill>
                  <a:srgbClr val="04043F"/>
                </a:solidFill>
              </a:rPr>
              <a:t>a'r</a:t>
            </a:r>
            <a:r>
              <a:rPr lang="en-US" sz="2000" b="1">
                <a:solidFill>
                  <a:srgbClr val="04043F"/>
                </a:solidFill>
              </a:rPr>
              <a:t> De-</a:t>
            </a:r>
            <a:r>
              <a:rPr lang="en-US" sz="2000" b="1" err="1">
                <a:solidFill>
                  <a:srgbClr val="04043F"/>
                </a:solidFill>
              </a:rPr>
              <a:t>ddwyrain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yn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dilyn</a:t>
            </a:r>
            <a:r>
              <a:rPr lang="en-US" sz="2000" b="1">
                <a:solidFill>
                  <a:srgbClr val="04043F"/>
                </a:solidFill>
              </a:rPr>
              <a:t> (48%). </a:t>
            </a:r>
            <a:r>
              <a:rPr lang="en-US" sz="2000" b="1" err="1">
                <a:solidFill>
                  <a:srgbClr val="04043F"/>
                </a:solidFill>
              </a:rPr>
              <a:t>Arhosodd</a:t>
            </a:r>
            <a:r>
              <a:rPr lang="en-US" sz="2000" b="1">
                <a:solidFill>
                  <a:srgbClr val="04043F"/>
                </a:solidFill>
              </a:rPr>
              <a:t> y </a:t>
            </a:r>
            <a:r>
              <a:rPr lang="en-US" sz="2000" b="1" err="1">
                <a:solidFill>
                  <a:srgbClr val="04043F"/>
                </a:solidFill>
              </a:rPr>
              <a:t>mwyafrif</a:t>
            </a:r>
            <a:r>
              <a:rPr lang="en-US" sz="2000" b="1">
                <a:solidFill>
                  <a:srgbClr val="04043F"/>
                </a:solidFill>
              </a:rPr>
              <a:t> o </a:t>
            </a:r>
            <a:r>
              <a:rPr lang="en-US" sz="2000" b="1" err="1">
                <a:solidFill>
                  <a:srgbClr val="04043F"/>
                </a:solidFill>
              </a:rPr>
              <a:t>ymwelwyr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dros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nos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mewn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sawl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lleoliad</a:t>
            </a:r>
            <a:r>
              <a:rPr lang="en-US" sz="2000" b="1">
                <a:solidFill>
                  <a:srgbClr val="04043F"/>
                </a:solidFill>
              </a:rPr>
              <a:t> (55%).</a:t>
            </a:r>
          </a:p>
        </p:txBody>
      </p:sp>
      <p:grpSp>
        <p:nvGrpSpPr>
          <p:cNvPr id="15" name="Group 14" descr="Map yn dangos ble arhosodd ymwelwyr yn ystod eu taith i Gymru yn 2025. Gogledd Cymru gafodd y gyfran uchaf o ymweliadau dros nos, a ddilynwyd gan Dde Ddwyrain Cymru, De Orllewin Cymru a Chanolbarth Cymru.">
            <a:extLst>
              <a:ext uri="{FF2B5EF4-FFF2-40B4-BE49-F238E27FC236}">
                <a16:creationId xmlns:a16="http://schemas.microsoft.com/office/drawing/2014/main" id="{95F8E36F-A982-0DBE-8F86-6133354C122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520648" y="2368262"/>
            <a:ext cx="4797192" cy="3056999"/>
            <a:chOff x="6918558" y="2460640"/>
            <a:chExt cx="4797192" cy="3056999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A3DA58A0-EA4E-4C1E-5082-DCCB0BD9219E}"/>
                </a:ext>
                <a:ext uri="{C183D7F6-B498-43B3-948B-1728B52AA6E4}">
                  <adec:decorative xmlns:adec="http://schemas.microsoft.com/office/drawing/2017/decorative" val="0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4700"/>
                      </a14:imgEffect>
                      <a14:imgEffect>
                        <a14:saturation sat="400000"/>
                      </a14:imgEffect>
                      <a14:imgEffect>
                        <a14:brightnessContrast contrast="52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40210" y="2460640"/>
              <a:ext cx="2135057" cy="2856131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4DCFF95-5D17-D19A-7647-0D51D06C1305}"/>
                </a:ext>
              </a:extLst>
            </p:cNvPr>
            <p:cNvSpPr txBox="1"/>
            <p:nvPr/>
          </p:nvSpPr>
          <p:spPr>
            <a:xfrm>
              <a:off x="6990225" y="2807403"/>
              <a:ext cx="1547090" cy="612934"/>
            </a:xfrm>
            <a:prstGeom prst="roundRect">
              <a:avLst/>
            </a:prstGeom>
            <a:solidFill>
              <a:srgbClr val="120742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>
                  <a:solidFill>
                    <a:schemeClr val="bg1"/>
                  </a:solidFill>
                </a:rPr>
                <a:t>53%</a:t>
              </a:r>
            </a:p>
            <a:p>
              <a:pPr algn="ctr"/>
              <a:r>
                <a:rPr lang="en-GB" sz="1000" err="1">
                  <a:solidFill>
                    <a:schemeClr val="bg1"/>
                  </a:solidFill>
                </a:rPr>
                <a:t>Gogledd</a:t>
              </a:r>
              <a:r>
                <a:rPr lang="en-GB" sz="1000">
                  <a:solidFill>
                    <a:schemeClr val="bg1"/>
                  </a:solidFill>
                </a:rPr>
                <a:t> Cymru (1)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6131EAF-8A45-C5D5-EB6B-A6D074518317}"/>
                </a:ext>
              </a:extLst>
            </p:cNvPr>
            <p:cNvSpPr txBox="1"/>
            <p:nvPr/>
          </p:nvSpPr>
          <p:spPr>
            <a:xfrm>
              <a:off x="10078162" y="3525767"/>
              <a:ext cx="1547090" cy="612000"/>
            </a:xfrm>
            <a:prstGeom prst="roundRect">
              <a:avLst/>
            </a:prstGeom>
            <a:solidFill>
              <a:srgbClr val="120742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>
                  <a:solidFill>
                    <a:schemeClr val="bg1"/>
                  </a:solidFill>
                </a:rPr>
                <a:t>36%</a:t>
              </a:r>
            </a:p>
            <a:p>
              <a:pPr algn="ctr"/>
              <a:r>
                <a:rPr lang="en-GB" sz="900" err="1">
                  <a:solidFill>
                    <a:schemeClr val="bg1"/>
                  </a:solidFill>
                </a:rPr>
                <a:t>Canolbarth</a:t>
              </a:r>
              <a:r>
                <a:rPr lang="en-GB" sz="900">
                  <a:solidFill>
                    <a:schemeClr val="bg1"/>
                  </a:solidFill>
                </a:rPr>
                <a:t> Cymru (2)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A68417A-107D-C9D3-0194-6FE963251422}"/>
                </a:ext>
              </a:extLst>
            </p:cNvPr>
            <p:cNvSpPr txBox="1"/>
            <p:nvPr/>
          </p:nvSpPr>
          <p:spPr>
            <a:xfrm>
              <a:off x="6918558" y="4839733"/>
              <a:ext cx="1548000" cy="612934"/>
            </a:xfrm>
            <a:prstGeom prst="roundRect">
              <a:avLst/>
            </a:prstGeom>
            <a:solidFill>
              <a:srgbClr val="120742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>
                  <a:solidFill>
                    <a:schemeClr val="bg1"/>
                  </a:solidFill>
                </a:rPr>
                <a:t>44%</a:t>
              </a:r>
            </a:p>
            <a:p>
              <a:pPr algn="ctr"/>
              <a:r>
                <a:rPr lang="en-GB" sz="1000">
                  <a:solidFill>
                    <a:schemeClr val="bg1"/>
                  </a:solidFill>
                </a:rPr>
                <a:t>De </a:t>
              </a:r>
              <a:r>
                <a:rPr lang="en-GB" sz="1000" err="1">
                  <a:solidFill>
                    <a:schemeClr val="bg1"/>
                  </a:solidFill>
                </a:rPr>
                <a:t>Orllwein</a:t>
              </a:r>
              <a:r>
                <a:rPr lang="en-GB" sz="1000">
                  <a:solidFill>
                    <a:schemeClr val="bg1"/>
                  </a:solidFill>
                </a:rPr>
                <a:t> Cymru (3)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19077B0-C901-5ADA-D3EF-14AF71BD2C31}"/>
                </a:ext>
              </a:extLst>
            </p:cNvPr>
            <p:cNvSpPr txBox="1"/>
            <p:nvPr/>
          </p:nvSpPr>
          <p:spPr>
            <a:xfrm>
              <a:off x="10039353" y="4938757"/>
              <a:ext cx="1676397" cy="578882"/>
            </a:xfrm>
            <a:prstGeom prst="roundRect">
              <a:avLst/>
            </a:prstGeom>
            <a:solidFill>
              <a:srgbClr val="120742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>
                  <a:solidFill>
                    <a:schemeClr val="bg1"/>
                  </a:solidFill>
                </a:rPr>
                <a:t>48%</a:t>
              </a:r>
            </a:p>
            <a:p>
              <a:pPr algn="ctr"/>
              <a:r>
                <a:rPr lang="en-GB" sz="1000">
                  <a:solidFill>
                    <a:schemeClr val="bg1"/>
                  </a:solidFill>
                </a:rPr>
                <a:t>De </a:t>
              </a:r>
              <a:r>
                <a:rPr lang="en-GB" sz="1000" err="1">
                  <a:solidFill>
                    <a:schemeClr val="bg1"/>
                  </a:solidFill>
                </a:rPr>
                <a:t>Ddwyrain</a:t>
              </a:r>
              <a:r>
                <a:rPr lang="en-GB" sz="1000">
                  <a:solidFill>
                    <a:schemeClr val="bg1"/>
                  </a:solidFill>
                </a:rPr>
                <a:t> Cymru (4)</a:t>
              </a:r>
            </a:p>
          </p:txBody>
        </p:sp>
      </p:grpSp>
      <p:graphicFrame>
        <p:nvGraphicFramePr>
          <p:cNvPr id="6" name="Chart 5" descr="Siart bar yn cymharu a wnaeth ymwelwyr aros mewn un lleoliad neu sawl lleoliad ar draws blynyddoedd yr arolwg. Gwyliau teithio o gwmpas sy'n parhau i fod y math mwyaf cyffredin o daith, gyda dros hanner yr ymwelwyr yn aros dros nos mewn sawl lleoliad yn ystod 2025. Er bod y gyfran wedi gostwng ychydig dros amser, mae teithiau aml-leoliad yn parhau i fod yn fwy cyffredin nag arosiadau un lleoliad.">
            <a:extLst>
              <a:ext uri="{FF2B5EF4-FFF2-40B4-BE49-F238E27FC236}">
                <a16:creationId xmlns:a16="http://schemas.microsoft.com/office/drawing/2014/main" id="{4B58ABBE-9FDC-B2A3-3D7E-9C8C910534A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00988318"/>
              </p:ext>
            </p:extLst>
          </p:nvPr>
        </p:nvGraphicFramePr>
        <p:xfrm>
          <a:off x="6391285" y="1839929"/>
          <a:ext cx="5599071" cy="4113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80089D-AB12-8F5C-BC08-B34C4471B656}"/>
              </a:ext>
            </a:extLst>
          </p:cNvPr>
          <p:cNvSpPr txBox="1">
            <a:spLocks/>
          </p:cNvSpPr>
          <p:nvPr/>
        </p:nvSpPr>
        <p:spPr>
          <a:xfrm>
            <a:off x="360000" y="6164827"/>
            <a:ext cx="11353800" cy="4393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>
                <a:solidFill>
                  <a:schemeClr val="tx1"/>
                </a:solidFill>
              </a:rPr>
              <a:t>A12. Ble </a:t>
            </a:r>
            <a:r>
              <a:rPr lang="en-US" sz="1200" err="1">
                <a:solidFill>
                  <a:schemeClr val="tx1"/>
                </a:solidFill>
              </a:rPr>
              <a:t>yng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Nghymru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wnaethoch</a:t>
            </a:r>
            <a:r>
              <a:rPr lang="en-US" sz="1200">
                <a:solidFill>
                  <a:schemeClr val="tx1"/>
                </a:solidFill>
              </a:rPr>
              <a:t> chi aros </a:t>
            </a:r>
            <a:r>
              <a:rPr lang="en-US" sz="1200" err="1">
                <a:solidFill>
                  <a:schemeClr val="tx1"/>
                </a:solidFill>
              </a:rPr>
              <a:t>dros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nos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ar</a:t>
            </a:r>
            <a:r>
              <a:rPr lang="en-US" sz="1200">
                <a:solidFill>
                  <a:schemeClr val="tx1"/>
                </a:solidFill>
              </a:rPr>
              <a:t> y daith hon </a:t>
            </a:r>
            <a:r>
              <a:rPr lang="en-US" sz="1200" err="1">
                <a:solidFill>
                  <a:schemeClr val="tx1"/>
                </a:solidFill>
              </a:rPr>
              <a:t>ym</a:t>
            </a:r>
            <a:r>
              <a:rPr lang="en-US" sz="1200">
                <a:solidFill>
                  <a:schemeClr val="tx1"/>
                </a:solidFill>
              </a:rPr>
              <a:t> mis [MIS]? </a:t>
            </a:r>
            <a:r>
              <a:rPr lang="en-US" sz="1200" err="1">
                <a:solidFill>
                  <a:schemeClr val="tx1"/>
                </a:solidFill>
              </a:rPr>
              <a:t>Dewiswch</a:t>
            </a:r>
            <a:r>
              <a:rPr lang="en-US" sz="1200">
                <a:solidFill>
                  <a:schemeClr val="tx1"/>
                </a:solidFill>
              </a:rPr>
              <a:t> bob un </a:t>
            </a:r>
            <a:r>
              <a:rPr lang="en-US" sz="1200" err="1">
                <a:solidFill>
                  <a:schemeClr val="tx1"/>
                </a:solidFill>
              </a:rPr>
              <a:t>sy'n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berthnasol</a:t>
            </a:r>
            <a:r>
              <a:rPr lang="en-US" sz="1200">
                <a:solidFill>
                  <a:schemeClr val="tx1"/>
                </a:solidFill>
              </a:rPr>
              <a:t>. A13. Pa un </a:t>
            </a:r>
            <a:r>
              <a:rPr lang="en-US" sz="1200" err="1">
                <a:solidFill>
                  <a:schemeClr val="tx1"/>
                </a:solidFill>
              </a:rPr>
              <a:t>o'r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canlynol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sy'n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disgrifio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orau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eich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taith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yng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Nghymru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yn</a:t>
            </a:r>
            <a:r>
              <a:rPr lang="en-US" sz="1200">
                <a:solidFill>
                  <a:schemeClr val="tx1"/>
                </a:solidFill>
              </a:rPr>
              <a:t> 2023? </a:t>
            </a:r>
            <a:r>
              <a:rPr lang="en-US" sz="1200" err="1">
                <a:solidFill>
                  <a:schemeClr val="tx1"/>
                </a:solidFill>
              </a:rPr>
              <a:t>Teithwyr</a:t>
            </a:r>
            <a:r>
              <a:rPr lang="en-US" sz="1200">
                <a:solidFill>
                  <a:schemeClr val="tx1"/>
                </a:solidFill>
              </a:rPr>
              <a:t> Cymru, n=199 (2023), n=178 (2024), n=159 (2025).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B080DFB-B5C6-E6E8-41F7-9EE50F16DC73}"/>
              </a:ext>
            </a:extLst>
          </p:cNvPr>
          <p:cNvSpPr txBox="1"/>
          <p:nvPr/>
        </p:nvSpPr>
        <p:spPr>
          <a:xfrm>
            <a:off x="6156960" y="1554346"/>
            <a:ext cx="61074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err="1">
                <a:solidFill>
                  <a:srgbClr val="120742"/>
                </a:solidFill>
              </a:rPr>
              <a:t>Nifer</a:t>
            </a:r>
            <a:r>
              <a:rPr lang="en-GB" sz="1400">
                <a:solidFill>
                  <a:srgbClr val="120742"/>
                </a:solidFill>
              </a:rPr>
              <a:t> o </a:t>
            </a:r>
            <a:r>
              <a:rPr lang="en-GB" sz="1400" err="1">
                <a:solidFill>
                  <a:srgbClr val="120742"/>
                </a:solidFill>
              </a:rPr>
              <a:t>leoliadau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ar</a:t>
            </a:r>
            <a:r>
              <a:rPr lang="en-GB" sz="1400">
                <a:solidFill>
                  <a:srgbClr val="120742"/>
                </a:solidFill>
              </a:rPr>
              <a:t> y daith | </a:t>
            </a:r>
            <a:r>
              <a:rPr lang="en-GB" sz="1400" err="1">
                <a:solidFill>
                  <a:srgbClr val="120742"/>
                </a:solidFill>
              </a:rPr>
              <a:t>Teithiau</a:t>
            </a:r>
            <a:r>
              <a:rPr lang="en-GB" sz="1400">
                <a:solidFill>
                  <a:srgbClr val="120742"/>
                </a:solidFill>
              </a:rPr>
              <a:t> 2025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A283C5B-5948-6438-6DD1-A19066506FC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6936181" y="2946792"/>
            <a:ext cx="794527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50" err="1">
                <a:solidFill>
                  <a:schemeClr val="bg1"/>
                </a:solidFill>
              </a:rPr>
              <a:t>Arhosais</a:t>
            </a:r>
            <a:r>
              <a:rPr lang="en-US" sz="1050">
                <a:solidFill>
                  <a:schemeClr val="bg1"/>
                </a:solidFill>
              </a:rPr>
              <a:t> </a:t>
            </a:r>
            <a:r>
              <a:rPr lang="en-US" sz="1050" err="1">
                <a:solidFill>
                  <a:schemeClr val="bg1"/>
                </a:solidFill>
              </a:rPr>
              <a:t>dros</a:t>
            </a:r>
            <a:r>
              <a:rPr lang="en-US" sz="1050">
                <a:solidFill>
                  <a:schemeClr val="bg1"/>
                </a:solidFill>
              </a:rPr>
              <a:t> </a:t>
            </a:r>
            <a:r>
              <a:rPr lang="en-US" sz="1050" err="1">
                <a:solidFill>
                  <a:schemeClr val="bg1"/>
                </a:solidFill>
              </a:rPr>
              <a:t>nos</a:t>
            </a:r>
            <a:r>
              <a:rPr lang="en-US" sz="1050">
                <a:solidFill>
                  <a:schemeClr val="bg1"/>
                </a:solidFill>
              </a:rPr>
              <a:t> </a:t>
            </a:r>
            <a:r>
              <a:rPr lang="en-US" sz="1050" err="1">
                <a:solidFill>
                  <a:schemeClr val="bg1"/>
                </a:solidFill>
              </a:rPr>
              <a:t>mewn</a:t>
            </a:r>
            <a:r>
              <a:rPr lang="en-US" sz="1050">
                <a:solidFill>
                  <a:schemeClr val="bg1"/>
                </a:solidFill>
              </a:rPr>
              <a:t> </a:t>
            </a:r>
            <a:r>
              <a:rPr lang="en-US" sz="1050" err="1">
                <a:solidFill>
                  <a:schemeClr val="bg1"/>
                </a:solidFill>
              </a:rPr>
              <a:t>sawl</a:t>
            </a:r>
            <a:r>
              <a:rPr lang="en-US" sz="1050">
                <a:solidFill>
                  <a:schemeClr val="bg1"/>
                </a:solidFill>
              </a:rPr>
              <a:t> </a:t>
            </a:r>
            <a:r>
              <a:rPr lang="en-US" sz="1050" err="1">
                <a:solidFill>
                  <a:schemeClr val="bg1"/>
                </a:solidFill>
              </a:rPr>
              <a:t>lle</a:t>
            </a:r>
            <a:r>
              <a:rPr lang="en-US" sz="1050">
                <a:solidFill>
                  <a:schemeClr val="bg1"/>
                </a:solidFill>
              </a:rPr>
              <a:t> / </a:t>
            </a:r>
            <a:r>
              <a:rPr lang="en-US" sz="1050" err="1">
                <a:solidFill>
                  <a:schemeClr val="bg1"/>
                </a:solidFill>
              </a:rPr>
              <a:t>teithias</a:t>
            </a:r>
            <a:r>
              <a:rPr lang="en-US" sz="1050">
                <a:solidFill>
                  <a:schemeClr val="bg1"/>
                </a:solidFill>
              </a:rPr>
              <a:t> o </a:t>
            </a:r>
            <a:r>
              <a:rPr lang="en-US" sz="1050" err="1">
                <a:solidFill>
                  <a:schemeClr val="bg1"/>
                </a:solidFill>
              </a:rPr>
              <a:t>gwmpas</a:t>
            </a:r>
            <a:endParaRPr lang="en-US" sz="1050">
              <a:solidFill>
                <a:schemeClr val="bg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3710CEF-0EEE-CC82-0DC9-01EBC2C8558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8793556" y="2946792"/>
            <a:ext cx="794527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50" err="1">
                <a:solidFill>
                  <a:schemeClr val="bg1"/>
                </a:solidFill>
              </a:rPr>
              <a:t>Arhosais</a:t>
            </a:r>
            <a:r>
              <a:rPr lang="en-US" sz="1050">
                <a:solidFill>
                  <a:schemeClr val="bg1"/>
                </a:solidFill>
              </a:rPr>
              <a:t> </a:t>
            </a:r>
            <a:r>
              <a:rPr lang="en-US" sz="1050" err="1">
                <a:solidFill>
                  <a:schemeClr val="bg1"/>
                </a:solidFill>
              </a:rPr>
              <a:t>dros</a:t>
            </a:r>
            <a:r>
              <a:rPr lang="en-US" sz="1050">
                <a:solidFill>
                  <a:schemeClr val="bg1"/>
                </a:solidFill>
              </a:rPr>
              <a:t> </a:t>
            </a:r>
            <a:r>
              <a:rPr lang="en-US" sz="1050" err="1">
                <a:solidFill>
                  <a:schemeClr val="bg1"/>
                </a:solidFill>
              </a:rPr>
              <a:t>nos</a:t>
            </a:r>
            <a:r>
              <a:rPr lang="en-US" sz="1050">
                <a:solidFill>
                  <a:schemeClr val="bg1"/>
                </a:solidFill>
              </a:rPr>
              <a:t> </a:t>
            </a:r>
            <a:r>
              <a:rPr lang="en-US" sz="1050" err="1">
                <a:solidFill>
                  <a:schemeClr val="bg1"/>
                </a:solidFill>
              </a:rPr>
              <a:t>mewn</a:t>
            </a:r>
            <a:r>
              <a:rPr lang="en-US" sz="1050">
                <a:solidFill>
                  <a:schemeClr val="bg1"/>
                </a:solidFill>
              </a:rPr>
              <a:t> </a:t>
            </a:r>
            <a:r>
              <a:rPr lang="en-US" sz="1050" err="1">
                <a:solidFill>
                  <a:schemeClr val="bg1"/>
                </a:solidFill>
              </a:rPr>
              <a:t>sawl</a:t>
            </a:r>
            <a:r>
              <a:rPr lang="en-US" sz="1050">
                <a:solidFill>
                  <a:schemeClr val="bg1"/>
                </a:solidFill>
              </a:rPr>
              <a:t> </a:t>
            </a:r>
            <a:r>
              <a:rPr lang="en-US" sz="1050" err="1">
                <a:solidFill>
                  <a:schemeClr val="bg1"/>
                </a:solidFill>
              </a:rPr>
              <a:t>lle</a:t>
            </a:r>
            <a:r>
              <a:rPr lang="en-US" sz="1050">
                <a:solidFill>
                  <a:schemeClr val="bg1"/>
                </a:solidFill>
              </a:rPr>
              <a:t> / </a:t>
            </a:r>
            <a:r>
              <a:rPr lang="en-US" sz="1050" err="1">
                <a:solidFill>
                  <a:schemeClr val="bg1"/>
                </a:solidFill>
              </a:rPr>
              <a:t>teithias</a:t>
            </a:r>
            <a:r>
              <a:rPr lang="en-US" sz="1050">
                <a:solidFill>
                  <a:schemeClr val="bg1"/>
                </a:solidFill>
              </a:rPr>
              <a:t> o </a:t>
            </a:r>
            <a:r>
              <a:rPr lang="en-US" sz="1050" err="1">
                <a:solidFill>
                  <a:schemeClr val="bg1"/>
                </a:solidFill>
              </a:rPr>
              <a:t>gwmpas</a:t>
            </a:r>
            <a:endParaRPr lang="en-US" sz="1050">
              <a:solidFill>
                <a:schemeClr val="bg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321DA9B-03DF-FDF1-8F73-5261E7896E3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10650931" y="2946792"/>
            <a:ext cx="794527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50" err="1">
                <a:solidFill>
                  <a:schemeClr val="bg1"/>
                </a:solidFill>
              </a:rPr>
              <a:t>Arhosais</a:t>
            </a:r>
            <a:r>
              <a:rPr lang="en-US" sz="1050">
                <a:solidFill>
                  <a:schemeClr val="bg1"/>
                </a:solidFill>
              </a:rPr>
              <a:t> </a:t>
            </a:r>
            <a:r>
              <a:rPr lang="en-US" sz="1050" err="1">
                <a:solidFill>
                  <a:schemeClr val="bg1"/>
                </a:solidFill>
              </a:rPr>
              <a:t>dros</a:t>
            </a:r>
            <a:r>
              <a:rPr lang="en-US" sz="1050">
                <a:solidFill>
                  <a:schemeClr val="bg1"/>
                </a:solidFill>
              </a:rPr>
              <a:t> </a:t>
            </a:r>
            <a:r>
              <a:rPr lang="en-US" sz="1050" err="1">
                <a:solidFill>
                  <a:schemeClr val="bg1"/>
                </a:solidFill>
              </a:rPr>
              <a:t>nos</a:t>
            </a:r>
            <a:r>
              <a:rPr lang="en-US" sz="1050">
                <a:solidFill>
                  <a:schemeClr val="bg1"/>
                </a:solidFill>
              </a:rPr>
              <a:t> </a:t>
            </a:r>
            <a:r>
              <a:rPr lang="en-US" sz="1050" err="1">
                <a:solidFill>
                  <a:schemeClr val="bg1"/>
                </a:solidFill>
              </a:rPr>
              <a:t>mewn</a:t>
            </a:r>
            <a:r>
              <a:rPr lang="en-US" sz="1050">
                <a:solidFill>
                  <a:schemeClr val="bg1"/>
                </a:solidFill>
              </a:rPr>
              <a:t> </a:t>
            </a:r>
            <a:r>
              <a:rPr lang="en-US" sz="1050" err="1">
                <a:solidFill>
                  <a:schemeClr val="bg1"/>
                </a:solidFill>
              </a:rPr>
              <a:t>sawl</a:t>
            </a:r>
            <a:r>
              <a:rPr lang="en-US" sz="1050">
                <a:solidFill>
                  <a:schemeClr val="bg1"/>
                </a:solidFill>
              </a:rPr>
              <a:t> </a:t>
            </a:r>
            <a:r>
              <a:rPr lang="en-US" sz="1050" err="1">
                <a:solidFill>
                  <a:schemeClr val="bg1"/>
                </a:solidFill>
              </a:rPr>
              <a:t>lle</a:t>
            </a:r>
            <a:r>
              <a:rPr lang="en-US" sz="1050">
                <a:solidFill>
                  <a:schemeClr val="bg1"/>
                </a:solidFill>
              </a:rPr>
              <a:t> / </a:t>
            </a:r>
            <a:r>
              <a:rPr lang="en-US" sz="1050" err="1">
                <a:solidFill>
                  <a:schemeClr val="bg1"/>
                </a:solidFill>
              </a:rPr>
              <a:t>teithias</a:t>
            </a:r>
            <a:r>
              <a:rPr lang="en-US" sz="1050">
                <a:solidFill>
                  <a:schemeClr val="bg1"/>
                </a:solidFill>
              </a:rPr>
              <a:t> o </a:t>
            </a:r>
            <a:r>
              <a:rPr lang="en-US" sz="1050" err="1">
                <a:solidFill>
                  <a:schemeClr val="bg1"/>
                </a:solidFill>
              </a:rPr>
              <a:t>gwmpas</a:t>
            </a:r>
            <a:endParaRPr lang="en-US" sz="105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CB36D40-DB14-76C7-5803-86684ECA71D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6156960" y="4406189"/>
            <a:ext cx="79452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50" err="1">
                <a:solidFill>
                  <a:srgbClr val="120742"/>
                </a:solidFill>
              </a:rPr>
              <a:t>Arhosais</a:t>
            </a:r>
            <a:r>
              <a:rPr lang="en-US" sz="1050">
                <a:solidFill>
                  <a:srgbClr val="120742"/>
                </a:solidFill>
              </a:rPr>
              <a:t> </a:t>
            </a:r>
            <a:r>
              <a:rPr lang="en-US" sz="1050" err="1">
                <a:solidFill>
                  <a:srgbClr val="120742"/>
                </a:solidFill>
              </a:rPr>
              <a:t>dros</a:t>
            </a:r>
            <a:r>
              <a:rPr lang="en-US" sz="1050">
                <a:solidFill>
                  <a:srgbClr val="120742"/>
                </a:solidFill>
              </a:rPr>
              <a:t> </a:t>
            </a:r>
            <a:r>
              <a:rPr lang="en-US" sz="1050" err="1">
                <a:solidFill>
                  <a:srgbClr val="120742"/>
                </a:solidFill>
              </a:rPr>
              <a:t>nos</a:t>
            </a:r>
            <a:r>
              <a:rPr lang="en-US" sz="1050">
                <a:solidFill>
                  <a:srgbClr val="120742"/>
                </a:solidFill>
              </a:rPr>
              <a:t> </a:t>
            </a:r>
            <a:r>
              <a:rPr lang="en-US" sz="1050" err="1">
                <a:solidFill>
                  <a:srgbClr val="120742"/>
                </a:solidFill>
              </a:rPr>
              <a:t>mewn</a:t>
            </a:r>
            <a:r>
              <a:rPr lang="en-US" sz="1050">
                <a:solidFill>
                  <a:srgbClr val="120742"/>
                </a:solidFill>
              </a:rPr>
              <a:t> un </a:t>
            </a:r>
            <a:r>
              <a:rPr lang="en-US" sz="1050" err="1">
                <a:solidFill>
                  <a:srgbClr val="120742"/>
                </a:solidFill>
              </a:rPr>
              <a:t>lleoliad</a:t>
            </a:r>
            <a:endParaRPr lang="en-US" sz="1050">
              <a:solidFill>
                <a:srgbClr val="12074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401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C49749-957B-49C2-6135-EA7DACA309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hart 10" descr="Siart bar yn dangos mis y daith i Gymru ar draws pob ton (2023-2025). Awst a Gorffennaf sy'n boblogaidd yn gyson (22-28%), gyda misoedd gaeaf (Ionawr, Chwefror, Rhagfyr) yn lleiaf poblogaidd (1-5%).">
            <a:extLst>
              <a:ext uri="{FF2B5EF4-FFF2-40B4-BE49-F238E27FC236}">
                <a16:creationId xmlns:a16="http://schemas.microsoft.com/office/drawing/2014/main" id="{7727D36A-E65D-5FB9-29B0-36CE69A7BAC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37416703"/>
              </p:ext>
            </p:extLst>
          </p:nvPr>
        </p:nvGraphicFramePr>
        <p:xfrm>
          <a:off x="157882" y="2118783"/>
          <a:ext cx="7426277" cy="39031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itle 5">
            <a:extLst>
              <a:ext uri="{FF2B5EF4-FFF2-40B4-BE49-F238E27FC236}">
                <a16:creationId xmlns:a16="http://schemas.microsoft.com/office/drawing/2014/main" id="{DE82BA45-5965-B3B4-A3F0-9CA84A48F55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59999" y="2126435"/>
            <a:ext cx="6107475" cy="30777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Mis y daith | 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Pob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30209E3-6DF5-A115-FC71-153CF1EA3794}"/>
              </a:ext>
            </a:extLst>
          </p:cNvPr>
          <p:cNvSpPr txBox="1"/>
          <p:nvPr/>
        </p:nvSpPr>
        <p:spPr>
          <a:xfrm>
            <a:off x="360000" y="365124"/>
            <a:ext cx="71591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04043F"/>
                </a:solidFill>
              </a:rPr>
              <a:t>Y </a:t>
            </a:r>
            <a:r>
              <a:rPr lang="en-US" sz="2000" b="1" err="1">
                <a:solidFill>
                  <a:srgbClr val="04043F"/>
                </a:solidFill>
              </a:rPr>
              <a:t>misoedd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haf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sy'n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parhau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i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fod</a:t>
            </a:r>
            <a:r>
              <a:rPr lang="en-US" sz="2000" b="1">
                <a:solidFill>
                  <a:srgbClr val="04043F"/>
                </a:solidFill>
              </a:rPr>
              <a:t> yr </a:t>
            </a:r>
            <a:r>
              <a:rPr lang="en-US" sz="2000" b="1" err="1">
                <a:solidFill>
                  <a:srgbClr val="04043F"/>
                </a:solidFill>
              </a:rPr>
              <a:t>adeg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fwyaf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poblogaidd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i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ymweld</a:t>
            </a:r>
            <a:r>
              <a:rPr lang="en-US" sz="2000" b="1">
                <a:solidFill>
                  <a:srgbClr val="04043F"/>
                </a:solidFill>
              </a:rPr>
              <a:t> â </a:t>
            </a:r>
            <a:r>
              <a:rPr lang="en-US" sz="2000" b="1" err="1">
                <a:solidFill>
                  <a:srgbClr val="04043F"/>
                </a:solidFill>
              </a:rPr>
              <a:t>Chymru</a:t>
            </a:r>
            <a:r>
              <a:rPr lang="en-US" sz="2000" b="1">
                <a:solidFill>
                  <a:srgbClr val="04043F"/>
                </a:solidFill>
              </a:rPr>
              <a:t>. </a:t>
            </a:r>
            <a:r>
              <a:rPr lang="en-US" sz="2000" b="1" err="1">
                <a:solidFill>
                  <a:srgbClr val="04043F"/>
                </a:solidFill>
              </a:rPr>
              <a:t>Fodd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bynnag</a:t>
            </a:r>
            <a:r>
              <a:rPr lang="en-US" sz="2000" b="1">
                <a:solidFill>
                  <a:srgbClr val="04043F"/>
                </a:solidFill>
              </a:rPr>
              <a:t>, </a:t>
            </a:r>
            <a:r>
              <a:rPr lang="en-US" sz="2000" b="1" err="1">
                <a:solidFill>
                  <a:srgbClr val="04043F"/>
                </a:solidFill>
              </a:rPr>
              <a:t>roedd</a:t>
            </a:r>
            <a:r>
              <a:rPr lang="en-US" sz="2000" b="1">
                <a:solidFill>
                  <a:srgbClr val="04043F"/>
                </a:solidFill>
              </a:rPr>
              <a:t> mis Awst a mis </a:t>
            </a:r>
            <a:r>
              <a:rPr lang="en-US" sz="2000" b="1" err="1">
                <a:solidFill>
                  <a:srgbClr val="04043F"/>
                </a:solidFill>
              </a:rPr>
              <a:t>Medi'n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fwy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poblogaidd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yn</a:t>
            </a:r>
            <a:r>
              <a:rPr lang="en-US" sz="2000" b="1">
                <a:solidFill>
                  <a:srgbClr val="04043F"/>
                </a:solidFill>
              </a:rPr>
              <a:t> 2024.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7316C536-26D4-1D46-074A-CA26EF7B43C4}"/>
              </a:ext>
            </a:extLst>
          </p:cNvPr>
          <p:cNvSpPr txBox="1">
            <a:spLocks/>
          </p:cNvSpPr>
          <p:nvPr/>
        </p:nvSpPr>
        <p:spPr>
          <a:xfrm>
            <a:off x="359999" y="6204064"/>
            <a:ext cx="6610351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>
                <a:solidFill>
                  <a:schemeClr val="tx1"/>
                </a:solidFill>
              </a:rPr>
              <a:t>A4. Ac </a:t>
            </a:r>
            <a:r>
              <a:rPr lang="en-US" sz="1200" err="1">
                <a:solidFill>
                  <a:schemeClr val="tx1"/>
                </a:solidFill>
              </a:rPr>
              <a:t>ym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mha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fis</a:t>
            </a:r>
            <a:r>
              <a:rPr lang="en-US" sz="1200">
                <a:solidFill>
                  <a:schemeClr val="tx1"/>
                </a:solidFill>
              </a:rPr>
              <a:t>(</a:t>
            </a:r>
            <a:r>
              <a:rPr lang="en-US" sz="1200" err="1">
                <a:solidFill>
                  <a:schemeClr val="tx1"/>
                </a:solidFill>
              </a:rPr>
              <a:t>oedd</a:t>
            </a:r>
            <a:r>
              <a:rPr lang="en-US" sz="1200">
                <a:solidFill>
                  <a:schemeClr val="tx1"/>
                </a:solidFill>
              </a:rPr>
              <a:t>) </a:t>
            </a:r>
            <a:r>
              <a:rPr lang="en-US" sz="1200" err="1">
                <a:solidFill>
                  <a:schemeClr val="tx1"/>
                </a:solidFill>
              </a:rPr>
              <a:t>o'r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flwyddyn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wnaethoch</a:t>
            </a:r>
            <a:r>
              <a:rPr lang="en-US" sz="1200">
                <a:solidFill>
                  <a:schemeClr val="tx1"/>
                </a:solidFill>
              </a:rPr>
              <a:t> chi </a:t>
            </a:r>
            <a:r>
              <a:rPr lang="en-US" sz="1200" err="1">
                <a:solidFill>
                  <a:schemeClr val="tx1"/>
                </a:solidFill>
              </a:rPr>
              <a:t>ymweld</a:t>
            </a:r>
            <a:r>
              <a:rPr lang="en-US" sz="1200">
                <a:solidFill>
                  <a:schemeClr val="tx1"/>
                </a:solidFill>
              </a:rPr>
              <a:t> â </a:t>
            </a:r>
            <a:r>
              <a:rPr lang="en-US" sz="1200" err="1">
                <a:solidFill>
                  <a:schemeClr val="tx1"/>
                </a:solidFill>
              </a:rPr>
              <a:t>Chymru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ar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gyfer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seibiant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byr</a:t>
            </a:r>
            <a:r>
              <a:rPr lang="en-US" sz="1200">
                <a:solidFill>
                  <a:schemeClr val="tx1"/>
                </a:solidFill>
              </a:rPr>
              <a:t> neu </a:t>
            </a:r>
            <a:r>
              <a:rPr lang="en-US" sz="1200" err="1">
                <a:solidFill>
                  <a:schemeClr val="tx1"/>
                </a:solidFill>
              </a:rPr>
              <a:t>wyliau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yn</a:t>
            </a:r>
            <a:r>
              <a:rPr lang="en-US" sz="1200">
                <a:solidFill>
                  <a:schemeClr val="tx1"/>
                </a:solidFill>
              </a:rPr>
              <a:t> 2025? </a:t>
            </a:r>
            <a:r>
              <a:rPr lang="en-US" sz="1200" err="1">
                <a:solidFill>
                  <a:schemeClr val="tx1"/>
                </a:solidFill>
              </a:rPr>
              <a:t>Teithwyr</a:t>
            </a:r>
            <a:r>
              <a:rPr lang="en-US" sz="1200">
                <a:solidFill>
                  <a:schemeClr val="tx1"/>
                </a:solidFill>
              </a:rPr>
              <a:t> Cymru, n=199 (2023), n=178 (2024), n=159 (2025).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CA4E6EC-9AAD-D69B-729F-62E52F78EC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7200" y="0"/>
            <a:ext cx="4564800" cy="6604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3416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3AA74-E8C0-9C57-C2C3-9003B2D17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A615ABE-F204-7270-0FDD-C509E70167E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0000" y="1797556"/>
            <a:ext cx="4885436" cy="30777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Nifer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 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nosweithiau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| 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Pob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72A405-5E7B-1082-8136-9A4CCD618A13}"/>
              </a:ext>
            </a:extLst>
          </p:cNvPr>
          <p:cNvSpPr txBox="1"/>
          <p:nvPr/>
        </p:nvSpPr>
        <p:spPr>
          <a:xfrm>
            <a:off x="360000" y="365124"/>
            <a:ext cx="111652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err="1">
                <a:solidFill>
                  <a:srgbClr val="04043F"/>
                </a:solidFill>
              </a:rPr>
              <a:t>Roedd</a:t>
            </a:r>
            <a:r>
              <a:rPr lang="en-US" sz="2000" b="1">
                <a:solidFill>
                  <a:srgbClr val="04043F"/>
                </a:solidFill>
              </a:rPr>
              <a:t> y </a:t>
            </a:r>
            <a:r>
              <a:rPr lang="en-US" sz="2000" b="1" err="1">
                <a:solidFill>
                  <a:srgbClr val="04043F"/>
                </a:solidFill>
              </a:rPr>
              <a:t>mwyafrif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yn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ffafrio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arosiadau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hirach</a:t>
            </a:r>
            <a:r>
              <a:rPr lang="en-US" sz="2000" b="1">
                <a:solidFill>
                  <a:srgbClr val="04043F"/>
                </a:solidFill>
              </a:rPr>
              <a:t>, </a:t>
            </a:r>
            <a:r>
              <a:rPr lang="en-US" sz="2000" b="1" err="1">
                <a:solidFill>
                  <a:srgbClr val="04043F"/>
                </a:solidFill>
              </a:rPr>
              <a:t>gyda</a:t>
            </a:r>
            <a:r>
              <a:rPr lang="en-US" sz="2000" b="1">
                <a:solidFill>
                  <a:srgbClr val="04043F"/>
                </a:solidFill>
              </a:rPr>
              <a:t> 52% </a:t>
            </a:r>
            <a:r>
              <a:rPr lang="en-US" sz="2000" b="1" err="1">
                <a:solidFill>
                  <a:srgbClr val="04043F"/>
                </a:solidFill>
              </a:rPr>
              <a:t>yn</a:t>
            </a:r>
            <a:r>
              <a:rPr lang="en-US" sz="2000" b="1">
                <a:solidFill>
                  <a:srgbClr val="04043F"/>
                </a:solidFill>
              </a:rPr>
              <a:t> aros 8 </a:t>
            </a:r>
            <a:r>
              <a:rPr lang="en-US" sz="2000" b="1" err="1">
                <a:solidFill>
                  <a:srgbClr val="04043F"/>
                </a:solidFill>
              </a:rPr>
              <a:t>noson</a:t>
            </a:r>
            <a:r>
              <a:rPr lang="en-US" sz="2000" b="1">
                <a:solidFill>
                  <a:srgbClr val="04043F"/>
                </a:solidFill>
              </a:rPr>
              <a:t> neu </a:t>
            </a:r>
            <a:r>
              <a:rPr lang="en-US" sz="2000" b="1" err="1">
                <a:solidFill>
                  <a:srgbClr val="04043F"/>
                </a:solidFill>
              </a:rPr>
              <a:t>fwy</a:t>
            </a:r>
            <a:r>
              <a:rPr lang="en-US" sz="2000" b="1">
                <a:solidFill>
                  <a:srgbClr val="04043F"/>
                </a:solidFill>
              </a:rPr>
              <a:t>. Yr </a:t>
            </a:r>
            <a:r>
              <a:rPr lang="en-US" sz="2000" b="1" err="1">
                <a:solidFill>
                  <a:srgbClr val="04043F"/>
                </a:solidFill>
              </a:rPr>
              <a:t>arhosiad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cyfartalog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oedd</a:t>
            </a:r>
            <a:r>
              <a:rPr lang="en-US" sz="2000" b="1">
                <a:solidFill>
                  <a:srgbClr val="04043F"/>
                </a:solidFill>
              </a:rPr>
              <a:t> 9.06 </a:t>
            </a:r>
            <a:r>
              <a:rPr lang="en-US" sz="2000" b="1" err="1">
                <a:solidFill>
                  <a:srgbClr val="04043F"/>
                </a:solidFill>
              </a:rPr>
              <a:t>noson</a:t>
            </a:r>
            <a:r>
              <a:rPr lang="en-US" sz="2000" b="1">
                <a:solidFill>
                  <a:srgbClr val="04043F"/>
                </a:solidFill>
              </a:rPr>
              <a:t>.</a:t>
            </a:r>
          </a:p>
        </p:txBody>
      </p:sp>
      <p:graphicFrame>
        <p:nvGraphicFramePr>
          <p:cNvPr id="9" name="Chart 8" descr="Siart bar yn dangos hyd arosiadau ar draws pob ton (2023-2025). Mae'r mwyafrif yn aros 8+ noson (52-59%), er bod y gyfran hon wedi gostwng dros amser, tra bod arosiadau 1-3 noson wedi cynyddu o 12% i 19%.">
            <a:extLst>
              <a:ext uri="{FF2B5EF4-FFF2-40B4-BE49-F238E27FC236}">
                <a16:creationId xmlns:a16="http://schemas.microsoft.com/office/drawing/2014/main" id="{00A1F736-64E7-EF16-06B1-CF360943D88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9474382"/>
              </p:ext>
            </p:extLst>
          </p:nvPr>
        </p:nvGraphicFramePr>
        <p:xfrm>
          <a:off x="219994" y="2012713"/>
          <a:ext cx="5678602" cy="39401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3CA19C3E-8C90-F9BA-A963-ADCE6D9BFD13}"/>
              </a:ext>
            </a:extLst>
          </p:cNvPr>
          <p:cNvSpPr txBox="1">
            <a:spLocks/>
          </p:cNvSpPr>
          <p:nvPr/>
        </p:nvSpPr>
        <p:spPr>
          <a:xfrm>
            <a:off x="360000" y="6205142"/>
            <a:ext cx="11353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>
                <a:solidFill>
                  <a:schemeClr val="tx1"/>
                </a:solidFill>
              </a:rPr>
              <a:t>A5. </a:t>
            </a:r>
            <a:r>
              <a:rPr lang="en-US" sz="1200" err="1">
                <a:solidFill>
                  <a:schemeClr val="tx1"/>
                </a:solidFill>
              </a:rPr>
              <a:t>Ar</a:t>
            </a:r>
            <a:r>
              <a:rPr lang="en-US" sz="1200">
                <a:solidFill>
                  <a:schemeClr val="tx1"/>
                </a:solidFill>
              </a:rPr>
              <a:t> y daith </a:t>
            </a:r>
            <a:r>
              <a:rPr lang="en-US" sz="1200" err="1">
                <a:solidFill>
                  <a:schemeClr val="tx1"/>
                </a:solidFill>
              </a:rPr>
              <a:t>dros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nos</a:t>
            </a:r>
            <a:r>
              <a:rPr lang="en-US" sz="1200">
                <a:solidFill>
                  <a:schemeClr val="tx1"/>
                </a:solidFill>
              </a:rPr>
              <a:t> hon </a:t>
            </a:r>
            <a:r>
              <a:rPr lang="en-US" sz="1200" err="1">
                <a:solidFill>
                  <a:schemeClr val="tx1"/>
                </a:solidFill>
              </a:rPr>
              <a:t>yng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Nghymru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yn</a:t>
            </a:r>
            <a:r>
              <a:rPr lang="en-US" sz="1200">
                <a:solidFill>
                  <a:schemeClr val="tx1"/>
                </a:solidFill>
              </a:rPr>
              <a:t> 2025, faint o </a:t>
            </a:r>
            <a:r>
              <a:rPr lang="en-US" sz="1200" err="1">
                <a:solidFill>
                  <a:schemeClr val="tx1"/>
                </a:solidFill>
              </a:rPr>
              <a:t>nosweithiau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wnaethoch</a:t>
            </a:r>
            <a:r>
              <a:rPr lang="en-US" sz="1200">
                <a:solidFill>
                  <a:schemeClr val="tx1"/>
                </a:solidFill>
              </a:rPr>
              <a:t> chi aros </a:t>
            </a:r>
            <a:r>
              <a:rPr lang="en-US" sz="1200" err="1">
                <a:solidFill>
                  <a:schemeClr val="tx1"/>
                </a:solidFill>
              </a:rPr>
              <a:t>i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ffwrdd</a:t>
            </a:r>
            <a:r>
              <a:rPr lang="en-US" sz="1200">
                <a:solidFill>
                  <a:schemeClr val="tx1"/>
                </a:solidFill>
              </a:rPr>
              <a:t>? A6. Gan </a:t>
            </a:r>
            <a:r>
              <a:rPr lang="en-US" sz="1200" err="1">
                <a:solidFill>
                  <a:schemeClr val="tx1"/>
                </a:solidFill>
              </a:rPr>
              <a:t>eich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cynnwys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chi'ch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hun</a:t>
            </a:r>
            <a:r>
              <a:rPr lang="en-US" sz="1200">
                <a:solidFill>
                  <a:schemeClr val="tx1"/>
                </a:solidFill>
              </a:rPr>
              <a:t>, faint </a:t>
            </a:r>
            <a:r>
              <a:rPr lang="en-US" sz="1200" err="1">
                <a:solidFill>
                  <a:schemeClr val="tx1"/>
                </a:solidFill>
              </a:rPr>
              <a:t>o'r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canlynol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oedd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yn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eich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grŵp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uniongyrchol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ar</a:t>
            </a:r>
            <a:r>
              <a:rPr lang="en-US" sz="1200">
                <a:solidFill>
                  <a:schemeClr val="tx1"/>
                </a:solidFill>
              </a:rPr>
              <a:t> y daith </a:t>
            </a:r>
            <a:r>
              <a:rPr lang="en-US" sz="1200" err="1">
                <a:solidFill>
                  <a:schemeClr val="tx1"/>
                </a:solidFill>
              </a:rPr>
              <a:t>dros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nos</a:t>
            </a:r>
            <a:r>
              <a:rPr lang="en-US" sz="1200">
                <a:solidFill>
                  <a:schemeClr val="tx1"/>
                </a:solidFill>
              </a:rPr>
              <a:t> hon </a:t>
            </a:r>
            <a:r>
              <a:rPr lang="en-US" sz="1200" err="1">
                <a:solidFill>
                  <a:schemeClr val="tx1"/>
                </a:solidFill>
              </a:rPr>
              <a:t>yng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Nghymru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ym</a:t>
            </a:r>
            <a:r>
              <a:rPr lang="en-US" sz="1200">
                <a:solidFill>
                  <a:schemeClr val="tx1"/>
                </a:solidFill>
              </a:rPr>
              <a:t> mis [MIS]? </a:t>
            </a:r>
            <a:r>
              <a:rPr lang="en-US" sz="1200" err="1">
                <a:solidFill>
                  <a:schemeClr val="tx1"/>
                </a:solidFill>
              </a:rPr>
              <a:t>Teithwyr</a:t>
            </a:r>
            <a:r>
              <a:rPr lang="en-US" sz="1200">
                <a:solidFill>
                  <a:schemeClr val="tx1"/>
                </a:solidFill>
              </a:rPr>
              <a:t> Cymru 2025, n=159.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9321D20-8DAB-202E-5AF2-5BBB1F979E54}"/>
              </a:ext>
            </a:extLst>
          </p:cNvPr>
          <p:cNvSpPr txBox="1"/>
          <p:nvPr/>
        </p:nvSpPr>
        <p:spPr>
          <a:xfrm>
            <a:off x="6135048" y="1797556"/>
            <a:ext cx="61074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err="1">
                <a:solidFill>
                  <a:srgbClr val="120742"/>
                </a:solidFill>
              </a:rPr>
              <a:t>Nifer</a:t>
            </a:r>
            <a:r>
              <a:rPr lang="en-GB" sz="1400">
                <a:solidFill>
                  <a:srgbClr val="120742"/>
                </a:solidFill>
              </a:rPr>
              <a:t> o </a:t>
            </a:r>
            <a:r>
              <a:rPr lang="en-GB" sz="1400" err="1">
                <a:solidFill>
                  <a:srgbClr val="120742"/>
                </a:solidFill>
              </a:rPr>
              <a:t>bobl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mewn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grŵp</a:t>
            </a:r>
            <a:r>
              <a:rPr lang="en-GB" sz="1400">
                <a:solidFill>
                  <a:srgbClr val="120742"/>
                </a:solidFill>
              </a:rPr>
              <a:t> | </a:t>
            </a:r>
            <a:r>
              <a:rPr lang="en-GB" sz="1400" err="1">
                <a:solidFill>
                  <a:srgbClr val="120742"/>
                </a:solidFill>
              </a:rPr>
              <a:t>Pob</a:t>
            </a:r>
            <a:r>
              <a:rPr lang="en-GB" sz="1400">
                <a:solidFill>
                  <a:srgbClr val="120742"/>
                </a:solidFill>
              </a:rPr>
              <a:t> ton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90FFD73-8E4A-FE2B-0621-96581114A5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5977702" y="1555955"/>
            <a:ext cx="0" cy="425729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C0816657-F067-0101-09C6-A241CCD4149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6056809" y="3159293"/>
            <a:ext cx="169746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err="1">
                <a:solidFill>
                  <a:schemeClr val="accent1"/>
                </a:solidFill>
                <a:latin typeface="Arial" panose="020B0604020202020204" pitchFamily="34" charset="0"/>
              </a:rPr>
              <a:t>Cyfartaledd</a:t>
            </a:r>
            <a:r>
              <a:rPr lang="en-GB" sz="1000">
                <a:solidFill>
                  <a:schemeClr val="accent1"/>
                </a:solidFill>
                <a:latin typeface="Arial" panose="020B0604020202020204" pitchFamily="34" charset="0"/>
              </a:rPr>
              <a:t> </a:t>
            </a:r>
            <a:r>
              <a:rPr lang="en-GB" sz="1000" err="1">
                <a:solidFill>
                  <a:schemeClr val="accent1"/>
                </a:solidFill>
                <a:latin typeface="Arial" panose="020B0604020202020204" pitchFamily="34" charset="0"/>
              </a:rPr>
              <a:t>nifer</a:t>
            </a:r>
            <a:r>
              <a:rPr lang="en-GB" sz="1000">
                <a:solidFill>
                  <a:schemeClr val="accent1"/>
                </a:solidFill>
                <a:latin typeface="Arial" panose="020B0604020202020204" pitchFamily="34" charset="0"/>
              </a:rPr>
              <a:t> o </a:t>
            </a:r>
            <a:r>
              <a:rPr lang="en-GB" sz="1000" err="1">
                <a:solidFill>
                  <a:schemeClr val="accent1"/>
                </a:solidFill>
                <a:latin typeface="Arial" panose="020B0604020202020204" pitchFamily="34" charset="0"/>
              </a:rPr>
              <a:t>blant</a:t>
            </a:r>
            <a:r>
              <a:rPr lang="en-GB" sz="1000">
                <a:solidFill>
                  <a:schemeClr val="accent1"/>
                </a:solidFill>
                <a:latin typeface="Arial" panose="020B0604020202020204" pitchFamily="34" charset="0"/>
              </a:rPr>
              <a:t>/</a:t>
            </a:r>
            <a:r>
              <a:rPr lang="en-GB" sz="1000" err="1">
                <a:solidFill>
                  <a:schemeClr val="accent1"/>
                </a:solidFill>
                <a:latin typeface="Arial" panose="020B0604020202020204" pitchFamily="34" charset="0"/>
              </a:rPr>
              <a:t>cŵn</a:t>
            </a:r>
            <a:endParaRPr lang="en-GB" sz="1000">
              <a:solidFill>
                <a:schemeClr val="accent1"/>
              </a:solidFill>
              <a:latin typeface="Arial" panose="020B0604020202020204" pitchFamily="34" charset="0"/>
            </a:endParaRPr>
          </a:p>
          <a:p>
            <a:r>
              <a:rPr lang="en-GB" sz="1000" i="1">
                <a:solidFill>
                  <a:schemeClr val="accent1"/>
                </a:solidFill>
                <a:latin typeface="Arial" panose="020B0604020202020204" pitchFamily="34" charset="0"/>
              </a:rPr>
              <a:t>(</a:t>
            </a:r>
            <a:r>
              <a:rPr lang="en-GB" sz="1000" i="1" err="1">
                <a:solidFill>
                  <a:schemeClr val="accent1"/>
                </a:solidFill>
                <a:latin typeface="Arial" panose="020B0604020202020204" pitchFamily="34" charset="0"/>
              </a:rPr>
              <a:t>Teithiau</a:t>
            </a:r>
            <a:r>
              <a:rPr lang="en-GB" sz="1000" i="1">
                <a:solidFill>
                  <a:schemeClr val="accent1"/>
                </a:solidFill>
                <a:latin typeface="Arial" panose="020B0604020202020204" pitchFamily="34" charset="0"/>
              </a:rPr>
              <a:t> 2025)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508F72C-6A7D-D2FD-1F3F-9E21640072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017364" y="3283207"/>
            <a:ext cx="526190" cy="277000"/>
            <a:chOff x="7534424" y="3311865"/>
            <a:chExt cx="526190" cy="277000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71424C2-C7CE-B6FB-8985-BCDE61F6F0BF}"/>
                </a:ext>
                <a:ext uri="{C183D7F6-B498-43B3-948B-1728B52AA6E4}">
                  <adec:decorative xmlns:adec="http://schemas.microsoft.com/office/drawing/2017/decorative" val="0"/>
                </a:ext>
              </a:extLst>
            </p:cNvPr>
            <p:cNvSpPr txBox="1"/>
            <p:nvPr/>
          </p:nvSpPr>
          <p:spPr>
            <a:xfrm>
              <a:off x="7534424" y="3311865"/>
              <a:ext cx="5261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>
                  <a:solidFill>
                    <a:srgbClr val="120742"/>
                  </a:solidFill>
                </a:rPr>
                <a:t>1.39</a:t>
              </a:r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D3818A2C-52FA-AE01-EEF0-CAC18B96BE59}"/>
                </a:ext>
              </a:extLst>
            </p:cNvPr>
            <p:cNvSpPr/>
            <p:nvPr/>
          </p:nvSpPr>
          <p:spPr>
            <a:xfrm>
              <a:off x="7534424" y="3311865"/>
              <a:ext cx="526190" cy="277000"/>
            </a:xfrm>
            <a:prstGeom prst="roundRect">
              <a:avLst/>
            </a:prstGeom>
            <a:noFill/>
            <a:ln>
              <a:solidFill>
                <a:srgbClr val="12074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2C67AC1-E303-E803-B64C-9F467EC7B5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404593" y="3283207"/>
            <a:ext cx="526190" cy="291585"/>
            <a:chOff x="9937955" y="3311865"/>
            <a:chExt cx="526190" cy="291585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2B73ECE-6F5A-7FAE-9E53-6CD13E735FD0}"/>
                </a:ext>
                <a:ext uri="{C183D7F6-B498-43B3-948B-1728B52AA6E4}">
                  <adec:decorative xmlns:adec="http://schemas.microsoft.com/office/drawing/2017/decorative" val="0"/>
                </a:ext>
              </a:extLst>
            </p:cNvPr>
            <p:cNvSpPr txBox="1"/>
            <p:nvPr/>
          </p:nvSpPr>
          <p:spPr>
            <a:xfrm>
              <a:off x="9937955" y="3326451"/>
              <a:ext cx="5261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>
                  <a:solidFill>
                    <a:srgbClr val="120742"/>
                  </a:solidFill>
                </a:rPr>
                <a:t>1</a:t>
              </a:r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F51DE2AF-46C1-B129-49C2-425C7D9572BD}"/>
                </a:ext>
              </a:extLst>
            </p:cNvPr>
            <p:cNvSpPr/>
            <p:nvPr/>
          </p:nvSpPr>
          <p:spPr>
            <a:xfrm>
              <a:off x="9937955" y="3311865"/>
              <a:ext cx="526190" cy="277000"/>
            </a:xfrm>
            <a:prstGeom prst="roundRect">
              <a:avLst/>
            </a:prstGeom>
            <a:noFill/>
            <a:ln>
              <a:solidFill>
                <a:srgbClr val="12074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086153A-2C09-574F-44A0-AD8D337824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8285824" y="3574792"/>
            <a:ext cx="0" cy="1085698"/>
          </a:xfrm>
          <a:prstGeom prst="line">
            <a:avLst/>
          </a:prstGeom>
          <a:ln w="9525">
            <a:solidFill>
              <a:srgbClr val="12074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9A4014E2-F0EC-398F-909C-5806C1719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10667688" y="3574792"/>
            <a:ext cx="0" cy="1247931"/>
          </a:xfrm>
          <a:prstGeom prst="line">
            <a:avLst/>
          </a:prstGeom>
          <a:ln w="9525">
            <a:solidFill>
              <a:srgbClr val="12074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 descr="Siart bar yn dangos maint grŵp taith, gan gynnwys cyfran teithiau gyda phlant a chŵn ar draws pob ton (2023-2025). Gostyngodd cyfran teithiau gyda phlant o 19% i 11% (cyfartaledd 1.39 o blant), a chyfran teithiau gyda chŵn o 16% i 6% (cyfartaledd 1 ci). Ar gyfartaledd, roedd grwpiau'n cynnwys 2.8 o bobl yn 2025.">
            <a:extLst>
              <a:ext uri="{FF2B5EF4-FFF2-40B4-BE49-F238E27FC236}">
                <a16:creationId xmlns:a16="http://schemas.microsoft.com/office/drawing/2014/main" id="{E9F9A3B1-5DEF-A7C8-8769-7307A6105F3A}"/>
              </a:ext>
            </a:extLst>
          </p:cNvPr>
          <p:cNvGrpSpPr/>
          <p:nvPr/>
        </p:nvGrpSpPr>
        <p:grpSpPr>
          <a:xfrm>
            <a:off x="6377426" y="1501439"/>
            <a:ext cx="5463356" cy="4451405"/>
            <a:chOff x="6377426" y="1501439"/>
            <a:chExt cx="5463356" cy="4451405"/>
          </a:xfrm>
        </p:grpSpPr>
        <p:graphicFrame>
          <p:nvGraphicFramePr>
            <p:cNvPr id="3" name="Chart 2" descr="Siart bar yn dangos maint grŵp taith, gan gynnwys cyfran teithiau gyda phlant a chŵn ar draws pob ton (2023-2025). Gostyngodd cyfran teithiau gyda phlant o 19% i 11% (cyfartaledd 1.39 o blant), a chyfran teithiau gyda chŵn o 16% i 6% (cyfartaledd 1 ci). Ar gyfartaledd, roedd grwpiau'n cynnwys 2.8 o bobl yn 2025.">
              <a:extLst>
                <a:ext uri="{FF2B5EF4-FFF2-40B4-BE49-F238E27FC236}">
                  <a16:creationId xmlns:a16="http://schemas.microsoft.com/office/drawing/2014/main" id="{0618DFA8-2C65-3452-15D4-97EE4D1C4979}"/>
                </a:ext>
                <a:ext uri="{C183D7F6-B498-43B3-948B-1728B52AA6E4}">
                  <adec:decorative xmlns:adec="http://schemas.microsoft.com/office/drawing/2017/decorative" val="0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584445442"/>
                </p:ext>
              </p:extLst>
            </p:nvPr>
          </p:nvGraphicFramePr>
          <p:xfrm>
            <a:off x="6377426" y="2749646"/>
            <a:ext cx="5025487" cy="320319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2ED7D01F-C203-6813-A29F-6A525CDE26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9528202" y="1501439"/>
              <a:ext cx="2312580" cy="1600406"/>
              <a:chOff x="9611433" y="1892874"/>
              <a:chExt cx="2237518" cy="1600406"/>
            </a:xfrm>
          </p:grpSpPr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DA391084-B510-9604-4252-8F90BD3FC6A9}"/>
                  </a:ext>
                </a:extLst>
              </p:cNvPr>
              <p:cNvSpPr/>
              <p:nvPr/>
            </p:nvSpPr>
            <p:spPr>
              <a:xfrm>
                <a:off x="9611433" y="1892874"/>
                <a:ext cx="2233798" cy="1600406"/>
              </a:xfrm>
              <a:prstGeom prst="rect">
                <a:avLst/>
              </a:prstGeom>
              <a:solidFill>
                <a:srgbClr val="12074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353C93D8-876F-8BD2-01BB-C78502B50BED}"/>
                  </a:ext>
                </a:extLst>
              </p:cNvPr>
              <p:cNvGrpSpPr/>
              <p:nvPr/>
            </p:nvGrpSpPr>
            <p:grpSpPr>
              <a:xfrm>
                <a:off x="9863608" y="2129218"/>
                <a:ext cx="1798350" cy="808424"/>
                <a:chOff x="9372066" y="2069657"/>
                <a:chExt cx="2248276" cy="931135"/>
              </a:xfrm>
            </p:grpSpPr>
            <p:pic>
              <p:nvPicPr>
                <p:cNvPr id="27" name="Graphic 26">
                  <a:extLst>
                    <a:ext uri="{FF2B5EF4-FFF2-40B4-BE49-F238E27FC236}">
                      <a16:creationId xmlns:a16="http://schemas.microsoft.com/office/drawing/2014/main" id="{8E4D6EBA-CF55-8EC3-ADAB-F94DAC09D5E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003573" y="2069657"/>
                  <a:ext cx="1021403" cy="920307"/>
                </a:xfrm>
                <a:prstGeom prst="rect">
                  <a:avLst/>
                </a:prstGeom>
              </p:spPr>
            </p:pic>
            <p:pic>
              <p:nvPicPr>
                <p:cNvPr id="29" name="Graphic 28">
                  <a:extLst>
                    <a:ext uri="{FF2B5EF4-FFF2-40B4-BE49-F238E27FC236}">
                      <a16:creationId xmlns:a16="http://schemas.microsoft.com/office/drawing/2014/main" id="{B526BEDD-BCE5-83FC-2C1A-1E9A0E79313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rcRect t="34411" b="-1"/>
                <a:stretch>
                  <a:fillRect/>
                </a:stretch>
              </p:blipFill>
              <p:spPr>
                <a:xfrm>
                  <a:off x="10598939" y="2386320"/>
                  <a:ext cx="1021403" cy="603646"/>
                </a:xfrm>
                <a:prstGeom prst="rect">
                  <a:avLst/>
                </a:prstGeom>
              </p:spPr>
            </p:pic>
            <p:pic>
              <p:nvPicPr>
                <p:cNvPr id="30" name="Graphic 29">
                  <a:extLst>
                    <a:ext uri="{FF2B5EF4-FFF2-40B4-BE49-F238E27FC236}">
                      <a16:creationId xmlns:a16="http://schemas.microsoft.com/office/drawing/2014/main" id="{65410698-64B6-BA94-25D3-5F415461C7A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372066" y="2080485"/>
                  <a:ext cx="1021403" cy="920307"/>
                </a:xfrm>
                <a:prstGeom prst="rect">
                  <a:avLst/>
                </a:prstGeom>
              </p:spPr>
            </p:pic>
          </p:grp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E533ECE-AC0E-6006-E815-5085C1592D10}"/>
                  </a:ext>
                </a:extLst>
              </p:cNvPr>
              <p:cNvSpPr txBox="1"/>
              <p:nvPr/>
            </p:nvSpPr>
            <p:spPr>
              <a:xfrm>
                <a:off x="9616305" y="2937642"/>
                <a:ext cx="223264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200" b="0" i="0" u="none" strike="noStrike" kern="1200" cap="none" spc="0" normalizeH="0" baseline="0" noProof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Ar</a:t>
                </a:r>
                <a:r>
                  <a:rPr kumimoji="0" lang="en-GB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</a:t>
                </a:r>
                <a:r>
                  <a:rPr kumimoji="0" lang="en-GB" sz="1200" b="0" i="0" u="none" strike="noStrike" kern="1200" cap="none" spc="0" normalizeH="0" baseline="0" noProof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gyfartaledd</a:t>
                </a:r>
                <a:r>
                  <a:rPr kumimoji="0" lang="en-GB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, </a:t>
                </a:r>
                <a:r>
                  <a:rPr kumimoji="0" lang="en-GB" sz="1200" b="0" i="0" u="none" strike="noStrike" kern="1200" cap="none" spc="0" normalizeH="0" baseline="0" noProof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roedd</a:t>
                </a:r>
                <a:r>
                  <a:rPr kumimoji="0" lang="en-GB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</a:t>
                </a:r>
                <a:r>
                  <a:rPr kumimoji="0" lang="en-GB" sz="1200" b="0" i="0" u="none" strike="noStrike" kern="1200" cap="none" spc="0" normalizeH="0" baseline="0" noProof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grwpiau'n</a:t>
                </a:r>
                <a:r>
                  <a:rPr kumimoji="0" lang="en-GB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</a:t>
                </a:r>
                <a:r>
                  <a:rPr kumimoji="0" lang="en-GB" sz="1200" b="0" i="0" u="none" strike="noStrike" kern="1200" cap="none" spc="0" normalizeH="0" baseline="0" noProof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cynnwys</a:t>
                </a:r>
                <a:r>
                  <a:rPr kumimoji="0" lang="en-GB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2.8 o </a:t>
                </a:r>
                <a:r>
                  <a:rPr kumimoji="0" lang="en-GB" sz="1200" b="0" i="0" u="none" strike="noStrike" kern="1200" cap="none" spc="0" normalizeH="0" baseline="0" noProof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bobl</a:t>
                </a:r>
                <a:r>
                  <a:rPr kumimoji="0" lang="en-GB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</a:t>
                </a:r>
                <a:r>
                  <a:rPr kumimoji="0" lang="en-GB" sz="1200" b="0" i="0" u="none" strike="noStrike" kern="1200" cap="none" spc="0" normalizeH="0" baseline="0" noProof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yn</a:t>
                </a:r>
                <a:r>
                  <a:rPr kumimoji="0" lang="en-GB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2025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992590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03ACDA-C680-2F41-4E62-F54C05E8E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 descr="Siart bar yn dangos sut wnaeth ymwelwyr archebu llety ar gyfer eu taith yn 2025. Gwefannau teithio oedd y dull archebu mwyaf cyffredin, gydag archebu'n uniongyrchol gyda darparwyr llety'n dilyn yn agos. Defnyddiodd cyfrannau llai wefannau homestay, sefydliadau gwersylla neu asiantau teithio. Daeth tua un o bob wyth ymwelydd o hyd i wybodaeth am lety trwy wefan Croeso Cymru.">
            <a:extLst>
              <a:ext uri="{FF2B5EF4-FFF2-40B4-BE49-F238E27FC236}">
                <a16:creationId xmlns:a16="http://schemas.microsoft.com/office/drawing/2014/main" id="{C3664BF4-4CBC-153C-37AA-1C9092CE363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37061964"/>
              </p:ext>
            </p:extLst>
          </p:nvPr>
        </p:nvGraphicFramePr>
        <p:xfrm>
          <a:off x="-2430934" y="2184733"/>
          <a:ext cx="9170337" cy="34844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9218" name="Picture 2">
            <a:extLst>
              <a:ext uri="{FF2B5EF4-FFF2-40B4-BE49-F238E27FC236}">
                <a16:creationId xmlns:a16="http://schemas.microsoft.com/office/drawing/2014/main" id="{9E6AE33E-8FE6-047A-27C6-35866C9CCA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5460" y="0"/>
            <a:ext cx="2736539" cy="6611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62CD5B3-26F4-29B3-EB68-22F28317F74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0000" y="1527055"/>
            <a:ext cx="6107475" cy="30777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Fynhonnell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bwcio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| 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Teithiau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2025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0035B0-A1ED-ECBE-9B07-9A4F655871DE}"/>
              </a:ext>
            </a:extLst>
          </p:cNvPr>
          <p:cNvSpPr txBox="1"/>
          <p:nvPr/>
        </p:nvSpPr>
        <p:spPr>
          <a:xfrm>
            <a:off x="360000" y="365124"/>
            <a:ext cx="89579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err="1">
                <a:solidFill>
                  <a:srgbClr val="04043F"/>
                </a:solidFill>
              </a:rPr>
              <a:t>Archebodd</a:t>
            </a:r>
            <a:r>
              <a:rPr lang="en-US" sz="2000" b="1">
                <a:solidFill>
                  <a:srgbClr val="04043F"/>
                </a:solidFill>
              </a:rPr>
              <a:t> 34% o </a:t>
            </a:r>
            <a:r>
              <a:rPr lang="en-US" sz="2000" b="1" err="1">
                <a:solidFill>
                  <a:srgbClr val="04043F"/>
                </a:solidFill>
              </a:rPr>
              <a:t>deithwyr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i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Gymru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eu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llety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trwy</a:t>
            </a:r>
            <a:r>
              <a:rPr lang="en-US" sz="2000" b="1">
                <a:solidFill>
                  <a:srgbClr val="04043F"/>
                </a:solidFill>
              </a:rPr>
              <a:t> '</a:t>
            </a:r>
            <a:r>
              <a:rPr lang="en-US" sz="2000" b="1" err="1">
                <a:solidFill>
                  <a:srgbClr val="04043F"/>
                </a:solidFill>
              </a:rPr>
              <a:t>wefan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deithio</a:t>
            </a:r>
            <a:r>
              <a:rPr lang="en-US" sz="2000" b="1">
                <a:solidFill>
                  <a:srgbClr val="04043F"/>
                </a:solidFill>
              </a:rPr>
              <a:t>' a 32% '</a:t>
            </a:r>
            <a:r>
              <a:rPr lang="en-US" sz="2000" b="1" err="1">
                <a:solidFill>
                  <a:srgbClr val="04043F"/>
                </a:solidFill>
              </a:rPr>
              <a:t>yn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uniongyrchol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gyda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darparwr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llety</a:t>
            </a:r>
            <a:r>
              <a:rPr lang="en-US" sz="2000" b="1">
                <a:solidFill>
                  <a:srgbClr val="04043F"/>
                </a:solidFill>
              </a:rPr>
              <a:t>'. </a:t>
            </a:r>
            <a:r>
              <a:rPr lang="en-US" sz="2000" b="1" err="1">
                <a:solidFill>
                  <a:srgbClr val="04043F"/>
                </a:solidFill>
              </a:rPr>
              <a:t>Daeth</a:t>
            </a:r>
            <a:r>
              <a:rPr lang="en-US" sz="2000" b="1">
                <a:solidFill>
                  <a:srgbClr val="04043F"/>
                </a:solidFill>
              </a:rPr>
              <a:t> 12% o </a:t>
            </a:r>
            <a:r>
              <a:rPr lang="en-US" sz="2000" b="1" err="1">
                <a:solidFill>
                  <a:srgbClr val="04043F"/>
                </a:solidFill>
              </a:rPr>
              <a:t>hyd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i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wybodaeth</a:t>
            </a:r>
            <a:r>
              <a:rPr lang="en-US" sz="2000" b="1">
                <a:solidFill>
                  <a:srgbClr val="04043F"/>
                </a:solidFill>
              </a:rPr>
              <a:t> am </a:t>
            </a:r>
            <a:r>
              <a:rPr lang="en-US" sz="2000" b="1" err="1">
                <a:solidFill>
                  <a:srgbClr val="04043F"/>
                </a:solidFill>
              </a:rPr>
              <a:t>eu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llety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trwy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wefan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Croeso</a:t>
            </a:r>
            <a:r>
              <a:rPr lang="en-US" sz="2000" b="1">
                <a:solidFill>
                  <a:srgbClr val="04043F"/>
                </a:solidFill>
              </a:rPr>
              <a:t> Cymru.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C1C81B03-AC08-9577-6388-FCB40A8A7D76}"/>
              </a:ext>
            </a:extLst>
          </p:cNvPr>
          <p:cNvSpPr txBox="1">
            <a:spLocks/>
          </p:cNvSpPr>
          <p:nvPr/>
        </p:nvSpPr>
        <p:spPr>
          <a:xfrm>
            <a:off x="360000" y="6019133"/>
            <a:ext cx="9042272" cy="5492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00">
                <a:solidFill>
                  <a:schemeClr val="tx1"/>
                </a:solidFill>
              </a:rPr>
              <a:t>A9. Sut </a:t>
            </a:r>
            <a:r>
              <a:rPr lang="en-US" sz="1100" err="1">
                <a:solidFill>
                  <a:schemeClr val="tx1"/>
                </a:solidFill>
              </a:rPr>
              <a:t>wnaethoch</a:t>
            </a:r>
            <a:r>
              <a:rPr lang="en-US" sz="1100">
                <a:solidFill>
                  <a:schemeClr val="tx1"/>
                </a:solidFill>
              </a:rPr>
              <a:t> chi </a:t>
            </a:r>
            <a:r>
              <a:rPr lang="en-US" sz="1100" err="1">
                <a:solidFill>
                  <a:schemeClr val="tx1"/>
                </a:solidFill>
              </a:rPr>
              <a:t>archebu</a:t>
            </a:r>
            <a:r>
              <a:rPr lang="en-US" sz="1100">
                <a:solidFill>
                  <a:schemeClr val="tx1"/>
                </a:solidFill>
              </a:rPr>
              <a:t> </a:t>
            </a:r>
            <a:r>
              <a:rPr lang="en-US" sz="1100" err="1">
                <a:solidFill>
                  <a:schemeClr val="tx1"/>
                </a:solidFill>
              </a:rPr>
              <a:t>eich</a:t>
            </a:r>
            <a:r>
              <a:rPr lang="en-US" sz="1100">
                <a:solidFill>
                  <a:schemeClr val="tx1"/>
                </a:solidFill>
              </a:rPr>
              <a:t> </a:t>
            </a:r>
            <a:r>
              <a:rPr lang="en-US" sz="1100" err="1">
                <a:solidFill>
                  <a:schemeClr val="tx1"/>
                </a:solidFill>
              </a:rPr>
              <a:t>llety</a:t>
            </a:r>
            <a:r>
              <a:rPr lang="en-US" sz="1100">
                <a:solidFill>
                  <a:schemeClr val="tx1"/>
                </a:solidFill>
              </a:rPr>
              <a:t> </a:t>
            </a:r>
            <a:r>
              <a:rPr lang="en-US" sz="1100" err="1">
                <a:solidFill>
                  <a:schemeClr val="tx1"/>
                </a:solidFill>
              </a:rPr>
              <a:t>ar</a:t>
            </a:r>
            <a:r>
              <a:rPr lang="en-US" sz="1100">
                <a:solidFill>
                  <a:schemeClr val="tx1"/>
                </a:solidFill>
              </a:rPr>
              <a:t> </a:t>
            </a:r>
            <a:r>
              <a:rPr lang="en-US" sz="1100" err="1">
                <a:solidFill>
                  <a:schemeClr val="tx1"/>
                </a:solidFill>
              </a:rPr>
              <a:t>gyfer</a:t>
            </a:r>
            <a:r>
              <a:rPr lang="en-US" sz="1100">
                <a:solidFill>
                  <a:schemeClr val="tx1"/>
                </a:solidFill>
              </a:rPr>
              <a:t> y daith hon </a:t>
            </a:r>
            <a:r>
              <a:rPr lang="en-US" sz="1100" err="1">
                <a:solidFill>
                  <a:schemeClr val="tx1"/>
                </a:solidFill>
              </a:rPr>
              <a:t>yng</a:t>
            </a:r>
            <a:r>
              <a:rPr lang="en-US" sz="1100">
                <a:solidFill>
                  <a:schemeClr val="tx1"/>
                </a:solidFill>
              </a:rPr>
              <a:t> </a:t>
            </a:r>
            <a:r>
              <a:rPr lang="en-US" sz="1100" err="1">
                <a:solidFill>
                  <a:schemeClr val="tx1"/>
                </a:solidFill>
              </a:rPr>
              <a:t>Nghymru</a:t>
            </a:r>
            <a:r>
              <a:rPr lang="en-US" sz="1100">
                <a:solidFill>
                  <a:schemeClr val="tx1"/>
                </a:solidFill>
              </a:rPr>
              <a:t>? </a:t>
            </a:r>
            <a:r>
              <a:rPr lang="en-US" sz="1100" err="1">
                <a:solidFill>
                  <a:schemeClr val="tx1"/>
                </a:solidFill>
              </a:rPr>
              <a:t>Teithwyr</a:t>
            </a:r>
            <a:r>
              <a:rPr lang="en-US" sz="1100">
                <a:solidFill>
                  <a:schemeClr val="tx1"/>
                </a:solidFill>
              </a:rPr>
              <a:t> Cymru 2025, n=159.A10. A </a:t>
            </a:r>
            <a:r>
              <a:rPr lang="en-US" sz="1100" err="1">
                <a:solidFill>
                  <a:schemeClr val="tx1"/>
                </a:solidFill>
              </a:rPr>
              <a:t>wnaethoch</a:t>
            </a:r>
            <a:r>
              <a:rPr lang="en-US" sz="1100">
                <a:solidFill>
                  <a:schemeClr val="tx1"/>
                </a:solidFill>
              </a:rPr>
              <a:t> chi </a:t>
            </a:r>
            <a:r>
              <a:rPr lang="en-US" sz="1100" err="1">
                <a:solidFill>
                  <a:schemeClr val="tx1"/>
                </a:solidFill>
              </a:rPr>
              <a:t>ddod</a:t>
            </a:r>
            <a:r>
              <a:rPr lang="en-US" sz="1100">
                <a:solidFill>
                  <a:schemeClr val="tx1"/>
                </a:solidFill>
              </a:rPr>
              <a:t> o </a:t>
            </a:r>
            <a:r>
              <a:rPr lang="en-US" sz="1100" err="1">
                <a:solidFill>
                  <a:schemeClr val="tx1"/>
                </a:solidFill>
              </a:rPr>
              <a:t>hyd</a:t>
            </a:r>
            <a:r>
              <a:rPr lang="en-US" sz="1100">
                <a:solidFill>
                  <a:schemeClr val="tx1"/>
                </a:solidFill>
              </a:rPr>
              <a:t> </a:t>
            </a:r>
            <a:r>
              <a:rPr lang="en-US" sz="1100" err="1">
                <a:solidFill>
                  <a:schemeClr val="tx1"/>
                </a:solidFill>
              </a:rPr>
              <a:t>i</a:t>
            </a:r>
            <a:r>
              <a:rPr lang="en-US" sz="1100">
                <a:solidFill>
                  <a:schemeClr val="tx1"/>
                </a:solidFill>
              </a:rPr>
              <a:t> </a:t>
            </a:r>
            <a:r>
              <a:rPr lang="en-US" sz="1100" err="1">
                <a:solidFill>
                  <a:schemeClr val="tx1"/>
                </a:solidFill>
              </a:rPr>
              <a:t>wybodaeth</a:t>
            </a:r>
            <a:r>
              <a:rPr lang="en-US" sz="1100">
                <a:solidFill>
                  <a:schemeClr val="tx1"/>
                </a:solidFill>
              </a:rPr>
              <a:t> neu </a:t>
            </a:r>
            <a:r>
              <a:rPr lang="en-US" sz="1100" err="1">
                <a:solidFill>
                  <a:schemeClr val="tx1"/>
                </a:solidFill>
              </a:rPr>
              <a:t>fanylion</a:t>
            </a:r>
            <a:r>
              <a:rPr lang="en-US" sz="1100">
                <a:solidFill>
                  <a:schemeClr val="tx1"/>
                </a:solidFill>
              </a:rPr>
              <a:t> </a:t>
            </a:r>
            <a:r>
              <a:rPr lang="en-US" sz="1100" err="1">
                <a:solidFill>
                  <a:schemeClr val="tx1"/>
                </a:solidFill>
              </a:rPr>
              <a:t>cyswllt</a:t>
            </a:r>
            <a:r>
              <a:rPr lang="en-US" sz="1100">
                <a:solidFill>
                  <a:schemeClr val="tx1"/>
                </a:solidFill>
              </a:rPr>
              <a:t> </a:t>
            </a:r>
            <a:r>
              <a:rPr lang="en-US" sz="1100" err="1">
                <a:solidFill>
                  <a:schemeClr val="tx1"/>
                </a:solidFill>
              </a:rPr>
              <a:t>ar</a:t>
            </a:r>
            <a:r>
              <a:rPr lang="en-US" sz="1100">
                <a:solidFill>
                  <a:schemeClr val="tx1"/>
                </a:solidFill>
              </a:rPr>
              <a:t> </a:t>
            </a:r>
            <a:r>
              <a:rPr lang="en-US" sz="1100" err="1">
                <a:solidFill>
                  <a:schemeClr val="tx1"/>
                </a:solidFill>
              </a:rPr>
              <a:t>gyfer</a:t>
            </a:r>
            <a:r>
              <a:rPr lang="en-US" sz="1100">
                <a:solidFill>
                  <a:schemeClr val="tx1"/>
                </a:solidFill>
              </a:rPr>
              <a:t> y </a:t>
            </a:r>
            <a:r>
              <a:rPr lang="en-US" sz="1100" err="1">
                <a:solidFill>
                  <a:schemeClr val="tx1"/>
                </a:solidFill>
              </a:rPr>
              <a:t>llety</a:t>
            </a:r>
            <a:r>
              <a:rPr lang="en-US" sz="1100">
                <a:solidFill>
                  <a:schemeClr val="tx1"/>
                </a:solidFill>
              </a:rPr>
              <a:t> y </a:t>
            </a:r>
            <a:r>
              <a:rPr lang="en-US" sz="1100" err="1">
                <a:solidFill>
                  <a:schemeClr val="tx1"/>
                </a:solidFill>
              </a:rPr>
              <a:t>buoch</a:t>
            </a:r>
            <a:r>
              <a:rPr lang="en-US" sz="1100">
                <a:solidFill>
                  <a:schemeClr val="tx1"/>
                </a:solidFill>
              </a:rPr>
              <a:t> </a:t>
            </a:r>
            <a:r>
              <a:rPr lang="en-US" sz="1100" err="1">
                <a:solidFill>
                  <a:schemeClr val="tx1"/>
                </a:solidFill>
              </a:rPr>
              <a:t>yn</a:t>
            </a:r>
            <a:r>
              <a:rPr lang="en-US" sz="1100">
                <a:solidFill>
                  <a:schemeClr val="tx1"/>
                </a:solidFill>
              </a:rPr>
              <a:t> aros </a:t>
            </a:r>
            <a:r>
              <a:rPr lang="en-US" sz="1100" err="1">
                <a:solidFill>
                  <a:schemeClr val="tx1"/>
                </a:solidFill>
              </a:rPr>
              <a:t>ynddo</a:t>
            </a:r>
            <a:r>
              <a:rPr lang="en-US" sz="1100">
                <a:solidFill>
                  <a:schemeClr val="tx1"/>
                </a:solidFill>
              </a:rPr>
              <a:t> </a:t>
            </a:r>
            <a:r>
              <a:rPr lang="en-US" sz="1100" err="1">
                <a:solidFill>
                  <a:schemeClr val="tx1"/>
                </a:solidFill>
              </a:rPr>
              <a:t>ar</a:t>
            </a:r>
            <a:r>
              <a:rPr lang="en-US" sz="1100">
                <a:solidFill>
                  <a:schemeClr val="tx1"/>
                </a:solidFill>
              </a:rPr>
              <a:t> </a:t>
            </a:r>
            <a:r>
              <a:rPr lang="en-US" sz="1100" err="1">
                <a:solidFill>
                  <a:schemeClr val="tx1"/>
                </a:solidFill>
              </a:rPr>
              <a:t>wefan</a:t>
            </a:r>
            <a:r>
              <a:rPr lang="en-US" sz="1100">
                <a:solidFill>
                  <a:schemeClr val="tx1"/>
                </a:solidFill>
              </a:rPr>
              <a:t> </a:t>
            </a:r>
            <a:r>
              <a:rPr lang="en-US" sz="1100" err="1">
                <a:solidFill>
                  <a:schemeClr val="tx1"/>
                </a:solidFill>
              </a:rPr>
              <a:t>Croeso</a:t>
            </a:r>
            <a:r>
              <a:rPr lang="en-US" sz="1100">
                <a:solidFill>
                  <a:schemeClr val="tx1"/>
                </a:solidFill>
              </a:rPr>
              <a:t> Cymru? Y </a:t>
            </a:r>
            <a:r>
              <a:rPr lang="en-US" sz="1100" err="1">
                <a:solidFill>
                  <a:schemeClr val="tx1"/>
                </a:solidFill>
              </a:rPr>
              <a:t>rhai</a:t>
            </a:r>
            <a:r>
              <a:rPr lang="en-US" sz="1100">
                <a:solidFill>
                  <a:schemeClr val="tx1"/>
                </a:solidFill>
              </a:rPr>
              <a:t> a </a:t>
            </a:r>
            <a:r>
              <a:rPr lang="en-US" sz="1100" err="1">
                <a:solidFill>
                  <a:schemeClr val="tx1"/>
                </a:solidFill>
              </a:rPr>
              <a:t>archebodd</a:t>
            </a:r>
            <a:r>
              <a:rPr lang="en-US" sz="1100">
                <a:solidFill>
                  <a:schemeClr val="tx1"/>
                </a:solidFill>
              </a:rPr>
              <a:t> </a:t>
            </a:r>
            <a:r>
              <a:rPr lang="en-US" sz="1100" err="1">
                <a:solidFill>
                  <a:schemeClr val="tx1"/>
                </a:solidFill>
              </a:rPr>
              <a:t>lety</a:t>
            </a:r>
            <a:r>
              <a:rPr lang="en-US" sz="1100">
                <a:solidFill>
                  <a:schemeClr val="tx1"/>
                </a:solidFill>
              </a:rPr>
              <a:t>, n=122.</a:t>
            </a:r>
          </a:p>
        </p:txBody>
      </p:sp>
      <p:grpSp>
        <p:nvGrpSpPr>
          <p:cNvPr id="6" name="Group 5" descr="Daeth 12% o hyd i wybodaeth neu fanylion cyswllt ar gyfer eu llety ar wefan Croeso Cymru yr un nifer â'r llynedd&#10;">
            <a:extLst>
              <a:ext uri="{FF2B5EF4-FFF2-40B4-BE49-F238E27FC236}">
                <a16:creationId xmlns:a16="http://schemas.microsoft.com/office/drawing/2014/main" id="{EED8F132-4A71-B5DC-5779-7FD72F030CD5}"/>
              </a:ext>
            </a:extLst>
          </p:cNvPr>
          <p:cNvGrpSpPr/>
          <p:nvPr/>
        </p:nvGrpSpPr>
        <p:grpSpPr>
          <a:xfrm>
            <a:off x="6823701" y="2286565"/>
            <a:ext cx="2578571" cy="3227121"/>
            <a:chOff x="6823701" y="2286565"/>
            <a:chExt cx="2578571" cy="322712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5A65465-ADF0-2C65-E14B-E13B2021347A}"/>
                </a:ext>
                <a:ext uri="{C183D7F6-B498-43B3-948B-1728B52AA6E4}">
                  <adec:decorative xmlns:adec="http://schemas.microsoft.com/office/drawing/2017/decorative" val="0"/>
                </a:ext>
              </a:extLst>
            </p:cNvPr>
            <p:cNvSpPr txBox="1"/>
            <p:nvPr/>
          </p:nvSpPr>
          <p:spPr>
            <a:xfrm>
              <a:off x="6823701" y="4559579"/>
              <a:ext cx="2578571" cy="95410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sz="1400" err="1"/>
                <a:t>Daeth</a:t>
              </a:r>
              <a:r>
                <a:rPr lang="en-GB" sz="1400"/>
                <a:t> 12% o </a:t>
              </a:r>
              <a:r>
                <a:rPr lang="en-GB" sz="1400" err="1"/>
                <a:t>hyd</a:t>
              </a:r>
              <a:r>
                <a:rPr lang="en-GB" sz="1400"/>
                <a:t> </a:t>
              </a:r>
              <a:r>
                <a:rPr lang="en-GB" sz="1400" err="1"/>
                <a:t>i</a:t>
              </a:r>
              <a:r>
                <a:rPr lang="en-GB" sz="1400"/>
                <a:t> </a:t>
              </a:r>
              <a:r>
                <a:rPr lang="en-GB" sz="1400" err="1"/>
                <a:t>wybodaeth</a:t>
              </a:r>
              <a:r>
                <a:rPr lang="en-GB" sz="1400"/>
                <a:t> neu </a:t>
              </a:r>
              <a:r>
                <a:rPr lang="en-GB" sz="1400" err="1"/>
                <a:t>fanylion</a:t>
              </a:r>
              <a:r>
                <a:rPr lang="en-GB" sz="1400"/>
                <a:t> </a:t>
              </a:r>
              <a:r>
                <a:rPr lang="en-GB" sz="1400" err="1"/>
                <a:t>cyswllt</a:t>
              </a:r>
              <a:r>
                <a:rPr lang="en-GB" sz="1400"/>
                <a:t> </a:t>
              </a:r>
              <a:r>
                <a:rPr lang="en-GB" sz="1400" err="1"/>
                <a:t>ar</a:t>
              </a:r>
              <a:r>
                <a:rPr lang="en-GB" sz="1400"/>
                <a:t> </a:t>
              </a:r>
              <a:r>
                <a:rPr lang="en-GB" sz="1400" err="1"/>
                <a:t>gyfer</a:t>
              </a:r>
              <a:r>
                <a:rPr lang="en-GB" sz="1400"/>
                <a:t> </a:t>
              </a:r>
              <a:r>
                <a:rPr lang="en-GB" sz="1400" err="1"/>
                <a:t>eu</a:t>
              </a:r>
              <a:r>
                <a:rPr lang="en-GB" sz="1400"/>
                <a:t> </a:t>
              </a:r>
              <a:r>
                <a:rPr lang="en-GB" sz="1400" err="1"/>
                <a:t>llety</a:t>
              </a:r>
              <a:r>
                <a:rPr lang="en-GB" sz="1400"/>
                <a:t> </a:t>
              </a:r>
              <a:r>
                <a:rPr lang="en-GB" sz="1400" err="1"/>
                <a:t>ar</a:t>
              </a:r>
              <a:r>
                <a:rPr lang="en-GB" sz="1400"/>
                <a:t> </a:t>
              </a:r>
              <a:r>
                <a:rPr lang="en-GB" sz="1400" err="1"/>
                <a:t>wefan</a:t>
              </a:r>
              <a:r>
                <a:rPr lang="en-GB" sz="1400"/>
                <a:t> </a:t>
              </a:r>
              <a:r>
                <a:rPr lang="en-GB" sz="1400" err="1"/>
                <a:t>Croeso</a:t>
              </a:r>
              <a:r>
                <a:rPr lang="en-GB" sz="1400"/>
                <a:t> Cymru yr un </a:t>
              </a:r>
              <a:r>
                <a:rPr lang="en-GB" sz="1400" err="1"/>
                <a:t>nifer</a:t>
              </a:r>
              <a:r>
                <a:rPr lang="en-GB" sz="1400"/>
                <a:t> </a:t>
              </a:r>
              <a:r>
                <a:rPr lang="en-GB" sz="1400" err="1"/>
                <a:t>â'r</a:t>
              </a:r>
              <a:r>
                <a:rPr lang="en-GB" sz="1400"/>
                <a:t> </a:t>
              </a:r>
              <a:r>
                <a:rPr lang="en-GB" sz="1400" err="1"/>
                <a:t>llynedd</a:t>
              </a:r>
              <a:endParaRPr lang="en-GB" sz="1200">
                <a:solidFill>
                  <a:srgbClr val="120742"/>
                </a:solidFill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90EA822A-0508-DF75-ACD6-8F852C11B8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6906176" y="2286565"/>
              <a:ext cx="2411798" cy="2273014"/>
              <a:chOff x="6982185" y="2760024"/>
              <a:chExt cx="2411798" cy="2273014"/>
            </a:xfrm>
          </p:grpSpPr>
          <p:graphicFrame>
            <p:nvGraphicFramePr>
              <p:cNvPr id="9" name="Chart 8">
                <a:extLst>
                  <a:ext uri="{FF2B5EF4-FFF2-40B4-BE49-F238E27FC236}">
                    <a16:creationId xmlns:a16="http://schemas.microsoft.com/office/drawing/2014/main" id="{E353591C-E62E-DAA5-B245-25D95C0EA403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951076854"/>
                  </p:ext>
                </p:extLst>
              </p:nvPr>
            </p:nvGraphicFramePr>
            <p:xfrm>
              <a:off x="6982185" y="2760024"/>
              <a:ext cx="2411798" cy="2273014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5"/>
              </a:graphicData>
            </a:graphic>
          </p:graphicFrame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F4C8EA8-24D8-B12A-8450-426E420C78B3}"/>
                  </a:ext>
                  <a:ext uri="{C183D7F6-B498-43B3-948B-1728B52AA6E4}">
                    <adec:decorative xmlns:adec="http://schemas.microsoft.com/office/drawing/2017/decorative" val="0"/>
                  </a:ext>
                </a:extLst>
              </p:cNvPr>
              <p:cNvSpPr txBox="1"/>
              <p:nvPr/>
            </p:nvSpPr>
            <p:spPr>
              <a:xfrm>
                <a:off x="7557346" y="3510044"/>
                <a:ext cx="1338828" cy="7848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4500" b="1">
                    <a:solidFill>
                      <a:srgbClr val="120742"/>
                    </a:solidFill>
                  </a:rPr>
                  <a:t>12</a:t>
                </a:r>
                <a:r>
                  <a:rPr lang="en-GB" sz="4500" b="1" noProof="0">
                    <a:solidFill>
                      <a:srgbClr val="120742"/>
                    </a:solidFill>
                  </a:rPr>
                  <a:t>%</a:t>
                </a:r>
              </a:p>
            </p:txBody>
          </p:sp>
        </p:grp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E1651DD-445E-0ED1-D56B-E7E1F99325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6759367" y="1828800"/>
            <a:ext cx="0" cy="3984445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48417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1FF1AE-78DE-791B-56A1-EDC4536606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4B6D4-60FF-4595-9DB0-0B3E0091D48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0000" y="1297123"/>
            <a:ext cx="6107475" cy="30777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Math o 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lety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| </a:t>
            </a:r>
            <a:r>
              <a:rPr lang="en-GB" sz="1400" err="1">
                <a:solidFill>
                  <a:srgbClr val="120742"/>
                </a:solidFill>
                <a:latin typeface="+mn-lt"/>
                <a:ea typeface="+mn-ea"/>
                <a:cs typeface="+mn-cs"/>
              </a:rPr>
              <a:t>Teithiau</a:t>
            </a:r>
            <a:r>
              <a:rPr lang="en-GB" sz="1400">
                <a:solidFill>
                  <a:srgbClr val="120742"/>
                </a:solidFill>
                <a:latin typeface="+mn-lt"/>
                <a:ea typeface="+mn-ea"/>
                <a:cs typeface="+mn-cs"/>
              </a:rPr>
              <a:t> 2025</a:t>
            </a: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FCDB6F-BE59-D7EB-3111-A0F86F469BF5}"/>
              </a:ext>
            </a:extLst>
          </p:cNvPr>
          <p:cNvSpPr txBox="1"/>
          <p:nvPr/>
        </p:nvSpPr>
        <p:spPr>
          <a:xfrm>
            <a:off x="360000" y="365124"/>
            <a:ext cx="72314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04043F"/>
                </a:solidFill>
              </a:rPr>
              <a:t>'</a:t>
            </a:r>
            <a:r>
              <a:rPr lang="en-US" sz="2000" b="1" err="1">
                <a:solidFill>
                  <a:srgbClr val="04043F"/>
                </a:solidFill>
              </a:rPr>
              <a:t>Gwestai</a:t>
            </a:r>
            <a:r>
              <a:rPr lang="en-US" sz="2000" b="1">
                <a:solidFill>
                  <a:srgbClr val="04043F"/>
                </a:solidFill>
              </a:rPr>
              <a:t>/</a:t>
            </a:r>
            <a:r>
              <a:rPr lang="en-US" sz="2000" b="1" err="1">
                <a:solidFill>
                  <a:srgbClr val="04043F"/>
                </a:solidFill>
              </a:rPr>
              <a:t>tafarndai</a:t>
            </a:r>
            <a:r>
              <a:rPr lang="en-US" sz="2000" b="1">
                <a:solidFill>
                  <a:srgbClr val="04043F"/>
                </a:solidFill>
              </a:rPr>
              <a:t>' </a:t>
            </a:r>
            <a:r>
              <a:rPr lang="en-US" sz="2000" b="1" err="1">
                <a:solidFill>
                  <a:srgbClr val="04043F"/>
                </a:solidFill>
              </a:rPr>
              <a:t>oedd</a:t>
            </a:r>
            <a:r>
              <a:rPr lang="en-US" sz="2000" b="1">
                <a:solidFill>
                  <a:srgbClr val="04043F"/>
                </a:solidFill>
              </a:rPr>
              <a:t> y math </a:t>
            </a:r>
            <a:r>
              <a:rPr lang="en-US" sz="2000" b="1" err="1">
                <a:solidFill>
                  <a:srgbClr val="04043F"/>
                </a:solidFill>
              </a:rPr>
              <a:t>llety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mwyaf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poblogaidd</a:t>
            </a:r>
            <a:r>
              <a:rPr lang="en-US" sz="2000" b="1">
                <a:solidFill>
                  <a:srgbClr val="04043F"/>
                </a:solidFill>
              </a:rPr>
              <a:t> (36%).</a:t>
            </a:r>
            <a:endParaRPr lang="en-GB" sz="2000" b="1">
              <a:solidFill>
                <a:srgbClr val="04043F"/>
              </a:solidFill>
            </a:endParaRPr>
          </a:p>
        </p:txBody>
      </p:sp>
      <p:graphicFrame>
        <p:nvGraphicFramePr>
          <p:cNvPr id="3" name="Chart 2" descr="Siart bar llorweddol yn dangos math o lety a ddefnyddiwyd, o'r mwyaf poblogaidd &quot;gwesty/tafarn&quot; (36%) i &quot;faniau gwersylla/cartrefi modur&quot; (11%).">
            <a:extLst>
              <a:ext uri="{FF2B5EF4-FFF2-40B4-BE49-F238E27FC236}">
                <a16:creationId xmlns:a16="http://schemas.microsoft.com/office/drawing/2014/main" id="{56C3B60B-EE0E-3E96-5EE6-A54DA7D8AE9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93963036"/>
              </p:ext>
            </p:extLst>
          </p:nvPr>
        </p:nvGraphicFramePr>
        <p:xfrm>
          <a:off x="-1534155" y="1676400"/>
          <a:ext cx="8094195" cy="4452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B22FB2-7F60-3310-40FF-9CA468F9BBB6}"/>
              </a:ext>
            </a:extLst>
          </p:cNvPr>
          <p:cNvSpPr txBox="1">
            <a:spLocks/>
          </p:cNvSpPr>
          <p:nvPr/>
        </p:nvSpPr>
        <p:spPr>
          <a:xfrm>
            <a:off x="346437" y="6129240"/>
            <a:ext cx="6865937" cy="4715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>
                <a:solidFill>
                  <a:schemeClr val="tx1"/>
                </a:solidFill>
              </a:rPr>
              <a:t>A11. Pa </a:t>
            </a:r>
            <a:r>
              <a:rPr lang="en-US" sz="1200" err="1">
                <a:solidFill>
                  <a:schemeClr val="tx1"/>
                </a:solidFill>
              </a:rPr>
              <a:t>fath</a:t>
            </a:r>
            <a:r>
              <a:rPr lang="en-US" sz="1200">
                <a:solidFill>
                  <a:schemeClr val="tx1"/>
                </a:solidFill>
              </a:rPr>
              <a:t>/faint o </a:t>
            </a:r>
            <a:r>
              <a:rPr lang="en-US" sz="1200" err="1">
                <a:solidFill>
                  <a:schemeClr val="tx1"/>
                </a:solidFill>
              </a:rPr>
              <a:t>lety</a:t>
            </a:r>
            <a:r>
              <a:rPr lang="en-US" sz="1200">
                <a:solidFill>
                  <a:schemeClr val="tx1"/>
                </a:solidFill>
              </a:rPr>
              <a:t> y </a:t>
            </a:r>
            <a:r>
              <a:rPr lang="en-US" sz="1200" err="1">
                <a:solidFill>
                  <a:schemeClr val="tx1"/>
                </a:solidFill>
              </a:rPr>
              <a:t>buoch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yn</a:t>
            </a:r>
            <a:r>
              <a:rPr lang="en-US" sz="1200">
                <a:solidFill>
                  <a:schemeClr val="tx1"/>
                </a:solidFill>
              </a:rPr>
              <a:t> aros </a:t>
            </a:r>
            <a:r>
              <a:rPr lang="en-US" sz="1200" err="1">
                <a:solidFill>
                  <a:schemeClr val="tx1"/>
                </a:solidFill>
              </a:rPr>
              <a:t>ynddo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yn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ystod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eich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taith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yn</a:t>
            </a:r>
            <a:r>
              <a:rPr lang="en-US" sz="1200">
                <a:solidFill>
                  <a:schemeClr val="tx1"/>
                </a:solidFill>
              </a:rPr>
              <a:t> 2025 </a:t>
            </a:r>
            <a:r>
              <a:rPr lang="en-US" sz="1200" err="1">
                <a:solidFill>
                  <a:schemeClr val="tx1"/>
                </a:solidFill>
              </a:rPr>
              <a:t>yng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Nghymru</a:t>
            </a:r>
            <a:r>
              <a:rPr lang="en-US" sz="1200">
                <a:solidFill>
                  <a:schemeClr val="tx1"/>
                </a:solidFill>
              </a:rPr>
              <a:t>? </a:t>
            </a:r>
            <a:r>
              <a:rPr lang="en-US" sz="1200" err="1">
                <a:solidFill>
                  <a:schemeClr val="tx1"/>
                </a:solidFill>
              </a:rPr>
              <a:t>Teithwyr</a:t>
            </a:r>
            <a:r>
              <a:rPr lang="en-US" sz="1200">
                <a:solidFill>
                  <a:schemeClr val="tx1"/>
                </a:solidFill>
              </a:rPr>
              <a:t> Cymru 2025, n=159.</a:t>
            </a: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FD9D4F1D-09CD-5124-2699-05E6A038ED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8786" y="0"/>
            <a:ext cx="4854689" cy="6625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22172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B3DBE4-3B13-E6BC-4A71-DCD103DE07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brown castle at golden hour">
            <a:extLst>
              <a:ext uri="{FF2B5EF4-FFF2-40B4-BE49-F238E27FC236}">
                <a16:creationId xmlns:a16="http://schemas.microsoft.com/office/drawing/2014/main" id="{935EA0C6-015D-D881-95BA-8DA62922C5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599" y="0"/>
            <a:ext cx="122935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A6388E5-507E-8B60-2A93-91CB08BA70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01599" y="0"/>
            <a:ext cx="12293599" cy="6858000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2786C95-76ED-E316-5B6E-71E7BA9EB69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6467" y="2908857"/>
            <a:ext cx="7126696" cy="5232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EFFAITH MARCHNATA CROESO CYMRU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29A46452-EB9B-3AB1-6265-F1CCBD322C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599" y="6207245"/>
            <a:ext cx="976133" cy="65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87A9474-AC8D-58D8-99AF-95A0815C5C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34" y="6389806"/>
            <a:ext cx="886973" cy="28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4900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FCC5DE-18C1-3930-4D46-980D776379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09D2F0F5-BB64-55DB-9ABD-1BE08B134BA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0000" y="288000"/>
            <a:ext cx="5486400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EFFAITH MARCHNATA CROESO CYMRU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1F8170F-EBEB-17A9-359A-0691AD79E5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45042" y="688110"/>
            <a:ext cx="490938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>
            <a:extLst>
              <a:ext uri="{FF2B5EF4-FFF2-40B4-BE49-F238E27FC236}">
                <a16:creationId xmlns:a16="http://schemas.microsoft.com/office/drawing/2014/main" id="{EE5A3A0B-B11F-049E-C190-D9273B5C4B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8818"/>
            <a:ext cx="4061263" cy="5589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9C2F601F-C771-7437-19EF-37CD4F70ED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6720" y="1268816"/>
            <a:ext cx="4150043" cy="5589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7AC360D3-138E-84A1-E8BD-85B431FA44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6501" y="1268818"/>
            <a:ext cx="4061263" cy="5589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73CED2A-31C1-9B6A-15AD-45E8EB668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8059" y="1268815"/>
            <a:ext cx="12208117" cy="5589184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BD8DEB0-A3D3-71F2-A4CC-019B9521EF9D}"/>
              </a:ext>
            </a:extLst>
          </p:cNvPr>
          <p:cNvSpPr txBox="1"/>
          <p:nvPr/>
        </p:nvSpPr>
        <p:spPr>
          <a:xfrm>
            <a:off x="19547" y="1495754"/>
            <a:ext cx="4059565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err="1">
                <a:solidFill>
                  <a:schemeClr val="bg1"/>
                </a:solidFill>
              </a:rPr>
              <a:t>Cysylltu</a:t>
            </a:r>
            <a:r>
              <a:rPr lang="en-US" sz="2000" b="1">
                <a:solidFill>
                  <a:schemeClr val="bg1"/>
                </a:solidFill>
              </a:rPr>
              <a:t> â </a:t>
            </a:r>
            <a:r>
              <a:rPr lang="en-US" sz="2000" b="1" err="1">
                <a:solidFill>
                  <a:schemeClr val="bg1"/>
                </a:solidFill>
              </a:rPr>
              <a:t>Chroeso</a:t>
            </a:r>
            <a:r>
              <a:rPr lang="en-US" sz="2000" b="1">
                <a:solidFill>
                  <a:schemeClr val="bg1"/>
                </a:solidFill>
              </a:rPr>
              <a:t> Cymru</a:t>
            </a:r>
          </a:p>
          <a:p>
            <a:pPr algn="ctr"/>
            <a:endParaRPr lang="en-US" sz="2000" b="1">
              <a:solidFill>
                <a:schemeClr val="bg1"/>
              </a:solidFill>
            </a:endParaRPr>
          </a:p>
          <a:p>
            <a:pPr algn="ctr"/>
            <a:r>
              <a:rPr lang="en-US" err="1">
                <a:solidFill>
                  <a:schemeClr val="bg1"/>
                </a:solidFill>
              </a:rPr>
              <a:t>Roedd</a:t>
            </a:r>
            <a:r>
              <a:rPr lang="en-US">
                <a:solidFill>
                  <a:schemeClr val="bg1"/>
                </a:solidFill>
              </a:rPr>
              <a:t> </a:t>
            </a:r>
            <a:r>
              <a:rPr lang="en-US" err="1">
                <a:solidFill>
                  <a:schemeClr val="bg1"/>
                </a:solidFill>
              </a:rPr>
              <a:t>teithwyr</a:t>
            </a:r>
            <a:r>
              <a:rPr lang="en-US">
                <a:solidFill>
                  <a:schemeClr val="bg1"/>
                </a:solidFill>
              </a:rPr>
              <a:t> </a:t>
            </a:r>
            <a:r>
              <a:rPr lang="en-US" err="1">
                <a:solidFill>
                  <a:schemeClr val="bg1"/>
                </a:solidFill>
              </a:rPr>
              <a:t>i</a:t>
            </a:r>
            <a:r>
              <a:rPr lang="en-US">
                <a:solidFill>
                  <a:schemeClr val="bg1"/>
                </a:solidFill>
              </a:rPr>
              <a:t> </a:t>
            </a:r>
            <a:r>
              <a:rPr lang="en-US" err="1">
                <a:solidFill>
                  <a:schemeClr val="bg1"/>
                </a:solidFill>
              </a:rPr>
              <a:t>Gymru</a:t>
            </a:r>
            <a:r>
              <a:rPr lang="en-US">
                <a:solidFill>
                  <a:schemeClr val="bg1"/>
                </a:solidFill>
              </a:rPr>
              <a:t> </a:t>
            </a:r>
            <a:r>
              <a:rPr lang="en-US" err="1">
                <a:solidFill>
                  <a:schemeClr val="bg1"/>
                </a:solidFill>
              </a:rPr>
              <a:t>fwyaf</a:t>
            </a:r>
            <a:r>
              <a:rPr lang="en-US">
                <a:solidFill>
                  <a:schemeClr val="bg1"/>
                </a:solidFill>
              </a:rPr>
              <a:t> </a:t>
            </a:r>
            <a:r>
              <a:rPr lang="en-US" err="1">
                <a:solidFill>
                  <a:schemeClr val="bg1"/>
                </a:solidFill>
              </a:rPr>
              <a:t>tebygol</a:t>
            </a:r>
            <a:r>
              <a:rPr lang="en-US">
                <a:solidFill>
                  <a:schemeClr val="bg1"/>
                </a:solidFill>
              </a:rPr>
              <a:t> o </a:t>
            </a:r>
            <a:r>
              <a:rPr lang="en-US" err="1">
                <a:solidFill>
                  <a:schemeClr val="bg1"/>
                </a:solidFill>
              </a:rPr>
              <a:t>fod</a:t>
            </a:r>
            <a:r>
              <a:rPr lang="en-US">
                <a:solidFill>
                  <a:schemeClr val="bg1"/>
                </a:solidFill>
              </a:rPr>
              <a:t> </a:t>
            </a:r>
            <a:r>
              <a:rPr lang="en-US" err="1">
                <a:solidFill>
                  <a:schemeClr val="bg1"/>
                </a:solidFill>
              </a:rPr>
              <a:t>wedi</a:t>
            </a:r>
            <a:r>
              <a:rPr lang="en-US">
                <a:solidFill>
                  <a:schemeClr val="bg1"/>
                </a:solidFill>
              </a:rPr>
              <a:t> </a:t>
            </a:r>
            <a:r>
              <a:rPr lang="en-US" err="1">
                <a:solidFill>
                  <a:schemeClr val="bg1"/>
                </a:solidFill>
              </a:rPr>
              <a:t>gweld</a:t>
            </a:r>
            <a:r>
              <a:rPr lang="en-US">
                <a:solidFill>
                  <a:schemeClr val="bg1"/>
                </a:solidFill>
              </a:rPr>
              <a:t> neu </a:t>
            </a:r>
            <a:r>
              <a:rPr lang="en-US" err="1">
                <a:solidFill>
                  <a:schemeClr val="bg1"/>
                </a:solidFill>
              </a:rPr>
              <a:t>glywed</a:t>
            </a:r>
            <a:r>
              <a:rPr lang="en-US">
                <a:solidFill>
                  <a:schemeClr val="bg1"/>
                </a:solidFill>
              </a:rPr>
              <a:t> am </a:t>
            </a:r>
            <a:r>
              <a:rPr lang="en-US" err="1">
                <a:solidFill>
                  <a:schemeClr val="bg1"/>
                </a:solidFill>
              </a:rPr>
              <a:t>Gymru</a:t>
            </a:r>
            <a:r>
              <a:rPr lang="en-US">
                <a:solidFill>
                  <a:schemeClr val="bg1"/>
                </a:solidFill>
              </a:rPr>
              <a:t> </a:t>
            </a:r>
            <a:r>
              <a:rPr lang="en-US" err="1">
                <a:solidFill>
                  <a:schemeClr val="bg1"/>
                </a:solidFill>
              </a:rPr>
              <a:t>trwy</a:t>
            </a:r>
            <a:r>
              <a:rPr lang="en-US">
                <a:solidFill>
                  <a:schemeClr val="bg1"/>
                </a:solidFill>
              </a:rPr>
              <a:t> </a:t>
            </a:r>
            <a:r>
              <a:rPr lang="en-US" err="1">
                <a:solidFill>
                  <a:schemeClr val="bg1"/>
                </a:solidFill>
              </a:rPr>
              <a:t>hyrwyddiad</a:t>
            </a:r>
            <a:r>
              <a:rPr lang="en-US">
                <a:solidFill>
                  <a:schemeClr val="bg1"/>
                </a:solidFill>
              </a:rPr>
              <a:t> neu </a:t>
            </a:r>
            <a:r>
              <a:rPr lang="en-US" err="1">
                <a:solidFill>
                  <a:schemeClr val="bg1"/>
                </a:solidFill>
              </a:rPr>
              <a:t>gynnwys</a:t>
            </a:r>
            <a:r>
              <a:rPr lang="en-US">
                <a:solidFill>
                  <a:schemeClr val="bg1"/>
                </a:solidFill>
              </a:rPr>
              <a:t> </a:t>
            </a:r>
            <a:r>
              <a:rPr lang="en-US" err="1">
                <a:solidFill>
                  <a:schemeClr val="bg1"/>
                </a:solidFill>
              </a:rPr>
              <a:t>ar</a:t>
            </a:r>
            <a:r>
              <a:rPr lang="en-US">
                <a:solidFill>
                  <a:schemeClr val="bg1"/>
                </a:solidFill>
              </a:rPr>
              <a:t> </a:t>
            </a:r>
            <a:r>
              <a:rPr lang="en-US" err="1">
                <a:solidFill>
                  <a:schemeClr val="bg1"/>
                </a:solidFill>
              </a:rPr>
              <a:t>wefan</a:t>
            </a:r>
            <a:r>
              <a:rPr lang="en-US">
                <a:solidFill>
                  <a:schemeClr val="bg1"/>
                </a:solidFill>
              </a:rPr>
              <a:t> (40%) neu </a:t>
            </a:r>
            <a:r>
              <a:rPr lang="en-US" err="1">
                <a:solidFill>
                  <a:schemeClr val="bg1"/>
                </a:solidFill>
              </a:rPr>
              <a:t>gyfryngau</a:t>
            </a:r>
            <a:r>
              <a:rPr lang="en-US">
                <a:solidFill>
                  <a:schemeClr val="bg1"/>
                </a:solidFill>
              </a:rPr>
              <a:t> </a:t>
            </a:r>
            <a:r>
              <a:rPr lang="en-US" err="1">
                <a:solidFill>
                  <a:schemeClr val="bg1"/>
                </a:solidFill>
              </a:rPr>
              <a:t>cymdeithasol</a:t>
            </a:r>
            <a:r>
              <a:rPr lang="en-US">
                <a:solidFill>
                  <a:schemeClr val="bg1"/>
                </a:solidFill>
              </a:rPr>
              <a:t> (32%), ac </a:t>
            </a:r>
            <a:r>
              <a:rPr lang="en-US" err="1">
                <a:solidFill>
                  <a:schemeClr val="bg1"/>
                </a:solidFill>
              </a:rPr>
              <a:t>yna</a:t>
            </a:r>
            <a:r>
              <a:rPr lang="en-US">
                <a:solidFill>
                  <a:schemeClr val="bg1"/>
                </a:solidFill>
              </a:rPr>
              <a:t> </a:t>
            </a:r>
            <a:r>
              <a:rPr lang="en-US" err="1">
                <a:solidFill>
                  <a:schemeClr val="bg1"/>
                </a:solidFill>
              </a:rPr>
              <a:t>trwy</a:t>
            </a:r>
            <a:r>
              <a:rPr lang="en-US">
                <a:solidFill>
                  <a:schemeClr val="bg1"/>
                </a:solidFill>
              </a:rPr>
              <a:t> </a:t>
            </a:r>
            <a:r>
              <a:rPr lang="en-US" err="1">
                <a:solidFill>
                  <a:schemeClr val="bg1"/>
                </a:solidFill>
              </a:rPr>
              <a:t>cyfatherbiad</a:t>
            </a:r>
            <a:r>
              <a:rPr lang="en-US">
                <a:solidFill>
                  <a:schemeClr val="bg1"/>
                </a:solidFill>
              </a:rPr>
              <a:t> </a:t>
            </a:r>
            <a:r>
              <a:rPr lang="en-US" err="1">
                <a:solidFill>
                  <a:schemeClr val="bg1"/>
                </a:solidFill>
              </a:rPr>
              <a:t>geiriol</a:t>
            </a:r>
            <a:r>
              <a:rPr lang="en-US">
                <a:solidFill>
                  <a:schemeClr val="bg1"/>
                </a:solidFill>
              </a:rPr>
              <a:t>/</a:t>
            </a:r>
            <a:r>
              <a:rPr lang="en-US" err="1">
                <a:solidFill>
                  <a:schemeClr val="bg1"/>
                </a:solidFill>
              </a:rPr>
              <a:t>sgyrsiau</a:t>
            </a:r>
            <a:r>
              <a:rPr lang="en-US">
                <a:solidFill>
                  <a:schemeClr val="bg1"/>
                </a:solidFill>
              </a:rPr>
              <a:t> (30%).</a:t>
            </a:r>
          </a:p>
          <a:p>
            <a:pPr algn="ctr"/>
            <a:endParaRPr lang="en-US">
              <a:solidFill>
                <a:schemeClr val="bg1"/>
              </a:solidFill>
            </a:endParaRPr>
          </a:p>
          <a:p>
            <a:pPr algn="ctr"/>
            <a:r>
              <a:rPr lang="en-US">
                <a:solidFill>
                  <a:schemeClr val="bg1"/>
                </a:solidFill>
              </a:rPr>
              <a:t>E-</a:t>
            </a:r>
            <a:r>
              <a:rPr lang="en-US" err="1">
                <a:solidFill>
                  <a:schemeClr val="bg1"/>
                </a:solidFill>
              </a:rPr>
              <a:t>gylchlythyrau</a:t>
            </a:r>
            <a:r>
              <a:rPr lang="en-US">
                <a:solidFill>
                  <a:schemeClr val="bg1"/>
                </a:solidFill>
              </a:rPr>
              <a:t> </a:t>
            </a:r>
            <a:r>
              <a:rPr lang="en-US" err="1">
                <a:solidFill>
                  <a:schemeClr val="bg1"/>
                </a:solidFill>
              </a:rPr>
              <a:t>sy'n</a:t>
            </a:r>
            <a:r>
              <a:rPr lang="en-US">
                <a:solidFill>
                  <a:schemeClr val="bg1"/>
                </a:solidFill>
              </a:rPr>
              <a:t> </a:t>
            </a:r>
            <a:r>
              <a:rPr lang="en-US" err="1">
                <a:solidFill>
                  <a:schemeClr val="bg1"/>
                </a:solidFill>
              </a:rPr>
              <a:t>parhau</a:t>
            </a:r>
            <a:r>
              <a:rPr lang="en-US">
                <a:solidFill>
                  <a:schemeClr val="bg1"/>
                </a:solidFill>
              </a:rPr>
              <a:t> </a:t>
            </a:r>
            <a:r>
              <a:rPr lang="en-US" err="1">
                <a:solidFill>
                  <a:schemeClr val="bg1"/>
                </a:solidFill>
              </a:rPr>
              <a:t>i</a:t>
            </a:r>
            <a:r>
              <a:rPr lang="en-US">
                <a:solidFill>
                  <a:schemeClr val="bg1"/>
                </a:solidFill>
              </a:rPr>
              <a:t> </a:t>
            </a:r>
            <a:r>
              <a:rPr lang="en-US" err="1">
                <a:solidFill>
                  <a:schemeClr val="bg1"/>
                </a:solidFill>
              </a:rPr>
              <a:t>fod</a:t>
            </a:r>
            <a:r>
              <a:rPr lang="en-US">
                <a:solidFill>
                  <a:schemeClr val="bg1"/>
                </a:solidFill>
              </a:rPr>
              <a:t> y </a:t>
            </a:r>
            <a:r>
              <a:rPr lang="en-US" err="1">
                <a:solidFill>
                  <a:schemeClr val="bg1"/>
                </a:solidFill>
              </a:rPr>
              <a:t>ffordd</a:t>
            </a:r>
            <a:r>
              <a:rPr lang="en-US">
                <a:solidFill>
                  <a:schemeClr val="bg1"/>
                </a:solidFill>
              </a:rPr>
              <a:t> </a:t>
            </a:r>
            <a:r>
              <a:rPr lang="en-US" err="1">
                <a:solidFill>
                  <a:schemeClr val="bg1"/>
                </a:solidFill>
              </a:rPr>
              <a:t>fwyaf</a:t>
            </a:r>
            <a:r>
              <a:rPr lang="en-US">
                <a:solidFill>
                  <a:schemeClr val="bg1"/>
                </a:solidFill>
              </a:rPr>
              <a:t> </a:t>
            </a:r>
            <a:r>
              <a:rPr lang="en-US" err="1">
                <a:solidFill>
                  <a:schemeClr val="bg1"/>
                </a:solidFill>
              </a:rPr>
              <a:t>cyffredin</a:t>
            </a:r>
            <a:r>
              <a:rPr lang="en-US">
                <a:solidFill>
                  <a:schemeClr val="bg1"/>
                </a:solidFill>
              </a:rPr>
              <a:t> o </a:t>
            </a:r>
            <a:r>
              <a:rPr lang="en-US" err="1">
                <a:solidFill>
                  <a:schemeClr val="bg1"/>
                </a:solidFill>
              </a:rPr>
              <a:t>dderbyn</a:t>
            </a:r>
            <a:r>
              <a:rPr lang="en-US">
                <a:solidFill>
                  <a:schemeClr val="bg1"/>
                </a:solidFill>
              </a:rPr>
              <a:t> </a:t>
            </a:r>
            <a:r>
              <a:rPr lang="en-US" err="1">
                <a:solidFill>
                  <a:schemeClr val="bg1"/>
                </a:solidFill>
              </a:rPr>
              <a:t>cynnwys</a:t>
            </a:r>
            <a:r>
              <a:rPr lang="en-US">
                <a:solidFill>
                  <a:schemeClr val="bg1"/>
                </a:solidFill>
              </a:rPr>
              <a:t> </a:t>
            </a:r>
            <a:r>
              <a:rPr lang="en-US" err="1">
                <a:solidFill>
                  <a:schemeClr val="bg1"/>
                </a:solidFill>
              </a:rPr>
              <a:t>Croeso</a:t>
            </a:r>
            <a:r>
              <a:rPr lang="en-US">
                <a:solidFill>
                  <a:schemeClr val="bg1"/>
                </a:solidFill>
              </a:rPr>
              <a:t> Cymru </a:t>
            </a:r>
            <a:r>
              <a:rPr lang="en-US" err="1">
                <a:solidFill>
                  <a:schemeClr val="bg1"/>
                </a:solidFill>
              </a:rPr>
              <a:t>ar</a:t>
            </a:r>
            <a:r>
              <a:rPr lang="en-US">
                <a:solidFill>
                  <a:schemeClr val="bg1"/>
                </a:solidFill>
              </a:rPr>
              <a:t> </a:t>
            </a:r>
            <a:r>
              <a:rPr lang="en-US" err="1">
                <a:solidFill>
                  <a:schemeClr val="bg1"/>
                </a:solidFill>
              </a:rPr>
              <a:t>lefel</a:t>
            </a:r>
            <a:r>
              <a:rPr lang="en-US">
                <a:solidFill>
                  <a:schemeClr val="bg1"/>
                </a:solidFill>
              </a:rPr>
              <a:t> </a:t>
            </a:r>
            <a:r>
              <a:rPr lang="en-US" err="1">
                <a:solidFill>
                  <a:schemeClr val="bg1"/>
                </a:solidFill>
              </a:rPr>
              <a:t>gyfanswm</a:t>
            </a:r>
            <a:r>
              <a:rPr lang="en-US">
                <a:solidFill>
                  <a:schemeClr val="bg1"/>
                </a:solidFill>
              </a:rPr>
              <a:t> (76%) </a:t>
            </a:r>
            <a:r>
              <a:rPr lang="en-US" err="1">
                <a:solidFill>
                  <a:schemeClr val="bg1"/>
                </a:solidFill>
              </a:rPr>
              <a:t>o'r</a:t>
            </a:r>
            <a:r>
              <a:rPr lang="en-US">
                <a:solidFill>
                  <a:schemeClr val="bg1"/>
                </a:solidFill>
              </a:rPr>
              <a:t> </a:t>
            </a:r>
            <a:r>
              <a:rPr lang="en-US" err="1">
                <a:solidFill>
                  <a:schemeClr val="bg1"/>
                </a:solidFill>
              </a:rPr>
              <a:t>rhai</a:t>
            </a:r>
            <a:r>
              <a:rPr lang="en-US">
                <a:solidFill>
                  <a:schemeClr val="bg1"/>
                </a:solidFill>
              </a:rPr>
              <a:t> a </a:t>
            </a:r>
            <a:r>
              <a:rPr lang="en-US" err="1">
                <a:solidFill>
                  <a:schemeClr val="bg1"/>
                </a:solidFill>
              </a:rPr>
              <a:t>samplwyd</a:t>
            </a:r>
            <a:r>
              <a:rPr lang="en-US">
                <a:solidFill>
                  <a:schemeClr val="bg1"/>
                </a:solidFill>
              </a:rPr>
              <a:t>, er bod </a:t>
            </a:r>
            <a:r>
              <a:rPr lang="en-US" err="1">
                <a:solidFill>
                  <a:schemeClr val="bg1"/>
                </a:solidFill>
              </a:rPr>
              <a:t>hyn</a:t>
            </a:r>
            <a:r>
              <a:rPr lang="en-US">
                <a:solidFill>
                  <a:schemeClr val="bg1"/>
                </a:solidFill>
              </a:rPr>
              <a:t> </a:t>
            </a:r>
            <a:r>
              <a:rPr lang="en-US" err="1">
                <a:solidFill>
                  <a:schemeClr val="bg1"/>
                </a:solidFill>
              </a:rPr>
              <a:t>yn</a:t>
            </a:r>
            <a:r>
              <a:rPr lang="en-US">
                <a:solidFill>
                  <a:schemeClr val="bg1"/>
                </a:solidFill>
              </a:rPr>
              <a:t> </a:t>
            </a:r>
            <a:r>
              <a:rPr lang="en-US" err="1">
                <a:solidFill>
                  <a:schemeClr val="bg1"/>
                </a:solidFill>
              </a:rPr>
              <a:t>debygol</a:t>
            </a:r>
            <a:r>
              <a:rPr lang="en-US">
                <a:solidFill>
                  <a:schemeClr val="bg1"/>
                </a:solidFill>
              </a:rPr>
              <a:t> o </a:t>
            </a:r>
            <a:r>
              <a:rPr lang="en-US" err="1">
                <a:solidFill>
                  <a:schemeClr val="bg1"/>
                </a:solidFill>
              </a:rPr>
              <a:t>gael</a:t>
            </a:r>
            <a:r>
              <a:rPr lang="en-US">
                <a:solidFill>
                  <a:schemeClr val="bg1"/>
                </a:solidFill>
              </a:rPr>
              <a:t> </a:t>
            </a:r>
            <a:r>
              <a:rPr lang="en-US" err="1">
                <a:solidFill>
                  <a:schemeClr val="bg1"/>
                </a:solidFill>
              </a:rPr>
              <a:t>ei</a:t>
            </a:r>
            <a:r>
              <a:rPr lang="en-US">
                <a:solidFill>
                  <a:schemeClr val="bg1"/>
                </a:solidFill>
              </a:rPr>
              <a:t> </a:t>
            </a:r>
            <a:r>
              <a:rPr lang="en-US" err="1">
                <a:solidFill>
                  <a:schemeClr val="bg1"/>
                </a:solidFill>
              </a:rPr>
              <a:t>ddylanwadu</a:t>
            </a:r>
            <a:r>
              <a:rPr lang="en-US">
                <a:solidFill>
                  <a:schemeClr val="bg1"/>
                </a:solidFill>
              </a:rPr>
              <a:t> </a:t>
            </a:r>
            <a:r>
              <a:rPr lang="en-US" err="1">
                <a:solidFill>
                  <a:schemeClr val="bg1"/>
                </a:solidFill>
              </a:rPr>
              <a:t>gan</a:t>
            </a:r>
            <a:r>
              <a:rPr lang="en-US">
                <a:solidFill>
                  <a:schemeClr val="bg1"/>
                </a:solidFill>
              </a:rPr>
              <a:t> y </a:t>
            </a:r>
            <a:r>
              <a:rPr lang="en-US" err="1">
                <a:solidFill>
                  <a:schemeClr val="bg1"/>
                </a:solidFill>
              </a:rPr>
              <a:t>sampl</a:t>
            </a:r>
            <a:r>
              <a:rPr lang="en-US">
                <a:solidFill>
                  <a:schemeClr val="bg1"/>
                </a:solidFill>
              </a:rPr>
              <a:t> </a:t>
            </a:r>
            <a:r>
              <a:rPr lang="en-US" err="1">
                <a:solidFill>
                  <a:schemeClr val="bg1"/>
                </a:solidFill>
              </a:rPr>
              <a:t>anghymesur</a:t>
            </a:r>
            <a:r>
              <a:rPr lang="en-US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F741B8-D4CC-57BA-CD73-575F4A3B2A87}"/>
              </a:ext>
            </a:extLst>
          </p:cNvPr>
          <p:cNvSpPr txBox="1"/>
          <p:nvPr/>
        </p:nvSpPr>
        <p:spPr>
          <a:xfrm>
            <a:off x="4083426" y="1495752"/>
            <a:ext cx="398114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err="1">
                <a:solidFill>
                  <a:schemeClr val="bg1"/>
                </a:solidFill>
              </a:rPr>
              <a:t>Gwefan</a:t>
            </a:r>
            <a:r>
              <a:rPr lang="en-US" sz="2000" b="1">
                <a:solidFill>
                  <a:schemeClr val="bg1"/>
                </a:solidFill>
              </a:rPr>
              <a:t> </a:t>
            </a:r>
            <a:r>
              <a:rPr lang="en-US" sz="2000" b="1" err="1">
                <a:solidFill>
                  <a:schemeClr val="bg1"/>
                </a:solidFill>
              </a:rPr>
              <a:t>Croeso</a:t>
            </a:r>
            <a:r>
              <a:rPr lang="en-US" sz="2000" b="1">
                <a:solidFill>
                  <a:schemeClr val="bg1"/>
                </a:solidFill>
              </a:rPr>
              <a:t> Cymru</a:t>
            </a:r>
          </a:p>
          <a:p>
            <a:pPr algn="ctr"/>
            <a:endParaRPr lang="en-US" sz="2000">
              <a:solidFill>
                <a:schemeClr val="bg1"/>
              </a:solidFill>
            </a:endParaRPr>
          </a:p>
          <a:p>
            <a:pPr algn="ctr"/>
            <a:r>
              <a:rPr lang="en-US" sz="2000" err="1">
                <a:solidFill>
                  <a:schemeClr val="bg1"/>
                </a:solidFill>
              </a:rPr>
              <a:t>Cyrchodd</a:t>
            </a:r>
            <a:r>
              <a:rPr lang="en-US" sz="2000">
                <a:solidFill>
                  <a:schemeClr val="bg1"/>
                </a:solidFill>
              </a:rPr>
              <a:t> y </a:t>
            </a:r>
            <a:r>
              <a:rPr lang="en-US" sz="2000" err="1">
                <a:solidFill>
                  <a:schemeClr val="bg1"/>
                </a:solidFill>
              </a:rPr>
              <a:t>rhan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fwyaf</a:t>
            </a:r>
            <a:r>
              <a:rPr lang="en-US" sz="2000">
                <a:solidFill>
                  <a:schemeClr val="bg1"/>
                </a:solidFill>
              </a:rPr>
              <a:t> o </a:t>
            </a:r>
            <a:r>
              <a:rPr lang="en-US" sz="2000" err="1">
                <a:solidFill>
                  <a:schemeClr val="bg1"/>
                </a:solidFill>
              </a:rPr>
              <a:t>ymwelwyr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wefan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Croeso</a:t>
            </a:r>
            <a:r>
              <a:rPr lang="en-US" sz="2000">
                <a:solidFill>
                  <a:schemeClr val="bg1"/>
                </a:solidFill>
              </a:rPr>
              <a:t> Cymru o </a:t>
            </a:r>
            <a:r>
              <a:rPr lang="en-US" sz="2000" err="1">
                <a:solidFill>
                  <a:schemeClr val="bg1"/>
                </a:solidFill>
              </a:rPr>
              <a:t>gartref</a:t>
            </a:r>
            <a:r>
              <a:rPr lang="en-US" sz="2000">
                <a:solidFill>
                  <a:schemeClr val="bg1"/>
                </a:solidFill>
              </a:rPr>
              <a:t>, </a:t>
            </a:r>
            <a:r>
              <a:rPr lang="en-US" sz="2000" err="1">
                <a:solidFill>
                  <a:schemeClr val="bg1"/>
                </a:solidFill>
              </a:rPr>
              <a:t>ar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gyfrifiadur</a:t>
            </a:r>
            <a:r>
              <a:rPr lang="en-US" sz="2000">
                <a:solidFill>
                  <a:schemeClr val="bg1"/>
                </a:solidFill>
              </a:rPr>
              <a:t>. </a:t>
            </a:r>
          </a:p>
          <a:p>
            <a:pPr algn="ctr"/>
            <a:endParaRPr lang="en-US" sz="2000">
              <a:solidFill>
                <a:schemeClr val="bg1"/>
              </a:solidFill>
            </a:endParaRPr>
          </a:p>
          <a:p>
            <a:pPr algn="ctr"/>
            <a:r>
              <a:rPr lang="en-US" sz="2000">
                <a:solidFill>
                  <a:schemeClr val="bg1"/>
                </a:solidFill>
              </a:rPr>
              <a:t>Mae </a:t>
            </a:r>
            <a:r>
              <a:rPr lang="en-US" sz="2000" err="1">
                <a:solidFill>
                  <a:schemeClr val="bg1"/>
                </a:solidFill>
              </a:rPr>
              <a:t>dyfeisiau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symudol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yn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llwybr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mwy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poblogaidd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i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gyrchu</a:t>
            </a:r>
            <a:r>
              <a:rPr lang="en-US" sz="2000">
                <a:solidFill>
                  <a:schemeClr val="bg1"/>
                </a:solidFill>
              </a:rPr>
              <a:t> pan </a:t>
            </a:r>
            <a:r>
              <a:rPr lang="en-US" sz="2000" err="1">
                <a:solidFill>
                  <a:schemeClr val="bg1"/>
                </a:solidFill>
              </a:rPr>
              <a:t>fydd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rhywun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yn</a:t>
            </a:r>
            <a:r>
              <a:rPr lang="en-US" sz="2000">
                <a:solidFill>
                  <a:schemeClr val="bg1"/>
                </a:solidFill>
              </a:rPr>
              <a:t> y </a:t>
            </a:r>
            <a:r>
              <a:rPr lang="en-US" sz="2000" err="1">
                <a:solidFill>
                  <a:schemeClr val="bg1"/>
                </a:solidFill>
              </a:rPr>
              <a:t>gwaith</a:t>
            </a:r>
            <a:r>
              <a:rPr lang="en-US" sz="2000">
                <a:solidFill>
                  <a:schemeClr val="bg1"/>
                </a:solidFill>
              </a:rPr>
              <a:t> neu </a:t>
            </a:r>
            <a:r>
              <a:rPr lang="en-US" sz="2000" err="1">
                <a:solidFill>
                  <a:schemeClr val="bg1"/>
                </a:solidFill>
              </a:rPr>
              <a:t>yn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ystod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taith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i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Gymru</a:t>
            </a:r>
            <a:r>
              <a:rPr lang="en-US" sz="20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5C8C09E-774C-D313-4EDA-32AAFFBEBC7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8135613" y="1495754"/>
            <a:ext cx="405956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err="1">
                <a:solidFill>
                  <a:schemeClr val="bg1"/>
                </a:solidFill>
              </a:rPr>
              <a:t>Dylanwad</a:t>
            </a:r>
            <a:r>
              <a:rPr lang="en-US" sz="2000" b="1">
                <a:solidFill>
                  <a:schemeClr val="bg1"/>
                </a:solidFill>
              </a:rPr>
              <a:t> </a:t>
            </a:r>
            <a:r>
              <a:rPr lang="en-US" sz="2000" b="1" err="1">
                <a:solidFill>
                  <a:schemeClr val="bg1"/>
                </a:solidFill>
              </a:rPr>
              <a:t>hyrwyddo</a:t>
            </a:r>
            <a:endParaRPr lang="en-US" sz="2000" b="1">
              <a:solidFill>
                <a:schemeClr val="bg1"/>
              </a:solidFill>
            </a:endParaRPr>
          </a:p>
          <a:p>
            <a:pPr algn="ctr"/>
            <a:endParaRPr lang="en-US" sz="2000" b="1">
              <a:solidFill>
                <a:schemeClr val="bg1"/>
              </a:solidFill>
            </a:endParaRPr>
          </a:p>
          <a:p>
            <a:pPr algn="ctr"/>
            <a:r>
              <a:rPr lang="en-US" sz="2000" err="1">
                <a:solidFill>
                  <a:schemeClr val="bg1"/>
                </a:solidFill>
              </a:rPr>
              <a:t>Dywedodd</a:t>
            </a:r>
            <a:r>
              <a:rPr lang="en-US" sz="2000">
                <a:solidFill>
                  <a:schemeClr val="bg1"/>
                </a:solidFill>
              </a:rPr>
              <a:t> 16% o </a:t>
            </a:r>
            <a:r>
              <a:rPr lang="en-US" sz="2000" err="1">
                <a:solidFill>
                  <a:schemeClr val="bg1"/>
                </a:solidFill>
              </a:rPr>
              <a:t>deithwyr</a:t>
            </a:r>
            <a:r>
              <a:rPr lang="en-US" sz="2000">
                <a:solidFill>
                  <a:schemeClr val="bg1"/>
                </a:solidFill>
              </a:rPr>
              <a:t> 2025 </a:t>
            </a:r>
            <a:r>
              <a:rPr lang="en-US" sz="2000" err="1">
                <a:solidFill>
                  <a:schemeClr val="bg1"/>
                </a:solidFill>
              </a:rPr>
              <a:t>fod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cyfathrebiadau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Croeso</a:t>
            </a:r>
            <a:r>
              <a:rPr lang="en-US" sz="2000">
                <a:solidFill>
                  <a:schemeClr val="bg1"/>
                </a:solidFill>
              </a:rPr>
              <a:t> Cymru </a:t>
            </a:r>
            <a:r>
              <a:rPr lang="en-US" sz="2000" err="1">
                <a:solidFill>
                  <a:schemeClr val="bg1"/>
                </a:solidFill>
              </a:rPr>
              <a:t>wedi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dylanwadu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ar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eu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penderfyniad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i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ymweld</a:t>
            </a:r>
            <a:r>
              <a:rPr lang="en-US" sz="2000">
                <a:solidFill>
                  <a:schemeClr val="bg1"/>
                </a:solidFill>
              </a:rPr>
              <a:t>.</a:t>
            </a:r>
          </a:p>
          <a:p>
            <a:pPr algn="ctr"/>
            <a:endParaRPr lang="en-US" sz="2000">
              <a:solidFill>
                <a:schemeClr val="bg1"/>
              </a:solidFill>
            </a:endParaRPr>
          </a:p>
          <a:p>
            <a:pPr algn="ctr"/>
            <a:r>
              <a:rPr lang="en-US" sz="2000" err="1">
                <a:solidFill>
                  <a:schemeClr val="bg1"/>
                </a:solidFill>
              </a:rPr>
              <a:t>O'r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grŵp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hwn</a:t>
            </a:r>
            <a:r>
              <a:rPr lang="en-US" sz="2000">
                <a:solidFill>
                  <a:schemeClr val="bg1"/>
                </a:solidFill>
              </a:rPr>
              <a:t>, </a:t>
            </a:r>
            <a:r>
              <a:rPr lang="en-US" sz="2000" err="1">
                <a:solidFill>
                  <a:schemeClr val="bg1"/>
                </a:solidFill>
              </a:rPr>
              <a:t>gwelodd</a:t>
            </a:r>
            <a:r>
              <a:rPr lang="en-US" sz="2000">
                <a:solidFill>
                  <a:schemeClr val="bg1"/>
                </a:solidFill>
              </a:rPr>
              <a:t> 52% </a:t>
            </a:r>
            <a:r>
              <a:rPr lang="en-US" sz="2000" err="1">
                <a:solidFill>
                  <a:schemeClr val="bg1"/>
                </a:solidFill>
              </a:rPr>
              <a:t>gyfathrebiadau</a:t>
            </a:r>
            <a:r>
              <a:rPr lang="en-US" sz="2000">
                <a:solidFill>
                  <a:schemeClr val="bg1"/>
                </a:solidFill>
              </a:rPr>
              <a:t> am </a:t>
            </a:r>
            <a:r>
              <a:rPr lang="en-US" sz="2000" err="1">
                <a:solidFill>
                  <a:schemeClr val="bg1"/>
                </a:solidFill>
              </a:rPr>
              <a:t>leoedd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newydd</a:t>
            </a:r>
            <a:r>
              <a:rPr lang="en-US" sz="2000">
                <a:solidFill>
                  <a:schemeClr val="bg1"/>
                </a:solidFill>
              </a:rPr>
              <a:t>, </a:t>
            </a:r>
            <a:r>
              <a:rPr lang="en-US" sz="2000" err="1">
                <a:solidFill>
                  <a:schemeClr val="bg1"/>
                </a:solidFill>
              </a:rPr>
              <a:t>gyda</a:t>
            </a:r>
            <a:r>
              <a:rPr lang="en-US" sz="2000">
                <a:solidFill>
                  <a:schemeClr val="bg1"/>
                </a:solidFill>
              </a:rPr>
              <a:t> 43% </a:t>
            </a:r>
            <a:r>
              <a:rPr lang="en-US" sz="2000" err="1">
                <a:solidFill>
                  <a:schemeClr val="bg1"/>
                </a:solidFill>
              </a:rPr>
              <a:t>o'r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rheiny'n</a:t>
            </a:r>
            <a:r>
              <a:rPr lang="en-US" sz="2000">
                <a:solidFill>
                  <a:schemeClr val="bg1"/>
                </a:solidFill>
              </a:rPr>
              <a:t> nodi </a:t>
            </a:r>
            <a:r>
              <a:rPr lang="en-US" sz="2000" err="1">
                <a:solidFill>
                  <a:schemeClr val="bg1"/>
                </a:solidFill>
              </a:rPr>
              <a:t>ei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fod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yn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ddylanwadol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iawn</a:t>
            </a:r>
            <a:r>
              <a:rPr lang="en-US" sz="2000">
                <a:solidFill>
                  <a:schemeClr val="bg1"/>
                </a:solidFill>
              </a:rPr>
              <a:t>/</a:t>
            </a:r>
            <a:r>
              <a:rPr lang="en-US" sz="2000" err="1">
                <a:solidFill>
                  <a:schemeClr val="bg1"/>
                </a:solidFill>
              </a:rPr>
              <a:t>eithriadol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ar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eu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taith</a:t>
            </a:r>
            <a:r>
              <a:rPr lang="en-US" sz="200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655568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F1E47D-EE60-40CD-0C4E-896EE465B6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FA2EF-3AB9-45F3-1646-7FC87759C97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59498" y="1471364"/>
            <a:ext cx="6107475" cy="30777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Amlygiad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cyfathrebu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| 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Teithiau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2025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236AF4-3FC0-F956-AE98-5E2AB2AE10BA}"/>
              </a:ext>
            </a:extLst>
          </p:cNvPr>
          <p:cNvSpPr txBox="1"/>
          <p:nvPr/>
        </p:nvSpPr>
        <p:spPr>
          <a:xfrm>
            <a:off x="360000" y="365124"/>
            <a:ext cx="70123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err="1">
                <a:solidFill>
                  <a:srgbClr val="04043F"/>
                </a:solidFill>
              </a:rPr>
              <a:t>Roedd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teithwyr</a:t>
            </a:r>
            <a:r>
              <a:rPr lang="en-US" sz="2000" b="1">
                <a:solidFill>
                  <a:srgbClr val="04043F"/>
                </a:solidFill>
              </a:rPr>
              <a:t> Cymru </a:t>
            </a:r>
            <a:r>
              <a:rPr lang="en-US" sz="2000" b="1" err="1">
                <a:solidFill>
                  <a:srgbClr val="04043F"/>
                </a:solidFill>
              </a:rPr>
              <a:t>fwyaf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tebygol</a:t>
            </a:r>
            <a:r>
              <a:rPr lang="en-US" sz="2000" b="1">
                <a:solidFill>
                  <a:srgbClr val="04043F"/>
                </a:solidFill>
              </a:rPr>
              <a:t> o </a:t>
            </a:r>
            <a:r>
              <a:rPr lang="en-US" sz="2000" b="1" err="1">
                <a:solidFill>
                  <a:srgbClr val="04043F"/>
                </a:solidFill>
              </a:rPr>
              <a:t>fod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wedi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gweld</a:t>
            </a:r>
            <a:r>
              <a:rPr lang="en-US" sz="2000" b="1">
                <a:solidFill>
                  <a:srgbClr val="04043F"/>
                </a:solidFill>
              </a:rPr>
              <a:t> neu </a:t>
            </a:r>
            <a:r>
              <a:rPr lang="en-US" sz="2000" b="1" err="1">
                <a:solidFill>
                  <a:srgbClr val="04043F"/>
                </a:solidFill>
              </a:rPr>
              <a:t>glywed</a:t>
            </a:r>
            <a:r>
              <a:rPr lang="en-US" sz="2000" b="1">
                <a:solidFill>
                  <a:srgbClr val="04043F"/>
                </a:solidFill>
              </a:rPr>
              <a:t> am </a:t>
            </a:r>
            <a:r>
              <a:rPr lang="en-US" sz="2000" b="1" err="1">
                <a:solidFill>
                  <a:srgbClr val="04043F"/>
                </a:solidFill>
              </a:rPr>
              <a:t>Gymru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trwy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hyrwyddiad</a:t>
            </a:r>
            <a:r>
              <a:rPr lang="en-US" sz="2000" b="1">
                <a:solidFill>
                  <a:srgbClr val="04043F"/>
                </a:solidFill>
              </a:rPr>
              <a:t> neu </a:t>
            </a:r>
            <a:r>
              <a:rPr lang="en-US" sz="2000" b="1" err="1">
                <a:solidFill>
                  <a:srgbClr val="04043F"/>
                </a:solidFill>
              </a:rPr>
              <a:t>gynnwys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ar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wefan</a:t>
            </a:r>
            <a:r>
              <a:rPr lang="en-US" sz="2000" b="1">
                <a:solidFill>
                  <a:srgbClr val="04043F"/>
                </a:solidFill>
              </a:rPr>
              <a:t> neu </a:t>
            </a:r>
            <a:r>
              <a:rPr lang="en-US" sz="2000" b="1" err="1">
                <a:solidFill>
                  <a:srgbClr val="04043F"/>
                </a:solidFill>
              </a:rPr>
              <a:t>gyfryngau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cymdeithasol</a:t>
            </a:r>
            <a:r>
              <a:rPr lang="en-US" sz="2000" b="1">
                <a:solidFill>
                  <a:srgbClr val="04043F"/>
                </a:solidFill>
              </a:rPr>
              <a:t>, ac </a:t>
            </a:r>
            <a:r>
              <a:rPr lang="en-US" sz="2000" b="1" err="1">
                <a:solidFill>
                  <a:srgbClr val="04043F"/>
                </a:solidFill>
              </a:rPr>
              <a:t>yna’n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sgwrsiol</a:t>
            </a:r>
            <a:r>
              <a:rPr lang="en-US" sz="2000" b="1">
                <a:solidFill>
                  <a:srgbClr val="04043F"/>
                </a:solidFill>
              </a:rPr>
              <a:t>.</a:t>
            </a:r>
          </a:p>
        </p:txBody>
      </p:sp>
      <p:graphicFrame>
        <p:nvGraphicFramePr>
          <p:cNvPr id="4" name="Chart 3" descr="Siart bar llorweddol yn dangos amlygiad cyfathrebu ar gyfer teithiau 2025, o &quot;hyrwyddiad neu gynnwys ar wefan&quot; (40%) i &quot;gweld hysbyseb ar y teledu&quot; (5%).">
            <a:extLst>
              <a:ext uri="{FF2B5EF4-FFF2-40B4-BE49-F238E27FC236}">
                <a16:creationId xmlns:a16="http://schemas.microsoft.com/office/drawing/2014/main" id="{F959F03F-266A-A4F5-E109-3196121F9B4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84858336"/>
              </p:ext>
            </p:extLst>
          </p:nvPr>
        </p:nvGraphicFramePr>
        <p:xfrm>
          <a:off x="-1877148" y="1687206"/>
          <a:ext cx="9316605" cy="44117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250EF32F-3AA6-63E8-4811-45DC7BB8A473}"/>
              </a:ext>
            </a:extLst>
          </p:cNvPr>
          <p:cNvSpPr txBox="1">
            <a:spLocks/>
          </p:cNvSpPr>
          <p:nvPr/>
        </p:nvSpPr>
        <p:spPr>
          <a:xfrm>
            <a:off x="488016" y="6218555"/>
            <a:ext cx="6375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>
                <a:solidFill>
                  <a:schemeClr val="tx1"/>
                </a:solidFill>
              </a:rPr>
              <a:t>A18. </a:t>
            </a:r>
            <a:r>
              <a:rPr lang="en-US" sz="1200" err="1">
                <a:solidFill>
                  <a:schemeClr val="tx1"/>
                </a:solidFill>
              </a:rPr>
              <a:t>Wrth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feddwl</a:t>
            </a:r>
            <a:r>
              <a:rPr lang="en-US" sz="1200">
                <a:solidFill>
                  <a:schemeClr val="tx1"/>
                </a:solidFill>
              </a:rPr>
              <a:t> am </a:t>
            </a:r>
            <a:r>
              <a:rPr lang="en-US" sz="1200" err="1">
                <a:solidFill>
                  <a:schemeClr val="tx1"/>
                </a:solidFill>
              </a:rPr>
              <a:t>farchnata</a:t>
            </a:r>
            <a:r>
              <a:rPr lang="en-US" sz="1200">
                <a:solidFill>
                  <a:schemeClr val="tx1"/>
                </a:solidFill>
              </a:rPr>
              <a:t> a </a:t>
            </a:r>
            <a:r>
              <a:rPr lang="en-US" sz="1200" err="1">
                <a:solidFill>
                  <a:schemeClr val="tx1"/>
                </a:solidFill>
              </a:rPr>
              <a:t>chyfathrebu</a:t>
            </a:r>
            <a:r>
              <a:rPr lang="en-US" sz="1200">
                <a:solidFill>
                  <a:schemeClr val="tx1"/>
                </a:solidFill>
              </a:rPr>
              <a:t>, pa rai, </a:t>
            </a:r>
            <a:r>
              <a:rPr lang="en-US" sz="1200" err="1">
                <a:solidFill>
                  <a:schemeClr val="tx1"/>
                </a:solidFill>
              </a:rPr>
              <a:t>os</a:t>
            </a:r>
            <a:r>
              <a:rPr lang="en-US" sz="1200">
                <a:solidFill>
                  <a:schemeClr val="tx1"/>
                </a:solidFill>
              </a:rPr>
              <a:t> o </a:t>
            </a:r>
            <a:r>
              <a:rPr lang="en-US" sz="1200" err="1">
                <a:solidFill>
                  <a:schemeClr val="tx1"/>
                </a:solidFill>
              </a:rPr>
              <a:t>gwbl</a:t>
            </a:r>
            <a:r>
              <a:rPr lang="en-US" sz="1200">
                <a:solidFill>
                  <a:schemeClr val="tx1"/>
                </a:solidFill>
              </a:rPr>
              <a:t>, </a:t>
            </a:r>
            <a:r>
              <a:rPr lang="en-US" sz="1200" err="1">
                <a:solidFill>
                  <a:schemeClr val="tx1"/>
                </a:solidFill>
              </a:rPr>
              <a:t>o'r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canlynol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wnaethoch</a:t>
            </a:r>
            <a:r>
              <a:rPr lang="en-US" sz="1200">
                <a:solidFill>
                  <a:schemeClr val="tx1"/>
                </a:solidFill>
              </a:rPr>
              <a:t> chi weld neu </a:t>
            </a:r>
            <a:r>
              <a:rPr lang="en-US" sz="1200" err="1">
                <a:solidFill>
                  <a:schemeClr val="tx1"/>
                </a:solidFill>
              </a:rPr>
              <a:t>glywed</a:t>
            </a:r>
            <a:r>
              <a:rPr lang="en-US" sz="1200">
                <a:solidFill>
                  <a:schemeClr val="tx1"/>
                </a:solidFill>
              </a:rPr>
              <a:t> am </a:t>
            </a:r>
            <a:r>
              <a:rPr lang="en-US" sz="1200" err="1">
                <a:solidFill>
                  <a:schemeClr val="tx1"/>
                </a:solidFill>
              </a:rPr>
              <a:t>Gymru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yn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ystod</a:t>
            </a:r>
            <a:r>
              <a:rPr lang="en-US" sz="1200">
                <a:solidFill>
                  <a:schemeClr val="tx1"/>
                </a:solidFill>
              </a:rPr>
              <a:t> 2025? </a:t>
            </a:r>
            <a:r>
              <a:rPr lang="en-US" sz="1200" err="1">
                <a:solidFill>
                  <a:schemeClr val="tx1"/>
                </a:solidFill>
              </a:rPr>
              <a:t>Teithwyr</a:t>
            </a:r>
            <a:r>
              <a:rPr lang="en-US" sz="1200">
                <a:solidFill>
                  <a:schemeClr val="tx1"/>
                </a:solidFill>
              </a:rPr>
              <a:t> Cymru 2025, n=159.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862B2B38-E040-434F-6517-C186AC6B2D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7938" y="0"/>
            <a:ext cx="4564062" cy="6601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36155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34D497-E275-BC62-4EE4-883C15E3D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076971-2A36-6E7A-BAF9-0021098FD8E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610126" y="631611"/>
            <a:ext cx="6107475" cy="30777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0" algn="l" defTabSz="914400">
              <a:spcBef>
                <a:spcPts val="0"/>
              </a:spcBef>
              <a:defRPr/>
            </a:pPr>
            <a:r>
              <a:rPr lang="en-GB" sz="1400" err="1">
                <a:solidFill>
                  <a:srgbClr val="120742"/>
                </a:solidFill>
                <a:latin typeface="+mn-lt"/>
                <a:ea typeface="+mn-ea"/>
                <a:cs typeface="+mn-cs"/>
              </a:rPr>
              <a:t>Cyswllt</a:t>
            </a:r>
            <a:r>
              <a:rPr lang="en-GB" sz="1400">
                <a:solidFill>
                  <a:srgbClr val="120742"/>
                </a:solidFill>
                <a:latin typeface="+mn-lt"/>
                <a:ea typeface="+mn-ea"/>
                <a:cs typeface="+mn-cs"/>
              </a:rPr>
              <a:t> â </a:t>
            </a:r>
            <a:r>
              <a:rPr lang="en-GB" sz="1400" err="1">
                <a:solidFill>
                  <a:srgbClr val="120742"/>
                </a:solidFill>
                <a:latin typeface="+mn-lt"/>
                <a:ea typeface="+mn-ea"/>
                <a:cs typeface="+mn-cs"/>
              </a:rPr>
              <a:t>Croeso</a:t>
            </a:r>
            <a:r>
              <a:rPr lang="en-GB" sz="1400">
                <a:solidFill>
                  <a:srgbClr val="120742"/>
                </a:solidFill>
                <a:latin typeface="+mn-lt"/>
                <a:ea typeface="+mn-ea"/>
                <a:cs typeface="+mn-cs"/>
              </a:rPr>
              <a:t> Cymru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| </a:t>
            </a:r>
            <a:r>
              <a:rPr lang="en-GB" sz="1400" err="1">
                <a:solidFill>
                  <a:srgbClr val="120742"/>
                </a:solidFill>
                <a:latin typeface="+mn-lt"/>
                <a:ea typeface="+mn-ea"/>
                <a:cs typeface="+mn-cs"/>
              </a:rPr>
              <a:t>Teithiau</a:t>
            </a:r>
            <a:r>
              <a:rPr lang="en-GB" sz="1400">
                <a:solidFill>
                  <a:srgbClr val="120742"/>
                </a:solidFill>
                <a:latin typeface="+mn-lt"/>
                <a:ea typeface="+mn-ea"/>
                <a:cs typeface="+mn-cs"/>
              </a:rPr>
              <a:t> 2025</a:t>
            </a: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208F75C-1B3D-FD4E-58E8-66623B1315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"/>
            <a:ext cx="5162550" cy="6608776"/>
          </a:xfrm>
          <a:prstGeom prst="rect">
            <a:avLst/>
          </a:prstGeom>
          <a:solidFill>
            <a:srgbClr val="1207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4289A0-BDA3-86BD-8D43-75496059A6BE}"/>
              </a:ext>
            </a:extLst>
          </p:cNvPr>
          <p:cNvSpPr txBox="1"/>
          <p:nvPr/>
        </p:nvSpPr>
        <p:spPr>
          <a:xfrm>
            <a:off x="364126" y="1321695"/>
            <a:ext cx="4632961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>
                <a:solidFill>
                  <a:schemeClr val="bg1"/>
                </a:solidFill>
              </a:rPr>
              <a:t>E-</a:t>
            </a:r>
            <a:r>
              <a:rPr lang="en-GB" b="1" err="1">
                <a:solidFill>
                  <a:schemeClr val="bg1"/>
                </a:solidFill>
              </a:rPr>
              <a:t>gylchlythyrau</a:t>
            </a:r>
            <a:r>
              <a:rPr lang="en-GB" b="1">
                <a:solidFill>
                  <a:schemeClr val="bg1"/>
                </a:solidFill>
              </a:rPr>
              <a:t> </a:t>
            </a:r>
            <a:r>
              <a:rPr lang="en-GB" b="1" err="1">
                <a:solidFill>
                  <a:schemeClr val="bg1"/>
                </a:solidFill>
              </a:rPr>
              <a:t>gan</a:t>
            </a:r>
            <a:r>
              <a:rPr lang="en-GB" b="1">
                <a:solidFill>
                  <a:schemeClr val="bg1"/>
                </a:solidFill>
              </a:rPr>
              <a:t> </a:t>
            </a:r>
            <a:r>
              <a:rPr lang="en-GB" b="1" err="1">
                <a:solidFill>
                  <a:schemeClr val="bg1"/>
                </a:solidFill>
              </a:rPr>
              <a:t>Croeso</a:t>
            </a:r>
            <a:r>
              <a:rPr lang="en-GB" b="1">
                <a:solidFill>
                  <a:schemeClr val="bg1"/>
                </a:solidFill>
              </a:rPr>
              <a:t> Cymru </a:t>
            </a:r>
            <a:r>
              <a:rPr lang="en-GB" b="1" err="1">
                <a:solidFill>
                  <a:schemeClr val="bg1"/>
                </a:solidFill>
              </a:rPr>
              <a:t>oedd</a:t>
            </a:r>
            <a:r>
              <a:rPr lang="en-GB" b="1">
                <a:solidFill>
                  <a:schemeClr val="bg1"/>
                </a:solidFill>
              </a:rPr>
              <a:t> y </a:t>
            </a:r>
            <a:r>
              <a:rPr lang="en-GB" b="1" err="1">
                <a:solidFill>
                  <a:schemeClr val="bg1"/>
                </a:solidFill>
              </a:rPr>
              <a:t>ffordd</a:t>
            </a:r>
            <a:r>
              <a:rPr lang="en-GB" b="1">
                <a:solidFill>
                  <a:schemeClr val="bg1"/>
                </a:solidFill>
              </a:rPr>
              <a:t> </a:t>
            </a:r>
            <a:r>
              <a:rPr lang="en-GB" b="1" err="1">
                <a:solidFill>
                  <a:schemeClr val="bg1"/>
                </a:solidFill>
              </a:rPr>
              <a:t>fwyaf</a:t>
            </a:r>
            <a:r>
              <a:rPr lang="en-GB" b="1">
                <a:solidFill>
                  <a:schemeClr val="bg1"/>
                </a:solidFill>
              </a:rPr>
              <a:t> </a:t>
            </a:r>
            <a:r>
              <a:rPr lang="en-GB" b="1" err="1">
                <a:solidFill>
                  <a:schemeClr val="bg1"/>
                </a:solidFill>
              </a:rPr>
              <a:t>poblogaidd</a:t>
            </a:r>
            <a:r>
              <a:rPr lang="en-GB" b="1">
                <a:solidFill>
                  <a:schemeClr val="bg1"/>
                </a:solidFill>
              </a:rPr>
              <a:t> </a:t>
            </a:r>
            <a:r>
              <a:rPr lang="en-GB" b="1" err="1">
                <a:solidFill>
                  <a:schemeClr val="bg1"/>
                </a:solidFill>
              </a:rPr>
              <a:t>i</a:t>
            </a:r>
            <a:r>
              <a:rPr lang="en-GB" b="1">
                <a:solidFill>
                  <a:schemeClr val="bg1"/>
                </a:solidFill>
              </a:rPr>
              <a:t> </a:t>
            </a:r>
            <a:r>
              <a:rPr lang="en-GB" b="1" err="1">
                <a:solidFill>
                  <a:schemeClr val="bg1"/>
                </a:solidFill>
              </a:rPr>
              <a:t>ddarpar</a:t>
            </a:r>
            <a:r>
              <a:rPr lang="en-GB" b="1">
                <a:solidFill>
                  <a:schemeClr val="bg1"/>
                </a:solidFill>
              </a:rPr>
              <a:t> </a:t>
            </a:r>
            <a:r>
              <a:rPr lang="en-GB" b="1" err="1">
                <a:solidFill>
                  <a:schemeClr val="bg1"/>
                </a:solidFill>
              </a:rPr>
              <a:t>ymwelwyr</a:t>
            </a:r>
            <a:r>
              <a:rPr lang="en-GB" b="1">
                <a:solidFill>
                  <a:schemeClr val="bg1"/>
                </a:solidFill>
              </a:rPr>
              <a:t> </a:t>
            </a:r>
            <a:r>
              <a:rPr lang="en-GB" b="1" err="1">
                <a:solidFill>
                  <a:schemeClr val="bg1"/>
                </a:solidFill>
              </a:rPr>
              <a:t>fod</a:t>
            </a:r>
            <a:r>
              <a:rPr lang="en-GB" b="1">
                <a:solidFill>
                  <a:schemeClr val="bg1"/>
                </a:solidFill>
              </a:rPr>
              <a:t> </a:t>
            </a:r>
            <a:r>
              <a:rPr lang="en-GB" b="1" err="1">
                <a:solidFill>
                  <a:schemeClr val="bg1"/>
                </a:solidFill>
              </a:rPr>
              <a:t>mewn</a:t>
            </a:r>
            <a:r>
              <a:rPr lang="en-GB" b="1">
                <a:solidFill>
                  <a:schemeClr val="bg1"/>
                </a:solidFill>
              </a:rPr>
              <a:t> </a:t>
            </a:r>
            <a:r>
              <a:rPr lang="en-GB" b="1" err="1">
                <a:solidFill>
                  <a:schemeClr val="bg1"/>
                </a:solidFill>
              </a:rPr>
              <a:t>cysylltiad</a:t>
            </a:r>
            <a:r>
              <a:rPr lang="en-GB" b="1">
                <a:solidFill>
                  <a:schemeClr val="bg1"/>
                </a:solidFill>
              </a:rPr>
              <a:t> â </a:t>
            </a:r>
            <a:r>
              <a:rPr lang="en-GB" b="1" err="1">
                <a:solidFill>
                  <a:schemeClr val="bg1"/>
                </a:solidFill>
              </a:rPr>
              <a:t>Chroeso</a:t>
            </a:r>
            <a:r>
              <a:rPr lang="en-GB" b="1">
                <a:solidFill>
                  <a:schemeClr val="bg1"/>
                </a:solidFill>
              </a:rPr>
              <a:t> Cymru, er bod </a:t>
            </a:r>
            <a:r>
              <a:rPr lang="en-GB" b="1" err="1">
                <a:solidFill>
                  <a:schemeClr val="bg1"/>
                </a:solidFill>
              </a:rPr>
              <a:t>hyn</a:t>
            </a:r>
            <a:r>
              <a:rPr lang="en-GB" b="1">
                <a:solidFill>
                  <a:schemeClr val="bg1"/>
                </a:solidFill>
              </a:rPr>
              <a:t> </a:t>
            </a:r>
            <a:r>
              <a:rPr lang="en-GB" b="1" err="1">
                <a:solidFill>
                  <a:schemeClr val="bg1"/>
                </a:solidFill>
              </a:rPr>
              <a:t>yn</a:t>
            </a:r>
            <a:r>
              <a:rPr lang="en-GB" b="1">
                <a:solidFill>
                  <a:schemeClr val="bg1"/>
                </a:solidFill>
              </a:rPr>
              <a:t> </a:t>
            </a:r>
            <a:r>
              <a:rPr lang="en-GB" b="1" err="1">
                <a:solidFill>
                  <a:schemeClr val="bg1"/>
                </a:solidFill>
              </a:rPr>
              <a:t>debygol</a:t>
            </a:r>
            <a:r>
              <a:rPr lang="en-GB" b="1">
                <a:solidFill>
                  <a:schemeClr val="bg1"/>
                </a:solidFill>
              </a:rPr>
              <a:t> o </a:t>
            </a:r>
            <a:r>
              <a:rPr lang="en-GB" b="1" err="1">
                <a:solidFill>
                  <a:schemeClr val="bg1"/>
                </a:solidFill>
              </a:rPr>
              <a:t>gael</a:t>
            </a:r>
            <a:r>
              <a:rPr lang="en-GB" b="1">
                <a:solidFill>
                  <a:schemeClr val="bg1"/>
                </a:solidFill>
              </a:rPr>
              <a:t> </a:t>
            </a:r>
            <a:r>
              <a:rPr lang="en-GB" b="1" err="1">
                <a:solidFill>
                  <a:schemeClr val="bg1"/>
                </a:solidFill>
              </a:rPr>
              <a:t>ei</a:t>
            </a:r>
            <a:r>
              <a:rPr lang="en-GB" b="1">
                <a:solidFill>
                  <a:schemeClr val="bg1"/>
                </a:solidFill>
              </a:rPr>
              <a:t> </a:t>
            </a:r>
            <a:r>
              <a:rPr lang="en-GB" b="1" err="1">
                <a:solidFill>
                  <a:schemeClr val="bg1"/>
                </a:solidFill>
              </a:rPr>
              <a:t>ddylanwadu</a:t>
            </a:r>
            <a:r>
              <a:rPr lang="en-GB" b="1">
                <a:solidFill>
                  <a:schemeClr val="bg1"/>
                </a:solidFill>
              </a:rPr>
              <a:t> </a:t>
            </a:r>
            <a:r>
              <a:rPr lang="en-GB" b="1" err="1">
                <a:solidFill>
                  <a:schemeClr val="bg1"/>
                </a:solidFill>
              </a:rPr>
              <a:t>gan</a:t>
            </a:r>
            <a:r>
              <a:rPr lang="en-GB" b="1">
                <a:solidFill>
                  <a:schemeClr val="bg1"/>
                </a:solidFill>
              </a:rPr>
              <a:t> y </a:t>
            </a:r>
            <a:r>
              <a:rPr lang="en-GB" b="1" err="1">
                <a:solidFill>
                  <a:schemeClr val="bg1"/>
                </a:solidFill>
              </a:rPr>
              <a:t>sampl</a:t>
            </a:r>
            <a:r>
              <a:rPr lang="en-GB" b="1">
                <a:solidFill>
                  <a:schemeClr val="bg1"/>
                </a:solidFill>
              </a:rPr>
              <a:t> </a:t>
            </a:r>
            <a:r>
              <a:rPr lang="en-GB" b="1" err="1">
                <a:solidFill>
                  <a:schemeClr val="bg1"/>
                </a:solidFill>
              </a:rPr>
              <a:t>anghymesur</a:t>
            </a:r>
            <a:r>
              <a:rPr lang="en-GB" b="1">
                <a:solidFill>
                  <a:schemeClr val="bg1"/>
                </a:solidFill>
              </a:rPr>
              <a:t>*.</a:t>
            </a:r>
          </a:p>
          <a:p>
            <a:endParaRPr lang="en-GB">
              <a:solidFill>
                <a:schemeClr val="bg1"/>
              </a:solidFill>
            </a:endParaRPr>
          </a:p>
          <a:p>
            <a:r>
              <a:rPr lang="en-GB" b="1" err="1">
                <a:solidFill>
                  <a:schemeClr val="bg1"/>
                </a:solidFill>
              </a:rPr>
              <a:t>Ymwelodd</a:t>
            </a:r>
            <a:r>
              <a:rPr lang="en-GB" b="1">
                <a:solidFill>
                  <a:schemeClr val="bg1"/>
                </a:solidFill>
              </a:rPr>
              <a:t> 48% </a:t>
            </a:r>
            <a:r>
              <a:rPr lang="en-GB" b="1" err="1">
                <a:solidFill>
                  <a:schemeClr val="bg1"/>
                </a:solidFill>
              </a:rPr>
              <a:t>hefyd</a:t>
            </a:r>
            <a:r>
              <a:rPr lang="en-GB" b="1">
                <a:solidFill>
                  <a:schemeClr val="bg1"/>
                </a:solidFill>
              </a:rPr>
              <a:t> â </a:t>
            </a:r>
            <a:r>
              <a:rPr lang="en-GB" b="1" err="1">
                <a:solidFill>
                  <a:schemeClr val="bg1"/>
                </a:solidFill>
              </a:rPr>
              <a:t>gwefan</a:t>
            </a:r>
            <a:r>
              <a:rPr lang="en-GB" b="1">
                <a:solidFill>
                  <a:schemeClr val="bg1"/>
                </a:solidFill>
              </a:rPr>
              <a:t> </a:t>
            </a:r>
            <a:r>
              <a:rPr lang="en-GB" b="1" err="1">
                <a:solidFill>
                  <a:schemeClr val="bg1"/>
                </a:solidFill>
              </a:rPr>
              <a:t>Croeso</a:t>
            </a:r>
            <a:r>
              <a:rPr lang="en-GB" b="1">
                <a:solidFill>
                  <a:schemeClr val="bg1"/>
                </a:solidFill>
              </a:rPr>
              <a:t> Cymru. Mae Instagram a Facebook </a:t>
            </a:r>
            <a:r>
              <a:rPr lang="en-GB" b="1" err="1">
                <a:solidFill>
                  <a:schemeClr val="bg1"/>
                </a:solidFill>
              </a:rPr>
              <a:t>yn</a:t>
            </a:r>
            <a:r>
              <a:rPr lang="en-GB" b="1">
                <a:solidFill>
                  <a:schemeClr val="bg1"/>
                </a:solidFill>
              </a:rPr>
              <a:t> </a:t>
            </a:r>
            <a:r>
              <a:rPr lang="en-GB" b="1" err="1">
                <a:solidFill>
                  <a:schemeClr val="bg1"/>
                </a:solidFill>
              </a:rPr>
              <a:t>arwain</a:t>
            </a:r>
            <a:r>
              <a:rPr lang="en-GB" b="1">
                <a:solidFill>
                  <a:schemeClr val="bg1"/>
                </a:solidFill>
              </a:rPr>
              <a:t> y </a:t>
            </a:r>
            <a:r>
              <a:rPr lang="en-GB" b="1" err="1">
                <a:solidFill>
                  <a:schemeClr val="bg1"/>
                </a:solidFill>
              </a:rPr>
              <a:t>ffordd</a:t>
            </a:r>
            <a:r>
              <a:rPr lang="en-GB" b="1">
                <a:solidFill>
                  <a:schemeClr val="bg1"/>
                </a:solidFill>
              </a:rPr>
              <a:t> o ran </a:t>
            </a:r>
            <a:r>
              <a:rPr lang="en-GB" b="1" err="1">
                <a:solidFill>
                  <a:schemeClr val="bg1"/>
                </a:solidFill>
              </a:rPr>
              <a:t>cyfryngau</a:t>
            </a:r>
            <a:r>
              <a:rPr lang="en-GB" b="1">
                <a:solidFill>
                  <a:schemeClr val="bg1"/>
                </a:solidFill>
              </a:rPr>
              <a:t> </a:t>
            </a:r>
            <a:r>
              <a:rPr lang="en-GB" b="1" err="1">
                <a:solidFill>
                  <a:schemeClr val="bg1"/>
                </a:solidFill>
              </a:rPr>
              <a:t>cymdeithasol</a:t>
            </a:r>
            <a:r>
              <a:rPr lang="en-GB" b="1">
                <a:solidFill>
                  <a:schemeClr val="bg1"/>
                </a:solidFill>
              </a:rPr>
              <a:t>.</a:t>
            </a:r>
          </a:p>
          <a:p>
            <a:endParaRPr lang="en-GB">
              <a:solidFill>
                <a:schemeClr val="bg1"/>
              </a:solidFill>
            </a:endParaRPr>
          </a:p>
          <a:p>
            <a:r>
              <a:rPr lang="en-GB" sz="1200">
                <a:solidFill>
                  <a:schemeClr val="bg1"/>
                </a:solidFill>
              </a:rPr>
              <a:t>*</a:t>
            </a:r>
            <a:r>
              <a:rPr lang="en-GB" sz="1200" err="1">
                <a:solidFill>
                  <a:schemeClr val="bg1"/>
                </a:solidFill>
              </a:rPr>
              <a:t>Daw'r</a:t>
            </a:r>
            <a:r>
              <a:rPr lang="en-GB" sz="1200">
                <a:solidFill>
                  <a:schemeClr val="bg1"/>
                </a:solidFill>
              </a:rPr>
              <a:t> </a:t>
            </a:r>
            <a:r>
              <a:rPr lang="en-GB" sz="1200" err="1">
                <a:solidFill>
                  <a:schemeClr val="bg1"/>
                </a:solidFill>
              </a:rPr>
              <a:t>rhan</a:t>
            </a:r>
            <a:r>
              <a:rPr lang="en-GB" sz="1200">
                <a:solidFill>
                  <a:schemeClr val="bg1"/>
                </a:solidFill>
              </a:rPr>
              <a:t> </a:t>
            </a:r>
            <a:r>
              <a:rPr lang="en-GB" sz="1200" err="1">
                <a:solidFill>
                  <a:schemeClr val="bg1"/>
                </a:solidFill>
              </a:rPr>
              <a:t>fwyaf</a:t>
            </a:r>
            <a:r>
              <a:rPr lang="en-GB" sz="1200">
                <a:solidFill>
                  <a:schemeClr val="bg1"/>
                </a:solidFill>
              </a:rPr>
              <a:t> </a:t>
            </a:r>
            <a:r>
              <a:rPr lang="en-GB" sz="1200" err="1">
                <a:solidFill>
                  <a:schemeClr val="bg1"/>
                </a:solidFill>
              </a:rPr>
              <a:t>o'r</a:t>
            </a:r>
            <a:r>
              <a:rPr lang="en-GB" sz="1200">
                <a:solidFill>
                  <a:schemeClr val="bg1"/>
                </a:solidFill>
              </a:rPr>
              <a:t> </a:t>
            </a:r>
            <a:r>
              <a:rPr lang="en-GB" sz="1200" err="1">
                <a:solidFill>
                  <a:schemeClr val="bg1"/>
                </a:solidFill>
              </a:rPr>
              <a:t>sampl</a:t>
            </a:r>
            <a:r>
              <a:rPr lang="en-GB" sz="1200">
                <a:solidFill>
                  <a:schemeClr val="bg1"/>
                </a:solidFill>
              </a:rPr>
              <a:t> ail-</a:t>
            </a:r>
            <a:r>
              <a:rPr lang="en-GB" sz="1200" err="1">
                <a:solidFill>
                  <a:schemeClr val="bg1"/>
                </a:solidFill>
              </a:rPr>
              <a:t>gyswllt</a:t>
            </a:r>
            <a:r>
              <a:rPr lang="en-GB" sz="1200">
                <a:solidFill>
                  <a:schemeClr val="bg1"/>
                </a:solidFill>
              </a:rPr>
              <a:t> </a:t>
            </a:r>
            <a:r>
              <a:rPr lang="en-GB" sz="1200" err="1">
                <a:solidFill>
                  <a:schemeClr val="bg1"/>
                </a:solidFill>
              </a:rPr>
              <a:t>o'r</a:t>
            </a:r>
            <a:r>
              <a:rPr lang="en-GB" sz="1200">
                <a:solidFill>
                  <a:schemeClr val="bg1"/>
                </a:solidFill>
              </a:rPr>
              <a:t> </a:t>
            </a:r>
            <a:r>
              <a:rPr lang="en-GB" sz="1200" err="1">
                <a:solidFill>
                  <a:schemeClr val="bg1"/>
                </a:solidFill>
              </a:rPr>
              <a:t>gronfa</a:t>
            </a:r>
            <a:r>
              <a:rPr lang="en-GB" sz="1200">
                <a:solidFill>
                  <a:schemeClr val="bg1"/>
                </a:solidFill>
              </a:rPr>
              <a:t> </a:t>
            </a:r>
            <a:r>
              <a:rPr lang="en-GB" sz="1200" err="1">
                <a:solidFill>
                  <a:schemeClr val="bg1"/>
                </a:solidFill>
              </a:rPr>
              <a:t>ddata</a:t>
            </a:r>
            <a:r>
              <a:rPr lang="en-GB" sz="1200">
                <a:solidFill>
                  <a:schemeClr val="bg1"/>
                </a:solidFill>
              </a:rPr>
              <a:t> ECRM, a </a:t>
            </a:r>
            <a:r>
              <a:rPr lang="en-GB" sz="1200" err="1">
                <a:solidFill>
                  <a:schemeClr val="bg1"/>
                </a:solidFill>
              </a:rPr>
              <a:t>chafodd</a:t>
            </a:r>
            <a:r>
              <a:rPr lang="en-GB" sz="1200">
                <a:solidFill>
                  <a:schemeClr val="bg1"/>
                </a:solidFill>
              </a:rPr>
              <a:t> y </a:t>
            </a:r>
            <a:r>
              <a:rPr lang="en-GB" sz="1200" err="1">
                <a:solidFill>
                  <a:schemeClr val="bg1"/>
                </a:solidFill>
              </a:rPr>
              <a:t>rhan</a:t>
            </a:r>
            <a:r>
              <a:rPr lang="en-GB" sz="1200">
                <a:solidFill>
                  <a:schemeClr val="bg1"/>
                </a:solidFill>
              </a:rPr>
              <a:t> </a:t>
            </a:r>
            <a:r>
              <a:rPr lang="en-GB" sz="1200" err="1">
                <a:solidFill>
                  <a:schemeClr val="bg1"/>
                </a:solidFill>
              </a:rPr>
              <a:t>fwyaf</a:t>
            </a:r>
            <a:r>
              <a:rPr lang="en-GB" sz="1200">
                <a:solidFill>
                  <a:schemeClr val="bg1"/>
                </a:solidFill>
              </a:rPr>
              <a:t> </a:t>
            </a:r>
            <a:r>
              <a:rPr lang="en-GB" sz="1200" err="1">
                <a:solidFill>
                  <a:schemeClr val="bg1"/>
                </a:solidFill>
              </a:rPr>
              <a:t>o'r</a:t>
            </a:r>
            <a:r>
              <a:rPr lang="en-GB" sz="1200">
                <a:solidFill>
                  <a:schemeClr val="bg1"/>
                </a:solidFill>
              </a:rPr>
              <a:t> </a:t>
            </a:r>
            <a:r>
              <a:rPr lang="en-GB" sz="1200" err="1">
                <a:solidFill>
                  <a:schemeClr val="bg1"/>
                </a:solidFill>
              </a:rPr>
              <a:t>sampl</a:t>
            </a:r>
            <a:r>
              <a:rPr lang="en-GB" sz="1200">
                <a:solidFill>
                  <a:schemeClr val="bg1"/>
                </a:solidFill>
              </a:rPr>
              <a:t> </a:t>
            </a:r>
            <a:r>
              <a:rPr lang="en-GB" sz="1200" err="1">
                <a:solidFill>
                  <a:schemeClr val="bg1"/>
                </a:solidFill>
              </a:rPr>
              <a:t>cyfryngau</a:t>
            </a:r>
            <a:r>
              <a:rPr lang="en-GB" sz="1200">
                <a:solidFill>
                  <a:schemeClr val="bg1"/>
                </a:solidFill>
              </a:rPr>
              <a:t> </a:t>
            </a:r>
            <a:r>
              <a:rPr lang="en-GB" sz="1200" err="1">
                <a:solidFill>
                  <a:schemeClr val="bg1"/>
                </a:solidFill>
              </a:rPr>
              <a:t>cymdeithasol</a:t>
            </a:r>
            <a:r>
              <a:rPr lang="en-GB" sz="1200">
                <a:solidFill>
                  <a:schemeClr val="bg1"/>
                </a:solidFill>
              </a:rPr>
              <a:t> </a:t>
            </a:r>
            <a:r>
              <a:rPr lang="en-GB" sz="1200" err="1">
                <a:solidFill>
                  <a:schemeClr val="bg1"/>
                </a:solidFill>
              </a:rPr>
              <a:t>ei</a:t>
            </a:r>
            <a:r>
              <a:rPr lang="en-GB" sz="1200">
                <a:solidFill>
                  <a:schemeClr val="bg1"/>
                </a:solidFill>
              </a:rPr>
              <a:t> </a:t>
            </a:r>
            <a:r>
              <a:rPr lang="en-GB" sz="1200" err="1">
                <a:solidFill>
                  <a:schemeClr val="bg1"/>
                </a:solidFill>
              </a:rPr>
              <a:t>gasglu</a:t>
            </a:r>
            <a:r>
              <a:rPr lang="en-GB" sz="1200">
                <a:solidFill>
                  <a:schemeClr val="bg1"/>
                </a:solidFill>
              </a:rPr>
              <a:t> </a:t>
            </a:r>
            <a:r>
              <a:rPr lang="en-GB" sz="1200" err="1">
                <a:solidFill>
                  <a:schemeClr val="bg1"/>
                </a:solidFill>
              </a:rPr>
              <a:t>trwy</a:t>
            </a:r>
            <a:r>
              <a:rPr lang="en-GB" sz="1200">
                <a:solidFill>
                  <a:schemeClr val="bg1"/>
                </a:solidFill>
              </a:rPr>
              <a:t> Facebook. Gan </a:t>
            </a:r>
            <a:r>
              <a:rPr lang="en-GB" sz="1200" err="1">
                <a:solidFill>
                  <a:schemeClr val="bg1"/>
                </a:solidFill>
              </a:rPr>
              <a:t>fod</a:t>
            </a:r>
            <a:r>
              <a:rPr lang="en-GB" sz="1200">
                <a:solidFill>
                  <a:schemeClr val="bg1"/>
                </a:solidFill>
              </a:rPr>
              <a:t> y </a:t>
            </a:r>
            <a:r>
              <a:rPr lang="en-GB" sz="1200" err="1">
                <a:solidFill>
                  <a:schemeClr val="bg1"/>
                </a:solidFill>
              </a:rPr>
              <a:t>ddwy</a:t>
            </a:r>
            <a:r>
              <a:rPr lang="en-GB" sz="1200">
                <a:solidFill>
                  <a:schemeClr val="bg1"/>
                </a:solidFill>
              </a:rPr>
              <a:t> </a:t>
            </a:r>
            <a:r>
              <a:rPr lang="en-GB" sz="1200" err="1">
                <a:solidFill>
                  <a:schemeClr val="bg1"/>
                </a:solidFill>
              </a:rPr>
              <a:t>ffynhonnell</a:t>
            </a:r>
            <a:r>
              <a:rPr lang="en-GB" sz="1200">
                <a:solidFill>
                  <a:schemeClr val="bg1"/>
                </a:solidFill>
              </a:rPr>
              <a:t> </a:t>
            </a:r>
            <a:r>
              <a:rPr lang="en-GB" sz="1200" err="1">
                <a:solidFill>
                  <a:schemeClr val="bg1"/>
                </a:solidFill>
              </a:rPr>
              <a:t>yn</a:t>
            </a:r>
            <a:r>
              <a:rPr lang="en-GB" sz="1200">
                <a:solidFill>
                  <a:schemeClr val="bg1"/>
                </a:solidFill>
              </a:rPr>
              <a:t> rancio o </a:t>
            </a:r>
            <a:r>
              <a:rPr lang="en-GB" sz="1200" err="1">
                <a:solidFill>
                  <a:schemeClr val="bg1"/>
                </a:solidFill>
              </a:rPr>
              <a:t>fewn</a:t>
            </a:r>
            <a:r>
              <a:rPr lang="en-GB" sz="1200">
                <a:solidFill>
                  <a:schemeClr val="bg1"/>
                </a:solidFill>
              </a:rPr>
              <a:t> y tri </a:t>
            </a:r>
            <a:r>
              <a:rPr lang="en-GB" sz="1200" err="1">
                <a:solidFill>
                  <a:schemeClr val="bg1"/>
                </a:solidFill>
              </a:rPr>
              <a:t>uchaf</a:t>
            </a:r>
            <a:r>
              <a:rPr lang="en-GB" sz="1200">
                <a:solidFill>
                  <a:schemeClr val="bg1"/>
                </a:solidFill>
              </a:rPr>
              <a:t>, </a:t>
            </a:r>
            <a:r>
              <a:rPr lang="en-GB" sz="1200" err="1">
                <a:solidFill>
                  <a:schemeClr val="bg1"/>
                </a:solidFill>
              </a:rPr>
              <a:t>gallai</a:t>
            </a:r>
            <a:r>
              <a:rPr lang="en-GB" sz="1200">
                <a:solidFill>
                  <a:schemeClr val="bg1"/>
                </a:solidFill>
              </a:rPr>
              <a:t> </a:t>
            </a:r>
            <a:r>
              <a:rPr lang="en-GB" sz="1200" err="1">
                <a:solidFill>
                  <a:schemeClr val="bg1"/>
                </a:solidFill>
              </a:rPr>
              <a:t>hyn</a:t>
            </a:r>
            <a:r>
              <a:rPr lang="en-GB" sz="1200">
                <a:solidFill>
                  <a:schemeClr val="bg1"/>
                </a:solidFill>
              </a:rPr>
              <a:t> </a:t>
            </a:r>
            <a:r>
              <a:rPr lang="en-GB" sz="1200" err="1">
                <a:solidFill>
                  <a:schemeClr val="bg1"/>
                </a:solidFill>
              </a:rPr>
              <a:t>ddylanwadu</a:t>
            </a:r>
            <a:r>
              <a:rPr lang="en-GB" sz="1200">
                <a:solidFill>
                  <a:schemeClr val="bg1"/>
                </a:solidFill>
              </a:rPr>
              <a:t> </a:t>
            </a:r>
            <a:r>
              <a:rPr lang="en-GB" sz="1200" err="1">
                <a:solidFill>
                  <a:schemeClr val="bg1"/>
                </a:solidFill>
              </a:rPr>
              <a:t>ar</a:t>
            </a:r>
            <a:r>
              <a:rPr lang="en-GB" sz="1200">
                <a:solidFill>
                  <a:schemeClr val="bg1"/>
                </a:solidFill>
              </a:rPr>
              <a:t> </a:t>
            </a:r>
            <a:r>
              <a:rPr lang="en-GB" sz="1200" err="1">
                <a:solidFill>
                  <a:schemeClr val="bg1"/>
                </a:solidFill>
              </a:rPr>
              <a:t>ddosbarthiad</a:t>
            </a:r>
            <a:r>
              <a:rPr lang="en-GB" sz="1200">
                <a:solidFill>
                  <a:schemeClr val="bg1"/>
                </a:solidFill>
              </a:rPr>
              <a:t> </a:t>
            </a:r>
            <a:r>
              <a:rPr lang="en-GB" sz="1200" err="1">
                <a:solidFill>
                  <a:schemeClr val="bg1"/>
                </a:solidFill>
              </a:rPr>
              <a:t>cyffredinol</a:t>
            </a:r>
            <a:r>
              <a:rPr lang="en-GB" sz="1200">
                <a:solidFill>
                  <a:schemeClr val="bg1"/>
                </a:solidFill>
              </a:rPr>
              <a:t> yr </a:t>
            </a:r>
            <a:r>
              <a:rPr lang="en-GB" sz="1200" err="1">
                <a:solidFill>
                  <a:schemeClr val="bg1"/>
                </a:solidFill>
              </a:rPr>
              <a:t>ymatebion</a:t>
            </a:r>
            <a:r>
              <a:rPr lang="en-GB" sz="1200">
                <a:solidFill>
                  <a:schemeClr val="bg1"/>
                </a:solidFill>
              </a:rPr>
              <a:t>.</a:t>
            </a:r>
          </a:p>
          <a:p>
            <a:endParaRPr lang="en-GB" b="1">
              <a:solidFill>
                <a:schemeClr val="bg1"/>
              </a:solidFill>
            </a:endParaRPr>
          </a:p>
          <a:p>
            <a:endParaRPr lang="en-US" b="1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endParaRPr lang="en-GB" b="1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aphicFrame>
        <p:nvGraphicFramePr>
          <p:cNvPr id="12" name="Chart 11" descr="Siart bar yn dangos sut wnaeth ymatebwyr ryngweithio â Chroeso Cymru yn ystod 2025. E-gylchlythyrau oedd y pwynt cyswllt mwyaf cyffredin o bell ffordd, gydag ymweliadau â gwefan Croeso Cymru'n dilyn. Defnyddiwyd Instagram a Facebook gan gyfrannau llai, tra bod cymharol ychydig o ymatebwyr wedi adrodd eu bod yn defnyddio llwyfannau cyfryngau cymdeithasol eraill.">
            <a:extLst>
              <a:ext uri="{FF2B5EF4-FFF2-40B4-BE49-F238E27FC236}">
                <a16:creationId xmlns:a16="http://schemas.microsoft.com/office/drawing/2014/main" id="{65E3E3C2-D376-B908-3B02-4D201EF1F63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53956725"/>
              </p:ext>
            </p:extLst>
          </p:nvPr>
        </p:nvGraphicFramePr>
        <p:xfrm>
          <a:off x="5610126" y="1321695"/>
          <a:ext cx="6217747" cy="4476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0DF18273-CCBA-86B4-FE98-38ACC37DD133}"/>
              </a:ext>
            </a:extLst>
          </p:cNvPr>
          <p:cNvSpPr txBox="1">
            <a:spLocks/>
          </p:cNvSpPr>
          <p:nvPr/>
        </p:nvSpPr>
        <p:spPr>
          <a:xfrm>
            <a:off x="5162550" y="6142109"/>
            <a:ext cx="7029450" cy="4285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>
                <a:solidFill>
                  <a:schemeClr val="tx1"/>
                </a:solidFill>
              </a:rPr>
              <a:t>A19. Gan </a:t>
            </a:r>
            <a:r>
              <a:rPr lang="en-US" sz="1200" err="1">
                <a:solidFill>
                  <a:schemeClr val="tx1"/>
                </a:solidFill>
              </a:rPr>
              <a:t>feddwl</a:t>
            </a:r>
            <a:r>
              <a:rPr lang="en-US" sz="1200">
                <a:solidFill>
                  <a:schemeClr val="tx1"/>
                </a:solidFill>
              </a:rPr>
              <a:t> am </a:t>
            </a:r>
            <a:r>
              <a:rPr lang="en-US" sz="1200" err="1">
                <a:solidFill>
                  <a:schemeClr val="tx1"/>
                </a:solidFill>
              </a:rPr>
              <a:t>gyswllt</a:t>
            </a:r>
            <a:r>
              <a:rPr lang="en-US" sz="1200">
                <a:solidFill>
                  <a:schemeClr val="tx1"/>
                </a:solidFill>
              </a:rPr>
              <a:t> a </a:t>
            </a:r>
            <a:r>
              <a:rPr lang="en-US" sz="1200" err="1">
                <a:solidFill>
                  <a:schemeClr val="tx1"/>
                </a:solidFill>
              </a:rPr>
              <a:t>gawsoch</a:t>
            </a:r>
            <a:r>
              <a:rPr lang="en-US" sz="1200">
                <a:solidFill>
                  <a:schemeClr val="tx1"/>
                </a:solidFill>
              </a:rPr>
              <a:t> â </a:t>
            </a:r>
            <a:r>
              <a:rPr lang="en-US" sz="1200" err="1">
                <a:solidFill>
                  <a:schemeClr val="tx1"/>
                </a:solidFill>
              </a:rPr>
              <a:t>Chroeso</a:t>
            </a:r>
            <a:r>
              <a:rPr lang="en-US" sz="1200">
                <a:solidFill>
                  <a:schemeClr val="tx1"/>
                </a:solidFill>
              </a:rPr>
              <a:t> Cymru </a:t>
            </a:r>
            <a:r>
              <a:rPr lang="en-US" sz="1200" err="1">
                <a:solidFill>
                  <a:schemeClr val="tx1"/>
                </a:solidFill>
              </a:rPr>
              <a:t>yn</a:t>
            </a:r>
            <a:r>
              <a:rPr lang="en-US" sz="1200">
                <a:solidFill>
                  <a:schemeClr val="tx1"/>
                </a:solidFill>
              </a:rPr>
              <a:t> 2025, pa rai </a:t>
            </a:r>
            <a:r>
              <a:rPr lang="en-US" sz="1200" err="1">
                <a:solidFill>
                  <a:schemeClr val="tx1"/>
                </a:solidFill>
              </a:rPr>
              <a:t>o'r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canlynol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sy'n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berthnasol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i</a:t>
            </a:r>
            <a:r>
              <a:rPr lang="en-US" sz="1200">
                <a:solidFill>
                  <a:schemeClr val="tx1"/>
                </a:solidFill>
              </a:rPr>
              <a:t> chi? </a:t>
            </a:r>
            <a:r>
              <a:rPr lang="en-US" sz="1200" err="1">
                <a:solidFill>
                  <a:schemeClr val="tx1"/>
                </a:solidFill>
              </a:rPr>
              <a:t>Maint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sylfaen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cyfanswm</a:t>
            </a:r>
            <a:r>
              <a:rPr lang="en-US" sz="1200">
                <a:solidFill>
                  <a:schemeClr val="tx1"/>
                </a:solidFill>
              </a:rPr>
              <a:t>, n=1,041.</a:t>
            </a:r>
          </a:p>
        </p:txBody>
      </p:sp>
    </p:spTree>
    <p:extLst>
      <p:ext uri="{BB962C8B-B14F-4D97-AF65-F5344CB8AC3E}">
        <p14:creationId xmlns:p14="http://schemas.microsoft.com/office/powerpoint/2010/main" val="22299806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66A1C7-F3E2-162B-040A-920B363664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F81A67DA-E217-D589-27F9-C8971919ABD0}"/>
              </a:ext>
            </a:extLst>
          </p:cNvPr>
          <p:cNvSpPr txBox="1"/>
          <p:nvPr/>
        </p:nvSpPr>
        <p:spPr>
          <a:xfrm>
            <a:off x="360000" y="365124"/>
            <a:ext cx="70123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err="1">
                <a:solidFill>
                  <a:srgbClr val="04043F"/>
                </a:solidFill>
              </a:rPr>
              <a:t>Cyrchodd</a:t>
            </a:r>
            <a:r>
              <a:rPr lang="en-US" sz="2000" b="1">
                <a:solidFill>
                  <a:srgbClr val="04043F"/>
                </a:solidFill>
              </a:rPr>
              <a:t> y </a:t>
            </a:r>
            <a:r>
              <a:rPr lang="en-US" sz="2000" b="1" err="1">
                <a:solidFill>
                  <a:srgbClr val="04043F"/>
                </a:solidFill>
              </a:rPr>
              <a:t>rhan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fwyaf</a:t>
            </a:r>
            <a:r>
              <a:rPr lang="en-US" sz="2000" b="1">
                <a:solidFill>
                  <a:srgbClr val="04043F"/>
                </a:solidFill>
              </a:rPr>
              <a:t> o </a:t>
            </a:r>
            <a:r>
              <a:rPr lang="en-US" sz="2000" b="1" err="1">
                <a:solidFill>
                  <a:srgbClr val="04043F"/>
                </a:solidFill>
              </a:rPr>
              <a:t>ymwelwyr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wefan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Croeso</a:t>
            </a:r>
            <a:r>
              <a:rPr lang="en-US" sz="2000" b="1">
                <a:solidFill>
                  <a:srgbClr val="04043F"/>
                </a:solidFill>
              </a:rPr>
              <a:t> Cymru </a:t>
            </a:r>
            <a:r>
              <a:rPr lang="en-US" sz="2000" b="1" err="1">
                <a:solidFill>
                  <a:srgbClr val="04043F"/>
                </a:solidFill>
              </a:rPr>
              <a:t>gartref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ar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liniadur</a:t>
            </a:r>
            <a:r>
              <a:rPr lang="en-US" sz="2000" b="1">
                <a:solidFill>
                  <a:srgbClr val="04043F"/>
                </a:solidFill>
              </a:rPr>
              <a:t>. </a:t>
            </a:r>
            <a:r>
              <a:rPr lang="en-US" sz="2000" b="1" err="1">
                <a:solidFill>
                  <a:srgbClr val="04043F"/>
                </a:solidFill>
              </a:rPr>
              <a:t>Fodd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bynnag</a:t>
            </a:r>
            <a:r>
              <a:rPr lang="en-US" sz="2000" b="1">
                <a:solidFill>
                  <a:srgbClr val="04043F"/>
                </a:solidFill>
              </a:rPr>
              <a:t>, </a:t>
            </a:r>
            <a:r>
              <a:rPr lang="en-US" sz="2000" b="1" err="1">
                <a:solidFill>
                  <a:srgbClr val="04043F"/>
                </a:solidFill>
              </a:rPr>
              <a:t>tra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ar</a:t>
            </a:r>
            <a:r>
              <a:rPr lang="en-US" sz="2000" b="1">
                <a:solidFill>
                  <a:srgbClr val="04043F"/>
                </a:solidFill>
              </a:rPr>
              <a:t> daith, </a:t>
            </a:r>
            <a:r>
              <a:rPr lang="en-US" sz="2000" b="1" err="1">
                <a:solidFill>
                  <a:srgbClr val="04043F"/>
                </a:solidFill>
              </a:rPr>
              <a:t>roedd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defnydd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ffôn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symudol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yn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fwy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cyffredin</a:t>
            </a:r>
            <a:r>
              <a:rPr lang="en-US" sz="2000" b="1">
                <a:solidFill>
                  <a:srgbClr val="04043F"/>
                </a:solidFill>
              </a:rPr>
              <a:t>.</a:t>
            </a:r>
          </a:p>
        </p:txBody>
      </p:sp>
      <p:graphicFrame>
        <p:nvGraphicFramePr>
          <p:cNvPr id="4" name="Chart 3" descr="Siart bar gyda thabl yn dangos mynediad i wefan Croeso Cymru yn ôl lleoliad (gartref, yn ystod taith, gwaith) a dyfais (gliniadur/cyfrifiadur, ffôn symudol) ar gyfer teithiau 2025. Gartref oedd y lleoliad mwyaf cyffredin (99%), gyda ffôn symudol yn fwy poblogaidd na gliniadur yn ystod taith (91% o'i gymharu â 22%).">
            <a:extLst>
              <a:ext uri="{FF2B5EF4-FFF2-40B4-BE49-F238E27FC236}">
                <a16:creationId xmlns:a16="http://schemas.microsoft.com/office/drawing/2014/main" id="{A606ACFD-BED3-1E6E-291E-0A150618F37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12615941"/>
              </p:ext>
            </p:extLst>
          </p:nvPr>
        </p:nvGraphicFramePr>
        <p:xfrm>
          <a:off x="753349" y="1645409"/>
          <a:ext cx="6243345" cy="33305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EB4302EA-12E7-6874-0938-C5C9BAB51D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489417"/>
              </p:ext>
            </p:extLst>
          </p:nvPr>
        </p:nvGraphicFramePr>
        <p:xfrm>
          <a:off x="0" y="4628156"/>
          <a:ext cx="6844947" cy="122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9180">
                  <a:extLst>
                    <a:ext uri="{9D8B030D-6E8A-4147-A177-3AD203B41FA5}">
                      <a16:colId xmlns:a16="http://schemas.microsoft.com/office/drawing/2014/main" val="2594540140"/>
                    </a:ext>
                  </a:extLst>
                </a:gridCol>
                <a:gridCol w="1692487">
                  <a:extLst>
                    <a:ext uri="{9D8B030D-6E8A-4147-A177-3AD203B41FA5}">
                      <a16:colId xmlns:a16="http://schemas.microsoft.com/office/drawing/2014/main" val="2319858019"/>
                    </a:ext>
                  </a:extLst>
                </a:gridCol>
                <a:gridCol w="2159000">
                  <a:extLst>
                    <a:ext uri="{9D8B030D-6E8A-4147-A177-3AD203B41FA5}">
                      <a16:colId xmlns:a16="http://schemas.microsoft.com/office/drawing/2014/main" val="2725203612"/>
                    </a:ext>
                  </a:extLst>
                </a:gridCol>
                <a:gridCol w="1934280">
                  <a:extLst>
                    <a:ext uri="{9D8B030D-6E8A-4147-A177-3AD203B41FA5}">
                      <a16:colId xmlns:a16="http://schemas.microsoft.com/office/drawing/2014/main" val="28831821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GB" sz="1400" b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err="1">
                          <a:solidFill>
                            <a:srgbClr val="002060"/>
                          </a:solidFill>
                        </a:rPr>
                        <a:t>Gartref</a:t>
                      </a:r>
                      <a:endParaRPr lang="en-GB" sz="1400" b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>
                          <a:solidFill>
                            <a:srgbClr val="002060"/>
                          </a:solidFill>
                        </a:rPr>
                        <a:t>Yn </a:t>
                      </a:r>
                      <a:r>
                        <a:rPr lang="en-GB" sz="1400" b="0" err="1">
                          <a:solidFill>
                            <a:srgbClr val="002060"/>
                          </a:solidFill>
                        </a:rPr>
                        <a:t>ystod</a:t>
                      </a:r>
                      <a:r>
                        <a:rPr lang="en-GB" sz="1400" b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400" b="0" err="1">
                          <a:solidFill>
                            <a:srgbClr val="002060"/>
                          </a:solidFill>
                        </a:rPr>
                        <a:t>taith</a:t>
                      </a:r>
                      <a:r>
                        <a:rPr lang="en-GB" sz="1400" b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400" b="0" err="1">
                          <a:solidFill>
                            <a:srgbClr val="002060"/>
                          </a:solidFill>
                        </a:rPr>
                        <a:t>i</a:t>
                      </a:r>
                      <a:r>
                        <a:rPr lang="en-GB" sz="1400" b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400" b="0" err="1">
                          <a:solidFill>
                            <a:srgbClr val="002060"/>
                          </a:solidFill>
                        </a:rPr>
                        <a:t>Gymru</a:t>
                      </a:r>
                      <a:endParaRPr lang="en-GB" sz="1400" b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>
                          <a:solidFill>
                            <a:srgbClr val="002060"/>
                          </a:solidFill>
                        </a:rPr>
                        <a:t>Yn y </a:t>
                      </a:r>
                      <a:r>
                        <a:rPr lang="en-GB" sz="1400" b="0" err="1">
                          <a:solidFill>
                            <a:srgbClr val="002060"/>
                          </a:solidFill>
                        </a:rPr>
                        <a:t>gwaith</a:t>
                      </a:r>
                      <a:endParaRPr lang="en-GB" sz="1400" b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3339812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algn="ctr"/>
                      <a:r>
                        <a:rPr lang="en-GB" sz="1100" b="0" err="1">
                          <a:solidFill>
                            <a:srgbClr val="002060"/>
                          </a:solidFill>
                        </a:rPr>
                        <a:t>Gliniadur</a:t>
                      </a:r>
                      <a:r>
                        <a:rPr lang="en-GB" sz="1100" b="0">
                          <a:solidFill>
                            <a:srgbClr val="002060"/>
                          </a:solidFill>
                        </a:rPr>
                        <a:t>/</a:t>
                      </a:r>
                    </a:p>
                    <a:p>
                      <a:pPr algn="ctr"/>
                      <a:r>
                        <a:rPr lang="en-GB" sz="1100" b="0" err="1">
                          <a:solidFill>
                            <a:srgbClr val="002060"/>
                          </a:solidFill>
                        </a:rPr>
                        <a:t>Cyfrifiadur</a:t>
                      </a:r>
                      <a:endParaRPr lang="en-GB" sz="1100" b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>
                          <a:solidFill>
                            <a:srgbClr val="002060"/>
                          </a:solidFill>
                        </a:rPr>
                        <a:t>76%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>
                          <a:solidFill>
                            <a:srgbClr val="002060"/>
                          </a:solidFill>
                        </a:rPr>
                        <a:t>22%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>
                          <a:solidFill>
                            <a:srgbClr val="002060"/>
                          </a:solidFill>
                        </a:rPr>
                        <a:t>55%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319538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algn="ctr"/>
                      <a:r>
                        <a:rPr lang="en-GB" sz="1100" b="0" err="1">
                          <a:solidFill>
                            <a:srgbClr val="002060"/>
                          </a:solidFill>
                        </a:rPr>
                        <a:t>Ffôn</a:t>
                      </a:r>
                      <a:r>
                        <a:rPr lang="en-GB" sz="1100" b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100" b="0" err="1">
                          <a:solidFill>
                            <a:srgbClr val="002060"/>
                          </a:solidFill>
                        </a:rPr>
                        <a:t>symudol</a:t>
                      </a:r>
                      <a:endParaRPr lang="en-GB" sz="1100" b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>
                          <a:solidFill>
                            <a:srgbClr val="002060"/>
                          </a:solidFill>
                        </a:rPr>
                        <a:t>65%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>
                          <a:solidFill>
                            <a:srgbClr val="002060"/>
                          </a:solidFill>
                        </a:rPr>
                        <a:t>91%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rgbClr val="002060"/>
                          </a:solidFill>
                        </a:rPr>
                        <a:t>59%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1710195"/>
                  </a:ext>
                </a:extLst>
              </a:tr>
            </a:tbl>
          </a:graphicData>
        </a:graphic>
      </p:graphicFrame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B7F48692-198B-7EDC-BAA5-5DF663EC41F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>
          <a:xfrm>
            <a:off x="79670" y="6060312"/>
            <a:ext cx="7590702" cy="5492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>
                <a:solidFill>
                  <a:schemeClr val="tx1"/>
                </a:solidFill>
              </a:rPr>
              <a:t>A20. Yn </a:t>
            </a:r>
            <a:r>
              <a:rPr lang="en-US" sz="1200" err="1">
                <a:solidFill>
                  <a:schemeClr val="tx1"/>
                </a:solidFill>
              </a:rPr>
              <a:t>ystod</a:t>
            </a:r>
            <a:r>
              <a:rPr lang="en-US" sz="1200">
                <a:solidFill>
                  <a:schemeClr val="tx1"/>
                </a:solidFill>
              </a:rPr>
              <a:t> y 12 mis </a:t>
            </a:r>
            <a:r>
              <a:rPr lang="en-US" sz="1200" err="1">
                <a:solidFill>
                  <a:schemeClr val="tx1"/>
                </a:solidFill>
              </a:rPr>
              <a:t>diwethaf</a:t>
            </a:r>
            <a:r>
              <a:rPr lang="en-US" sz="1200">
                <a:solidFill>
                  <a:schemeClr val="tx1"/>
                </a:solidFill>
              </a:rPr>
              <a:t>, pa </a:t>
            </a:r>
            <a:r>
              <a:rPr lang="en-US" sz="1200" err="1">
                <a:solidFill>
                  <a:schemeClr val="tx1"/>
                </a:solidFill>
              </a:rPr>
              <a:t>ddyfeisiau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wnaethoch</a:t>
            </a:r>
            <a:r>
              <a:rPr lang="en-US" sz="1200">
                <a:solidFill>
                  <a:schemeClr val="tx1"/>
                </a:solidFill>
              </a:rPr>
              <a:t> chi </a:t>
            </a:r>
            <a:r>
              <a:rPr lang="en-US" sz="1200" err="1">
                <a:solidFill>
                  <a:schemeClr val="tx1"/>
                </a:solidFill>
              </a:rPr>
              <a:t>eu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defnyddio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i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gyrchu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gwefan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Croeso</a:t>
            </a:r>
            <a:r>
              <a:rPr lang="en-US" sz="1200">
                <a:solidFill>
                  <a:schemeClr val="tx1"/>
                </a:solidFill>
              </a:rPr>
              <a:t> Cymru? Y </a:t>
            </a:r>
            <a:r>
              <a:rPr lang="en-US" sz="1200" err="1">
                <a:solidFill>
                  <a:schemeClr val="tx1"/>
                </a:solidFill>
              </a:rPr>
              <a:t>rhai</a:t>
            </a:r>
            <a:r>
              <a:rPr lang="en-US" sz="1200">
                <a:solidFill>
                  <a:schemeClr val="tx1"/>
                </a:solidFill>
              </a:rPr>
              <a:t> a </a:t>
            </a:r>
            <a:r>
              <a:rPr lang="en-US" sz="1200" err="1">
                <a:solidFill>
                  <a:schemeClr val="tx1"/>
                </a:solidFill>
              </a:rPr>
              <a:t>ymwelodd</a:t>
            </a:r>
            <a:r>
              <a:rPr lang="en-US" sz="1200">
                <a:solidFill>
                  <a:schemeClr val="tx1"/>
                </a:solidFill>
              </a:rPr>
              <a:t> â </a:t>
            </a:r>
            <a:r>
              <a:rPr lang="en-US" sz="1200" err="1">
                <a:solidFill>
                  <a:schemeClr val="tx1"/>
                </a:solidFill>
              </a:rPr>
              <a:t>gwefan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Croeso</a:t>
            </a:r>
            <a:r>
              <a:rPr lang="en-US" sz="1200">
                <a:solidFill>
                  <a:schemeClr val="tx1"/>
                </a:solidFill>
              </a:rPr>
              <a:t> Cymru, n=501, </a:t>
            </a:r>
            <a:r>
              <a:rPr lang="en-US" sz="1200" err="1">
                <a:solidFill>
                  <a:schemeClr val="tx1"/>
                </a:solidFill>
              </a:rPr>
              <a:t>gartref</a:t>
            </a:r>
            <a:r>
              <a:rPr lang="en-US" sz="1200">
                <a:solidFill>
                  <a:schemeClr val="tx1"/>
                </a:solidFill>
              </a:rPr>
              <a:t> n=496, </a:t>
            </a:r>
            <a:r>
              <a:rPr lang="en-US" sz="1200" err="1">
                <a:solidFill>
                  <a:schemeClr val="tx1"/>
                </a:solidFill>
              </a:rPr>
              <a:t>yn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ystod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taith</a:t>
            </a:r>
            <a:r>
              <a:rPr lang="en-US" sz="1200">
                <a:solidFill>
                  <a:schemeClr val="tx1"/>
                </a:solidFill>
              </a:rPr>
              <a:t> n=129, a </a:t>
            </a:r>
            <a:r>
              <a:rPr lang="en-US" sz="1200" err="1">
                <a:solidFill>
                  <a:schemeClr val="tx1"/>
                </a:solidFill>
              </a:rPr>
              <a:t>gwaith</a:t>
            </a:r>
            <a:r>
              <a:rPr lang="en-US" sz="1200">
                <a:solidFill>
                  <a:schemeClr val="tx1"/>
                </a:solidFill>
              </a:rPr>
              <a:t> n=127.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FF297C8C-162A-5C0C-F90C-574554273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5"/>
          <a:stretch>
            <a:fillRect/>
          </a:stretch>
        </p:blipFill>
        <p:spPr bwMode="auto">
          <a:xfrm>
            <a:off x="7627200" y="0"/>
            <a:ext cx="4564800" cy="660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03A4953-6E4F-BE60-462A-47B2C807611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75236" y="1778384"/>
            <a:ext cx="6107475" cy="30777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Mynediad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wefan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Croeso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Cymru | 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Teithiau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2025</a:t>
            </a:r>
          </a:p>
        </p:txBody>
      </p:sp>
    </p:spTree>
    <p:extLst>
      <p:ext uri="{BB962C8B-B14F-4D97-AF65-F5344CB8AC3E}">
        <p14:creationId xmlns:p14="http://schemas.microsoft.com/office/powerpoint/2010/main" val="5232812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F87EFF-5F9D-0788-3EA5-3CF3921CAC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5EB0E14-D0B1-D843-B834-06046BF3B36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0000" y="1665139"/>
            <a:ext cx="6107475" cy="30777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Dylanwad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Croeso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Cymru 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ar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benderfyniadau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taith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| 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Teithiau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2025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C529624-E709-4FBE-D0E5-837D99199F26}"/>
              </a:ext>
            </a:extLst>
          </p:cNvPr>
          <p:cNvSpPr txBox="1">
            <a:spLocks/>
          </p:cNvSpPr>
          <p:nvPr/>
        </p:nvSpPr>
        <p:spPr>
          <a:xfrm>
            <a:off x="360000" y="377489"/>
            <a:ext cx="11472000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1800" b="1" noProof="0" err="1"/>
              <a:t>Nododd</a:t>
            </a:r>
            <a:r>
              <a:rPr lang="en-US" sz="1800" b="1" noProof="0"/>
              <a:t> 16% </a:t>
            </a:r>
            <a:r>
              <a:rPr lang="en-US" sz="1800" b="1" noProof="0" err="1"/>
              <a:t>fod</a:t>
            </a:r>
            <a:r>
              <a:rPr lang="en-US" sz="1800" b="1" noProof="0"/>
              <a:t> </a:t>
            </a:r>
            <a:r>
              <a:rPr lang="en-US" sz="1800" b="1" noProof="0" err="1"/>
              <a:t>cyfathrebiadau</a:t>
            </a:r>
            <a:r>
              <a:rPr lang="en-US" sz="1800" b="1" noProof="0"/>
              <a:t> </a:t>
            </a:r>
            <a:r>
              <a:rPr lang="en-US" sz="1800" b="1" noProof="0" err="1"/>
              <a:t>gan</a:t>
            </a:r>
            <a:r>
              <a:rPr lang="en-US" sz="1800" b="1" noProof="0"/>
              <a:t> </a:t>
            </a:r>
            <a:r>
              <a:rPr lang="en-US" sz="1800" b="1" noProof="0" err="1"/>
              <a:t>Croeso</a:t>
            </a:r>
            <a:r>
              <a:rPr lang="en-US" sz="1800" b="1" noProof="0"/>
              <a:t> Cymru </a:t>
            </a:r>
            <a:r>
              <a:rPr lang="en-US" sz="1800" b="1" noProof="0" err="1"/>
              <a:t>wedi</a:t>
            </a:r>
            <a:r>
              <a:rPr lang="en-US" sz="1800" b="1" noProof="0"/>
              <a:t> </a:t>
            </a:r>
            <a:r>
              <a:rPr lang="en-US" sz="1800" b="1" noProof="0" err="1"/>
              <a:t>cael</a:t>
            </a:r>
            <a:r>
              <a:rPr lang="en-US" sz="1800" b="1" noProof="0"/>
              <a:t> </a:t>
            </a:r>
            <a:r>
              <a:rPr lang="en-US" sz="1800" b="1" noProof="0" err="1"/>
              <a:t>dylanwad</a:t>
            </a:r>
            <a:r>
              <a:rPr lang="en-US" sz="1800" b="1" noProof="0"/>
              <a:t> </a:t>
            </a:r>
            <a:r>
              <a:rPr lang="en-US" sz="1800" b="1" noProof="0" err="1"/>
              <a:t>mawr</a:t>
            </a:r>
            <a:r>
              <a:rPr lang="en-US" sz="1800" b="1" noProof="0"/>
              <a:t> neu </a:t>
            </a:r>
            <a:r>
              <a:rPr lang="en-US" sz="1800" b="1" noProof="0" err="1"/>
              <a:t>gryf</a:t>
            </a:r>
            <a:r>
              <a:rPr lang="en-US" sz="1800" b="1" noProof="0"/>
              <a:t> </a:t>
            </a:r>
            <a:r>
              <a:rPr lang="en-US" sz="1800" b="1" noProof="0" err="1"/>
              <a:t>ar</a:t>
            </a:r>
            <a:r>
              <a:rPr lang="en-US" sz="1800" b="1" noProof="0"/>
              <a:t> </a:t>
            </a:r>
            <a:r>
              <a:rPr lang="en-US" sz="1800" b="1" noProof="0" err="1"/>
              <a:t>eu</a:t>
            </a:r>
            <a:r>
              <a:rPr lang="en-US" sz="1800" b="1" noProof="0"/>
              <a:t> </a:t>
            </a:r>
            <a:r>
              <a:rPr lang="en-US" sz="1800" b="1" noProof="0" err="1"/>
              <a:t>penderfyniad</a:t>
            </a:r>
            <a:r>
              <a:rPr lang="en-US" sz="1800" b="1" noProof="0"/>
              <a:t> </a:t>
            </a:r>
            <a:r>
              <a:rPr lang="en-US" sz="1800" b="1" noProof="0" err="1"/>
              <a:t>i</a:t>
            </a:r>
            <a:r>
              <a:rPr lang="en-US" sz="1800" b="1" noProof="0"/>
              <a:t> </a:t>
            </a:r>
            <a:r>
              <a:rPr lang="en-US" sz="1800" b="1" noProof="0" err="1"/>
              <a:t>ymweld</a:t>
            </a:r>
            <a:r>
              <a:rPr lang="en-US" sz="1800" b="1" noProof="0"/>
              <a:t> â </a:t>
            </a:r>
            <a:r>
              <a:rPr lang="en-US" sz="1800" b="1" noProof="0" err="1"/>
              <a:t>Chymru</a:t>
            </a:r>
            <a:r>
              <a:rPr lang="en-US" sz="1800" b="1" noProof="0"/>
              <a:t>. Yn </a:t>
            </a:r>
            <a:r>
              <a:rPr lang="en-US" sz="1800" b="1" noProof="0" err="1"/>
              <a:t>ogystal</a:t>
            </a:r>
            <a:r>
              <a:rPr lang="en-US" sz="1800" b="1" noProof="0"/>
              <a:t>, </a:t>
            </a:r>
            <a:r>
              <a:rPr lang="en-US" sz="1800" b="1" noProof="0" err="1"/>
              <a:t>adroddodd</a:t>
            </a:r>
            <a:r>
              <a:rPr lang="en-US" sz="1800" b="1" noProof="0"/>
              <a:t> 33% </a:t>
            </a:r>
            <a:r>
              <a:rPr lang="en-US" sz="1800" b="1" noProof="0" err="1"/>
              <a:t>fod</a:t>
            </a:r>
            <a:r>
              <a:rPr lang="en-US" sz="1800" b="1" noProof="0"/>
              <a:t> </a:t>
            </a:r>
            <a:r>
              <a:rPr lang="en-US" sz="1800" b="1" noProof="0" err="1"/>
              <a:t>cyfathrebiadau</a:t>
            </a:r>
            <a:r>
              <a:rPr lang="en-US" sz="1800" b="1" noProof="0"/>
              <a:t> </a:t>
            </a:r>
            <a:r>
              <a:rPr lang="en-US" sz="1800" b="1" noProof="0" err="1"/>
              <a:t>Croeso</a:t>
            </a:r>
            <a:r>
              <a:rPr lang="en-US" sz="1800" b="1" noProof="0"/>
              <a:t> Cymru </a:t>
            </a:r>
            <a:r>
              <a:rPr lang="en-US" sz="1800" b="1" noProof="0" err="1"/>
              <a:t>wedi</a:t>
            </a:r>
            <a:r>
              <a:rPr lang="en-US" sz="1800" b="1" noProof="0"/>
              <a:t> </a:t>
            </a:r>
            <a:r>
              <a:rPr lang="en-US" sz="1800" b="1" noProof="0" err="1"/>
              <a:t>eu</a:t>
            </a:r>
            <a:r>
              <a:rPr lang="en-US" sz="1800" b="1" noProof="0"/>
              <a:t> </a:t>
            </a:r>
            <a:r>
              <a:rPr lang="en-US" sz="1800" b="1" noProof="0" err="1"/>
              <a:t>dylanwadu</a:t>
            </a:r>
            <a:r>
              <a:rPr lang="en-US" sz="1800" b="1" noProof="0"/>
              <a:t> </a:t>
            </a:r>
            <a:r>
              <a:rPr lang="en-US" sz="1800" b="1" noProof="0" err="1"/>
              <a:t>i</a:t>
            </a:r>
            <a:r>
              <a:rPr lang="en-US" sz="1800" b="1" noProof="0"/>
              <a:t> </a:t>
            </a:r>
            <a:r>
              <a:rPr lang="en-US" sz="1800" b="1" noProof="0" err="1"/>
              <a:t>ymweld</a:t>
            </a:r>
            <a:r>
              <a:rPr lang="en-US" sz="1800" b="1" noProof="0"/>
              <a:t> â </a:t>
            </a:r>
            <a:r>
              <a:rPr lang="en-US" sz="1800" b="1" noProof="0" err="1"/>
              <a:t>rhan</a:t>
            </a:r>
            <a:r>
              <a:rPr lang="en-US" sz="1800" b="1" noProof="0"/>
              <a:t> o </a:t>
            </a:r>
            <a:r>
              <a:rPr lang="en-US" sz="1800" b="1" noProof="0" err="1"/>
              <a:t>Gymru</a:t>
            </a:r>
            <a:r>
              <a:rPr lang="en-US" sz="1800" b="1" noProof="0"/>
              <a:t> </a:t>
            </a:r>
            <a:r>
              <a:rPr lang="en-US" sz="1800" b="1" noProof="0" err="1"/>
              <a:t>nad</a:t>
            </a:r>
            <a:r>
              <a:rPr lang="en-US" sz="1800" b="1" noProof="0"/>
              <a:t> </a:t>
            </a:r>
            <a:r>
              <a:rPr lang="en-US" sz="1800" b="1" noProof="0" err="1"/>
              <a:t>oeddent</a:t>
            </a:r>
            <a:r>
              <a:rPr lang="en-US" sz="1800" b="1" noProof="0"/>
              <a:t> </a:t>
            </a:r>
            <a:r>
              <a:rPr lang="en-US" sz="1800" b="1" noProof="0" err="1"/>
              <a:t>wedi</a:t>
            </a:r>
            <a:r>
              <a:rPr lang="en-US" sz="1800" b="1" noProof="0"/>
              <a:t> bod </a:t>
            </a:r>
            <a:r>
              <a:rPr lang="en-US" sz="1800" b="1" noProof="0" err="1"/>
              <a:t>iddi</a:t>
            </a:r>
            <a:r>
              <a:rPr lang="en-US" sz="1800" b="1" noProof="0"/>
              <a:t> </a:t>
            </a:r>
            <a:r>
              <a:rPr lang="en-US" sz="1800" b="1" noProof="0" err="1"/>
              <a:t>o'r</a:t>
            </a:r>
            <a:r>
              <a:rPr lang="en-US" sz="1800" b="1" noProof="0"/>
              <a:t> </a:t>
            </a:r>
            <a:r>
              <a:rPr lang="en-US" sz="1800" b="1" noProof="0" err="1"/>
              <a:t>blaen</a:t>
            </a:r>
            <a:r>
              <a:rPr lang="en-US" sz="1800" b="1" noProof="0"/>
              <a:t>, </a:t>
            </a:r>
            <a:r>
              <a:rPr lang="en-US" sz="1800" b="1" noProof="0" err="1"/>
              <a:t>sy'n</a:t>
            </a:r>
            <a:r>
              <a:rPr lang="en-US" sz="1800" b="1" noProof="0"/>
              <a:t> </a:t>
            </a:r>
            <a:r>
              <a:rPr lang="en-US" sz="1800" b="1" noProof="0" err="1"/>
              <a:t>cyd-fynd</a:t>
            </a:r>
            <a:r>
              <a:rPr lang="en-US" sz="1800" b="1" noProof="0"/>
              <a:t> â </a:t>
            </a:r>
            <a:r>
              <a:rPr lang="en-US" sz="1800" b="1" noProof="0" err="1"/>
              <a:t>negeseua</a:t>
            </a:r>
            <a:r>
              <a:rPr lang="en-US" sz="1800" b="1" noProof="0"/>
              <a:t> am </a:t>
            </a:r>
            <a:r>
              <a:rPr lang="en-US" sz="1800" b="1" noProof="0" err="1"/>
              <a:t>ddarganfod</a:t>
            </a:r>
            <a:r>
              <a:rPr lang="en-US" sz="1800" b="1" noProof="0"/>
              <a:t> </a:t>
            </a:r>
            <a:r>
              <a:rPr lang="en-US" sz="1800" b="1" noProof="0" err="1"/>
              <a:t>lleoedd</a:t>
            </a:r>
            <a:r>
              <a:rPr lang="en-US" sz="1800" b="1" noProof="0"/>
              <a:t> </a:t>
            </a:r>
            <a:r>
              <a:rPr lang="en-US" sz="1800" b="1" noProof="0" err="1"/>
              <a:t>newydd</a:t>
            </a:r>
            <a:r>
              <a:rPr lang="en-US" sz="1800" b="1" noProof="0"/>
              <a:t>.</a:t>
            </a:r>
          </a:p>
        </p:txBody>
      </p:sp>
      <p:graphicFrame>
        <p:nvGraphicFramePr>
          <p:cNvPr id="17" name="Chart 16" descr="Siart bar pentyrrus yn dangos dylanwad cyfathrebiadau Croeso Cymru ar raddfa o Dim (36%) i Gryf iawn (8%). Nododd 16% ddylanwad cryf neu gryf iawn yn gyfun.">
            <a:extLst>
              <a:ext uri="{FF2B5EF4-FFF2-40B4-BE49-F238E27FC236}">
                <a16:creationId xmlns:a16="http://schemas.microsoft.com/office/drawing/2014/main" id="{AA9E1E85-1B73-1AF6-AB67-32A3F1E9E42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48170141"/>
              </p:ext>
            </p:extLst>
          </p:nvPr>
        </p:nvGraphicFramePr>
        <p:xfrm>
          <a:off x="213740" y="2272743"/>
          <a:ext cx="4254500" cy="32991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0177B7FD-923B-F132-12BD-19A776BAD4E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724907" y="2875314"/>
            <a:ext cx="7978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noProof="0">
                <a:solidFill>
                  <a:srgbClr val="120742"/>
                </a:solidFill>
              </a:rPr>
              <a:t>16%</a:t>
            </a:r>
          </a:p>
        </p:txBody>
      </p:sp>
      <p:graphicFrame>
        <p:nvGraphicFramePr>
          <p:cNvPr id="2" name="Chart 1" descr="Siart bar llorweddol yn dangos dylanwad Croeso Cymru ar ymddygiadau taith. Nododd 48% ddim un o'r uchod, tra bod y prif effeithiau'n cynnwys ymweld â rhan newydd o Gymru (33%) ac ymweld â mwy o leoedd nag y bwriadwyd (21%).">
            <a:extLst>
              <a:ext uri="{FF2B5EF4-FFF2-40B4-BE49-F238E27FC236}">
                <a16:creationId xmlns:a16="http://schemas.microsoft.com/office/drawing/2014/main" id="{84015118-E0BE-881A-25A2-44DE493F095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17593412"/>
              </p:ext>
            </p:extLst>
          </p:nvPr>
        </p:nvGraphicFramePr>
        <p:xfrm>
          <a:off x="5223574" y="2192861"/>
          <a:ext cx="6299729" cy="34322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2B55DD0C-88D4-AC57-7716-C8E2E67BE56D}"/>
              </a:ext>
            </a:extLst>
          </p:cNvPr>
          <p:cNvSpPr txBox="1">
            <a:spLocks/>
          </p:cNvSpPr>
          <p:nvPr/>
        </p:nvSpPr>
        <p:spPr>
          <a:xfrm>
            <a:off x="419100" y="5999347"/>
            <a:ext cx="11353800" cy="5612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>
                <a:solidFill>
                  <a:schemeClr val="tx1"/>
                </a:solidFill>
              </a:rPr>
              <a:t>A22. </a:t>
            </a:r>
            <a:r>
              <a:rPr lang="en-US" sz="1200" err="1">
                <a:solidFill>
                  <a:schemeClr val="tx1"/>
                </a:solidFill>
              </a:rPr>
              <a:t>Ar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raddfa</a:t>
            </a:r>
            <a:r>
              <a:rPr lang="en-US" sz="1200">
                <a:solidFill>
                  <a:schemeClr val="tx1"/>
                </a:solidFill>
              </a:rPr>
              <a:t> o 1 </a:t>
            </a:r>
            <a:r>
              <a:rPr lang="en-US" sz="1200" err="1">
                <a:solidFill>
                  <a:schemeClr val="tx1"/>
                </a:solidFill>
              </a:rPr>
              <a:t>i</a:t>
            </a:r>
            <a:r>
              <a:rPr lang="en-US" sz="1200">
                <a:solidFill>
                  <a:schemeClr val="tx1"/>
                </a:solidFill>
              </a:rPr>
              <a:t> 5, </a:t>
            </a:r>
            <a:r>
              <a:rPr lang="en-US" sz="1200" err="1">
                <a:solidFill>
                  <a:schemeClr val="tx1"/>
                </a:solidFill>
              </a:rPr>
              <a:t>lle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mae</a:t>
            </a:r>
            <a:r>
              <a:rPr lang="en-US" sz="1200">
                <a:solidFill>
                  <a:schemeClr val="tx1"/>
                </a:solidFill>
              </a:rPr>
              <a:t> 1 </a:t>
            </a:r>
            <a:r>
              <a:rPr lang="en-US" sz="1200" err="1">
                <a:solidFill>
                  <a:schemeClr val="tx1"/>
                </a:solidFill>
              </a:rPr>
              <a:t>yn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golygu</a:t>
            </a:r>
            <a:r>
              <a:rPr lang="en-US" sz="1200">
                <a:solidFill>
                  <a:schemeClr val="tx1"/>
                </a:solidFill>
              </a:rPr>
              <a:t> 'dim </a:t>
            </a:r>
            <a:r>
              <a:rPr lang="en-US" sz="1200" err="1">
                <a:solidFill>
                  <a:schemeClr val="tx1"/>
                </a:solidFill>
              </a:rPr>
              <a:t>dylanwad</a:t>
            </a:r>
            <a:r>
              <a:rPr lang="en-US" sz="1200">
                <a:solidFill>
                  <a:schemeClr val="tx1"/>
                </a:solidFill>
              </a:rPr>
              <a:t> o </a:t>
            </a:r>
            <a:r>
              <a:rPr lang="en-US" sz="1200" err="1">
                <a:solidFill>
                  <a:schemeClr val="tx1"/>
                </a:solidFill>
              </a:rPr>
              <a:t>gwbl</a:t>
            </a:r>
            <a:r>
              <a:rPr lang="en-US" sz="1200">
                <a:solidFill>
                  <a:schemeClr val="tx1"/>
                </a:solidFill>
              </a:rPr>
              <a:t>' a 5 </a:t>
            </a:r>
            <a:r>
              <a:rPr lang="en-US" sz="1200" err="1">
                <a:solidFill>
                  <a:schemeClr val="tx1"/>
                </a:solidFill>
              </a:rPr>
              <a:t>yn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golygu</a:t>
            </a:r>
            <a:r>
              <a:rPr lang="en-US" sz="1200">
                <a:solidFill>
                  <a:schemeClr val="tx1"/>
                </a:solidFill>
              </a:rPr>
              <a:t> '</a:t>
            </a:r>
            <a:r>
              <a:rPr lang="en-US" sz="1200" err="1">
                <a:solidFill>
                  <a:schemeClr val="tx1"/>
                </a:solidFill>
              </a:rPr>
              <a:t>dylanwad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cryf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iawn</a:t>
            </a:r>
            <a:r>
              <a:rPr lang="en-US" sz="1200">
                <a:solidFill>
                  <a:schemeClr val="tx1"/>
                </a:solidFill>
              </a:rPr>
              <a:t>', pa </a:t>
            </a:r>
            <a:r>
              <a:rPr lang="en-US" sz="1200" err="1">
                <a:solidFill>
                  <a:schemeClr val="tx1"/>
                </a:solidFill>
              </a:rPr>
              <a:t>ddylanwad</a:t>
            </a:r>
            <a:r>
              <a:rPr lang="en-US" sz="1200">
                <a:solidFill>
                  <a:schemeClr val="tx1"/>
                </a:solidFill>
              </a:rPr>
              <a:t>, </a:t>
            </a:r>
            <a:r>
              <a:rPr lang="en-US" sz="1200" err="1">
                <a:solidFill>
                  <a:schemeClr val="tx1"/>
                </a:solidFill>
              </a:rPr>
              <a:t>os</a:t>
            </a:r>
            <a:r>
              <a:rPr lang="en-US" sz="1200">
                <a:solidFill>
                  <a:schemeClr val="tx1"/>
                </a:solidFill>
              </a:rPr>
              <a:t> o </a:t>
            </a:r>
            <a:r>
              <a:rPr lang="en-US" sz="1200" err="1">
                <a:solidFill>
                  <a:schemeClr val="tx1"/>
                </a:solidFill>
              </a:rPr>
              <a:t>gwbl</a:t>
            </a:r>
            <a:r>
              <a:rPr lang="en-US" sz="1200">
                <a:solidFill>
                  <a:schemeClr val="tx1"/>
                </a:solidFill>
              </a:rPr>
              <a:t>, </a:t>
            </a:r>
            <a:r>
              <a:rPr lang="en-US" sz="1200" err="1">
                <a:solidFill>
                  <a:schemeClr val="tx1"/>
                </a:solidFill>
              </a:rPr>
              <a:t>gafodd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cyfathrebiadau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Croeso</a:t>
            </a:r>
            <a:r>
              <a:rPr lang="en-US" sz="1200">
                <a:solidFill>
                  <a:schemeClr val="tx1"/>
                </a:solidFill>
              </a:rPr>
              <a:t> Cymru </a:t>
            </a:r>
            <a:r>
              <a:rPr lang="en-US" sz="1200" err="1">
                <a:solidFill>
                  <a:schemeClr val="tx1"/>
                </a:solidFill>
              </a:rPr>
              <a:t>ar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eich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penderfyniad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i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gymryd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seibiant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byr</a:t>
            </a:r>
            <a:r>
              <a:rPr lang="en-US" sz="1200">
                <a:solidFill>
                  <a:schemeClr val="tx1"/>
                </a:solidFill>
              </a:rPr>
              <a:t> neu </a:t>
            </a:r>
            <a:r>
              <a:rPr lang="en-US" sz="1200" err="1">
                <a:solidFill>
                  <a:schemeClr val="tx1"/>
                </a:solidFill>
              </a:rPr>
              <a:t>wyliau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yn</a:t>
            </a:r>
            <a:r>
              <a:rPr lang="en-US" sz="1200">
                <a:solidFill>
                  <a:schemeClr val="tx1"/>
                </a:solidFill>
              </a:rPr>
              <a:t> 2025?A23. Yn 2025, a </a:t>
            </a:r>
            <a:r>
              <a:rPr lang="en-US" sz="1200" err="1">
                <a:solidFill>
                  <a:schemeClr val="tx1"/>
                </a:solidFill>
              </a:rPr>
              <a:t>wnaeth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cyfathrebiadau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Croeso</a:t>
            </a:r>
            <a:r>
              <a:rPr lang="en-US" sz="1200">
                <a:solidFill>
                  <a:schemeClr val="tx1"/>
                </a:solidFill>
              </a:rPr>
              <a:t> Cymru </a:t>
            </a:r>
            <a:r>
              <a:rPr lang="en-US" sz="1200" err="1">
                <a:solidFill>
                  <a:schemeClr val="tx1"/>
                </a:solidFill>
              </a:rPr>
              <a:t>effeithio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ar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eich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ymddygiad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mewn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unrhyw</a:t>
            </a:r>
            <a:r>
              <a:rPr lang="en-US" sz="1200">
                <a:solidFill>
                  <a:schemeClr val="tx1"/>
                </a:solidFill>
              </a:rPr>
              <a:t> un </a:t>
            </a:r>
            <a:r>
              <a:rPr lang="en-US" sz="1200" err="1">
                <a:solidFill>
                  <a:schemeClr val="tx1"/>
                </a:solidFill>
              </a:rPr>
              <a:t>o'r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ffyrdd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canlynol</a:t>
            </a:r>
            <a:r>
              <a:rPr lang="en-US" sz="1200">
                <a:solidFill>
                  <a:schemeClr val="tx1"/>
                </a:solidFill>
              </a:rPr>
              <a:t>...</a:t>
            </a:r>
            <a:r>
              <a:rPr lang="en-US" sz="1200" err="1">
                <a:solidFill>
                  <a:schemeClr val="tx1"/>
                </a:solidFill>
              </a:rPr>
              <a:t>Teithwyr</a:t>
            </a:r>
            <a:r>
              <a:rPr lang="en-US" sz="1200">
                <a:solidFill>
                  <a:schemeClr val="tx1"/>
                </a:solidFill>
              </a:rPr>
              <a:t> Cymru 2025, n=159.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5976E50-DD72-CCF7-D0AD-E788C9B5C1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300241" y="2809603"/>
            <a:ext cx="180000" cy="520629"/>
            <a:chOff x="1612103" y="2751070"/>
            <a:chExt cx="151231" cy="726920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B31ABFE-B8AF-7D94-0998-ED97D6EE2CF7}"/>
                </a:ext>
              </a:extLst>
            </p:cNvPr>
            <p:cNvCxnSpPr/>
            <p:nvPr/>
          </p:nvCxnSpPr>
          <p:spPr>
            <a:xfrm>
              <a:off x="1763334" y="2751070"/>
              <a:ext cx="0" cy="726920"/>
            </a:xfrm>
            <a:prstGeom prst="line">
              <a:avLst/>
            </a:prstGeom>
            <a:ln>
              <a:solidFill>
                <a:srgbClr val="92D05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9A3DFD6C-1312-5D98-4F1E-3EFC59F3B5C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12103" y="3114530"/>
              <a:ext cx="151231" cy="0"/>
            </a:xfrm>
            <a:prstGeom prst="line">
              <a:avLst/>
            </a:prstGeom>
            <a:ln>
              <a:solidFill>
                <a:srgbClr val="92D05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C643399-30C8-3E13-AD87-9E4F89FB6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4734604" y="2139696"/>
            <a:ext cx="0" cy="3532501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819B2DBC-9D04-CBB2-F134-4C40189768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6167164" y="2712720"/>
            <a:ext cx="4778204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6">
            <a:extLst>
              <a:ext uri="{FF2B5EF4-FFF2-40B4-BE49-F238E27FC236}">
                <a16:creationId xmlns:a16="http://schemas.microsoft.com/office/drawing/2014/main" id="{579E7ED5-0136-92B4-520F-C51F600D55C4}"/>
              </a:ext>
            </a:extLst>
          </p:cNvPr>
          <p:cNvSpPr txBox="1">
            <a:spLocks/>
          </p:cNvSpPr>
          <p:nvPr/>
        </p:nvSpPr>
        <p:spPr>
          <a:xfrm>
            <a:off x="5724525" y="1665139"/>
            <a:ext cx="6107475" cy="30777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ctr" defTabSz="457189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914400">
              <a:spcBef>
                <a:spcPts val="0"/>
              </a:spcBef>
              <a:defRPr/>
            </a:pPr>
            <a:r>
              <a:rPr lang="en-GB" sz="1400">
                <a:solidFill>
                  <a:srgbClr val="120742"/>
                </a:solidFill>
                <a:latin typeface="+mn-lt"/>
                <a:ea typeface="+mn-ea"/>
                <a:cs typeface="+mn-cs"/>
              </a:rPr>
              <a:t>Dylanwad Croeso Cymru ar benderfyniadau taith | Teithiau 2025</a:t>
            </a:r>
          </a:p>
        </p:txBody>
      </p:sp>
    </p:spTree>
    <p:extLst>
      <p:ext uri="{BB962C8B-B14F-4D97-AF65-F5344CB8AC3E}">
        <p14:creationId xmlns:p14="http://schemas.microsoft.com/office/powerpoint/2010/main" val="31288396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4597BF-DD29-9323-8A16-8C09456F36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75E695BD-01E3-1C29-91CF-794A8EE1F76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0000" y="1207452"/>
            <a:ext cx="6918547" cy="30777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0" algn="l" defTabSz="914400">
              <a:spcBef>
                <a:spcPts val="0"/>
              </a:spcBef>
              <a:defRPr/>
            </a:pPr>
            <a:r>
              <a:rPr lang="en-GB" sz="1400" err="1">
                <a:solidFill>
                  <a:srgbClr val="120742"/>
                </a:solidFill>
              </a:rPr>
              <a:t>Mathau</a:t>
            </a:r>
            <a:r>
              <a:rPr lang="en-GB" sz="1400">
                <a:solidFill>
                  <a:srgbClr val="120742"/>
                </a:solidFill>
              </a:rPr>
              <a:t> o </a:t>
            </a:r>
            <a:r>
              <a:rPr lang="en-GB" sz="1400" err="1">
                <a:solidFill>
                  <a:srgbClr val="120742"/>
                </a:solidFill>
              </a:rPr>
              <a:t>gyfathrebu</a:t>
            </a:r>
            <a:r>
              <a:rPr lang="en-GB" sz="1400">
                <a:solidFill>
                  <a:srgbClr val="120742"/>
                </a:solidFill>
              </a:rPr>
              <a:t> a </a:t>
            </a:r>
            <a:r>
              <a:rPr lang="en-GB" sz="1400" err="1">
                <a:solidFill>
                  <a:srgbClr val="120742"/>
                </a:solidFill>
              </a:rPr>
              <a:t>welwyd</a:t>
            </a:r>
            <a:r>
              <a:rPr lang="en-GB" sz="1400">
                <a:solidFill>
                  <a:srgbClr val="120742"/>
                </a:solidFill>
              </a:rPr>
              <a:t> a </a:t>
            </a:r>
            <a:r>
              <a:rPr lang="en-GB" sz="1400" err="1">
                <a:solidFill>
                  <a:srgbClr val="120742"/>
                </a:solidFill>
              </a:rPr>
              <a:t>lefel</a:t>
            </a:r>
            <a:r>
              <a:rPr lang="en-GB" sz="1400">
                <a:solidFill>
                  <a:srgbClr val="120742"/>
                </a:solidFill>
              </a:rPr>
              <a:t> </a:t>
            </a:r>
            <a:r>
              <a:rPr lang="en-GB" sz="1400" err="1">
                <a:solidFill>
                  <a:srgbClr val="120742"/>
                </a:solidFill>
              </a:rPr>
              <a:t>ganfyddedig</a:t>
            </a:r>
            <a:r>
              <a:rPr lang="en-GB" sz="1400">
                <a:solidFill>
                  <a:srgbClr val="120742"/>
                </a:solidFill>
              </a:rPr>
              <a:t> o </a:t>
            </a:r>
            <a:r>
              <a:rPr lang="en-GB" sz="1400" err="1">
                <a:solidFill>
                  <a:srgbClr val="120742"/>
                </a:solidFill>
              </a:rPr>
              <a:t>ddylanwad</a:t>
            </a:r>
            <a:r>
              <a:rPr lang="en-GB" sz="1400">
                <a:solidFill>
                  <a:srgbClr val="120742"/>
                </a:solidFill>
              </a:rPr>
              <a:t> | </a:t>
            </a:r>
            <a:r>
              <a:rPr lang="en-GB" sz="1400" err="1">
                <a:solidFill>
                  <a:srgbClr val="120742"/>
                </a:solidFill>
              </a:rPr>
              <a:t>Teithiau</a:t>
            </a:r>
            <a:r>
              <a:rPr lang="en-GB" sz="1400">
                <a:solidFill>
                  <a:srgbClr val="120742"/>
                </a:solidFill>
              </a:rPr>
              <a:t> 2025</a:t>
            </a: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568673D-3607-24DD-82ED-588A8C430EDD}"/>
              </a:ext>
            </a:extLst>
          </p:cNvPr>
          <p:cNvSpPr txBox="1"/>
          <p:nvPr/>
        </p:nvSpPr>
        <p:spPr>
          <a:xfrm>
            <a:off x="360000" y="365124"/>
            <a:ext cx="11444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err="1">
                <a:solidFill>
                  <a:srgbClr val="120742"/>
                </a:solidFill>
              </a:rPr>
              <a:t>Gwelodd</a:t>
            </a:r>
            <a:r>
              <a:rPr lang="en-GB" b="1">
                <a:solidFill>
                  <a:srgbClr val="120742"/>
                </a:solidFill>
              </a:rPr>
              <a:t> 52% </a:t>
            </a:r>
            <a:r>
              <a:rPr lang="en-GB" b="1" err="1">
                <a:solidFill>
                  <a:srgbClr val="120742"/>
                </a:solidFill>
              </a:rPr>
              <a:t>gyfathrebiadau</a:t>
            </a:r>
            <a:r>
              <a:rPr lang="en-GB" b="1">
                <a:solidFill>
                  <a:srgbClr val="120742"/>
                </a:solidFill>
              </a:rPr>
              <a:t> am </a:t>
            </a:r>
            <a:r>
              <a:rPr lang="en-GB" b="1" err="1">
                <a:solidFill>
                  <a:srgbClr val="120742"/>
                </a:solidFill>
              </a:rPr>
              <a:t>lefydd</a:t>
            </a:r>
            <a:r>
              <a:rPr lang="en-GB" b="1">
                <a:solidFill>
                  <a:srgbClr val="120742"/>
                </a:solidFill>
              </a:rPr>
              <a:t> </a:t>
            </a:r>
            <a:r>
              <a:rPr lang="en-GB" b="1" err="1">
                <a:solidFill>
                  <a:srgbClr val="120742"/>
                </a:solidFill>
              </a:rPr>
              <a:t>newydd</a:t>
            </a:r>
            <a:r>
              <a:rPr lang="en-GB" b="1">
                <a:solidFill>
                  <a:srgbClr val="120742"/>
                </a:solidFill>
              </a:rPr>
              <a:t>. </a:t>
            </a:r>
            <a:r>
              <a:rPr lang="en-GB" b="1" err="1">
                <a:solidFill>
                  <a:srgbClr val="120742"/>
                </a:solidFill>
              </a:rPr>
              <a:t>O'r</a:t>
            </a:r>
            <a:r>
              <a:rPr lang="en-GB" b="1">
                <a:solidFill>
                  <a:srgbClr val="120742"/>
                </a:solidFill>
              </a:rPr>
              <a:t> </a:t>
            </a:r>
            <a:r>
              <a:rPr lang="en-GB" b="1" err="1">
                <a:solidFill>
                  <a:srgbClr val="120742"/>
                </a:solidFill>
              </a:rPr>
              <a:t>rheiny</a:t>
            </a:r>
            <a:r>
              <a:rPr lang="en-GB" b="1">
                <a:solidFill>
                  <a:srgbClr val="120742"/>
                </a:solidFill>
              </a:rPr>
              <a:t>, </a:t>
            </a:r>
            <a:r>
              <a:rPr lang="en-GB" b="1" err="1">
                <a:solidFill>
                  <a:srgbClr val="120742"/>
                </a:solidFill>
              </a:rPr>
              <a:t>teimlwyd</a:t>
            </a:r>
            <a:r>
              <a:rPr lang="en-GB" b="1">
                <a:solidFill>
                  <a:srgbClr val="120742"/>
                </a:solidFill>
              </a:rPr>
              <a:t> 43% </a:t>
            </a:r>
            <a:r>
              <a:rPr lang="en-GB" b="1" err="1">
                <a:solidFill>
                  <a:srgbClr val="120742"/>
                </a:solidFill>
              </a:rPr>
              <a:t>ei</a:t>
            </a:r>
            <a:r>
              <a:rPr lang="en-GB" b="1">
                <a:solidFill>
                  <a:srgbClr val="120742"/>
                </a:solidFill>
              </a:rPr>
              <a:t> </a:t>
            </a:r>
            <a:r>
              <a:rPr lang="en-GB" b="1" err="1">
                <a:solidFill>
                  <a:srgbClr val="120742"/>
                </a:solidFill>
              </a:rPr>
              <a:t>fod</a:t>
            </a:r>
            <a:r>
              <a:rPr lang="en-GB" b="1">
                <a:solidFill>
                  <a:srgbClr val="120742"/>
                </a:solidFill>
              </a:rPr>
              <a:t> </a:t>
            </a:r>
            <a:r>
              <a:rPr lang="en-GB" b="1" err="1">
                <a:solidFill>
                  <a:srgbClr val="120742"/>
                </a:solidFill>
              </a:rPr>
              <a:t>yn</a:t>
            </a:r>
            <a:r>
              <a:rPr lang="en-GB" b="1">
                <a:solidFill>
                  <a:srgbClr val="120742"/>
                </a:solidFill>
              </a:rPr>
              <a:t> </a:t>
            </a:r>
            <a:r>
              <a:rPr lang="en-GB" b="1" err="1">
                <a:solidFill>
                  <a:srgbClr val="120742"/>
                </a:solidFill>
              </a:rPr>
              <a:t>ddylanwadol</a:t>
            </a:r>
            <a:r>
              <a:rPr lang="en-GB" b="1">
                <a:solidFill>
                  <a:srgbClr val="120742"/>
                </a:solidFill>
              </a:rPr>
              <a:t> neu </a:t>
            </a:r>
            <a:r>
              <a:rPr lang="en-GB" b="1" err="1">
                <a:solidFill>
                  <a:srgbClr val="120742"/>
                </a:solidFill>
              </a:rPr>
              <a:t>dylanwadol</a:t>
            </a:r>
            <a:r>
              <a:rPr lang="en-GB" b="1">
                <a:solidFill>
                  <a:srgbClr val="120742"/>
                </a:solidFill>
              </a:rPr>
              <a:t> </a:t>
            </a:r>
            <a:r>
              <a:rPr lang="en-GB" b="1" err="1">
                <a:solidFill>
                  <a:srgbClr val="120742"/>
                </a:solidFill>
              </a:rPr>
              <a:t>iawn</a:t>
            </a:r>
            <a:r>
              <a:rPr lang="en-GB" b="1">
                <a:solidFill>
                  <a:srgbClr val="120742"/>
                </a:solidFill>
              </a:rPr>
              <a:t>.</a:t>
            </a:r>
            <a:endParaRPr lang="en-US" sz="2000" b="1">
              <a:solidFill>
                <a:srgbClr val="120742"/>
              </a:solidFill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1234CC0-F903-B3C9-8939-CD4D14208C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2677866"/>
              </p:ext>
            </p:extLst>
          </p:nvPr>
        </p:nvGraphicFramePr>
        <p:xfrm>
          <a:off x="3146016" y="1468519"/>
          <a:ext cx="6918547" cy="42872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53653">
                  <a:extLst>
                    <a:ext uri="{9D8B030D-6E8A-4147-A177-3AD203B41FA5}">
                      <a16:colId xmlns:a16="http://schemas.microsoft.com/office/drawing/2014/main" val="2457979750"/>
                    </a:ext>
                  </a:extLst>
                </a:gridCol>
                <a:gridCol w="1864894">
                  <a:extLst>
                    <a:ext uri="{9D8B030D-6E8A-4147-A177-3AD203B41FA5}">
                      <a16:colId xmlns:a16="http://schemas.microsoft.com/office/drawing/2014/main" val="1815352964"/>
                    </a:ext>
                  </a:extLst>
                </a:gridCol>
              </a:tblGrid>
              <a:tr h="629122"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err="1">
                          <a:solidFill>
                            <a:srgbClr val="120742"/>
                          </a:solidFill>
                        </a:rPr>
                        <a:t>Dylanwadol</a:t>
                      </a:r>
                      <a:r>
                        <a:rPr lang="en-GB" sz="1400" b="1">
                          <a:solidFill>
                            <a:srgbClr val="120742"/>
                          </a:solidFill>
                        </a:rPr>
                        <a:t>/</a:t>
                      </a:r>
                    </a:p>
                    <a:p>
                      <a:pPr algn="ctr"/>
                      <a:r>
                        <a:rPr lang="en-GB" sz="1400" b="1" err="1">
                          <a:solidFill>
                            <a:srgbClr val="120742"/>
                          </a:solidFill>
                        </a:rPr>
                        <a:t>Dylanwadol</a:t>
                      </a:r>
                      <a:r>
                        <a:rPr lang="en-GB" sz="1400" b="1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b="1" err="1">
                          <a:solidFill>
                            <a:srgbClr val="120742"/>
                          </a:solidFill>
                        </a:rPr>
                        <a:t>iawn</a:t>
                      </a:r>
                      <a:endParaRPr lang="en-GB" sz="1400" b="1">
                        <a:solidFill>
                          <a:srgbClr val="120742"/>
                        </a:solidFill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3699709"/>
                  </a:ext>
                </a:extLst>
              </a:tr>
              <a:tr h="733472"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kern="120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43%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4172352"/>
                  </a:ext>
                </a:extLst>
              </a:tr>
              <a:tr h="733472"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b="1">
                        <a:solidFill>
                          <a:srgbClr val="120742"/>
                        </a:solidFill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9390575"/>
                  </a:ext>
                </a:extLst>
              </a:tr>
              <a:tr h="733472"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>
                          <a:solidFill>
                            <a:srgbClr val="120742"/>
                          </a:solidFill>
                        </a:rPr>
                        <a:t>45%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6801322"/>
                  </a:ext>
                </a:extLst>
              </a:tr>
              <a:tr h="724273"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>
                          <a:solidFill>
                            <a:srgbClr val="120742"/>
                          </a:solidFill>
                        </a:rPr>
                        <a:t>44%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8970430"/>
                  </a:ext>
                </a:extLst>
              </a:tr>
              <a:tr h="733472"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rgbClr val="120742"/>
                          </a:solidFill>
                        </a:rPr>
                        <a:t>28%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2931773"/>
                  </a:ext>
                </a:extLst>
              </a:tr>
            </a:tbl>
          </a:graphicData>
        </a:graphic>
      </p:graphicFrame>
      <p:graphicFrame>
        <p:nvGraphicFramePr>
          <p:cNvPr id="6" name="Chart 5" descr="Siart bar yn dangos mathau o gyfathrebu a welwyd a lefel ganfyddedig o ddylanwad ar gyfer teithiau 2025. Gwelodd 52% gyfathrebu am leoedd newydd (43% yn nodi dylanwad cryf/cryf iawn). Nododd 33% ddim un o'r uchod. Nodyn rhybudd ar gyfer maint sylfaen isel yn y grwpiau hyn.">
            <a:extLst>
              <a:ext uri="{FF2B5EF4-FFF2-40B4-BE49-F238E27FC236}">
                <a16:creationId xmlns:a16="http://schemas.microsoft.com/office/drawing/2014/main" id="{55697EA0-7A44-C02D-A67D-9BC25646CF2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40643223"/>
              </p:ext>
            </p:extLst>
          </p:nvPr>
        </p:nvGraphicFramePr>
        <p:xfrm>
          <a:off x="813262" y="1924216"/>
          <a:ext cx="7217593" cy="40036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CA21A51-89D3-D53F-33B7-A58066591A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910623" y="2433872"/>
            <a:ext cx="840185" cy="0"/>
          </a:xfrm>
          <a:prstGeom prst="line">
            <a:avLst/>
          </a:prstGeom>
          <a:ln w="9525">
            <a:solidFill>
              <a:srgbClr val="120742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2D094A8-8275-E78C-6F2B-431B6904E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251944" y="3935569"/>
            <a:ext cx="2576915" cy="0"/>
          </a:xfrm>
          <a:prstGeom prst="line">
            <a:avLst/>
          </a:prstGeom>
          <a:ln w="9525">
            <a:solidFill>
              <a:srgbClr val="120742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271204A-71B6-5A1E-3633-E04CB4017A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096000" y="4673991"/>
            <a:ext cx="2732859" cy="0"/>
          </a:xfrm>
          <a:prstGeom prst="line">
            <a:avLst/>
          </a:prstGeom>
          <a:ln w="9525">
            <a:solidFill>
              <a:srgbClr val="120742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19C6563-535F-8F8A-705A-C5D4541969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522976" y="5432772"/>
            <a:ext cx="3305883" cy="0"/>
          </a:xfrm>
          <a:prstGeom prst="line">
            <a:avLst/>
          </a:prstGeom>
          <a:ln w="9525">
            <a:solidFill>
              <a:srgbClr val="120742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5C6250AC-5D66-ED81-E1AB-6EB9D6964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828860" y="2296208"/>
            <a:ext cx="591366" cy="358476"/>
          </a:xfrm>
          <a:prstGeom prst="roundRect">
            <a:avLst/>
          </a:prstGeom>
          <a:noFill/>
          <a:ln>
            <a:solidFill>
              <a:srgbClr val="12074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3681C8EB-A97C-F3F9-0DF0-0BDCF6B91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828860" y="3752200"/>
            <a:ext cx="591366" cy="358476"/>
          </a:xfrm>
          <a:prstGeom prst="roundRect">
            <a:avLst/>
          </a:prstGeom>
          <a:noFill/>
          <a:ln>
            <a:solidFill>
              <a:srgbClr val="12074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274FAA31-8442-A026-A549-EEABF6AF1C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828860" y="4480788"/>
            <a:ext cx="591366" cy="358476"/>
          </a:xfrm>
          <a:prstGeom prst="roundRect">
            <a:avLst/>
          </a:prstGeom>
          <a:noFill/>
          <a:ln>
            <a:solidFill>
              <a:srgbClr val="12074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8E22D7F7-9EF3-12CA-9B50-B5DFE16E5B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828860" y="5216455"/>
            <a:ext cx="591366" cy="358476"/>
          </a:xfrm>
          <a:prstGeom prst="roundRect">
            <a:avLst/>
          </a:prstGeom>
          <a:noFill/>
          <a:ln>
            <a:solidFill>
              <a:srgbClr val="12074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B2E0A35-7A77-C77E-222E-12026A76D0A5}"/>
              </a:ext>
            </a:extLst>
          </p:cNvPr>
          <p:cNvSpPr/>
          <p:nvPr/>
        </p:nvSpPr>
        <p:spPr>
          <a:xfrm>
            <a:off x="9626864" y="3609785"/>
            <a:ext cx="1132639" cy="2100481"/>
          </a:xfrm>
          <a:prstGeom prst="roundRect">
            <a:avLst/>
          </a:prstGeom>
          <a:solidFill>
            <a:srgbClr val="FFD9D9"/>
          </a:solidFill>
          <a:ln w="12700">
            <a:solidFill>
              <a:srgbClr val="CB33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err="1">
                <a:solidFill>
                  <a:srgbClr val="BD1E29"/>
                </a:solidFill>
              </a:rPr>
              <a:t>Rhybudd</a:t>
            </a:r>
            <a:r>
              <a:rPr lang="en-GB" sz="1000">
                <a:solidFill>
                  <a:srgbClr val="BD1E29"/>
                </a:solidFill>
              </a:rPr>
              <a:t>*: </a:t>
            </a:r>
            <a:r>
              <a:rPr lang="en-GB" sz="1000" err="1">
                <a:solidFill>
                  <a:srgbClr val="BD1E29"/>
                </a:solidFill>
              </a:rPr>
              <a:t>Maint</a:t>
            </a:r>
            <a:r>
              <a:rPr lang="en-GB" sz="1000">
                <a:solidFill>
                  <a:srgbClr val="BD1E29"/>
                </a:solidFill>
              </a:rPr>
              <a:t> </a:t>
            </a:r>
            <a:r>
              <a:rPr lang="en-GB" sz="1000" err="1">
                <a:solidFill>
                  <a:srgbClr val="BD1E29"/>
                </a:solidFill>
              </a:rPr>
              <a:t>sylfaen</a:t>
            </a:r>
            <a:r>
              <a:rPr lang="en-GB" sz="1000">
                <a:solidFill>
                  <a:srgbClr val="BD1E29"/>
                </a:solidFill>
              </a:rPr>
              <a:t> </a:t>
            </a:r>
            <a:r>
              <a:rPr lang="en-GB" sz="1000" err="1">
                <a:solidFill>
                  <a:srgbClr val="BD1E29"/>
                </a:solidFill>
              </a:rPr>
              <a:t>iself</a:t>
            </a:r>
            <a:r>
              <a:rPr lang="en-GB" sz="1000">
                <a:solidFill>
                  <a:srgbClr val="BD1E29"/>
                </a:solidFill>
              </a:rPr>
              <a:t> </a:t>
            </a:r>
            <a:r>
              <a:rPr lang="en-GB" sz="1000" err="1">
                <a:solidFill>
                  <a:srgbClr val="BD1E29"/>
                </a:solidFill>
              </a:rPr>
              <a:t>yn</a:t>
            </a:r>
            <a:r>
              <a:rPr lang="en-GB" sz="1000">
                <a:solidFill>
                  <a:srgbClr val="BD1E29"/>
                </a:solidFill>
              </a:rPr>
              <a:t> y </a:t>
            </a:r>
            <a:r>
              <a:rPr lang="en-GB" sz="1000" err="1">
                <a:solidFill>
                  <a:srgbClr val="BD1E29"/>
                </a:solidFill>
              </a:rPr>
              <a:t>grwpiau</a:t>
            </a:r>
            <a:r>
              <a:rPr lang="en-GB" sz="1000">
                <a:solidFill>
                  <a:srgbClr val="BD1E29"/>
                </a:solidFill>
              </a:rPr>
              <a:t> </a:t>
            </a:r>
            <a:r>
              <a:rPr lang="en-GB" sz="1000" err="1">
                <a:solidFill>
                  <a:srgbClr val="BD1E29"/>
                </a:solidFill>
              </a:rPr>
              <a:t>yma</a:t>
            </a:r>
            <a:endParaRPr lang="en-GB" sz="1000">
              <a:solidFill>
                <a:srgbClr val="BD1E29"/>
              </a:solidFill>
            </a:endParaRP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02B2E7C5-643C-8003-5FC4-A0003D46CB82}"/>
              </a:ext>
            </a:extLst>
          </p:cNvPr>
          <p:cNvSpPr txBox="1">
            <a:spLocks/>
          </p:cNvSpPr>
          <p:nvPr/>
        </p:nvSpPr>
        <p:spPr>
          <a:xfrm>
            <a:off x="360000" y="5990381"/>
            <a:ext cx="11353800" cy="5148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>
                <a:solidFill>
                  <a:schemeClr val="tx1"/>
                </a:solidFill>
              </a:rPr>
              <a:t>A23a. Yn 2025, a </a:t>
            </a:r>
            <a:r>
              <a:rPr lang="en-US" sz="1200" err="1">
                <a:solidFill>
                  <a:schemeClr val="tx1"/>
                </a:solidFill>
              </a:rPr>
              <a:t>wnaethoch</a:t>
            </a:r>
            <a:r>
              <a:rPr lang="en-US" sz="1200">
                <a:solidFill>
                  <a:schemeClr val="tx1"/>
                </a:solidFill>
              </a:rPr>
              <a:t> chi weld </a:t>
            </a:r>
            <a:r>
              <a:rPr lang="en-US" sz="1200" err="1">
                <a:solidFill>
                  <a:schemeClr val="tx1"/>
                </a:solidFill>
              </a:rPr>
              <a:t>unrhyw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gyfathrebu'n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hyrwyddo</a:t>
            </a:r>
            <a:r>
              <a:rPr lang="en-US" sz="1200">
                <a:solidFill>
                  <a:schemeClr val="tx1"/>
                </a:solidFill>
              </a:rPr>
              <a:t> Cymru </a:t>
            </a:r>
            <a:r>
              <a:rPr lang="en-US" sz="1200" err="1">
                <a:solidFill>
                  <a:schemeClr val="tx1"/>
                </a:solidFill>
              </a:rPr>
              <a:t>mewn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perthynas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â'r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canlynol?Teithwyr</a:t>
            </a:r>
            <a:r>
              <a:rPr lang="en-US" sz="1200">
                <a:solidFill>
                  <a:schemeClr val="tx1"/>
                </a:solidFill>
              </a:rPr>
              <a:t> Cymru 2025, n=159.A23b. A </a:t>
            </a:r>
            <a:r>
              <a:rPr lang="en-US" sz="1200" err="1">
                <a:solidFill>
                  <a:schemeClr val="tx1"/>
                </a:solidFill>
              </a:rPr>
              <a:t>pha</a:t>
            </a:r>
            <a:r>
              <a:rPr lang="en-US" sz="1200">
                <a:solidFill>
                  <a:schemeClr val="tx1"/>
                </a:solidFill>
              </a:rPr>
              <a:t> mor </a:t>
            </a:r>
            <a:r>
              <a:rPr lang="en-US" sz="1200" err="1">
                <a:solidFill>
                  <a:schemeClr val="tx1"/>
                </a:solidFill>
              </a:rPr>
              <a:t>ddylanwadol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oeddent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ar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eich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penderfyniad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i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gymryd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taith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yng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Nghymru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yn</a:t>
            </a:r>
            <a:r>
              <a:rPr lang="en-US" sz="1200">
                <a:solidFill>
                  <a:schemeClr val="tx1"/>
                </a:solidFill>
              </a:rPr>
              <a:t> 2025.Teithwyr Cymru 2025, </a:t>
            </a:r>
            <a:r>
              <a:rPr lang="en-US" sz="1200" err="1">
                <a:solidFill>
                  <a:schemeClr val="tx1"/>
                </a:solidFill>
              </a:rPr>
              <a:t>lleoedd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newydd</a:t>
            </a:r>
            <a:r>
              <a:rPr lang="en-US" sz="1200">
                <a:solidFill>
                  <a:schemeClr val="tx1"/>
                </a:solidFill>
              </a:rPr>
              <a:t> n=83, </a:t>
            </a:r>
            <a:r>
              <a:rPr lang="en-US" sz="1200" err="1">
                <a:solidFill>
                  <a:schemeClr val="tx1"/>
                </a:solidFill>
              </a:rPr>
              <a:t>gweithgareddau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newydd</a:t>
            </a:r>
            <a:r>
              <a:rPr lang="en-US" sz="1200">
                <a:solidFill>
                  <a:schemeClr val="tx1"/>
                </a:solidFill>
              </a:rPr>
              <a:t> n=38*, </a:t>
            </a:r>
            <a:r>
              <a:rPr lang="en-US" sz="1200" err="1">
                <a:solidFill>
                  <a:schemeClr val="tx1"/>
                </a:solidFill>
              </a:rPr>
              <a:t>rhesymau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newydd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i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ymweld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drwy'r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flwyddyn</a:t>
            </a:r>
            <a:r>
              <a:rPr lang="en-US" sz="1200">
                <a:solidFill>
                  <a:schemeClr val="tx1"/>
                </a:solidFill>
              </a:rPr>
              <a:t> n=34*, </a:t>
            </a:r>
            <a:r>
              <a:rPr lang="en-US" sz="1200" err="1">
                <a:solidFill>
                  <a:schemeClr val="tx1"/>
                </a:solidFill>
              </a:rPr>
              <a:t>digwyddiadau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newydd</a:t>
            </a:r>
            <a:r>
              <a:rPr lang="en-US" sz="1200">
                <a:solidFill>
                  <a:schemeClr val="tx1"/>
                </a:solidFill>
              </a:rPr>
              <a:t> n=18*.*</a:t>
            </a:r>
            <a:r>
              <a:rPr lang="en-US" sz="1200" err="1">
                <a:solidFill>
                  <a:schemeClr val="tx1"/>
                </a:solidFill>
              </a:rPr>
              <a:t>Rhybudd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maint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sylfaen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isel</a:t>
            </a:r>
            <a:endParaRPr lang="en-US" sz="12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9009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38C49-3EE4-DC85-0C73-9EE6C7485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B947B-B1C2-518A-FD3F-C35DB19405C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0000" y="1655442"/>
            <a:ext cx="6107475" cy="30777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err="1">
                <a:solidFill>
                  <a:srgbClr val="120742"/>
                </a:solidFill>
                <a:latin typeface="+mn-lt"/>
                <a:ea typeface="+mn-ea"/>
                <a:cs typeface="+mn-cs"/>
              </a:rPr>
              <a:t>Amseru</a:t>
            </a:r>
            <a:r>
              <a:rPr lang="en-GB" sz="1400">
                <a:solidFill>
                  <a:srgbClr val="12074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sz="1400" err="1">
                <a:solidFill>
                  <a:srgbClr val="120742"/>
                </a:solidFill>
                <a:latin typeface="+mn-lt"/>
                <a:ea typeface="+mn-ea"/>
                <a:cs typeface="+mn-cs"/>
              </a:rPr>
              <a:t>penderfyniadau</a:t>
            </a:r>
            <a:r>
              <a:rPr lang="en-GB" sz="1400">
                <a:solidFill>
                  <a:srgbClr val="12074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sz="1400" err="1">
                <a:solidFill>
                  <a:srgbClr val="120742"/>
                </a:solidFill>
                <a:latin typeface="+mn-lt"/>
                <a:ea typeface="+mn-ea"/>
                <a:cs typeface="+mn-cs"/>
              </a:rPr>
              <a:t>teithiau</a:t>
            </a:r>
            <a:r>
              <a:rPr lang="en-GB" sz="1400">
                <a:solidFill>
                  <a:srgbClr val="120742"/>
                </a:solidFill>
                <a:latin typeface="+mn-lt"/>
                <a:ea typeface="+mn-ea"/>
                <a:cs typeface="+mn-cs"/>
              </a:rPr>
              <a:t> 2025 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| 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Teithiau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2025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E0AEA2-6C6F-8ADE-841A-54BD71727702}"/>
              </a:ext>
            </a:extLst>
          </p:cNvPr>
          <p:cNvSpPr txBox="1"/>
          <p:nvPr/>
        </p:nvSpPr>
        <p:spPr>
          <a:xfrm>
            <a:off x="360000" y="365124"/>
            <a:ext cx="70123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err="1">
                <a:solidFill>
                  <a:srgbClr val="04043F"/>
                </a:solidFill>
              </a:rPr>
              <a:t>Roedd</a:t>
            </a:r>
            <a:r>
              <a:rPr lang="en-US" sz="2000" b="1">
                <a:solidFill>
                  <a:srgbClr val="04043F"/>
                </a:solidFill>
              </a:rPr>
              <a:t> 67% o </a:t>
            </a:r>
            <a:r>
              <a:rPr lang="en-US" sz="2000" b="1" err="1">
                <a:solidFill>
                  <a:srgbClr val="04043F"/>
                </a:solidFill>
              </a:rPr>
              <a:t>deithwyr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eisoes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wedi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penderfynu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cymryd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taith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i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Gymru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yn</a:t>
            </a:r>
            <a:r>
              <a:rPr lang="en-US" sz="2000" b="1">
                <a:solidFill>
                  <a:srgbClr val="04043F"/>
                </a:solidFill>
              </a:rPr>
              <a:t> 2025 </a:t>
            </a:r>
            <a:r>
              <a:rPr lang="en-US" sz="2000" b="1" err="1">
                <a:solidFill>
                  <a:srgbClr val="04043F"/>
                </a:solidFill>
              </a:rPr>
              <a:t>erbyn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diwedd</a:t>
            </a:r>
            <a:r>
              <a:rPr lang="en-US" sz="2000" b="1">
                <a:solidFill>
                  <a:srgbClr val="04043F"/>
                </a:solidFill>
              </a:rPr>
              <a:t> 2024.</a:t>
            </a:r>
          </a:p>
        </p:txBody>
      </p:sp>
      <p:graphicFrame>
        <p:nvGraphicFramePr>
          <p:cNvPr id="10" name="Chart 9" descr="Siart bar llorweddol yn dangos amseriadau penderfyniadau taith. Roedd 67% eisoes wedi penderfynu ymweld â Chymru yn 2025, tra bod 25% yn ystyried gwneud hynny ond heb benderfynu'n derfynol.">
            <a:extLst>
              <a:ext uri="{FF2B5EF4-FFF2-40B4-BE49-F238E27FC236}">
                <a16:creationId xmlns:a16="http://schemas.microsoft.com/office/drawing/2014/main" id="{077A5F2D-8CCF-05FD-5F0D-9423745628B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5170664"/>
              </p:ext>
            </p:extLst>
          </p:nvPr>
        </p:nvGraphicFramePr>
        <p:xfrm>
          <a:off x="-2363819" y="2365184"/>
          <a:ext cx="9991019" cy="32609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1F5953A-5768-0CC5-0B7B-2D80599EA9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360000" y="4796978"/>
            <a:ext cx="681042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610F5F1E-3B4C-3AC8-8C99-AB4C61269A8C}"/>
              </a:ext>
            </a:extLst>
          </p:cNvPr>
          <p:cNvSpPr txBox="1">
            <a:spLocks/>
          </p:cNvSpPr>
          <p:nvPr/>
        </p:nvSpPr>
        <p:spPr>
          <a:xfrm>
            <a:off x="360000" y="6183928"/>
            <a:ext cx="6810420" cy="3089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>
                <a:solidFill>
                  <a:schemeClr val="tx1"/>
                </a:solidFill>
              </a:rPr>
              <a:t>A24. Yn </a:t>
            </a:r>
            <a:r>
              <a:rPr lang="en-US" sz="1200" err="1">
                <a:solidFill>
                  <a:schemeClr val="tx1"/>
                </a:solidFill>
              </a:rPr>
              <a:t>olaf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yn</a:t>
            </a:r>
            <a:r>
              <a:rPr lang="en-US" sz="1200">
                <a:solidFill>
                  <a:schemeClr val="tx1"/>
                </a:solidFill>
              </a:rPr>
              <a:t> yr </a:t>
            </a:r>
            <a:r>
              <a:rPr lang="en-US" sz="1200" err="1">
                <a:solidFill>
                  <a:schemeClr val="tx1"/>
                </a:solidFill>
              </a:rPr>
              <a:t>adran</a:t>
            </a:r>
            <a:r>
              <a:rPr lang="en-US" sz="1200">
                <a:solidFill>
                  <a:schemeClr val="tx1"/>
                </a:solidFill>
              </a:rPr>
              <a:t> hon, </a:t>
            </a:r>
            <a:r>
              <a:rPr lang="en-US" sz="1200" err="1">
                <a:solidFill>
                  <a:schemeClr val="tx1"/>
                </a:solidFill>
              </a:rPr>
              <a:t>gan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feddwl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yn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ôl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i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ddiwedd</a:t>
            </a:r>
            <a:r>
              <a:rPr lang="en-US" sz="1200">
                <a:solidFill>
                  <a:schemeClr val="tx1"/>
                </a:solidFill>
              </a:rPr>
              <a:t> 2024, pa un </a:t>
            </a:r>
            <a:r>
              <a:rPr lang="en-US" sz="1200" err="1">
                <a:solidFill>
                  <a:schemeClr val="tx1"/>
                </a:solidFill>
              </a:rPr>
              <a:t>o'r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gosodiadau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hyn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sy'n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disgrifio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orau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eich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cynlluniau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ar</a:t>
            </a:r>
            <a:r>
              <a:rPr lang="en-US" sz="1200">
                <a:solidFill>
                  <a:schemeClr val="tx1"/>
                </a:solidFill>
              </a:rPr>
              <a:t> y </a:t>
            </a:r>
            <a:r>
              <a:rPr lang="en-US" sz="1200" err="1">
                <a:solidFill>
                  <a:schemeClr val="tx1"/>
                </a:solidFill>
              </a:rPr>
              <a:t>pryd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i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ymweld</a:t>
            </a:r>
            <a:r>
              <a:rPr lang="en-US" sz="1200">
                <a:solidFill>
                  <a:schemeClr val="tx1"/>
                </a:solidFill>
              </a:rPr>
              <a:t> â </a:t>
            </a:r>
            <a:r>
              <a:rPr lang="en-US" sz="1200" err="1">
                <a:solidFill>
                  <a:schemeClr val="tx1"/>
                </a:solidFill>
              </a:rPr>
              <a:t>Chymru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yn</a:t>
            </a:r>
            <a:r>
              <a:rPr lang="en-US" sz="1200">
                <a:solidFill>
                  <a:schemeClr val="tx1"/>
                </a:solidFill>
              </a:rPr>
              <a:t> 2025?Teithwyr Cymru 2025, n=159.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115746E-3F5B-8488-E7A6-1F07D49C99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7200" y="0"/>
            <a:ext cx="4564800" cy="660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93673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1F91E7-3199-1EA0-5AE4-8B7D71B65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6BD9C7D-4475-F31D-EE0E-B81967FCA76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6467" y="2908857"/>
            <a:ext cx="6833842" cy="5232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0" algn="l">
              <a:spcBef>
                <a:spcPct val="20000"/>
              </a:spcBef>
              <a:defRPr/>
            </a:pPr>
            <a:r>
              <a:rPr lang="en-US" sz="2800" b="1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DEALLUSRWYDD ARTIFFISIAL (DA)</a:t>
            </a: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D3333126-2E0E-3E96-F47B-05187222B9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599" y="6207245"/>
            <a:ext cx="976133" cy="65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1DA8FD7-2F75-DF03-C75D-4919E976C1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34" y="6389806"/>
            <a:ext cx="886973" cy="28563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73A36EF-9FC7-0281-4FF6-7BB541F39007}"/>
              </a:ext>
            </a:extLst>
          </p:cNvPr>
          <p:cNvSpPr txBox="1"/>
          <p:nvPr/>
        </p:nvSpPr>
        <p:spPr>
          <a:xfrm>
            <a:off x="386467" y="3429000"/>
            <a:ext cx="570953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00" i="1" err="1">
                <a:solidFill>
                  <a:schemeClr val="bg1"/>
                </a:solidFill>
              </a:rPr>
              <a:t>Nodwch</a:t>
            </a:r>
            <a:r>
              <a:rPr lang="en-GB" sz="1000" i="1">
                <a:solidFill>
                  <a:schemeClr val="bg1"/>
                </a:solidFill>
              </a:rPr>
              <a:t> </a:t>
            </a:r>
            <a:r>
              <a:rPr lang="en-GB" sz="1000" i="1" err="1">
                <a:solidFill>
                  <a:schemeClr val="bg1"/>
                </a:solidFill>
              </a:rPr>
              <a:t>fod</a:t>
            </a:r>
            <a:r>
              <a:rPr lang="en-GB" sz="1000" i="1">
                <a:solidFill>
                  <a:schemeClr val="bg1"/>
                </a:solidFill>
              </a:rPr>
              <a:t> y </a:t>
            </a:r>
            <a:r>
              <a:rPr lang="en-GB" sz="1000" i="1" err="1">
                <a:solidFill>
                  <a:schemeClr val="bg1"/>
                </a:solidFill>
              </a:rPr>
              <a:t>mewnwelediadau</a:t>
            </a:r>
            <a:r>
              <a:rPr lang="en-GB" sz="1000" i="1">
                <a:solidFill>
                  <a:schemeClr val="bg1"/>
                </a:solidFill>
              </a:rPr>
              <a:t> </a:t>
            </a:r>
            <a:r>
              <a:rPr lang="en-GB" sz="1000" i="1" err="1">
                <a:solidFill>
                  <a:schemeClr val="bg1"/>
                </a:solidFill>
              </a:rPr>
              <a:t>hyn</a:t>
            </a:r>
            <a:r>
              <a:rPr lang="en-GB" sz="1000" i="1">
                <a:solidFill>
                  <a:schemeClr val="bg1"/>
                </a:solidFill>
              </a:rPr>
              <a:t> </a:t>
            </a:r>
            <a:r>
              <a:rPr lang="en-GB" sz="1000" i="1" err="1">
                <a:solidFill>
                  <a:schemeClr val="bg1"/>
                </a:solidFill>
              </a:rPr>
              <a:t>yn</a:t>
            </a:r>
            <a:r>
              <a:rPr lang="en-GB" sz="1000" i="1">
                <a:solidFill>
                  <a:schemeClr val="bg1"/>
                </a:solidFill>
              </a:rPr>
              <a:t> </a:t>
            </a:r>
            <a:r>
              <a:rPr lang="en-GB" sz="1000" i="1" err="1">
                <a:solidFill>
                  <a:schemeClr val="bg1"/>
                </a:solidFill>
              </a:rPr>
              <a:t>seiliedig</a:t>
            </a:r>
            <a:r>
              <a:rPr lang="en-GB" sz="1000" i="1">
                <a:solidFill>
                  <a:schemeClr val="bg1"/>
                </a:solidFill>
              </a:rPr>
              <a:t> </a:t>
            </a:r>
            <a:r>
              <a:rPr lang="en-GB" sz="1000" i="1" err="1">
                <a:solidFill>
                  <a:schemeClr val="bg1"/>
                </a:solidFill>
              </a:rPr>
              <a:t>ar</a:t>
            </a:r>
            <a:r>
              <a:rPr lang="en-GB" sz="1000" i="1">
                <a:solidFill>
                  <a:schemeClr val="bg1"/>
                </a:solidFill>
              </a:rPr>
              <a:t> </a:t>
            </a:r>
            <a:r>
              <a:rPr lang="en-GB" sz="1000" i="1" err="1">
                <a:solidFill>
                  <a:schemeClr val="bg1"/>
                </a:solidFill>
              </a:rPr>
              <a:t>gynulleidfaoedd</a:t>
            </a:r>
            <a:r>
              <a:rPr lang="en-GB" sz="1000" i="1">
                <a:solidFill>
                  <a:schemeClr val="bg1"/>
                </a:solidFill>
              </a:rPr>
              <a:t> </a:t>
            </a:r>
            <a:r>
              <a:rPr lang="en-GB" sz="1000" i="1" err="1">
                <a:solidFill>
                  <a:schemeClr val="bg1"/>
                </a:solidFill>
              </a:rPr>
              <a:t>sydd</a:t>
            </a:r>
            <a:r>
              <a:rPr lang="en-GB" sz="1000" i="1">
                <a:solidFill>
                  <a:schemeClr val="bg1"/>
                </a:solidFill>
              </a:rPr>
              <a:t> </a:t>
            </a:r>
            <a:r>
              <a:rPr lang="en-GB" sz="1000" i="1" err="1">
                <a:solidFill>
                  <a:schemeClr val="bg1"/>
                </a:solidFill>
              </a:rPr>
              <a:t>eisoes</a:t>
            </a:r>
            <a:r>
              <a:rPr lang="en-GB" sz="1000" i="1">
                <a:solidFill>
                  <a:schemeClr val="bg1"/>
                </a:solidFill>
              </a:rPr>
              <a:t> </a:t>
            </a:r>
            <a:r>
              <a:rPr lang="en-GB" sz="1000" i="1" err="1">
                <a:solidFill>
                  <a:schemeClr val="bg1"/>
                </a:solidFill>
              </a:rPr>
              <a:t>wedi</a:t>
            </a:r>
            <a:r>
              <a:rPr lang="en-GB" sz="1000" i="1">
                <a:solidFill>
                  <a:schemeClr val="bg1"/>
                </a:solidFill>
              </a:rPr>
              <a:t> </a:t>
            </a:r>
            <a:r>
              <a:rPr lang="en-GB" sz="1000" i="1" err="1">
                <a:solidFill>
                  <a:schemeClr val="bg1"/>
                </a:solidFill>
              </a:rPr>
              <a:t>ymgysylltu</a:t>
            </a:r>
            <a:r>
              <a:rPr lang="en-GB" sz="1000" i="1">
                <a:solidFill>
                  <a:schemeClr val="bg1"/>
                </a:solidFill>
              </a:rPr>
              <a:t> â </a:t>
            </a:r>
            <a:r>
              <a:rPr lang="en-GB" sz="1000" i="1" err="1">
                <a:solidFill>
                  <a:schemeClr val="bg1"/>
                </a:solidFill>
              </a:rPr>
              <a:t>Chymru</a:t>
            </a:r>
            <a:r>
              <a:rPr lang="en-GB" sz="1000" i="1">
                <a:solidFill>
                  <a:schemeClr val="bg1"/>
                </a:solidFill>
              </a:rPr>
              <a:t> neu </a:t>
            </a:r>
            <a:r>
              <a:rPr lang="en-GB" sz="1000" i="1" err="1">
                <a:solidFill>
                  <a:schemeClr val="bg1"/>
                </a:solidFill>
              </a:rPr>
              <a:t>bwyntiau</a:t>
            </a:r>
            <a:r>
              <a:rPr lang="en-GB" sz="1000" i="1">
                <a:solidFill>
                  <a:schemeClr val="bg1"/>
                </a:solidFill>
              </a:rPr>
              <a:t> </a:t>
            </a:r>
            <a:r>
              <a:rPr lang="en-GB" sz="1000" i="1" err="1">
                <a:solidFill>
                  <a:schemeClr val="bg1"/>
                </a:solidFill>
              </a:rPr>
              <a:t>cyswllt</a:t>
            </a:r>
            <a:r>
              <a:rPr lang="en-GB" sz="1000" i="1">
                <a:solidFill>
                  <a:schemeClr val="bg1"/>
                </a:solidFill>
              </a:rPr>
              <a:t> </a:t>
            </a:r>
            <a:r>
              <a:rPr lang="en-GB" sz="1000" i="1" err="1">
                <a:solidFill>
                  <a:schemeClr val="bg1"/>
                </a:solidFill>
              </a:rPr>
              <a:t>Croeso</a:t>
            </a:r>
            <a:r>
              <a:rPr lang="en-GB" sz="1000" i="1">
                <a:solidFill>
                  <a:schemeClr val="bg1"/>
                </a:solidFill>
              </a:rPr>
              <a:t> Cymru, ac felly </a:t>
            </a:r>
            <a:r>
              <a:rPr lang="en-GB" sz="1000" i="1" err="1">
                <a:solidFill>
                  <a:schemeClr val="bg1"/>
                </a:solidFill>
              </a:rPr>
              <a:t>gallent</a:t>
            </a:r>
            <a:r>
              <a:rPr lang="en-GB" sz="1000" i="1">
                <a:solidFill>
                  <a:schemeClr val="bg1"/>
                </a:solidFill>
              </a:rPr>
              <a:t> </a:t>
            </a:r>
            <a:r>
              <a:rPr lang="en-GB" sz="1000" i="1" err="1">
                <a:solidFill>
                  <a:schemeClr val="bg1"/>
                </a:solidFill>
              </a:rPr>
              <a:t>gynrychioli</a:t>
            </a:r>
            <a:r>
              <a:rPr lang="en-GB" sz="1000" i="1">
                <a:solidFill>
                  <a:schemeClr val="bg1"/>
                </a:solidFill>
              </a:rPr>
              <a:t> </a:t>
            </a:r>
            <a:r>
              <a:rPr lang="en-GB" sz="1000" i="1" err="1">
                <a:solidFill>
                  <a:schemeClr val="bg1"/>
                </a:solidFill>
              </a:rPr>
              <a:t>defnyddwyr</a:t>
            </a:r>
            <a:r>
              <a:rPr lang="en-GB" sz="1000" i="1">
                <a:solidFill>
                  <a:schemeClr val="bg1"/>
                </a:solidFill>
              </a:rPr>
              <a:t> '</a:t>
            </a:r>
            <a:r>
              <a:rPr lang="en-GB" sz="1000" i="1" err="1">
                <a:solidFill>
                  <a:schemeClr val="bg1"/>
                </a:solidFill>
              </a:rPr>
              <a:t>cynnes</a:t>
            </a:r>
            <a:r>
              <a:rPr lang="en-GB" sz="1000" i="1">
                <a:solidFill>
                  <a:schemeClr val="bg1"/>
                </a:solidFill>
              </a:rPr>
              <a:t>' </a:t>
            </a:r>
            <a:r>
              <a:rPr lang="en-GB" sz="1000" i="1" err="1">
                <a:solidFill>
                  <a:schemeClr val="bg1"/>
                </a:solidFill>
              </a:rPr>
              <a:t>yn</a:t>
            </a:r>
            <a:r>
              <a:rPr lang="en-GB" sz="1000" i="1">
                <a:solidFill>
                  <a:schemeClr val="bg1"/>
                </a:solidFill>
              </a:rPr>
              <a:t> </a:t>
            </a:r>
            <a:r>
              <a:rPr lang="en-GB" sz="1000" i="1" err="1">
                <a:solidFill>
                  <a:schemeClr val="bg1"/>
                </a:solidFill>
              </a:rPr>
              <a:t>ormodol</a:t>
            </a:r>
            <a:r>
              <a:rPr lang="en-GB" sz="1000" i="1">
                <a:solidFill>
                  <a:schemeClr val="bg1"/>
                </a:solidFill>
              </a:rPr>
              <a:t>. </a:t>
            </a:r>
            <a:r>
              <a:rPr lang="en-GB" sz="1000" i="1" err="1">
                <a:solidFill>
                  <a:schemeClr val="bg1"/>
                </a:solidFill>
              </a:rPr>
              <a:t>Mae'n</a:t>
            </a:r>
            <a:r>
              <a:rPr lang="en-GB" sz="1000" i="1">
                <a:solidFill>
                  <a:schemeClr val="bg1"/>
                </a:solidFill>
              </a:rPr>
              <a:t> </a:t>
            </a:r>
            <a:r>
              <a:rPr lang="en-GB" sz="1000" i="1" err="1">
                <a:solidFill>
                  <a:schemeClr val="bg1"/>
                </a:solidFill>
              </a:rPr>
              <a:t>debygol</a:t>
            </a:r>
            <a:r>
              <a:rPr lang="en-GB" sz="1000" i="1">
                <a:solidFill>
                  <a:schemeClr val="bg1"/>
                </a:solidFill>
              </a:rPr>
              <a:t> y </a:t>
            </a:r>
            <a:r>
              <a:rPr lang="en-GB" sz="1000" i="1" err="1">
                <a:solidFill>
                  <a:schemeClr val="bg1"/>
                </a:solidFill>
              </a:rPr>
              <a:t>bydd</a:t>
            </a:r>
            <a:r>
              <a:rPr lang="en-GB" sz="1000" i="1">
                <a:solidFill>
                  <a:schemeClr val="bg1"/>
                </a:solidFill>
              </a:rPr>
              <a:t> </a:t>
            </a:r>
            <a:r>
              <a:rPr lang="en-GB" sz="1000" i="1" err="1">
                <a:solidFill>
                  <a:schemeClr val="bg1"/>
                </a:solidFill>
              </a:rPr>
              <a:t>cynulleidfaoedd</a:t>
            </a:r>
            <a:r>
              <a:rPr lang="en-GB" sz="1000" i="1">
                <a:solidFill>
                  <a:schemeClr val="bg1"/>
                </a:solidFill>
              </a:rPr>
              <a:t> </a:t>
            </a:r>
            <a:r>
              <a:rPr lang="en-GB" sz="1000" i="1" err="1">
                <a:solidFill>
                  <a:schemeClr val="bg1"/>
                </a:solidFill>
              </a:rPr>
              <a:t>llai</a:t>
            </a:r>
            <a:r>
              <a:rPr lang="en-GB" sz="1000" i="1">
                <a:solidFill>
                  <a:schemeClr val="bg1"/>
                </a:solidFill>
              </a:rPr>
              <a:t> </a:t>
            </a:r>
            <a:r>
              <a:rPr lang="en-GB" sz="1000" i="1" err="1">
                <a:solidFill>
                  <a:schemeClr val="bg1"/>
                </a:solidFill>
              </a:rPr>
              <a:t>cyfarwydd</a:t>
            </a:r>
            <a:r>
              <a:rPr lang="en-GB" sz="1000" i="1">
                <a:solidFill>
                  <a:schemeClr val="bg1"/>
                </a:solidFill>
              </a:rPr>
              <a:t> </a:t>
            </a:r>
            <a:r>
              <a:rPr lang="en-GB" sz="1000" i="1" err="1">
                <a:solidFill>
                  <a:schemeClr val="bg1"/>
                </a:solidFill>
              </a:rPr>
              <a:t>yn</a:t>
            </a:r>
            <a:r>
              <a:rPr lang="en-GB" sz="1000" i="1">
                <a:solidFill>
                  <a:schemeClr val="bg1"/>
                </a:solidFill>
              </a:rPr>
              <a:t> </a:t>
            </a:r>
            <a:r>
              <a:rPr lang="en-GB" sz="1000" i="1" err="1">
                <a:solidFill>
                  <a:schemeClr val="bg1"/>
                </a:solidFill>
              </a:rPr>
              <a:t>dangos</a:t>
            </a:r>
            <a:r>
              <a:rPr lang="en-GB" sz="1000" i="1">
                <a:solidFill>
                  <a:schemeClr val="bg1"/>
                </a:solidFill>
              </a:rPr>
              <a:t> </a:t>
            </a:r>
            <a:r>
              <a:rPr lang="en-GB" sz="1000" i="1" err="1">
                <a:solidFill>
                  <a:schemeClr val="bg1"/>
                </a:solidFill>
              </a:rPr>
              <a:t>ymddygiadau</a:t>
            </a:r>
            <a:r>
              <a:rPr lang="en-GB" sz="1000" i="1">
                <a:solidFill>
                  <a:schemeClr val="bg1"/>
                </a:solidFill>
              </a:rPr>
              <a:t> </a:t>
            </a:r>
            <a:r>
              <a:rPr lang="en-GB" sz="1000" i="1" err="1">
                <a:solidFill>
                  <a:schemeClr val="bg1"/>
                </a:solidFill>
              </a:rPr>
              <a:t>gwahanol</a:t>
            </a:r>
            <a:r>
              <a:rPr lang="en-GB" sz="1000" i="1">
                <a:solidFill>
                  <a:schemeClr val="bg1"/>
                </a:solidFill>
              </a:rPr>
              <a:t>, </a:t>
            </a:r>
            <a:r>
              <a:rPr lang="en-GB" sz="1000" i="1" err="1">
                <a:solidFill>
                  <a:schemeClr val="bg1"/>
                </a:solidFill>
              </a:rPr>
              <a:t>gan</a:t>
            </a:r>
            <a:r>
              <a:rPr lang="en-GB" sz="1000" i="1">
                <a:solidFill>
                  <a:schemeClr val="bg1"/>
                </a:solidFill>
              </a:rPr>
              <a:t> </a:t>
            </a:r>
            <a:r>
              <a:rPr lang="en-GB" sz="1000" i="1" err="1">
                <a:solidFill>
                  <a:schemeClr val="bg1"/>
                </a:solidFill>
              </a:rPr>
              <a:t>gynnwys</a:t>
            </a:r>
            <a:r>
              <a:rPr lang="en-GB" sz="1000" i="1">
                <a:solidFill>
                  <a:schemeClr val="bg1"/>
                </a:solidFill>
              </a:rPr>
              <a:t> </a:t>
            </a:r>
            <a:r>
              <a:rPr lang="en-GB" sz="1000" i="1" err="1">
                <a:solidFill>
                  <a:schemeClr val="bg1"/>
                </a:solidFill>
              </a:rPr>
              <a:t>defnydd</a:t>
            </a:r>
            <a:r>
              <a:rPr lang="en-GB" sz="1000" i="1">
                <a:solidFill>
                  <a:schemeClr val="bg1"/>
                </a:solidFill>
              </a:rPr>
              <a:t> </a:t>
            </a:r>
            <a:r>
              <a:rPr lang="en-GB" sz="1000" i="1" err="1">
                <a:solidFill>
                  <a:schemeClr val="bg1"/>
                </a:solidFill>
              </a:rPr>
              <a:t>mwy</a:t>
            </a:r>
            <a:r>
              <a:rPr lang="en-GB" sz="1000" i="1">
                <a:solidFill>
                  <a:schemeClr val="bg1"/>
                </a:solidFill>
              </a:rPr>
              <a:t> o DA </a:t>
            </a:r>
            <a:r>
              <a:rPr lang="en-GB" sz="1000" i="1" err="1">
                <a:solidFill>
                  <a:schemeClr val="bg1"/>
                </a:solidFill>
              </a:rPr>
              <a:t>ar</a:t>
            </a:r>
            <a:r>
              <a:rPr lang="en-GB" sz="1000" i="1">
                <a:solidFill>
                  <a:schemeClr val="bg1"/>
                </a:solidFill>
              </a:rPr>
              <a:t> </a:t>
            </a:r>
            <a:r>
              <a:rPr lang="en-GB" sz="1000" i="1" err="1">
                <a:solidFill>
                  <a:schemeClr val="bg1"/>
                </a:solidFill>
              </a:rPr>
              <a:t>gyfer</a:t>
            </a:r>
            <a:r>
              <a:rPr lang="en-GB" sz="1000" i="1">
                <a:solidFill>
                  <a:schemeClr val="bg1"/>
                </a:solidFill>
              </a:rPr>
              <a:t> </a:t>
            </a:r>
            <a:r>
              <a:rPr lang="en-GB" sz="1000" i="1" err="1">
                <a:solidFill>
                  <a:schemeClr val="bg1"/>
                </a:solidFill>
              </a:rPr>
              <a:t>darganfod</a:t>
            </a:r>
            <a:r>
              <a:rPr lang="en-GB" sz="1000" i="1">
                <a:solidFill>
                  <a:schemeClr val="bg1"/>
                </a:solidFill>
              </a:rPr>
              <a:t> a </a:t>
            </a:r>
            <a:r>
              <a:rPr lang="en-GB" sz="1000" i="1" err="1">
                <a:solidFill>
                  <a:schemeClr val="bg1"/>
                </a:solidFill>
              </a:rPr>
              <a:t>chyfeiriadu</a:t>
            </a:r>
            <a:r>
              <a:rPr lang="en-GB" sz="1000" i="1">
                <a:solidFill>
                  <a:schemeClr val="bg1"/>
                </a:solidFill>
              </a:rPr>
              <a:t> </a:t>
            </a:r>
            <a:r>
              <a:rPr lang="en-GB" sz="1000" i="1" err="1">
                <a:solidFill>
                  <a:schemeClr val="bg1"/>
                </a:solidFill>
              </a:rPr>
              <a:t>cychwynnol</a:t>
            </a:r>
            <a:r>
              <a:rPr lang="en-GB" sz="1000" i="1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689684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3AFD2-25B7-7B0E-816E-1BA2C84F73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E438E968-643A-DBC7-FBCB-16A4D4041FE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59999" y="1919293"/>
            <a:ext cx="6107475" cy="30777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Cynllunio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gyda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DA | 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Teithwyr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Gymru</a:t>
            </a: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8DE9BC81-8253-A14F-67CE-D20C872A15F1}"/>
              </a:ext>
            </a:extLst>
          </p:cNvPr>
          <p:cNvSpPr txBox="1">
            <a:spLocks/>
          </p:cNvSpPr>
          <p:nvPr/>
        </p:nvSpPr>
        <p:spPr>
          <a:xfrm>
            <a:off x="359999" y="346578"/>
            <a:ext cx="7258413" cy="960434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b="1" noProof="0" err="1">
                <a:latin typeface="Arial" panose="020B0604020202020204" pitchFamily="34" charset="0"/>
                <a:cs typeface="Arial" panose="020B0604020202020204" pitchFamily="34" charset="0"/>
              </a:rPr>
              <a:t>Adroddodd</a:t>
            </a:r>
            <a:r>
              <a:rPr lang="en-US" b="1" noProof="0">
                <a:latin typeface="Arial" panose="020B0604020202020204" pitchFamily="34" charset="0"/>
                <a:cs typeface="Arial" panose="020B0604020202020204" pitchFamily="34" charset="0"/>
              </a:rPr>
              <a:t> 85% </a:t>
            </a:r>
            <a:r>
              <a:rPr lang="en-US" b="1" noProof="0" err="1">
                <a:latin typeface="Arial" panose="020B0604020202020204" pitchFamily="34" charset="0"/>
                <a:cs typeface="Arial" panose="020B0604020202020204" pitchFamily="34" charset="0"/>
              </a:rPr>
              <a:t>o'r</a:t>
            </a:r>
            <a:r>
              <a:rPr lang="en-US" b="1" noProof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noProof="0" err="1">
                <a:latin typeface="Arial" panose="020B0604020202020204" pitchFamily="34" charset="0"/>
                <a:cs typeface="Arial" panose="020B0604020202020204" pitchFamily="34" charset="0"/>
              </a:rPr>
              <a:t>rhai</a:t>
            </a:r>
            <a:r>
              <a:rPr lang="en-US" b="1" noProof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b="1" noProof="0" err="1">
                <a:latin typeface="Arial" panose="020B0604020202020204" pitchFamily="34" charset="0"/>
                <a:cs typeface="Arial" panose="020B0604020202020204" pitchFamily="34" charset="0"/>
              </a:rPr>
              <a:t>deithiodd</a:t>
            </a:r>
            <a:r>
              <a:rPr lang="en-US" b="1" noProof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noProof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b="1" noProof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noProof="0" err="1">
                <a:latin typeface="Arial" panose="020B0604020202020204" pitchFamily="34" charset="0"/>
                <a:cs typeface="Arial" panose="020B0604020202020204" pitchFamily="34" charset="0"/>
              </a:rPr>
              <a:t>Gymru</a:t>
            </a:r>
            <a:r>
              <a:rPr lang="en-US" b="1" noProof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noProof="0" err="1">
                <a:latin typeface="Arial" panose="020B0604020202020204" pitchFamily="34" charset="0"/>
                <a:cs typeface="Arial" panose="020B0604020202020204" pitchFamily="34" charset="0"/>
              </a:rPr>
              <a:t>yn</a:t>
            </a:r>
            <a:r>
              <a:rPr lang="en-US" b="1" noProof="0">
                <a:latin typeface="Arial" panose="020B0604020202020204" pitchFamily="34" charset="0"/>
                <a:cs typeface="Arial" panose="020B0604020202020204" pitchFamily="34" charset="0"/>
              </a:rPr>
              <a:t> 2025 </a:t>
            </a:r>
            <a:r>
              <a:rPr lang="en-US" b="1" noProof="0" err="1">
                <a:latin typeface="Arial" panose="020B0604020202020204" pitchFamily="34" charset="0"/>
                <a:cs typeface="Arial" panose="020B0604020202020204" pitchFamily="34" charset="0"/>
              </a:rPr>
              <a:t>nad</a:t>
            </a:r>
            <a:r>
              <a:rPr lang="en-US" b="1" noProof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noProof="0" err="1">
                <a:latin typeface="Arial" panose="020B0604020202020204" pitchFamily="34" charset="0"/>
                <a:cs typeface="Arial" panose="020B0604020202020204" pitchFamily="34" charset="0"/>
              </a:rPr>
              <a:t>oeddent</a:t>
            </a:r>
            <a:r>
              <a:rPr lang="en-US" b="1" noProof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noProof="0" err="1">
                <a:latin typeface="Arial" panose="020B0604020202020204" pitchFamily="34" charset="0"/>
                <a:cs typeface="Arial" panose="020B0604020202020204" pitchFamily="34" charset="0"/>
              </a:rPr>
              <a:t>wedi</a:t>
            </a:r>
            <a:r>
              <a:rPr lang="en-US" b="1" noProof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noProof="0" err="1">
                <a:latin typeface="Arial" panose="020B0604020202020204" pitchFamily="34" charset="0"/>
                <a:cs typeface="Arial" panose="020B0604020202020204" pitchFamily="34" charset="0"/>
              </a:rPr>
              <a:t>defnyddio</a:t>
            </a:r>
            <a:r>
              <a:rPr lang="en-US" b="1" noProof="0">
                <a:latin typeface="Arial" panose="020B0604020202020204" pitchFamily="34" charset="0"/>
                <a:cs typeface="Arial" panose="020B0604020202020204" pitchFamily="34" charset="0"/>
              </a:rPr>
              <a:t> offer DA </a:t>
            </a:r>
            <a:r>
              <a:rPr lang="en-US" b="1" noProof="0" err="1">
                <a:latin typeface="Arial" panose="020B0604020202020204" pitchFamily="34" charset="0"/>
                <a:cs typeface="Arial" panose="020B0604020202020204" pitchFamily="34" charset="0"/>
              </a:rPr>
              <a:t>ar</a:t>
            </a:r>
            <a:r>
              <a:rPr lang="en-US" b="1" noProof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noProof="0" err="1">
                <a:latin typeface="Arial" panose="020B0604020202020204" pitchFamily="34" charset="0"/>
                <a:cs typeface="Arial" panose="020B0604020202020204" pitchFamily="34" charset="0"/>
              </a:rPr>
              <a:t>gyfer</a:t>
            </a:r>
            <a:r>
              <a:rPr lang="en-US" b="1" noProof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noProof="0" err="1">
                <a:latin typeface="Arial" panose="020B0604020202020204" pitchFamily="34" charset="0"/>
                <a:cs typeface="Arial" panose="020B0604020202020204" pitchFamily="34" charset="0"/>
              </a:rPr>
              <a:t>cynllunio</a:t>
            </a:r>
            <a:r>
              <a:rPr lang="en-US" b="1" noProof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noProof="0" err="1"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b="1" noProof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noProof="0" err="1">
                <a:latin typeface="Arial" panose="020B0604020202020204" pitchFamily="34" charset="0"/>
                <a:cs typeface="Arial" panose="020B0604020202020204" pitchFamily="34" charset="0"/>
              </a:rPr>
              <a:t>taith</a:t>
            </a:r>
            <a:r>
              <a:rPr lang="en-US" b="1" noProof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b="1" noProof="0" err="1">
                <a:latin typeface="Arial" panose="020B0604020202020204" pitchFamily="34" charset="0"/>
                <a:cs typeface="Arial" panose="020B0604020202020204" pitchFamily="34" charset="0"/>
              </a:rPr>
              <a:t>Ymhlith</a:t>
            </a:r>
            <a:r>
              <a:rPr lang="en-US" b="1" noProof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US" b="1" noProof="0" err="1">
                <a:latin typeface="Arial" panose="020B0604020202020204" pitchFamily="34" charset="0"/>
                <a:cs typeface="Arial" panose="020B0604020202020204" pitchFamily="34" charset="0"/>
              </a:rPr>
              <a:t>lleiafrif</a:t>
            </a:r>
            <a:r>
              <a:rPr lang="en-US" b="1" noProof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b="1" noProof="0" err="1">
                <a:latin typeface="Arial" panose="020B0604020202020204" pitchFamily="34" charset="0"/>
                <a:cs typeface="Arial" panose="020B0604020202020204" pitchFamily="34" charset="0"/>
              </a:rPr>
              <a:t>wnaeth</a:t>
            </a:r>
            <a:r>
              <a:rPr lang="en-US" b="1" noProof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noProof="0" err="1">
                <a:latin typeface="Arial" panose="020B0604020202020204" pitchFamily="34" charset="0"/>
                <a:cs typeface="Arial" panose="020B0604020202020204" pitchFamily="34" charset="0"/>
              </a:rPr>
              <a:t>ddefnyddio</a:t>
            </a:r>
            <a:r>
              <a:rPr lang="en-US" b="1" noProof="0">
                <a:latin typeface="Arial" panose="020B0604020202020204" pitchFamily="34" charset="0"/>
                <a:cs typeface="Arial" panose="020B0604020202020204" pitchFamily="34" charset="0"/>
              </a:rPr>
              <a:t> DA, </a:t>
            </a:r>
            <a:r>
              <a:rPr lang="en-US" b="1" noProof="0" err="1">
                <a:latin typeface="Arial" panose="020B0604020202020204" pitchFamily="34" charset="0"/>
                <a:cs typeface="Arial" panose="020B0604020202020204" pitchFamily="34" charset="0"/>
              </a:rPr>
              <a:t>defnyddiwyd</a:t>
            </a:r>
            <a:r>
              <a:rPr lang="en-US" b="1" noProof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noProof="0" err="1">
                <a:latin typeface="Arial" panose="020B0604020202020204" pitchFamily="34" charset="0"/>
                <a:cs typeface="Arial" panose="020B0604020202020204" pitchFamily="34" charset="0"/>
              </a:rPr>
              <a:t>ef</a:t>
            </a:r>
            <a:r>
              <a:rPr lang="en-US" b="1" noProof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noProof="0" err="1">
                <a:latin typeface="Arial" panose="020B0604020202020204" pitchFamily="34" charset="0"/>
                <a:cs typeface="Arial" panose="020B0604020202020204" pitchFamily="34" charset="0"/>
              </a:rPr>
              <a:t>amlaf</a:t>
            </a:r>
            <a:r>
              <a:rPr lang="en-US" b="1" noProof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noProof="0" err="1">
                <a:latin typeface="Arial" panose="020B0604020202020204" pitchFamily="34" charset="0"/>
                <a:cs typeface="Arial" panose="020B0604020202020204" pitchFamily="34" charset="0"/>
              </a:rPr>
              <a:t>ar</a:t>
            </a:r>
            <a:r>
              <a:rPr lang="en-US" b="1" noProof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noProof="0" err="1">
                <a:latin typeface="Arial" panose="020B0604020202020204" pitchFamily="34" charset="0"/>
                <a:cs typeface="Arial" panose="020B0604020202020204" pitchFamily="34" charset="0"/>
              </a:rPr>
              <a:t>gyfer</a:t>
            </a:r>
            <a:r>
              <a:rPr lang="en-US" b="1" noProof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noProof="0" err="1">
                <a:latin typeface="Arial" panose="020B0604020202020204" pitchFamily="34" charset="0"/>
                <a:cs typeface="Arial" panose="020B0604020202020204" pitchFamily="34" charset="0"/>
              </a:rPr>
              <a:t>creu</a:t>
            </a:r>
            <a:r>
              <a:rPr lang="en-US" b="1" noProof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noProof="0" err="1">
                <a:latin typeface="Arial" panose="020B0604020202020204" pitchFamily="34" charset="0"/>
                <a:cs typeface="Arial" panose="020B0604020202020204" pitchFamily="34" charset="0"/>
              </a:rPr>
              <a:t>syniadau</a:t>
            </a:r>
            <a:r>
              <a:rPr lang="en-US" b="1" noProof="0"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b="1" noProof="0" err="1">
                <a:latin typeface="Arial" panose="020B0604020202020204" pitchFamily="34" charset="0"/>
                <a:cs typeface="Arial" panose="020B0604020202020204" pitchFamily="34" charset="0"/>
              </a:rPr>
              <a:t>ysbrydoliaeth</a:t>
            </a:r>
            <a:r>
              <a:rPr lang="en-US" b="1" noProof="0">
                <a:latin typeface="Arial" panose="020B0604020202020204" pitchFamily="34" charset="0"/>
                <a:cs typeface="Arial" panose="020B0604020202020204" pitchFamily="34" charset="0"/>
              </a:rPr>
              <a:t> (8%) neu </a:t>
            </a:r>
            <a:r>
              <a:rPr lang="en-US" b="1" noProof="0" err="1">
                <a:latin typeface="Arial" panose="020B0604020202020204" pitchFamily="34" charset="0"/>
                <a:cs typeface="Arial" panose="020B0604020202020204" pitchFamily="34" charset="0"/>
              </a:rPr>
              <a:t>greu</a:t>
            </a:r>
            <a:r>
              <a:rPr lang="en-US" b="1" noProof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noProof="0" err="1">
                <a:latin typeface="Arial" panose="020B0604020202020204" pitchFamily="34" charset="0"/>
                <a:cs typeface="Arial" panose="020B0604020202020204" pitchFamily="34" charset="0"/>
              </a:rPr>
              <a:t>teithiau</a:t>
            </a:r>
            <a:r>
              <a:rPr lang="en-US" b="1" noProof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noProof="0" err="1">
                <a:latin typeface="Arial" panose="020B0604020202020204" pitchFamily="34" charset="0"/>
                <a:cs typeface="Arial" panose="020B0604020202020204" pitchFamily="34" charset="0"/>
              </a:rPr>
              <a:t>penodol</a:t>
            </a:r>
            <a:r>
              <a:rPr lang="en-US" b="1" noProof="0">
                <a:latin typeface="Arial" panose="020B0604020202020204" pitchFamily="34" charset="0"/>
                <a:cs typeface="Arial" panose="020B0604020202020204" pitchFamily="34" charset="0"/>
              </a:rPr>
              <a:t> (6%).</a:t>
            </a:r>
            <a:endParaRPr lang="en-GB" b="1" noProof="0"/>
          </a:p>
        </p:txBody>
      </p:sp>
      <p:graphicFrame>
        <p:nvGraphicFramePr>
          <p:cNvPr id="2" name="Chart 1" descr="Siart bar llorweddol yn dangos defnydd DA wrth gynllunio. Nododd 85% na ddefnyddiwyd unrhyw offer DA, tra defnyddiodd y lleiafrif ef yn bennaf ar gyfer syniadau ac ysbrydoliaeth (8%).">
            <a:extLst>
              <a:ext uri="{FF2B5EF4-FFF2-40B4-BE49-F238E27FC236}">
                <a16:creationId xmlns:a16="http://schemas.microsoft.com/office/drawing/2014/main" id="{1EA0E183-8D37-BF11-CA08-9606A64DFAB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83700589"/>
              </p:ext>
            </p:extLst>
          </p:nvPr>
        </p:nvGraphicFramePr>
        <p:xfrm>
          <a:off x="-1703791" y="2402508"/>
          <a:ext cx="8682182" cy="3436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32" name="Picture 8">
            <a:extLst>
              <a:ext uri="{FF2B5EF4-FFF2-40B4-BE49-F238E27FC236}">
                <a16:creationId xmlns:a16="http://schemas.microsoft.com/office/drawing/2014/main" id="{2A3D25D8-691A-8677-74E7-55E5B01C3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8412" y="0"/>
            <a:ext cx="4573587" cy="6601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DCA9C7C0-E638-4FEF-FAE4-8C83091FBAE0}"/>
              </a:ext>
            </a:extLst>
          </p:cNvPr>
          <p:cNvSpPr txBox="1">
            <a:spLocks/>
          </p:cNvSpPr>
          <p:nvPr/>
        </p:nvSpPr>
        <p:spPr>
          <a:xfrm>
            <a:off x="360000" y="6138811"/>
            <a:ext cx="7014975" cy="4028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200" noProof="0">
                <a:solidFill>
                  <a:schemeClr val="tx1"/>
                </a:solidFill>
              </a:rPr>
              <a:t>D1. </a:t>
            </a:r>
            <a:r>
              <a:rPr lang="en-GB" sz="1200" noProof="0" err="1">
                <a:solidFill>
                  <a:schemeClr val="tx1"/>
                </a:solidFill>
              </a:rPr>
              <a:t>Wrth</a:t>
            </a:r>
            <a:r>
              <a:rPr lang="en-GB" sz="1200" noProof="0">
                <a:solidFill>
                  <a:schemeClr val="tx1"/>
                </a:solidFill>
              </a:rPr>
              <a:t> </a:t>
            </a:r>
            <a:r>
              <a:rPr lang="en-GB" sz="1200" noProof="0" err="1">
                <a:solidFill>
                  <a:schemeClr val="tx1"/>
                </a:solidFill>
              </a:rPr>
              <a:t>gynllunio</a:t>
            </a:r>
            <a:r>
              <a:rPr lang="en-GB" sz="1200" noProof="0">
                <a:solidFill>
                  <a:schemeClr val="tx1"/>
                </a:solidFill>
              </a:rPr>
              <a:t> </a:t>
            </a:r>
            <a:r>
              <a:rPr lang="en-GB" sz="1200" noProof="0" err="1">
                <a:solidFill>
                  <a:schemeClr val="tx1"/>
                </a:solidFill>
              </a:rPr>
              <a:t>eich</a:t>
            </a:r>
            <a:r>
              <a:rPr lang="en-GB" sz="1200" noProof="0">
                <a:solidFill>
                  <a:schemeClr val="tx1"/>
                </a:solidFill>
              </a:rPr>
              <a:t> </a:t>
            </a:r>
            <a:r>
              <a:rPr lang="en-GB" sz="1200" noProof="0" err="1">
                <a:solidFill>
                  <a:schemeClr val="tx1"/>
                </a:solidFill>
              </a:rPr>
              <a:t>toriad</a:t>
            </a:r>
            <a:r>
              <a:rPr lang="en-GB" sz="1200" noProof="0">
                <a:solidFill>
                  <a:schemeClr val="tx1"/>
                </a:solidFill>
              </a:rPr>
              <a:t> </a:t>
            </a:r>
            <a:r>
              <a:rPr lang="en-GB" sz="1200" noProof="0" err="1">
                <a:solidFill>
                  <a:schemeClr val="tx1"/>
                </a:solidFill>
              </a:rPr>
              <a:t>byr</a:t>
            </a:r>
            <a:r>
              <a:rPr lang="en-GB" sz="1200" noProof="0">
                <a:solidFill>
                  <a:schemeClr val="tx1"/>
                </a:solidFill>
              </a:rPr>
              <a:t> neu </a:t>
            </a:r>
            <a:r>
              <a:rPr lang="en-GB" sz="1200" noProof="0" err="1">
                <a:solidFill>
                  <a:schemeClr val="tx1"/>
                </a:solidFill>
              </a:rPr>
              <a:t>wyliau</a:t>
            </a:r>
            <a:r>
              <a:rPr lang="en-GB" sz="1200" noProof="0">
                <a:solidFill>
                  <a:schemeClr val="tx1"/>
                </a:solidFill>
              </a:rPr>
              <a:t> </a:t>
            </a:r>
            <a:r>
              <a:rPr lang="en-GB" sz="1200" noProof="0" err="1">
                <a:solidFill>
                  <a:schemeClr val="tx1"/>
                </a:solidFill>
              </a:rPr>
              <a:t>diweddaraf</a:t>
            </a:r>
            <a:r>
              <a:rPr lang="en-GB" sz="1200" noProof="0">
                <a:solidFill>
                  <a:schemeClr val="tx1"/>
                </a:solidFill>
              </a:rPr>
              <a:t> </a:t>
            </a:r>
            <a:r>
              <a:rPr lang="en-GB" sz="1200" noProof="0" err="1">
                <a:solidFill>
                  <a:schemeClr val="tx1"/>
                </a:solidFill>
              </a:rPr>
              <a:t>yng</a:t>
            </a:r>
            <a:r>
              <a:rPr lang="en-GB" sz="1200" noProof="0">
                <a:solidFill>
                  <a:schemeClr val="tx1"/>
                </a:solidFill>
              </a:rPr>
              <a:t> </a:t>
            </a:r>
            <a:r>
              <a:rPr lang="en-GB" sz="1200" noProof="0" err="1">
                <a:solidFill>
                  <a:schemeClr val="tx1"/>
                </a:solidFill>
              </a:rPr>
              <a:t>Nghymru</a:t>
            </a:r>
            <a:r>
              <a:rPr lang="en-GB" sz="1200" noProof="0">
                <a:solidFill>
                  <a:schemeClr val="tx1"/>
                </a:solidFill>
              </a:rPr>
              <a:t>, a </a:t>
            </a:r>
            <a:r>
              <a:rPr lang="en-GB" sz="1200" noProof="0" err="1">
                <a:solidFill>
                  <a:schemeClr val="tx1"/>
                </a:solidFill>
              </a:rPr>
              <a:t>wnaethoch</a:t>
            </a:r>
            <a:r>
              <a:rPr lang="en-GB" sz="1200" noProof="0">
                <a:solidFill>
                  <a:schemeClr val="tx1"/>
                </a:solidFill>
              </a:rPr>
              <a:t> chi </a:t>
            </a:r>
            <a:r>
              <a:rPr lang="en-GB" sz="1200" noProof="0" err="1">
                <a:solidFill>
                  <a:schemeClr val="tx1"/>
                </a:solidFill>
              </a:rPr>
              <a:t>ddefnyddio</a:t>
            </a:r>
            <a:r>
              <a:rPr lang="en-GB" sz="1200" noProof="0">
                <a:solidFill>
                  <a:schemeClr val="tx1"/>
                </a:solidFill>
              </a:rPr>
              <a:t> </a:t>
            </a:r>
            <a:r>
              <a:rPr lang="en-GB" sz="1200" noProof="0" err="1">
                <a:solidFill>
                  <a:schemeClr val="tx1"/>
                </a:solidFill>
              </a:rPr>
              <a:t>unrhyw</a:t>
            </a:r>
            <a:r>
              <a:rPr lang="en-GB" sz="1200" noProof="0">
                <a:solidFill>
                  <a:schemeClr val="tx1"/>
                </a:solidFill>
              </a:rPr>
              <a:t> offer neu </a:t>
            </a:r>
            <a:r>
              <a:rPr lang="en-GB" sz="1200" noProof="0" err="1">
                <a:solidFill>
                  <a:schemeClr val="tx1"/>
                </a:solidFill>
              </a:rPr>
              <a:t>wasanaethau</a:t>
            </a:r>
            <a:r>
              <a:rPr lang="en-GB" sz="1200" noProof="0">
                <a:solidFill>
                  <a:schemeClr val="tx1"/>
                </a:solidFill>
              </a:rPr>
              <a:t> </a:t>
            </a:r>
            <a:r>
              <a:rPr lang="en-GB" sz="1200" noProof="0" err="1">
                <a:solidFill>
                  <a:schemeClr val="tx1"/>
                </a:solidFill>
              </a:rPr>
              <a:t>wedi'u</a:t>
            </a:r>
            <a:r>
              <a:rPr lang="en-GB" sz="1200" noProof="0">
                <a:solidFill>
                  <a:schemeClr val="tx1"/>
                </a:solidFill>
              </a:rPr>
              <a:t> </a:t>
            </a:r>
            <a:r>
              <a:rPr lang="en-GB" sz="1200" noProof="0" err="1">
                <a:solidFill>
                  <a:schemeClr val="tx1"/>
                </a:solidFill>
              </a:rPr>
              <a:t>pweru</a:t>
            </a:r>
            <a:r>
              <a:rPr lang="en-GB" sz="1200" noProof="0">
                <a:solidFill>
                  <a:schemeClr val="tx1"/>
                </a:solidFill>
              </a:rPr>
              <a:t> </a:t>
            </a:r>
            <a:r>
              <a:rPr lang="en-GB" sz="1200" noProof="0" err="1">
                <a:solidFill>
                  <a:schemeClr val="tx1"/>
                </a:solidFill>
              </a:rPr>
              <a:t>gan</a:t>
            </a:r>
            <a:r>
              <a:rPr lang="en-GB" sz="1200" noProof="0">
                <a:solidFill>
                  <a:schemeClr val="tx1"/>
                </a:solidFill>
              </a:rPr>
              <a:t> </a:t>
            </a:r>
            <a:r>
              <a:rPr lang="en-GB" sz="1200" noProof="0" err="1">
                <a:solidFill>
                  <a:schemeClr val="tx1"/>
                </a:solidFill>
              </a:rPr>
              <a:t>DA?Teithwyr</a:t>
            </a:r>
            <a:r>
              <a:rPr lang="en-GB" sz="1200" noProof="0">
                <a:solidFill>
                  <a:schemeClr val="tx1"/>
                </a:solidFill>
              </a:rPr>
              <a:t> Cymru 2025, n=159.</a:t>
            </a:r>
          </a:p>
        </p:txBody>
      </p:sp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8523609E-7BDC-6B9A-4B13-94ECDF28E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152489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AD47E9-0C0C-83A8-6019-A3F1DDAAFC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a puffy bird with a fish in it's beak">
            <a:extLst>
              <a:ext uri="{FF2B5EF4-FFF2-40B4-BE49-F238E27FC236}">
                <a16:creationId xmlns:a16="http://schemas.microsoft.com/office/drawing/2014/main" id="{90F77868-E90A-9D32-56E0-EF2B8F2D08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6482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832198A-AEFD-AA9F-E599-6D4AA3D911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" y="0"/>
            <a:ext cx="12264807" cy="6858000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40D190AC-502F-7AF9-072A-3D0BA75C74D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6467" y="2908857"/>
            <a:ext cx="6267451" cy="95410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0" algn="l">
              <a:spcBef>
                <a:spcPct val="20000"/>
              </a:spcBef>
              <a:defRPr/>
            </a:pPr>
            <a:r>
              <a:rPr lang="en-US" sz="2800" b="1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TEBYGOLRWYDD YMWELD Â CHYMRU YN 2026</a:t>
            </a: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864931B2-1E19-3F11-96E7-2D5B97D099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599" y="6207245"/>
            <a:ext cx="976133" cy="65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CDA2596-D01F-862C-5910-08AE59DE11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34" y="6389806"/>
            <a:ext cx="886973" cy="28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213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A5A270-9301-366A-1616-DFD8AE2BB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FACBE8A0-C3F7-24AE-24B2-FC9C444BEAB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0000" y="288000"/>
            <a:ext cx="5486400" cy="36933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TEBYGOLRWYDD YMWELD Â CHYMRU YN 2026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05DA9E1-5345-C04B-6C2C-9227AFCAC0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44821" y="657332"/>
            <a:ext cx="531802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Placeholder 9">
            <a:extLst>
              <a:ext uri="{FF2B5EF4-FFF2-40B4-BE49-F238E27FC236}">
                <a16:creationId xmlns:a16="http://schemas.microsoft.com/office/drawing/2014/main" id="{6936E6BB-7142-EADB-D57E-D609B5425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524" y="1584251"/>
            <a:ext cx="4176767" cy="5273749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7DF33647-0851-6515-022D-AB0E4F866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6507" y="1584249"/>
            <a:ext cx="4176602" cy="5273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>
            <a:extLst>
              <a:ext uri="{FF2B5EF4-FFF2-40B4-BE49-F238E27FC236}">
                <a16:creationId xmlns:a16="http://schemas.microsoft.com/office/drawing/2014/main" id="{40F621D3-60AE-F1ED-6D21-861416E062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7699" y="1584251"/>
            <a:ext cx="4176767" cy="5273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EAA4E7D-E1F4-74F9-8DC2-370A4F5BE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2066" y="1584248"/>
            <a:ext cx="12194066" cy="5273752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9E81992-F4B9-8B91-75B2-3022EE49A978}"/>
              </a:ext>
            </a:extLst>
          </p:cNvPr>
          <p:cNvSpPr txBox="1"/>
          <p:nvPr/>
        </p:nvSpPr>
        <p:spPr>
          <a:xfrm>
            <a:off x="177483" y="2131687"/>
            <a:ext cx="3789365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err="1">
                <a:solidFill>
                  <a:schemeClr val="bg1"/>
                </a:solidFill>
              </a:rPr>
              <a:t>Tebygolrwydd</a:t>
            </a:r>
            <a:r>
              <a:rPr lang="en-US" sz="2000" b="1">
                <a:solidFill>
                  <a:schemeClr val="bg1"/>
                </a:solidFill>
              </a:rPr>
              <a:t> </a:t>
            </a:r>
            <a:r>
              <a:rPr lang="en-US" sz="2000" b="1" err="1">
                <a:solidFill>
                  <a:schemeClr val="bg1"/>
                </a:solidFill>
              </a:rPr>
              <a:t>ymweld</a:t>
            </a:r>
            <a:r>
              <a:rPr lang="en-US" sz="2000" b="1">
                <a:solidFill>
                  <a:schemeClr val="bg1"/>
                </a:solidFill>
              </a:rPr>
              <a:t> â </a:t>
            </a:r>
            <a:r>
              <a:rPr lang="en-US" sz="2000" b="1" err="1">
                <a:solidFill>
                  <a:schemeClr val="bg1"/>
                </a:solidFill>
              </a:rPr>
              <a:t>Chymru</a:t>
            </a:r>
            <a:r>
              <a:rPr lang="en-US" sz="2000" b="1">
                <a:solidFill>
                  <a:schemeClr val="bg1"/>
                </a:solidFill>
              </a:rPr>
              <a:t> </a:t>
            </a:r>
            <a:r>
              <a:rPr lang="en-US" sz="2000" b="1" err="1">
                <a:solidFill>
                  <a:schemeClr val="bg1"/>
                </a:solidFill>
              </a:rPr>
              <a:t>yn</a:t>
            </a:r>
            <a:r>
              <a:rPr lang="en-US" sz="2000" b="1">
                <a:solidFill>
                  <a:schemeClr val="bg1"/>
                </a:solidFill>
              </a:rPr>
              <a:t> 2026</a:t>
            </a:r>
          </a:p>
          <a:p>
            <a:pPr algn="ctr"/>
            <a:endParaRPr lang="en-US" sz="2000">
              <a:solidFill>
                <a:schemeClr val="bg1"/>
              </a:solidFill>
            </a:endParaRPr>
          </a:p>
          <a:p>
            <a:pPr algn="ctr"/>
            <a:r>
              <a:rPr lang="en-GB" sz="2000">
                <a:solidFill>
                  <a:schemeClr val="bg1"/>
                </a:solidFill>
              </a:rPr>
              <a:t>Mae 17% </a:t>
            </a:r>
            <a:r>
              <a:rPr lang="en-GB" sz="2000" err="1">
                <a:solidFill>
                  <a:schemeClr val="bg1"/>
                </a:solidFill>
              </a:rPr>
              <a:t>o'r</a:t>
            </a:r>
            <a:r>
              <a:rPr lang="en-GB" sz="2000">
                <a:solidFill>
                  <a:schemeClr val="bg1"/>
                </a:solidFill>
              </a:rPr>
              <a:t> </a:t>
            </a:r>
            <a:r>
              <a:rPr lang="en-GB" sz="2000" err="1">
                <a:solidFill>
                  <a:schemeClr val="bg1"/>
                </a:solidFill>
              </a:rPr>
              <a:t>rhai</a:t>
            </a:r>
            <a:r>
              <a:rPr lang="en-GB" sz="2000">
                <a:solidFill>
                  <a:schemeClr val="bg1"/>
                </a:solidFill>
              </a:rPr>
              <a:t> a </a:t>
            </a:r>
            <a:r>
              <a:rPr lang="en-GB" sz="2000" err="1">
                <a:solidFill>
                  <a:schemeClr val="bg1"/>
                </a:solidFill>
              </a:rPr>
              <a:t>ymwelodd</a:t>
            </a:r>
            <a:r>
              <a:rPr lang="en-GB" sz="2000">
                <a:solidFill>
                  <a:schemeClr val="bg1"/>
                </a:solidFill>
              </a:rPr>
              <a:t> â </a:t>
            </a:r>
            <a:r>
              <a:rPr lang="en-GB" sz="2000" err="1">
                <a:solidFill>
                  <a:schemeClr val="bg1"/>
                </a:solidFill>
              </a:rPr>
              <a:t>Chymru</a:t>
            </a:r>
            <a:r>
              <a:rPr lang="en-GB" sz="2000">
                <a:solidFill>
                  <a:schemeClr val="bg1"/>
                </a:solidFill>
              </a:rPr>
              <a:t> </a:t>
            </a:r>
            <a:r>
              <a:rPr lang="en-GB" sz="2000" err="1">
                <a:solidFill>
                  <a:schemeClr val="bg1"/>
                </a:solidFill>
              </a:rPr>
              <a:t>yn</a:t>
            </a:r>
            <a:r>
              <a:rPr lang="en-GB" sz="2000">
                <a:solidFill>
                  <a:schemeClr val="bg1"/>
                </a:solidFill>
              </a:rPr>
              <a:t> 2025 </a:t>
            </a:r>
            <a:r>
              <a:rPr lang="en-GB" sz="2000" err="1">
                <a:solidFill>
                  <a:schemeClr val="bg1"/>
                </a:solidFill>
              </a:rPr>
              <a:t>eisoes</a:t>
            </a:r>
            <a:r>
              <a:rPr lang="en-GB" sz="2000">
                <a:solidFill>
                  <a:schemeClr val="bg1"/>
                </a:solidFill>
              </a:rPr>
              <a:t> </a:t>
            </a:r>
            <a:r>
              <a:rPr lang="en-GB" sz="2000" err="1">
                <a:solidFill>
                  <a:schemeClr val="bg1"/>
                </a:solidFill>
              </a:rPr>
              <a:t>wedi</a:t>
            </a:r>
            <a:r>
              <a:rPr lang="en-GB" sz="2000">
                <a:solidFill>
                  <a:schemeClr val="bg1"/>
                </a:solidFill>
              </a:rPr>
              <a:t> </a:t>
            </a:r>
            <a:r>
              <a:rPr lang="en-GB" sz="2000" err="1">
                <a:solidFill>
                  <a:schemeClr val="bg1"/>
                </a:solidFill>
              </a:rPr>
              <a:t>bwcio</a:t>
            </a:r>
            <a:r>
              <a:rPr lang="en-GB" sz="2000">
                <a:solidFill>
                  <a:schemeClr val="bg1"/>
                </a:solidFill>
              </a:rPr>
              <a:t> </a:t>
            </a:r>
            <a:r>
              <a:rPr lang="en-GB" sz="2000" err="1">
                <a:solidFill>
                  <a:schemeClr val="bg1"/>
                </a:solidFill>
              </a:rPr>
              <a:t>taith</a:t>
            </a:r>
            <a:r>
              <a:rPr lang="en-GB" sz="2000">
                <a:solidFill>
                  <a:schemeClr val="bg1"/>
                </a:solidFill>
              </a:rPr>
              <a:t> </a:t>
            </a:r>
            <a:r>
              <a:rPr lang="en-GB" sz="2000" err="1">
                <a:solidFill>
                  <a:schemeClr val="bg1"/>
                </a:solidFill>
              </a:rPr>
              <a:t>ar</a:t>
            </a:r>
            <a:r>
              <a:rPr lang="en-GB" sz="2000">
                <a:solidFill>
                  <a:schemeClr val="bg1"/>
                </a:solidFill>
              </a:rPr>
              <a:t> </a:t>
            </a:r>
            <a:r>
              <a:rPr lang="en-GB" sz="2000" err="1">
                <a:solidFill>
                  <a:schemeClr val="bg1"/>
                </a:solidFill>
              </a:rPr>
              <a:t>gyfer</a:t>
            </a:r>
            <a:r>
              <a:rPr lang="en-GB" sz="2000">
                <a:solidFill>
                  <a:schemeClr val="bg1"/>
                </a:solidFill>
              </a:rPr>
              <a:t> 2026.</a:t>
            </a:r>
          </a:p>
          <a:p>
            <a:pPr algn="ctr"/>
            <a:endParaRPr lang="en-GB" sz="2000">
              <a:solidFill>
                <a:schemeClr val="bg1"/>
              </a:solidFill>
            </a:endParaRPr>
          </a:p>
          <a:p>
            <a:pPr algn="ctr"/>
            <a:r>
              <a:rPr lang="en-GB" sz="2000">
                <a:solidFill>
                  <a:schemeClr val="bg1"/>
                </a:solidFill>
              </a:rPr>
              <a:t>Er bod </a:t>
            </a:r>
            <a:r>
              <a:rPr lang="en-GB" sz="2000" err="1">
                <a:solidFill>
                  <a:schemeClr val="bg1"/>
                </a:solidFill>
              </a:rPr>
              <a:t>teithwyr</a:t>
            </a:r>
            <a:r>
              <a:rPr lang="en-GB" sz="2000">
                <a:solidFill>
                  <a:schemeClr val="bg1"/>
                </a:solidFill>
              </a:rPr>
              <a:t> </a:t>
            </a:r>
            <a:r>
              <a:rPr lang="en-GB" sz="2000" err="1">
                <a:solidFill>
                  <a:schemeClr val="bg1"/>
                </a:solidFill>
              </a:rPr>
              <a:t>annibynnol</a:t>
            </a:r>
            <a:r>
              <a:rPr lang="en-GB" sz="2000">
                <a:solidFill>
                  <a:schemeClr val="bg1"/>
                </a:solidFill>
              </a:rPr>
              <a:t> </a:t>
            </a:r>
            <a:r>
              <a:rPr lang="en-GB" sz="2000" err="1">
                <a:solidFill>
                  <a:schemeClr val="bg1"/>
                </a:solidFill>
              </a:rPr>
              <a:t>iau'n</a:t>
            </a:r>
            <a:r>
              <a:rPr lang="en-GB" sz="2000">
                <a:solidFill>
                  <a:schemeClr val="bg1"/>
                </a:solidFill>
              </a:rPr>
              <a:t> </a:t>
            </a:r>
            <a:r>
              <a:rPr lang="en-GB" sz="2000" err="1">
                <a:solidFill>
                  <a:schemeClr val="bg1"/>
                </a:solidFill>
              </a:rPr>
              <a:t>mynegi'r</a:t>
            </a:r>
            <a:r>
              <a:rPr lang="en-GB" sz="2000">
                <a:solidFill>
                  <a:schemeClr val="bg1"/>
                </a:solidFill>
              </a:rPr>
              <a:t> </a:t>
            </a:r>
            <a:r>
              <a:rPr lang="en-GB" sz="2000" err="1">
                <a:solidFill>
                  <a:schemeClr val="bg1"/>
                </a:solidFill>
              </a:rPr>
              <a:t>diddordeb</a:t>
            </a:r>
            <a:r>
              <a:rPr lang="en-GB" sz="2000">
                <a:solidFill>
                  <a:schemeClr val="bg1"/>
                </a:solidFill>
              </a:rPr>
              <a:t> </a:t>
            </a:r>
            <a:r>
              <a:rPr lang="en-GB" sz="2000" err="1">
                <a:solidFill>
                  <a:schemeClr val="bg1"/>
                </a:solidFill>
              </a:rPr>
              <a:t>mwyaf</a:t>
            </a:r>
            <a:r>
              <a:rPr lang="en-GB" sz="2000">
                <a:solidFill>
                  <a:schemeClr val="bg1"/>
                </a:solidFill>
              </a:rPr>
              <a:t> </a:t>
            </a:r>
            <a:r>
              <a:rPr lang="en-GB" sz="2000" err="1">
                <a:solidFill>
                  <a:schemeClr val="bg1"/>
                </a:solidFill>
              </a:rPr>
              <a:t>mewn</a:t>
            </a:r>
            <a:r>
              <a:rPr lang="en-GB" sz="2000">
                <a:solidFill>
                  <a:schemeClr val="bg1"/>
                </a:solidFill>
              </a:rPr>
              <a:t> </a:t>
            </a:r>
            <a:r>
              <a:rPr lang="en-GB" sz="2000" err="1">
                <a:solidFill>
                  <a:schemeClr val="bg1"/>
                </a:solidFill>
              </a:rPr>
              <a:t>ymweld</a:t>
            </a:r>
            <a:r>
              <a:rPr lang="en-GB" sz="2000">
                <a:solidFill>
                  <a:schemeClr val="bg1"/>
                </a:solidFill>
              </a:rPr>
              <a:t> </a:t>
            </a:r>
            <a:r>
              <a:rPr lang="en-GB" sz="2000" err="1">
                <a:solidFill>
                  <a:schemeClr val="bg1"/>
                </a:solidFill>
              </a:rPr>
              <a:t>eto</a:t>
            </a:r>
            <a:r>
              <a:rPr lang="en-GB" sz="2000">
                <a:solidFill>
                  <a:schemeClr val="bg1"/>
                </a:solidFill>
              </a:rPr>
              <a:t>, </a:t>
            </a:r>
            <a:r>
              <a:rPr lang="en-GB" sz="2000" err="1">
                <a:solidFill>
                  <a:schemeClr val="bg1"/>
                </a:solidFill>
              </a:rPr>
              <a:t>nhw</a:t>
            </a:r>
            <a:r>
              <a:rPr lang="en-GB" sz="2000">
                <a:solidFill>
                  <a:schemeClr val="bg1"/>
                </a:solidFill>
              </a:rPr>
              <a:t> </a:t>
            </a:r>
            <a:r>
              <a:rPr lang="en-GB" sz="2000" err="1">
                <a:solidFill>
                  <a:schemeClr val="bg1"/>
                </a:solidFill>
              </a:rPr>
              <a:t>yw'r</a:t>
            </a:r>
            <a:r>
              <a:rPr lang="en-GB" sz="2000">
                <a:solidFill>
                  <a:schemeClr val="bg1"/>
                </a:solidFill>
              </a:rPr>
              <a:t> </a:t>
            </a:r>
            <a:r>
              <a:rPr lang="en-GB" sz="2000" err="1">
                <a:solidFill>
                  <a:schemeClr val="bg1"/>
                </a:solidFill>
              </a:rPr>
              <a:t>lleiaf</a:t>
            </a:r>
            <a:r>
              <a:rPr lang="en-GB" sz="2000">
                <a:solidFill>
                  <a:schemeClr val="bg1"/>
                </a:solidFill>
              </a:rPr>
              <a:t> </a:t>
            </a:r>
            <a:r>
              <a:rPr lang="en-GB" sz="2000" err="1">
                <a:solidFill>
                  <a:schemeClr val="bg1"/>
                </a:solidFill>
              </a:rPr>
              <a:t>tebygol</a:t>
            </a:r>
            <a:r>
              <a:rPr lang="en-GB" sz="2000">
                <a:solidFill>
                  <a:schemeClr val="bg1"/>
                </a:solidFill>
              </a:rPr>
              <a:t> o </a:t>
            </a:r>
            <a:r>
              <a:rPr lang="en-GB" sz="2000" err="1">
                <a:solidFill>
                  <a:schemeClr val="bg1"/>
                </a:solidFill>
              </a:rPr>
              <a:t>fod</a:t>
            </a:r>
            <a:r>
              <a:rPr lang="en-GB" sz="2000">
                <a:solidFill>
                  <a:schemeClr val="bg1"/>
                </a:solidFill>
              </a:rPr>
              <a:t> </a:t>
            </a:r>
            <a:r>
              <a:rPr lang="en-GB" sz="2000" err="1">
                <a:solidFill>
                  <a:schemeClr val="bg1"/>
                </a:solidFill>
              </a:rPr>
              <a:t>eisoes</a:t>
            </a:r>
            <a:r>
              <a:rPr lang="en-GB" sz="2000">
                <a:solidFill>
                  <a:schemeClr val="bg1"/>
                </a:solidFill>
              </a:rPr>
              <a:t> </a:t>
            </a:r>
            <a:r>
              <a:rPr lang="en-GB" sz="2000" err="1">
                <a:solidFill>
                  <a:schemeClr val="bg1"/>
                </a:solidFill>
              </a:rPr>
              <a:t>wedi</a:t>
            </a:r>
            <a:r>
              <a:rPr lang="en-GB" sz="2000">
                <a:solidFill>
                  <a:schemeClr val="bg1"/>
                </a:solidFill>
              </a:rPr>
              <a:t> </a:t>
            </a:r>
            <a:r>
              <a:rPr lang="en-GB" sz="2000" err="1">
                <a:solidFill>
                  <a:schemeClr val="bg1"/>
                </a:solidFill>
              </a:rPr>
              <a:t>archebu</a:t>
            </a:r>
            <a:r>
              <a:rPr lang="en-GB" sz="2000">
                <a:solidFill>
                  <a:schemeClr val="bg1"/>
                </a:solidFill>
              </a:rPr>
              <a:t>. </a:t>
            </a:r>
            <a:r>
              <a:rPr lang="en-GB" sz="2000" err="1">
                <a:solidFill>
                  <a:schemeClr val="bg1"/>
                </a:solidFill>
              </a:rPr>
              <a:t>Teuluoedd</a:t>
            </a:r>
            <a:r>
              <a:rPr lang="en-GB" sz="2000">
                <a:solidFill>
                  <a:schemeClr val="bg1"/>
                </a:solidFill>
              </a:rPr>
              <a:t> </a:t>
            </a:r>
            <a:r>
              <a:rPr lang="en-GB" sz="2000" err="1">
                <a:solidFill>
                  <a:schemeClr val="bg1"/>
                </a:solidFill>
              </a:rPr>
              <a:t>sy'n</a:t>
            </a:r>
            <a:r>
              <a:rPr lang="en-GB" sz="2000">
                <a:solidFill>
                  <a:schemeClr val="bg1"/>
                </a:solidFill>
              </a:rPr>
              <a:t> </a:t>
            </a:r>
            <a:r>
              <a:rPr lang="en-GB" sz="2000" err="1">
                <a:solidFill>
                  <a:schemeClr val="bg1"/>
                </a:solidFill>
              </a:rPr>
              <a:t>arwain</a:t>
            </a:r>
            <a:r>
              <a:rPr lang="en-GB" sz="2000">
                <a:solidFill>
                  <a:schemeClr val="bg1"/>
                </a:solidFill>
              </a:rPr>
              <a:t> o ran </a:t>
            </a:r>
            <a:r>
              <a:rPr lang="en-GB" sz="2000" err="1">
                <a:solidFill>
                  <a:schemeClr val="bg1"/>
                </a:solidFill>
              </a:rPr>
              <a:t>bwcio</a:t>
            </a:r>
            <a:r>
              <a:rPr lang="en-GB" sz="2000">
                <a:solidFill>
                  <a:schemeClr val="bg1"/>
                </a:solidFill>
              </a:rPr>
              <a:t>.</a:t>
            </a:r>
            <a:endParaRPr lang="en-US" sz="200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0196BF8-1155-3DD9-D43C-6FE4352EBEB9}"/>
              </a:ext>
            </a:extLst>
          </p:cNvPr>
          <p:cNvSpPr txBox="1"/>
          <p:nvPr/>
        </p:nvSpPr>
        <p:spPr>
          <a:xfrm>
            <a:off x="4227142" y="2133243"/>
            <a:ext cx="378936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err="1">
                <a:solidFill>
                  <a:schemeClr val="bg1"/>
                </a:solidFill>
              </a:rPr>
              <a:t>Dylanwad</a:t>
            </a:r>
            <a:r>
              <a:rPr lang="en-US" sz="2000" b="1">
                <a:solidFill>
                  <a:schemeClr val="bg1"/>
                </a:solidFill>
              </a:rPr>
              <a:t> </a:t>
            </a:r>
            <a:r>
              <a:rPr lang="en-US" sz="2000" b="1" err="1">
                <a:solidFill>
                  <a:schemeClr val="bg1"/>
                </a:solidFill>
              </a:rPr>
              <a:t>Croeso</a:t>
            </a:r>
            <a:r>
              <a:rPr lang="en-US" sz="2000" b="1">
                <a:solidFill>
                  <a:schemeClr val="bg1"/>
                </a:solidFill>
              </a:rPr>
              <a:t> Cymru </a:t>
            </a:r>
            <a:r>
              <a:rPr lang="en-US" sz="2000" b="1" err="1">
                <a:solidFill>
                  <a:schemeClr val="bg1"/>
                </a:solidFill>
              </a:rPr>
              <a:t>ar</a:t>
            </a:r>
            <a:r>
              <a:rPr lang="en-US" sz="2000" b="1">
                <a:solidFill>
                  <a:schemeClr val="bg1"/>
                </a:solidFill>
              </a:rPr>
              <a:t> y </a:t>
            </a:r>
            <a:r>
              <a:rPr lang="en-US" sz="2000" b="1" err="1">
                <a:solidFill>
                  <a:schemeClr val="bg1"/>
                </a:solidFill>
              </a:rPr>
              <a:t>penderfyniad</a:t>
            </a:r>
            <a:r>
              <a:rPr lang="en-US" sz="2000" b="1">
                <a:solidFill>
                  <a:schemeClr val="bg1"/>
                </a:solidFill>
              </a:rPr>
              <a:t> </a:t>
            </a:r>
            <a:r>
              <a:rPr lang="en-US" sz="2000" b="1" err="1">
                <a:solidFill>
                  <a:schemeClr val="bg1"/>
                </a:solidFill>
              </a:rPr>
              <a:t>i</a:t>
            </a:r>
            <a:r>
              <a:rPr lang="en-US" sz="2000" b="1">
                <a:solidFill>
                  <a:schemeClr val="bg1"/>
                </a:solidFill>
              </a:rPr>
              <a:t> </a:t>
            </a:r>
            <a:r>
              <a:rPr lang="en-US" sz="2000" b="1" err="1">
                <a:solidFill>
                  <a:schemeClr val="bg1"/>
                </a:solidFill>
              </a:rPr>
              <a:t>deithio</a:t>
            </a:r>
            <a:endParaRPr lang="en-US" sz="2000" b="1">
              <a:solidFill>
                <a:schemeClr val="bg1"/>
              </a:solidFill>
            </a:endParaRPr>
          </a:p>
          <a:p>
            <a:pPr algn="ctr"/>
            <a:endParaRPr lang="en-US" sz="2000" b="1">
              <a:solidFill>
                <a:schemeClr val="bg1"/>
              </a:solidFill>
            </a:endParaRPr>
          </a:p>
          <a:p>
            <a:pPr algn="ctr"/>
            <a:r>
              <a:rPr lang="en-US" sz="2000">
                <a:solidFill>
                  <a:schemeClr val="bg1"/>
                </a:solidFill>
              </a:rPr>
              <a:t>Mae </a:t>
            </a:r>
            <a:r>
              <a:rPr lang="en-US" sz="2000" err="1">
                <a:solidFill>
                  <a:schemeClr val="bg1"/>
                </a:solidFill>
              </a:rPr>
              <a:t>bron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i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hanner</a:t>
            </a:r>
            <a:r>
              <a:rPr lang="en-US" sz="2000">
                <a:solidFill>
                  <a:schemeClr val="bg1"/>
                </a:solidFill>
              </a:rPr>
              <a:t> y </a:t>
            </a:r>
            <a:r>
              <a:rPr lang="en-US" sz="2000" err="1">
                <a:solidFill>
                  <a:schemeClr val="bg1"/>
                </a:solidFill>
              </a:rPr>
              <a:t>bwriadwyr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taith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yn</a:t>
            </a:r>
            <a:r>
              <a:rPr lang="en-US" sz="2000">
                <a:solidFill>
                  <a:schemeClr val="bg1"/>
                </a:solidFill>
              </a:rPr>
              <a:t> nodi bod </a:t>
            </a:r>
            <a:r>
              <a:rPr lang="en-US" sz="2000" err="1">
                <a:solidFill>
                  <a:schemeClr val="bg1"/>
                </a:solidFill>
              </a:rPr>
              <a:t>cyfathrebiadau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Croeso</a:t>
            </a:r>
            <a:r>
              <a:rPr lang="en-US" sz="2000">
                <a:solidFill>
                  <a:schemeClr val="bg1"/>
                </a:solidFill>
              </a:rPr>
              <a:t> Cymru </a:t>
            </a:r>
            <a:r>
              <a:rPr lang="en-US" sz="2000" err="1">
                <a:solidFill>
                  <a:schemeClr val="bg1"/>
                </a:solidFill>
              </a:rPr>
              <a:t>wedi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dylanwadu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ar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eu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penderfyniad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i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gymryd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taith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i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Gymru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yn</a:t>
            </a:r>
            <a:r>
              <a:rPr lang="en-US" sz="2000">
                <a:solidFill>
                  <a:schemeClr val="bg1"/>
                </a:solidFill>
              </a:rPr>
              <a:t> 2026.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FF868F-E33A-DCC0-C180-12D2553202ED}"/>
              </a:ext>
            </a:extLst>
          </p:cNvPr>
          <p:cNvSpPr txBox="1"/>
          <p:nvPr/>
        </p:nvSpPr>
        <p:spPr>
          <a:xfrm>
            <a:off x="8293550" y="2133243"/>
            <a:ext cx="378936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err="1">
                <a:solidFill>
                  <a:schemeClr val="bg1"/>
                </a:solidFill>
              </a:rPr>
              <a:t>Ymweld</a:t>
            </a:r>
            <a:r>
              <a:rPr lang="en-US" sz="2000" b="1">
                <a:solidFill>
                  <a:schemeClr val="bg1"/>
                </a:solidFill>
              </a:rPr>
              <a:t> â </a:t>
            </a:r>
            <a:r>
              <a:rPr lang="en-US" sz="2000" b="1" err="1">
                <a:solidFill>
                  <a:schemeClr val="bg1"/>
                </a:solidFill>
              </a:rPr>
              <a:t>Chymru</a:t>
            </a:r>
            <a:r>
              <a:rPr lang="en-US" sz="2000" b="1">
                <a:solidFill>
                  <a:schemeClr val="bg1"/>
                </a:solidFill>
              </a:rPr>
              <a:t> </a:t>
            </a:r>
            <a:r>
              <a:rPr lang="en-US" sz="2000" b="1" err="1">
                <a:solidFill>
                  <a:schemeClr val="bg1"/>
                </a:solidFill>
              </a:rPr>
              <a:t>eto</a:t>
            </a:r>
            <a:endParaRPr lang="en-US" sz="2000" b="1">
              <a:solidFill>
                <a:schemeClr val="bg1"/>
              </a:solidFill>
            </a:endParaRPr>
          </a:p>
          <a:p>
            <a:pPr algn="ctr"/>
            <a:endParaRPr lang="en-US" sz="2000">
              <a:solidFill>
                <a:schemeClr val="bg1"/>
              </a:solidFill>
            </a:endParaRPr>
          </a:p>
          <a:p>
            <a:pPr algn="ctr"/>
            <a:r>
              <a:rPr lang="en-US" sz="2000" err="1">
                <a:solidFill>
                  <a:schemeClr val="bg1"/>
                </a:solidFill>
              </a:rPr>
              <a:t>Ymhlith</a:t>
            </a:r>
            <a:r>
              <a:rPr lang="en-US" sz="2000">
                <a:solidFill>
                  <a:schemeClr val="bg1"/>
                </a:solidFill>
              </a:rPr>
              <a:t> y </a:t>
            </a:r>
            <a:r>
              <a:rPr lang="en-US" sz="2000" err="1">
                <a:solidFill>
                  <a:schemeClr val="bg1"/>
                </a:solidFill>
              </a:rPr>
              <a:t>rhai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nad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ydynt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yn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bwriadu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ymweld</a:t>
            </a:r>
            <a:r>
              <a:rPr lang="en-US" sz="2000">
                <a:solidFill>
                  <a:schemeClr val="bg1"/>
                </a:solidFill>
              </a:rPr>
              <a:t> â </a:t>
            </a:r>
            <a:r>
              <a:rPr lang="en-US" sz="2000" err="1">
                <a:solidFill>
                  <a:schemeClr val="bg1"/>
                </a:solidFill>
              </a:rPr>
              <a:t>Chymru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yn</a:t>
            </a:r>
            <a:r>
              <a:rPr lang="en-US" sz="2000">
                <a:solidFill>
                  <a:schemeClr val="bg1"/>
                </a:solidFill>
              </a:rPr>
              <a:t> 2026, </a:t>
            </a:r>
            <a:r>
              <a:rPr lang="en-US" sz="2000" err="1">
                <a:solidFill>
                  <a:schemeClr val="bg1"/>
                </a:solidFill>
              </a:rPr>
              <a:t>roedd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hanner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yn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ansicr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ynghylch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pryd</a:t>
            </a:r>
            <a:r>
              <a:rPr lang="en-US" sz="2000">
                <a:solidFill>
                  <a:schemeClr val="bg1"/>
                </a:solidFill>
              </a:rPr>
              <a:t> y </a:t>
            </a:r>
            <a:r>
              <a:rPr lang="en-US" sz="2000" err="1">
                <a:solidFill>
                  <a:schemeClr val="bg1"/>
                </a:solidFill>
              </a:rPr>
              <a:t>byddent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yn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cymryd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eu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taith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nesaf</a:t>
            </a:r>
            <a:r>
              <a:rPr lang="en-US" sz="2000">
                <a:solidFill>
                  <a:schemeClr val="bg1"/>
                </a:solidFill>
              </a:rPr>
              <a:t>. </a:t>
            </a:r>
            <a:r>
              <a:rPr lang="en-US" sz="2000" err="1">
                <a:solidFill>
                  <a:schemeClr val="bg1"/>
                </a:solidFill>
              </a:rPr>
              <a:t>Nododd</a:t>
            </a:r>
            <a:r>
              <a:rPr lang="en-US" sz="2000">
                <a:solidFill>
                  <a:schemeClr val="bg1"/>
                </a:solidFill>
              </a:rPr>
              <a:t> 27% </a:t>
            </a:r>
            <a:r>
              <a:rPr lang="en-US" sz="2000" err="1">
                <a:solidFill>
                  <a:schemeClr val="bg1"/>
                </a:solidFill>
              </a:rPr>
              <a:t>pellach</a:t>
            </a:r>
            <a:r>
              <a:rPr lang="en-US" sz="2000">
                <a:solidFill>
                  <a:schemeClr val="bg1"/>
                </a:solidFill>
              </a:rPr>
              <a:t> y </a:t>
            </a:r>
            <a:r>
              <a:rPr lang="en-US" sz="2000" err="1">
                <a:solidFill>
                  <a:schemeClr val="bg1"/>
                </a:solidFill>
              </a:rPr>
              <a:t>byddent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yn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ymweld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yn</a:t>
            </a:r>
            <a:r>
              <a:rPr lang="en-US" sz="2000">
                <a:solidFill>
                  <a:schemeClr val="bg1"/>
                </a:solidFill>
              </a:rPr>
              <a:t> 2027.</a:t>
            </a:r>
            <a:endParaRPr lang="en-GB" sz="20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8163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42C742-C22F-8586-CFB3-D9AFCB701B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 descr="Siart bar yn dangos bwriadau ymweld â Chymru yn 2025, wedi'i rannu yn ôl profiad blaenorol a cham bywyd. Nododd tua 43% na fyddant yn ymweld ym mhob grŵp, tra bod tua chwarter yn ansicr, a chyfran debyg yn debygol o ymweld neu eisoes wedi bwcio.">
            <a:extLst>
              <a:ext uri="{FF2B5EF4-FFF2-40B4-BE49-F238E27FC236}">
                <a16:creationId xmlns:a16="http://schemas.microsoft.com/office/drawing/2014/main" id="{08E718A7-D1CA-1D70-59A1-E2C1A2D7E6D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51648144"/>
              </p:ext>
            </p:extLst>
          </p:nvPr>
        </p:nvGraphicFramePr>
        <p:xfrm>
          <a:off x="191588" y="1645921"/>
          <a:ext cx="11939451" cy="42949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D2373039-39EC-FF5B-7904-F1812507271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21127" y="1992067"/>
            <a:ext cx="6107475" cy="30777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Bwriadau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teithiau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2025 | 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Cyfanswm</a:t>
            </a: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1153849-E111-E1B4-2AB0-628A9D473348}"/>
              </a:ext>
            </a:extLst>
          </p:cNvPr>
          <p:cNvSpPr txBox="1">
            <a:spLocks/>
          </p:cNvSpPr>
          <p:nvPr/>
        </p:nvSpPr>
        <p:spPr>
          <a:xfrm>
            <a:off x="321127" y="395079"/>
            <a:ext cx="11809912" cy="1025906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b="1"/>
              <a:t>Mae 17% </a:t>
            </a:r>
            <a:r>
              <a:rPr lang="en-GB" b="1" err="1"/>
              <a:t>o'r</a:t>
            </a:r>
            <a:r>
              <a:rPr lang="en-GB" b="1"/>
              <a:t> </a:t>
            </a:r>
            <a:r>
              <a:rPr lang="en-GB" b="1" err="1"/>
              <a:t>rhai</a:t>
            </a:r>
            <a:r>
              <a:rPr lang="en-GB" b="1"/>
              <a:t> a </a:t>
            </a:r>
            <a:r>
              <a:rPr lang="en-GB" b="1" err="1"/>
              <a:t>ymwelodd</a:t>
            </a:r>
            <a:r>
              <a:rPr lang="en-GB" b="1"/>
              <a:t> â </a:t>
            </a:r>
            <a:r>
              <a:rPr lang="en-GB" b="1" err="1"/>
              <a:t>Chymru</a:t>
            </a:r>
            <a:r>
              <a:rPr lang="en-GB" b="1"/>
              <a:t> </a:t>
            </a:r>
            <a:r>
              <a:rPr lang="en-GB" b="1" err="1"/>
              <a:t>yn</a:t>
            </a:r>
            <a:r>
              <a:rPr lang="en-GB" b="1"/>
              <a:t> 2025 </a:t>
            </a:r>
            <a:r>
              <a:rPr lang="en-GB" b="1" err="1"/>
              <a:t>eisoes</a:t>
            </a:r>
            <a:r>
              <a:rPr lang="en-GB" b="1"/>
              <a:t> </a:t>
            </a:r>
            <a:r>
              <a:rPr lang="en-GB" b="1" err="1"/>
              <a:t>wedi</a:t>
            </a:r>
            <a:r>
              <a:rPr lang="en-GB" b="1"/>
              <a:t> </a:t>
            </a:r>
            <a:r>
              <a:rPr lang="en-GB" b="1" err="1"/>
              <a:t>bwcio</a:t>
            </a:r>
            <a:r>
              <a:rPr lang="en-GB" b="1"/>
              <a:t> </a:t>
            </a:r>
            <a:r>
              <a:rPr lang="en-GB" b="1" err="1"/>
              <a:t>taith</a:t>
            </a:r>
            <a:r>
              <a:rPr lang="en-GB" b="1"/>
              <a:t> </a:t>
            </a:r>
            <a:r>
              <a:rPr lang="en-GB" b="1" err="1"/>
              <a:t>ar</a:t>
            </a:r>
            <a:r>
              <a:rPr lang="en-GB" b="1"/>
              <a:t> </a:t>
            </a:r>
            <a:r>
              <a:rPr lang="en-GB" b="1" err="1"/>
              <a:t>gyfer</a:t>
            </a:r>
            <a:r>
              <a:rPr lang="en-GB" b="1"/>
              <a:t> 2026, </a:t>
            </a:r>
            <a:r>
              <a:rPr lang="en-GB" b="1" err="1"/>
              <a:t>tra</a:t>
            </a:r>
            <a:r>
              <a:rPr lang="en-GB" b="1"/>
              <a:t> bod 33% </a:t>
            </a:r>
            <a:r>
              <a:rPr lang="en-GB" b="1" err="1"/>
              <a:t>pellach</a:t>
            </a:r>
            <a:r>
              <a:rPr lang="en-GB" b="1"/>
              <a:t> </a:t>
            </a:r>
            <a:r>
              <a:rPr lang="en-GB" b="1" err="1"/>
              <a:t>yn</a:t>
            </a:r>
            <a:r>
              <a:rPr lang="en-GB" b="1"/>
              <a:t> </a:t>
            </a:r>
            <a:r>
              <a:rPr lang="en-GB" b="1" err="1"/>
              <a:t>bwriadu</a:t>
            </a:r>
            <a:r>
              <a:rPr lang="en-GB" b="1"/>
              <a:t> </a:t>
            </a:r>
            <a:r>
              <a:rPr lang="en-GB" b="1" err="1"/>
              <a:t>ymweld</a:t>
            </a:r>
            <a:r>
              <a:rPr lang="en-GB" b="1"/>
              <a:t>. </a:t>
            </a:r>
            <a:r>
              <a:rPr lang="en-GB" b="1" err="1"/>
              <a:t>Annibynwyr</a:t>
            </a:r>
            <a:r>
              <a:rPr lang="en-GB" b="1"/>
              <a:t> </a:t>
            </a:r>
            <a:r>
              <a:rPr lang="en-GB" b="1" err="1"/>
              <a:t>iau</a:t>
            </a:r>
            <a:r>
              <a:rPr lang="en-GB" b="1"/>
              <a:t> </a:t>
            </a:r>
            <a:r>
              <a:rPr lang="en-GB" b="1" err="1"/>
              <a:t>sy'n</a:t>
            </a:r>
            <a:r>
              <a:rPr lang="en-GB" b="1"/>
              <a:t> </a:t>
            </a:r>
            <a:r>
              <a:rPr lang="en-GB" b="1" err="1"/>
              <a:t>dangos</a:t>
            </a:r>
            <a:r>
              <a:rPr lang="en-GB" b="1"/>
              <a:t> y </a:t>
            </a:r>
            <a:r>
              <a:rPr lang="en-GB" b="1" err="1"/>
              <a:t>bwriad</a:t>
            </a:r>
            <a:r>
              <a:rPr lang="en-GB" b="1"/>
              <a:t> </a:t>
            </a:r>
            <a:r>
              <a:rPr lang="en-GB" b="1" err="1"/>
              <a:t>uchaf</a:t>
            </a:r>
            <a:r>
              <a:rPr lang="en-GB" b="1"/>
              <a:t> </a:t>
            </a:r>
            <a:r>
              <a:rPr lang="en-GB" b="1" err="1"/>
              <a:t>i</a:t>
            </a:r>
            <a:r>
              <a:rPr lang="en-GB" b="1"/>
              <a:t> </a:t>
            </a:r>
            <a:r>
              <a:rPr lang="en-GB" b="1" err="1"/>
              <a:t>ymweld</a:t>
            </a:r>
            <a:r>
              <a:rPr lang="en-GB" b="1"/>
              <a:t> â </a:t>
            </a:r>
            <a:r>
              <a:rPr lang="en-GB" b="1" err="1"/>
              <a:t>Chymru</a:t>
            </a:r>
            <a:r>
              <a:rPr lang="en-GB" b="1"/>
              <a:t>, </a:t>
            </a:r>
            <a:r>
              <a:rPr lang="en-GB" b="1" err="1"/>
              <a:t>ond</a:t>
            </a:r>
            <a:r>
              <a:rPr lang="en-GB" b="1"/>
              <a:t> </a:t>
            </a:r>
            <a:r>
              <a:rPr lang="en-GB" b="1" err="1"/>
              <a:t>nhw</a:t>
            </a:r>
            <a:r>
              <a:rPr lang="en-GB" b="1"/>
              <a:t> </a:t>
            </a:r>
            <a:r>
              <a:rPr lang="en-GB" b="1" err="1"/>
              <a:t>yw'r</a:t>
            </a:r>
            <a:r>
              <a:rPr lang="en-GB" b="1"/>
              <a:t> </a:t>
            </a:r>
            <a:r>
              <a:rPr lang="en-GB" b="1" err="1"/>
              <a:t>lleiaf</a:t>
            </a:r>
            <a:r>
              <a:rPr lang="en-GB" b="1"/>
              <a:t> </a:t>
            </a:r>
            <a:r>
              <a:rPr lang="en-GB" b="1" err="1"/>
              <a:t>tebygol</a:t>
            </a:r>
            <a:r>
              <a:rPr lang="en-GB" b="1"/>
              <a:t> o </a:t>
            </a:r>
            <a:r>
              <a:rPr lang="en-GB" b="1" err="1"/>
              <a:t>fod</a:t>
            </a:r>
            <a:r>
              <a:rPr lang="en-GB" b="1"/>
              <a:t> </a:t>
            </a:r>
            <a:r>
              <a:rPr lang="en-GB" b="1" err="1"/>
              <a:t>wedi</a:t>
            </a:r>
            <a:r>
              <a:rPr lang="en-GB" b="1"/>
              <a:t> </a:t>
            </a:r>
            <a:r>
              <a:rPr lang="en-GB" b="1" err="1"/>
              <a:t>bwcio</a:t>
            </a:r>
            <a:r>
              <a:rPr lang="en-GB" b="1"/>
              <a:t> </a:t>
            </a:r>
            <a:r>
              <a:rPr lang="en-GB" b="1" err="1"/>
              <a:t>hyd</a:t>
            </a:r>
            <a:r>
              <a:rPr lang="en-GB" b="1"/>
              <a:t> </a:t>
            </a:r>
            <a:r>
              <a:rPr lang="en-GB" b="1" err="1"/>
              <a:t>yn</a:t>
            </a:r>
            <a:r>
              <a:rPr lang="en-GB" b="1"/>
              <a:t> </a:t>
            </a:r>
            <a:r>
              <a:rPr lang="en-GB" b="1" err="1"/>
              <a:t>hyn</a:t>
            </a:r>
            <a:r>
              <a:rPr lang="en-GB" b="1"/>
              <a:t>. </a:t>
            </a:r>
            <a:r>
              <a:rPr lang="en-GB" b="1" err="1"/>
              <a:t>Teuluoedd</a:t>
            </a:r>
            <a:r>
              <a:rPr lang="en-GB" b="1"/>
              <a:t> </a:t>
            </a:r>
            <a:r>
              <a:rPr lang="en-GB" b="1" err="1"/>
              <a:t>sydd</a:t>
            </a:r>
            <a:r>
              <a:rPr lang="en-GB" b="1"/>
              <a:t> </a:t>
            </a:r>
            <a:r>
              <a:rPr lang="en-GB" b="1" err="1"/>
              <a:t>fwyaf</a:t>
            </a:r>
            <a:r>
              <a:rPr lang="en-GB" b="1"/>
              <a:t> </a:t>
            </a:r>
            <a:r>
              <a:rPr lang="en-GB" b="1" err="1"/>
              <a:t>tebygol</a:t>
            </a:r>
            <a:r>
              <a:rPr lang="en-GB" b="1"/>
              <a:t> o </a:t>
            </a:r>
            <a:r>
              <a:rPr lang="en-GB" b="1" err="1"/>
              <a:t>fod</a:t>
            </a:r>
            <a:r>
              <a:rPr lang="en-GB" b="1"/>
              <a:t> </a:t>
            </a:r>
            <a:r>
              <a:rPr lang="en-GB" b="1" err="1"/>
              <a:t>eisoes</a:t>
            </a:r>
            <a:r>
              <a:rPr lang="en-GB" b="1"/>
              <a:t> </a:t>
            </a:r>
            <a:r>
              <a:rPr lang="en-GB" b="1" err="1"/>
              <a:t>wedi</a:t>
            </a:r>
            <a:r>
              <a:rPr lang="en-GB" b="1"/>
              <a:t> </a:t>
            </a:r>
            <a:r>
              <a:rPr lang="en-GB" b="1" err="1"/>
              <a:t>gwneud</a:t>
            </a:r>
            <a:r>
              <a:rPr lang="en-GB" b="1"/>
              <a:t> </a:t>
            </a:r>
            <a:r>
              <a:rPr lang="en-GB" b="1" err="1"/>
              <a:t>archeb</a:t>
            </a:r>
            <a:r>
              <a:rPr lang="en-GB" b="1"/>
              <a:t>.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2AA92FFB-9983-E90F-869A-6F639218E4FC}"/>
              </a:ext>
            </a:extLst>
          </p:cNvPr>
          <p:cNvSpPr txBox="1">
            <a:spLocks/>
          </p:cNvSpPr>
          <p:nvPr/>
        </p:nvSpPr>
        <p:spPr>
          <a:xfrm>
            <a:off x="191589" y="6215282"/>
            <a:ext cx="12000412" cy="3651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y-GB" sz="1200">
                <a:solidFill>
                  <a:schemeClr val="tx1"/>
                </a:solidFill>
              </a:rPr>
              <a:t>B5. A ydych chi'n bwriadu ymweld â Chymru ar gyfer toriad byr neu wyliau yn 2026?Cyfanswm, n=1,041 (Teithwyr Cymru n=159, Di-deithwyr Cymru n=882, annibynwyr iau n=51, teuluoedd n=141, annibynwyr hŷn n=581, oedran ymddeol n=255).</a:t>
            </a:r>
            <a:endParaRPr lang="en-US" sz="1200">
              <a:solidFill>
                <a:schemeClr val="tx1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427A8B7-B500-4682-A4D0-FF13ECDC0B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1887751" y="2369820"/>
            <a:ext cx="0" cy="3055833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B68FC01-299E-1C7F-6E40-2E23537007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5296431" y="2369820"/>
            <a:ext cx="0" cy="3055833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24407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F6D102-A4A3-C76C-2DDE-E7AE0E3372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 descr="Siart bar yn dangos sut wnaeth cyfathrebiadau Croeso Cymru ddylanwadu ar y rhai sy'n bwriadu ymweld â Chymru yn 2026. Adroddodd tua hanner fod cyfathrebiadau wedi cael dylanwad sylweddol neu fawr ar eu penderfyniad. Roedd dylanwad yn amrywio ychydig yn ôl ffynhonnell, er y dylid dehongli canlyniadau'r ymgyrch yn ofalus oherwydd maint sampl cymharol fach.">
            <a:extLst>
              <a:ext uri="{FF2B5EF4-FFF2-40B4-BE49-F238E27FC236}">
                <a16:creationId xmlns:a16="http://schemas.microsoft.com/office/drawing/2014/main" id="{6CCE76A7-969C-7DAC-4C3C-ADEC299B7A1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393085" y="2511322"/>
            <a:ext cx="7191630" cy="3289775"/>
            <a:chOff x="393085" y="2178203"/>
            <a:chExt cx="7191630" cy="3289775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694A6EB-A9B6-7BB0-A546-47539E07D058}"/>
                </a:ext>
              </a:extLst>
            </p:cNvPr>
            <p:cNvGrpSpPr/>
            <p:nvPr/>
          </p:nvGrpSpPr>
          <p:grpSpPr>
            <a:xfrm>
              <a:off x="393085" y="2178203"/>
              <a:ext cx="7191630" cy="3289775"/>
              <a:chOff x="968376" y="2790825"/>
              <a:chExt cx="6521449" cy="2913993"/>
            </a:xfrm>
          </p:grpSpPr>
          <p:graphicFrame>
            <p:nvGraphicFramePr>
              <p:cNvPr id="15" name="Chart 14">
                <a:extLst>
                  <a:ext uri="{FF2B5EF4-FFF2-40B4-BE49-F238E27FC236}">
                    <a16:creationId xmlns:a16="http://schemas.microsoft.com/office/drawing/2014/main" id="{A20E225D-2317-4799-2CA8-28F1C48FCDE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484280854"/>
                  </p:ext>
                </p:extLst>
              </p:nvPr>
            </p:nvGraphicFramePr>
            <p:xfrm>
              <a:off x="968376" y="2790825"/>
              <a:ext cx="6521449" cy="2913993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7CCCDBFB-D2D3-323D-052B-44C22B1F796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830368" y="3210375"/>
                <a:ext cx="0" cy="2012217"/>
              </a:xfrm>
              <a:prstGeom prst="line">
                <a:avLst/>
              </a:prstGeom>
              <a:ln w="9525">
                <a:solidFill>
                  <a:srgbClr val="120742"/>
                </a:solidFill>
                <a:prstDash val="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6FDEA65-929C-2A5F-D3C2-C306E804DF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/>
          </p:nvSpPr>
          <p:spPr>
            <a:xfrm>
              <a:off x="3607344" y="4711000"/>
              <a:ext cx="397737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i="1"/>
                <a:t>% </a:t>
              </a:r>
              <a:r>
                <a:rPr lang="en-GB" sz="1200" i="1" err="1"/>
                <a:t>dylanwad</a:t>
              </a:r>
              <a:r>
                <a:rPr lang="en-GB" sz="1200" i="1"/>
                <a:t> </a:t>
              </a:r>
              <a:r>
                <a:rPr lang="en-GB" sz="1200" i="1" err="1"/>
                <a:t>sylweddol</a:t>
              </a:r>
              <a:r>
                <a:rPr lang="en-GB" sz="1200" i="1"/>
                <a:t> neu </a:t>
              </a:r>
              <a:r>
                <a:rPr lang="en-GB" sz="1200" i="1" err="1"/>
                <a:t>fawr</a:t>
              </a:r>
              <a:r>
                <a:rPr lang="en-GB" sz="1200" i="1"/>
                <a:t> (</a:t>
              </a:r>
              <a:r>
                <a:rPr lang="en-GB" sz="1200" i="1" err="1"/>
                <a:t>sgôr</a:t>
              </a:r>
              <a:r>
                <a:rPr lang="en-GB" sz="1200" i="1"/>
                <a:t> 4 neu 5 </a:t>
              </a:r>
              <a:r>
                <a:rPr lang="en-GB" sz="1200" i="1" err="1"/>
                <a:t>allan</a:t>
              </a:r>
              <a:r>
                <a:rPr lang="en-GB" sz="1200" i="1"/>
                <a:t> o 5)</a:t>
              </a:r>
              <a:endParaRPr lang="en-GB" sz="1200" i="1">
                <a:solidFill>
                  <a:srgbClr val="120742"/>
                </a:solidFill>
              </a:endParaRP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929495B3-AABC-57A7-7FB9-F31120EB64C0}"/>
                </a:ext>
              </a:extLst>
            </p:cNvPr>
            <p:cNvSpPr/>
            <p:nvPr/>
          </p:nvSpPr>
          <p:spPr>
            <a:xfrm>
              <a:off x="5891985" y="3426489"/>
              <a:ext cx="1515979" cy="541421"/>
            </a:xfrm>
            <a:prstGeom prst="roundRect">
              <a:avLst/>
            </a:prstGeom>
            <a:solidFill>
              <a:srgbClr val="FFD9D9"/>
            </a:solidFill>
            <a:ln w="12700">
              <a:solidFill>
                <a:srgbClr val="CB333B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000" err="1">
                  <a:solidFill>
                    <a:srgbClr val="BD1E29"/>
                  </a:solidFill>
                </a:rPr>
                <a:t>Rhybudd</a:t>
              </a:r>
              <a:r>
                <a:rPr lang="en-GB" sz="1000">
                  <a:solidFill>
                    <a:srgbClr val="BD1E29"/>
                  </a:solidFill>
                </a:rPr>
                <a:t>: </a:t>
              </a:r>
              <a:r>
                <a:rPr lang="en-GB" sz="1000" err="1">
                  <a:solidFill>
                    <a:srgbClr val="BD1E29"/>
                  </a:solidFill>
                </a:rPr>
                <a:t>Maint</a:t>
              </a:r>
              <a:r>
                <a:rPr lang="en-GB" sz="1000">
                  <a:solidFill>
                    <a:srgbClr val="BD1E29"/>
                  </a:solidFill>
                </a:rPr>
                <a:t> </a:t>
              </a:r>
              <a:r>
                <a:rPr lang="en-GB" sz="1000" err="1">
                  <a:solidFill>
                    <a:srgbClr val="BD1E29"/>
                  </a:solidFill>
                </a:rPr>
                <a:t>sylfaen</a:t>
              </a:r>
              <a:r>
                <a:rPr lang="en-GB" sz="1000">
                  <a:solidFill>
                    <a:srgbClr val="BD1E29"/>
                  </a:solidFill>
                </a:rPr>
                <a:t> </a:t>
              </a:r>
              <a:r>
                <a:rPr lang="en-GB" sz="1000" err="1">
                  <a:solidFill>
                    <a:srgbClr val="BD1E29"/>
                  </a:solidFill>
                </a:rPr>
                <a:t>isel</a:t>
              </a:r>
              <a:endParaRPr lang="en-GB" sz="1000">
                <a:solidFill>
                  <a:srgbClr val="BD1E29"/>
                </a:solidFill>
              </a:endParaRPr>
            </a:p>
          </p:txBody>
        </p:sp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id="{E4A6F985-2D63-EA73-177B-91FEBF22C7E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93085" y="2570241"/>
            <a:ext cx="6107475" cy="30777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0" algn="l" defTabSz="914400">
              <a:spcBef>
                <a:spcPts val="0"/>
              </a:spcBef>
              <a:defRPr/>
            </a:pP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Dylanwad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cyfatherbiadau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Croeso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Cymru | Y</a:t>
            </a:r>
            <a:r>
              <a:rPr lang="en-GB" sz="1400">
                <a:solidFill>
                  <a:srgbClr val="120742"/>
                </a:solidFill>
                <a:latin typeface="+mn-lt"/>
                <a:ea typeface="+mn-ea"/>
                <a:cs typeface="+mn-cs"/>
              </a:rPr>
              <a:t>n </a:t>
            </a:r>
            <a:r>
              <a:rPr lang="en-GB" sz="1400" err="1">
                <a:solidFill>
                  <a:srgbClr val="120742"/>
                </a:solidFill>
                <a:latin typeface="+mn-lt"/>
                <a:ea typeface="+mn-ea"/>
                <a:cs typeface="+mn-cs"/>
              </a:rPr>
              <a:t>ôl</a:t>
            </a:r>
            <a:r>
              <a:rPr lang="en-GB" sz="1400">
                <a:solidFill>
                  <a:srgbClr val="12074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sz="1400" err="1">
                <a:solidFill>
                  <a:srgbClr val="120742"/>
                </a:solidFill>
                <a:latin typeface="+mn-lt"/>
                <a:ea typeface="+mn-ea"/>
                <a:cs typeface="+mn-cs"/>
              </a:rPr>
              <a:t>ffynhonnell</a:t>
            </a: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0B2CD51-6FDC-6B4B-D69F-5162ABC1025F}"/>
              </a:ext>
            </a:extLst>
          </p:cNvPr>
          <p:cNvSpPr txBox="1"/>
          <p:nvPr/>
        </p:nvSpPr>
        <p:spPr>
          <a:xfrm>
            <a:off x="359999" y="293323"/>
            <a:ext cx="704796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>
                <a:solidFill>
                  <a:schemeClr val="accent1"/>
                </a:solidFill>
              </a:rPr>
              <a:t>Mae </a:t>
            </a:r>
            <a:r>
              <a:rPr lang="en-GB" sz="2000" b="1" err="1">
                <a:solidFill>
                  <a:schemeClr val="accent1"/>
                </a:solidFill>
              </a:rPr>
              <a:t>bron</a:t>
            </a:r>
            <a:r>
              <a:rPr lang="en-GB" sz="2000" b="1">
                <a:solidFill>
                  <a:schemeClr val="accent1"/>
                </a:solidFill>
              </a:rPr>
              <a:t> </a:t>
            </a:r>
            <a:r>
              <a:rPr lang="en-GB" sz="2000" b="1" err="1">
                <a:solidFill>
                  <a:schemeClr val="accent1"/>
                </a:solidFill>
              </a:rPr>
              <a:t>i</a:t>
            </a:r>
            <a:r>
              <a:rPr lang="en-GB" sz="2000" b="1">
                <a:solidFill>
                  <a:schemeClr val="accent1"/>
                </a:solidFill>
              </a:rPr>
              <a:t> </a:t>
            </a:r>
            <a:r>
              <a:rPr lang="en-GB" sz="2000" b="1" err="1">
                <a:solidFill>
                  <a:schemeClr val="accent1"/>
                </a:solidFill>
              </a:rPr>
              <a:t>hanner</a:t>
            </a:r>
            <a:r>
              <a:rPr lang="en-GB" sz="2000" b="1">
                <a:solidFill>
                  <a:schemeClr val="accent1"/>
                </a:solidFill>
              </a:rPr>
              <a:t> y </a:t>
            </a:r>
            <a:r>
              <a:rPr lang="en-GB" sz="2000" b="1" err="1">
                <a:solidFill>
                  <a:schemeClr val="accent1"/>
                </a:solidFill>
              </a:rPr>
              <a:t>bwriadwyr</a:t>
            </a:r>
            <a:r>
              <a:rPr lang="en-GB" sz="2000" b="1">
                <a:solidFill>
                  <a:schemeClr val="accent1"/>
                </a:solidFill>
              </a:rPr>
              <a:t> </a:t>
            </a:r>
            <a:r>
              <a:rPr lang="en-GB" sz="2000" b="1" err="1">
                <a:solidFill>
                  <a:schemeClr val="accent1"/>
                </a:solidFill>
              </a:rPr>
              <a:t>taith</a:t>
            </a:r>
            <a:r>
              <a:rPr lang="en-GB" sz="2000" b="1">
                <a:solidFill>
                  <a:schemeClr val="accent1"/>
                </a:solidFill>
              </a:rPr>
              <a:t> </a:t>
            </a:r>
            <a:r>
              <a:rPr lang="en-GB" sz="2000" b="1" err="1">
                <a:solidFill>
                  <a:schemeClr val="accent1"/>
                </a:solidFill>
              </a:rPr>
              <a:t>yn</a:t>
            </a:r>
            <a:r>
              <a:rPr lang="en-GB" sz="2000" b="1">
                <a:solidFill>
                  <a:schemeClr val="accent1"/>
                </a:solidFill>
              </a:rPr>
              <a:t> nodi bod </a:t>
            </a:r>
            <a:r>
              <a:rPr lang="en-GB" sz="2000" b="1" err="1">
                <a:solidFill>
                  <a:schemeClr val="accent1"/>
                </a:solidFill>
              </a:rPr>
              <a:t>cyfathrebiadau</a:t>
            </a:r>
            <a:r>
              <a:rPr lang="en-GB" sz="2000" b="1">
                <a:solidFill>
                  <a:schemeClr val="accent1"/>
                </a:solidFill>
              </a:rPr>
              <a:t> </a:t>
            </a:r>
            <a:r>
              <a:rPr lang="en-GB" sz="2000" b="1" err="1">
                <a:solidFill>
                  <a:schemeClr val="accent1"/>
                </a:solidFill>
              </a:rPr>
              <a:t>Croeso</a:t>
            </a:r>
            <a:r>
              <a:rPr lang="en-GB" sz="2000" b="1">
                <a:solidFill>
                  <a:schemeClr val="accent1"/>
                </a:solidFill>
              </a:rPr>
              <a:t> Cymru </a:t>
            </a:r>
            <a:r>
              <a:rPr lang="en-GB" sz="2000" b="1" err="1">
                <a:solidFill>
                  <a:schemeClr val="accent1"/>
                </a:solidFill>
              </a:rPr>
              <a:t>wedi</a:t>
            </a:r>
            <a:r>
              <a:rPr lang="en-GB" sz="2000" b="1">
                <a:solidFill>
                  <a:schemeClr val="accent1"/>
                </a:solidFill>
              </a:rPr>
              <a:t> </a:t>
            </a:r>
            <a:r>
              <a:rPr lang="en-GB" sz="2000" b="1" err="1">
                <a:solidFill>
                  <a:schemeClr val="accent1"/>
                </a:solidFill>
              </a:rPr>
              <a:t>dylanwadu</a:t>
            </a:r>
            <a:r>
              <a:rPr lang="en-GB" sz="2000" b="1">
                <a:solidFill>
                  <a:schemeClr val="accent1"/>
                </a:solidFill>
              </a:rPr>
              <a:t> </a:t>
            </a:r>
            <a:r>
              <a:rPr lang="en-GB" sz="2000" b="1" err="1">
                <a:solidFill>
                  <a:schemeClr val="accent1"/>
                </a:solidFill>
              </a:rPr>
              <a:t>ar</a:t>
            </a:r>
            <a:r>
              <a:rPr lang="en-GB" sz="2000" b="1">
                <a:solidFill>
                  <a:schemeClr val="accent1"/>
                </a:solidFill>
              </a:rPr>
              <a:t> </a:t>
            </a:r>
            <a:r>
              <a:rPr lang="en-GB" sz="2000" b="1" err="1">
                <a:solidFill>
                  <a:schemeClr val="accent1"/>
                </a:solidFill>
              </a:rPr>
              <a:t>eu</a:t>
            </a:r>
            <a:r>
              <a:rPr lang="en-GB" sz="2000" b="1">
                <a:solidFill>
                  <a:schemeClr val="accent1"/>
                </a:solidFill>
              </a:rPr>
              <a:t> </a:t>
            </a:r>
            <a:r>
              <a:rPr lang="en-GB" sz="2000" b="1" err="1">
                <a:solidFill>
                  <a:schemeClr val="accent1"/>
                </a:solidFill>
              </a:rPr>
              <a:t>penderfyniad</a:t>
            </a:r>
            <a:r>
              <a:rPr lang="en-GB" sz="2000" b="1">
                <a:solidFill>
                  <a:schemeClr val="accent1"/>
                </a:solidFill>
              </a:rPr>
              <a:t> </a:t>
            </a:r>
            <a:r>
              <a:rPr lang="en-GB" sz="2000" b="1" err="1">
                <a:solidFill>
                  <a:schemeClr val="accent1"/>
                </a:solidFill>
              </a:rPr>
              <a:t>i</a:t>
            </a:r>
            <a:r>
              <a:rPr lang="en-GB" sz="2000" b="1">
                <a:solidFill>
                  <a:schemeClr val="accent1"/>
                </a:solidFill>
              </a:rPr>
              <a:t> </a:t>
            </a:r>
            <a:r>
              <a:rPr lang="en-GB" sz="2000" b="1" err="1">
                <a:solidFill>
                  <a:schemeClr val="accent1"/>
                </a:solidFill>
              </a:rPr>
              <a:t>gymryd</a:t>
            </a:r>
            <a:r>
              <a:rPr lang="en-GB" sz="2000" b="1">
                <a:solidFill>
                  <a:schemeClr val="accent1"/>
                </a:solidFill>
              </a:rPr>
              <a:t> </a:t>
            </a:r>
            <a:r>
              <a:rPr lang="en-GB" sz="2000" b="1" err="1">
                <a:solidFill>
                  <a:schemeClr val="accent1"/>
                </a:solidFill>
              </a:rPr>
              <a:t>taith</a:t>
            </a:r>
            <a:r>
              <a:rPr lang="en-GB" sz="2000" b="1">
                <a:solidFill>
                  <a:schemeClr val="accent1"/>
                </a:solidFill>
              </a:rPr>
              <a:t> </a:t>
            </a:r>
            <a:r>
              <a:rPr lang="en-GB" sz="2000" b="1" err="1">
                <a:solidFill>
                  <a:schemeClr val="accent1"/>
                </a:solidFill>
              </a:rPr>
              <a:t>i</a:t>
            </a:r>
            <a:r>
              <a:rPr lang="en-GB" sz="2000" b="1">
                <a:solidFill>
                  <a:schemeClr val="accent1"/>
                </a:solidFill>
              </a:rPr>
              <a:t> </a:t>
            </a:r>
            <a:r>
              <a:rPr lang="en-GB" sz="2000" b="1" err="1">
                <a:solidFill>
                  <a:schemeClr val="accent1"/>
                </a:solidFill>
              </a:rPr>
              <a:t>Gymru</a:t>
            </a:r>
            <a:r>
              <a:rPr lang="en-GB" sz="2000" b="1">
                <a:solidFill>
                  <a:schemeClr val="accent1"/>
                </a:solidFill>
              </a:rPr>
              <a:t> </a:t>
            </a:r>
            <a:r>
              <a:rPr lang="en-GB" sz="2000" b="1" err="1">
                <a:solidFill>
                  <a:schemeClr val="accent1"/>
                </a:solidFill>
              </a:rPr>
              <a:t>yn</a:t>
            </a:r>
            <a:r>
              <a:rPr lang="en-GB" sz="2000" b="1">
                <a:solidFill>
                  <a:schemeClr val="accent1"/>
                </a:solidFill>
              </a:rPr>
              <a:t> 2026. Er bod </a:t>
            </a:r>
            <a:r>
              <a:rPr lang="en-GB" sz="2000" b="1" err="1">
                <a:solidFill>
                  <a:schemeClr val="accent1"/>
                </a:solidFill>
              </a:rPr>
              <a:t>ymgyrchoedd</a:t>
            </a:r>
            <a:r>
              <a:rPr lang="en-GB" sz="2000" b="1">
                <a:solidFill>
                  <a:schemeClr val="accent1"/>
                </a:solidFill>
              </a:rPr>
              <a:t> </a:t>
            </a:r>
            <a:r>
              <a:rPr lang="en-GB" sz="2000" b="1" err="1">
                <a:solidFill>
                  <a:schemeClr val="accent1"/>
                </a:solidFill>
              </a:rPr>
              <a:t>yn</a:t>
            </a:r>
            <a:r>
              <a:rPr lang="en-GB" sz="2000" b="1">
                <a:solidFill>
                  <a:schemeClr val="accent1"/>
                </a:solidFill>
              </a:rPr>
              <a:t> </a:t>
            </a:r>
            <a:r>
              <a:rPr lang="en-GB" sz="2000" b="1" err="1">
                <a:solidFill>
                  <a:schemeClr val="accent1"/>
                </a:solidFill>
              </a:rPr>
              <a:t>ymddangos</a:t>
            </a:r>
            <a:r>
              <a:rPr lang="en-GB" sz="2000" b="1">
                <a:solidFill>
                  <a:schemeClr val="accent1"/>
                </a:solidFill>
              </a:rPr>
              <a:t> </a:t>
            </a:r>
            <a:r>
              <a:rPr lang="en-GB" sz="2000" b="1" err="1">
                <a:solidFill>
                  <a:schemeClr val="accent1"/>
                </a:solidFill>
              </a:rPr>
              <a:t>fel</a:t>
            </a:r>
            <a:r>
              <a:rPr lang="en-GB" sz="2000" b="1">
                <a:solidFill>
                  <a:schemeClr val="accent1"/>
                </a:solidFill>
              </a:rPr>
              <a:t> pe </a:t>
            </a:r>
            <a:r>
              <a:rPr lang="en-GB" sz="2000" b="1" err="1">
                <a:solidFill>
                  <a:schemeClr val="accent1"/>
                </a:solidFill>
              </a:rPr>
              <a:t>baent</a:t>
            </a:r>
            <a:r>
              <a:rPr lang="en-GB" sz="2000" b="1">
                <a:solidFill>
                  <a:schemeClr val="accent1"/>
                </a:solidFill>
              </a:rPr>
              <a:t> </a:t>
            </a:r>
            <a:r>
              <a:rPr lang="en-GB" sz="2000" b="1" err="1">
                <a:solidFill>
                  <a:schemeClr val="accent1"/>
                </a:solidFill>
              </a:rPr>
              <a:t>â'r</a:t>
            </a:r>
            <a:r>
              <a:rPr lang="en-GB" sz="2000" b="1">
                <a:solidFill>
                  <a:schemeClr val="accent1"/>
                </a:solidFill>
              </a:rPr>
              <a:t> </a:t>
            </a:r>
            <a:r>
              <a:rPr lang="en-GB" sz="2000" b="1" err="1">
                <a:solidFill>
                  <a:schemeClr val="accent1"/>
                </a:solidFill>
              </a:rPr>
              <a:t>dylanwad</a:t>
            </a:r>
            <a:r>
              <a:rPr lang="en-GB" sz="2000" b="1">
                <a:solidFill>
                  <a:schemeClr val="accent1"/>
                </a:solidFill>
              </a:rPr>
              <a:t> </a:t>
            </a:r>
            <a:r>
              <a:rPr lang="en-GB" sz="2000" b="1" err="1">
                <a:solidFill>
                  <a:schemeClr val="accent1"/>
                </a:solidFill>
              </a:rPr>
              <a:t>uchaf</a:t>
            </a:r>
            <a:r>
              <a:rPr lang="en-GB" sz="2000" b="1">
                <a:solidFill>
                  <a:schemeClr val="accent1"/>
                </a:solidFill>
              </a:rPr>
              <a:t>, </a:t>
            </a:r>
            <a:r>
              <a:rPr lang="en-GB" sz="2000" b="1" err="1">
                <a:solidFill>
                  <a:schemeClr val="accent1"/>
                </a:solidFill>
              </a:rPr>
              <a:t>gallai</a:t>
            </a:r>
            <a:r>
              <a:rPr lang="en-GB" sz="2000" b="1">
                <a:solidFill>
                  <a:schemeClr val="accent1"/>
                </a:solidFill>
              </a:rPr>
              <a:t> </a:t>
            </a:r>
            <a:r>
              <a:rPr lang="en-GB" sz="2000" b="1" err="1">
                <a:solidFill>
                  <a:schemeClr val="accent1"/>
                </a:solidFill>
              </a:rPr>
              <a:t>hyn</a:t>
            </a:r>
            <a:r>
              <a:rPr lang="en-GB" sz="2000" b="1">
                <a:solidFill>
                  <a:schemeClr val="accent1"/>
                </a:solidFill>
              </a:rPr>
              <a:t> </a:t>
            </a:r>
            <a:r>
              <a:rPr lang="en-GB" sz="2000" b="1" err="1">
                <a:solidFill>
                  <a:schemeClr val="accent1"/>
                </a:solidFill>
              </a:rPr>
              <a:t>gael</a:t>
            </a:r>
            <a:r>
              <a:rPr lang="en-GB" sz="2000" b="1">
                <a:solidFill>
                  <a:schemeClr val="accent1"/>
                </a:solidFill>
              </a:rPr>
              <a:t> </a:t>
            </a:r>
            <a:r>
              <a:rPr lang="en-GB" sz="2000" b="1" err="1">
                <a:solidFill>
                  <a:schemeClr val="accent1"/>
                </a:solidFill>
              </a:rPr>
              <a:t>ei</a:t>
            </a:r>
            <a:r>
              <a:rPr lang="en-GB" sz="2000" b="1">
                <a:solidFill>
                  <a:schemeClr val="accent1"/>
                </a:solidFill>
              </a:rPr>
              <a:t> </a:t>
            </a:r>
            <a:r>
              <a:rPr lang="en-GB" sz="2000" b="1" err="1">
                <a:solidFill>
                  <a:schemeClr val="accent1"/>
                </a:solidFill>
              </a:rPr>
              <a:t>orliwio</a:t>
            </a:r>
            <a:r>
              <a:rPr lang="en-GB" sz="2000" b="1">
                <a:solidFill>
                  <a:schemeClr val="accent1"/>
                </a:solidFill>
              </a:rPr>
              <a:t> </a:t>
            </a:r>
            <a:r>
              <a:rPr lang="en-GB" sz="2000" b="1" err="1">
                <a:solidFill>
                  <a:schemeClr val="accent1"/>
                </a:solidFill>
              </a:rPr>
              <a:t>oherwydd</a:t>
            </a:r>
            <a:r>
              <a:rPr lang="en-GB" sz="2000" b="1">
                <a:solidFill>
                  <a:schemeClr val="accent1"/>
                </a:solidFill>
              </a:rPr>
              <a:t> </a:t>
            </a:r>
            <a:r>
              <a:rPr lang="en-GB" sz="2000" b="1" err="1">
                <a:solidFill>
                  <a:schemeClr val="accent1"/>
                </a:solidFill>
              </a:rPr>
              <a:t>maint</a:t>
            </a:r>
            <a:r>
              <a:rPr lang="en-GB" sz="2000" b="1">
                <a:solidFill>
                  <a:schemeClr val="accent1"/>
                </a:solidFill>
              </a:rPr>
              <a:t> </a:t>
            </a:r>
            <a:r>
              <a:rPr lang="en-GB" sz="2000" b="1" err="1">
                <a:solidFill>
                  <a:schemeClr val="accent1"/>
                </a:solidFill>
              </a:rPr>
              <a:t>sylfaen</a:t>
            </a:r>
            <a:r>
              <a:rPr lang="en-GB" sz="2000" b="1">
                <a:solidFill>
                  <a:schemeClr val="accent1"/>
                </a:solidFill>
              </a:rPr>
              <a:t> </a:t>
            </a:r>
            <a:r>
              <a:rPr lang="en-GB" sz="2000" b="1" err="1">
                <a:solidFill>
                  <a:schemeClr val="accent1"/>
                </a:solidFill>
              </a:rPr>
              <a:t>isel</a:t>
            </a:r>
            <a:r>
              <a:rPr lang="en-GB" sz="2000" b="1">
                <a:solidFill>
                  <a:schemeClr val="accent1"/>
                </a:solidFill>
              </a:rPr>
              <a:t> </a:t>
            </a:r>
            <a:r>
              <a:rPr lang="en-GB" sz="2000" b="1" err="1">
                <a:solidFill>
                  <a:schemeClr val="accent1"/>
                </a:solidFill>
              </a:rPr>
              <a:t>ar</a:t>
            </a:r>
            <a:r>
              <a:rPr lang="en-GB" sz="2000" b="1">
                <a:solidFill>
                  <a:schemeClr val="accent1"/>
                </a:solidFill>
              </a:rPr>
              <a:t> </a:t>
            </a:r>
            <a:r>
              <a:rPr lang="en-GB" sz="2000" b="1" err="1">
                <a:solidFill>
                  <a:schemeClr val="accent1"/>
                </a:solidFill>
              </a:rPr>
              <a:t>gyfer</a:t>
            </a:r>
            <a:r>
              <a:rPr lang="en-GB" sz="2000" b="1">
                <a:solidFill>
                  <a:schemeClr val="accent1"/>
                </a:solidFill>
              </a:rPr>
              <a:t> y </a:t>
            </a:r>
            <a:r>
              <a:rPr lang="en-GB" sz="2000" b="1" err="1">
                <a:solidFill>
                  <a:schemeClr val="accent1"/>
                </a:solidFill>
              </a:rPr>
              <a:t>grŵp</a:t>
            </a:r>
            <a:r>
              <a:rPr lang="en-GB" sz="2000" b="1">
                <a:solidFill>
                  <a:schemeClr val="accent1"/>
                </a:solidFill>
              </a:rPr>
              <a:t> </a:t>
            </a:r>
            <a:r>
              <a:rPr lang="en-GB" sz="2000" b="1" err="1">
                <a:solidFill>
                  <a:schemeClr val="accent1"/>
                </a:solidFill>
              </a:rPr>
              <a:t>hwn</a:t>
            </a:r>
            <a:r>
              <a:rPr lang="en-GB" sz="2000" b="1">
                <a:solidFill>
                  <a:schemeClr val="accent1"/>
                </a:solidFill>
              </a:rPr>
              <a:t>.</a:t>
            </a:r>
            <a:endParaRPr lang="en-US" sz="2000" b="1">
              <a:solidFill>
                <a:schemeClr val="accent1"/>
              </a:solidFill>
            </a:endParaRP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344A1BD8-F19D-39D4-3F01-E885DA23D1C1}"/>
              </a:ext>
            </a:extLst>
          </p:cNvPr>
          <p:cNvSpPr txBox="1">
            <a:spLocks/>
          </p:cNvSpPr>
          <p:nvPr/>
        </p:nvSpPr>
        <p:spPr>
          <a:xfrm>
            <a:off x="93268" y="5801097"/>
            <a:ext cx="7545813" cy="7073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>
                <a:solidFill>
                  <a:schemeClr val="tx1"/>
                </a:solidFill>
              </a:rPr>
              <a:t>B10. </a:t>
            </a:r>
            <a:r>
              <a:rPr lang="en-US" sz="1200" err="1">
                <a:solidFill>
                  <a:schemeClr val="tx1"/>
                </a:solidFill>
              </a:rPr>
              <a:t>Ar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raddfa</a:t>
            </a:r>
            <a:r>
              <a:rPr lang="en-US" sz="1200">
                <a:solidFill>
                  <a:schemeClr val="tx1"/>
                </a:solidFill>
              </a:rPr>
              <a:t> o 1 </a:t>
            </a:r>
            <a:r>
              <a:rPr lang="en-US" sz="1200" err="1">
                <a:solidFill>
                  <a:schemeClr val="tx1"/>
                </a:solidFill>
              </a:rPr>
              <a:t>i</a:t>
            </a:r>
            <a:r>
              <a:rPr lang="en-US" sz="1200">
                <a:solidFill>
                  <a:schemeClr val="tx1"/>
                </a:solidFill>
              </a:rPr>
              <a:t> 5, </a:t>
            </a:r>
            <a:r>
              <a:rPr lang="en-US" sz="1200" err="1">
                <a:solidFill>
                  <a:schemeClr val="tx1"/>
                </a:solidFill>
              </a:rPr>
              <a:t>lle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mae</a:t>
            </a:r>
            <a:r>
              <a:rPr lang="en-US" sz="1200">
                <a:solidFill>
                  <a:schemeClr val="tx1"/>
                </a:solidFill>
              </a:rPr>
              <a:t> 1 </a:t>
            </a:r>
            <a:r>
              <a:rPr lang="en-US" sz="1200" err="1">
                <a:solidFill>
                  <a:schemeClr val="tx1"/>
                </a:solidFill>
              </a:rPr>
              <a:t>yn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golygu</a:t>
            </a:r>
            <a:r>
              <a:rPr lang="en-US" sz="1200">
                <a:solidFill>
                  <a:schemeClr val="tx1"/>
                </a:solidFill>
              </a:rPr>
              <a:t> 'dim </a:t>
            </a:r>
            <a:r>
              <a:rPr lang="en-US" sz="1200" err="1">
                <a:solidFill>
                  <a:schemeClr val="tx1"/>
                </a:solidFill>
              </a:rPr>
              <a:t>dylanwad</a:t>
            </a:r>
            <a:r>
              <a:rPr lang="en-US" sz="1200">
                <a:solidFill>
                  <a:schemeClr val="tx1"/>
                </a:solidFill>
              </a:rPr>
              <a:t> o </a:t>
            </a:r>
            <a:r>
              <a:rPr lang="en-US" sz="1200" err="1">
                <a:solidFill>
                  <a:schemeClr val="tx1"/>
                </a:solidFill>
              </a:rPr>
              <a:t>gwbl</a:t>
            </a:r>
            <a:r>
              <a:rPr lang="en-US" sz="1200">
                <a:solidFill>
                  <a:schemeClr val="tx1"/>
                </a:solidFill>
              </a:rPr>
              <a:t>' a 5 </a:t>
            </a:r>
            <a:r>
              <a:rPr lang="en-US" sz="1200" err="1">
                <a:solidFill>
                  <a:schemeClr val="tx1"/>
                </a:solidFill>
              </a:rPr>
              <a:t>yn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golygu</a:t>
            </a:r>
            <a:r>
              <a:rPr lang="en-US" sz="1200">
                <a:solidFill>
                  <a:schemeClr val="tx1"/>
                </a:solidFill>
              </a:rPr>
              <a:t> '</a:t>
            </a:r>
            <a:r>
              <a:rPr lang="en-US" sz="1200" err="1">
                <a:solidFill>
                  <a:schemeClr val="tx1"/>
                </a:solidFill>
              </a:rPr>
              <a:t>dylanwad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mawr</a:t>
            </a:r>
            <a:r>
              <a:rPr lang="en-US" sz="1200">
                <a:solidFill>
                  <a:schemeClr val="tx1"/>
                </a:solidFill>
              </a:rPr>
              <a:t>', pa </a:t>
            </a:r>
            <a:r>
              <a:rPr lang="en-US" sz="1200" err="1">
                <a:solidFill>
                  <a:schemeClr val="tx1"/>
                </a:solidFill>
              </a:rPr>
              <a:t>ddylanwad</a:t>
            </a:r>
            <a:r>
              <a:rPr lang="en-US" sz="1200">
                <a:solidFill>
                  <a:schemeClr val="tx1"/>
                </a:solidFill>
              </a:rPr>
              <a:t>, </a:t>
            </a:r>
            <a:r>
              <a:rPr lang="en-US" sz="1200" err="1">
                <a:solidFill>
                  <a:schemeClr val="tx1"/>
                </a:solidFill>
              </a:rPr>
              <a:t>os</a:t>
            </a:r>
            <a:r>
              <a:rPr lang="en-US" sz="1200">
                <a:solidFill>
                  <a:schemeClr val="tx1"/>
                </a:solidFill>
              </a:rPr>
              <a:t> o </a:t>
            </a:r>
            <a:r>
              <a:rPr lang="en-US" sz="1200" err="1">
                <a:solidFill>
                  <a:schemeClr val="tx1"/>
                </a:solidFill>
              </a:rPr>
              <a:t>gwbl</a:t>
            </a:r>
            <a:r>
              <a:rPr lang="en-US" sz="1200">
                <a:solidFill>
                  <a:schemeClr val="tx1"/>
                </a:solidFill>
              </a:rPr>
              <a:t>, </a:t>
            </a:r>
            <a:r>
              <a:rPr lang="en-US" sz="1200" err="1">
                <a:solidFill>
                  <a:schemeClr val="tx1"/>
                </a:solidFill>
              </a:rPr>
              <a:t>gafodd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cyfathrebiadau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Croeso</a:t>
            </a:r>
            <a:r>
              <a:rPr lang="en-US" sz="1200">
                <a:solidFill>
                  <a:schemeClr val="tx1"/>
                </a:solidFill>
              </a:rPr>
              <a:t> Cymru </a:t>
            </a:r>
            <a:r>
              <a:rPr lang="en-US" sz="1200" err="1">
                <a:solidFill>
                  <a:schemeClr val="tx1"/>
                </a:solidFill>
              </a:rPr>
              <a:t>ar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eich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penderfyniad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i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gymryd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toriad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byr</a:t>
            </a:r>
            <a:r>
              <a:rPr lang="en-US" sz="1200">
                <a:solidFill>
                  <a:schemeClr val="tx1"/>
                </a:solidFill>
              </a:rPr>
              <a:t> neu </a:t>
            </a:r>
            <a:r>
              <a:rPr lang="en-US" sz="1200" err="1">
                <a:solidFill>
                  <a:schemeClr val="tx1"/>
                </a:solidFill>
              </a:rPr>
              <a:t>wyliau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yng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Nghymru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yn</a:t>
            </a:r>
            <a:r>
              <a:rPr lang="en-US" sz="1200">
                <a:solidFill>
                  <a:schemeClr val="tx1"/>
                </a:solidFill>
              </a:rPr>
              <a:t> 2026?Yn </a:t>
            </a:r>
            <a:r>
              <a:rPr lang="en-US" sz="1200" err="1">
                <a:solidFill>
                  <a:schemeClr val="tx1"/>
                </a:solidFill>
              </a:rPr>
              <a:t>debygol</a:t>
            </a:r>
            <a:r>
              <a:rPr lang="en-US" sz="1200">
                <a:solidFill>
                  <a:schemeClr val="tx1"/>
                </a:solidFill>
              </a:rPr>
              <a:t> o </a:t>
            </a:r>
            <a:r>
              <a:rPr lang="en-US" sz="1200" err="1">
                <a:solidFill>
                  <a:schemeClr val="tx1"/>
                </a:solidFill>
              </a:rPr>
              <a:t>ymweld</a:t>
            </a:r>
            <a:r>
              <a:rPr lang="en-US" sz="1200">
                <a:solidFill>
                  <a:schemeClr val="tx1"/>
                </a:solidFill>
              </a:rPr>
              <a:t> â </a:t>
            </a:r>
            <a:r>
              <a:rPr lang="en-US" sz="1200" err="1">
                <a:solidFill>
                  <a:schemeClr val="tx1"/>
                </a:solidFill>
              </a:rPr>
              <a:t>Chymru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yn</a:t>
            </a:r>
            <a:r>
              <a:rPr lang="en-US" sz="1200">
                <a:solidFill>
                  <a:schemeClr val="tx1"/>
                </a:solidFill>
              </a:rPr>
              <a:t> 2026 neu </a:t>
            </a:r>
            <a:r>
              <a:rPr lang="en-US" sz="1200" err="1">
                <a:solidFill>
                  <a:schemeClr val="tx1"/>
                </a:solidFill>
              </a:rPr>
              <a:t>eisoes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wedi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archebu</a:t>
            </a:r>
            <a:r>
              <a:rPr lang="en-US" sz="1200">
                <a:solidFill>
                  <a:schemeClr val="tx1"/>
                </a:solidFill>
              </a:rPr>
              <a:t>, n=336 (</a:t>
            </a:r>
            <a:r>
              <a:rPr lang="en-US" sz="1200" err="1">
                <a:solidFill>
                  <a:schemeClr val="tx1"/>
                </a:solidFill>
              </a:rPr>
              <a:t>Gwefan</a:t>
            </a:r>
            <a:r>
              <a:rPr lang="en-US" sz="1200">
                <a:solidFill>
                  <a:schemeClr val="tx1"/>
                </a:solidFill>
              </a:rPr>
              <a:t> n=129, e-CRM n=195, </a:t>
            </a:r>
            <a:r>
              <a:rPr lang="en-US" sz="1200" err="1">
                <a:solidFill>
                  <a:schemeClr val="tx1"/>
                </a:solidFill>
              </a:rPr>
              <a:t>Ymgyrch</a:t>
            </a:r>
            <a:r>
              <a:rPr lang="en-US" sz="1200">
                <a:solidFill>
                  <a:schemeClr val="tx1"/>
                </a:solidFill>
              </a:rPr>
              <a:t> n=12).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0DA0287D-AF49-0619-9BF8-EF2BD79BC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813" y="0"/>
            <a:ext cx="4286187" cy="6607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04083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206B4D-BBF9-6431-6F12-AD7C677D57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7642B-B64E-57BC-A979-63706DC7D9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0000" y="1812429"/>
            <a:ext cx="6615545" cy="53575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Tebygolrwydd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yn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y 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dyfodol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 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ymweld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â 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Chymru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| Yn 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annhebygol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 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ymweld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â 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Chymru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yn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2026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7E4EAC7-8926-A645-3D21-E87657BE0964}"/>
              </a:ext>
            </a:extLst>
          </p:cNvPr>
          <p:cNvSpPr txBox="1"/>
          <p:nvPr/>
        </p:nvSpPr>
        <p:spPr>
          <a:xfrm>
            <a:off x="360000" y="365124"/>
            <a:ext cx="70123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err="1">
                <a:solidFill>
                  <a:srgbClr val="04043F"/>
                </a:solidFill>
              </a:rPr>
              <a:t>O'r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rhai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nad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ydynt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yn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debygol</a:t>
            </a:r>
            <a:r>
              <a:rPr lang="en-US" sz="2000" b="1">
                <a:solidFill>
                  <a:srgbClr val="04043F"/>
                </a:solidFill>
              </a:rPr>
              <a:t> o </a:t>
            </a:r>
            <a:r>
              <a:rPr lang="en-US" sz="2000" b="1" err="1">
                <a:solidFill>
                  <a:srgbClr val="04043F"/>
                </a:solidFill>
              </a:rPr>
              <a:t>ymweld</a:t>
            </a:r>
            <a:r>
              <a:rPr lang="en-US" sz="2000" b="1">
                <a:solidFill>
                  <a:srgbClr val="04043F"/>
                </a:solidFill>
              </a:rPr>
              <a:t> â </a:t>
            </a:r>
            <a:r>
              <a:rPr lang="en-US" sz="2000" b="1" err="1">
                <a:solidFill>
                  <a:srgbClr val="04043F"/>
                </a:solidFill>
              </a:rPr>
              <a:t>Chymru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yn</a:t>
            </a:r>
            <a:r>
              <a:rPr lang="en-US" sz="2000" b="1">
                <a:solidFill>
                  <a:srgbClr val="04043F"/>
                </a:solidFill>
              </a:rPr>
              <a:t> 2026, </a:t>
            </a:r>
            <a:r>
              <a:rPr lang="en-US" sz="2000" b="1" err="1">
                <a:solidFill>
                  <a:srgbClr val="04043F"/>
                </a:solidFill>
              </a:rPr>
              <a:t>nododd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hanner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nad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ydynt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yn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gwybod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pryd</a:t>
            </a:r>
            <a:r>
              <a:rPr lang="en-US" sz="2000" b="1">
                <a:solidFill>
                  <a:srgbClr val="04043F"/>
                </a:solidFill>
              </a:rPr>
              <a:t> y </a:t>
            </a:r>
            <a:r>
              <a:rPr lang="en-US" sz="2000" b="1" err="1">
                <a:solidFill>
                  <a:srgbClr val="04043F"/>
                </a:solidFill>
              </a:rPr>
              <a:t>byddent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yn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ymweld</a:t>
            </a:r>
            <a:r>
              <a:rPr lang="en-US" sz="2000" b="1">
                <a:solidFill>
                  <a:srgbClr val="04043F"/>
                </a:solidFill>
              </a:rPr>
              <a:t> â </a:t>
            </a:r>
            <a:r>
              <a:rPr lang="en-US" sz="2000" b="1" err="1">
                <a:solidFill>
                  <a:srgbClr val="04043F"/>
                </a:solidFill>
              </a:rPr>
              <a:t>Chymru</a:t>
            </a:r>
            <a:r>
              <a:rPr lang="en-US" sz="2000" b="1">
                <a:solidFill>
                  <a:srgbClr val="04043F"/>
                </a:solidFill>
              </a:rPr>
              <a:t>. </a:t>
            </a:r>
            <a:r>
              <a:rPr lang="en-US" sz="2000" b="1" err="1">
                <a:solidFill>
                  <a:srgbClr val="04043F"/>
                </a:solidFill>
              </a:rPr>
              <a:t>Nododd</a:t>
            </a:r>
            <a:r>
              <a:rPr lang="en-US" sz="2000" b="1">
                <a:solidFill>
                  <a:srgbClr val="04043F"/>
                </a:solidFill>
              </a:rPr>
              <a:t> 27% y </a:t>
            </a:r>
            <a:r>
              <a:rPr lang="en-US" sz="2000" b="1" err="1">
                <a:solidFill>
                  <a:srgbClr val="04043F"/>
                </a:solidFill>
              </a:rPr>
              <a:t>byddent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yn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ymweld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yn</a:t>
            </a:r>
            <a:r>
              <a:rPr lang="en-US" sz="2000" b="1">
                <a:solidFill>
                  <a:srgbClr val="04043F"/>
                </a:solidFill>
              </a:rPr>
              <a:t> 2027.</a:t>
            </a:r>
          </a:p>
        </p:txBody>
      </p:sp>
      <p:graphicFrame>
        <p:nvGraphicFramePr>
          <p:cNvPr id="4" name="Chart 3" descr="Siart bar llorweddol yn dangos pryd y byddai'r rhai nad ydynt yn debygol o ymweld â Chymru yn 2026 yn ymweld nesaf. Roedd 50% ddim yn siŵr, tra nododd 27% y byddent yn ymweld yn 2027.">
            <a:extLst>
              <a:ext uri="{FF2B5EF4-FFF2-40B4-BE49-F238E27FC236}">
                <a16:creationId xmlns:a16="http://schemas.microsoft.com/office/drawing/2014/main" id="{3FB8C7D1-1CA5-E1BE-6A00-E78ECFB571E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95937451"/>
              </p:ext>
            </p:extLst>
          </p:nvPr>
        </p:nvGraphicFramePr>
        <p:xfrm>
          <a:off x="-1656479" y="1903658"/>
          <a:ext cx="6615545" cy="40458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658A2818-ABAC-36CA-51D6-E78FDFDC5B5D}"/>
              </a:ext>
            </a:extLst>
          </p:cNvPr>
          <p:cNvSpPr txBox="1">
            <a:spLocks/>
          </p:cNvSpPr>
          <p:nvPr/>
        </p:nvSpPr>
        <p:spPr>
          <a:xfrm>
            <a:off x="360000" y="6169602"/>
            <a:ext cx="6375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>
                <a:solidFill>
                  <a:schemeClr val="tx1"/>
                </a:solidFill>
              </a:rPr>
              <a:t>B6. A </a:t>
            </a:r>
            <a:r>
              <a:rPr lang="en-US" sz="1200" err="1">
                <a:solidFill>
                  <a:schemeClr val="tx1"/>
                </a:solidFill>
              </a:rPr>
              <a:t>phryd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rydych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chi'n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debygol</a:t>
            </a:r>
            <a:r>
              <a:rPr lang="en-US" sz="1200">
                <a:solidFill>
                  <a:schemeClr val="tx1"/>
                </a:solidFill>
              </a:rPr>
              <a:t> o </a:t>
            </a:r>
            <a:r>
              <a:rPr lang="en-US" sz="1200" err="1">
                <a:solidFill>
                  <a:schemeClr val="tx1"/>
                </a:solidFill>
              </a:rPr>
              <a:t>ymweld</a:t>
            </a:r>
            <a:r>
              <a:rPr lang="en-US" sz="1200">
                <a:solidFill>
                  <a:schemeClr val="tx1"/>
                </a:solidFill>
              </a:rPr>
              <a:t> â </a:t>
            </a:r>
            <a:r>
              <a:rPr lang="en-US" sz="1200" err="1">
                <a:solidFill>
                  <a:schemeClr val="tx1"/>
                </a:solidFill>
              </a:rPr>
              <a:t>Chymru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nesaf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ar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gyfer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toriad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byr</a:t>
            </a:r>
            <a:r>
              <a:rPr lang="en-US" sz="1200">
                <a:solidFill>
                  <a:schemeClr val="tx1"/>
                </a:solidFill>
              </a:rPr>
              <a:t> neu </a:t>
            </a:r>
            <a:r>
              <a:rPr lang="en-US" sz="1200" err="1">
                <a:solidFill>
                  <a:schemeClr val="tx1"/>
                </a:solidFill>
              </a:rPr>
              <a:t>wyliau?Yn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annhebygol</a:t>
            </a:r>
            <a:r>
              <a:rPr lang="en-US" sz="1200">
                <a:solidFill>
                  <a:schemeClr val="tx1"/>
                </a:solidFill>
              </a:rPr>
              <a:t> o </a:t>
            </a:r>
            <a:r>
              <a:rPr lang="en-US" sz="1200" err="1">
                <a:solidFill>
                  <a:schemeClr val="tx1"/>
                </a:solidFill>
              </a:rPr>
              <a:t>ymweld</a:t>
            </a:r>
            <a:r>
              <a:rPr lang="en-US" sz="1200">
                <a:solidFill>
                  <a:schemeClr val="tx1"/>
                </a:solidFill>
              </a:rPr>
              <a:t> â </a:t>
            </a:r>
            <a:r>
              <a:rPr lang="en-US" sz="1200" err="1">
                <a:solidFill>
                  <a:schemeClr val="tx1"/>
                </a:solidFill>
              </a:rPr>
              <a:t>Chymru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yn</a:t>
            </a:r>
            <a:r>
              <a:rPr lang="en-US" sz="1200">
                <a:solidFill>
                  <a:schemeClr val="tx1"/>
                </a:solidFill>
              </a:rPr>
              <a:t> 2026 neu </a:t>
            </a:r>
            <a:r>
              <a:rPr lang="en-US" sz="1200" err="1">
                <a:solidFill>
                  <a:schemeClr val="tx1"/>
                </a:solidFill>
              </a:rPr>
              <a:t>ddim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yn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siŵr</a:t>
            </a:r>
            <a:r>
              <a:rPr lang="en-US" sz="1200">
                <a:solidFill>
                  <a:schemeClr val="tx1"/>
                </a:solidFill>
              </a:rPr>
              <a:t>, n=705.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426F38DF-427D-22DC-98C7-51314C52F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7EDABF64-9A39-552E-71B4-E3676828B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"/>
            <a:ext cx="4572000" cy="6607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C9D65D7-C36B-3372-B89C-78EF047DC5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066800" y="4850318"/>
            <a:ext cx="534162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61567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F76280-0B93-C7D7-4EF2-E0DFD15AC1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E3054254-8368-8E1A-9E38-AF86FFB17A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68A9993-332E-63EC-F821-3C0BB567EB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" y="0"/>
            <a:ext cx="12191980" cy="6858000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9CA4A0F-7B55-29BC-7C4F-51F456622DD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6467" y="3167390"/>
            <a:ext cx="8182248" cy="5232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>
              <a:spcBef>
                <a:spcPct val="20000"/>
              </a:spcBef>
            </a:pPr>
            <a:r>
              <a:rPr lang="en-US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RHESYMAU DROS BEIDIO TEITHIO I GYMRU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0B2838C5-F856-4C82-EF36-6D9EB89293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599" y="6207245"/>
            <a:ext cx="976133" cy="65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B7FA1FC-1CE2-2B2B-6493-40D1973245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34" y="6389806"/>
            <a:ext cx="886973" cy="28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5375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2CD7B0-FFFE-A807-6A52-7924BDA152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CC3DA79C-008E-22A7-807F-BEED098F48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" y="1005662"/>
            <a:ext cx="6111124" cy="563532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B11A647-E460-CF68-997E-5F067FED7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111125" y="1005662"/>
            <a:ext cx="6098400" cy="563532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CD9486D-858F-FF66-E7BE-A2BDC564DF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002739"/>
            <a:ext cx="12209525" cy="5700712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E8544CF-EAED-A11F-8BC7-4CA692BAE87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59999" y="288000"/>
            <a:ext cx="7458427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CRYNODEB RHESYMAU DROS BEIDIO TEITHIO I GYMRU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94E7509-439A-CDCE-CF36-0CDF66A5F9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63548" y="674538"/>
            <a:ext cx="693756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BE5AA54F-909A-CCBA-7637-0D19DCD59692}"/>
              </a:ext>
            </a:extLst>
          </p:cNvPr>
          <p:cNvSpPr txBox="1"/>
          <p:nvPr/>
        </p:nvSpPr>
        <p:spPr>
          <a:xfrm>
            <a:off x="205143" y="2377386"/>
            <a:ext cx="568630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err="1">
                <a:solidFill>
                  <a:schemeClr val="bg1"/>
                </a:solidFill>
              </a:rPr>
              <a:t>Rhesymau</a:t>
            </a:r>
            <a:r>
              <a:rPr lang="en-US" sz="2000" b="1">
                <a:solidFill>
                  <a:schemeClr val="bg1"/>
                </a:solidFill>
              </a:rPr>
              <a:t> </a:t>
            </a:r>
            <a:r>
              <a:rPr lang="en-US" sz="2000" b="1" err="1">
                <a:solidFill>
                  <a:schemeClr val="bg1"/>
                </a:solidFill>
              </a:rPr>
              <a:t>dros</a:t>
            </a:r>
            <a:r>
              <a:rPr lang="en-US" sz="2000" b="1">
                <a:solidFill>
                  <a:schemeClr val="bg1"/>
                </a:solidFill>
              </a:rPr>
              <a:t> </a:t>
            </a:r>
            <a:r>
              <a:rPr lang="en-US" sz="2000" b="1" err="1">
                <a:solidFill>
                  <a:schemeClr val="bg1"/>
                </a:solidFill>
              </a:rPr>
              <a:t>beidio</a:t>
            </a:r>
            <a:r>
              <a:rPr lang="en-US" sz="2000" b="1">
                <a:solidFill>
                  <a:schemeClr val="bg1"/>
                </a:solidFill>
              </a:rPr>
              <a:t> ag </a:t>
            </a:r>
            <a:r>
              <a:rPr lang="en-US" sz="2000" b="1" err="1">
                <a:solidFill>
                  <a:schemeClr val="bg1"/>
                </a:solidFill>
              </a:rPr>
              <a:t>ymweld</a:t>
            </a:r>
            <a:endParaRPr lang="en-US" sz="2000" b="1">
              <a:solidFill>
                <a:schemeClr val="bg1"/>
              </a:solidFill>
            </a:endParaRPr>
          </a:p>
          <a:p>
            <a:pPr algn="ctr"/>
            <a:endParaRPr lang="en-US" sz="2000" b="1">
              <a:solidFill>
                <a:schemeClr val="bg1"/>
              </a:solidFill>
            </a:endParaRPr>
          </a:p>
          <a:p>
            <a:pPr algn="ctr"/>
            <a:r>
              <a:rPr lang="en-US" sz="2000">
                <a:solidFill>
                  <a:schemeClr val="bg1"/>
                </a:solidFill>
              </a:rPr>
              <a:t>Yn 2025, y </a:t>
            </a:r>
            <a:r>
              <a:rPr lang="en-US" sz="2000" err="1">
                <a:solidFill>
                  <a:schemeClr val="bg1"/>
                </a:solidFill>
              </a:rPr>
              <a:t>prif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resymau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dros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beidio</a:t>
            </a:r>
            <a:r>
              <a:rPr lang="en-US" sz="2000">
                <a:solidFill>
                  <a:schemeClr val="bg1"/>
                </a:solidFill>
              </a:rPr>
              <a:t> ag </a:t>
            </a:r>
            <a:r>
              <a:rPr lang="en-US" sz="2000" err="1">
                <a:solidFill>
                  <a:schemeClr val="bg1"/>
                </a:solidFill>
              </a:rPr>
              <a:t>ymweld</a:t>
            </a:r>
            <a:r>
              <a:rPr lang="en-US" sz="2000">
                <a:solidFill>
                  <a:schemeClr val="bg1"/>
                </a:solidFill>
              </a:rPr>
              <a:t> â </a:t>
            </a:r>
            <a:r>
              <a:rPr lang="en-US" sz="2000" err="1">
                <a:solidFill>
                  <a:schemeClr val="bg1"/>
                </a:solidFill>
              </a:rPr>
              <a:t>Chymru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oedd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amgylchiadau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personol</a:t>
            </a:r>
            <a:r>
              <a:rPr lang="en-US" sz="2000">
                <a:solidFill>
                  <a:schemeClr val="bg1"/>
                </a:solidFill>
              </a:rPr>
              <a:t> a </a:t>
            </a:r>
            <a:r>
              <a:rPr lang="en-US" sz="2000" err="1">
                <a:solidFill>
                  <a:schemeClr val="bg1"/>
                </a:solidFill>
              </a:rPr>
              <a:t>heriau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teithio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yn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gysylltiedig</a:t>
            </a:r>
            <a:r>
              <a:rPr lang="en-US" sz="2000">
                <a:solidFill>
                  <a:schemeClr val="bg1"/>
                </a:solidFill>
              </a:rPr>
              <a:t> â </a:t>
            </a:r>
            <a:r>
              <a:rPr lang="en-US" sz="2000" err="1">
                <a:solidFill>
                  <a:schemeClr val="bg1"/>
                </a:solidFill>
              </a:rPr>
              <a:t>Brexit.O'r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rhai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na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wnaeth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ymweld</a:t>
            </a:r>
            <a:r>
              <a:rPr lang="en-US" sz="2000">
                <a:solidFill>
                  <a:schemeClr val="bg1"/>
                </a:solidFill>
              </a:rPr>
              <a:t>, </a:t>
            </a:r>
            <a:r>
              <a:rPr lang="en-US" sz="2000" err="1">
                <a:solidFill>
                  <a:schemeClr val="bg1"/>
                </a:solidFill>
              </a:rPr>
              <a:t>roedd</a:t>
            </a:r>
            <a:r>
              <a:rPr lang="en-US" sz="2000">
                <a:solidFill>
                  <a:schemeClr val="bg1"/>
                </a:solidFill>
              </a:rPr>
              <a:t> 58% </a:t>
            </a:r>
            <a:r>
              <a:rPr lang="en-US" sz="2000" err="1">
                <a:solidFill>
                  <a:schemeClr val="bg1"/>
                </a:solidFill>
              </a:rPr>
              <a:t>yn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ystyried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taith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dros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nos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i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Gymru</a:t>
            </a:r>
            <a:r>
              <a:rPr lang="en-US" sz="20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597637-4DD8-89D4-0E13-58EE05BA4193}"/>
              </a:ext>
            </a:extLst>
          </p:cNvPr>
          <p:cNvSpPr txBox="1"/>
          <p:nvPr/>
        </p:nvSpPr>
        <p:spPr>
          <a:xfrm>
            <a:off x="6343383" y="2377386"/>
            <a:ext cx="567372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err="1">
                <a:solidFill>
                  <a:schemeClr val="bg1"/>
                </a:solidFill>
              </a:rPr>
              <a:t>Aeth</a:t>
            </a:r>
            <a:r>
              <a:rPr lang="en-US" sz="2000" b="1">
                <a:solidFill>
                  <a:schemeClr val="bg1"/>
                </a:solidFill>
              </a:rPr>
              <a:t> 83% </a:t>
            </a:r>
            <a:r>
              <a:rPr lang="en-US" sz="2000" b="1" err="1">
                <a:solidFill>
                  <a:schemeClr val="bg1"/>
                </a:solidFill>
              </a:rPr>
              <a:t>i</a:t>
            </a:r>
            <a:r>
              <a:rPr lang="en-US" sz="2000" b="1">
                <a:solidFill>
                  <a:schemeClr val="bg1"/>
                </a:solidFill>
              </a:rPr>
              <a:t> </a:t>
            </a:r>
            <a:r>
              <a:rPr lang="en-US" sz="2000" b="1" err="1">
                <a:solidFill>
                  <a:schemeClr val="bg1"/>
                </a:solidFill>
              </a:rPr>
              <a:t>rywle</a:t>
            </a:r>
            <a:r>
              <a:rPr lang="en-US" sz="2000" b="1">
                <a:solidFill>
                  <a:schemeClr val="bg1"/>
                </a:solidFill>
              </a:rPr>
              <a:t> </a:t>
            </a:r>
            <a:r>
              <a:rPr lang="en-US" sz="2000" b="1" err="1">
                <a:solidFill>
                  <a:schemeClr val="bg1"/>
                </a:solidFill>
              </a:rPr>
              <a:t>arall</a:t>
            </a:r>
            <a:endParaRPr lang="en-US" sz="2000" b="1">
              <a:solidFill>
                <a:schemeClr val="bg1"/>
              </a:solidFill>
            </a:endParaRPr>
          </a:p>
          <a:p>
            <a:pPr algn="ctr"/>
            <a:endParaRPr lang="en-US" sz="2000" b="1">
              <a:solidFill>
                <a:schemeClr val="bg1"/>
              </a:solidFill>
            </a:endParaRPr>
          </a:p>
          <a:p>
            <a:pPr algn="ctr"/>
            <a:r>
              <a:rPr lang="en-US" sz="2000" err="1">
                <a:solidFill>
                  <a:schemeClr val="bg1"/>
                </a:solidFill>
              </a:rPr>
              <a:t>O'r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rhai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na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deithiodd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i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Gymru</a:t>
            </a:r>
            <a:r>
              <a:rPr lang="en-US" sz="2000">
                <a:solidFill>
                  <a:schemeClr val="bg1"/>
                </a:solidFill>
              </a:rPr>
              <a:t>, </a:t>
            </a:r>
            <a:r>
              <a:rPr lang="en-US" sz="2000" err="1">
                <a:solidFill>
                  <a:schemeClr val="bg1"/>
                </a:solidFill>
              </a:rPr>
              <a:t>dewisodd</a:t>
            </a:r>
            <a:r>
              <a:rPr lang="en-US" sz="2000">
                <a:solidFill>
                  <a:schemeClr val="bg1"/>
                </a:solidFill>
              </a:rPr>
              <a:t> 83% </a:t>
            </a:r>
            <a:r>
              <a:rPr lang="en-US" sz="2000" err="1">
                <a:solidFill>
                  <a:schemeClr val="bg1"/>
                </a:solidFill>
              </a:rPr>
              <a:t>gyrchfannau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eraill</a:t>
            </a:r>
            <a:r>
              <a:rPr lang="en-US" sz="2000">
                <a:solidFill>
                  <a:schemeClr val="bg1"/>
                </a:solidFill>
              </a:rPr>
              <a:t>, </a:t>
            </a:r>
            <a:r>
              <a:rPr lang="en-US" sz="2000" err="1">
                <a:solidFill>
                  <a:schemeClr val="bg1"/>
                </a:solidFill>
              </a:rPr>
              <a:t>gyda</a:t>
            </a:r>
            <a:r>
              <a:rPr lang="en-US" sz="2000">
                <a:solidFill>
                  <a:schemeClr val="bg1"/>
                </a:solidFill>
              </a:rPr>
              <a:t> 50% </a:t>
            </a:r>
            <a:r>
              <a:rPr lang="en-US" sz="2000" err="1">
                <a:solidFill>
                  <a:schemeClr val="bg1"/>
                </a:solidFill>
              </a:rPr>
              <a:t>yn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mynd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dramor</a:t>
            </a:r>
            <a:r>
              <a:rPr lang="en-US" sz="2000">
                <a:solidFill>
                  <a:schemeClr val="bg1"/>
                </a:solidFill>
              </a:rPr>
              <a:t>, 23% </a:t>
            </a:r>
            <a:r>
              <a:rPr lang="en-US" sz="2000" err="1">
                <a:solidFill>
                  <a:schemeClr val="bg1"/>
                </a:solidFill>
              </a:rPr>
              <a:t>yn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archebu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gwyliau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yn</a:t>
            </a:r>
            <a:r>
              <a:rPr lang="en-US" sz="2000">
                <a:solidFill>
                  <a:schemeClr val="bg1"/>
                </a:solidFill>
              </a:rPr>
              <a:t> yr </a:t>
            </a:r>
            <a:r>
              <a:rPr lang="en-US" sz="2000" err="1">
                <a:solidFill>
                  <a:schemeClr val="bg1"/>
                </a:solidFill>
              </a:rPr>
              <a:t>Almaen</a:t>
            </a:r>
            <a:r>
              <a:rPr lang="en-US" sz="2000">
                <a:solidFill>
                  <a:schemeClr val="bg1"/>
                </a:solidFill>
              </a:rPr>
              <a:t>, a 22% </a:t>
            </a:r>
            <a:r>
              <a:rPr lang="en-US" sz="2000" err="1">
                <a:solidFill>
                  <a:schemeClr val="bg1"/>
                </a:solidFill>
              </a:rPr>
              <a:t>yn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ymweld</a:t>
            </a:r>
            <a:r>
              <a:rPr lang="en-US" sz="2000">
                <a:solidFill>
                  <a:schemeClr val="bg1"/>
                </a:solidFill>
              </a:rPr>
              <a:t> ag </a:t>
            </a:r>
            <a:r>
              <a:rPr lang="en-US" sz="2000" err="1">
                <a:solidFill>
                  <a:schemeClr val="bg1"/>
                </a:solidFill>
              </a:rPr>
              <a:t>Ynysoedd</a:t>
            </a:r>
            <a:r>
              <a:rPr lang="en-US" sz="2000">
                <a:solidFill>
                  <a:schemeClr val="bg1"/>
                </a:solidFill>
              </a:rPr>
              <a:t> Prydain neu </a:t>
            </a:r>
            <a:r>
              <a:rPr lang="en-US" sz="2000" err="1">
                <a:solidFill>
                  <a:schemeClr val="bg1"/>
                </a:solidFill>
              </a:rPr>
              <a:t>Iwerddon</a:t>
            </a:r>
            <a:r>
              <a:rPr lang="en-US" sz="2000">
                <a:solidFill>
                  <a:schemeClr val="bg1"/>
                </a:solidFill>
              </a:rPr>
              <a:t>. </a:t>
            </a:r>
          </a:p>
          <a:p>
            <a:pPr algn="ctr"/>
            <a:endParaRPr lang="en-US" sz="2000">
              <a:solidFill>
                <a:schemeClr val="bg1"/>
              </a:solidFill>
            </a:endParaRPr>
          </a:p>
          <a:p>
            <a:pPr algn="ctr"/>
            <a:r>
              <a:rPr lang="en-US" sz="2000">
                <a:solidFill>
                  <a:schemeClr val="bg1"/>
                </a:solidFill>
              </a:rPr>
              <a:t>Ni </a:t>
            </a:r>
            <a:r>
              <a:rPr lang="en-US" sz="2000" err="1">
                <a:solidFill>
                  <a:schemeClr val="bg1"/>
                </a:solidFill>
              </a:rPr>
              <a:t>chymerodd</a:t>
            </a:r>
            <a:r>
              <a:rPr lang="en-US" sz="2000">
                <a:solidFill>
                  <a:schemeClr val="bg1"/>
                </a:solidFill>
              </a:rPr>
              <a:t> y 17% </a:t>
            </a:r>
            <a:r>
              <a:rPr lang="en-US" sz="2000" err="1">
                <a:solidFill>
                  <a:schemeClr val="bg1"/>
                </a:solidFill>
              </a:rPr>
              <a:t>sy'n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weddill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wyliau</a:t>
            </a:r>
            <a:r>
              <a:rPr lang="en-US" sz="2000">
                <a:solidFill>
                  <a:schemeClr val="bg1"/>
                </a:solidFill>
              </a:rPr>
              <a:t> o </a:t>
            </a:r>
            <a:r>
              <a:rPr lang="en-US" sz="2000" err="1">
                <a:solidFill>
                  <a:schemeClr val="bg1"/>
                </a:solidFill>
              </a:rPr>
              <a:t>gwbl.Ymhlith</a:t>
            </a:r>
            <a:r>
              <a:rPr lang="en-US" sz="2000">
                <a:solidFill>
                  <a:schemeClr val="bg1"/>
                </a:solidFill>
              </a:rPr>
              <a:t> di-</a:t>
            </a:r>
            <a:r>
              <a:rPr lang="en-US" sz="2000" err="1">
                <a:solidFill>
                  <a:schemeClr val="bg1"/>
                </a:solidFill>
              </a:rPr>
              <a:t>ymwelwyr</a:t>
            </a:r>
            <a:r>
              <a:rPr lang="en-US" sz="2000">
                <a:solidFill>
                  <a:schemeClr val="bg1"/>
                </a:solidFill>
              </a:rPr>
              <a:t> â </a:t>
            </a:r>
            <a:r>
              <a:rPr lang="en-US" sz="2000" err="1">
                <a:solidFill>
                  <a:schemeClr val="bg1"/>
                </a:solidFill>
              </a:rPr>
              <a:t>Chymru</a:t>
            </a:r>
            <a:r>
              <a:rPr lang="en-US" sz="2000">
                <a:solidFill>
                  <a:schemeClr val="bg1"/>
                </a:solidFill>
              </a:rPr>
              <a:t> a </a:t>
            </a:r>
            <a:r>
              <a:rPr lang="en-US" sz="2000" err="1">
                <a:solidFill>
                  <a:schemeClr val="bg1"/>
                </a:solidFill>
              </a:rPr>
              <a:t>deithiodd</a:t>
            </a:r>
            <a:r>
              <a:rPr lang="en-US" sz="2000">
                <a:solidFill>
                  <a:schemeClr val="bg1"/>
                </a:solidFill>
              </a:rPr>
              <a:t> o </a:t>
            </a:r>
            <a:r>
              <a:rPr lang="en-US" sz="2000" err="1">
                <a:solidFill>
                  <a:schemeClr val="bg1"/>
                </a:solidFill>
              </a:rPr>
              <a:t>fewn</a:t>
            </a:r>
            <a:r>
              <a:rPr lang="en-US" sz="2000">
                <a:solidFill>
                  <a:schemeClr val="bg1"/>
                </a:solidFill>
              </a:rPr>
              <a:t> Prydain ac </a:t>
            </a:r>
            <a:r>
              <a:rPr lang="en-US" sz="2000" err="1">
                <a:solidFill>
                  <a:schemeClr val="bg1"/>
                </a:solidFill>
              </a:rPr>
              <a:t>Iwerddon</a:t>
            </a:r>
            <a:r>
              <a:rPr lang="en-US" sz="2000">
                <a:solidFill>
                  <a:schemeClr val="bg1"/>
                </a:solidFill>
              </a:rPr>
              <a:t> (22%), </a:t>
            </a:r>
            <a:r>
              <a:rPr lang="en-US" sz="2000" err="1">
                <a:solidFill>
                  <a:schemeClr val="bg1"/>
                </a:solidFill>
              </a:rPr>
              <a:t>Lloegr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oedd</a:t>
            </a:r>
            <a:r>
              <a:rPr lang="en-US" sz="2000">
                <a:solidFill>
                  <a:schemeClr val="bg1"/>
                </a:solidFill>
              </a:rPr>
              <a:t> y </a:t>
            </a:r>
            <a:r>
              <a:rPr lang="en-US" sz="2000" err="1">
                <a:solidFill>
                  <a:schemeClr val="bg1"/>
                </a:solidFill>
              </a:rPr>
              <a:t>cyrchfan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fwyaf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poblogaidd</a:t>
            </a:r>
            <a:r>
              <a:rPr lang="en-US" sz="2000">
                <a:solidFill>
                  <a:schemeClr val="bg1"/>
                </a:solidFill>
              </a:rPr>
              <a:t>, </a:t>
            </a:r>
            <a:r>
              <a:rPr lang="en-US" sz="2000" err="1">
                <a:solidFill>
                  <a:schemeClr val="bg1"/>
                </a:solidFill>
              </a:rPr>
              <a:t>gyda</a:t>
            </a:r>
            <a:r>
              <a:rPr lang="en-US" sz="2000">
                <a:solidFill>
                  <a:schemeClr val="bg1"/>
                </a:solidFill>
              </a:rPr>
              <a:t> 76% </a:t>
            </a:r>
            <a:r>
              <a:rPr lang="en-US" sz="2000" err="1">
                <a:solidFill>
                  <a:schemeClr val="bg1"/>
                </a:solidFill>
              </a:rPr>
              <a:t>yn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ymweld</a:t>
            </a:r>
            <a:r>
              <a:rPr lang="en-US" sz="200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0089720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0EBAC-3ACB-3BED-4A63-161AEBD38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465019E-DF43-11D7-2888-A1BB63DF937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0000" y="1595881"/>
            <a:ext cx="6107475" cy="30777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Rhesymau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dros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beidio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ag 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ymweld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â 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Chymru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| Di-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deithwyr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GB" sz="1400">
                <a:solidFill>
                  <a:srgbClr val="120742"/>
                </a:solidFill>
                <a:latin typeface="+mn-lt"/>
                <a:ea typeface="+mn-ea"/>
                <a:cs typeface="+mn-cs"/>
              </a:rPr>
              <a:t>C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ymru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2025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F261D4-5A47-064A-808F-7B3FF848E34E}"/>
              </a:ext>
            </a:extLst>
          </p:cNvPr>
          <p:cNvSpPr txBox="1"/>
          <p:nvPr/>
        </p:nvSpPr>
        <p:spPr>
          <a:xfrm>
            <a:off x="360000" y="365124"/>
            <a:ext cx="64081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04043F"/>
                </a:solidFill>
              </a:rPr>
              <a:t>Y </a:t>
            </a:r>
            <a:r>
              <a:rPr lang="en-US" sz="2000" b="1" err="1">
                <a:solidFill>
                  <a:srgbClr val="04043F"/>
                </a:solidFill>
              </a:rPr>
              <a:t>prif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resymau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dros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beidio</a:t>
            </a:r>
            <a:r>
              <a:rPr lang="en-US" sz="2000" b="1">
                <a:solidFill>
                  <a:srgbClr val="04043F"/>
                </a:solidFill>
              </a:rPr>
              <a:t> ag </a:t>
            </a:r>
            <a:r>
              <a:rPr lang="en-US" sz="2000" b="1" err="1">
                <a:solidFill>
                  <a:srgbClr val="04043F"/>
                </a:solidFill>
              </a:rPr>
              <a:t>ymweld</a:t>
            </a:r>
            <a:r>
              <a:rPr lang="en-US" sz="2000" b="1">
                <a:solidFill>
                  <a:srgbClr val="04043F"/>
                </a:solidFill>
              </a:rPr>
              <a:t> â </a:t>
            </a:r>
            <a:r>
              <a:rPr lang="en-US" sz="2000" b="1" err="1">
                <a:solidFill>
                  <a:srgbClr val="04043F"/>
                </a:solidFill>
              </a:rPr>
              <a:t>Chymru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yn</a:t>
            </a:r>
            <a:r>
              <a:rPr lang="en-US" sz="2000" b="1">
                <a:solidFill>
                  <a:srgbClr val="04043F"/>
                </a:solidFill>
              </a:rPr>
              <a:t> 2025 </a:t>
            </a:r>
            <a:r>
              <a:rPr lang="en-US" sz="2000" b="1" err="1">
                <a:solidFill>
                  <a:srgbClr val="04043F"/>
                </a:solidFill>
              </a:rPr>
              <a:t>oedd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amgylchiadau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personol</a:t>
            </a:r>
            <a:r>
              <a:rPr lang="en-US" sz="2000" b="1">
                <a:solidFill>
                  <a:srgbClr val="04043F"/>
                </a:solidFill>
              </a:rPr>
              <a:t> a </a:t>
            </a:r>
            <a:r>
              <a:rPr lang="en-US" sz="2000" b="1" err="1">
                <a:solidFill>
                  <a:srgbClr val="04043F"/>
                </a:solidFill>
              </a:rPr>
              <a:t>heriau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teithio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yn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gysylltiedig</a:t>
            </a:r>
            <a:r>
              <a:rPr lang="en-US" sz="2000" b="1">
                <a:solidFill>
                  <a:srgbClr val="04043F"/>
                </a:solidFill>
              </a:rPr>
              <a:t> â Brexit.</a:t>
            </a:r>
            <a:endParaRPr lang="en-GB" sz="2000" b="1">
              <a:solidFill>
                <a:srgbClr val="04043F"/>
              </a:solidFill>
            </a:endParaRPr>
          </a:p>
        </p:txBody>
      </p:sp>
      <p:graphicFrame>
        <p:nvGraphicFramePr>
          <p:cNvPr id="2" name="Chart 1" descr="Siart bar yn dangos y prif resymau na wnaeth ymatebwyr ymweld â Chymru yn ystod 2025. Amgylchiadau personol a heriau teithio yn gysylltiedig â Brexit oedd y rhesymau a nodwyd amlaf. Nodwyd cost, iechyd, anawsterau trafnidiaeth a dewis cyrchfan arall yn llai aml, gyda chymharol ychydig yn nodi pryderon amgylcheddol neu dywydd gwael.">
            <a:extLst>
              <a:ext uri="{FF2B5EF4-FFF2-40B4-BE49-F238E27FC236}">
                <a16:creationId xmlns:a16="http://schemas.microsoft.com/office/drawing/2014/main" id="{E9A550C7-5933-D6CE-77EB-67DB2E0704E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94854083"/>
              </p:ext>
            </p:extLst>
          </p:nvPr>
        </p:nvGraphicFramePr>
        <p:xfrm>
          <a:off x="-1309832" y="1828800"/>
          <a:ext cx="8358332" cy="41970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29F1D609-19E7-D9B9-8D2D-5B33ABAE0F18}"/>
              </a:ext>
            </a:extLst>
          </p:cNvPr>
          <p:cNvSpPr txBox="1">
            <a:spLocks/>
          </p:cNvSpPr>
          <p:nvPr/>
        </p:nvSpPr>
        <p:spPr>
          <a:xfrm>
            <a:off x="226037" y="6201226"/>
            <a:ext cx="6375400" cy="3651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>
                <a:solidFill>
                  <a:schemeClr val="tx1"/>
                </a:solidFill>
              </a:rPr>
              <a:t>B4. Beth </a:t>
            </a:r>
            <a:r>
              <a:rPr lang="en-US" sz="1200" err="1">
                <a:solidFill>
                  <a:schemeClr val="tx1"/>
                </a:solidFill>
              </a:rPr>
              <a:t>yw'r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rhesymau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na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wnaethoch</a:t>
            </a:r>
            <a:r>
              <a:rPr lang="en-US" sz="1200">
                <a:solidFill>
                  <a:schemeClr val="tx1"/>
                </a:solidFill>
              </a:rPr>
              <a:t> chi </a:t>
            </a:r>
            <a:r>
              <a:rPr lang="en-US" sz="1200" err="1">
                <a:solidFill>
                  <a:schemeClr val="tx1"/>
                </a:solidFill>
              </a:rPr>
              <a:t>ymweld</a:t>
            </a:r>
            <a:r>
              <a:rPr lang="en-US" sz="1200">
                <a:solidFill>
                  <a:schemeClr val="tx1"/>
                </a:solidFill>
              </a:rPr>
              <a:t> â </a:t>
            </a:r>
            <a:r>
              <a:rPr lang="en-US" sz="1200" err="1">
                <a:solidFill>
                  <a:schemeClr val="tx1"/>
                </a:solidFill>
              </a:rPr>
              <a:t>Chymru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ar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gyfer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gwyliau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yn</a:t>
            </a:r>
            <a:r>
              <a:rPr lang="en-US" sz="1200">
                <a:solidFill>
                  <a:schemeClr val="tx1"/>
                </a:solidFill>
              </a:rPr>
              <a:t> 2025? Di-</a:t>
            </a:r>
            <a:r>
              <a:rPr lang="en-US" sz="1200" err="1">
                <a:solidFill>
                  <a:schemeClr val="tx1"/>
                </a:solidFill>
              </a:rPr>
              <a:t>deithwyr</a:t>
            </a:r>
            <a:r>
              <a:rPr lang="en-US" sz="1200">
                <a:solidFill>
                  <a:schemeClr val="tx1"/>
                </a:solidFill>
              </a:rPr>
              <a:t> Cymru 2025, n=882. 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3452C3AD-B98E-BC71-0A1B-DB8AF87416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2CFADBB-9776-8A9E-D79F-6DA7AD68E3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07876" y="0"/>
            <a:ext cx="4984124" cy="6610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542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66A1C7-F3E2-162B-040A-920B363664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89B7F63-4F73-905C-A223-9B58AD6F3B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"/>
            <a:ext cx="5162550" cy="6608776"/>
          </a:xfrm>
          <a:prstGeom prst="rect">
            <a:avLst/>
          </a:prstGeom>
          <a:solidFill>
            <a:srgbClr val="1207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305AD0F-349F-C140-5C32-10633195B34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496973" y="2217951"/>
            <a:ext cx="3213378" cy="30777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Ystyrwyr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| Di-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deithwyr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Cymru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1894D18-C4B2-436C-CD7A-303FB56A3338}"/>
              </a:ext>
            </a:extLst>
          </p:cNvPr>
          <p:cNvSpPr txBox="1"/>
          <p:nvPr/>
        </p:nvSpPr>
        <p:spPr>
          <a:xfrm>
            <a:off x="432593" y="2570143"/>
            <a:ext cx="4371257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>
                <a:solidFill>
                  <a:schemeClr val="bg1"/>
                </a:solidFill>
              </a:rPr>
              <a:t>58% </a:t>
            </a:r>
          </a:p>
          <a:p>
            <a:pPr algn="ctr"/>
            <a:r>
              <a:rPr lang="en-GB" sz="2000" err="1">
                <a:solidFill>
                  <a:schemeClr val="bg1"/>
                </a:solidFill>
              </a:rPr>
              <a:t>O'r</a:t>
            </a:r>
            <a:r>
              <a:rPr lang="en-GB" sz="2000">
                <a:solidFill>
                  <a:schemeClr val="bg1"/>
                </a:solidFill>
              </a:rPr>
              <a:t> </a:t>
            </a:r>
            <a:r>
              <a:rPr lang="en-GB" sz="2000" err="1">
                <a:solidFill>
                  <a:schemeClr val="bg1"/>
                </a:solidFill>
              </a:rPr>
              <a:t>rhai</a:t>
            </a:r>
            <a:r>
              <a:rPr lang="en-GB" sz="2000">
                <a:solidFill>
                  <a:schemeClr val="bg1"/>
                </a:solidFill>
              </a:rPr>
              <a:t> </a:t>
            </a:r>
            <a:r>
              <a:rPr lang="en-GB" sz="2000" err="1">
                <a:solidFill>
                  <a:schemeClr val="bg1"/>
                </a:solidFill>
              </a:rPr>
              <a:t>na</a:t>
            </a:r>
            <a:r>
              <a:rPr lang="en-GB" sz="2000">
                <a:solidFill>
                  <a:schemeClr val="bg1"/>
                </a:solidFill>
              </a:rPr>
              <a:t> </a:t>
            </a:r>
            <a:r>
              <a:rPr lang="en-GB" sz="2000" err="1">
                <a:solidFill>
                  <a:schemeClr val="bg1"/>
                </a:solidFill>
              </a:rPr>
              <a:t>wnaethant</a:t>
            </a:r>
            <a:r>
              <a:rPr lang="en-GB" sz="2000">
                <a:solidFill>
                  <a:schemeClr val="bg1"/>
                </a:solidFill>
              </a:rPr>
              <a:t> </a:t>
            </a:r>
            <a:r>
              <a:rPr lang="en-GB" sz="2000" err="1">
                <a:solidFill>
                  <a:schemeClr val="bg1"/>
                </a:solidFill>
              </a:rPr>
              <a:t>gymryd</a:t>
            </a:r>
            <a:r>
              <a:rPr lang="en-GB" sz="2000">
                <a:solidFill>
                  <a:schemeClr val="bg1"/>
                </a:solidFill>
              </a:rPr>
              <a:t> </a:t>
            </a:r>
            <a:r>
              <a:rPr lang="en-GB" sz="2000" err="1">
                <a:solidFill>
                  <a:schemeClr val="bg1"/>
                </a:solidFill>
              </a:rPr>
              <a:t>taith</a:t>
            </a:r>
            <a:r>
              <a:rPr lang="en-GB" sz="2000">
                <a:solidFill>
                  <a:schemeClr val="bg1"/>
                </a:solidFill>
              </a:rPr>
              <a:t> </a:t>
            </a:r>
            <a:r>
              <a:rPr lang="en-GB" sz="2000" err="1">
                <a:solidFill>
                  <a:schemeClr val="bg1"/>
                </a:solidFill>
              </a:rPr>
              <a:t>i</a:t>
            </a:r>
            <a:r>
              <a:rPr lang="en-GB" sz="2000">
                <a:solidFill>
                  <a:schemeClr val="bg1"/>
                </a:solidFill>
              </a:rPr>
              <a:t> </a:t>
            </a:r>
            <a:r>
              <a:rPr lang="en-GB" sz="2000" err="1">
                <a:solidFill>
                  <a:schemeClr val="bg1"/>
                </a:solidFill>
              </a:rPr>
              <a:t>Gymru</a:t>
            </a:r>
            <a:r>
              <a:rPr lang="en-GB" sz="2000">
                <a:solidFill>
                  <a:schemeClr val="bg1"/>
                </a:solidFill>
              </a:rPr>
              <a:t>, </a:t>
            </a:r>
            <a:r>
              <a:rPr lang="en-GB" sz="2000" err="1">
                <a:solidFill>
                  <a:schemeClr val="bg1"/>
                </a:solidFill>
              </a:rPr>
              <a:t>roeddent</a:t>
            </a:r>
            <a:r>
              <a:rPr lang="en-GB" sz="2000">
                <a:solidFill>
                  <a:schemeClr val="bg1"/>
                </a:solidFill>
              </a:rPr>
              <a:t> </a:t>
            </a:r>
            <a:r>
              <a:rPr lang="en-GB" sz="2000" err="1">
                <a:solidFill>
                  <a:schemeClr val="bg1"/>
                </a:solidFill>
              </a:rPr>
              <a:t>yn</a:t>
            </a:r>
            <a:r>
              <a:rPr lang="en-GB" sz="2000">
                <a:solidFill>
                  <a:schemeClr val="bg1"/>
                </a:solidFill>
              </a:rPr>
              <a:t> </a:t>
            </a:r>
            <a:r>
              <a:rPr lang="en-GB" sz="2000" err="1">
                <a:solidFill>
                  <a:schemeClr val="bg1"/>
                </a:solidFill>
              </a:rPr>
              <a:t>ystyried</a:t>
            </a:r>
            <a:r>
              <a:rPr lang="en-GB" sz="2000">
                <a:solidFill>
                  <a:schemeClr val="bg1"/>
                </a:solidFill>
              </a:rPr>
              <a:t> </a:t>
            </a:r>
            <a:r>
              <a:rPr lang="en-GB" sz="2000" err="1">
                <a:solidFill>
                  <a:schemeClr val="bg1"/>
                </a:solidFill>
              </a:rPr>
              <a:t>seibiant</a:t>
            </a:r>
            <a:r>
              <a:rPr lang="en-GB" sz="2000">
                <a:solidFill>
                  <a:schemeClr val="bg1"/>
                </a:solidFill>
              </a:rPr>
              <a:t> </a:t>
            </a:r>
            <a:r>
              <a:rPr lang="en-GB" sz="2000" err="1">
                <a:solidFill>
                  <a:schemeClr val="bg1"/>
                </a:solidFill>
              </a:rPr>
              <a:t>byr</a:t>
            </a:r>
            <a:r>
              <a:rPr lang="en-GB" sz="2000">
                <a:solidFill>
                  <a:schemeClr val="bg1"/>
                </a:solidFill>
              </a:rPr>
              <a:t> neu </a:t>
            </a:r>
            <a:r>
              <a:rPr lang="en-GB" sz="2000" err="1">
                <a:solidFill>
                  <a:schemeClr val="bg1"/>
                </a:solidFill>
              </a:rPr>
              <a:t>wyliau</a:t>
            </a:r>
            <a:r>
              <a:rPr lang="en-GB" sz="2000">
                <a:solidFill>
                  <a:schemeClr val="bg1"/>
                </a:solidFill>
              </a:rPr>
              <a:t> </a:t>
            </a:r>
            <a:r>
              <a:rPr lang="en-GB" sz="2000" err="1">
                <a:solidFill>
                  <a:schemeClr val="bg1"/>
                </a:solidFill>
              </a:rPr>
              <a:t>yng</a:t>
            </a:r>
            <a:r>
              <a:rPr lang="en-GB" sz="2000">
                <a:solidFill>
                  <a:schemeClr val="bg1"/>
                </a:solidFill>
              </a:rPr>
              <a:t> </a:t>
            </a:r>
            <a:r>
              <a:rPr lang="en-GB" sz="2000" err="1">
                <a:solidFill>
                  <a:schemeClr val="bg1"/>
                </a:solidFill>
              </a:rPr>
              <a:t>Nghymru</a:t>
            </a:r>
            <a:r>
              <a:rPr lang="en-GB" sz="2000">
                <a:solidFill>
                  <a:schemeClr val="bg1"/>
                </a:solidFill>
              </a:rPr>
              <a:t> </a:t>
            </a:r>
            <a:r>
              <a:rPr lang="en-GB" sz="2000" err="1">
                <a:solidFill>
                  <a:schemeClr val="bg1"/>
                </a:solidFill>
              </a:rPr>
              <a:t>yn</a:t>
            </a:r>
            <a:r>
              <a:rPr lang="en-GB" sz="2000">
                <a:solidFill>
                  <a:schemeClr val="bg1"/>
                </a:solidFill>
              </a:rPr>
              <a:t> 2025, </a:t>
            </a:r>
            <a:r>
              <a:rPr lang="en-GB" sz="2000" err="1">
                <a:solidFill>
                  <a:schemeClr val="bg1"/>
                </a:solidFill>
              </a:rPr>
              <a:t>o'i</a:t>
            </a:r>
            <a:r>
              <a:rPr lang="en-GB" sz="2000">
                <a:solidFill>
                  <a:schemeClr val="bg1"/>
                </a:solidFill>
              </a:rPr>
              <a:t> </a:t>
            </a:r>
            <a:r>
              <a:rPr lang="en-GB" sz="2000" err="1">
                <a:solidFill>
                  <a:schemeClr val="bg1"/>
                </a:solidFill>
              </a:rPr>
              <a:t>gymharu</a:t>
            </a:r>
            <a:r>
              <a:rPr lang="en-GB" sz="2000">
                <a:solidFill>
                  <a:schemeClr val="bg1"/>
                </a:solidFill>
              </a:rPr>
              <a:t> â 62% y </a:t>
            </a:r>
            <a:r>
              <a:rPr lang="en-GB" sz="2000" err="1">
                <a:solidFill>
                  <a:schemeClr val="bg1"/>
                </a:solidFill>
              </a:rPr>
              <a:t>llynedd</a:t>
            </a:r>
            <a:r>
              <a:rPr lang="en-GB" sz="2000">
                <a:solidFill>
                  <a:schemeClr val="bg1"/>
                </a:solidFill>
              </a:rPr>
              <a:t>.</a:t>
            </a:r>
            <a:endParaRPr lang="en-GB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5E45590-EA36-3F86-DE8B-32B1792DB18E}"/>
              </a:ext>
            </a:extLst>
          </p:cNvPr>
          <p:cNvSpPr txBox="1"/>
          <p:nvPr/>
        </p:nvSpPr>
        <p:spPr>
          <a:xfrm>
            <a:off x="5402580" y="365124"/>
            <a:ext cx="63474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err="1">
                <a:solidFill>
                  <a:srgbClr val="04043F"/>
                </a:solidFill>
              </a:rPr>
              <a:t>Roedd</a:t>
            </a:r>
            <a:r>
              <a:rPr lang="en-US" sz="2000" b="1">
                <a:solidFill>
                  <a:srgbClr val="04043F"/>
                </a:solidFill>
              </a:rPr>
              <a:t> 58% </a:t>
            </a:r>
            <a:r>
              <a:rPr lang="en-US" sz="2000" b="1" err="1">
                <a:solidFill>
                  <a:srgbClr val="04043F"/>
                </a:solidFill>
              </a:rPr>
              <a:t>o'r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rhai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na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chymerodd</a:t>
            </a:r>
            <a:r>
              <a:rPr lang="en-US" sz="2000" b="1">
                <a:solidFill>
                  <a:srgbClr val="04043F"/>
                </a:solidFill>
              </a:rPr>
              <a:t> daith </a:t>
            </a:r>
            <a:r>
              <a:rPr lang="en-US" sz="2000" b="1" err="1">
                <a:solidFill>
                  <a:srgbClr val="04043F"/>
                </a:solidFill>
              </a:rPr>
              <a:t>i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Gymru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yn</a:t>
            </a:r>
            <a:r>
              <a:rPr lang="en-US" sz="2000" b="1">
                <a:solidFill>
                  <a:srgbClr val="04043F"/>
                </a:solidFill>
              </a:rPr>
              <a:t> 2025 </a:t>
            </a:r>
            <a:r>
              <a:rPr lang="en-US" sz="2000" b="1" err="1">
                <a:solidFill>
                  <a:srgbClr val="04043F"/>
                </a:solidFill>
              </a:rPr>
              <a:t>yn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ystyried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seibiant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byr</a:t>
            </a:r>
            <a:r>
              <a:rPr lang="en-US" sz="2000" b="1">
                <a:solidFill>
                  <a:srgbClr val="04043F"/>
                </a:solidFill>
              </a:rPr>
              <a:t> neu </a:t>
            </a:r>
            <a:r>
              <a:rPr lang="en-US" sz="2000" b="1" err="1">
                <a:solidFill>
                  <a:srgbClr val="04043F"/>
                </a:solidFill>
              </a:rPr>
              <a:t>wyliau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yng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Nghymru</a:t>
            </a:r>
            <a:r>
              <a:rPr lang="en-US" sz="2000" b="1">
                <a:solidFill>
                  <a:srgbClr val="04043F"/>
                </a:solidFill>
              </a:rPr>
              <a:t>. </a:t>
            </a:r>
            <a:r>
              <a:rPr lang="en-US" sz="2000" b="1" err="1">
                <a:solidFill>
                  <a:srgbClr val="04043F"/>
                </a:solidFill>
              </a:rPr>
              <a:t>Aeth</a:t>
            </a:r>
            <a:r>
              <a:rPr lang="en-US" sz="2000" b="1">
                <a:solidFill>
                  <a:srgbClr val="04043F"/>
                </a:solidFill>
              </a:rPr>
              <a:t> 83% </a:t>
            </a:r>
            <a:r>
              <a:rPr lang="en-US" sz="2000" b="1" err="1">
                <a:solidFill>
                  <a:srgbClr val="04043F"/>
                </a:solidFill>
              </a:rPr>
              <a:t>i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rywle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arall</a:t>
            </a:r>
            <a:r>
              <a:rPr lang="en-US" sz="2000" b="1">
                <a:solidFill>
                  <a:srgbClr val="04043F"/>
                </a:solidFill>
              </a:rPr>
              <a:t>, </a:t>
            </a:r>
            <a:r>
              <a:rPr lang="en-US" sz="2000" b="1" err="1">
                <a:solidFill>
                  <a:srgbClr val="04043F"/>
                </a:solidFill>
              </a:rPr>
              <a:t>tra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na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chymerodd</a:t>
            </a:r>
            <a:r>
              <a:rPr lang="en-US" sz="2000" b="1">
                <a:solidFill>
                  <a:srgbClr val="04043F"/>
                </a:solidFill>
              </a:rPr>
              <a:t> 17% </a:t>
            </a:r>
            <a:r>
              <a:rPr lang="en-US" sz="2000" b="1" err="1">
                <a:solidFill>
                  <a:srgbClr val="04043F"/>
                </a:solidFill>
              </a:rPr>
              <a:t>wyliau</a:t>
            </a:r>
            <a:r>
              <a:rPr lang="en-US" sz="2000" b="1">
                <a:solidFill>
                  <a:srgbClr val="04043F"/>
                </a:solidFill>
              </a:rPr>
              <a:t> o </a:t>
            </a:r>
            <a:r>
              <a:rPr lang="en-US" sz="2000" b="1" err="1">
                <a:solidFill>
                  <a:srgbClr val="04043F"/>
                </a:solidFill>
              </a:rPr>
              <a:t>gwbl</a:t>
            </a:r>
            <a:r>
              <a:rPr lang="en-US" sz="2000" b="1">
                <a:solidFill>
                  <a:srgbClr val="04043F"/>
                </a:solidFill>
              </a:rPr>
              <a:t>.</a:t>
            </a:r>
            <a:endParaRPr lang="en-US" sz="2000" b="1">
              <a:solidFill>
                <a:srgbClr val="120742"/>
              </a:solidFill>
            </a:endParaRPr>
          </a:p>
        </p:txBody>
      </p:sp>
      <p:graphicFrame>
        <p:nvGraphicFramePr>
          <p:cNvPr id="8" name="Chart 7" descr="Siart sy'n dangos bod dros hanner yr ymatebwyr na wnaeth ymweld â Chymru wedi ystyried cymryd taith yn ystod 2025. Teithiodd y rhan fwyaf o ddi-ymwelwyr i rywle arall o hyd, gyda gwyliau tramor yn ddewis amgen mwyaf cyffredin. Ni chymerodd tua un o bob chwech wyliau o gwbl yn ystod y flwyddyn.">
            <a:extLst>
              <a:ext uri="{FF2B5EF4-FFF2-40B4-BE49-F238E27FC236}">
                <a16:creationId xmlns:a16="http://schemas.microsoft.com/office/drawing/2014/main" id="{D696A3D5-12AA-74D4-A5DF-7BEA19A719D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98723532"/>
              </p:ext>
            </p:extLst>
          </p:nvPr>
        </p:nvGraphicFramePr>
        <p:xfrm>
          <a:off x="4408906" y="2933898"/>
          <a:ext cx="6615545" cy="20005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A578BA97-FC02-02EF-3AA1-3905A623299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11113076" y="3546067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>
                <a:solidFill>
                  <a:srgbClr val="120742"/>
                </a:solidFill>
              </a:rPr>
              <a:t>83%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F80C7BCA-4AB0-9F4B-61F6-5B3BC583B6A4}"/>
              </a:ext>
            </a:extLst>
          </p:cNvPr>
          <p:cNvSpPr txBox="1">
            <a:spLocks/>
          </p:cNvSpPr>
          <p:nvPr/>
        </p:nvSpPr>
        <p:spPr>
          <a:xfrm>
            <a:off x="5402579" y="5732783"/>
            <a:ext cx="6615545" cy="8205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>
                <a:solidFill>
                  <a:schemeClr val="tx1"/>
                </a:solidFill>
              </a:rPr>
              <a:t>B1. Fe </a:t>
            </a:r>
            <a:r>
              <a:rPr lang="en-US" sz="1200" err="1">
                <a:solidFill>
                  <a:schemeClr val="tx1"/>
                </a:solidFill>
              </a:rPr>
              <a:t>wnaethoch</a:t>
            </a:r>
            <a:r>
              <a:rPr lang="en-US" sz="1200">
                <a:solidFill>
                  <a:schemeClr val="tx1"/>
                </a:solidFill>
              </a:rPr>
              <a:t> chi </a:t>
            </a:r>
            <a:r>
              <a:rPr lang="en-US" sz="1200" err="1">
                <a:solidFill>
                  <a:schemeClr val="tx1"/>
                </a:solidFill>
              </a:rPr>
              <a:t>grybwyll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na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wnaethoch</a:t>
            </a:r>
            <a:r>
              <a:rPr lang="en-US" sz="1200">
                <a:solidFill>
                  <a:schemeClr val="tx1"/>
                </a:solidFill>
              </a:rPr>
              <a:t> chi </a:t>
            </a:r>
            <a:r>
              <a:rPr lang="en-US" sz="1200" err="1">
                <a:solidFill>
                  <a:schemeClr val="tx1"/>
                </a:solidFill>
              </a:rPr>
              <a:t>gymryd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toriad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byr</a:t>
            </a:r>
            <a:r>
              <a:rPr lang="en-US" sz="1200">
                <a:solidFill>
                  <a:schemeClr val="tx1"/>
                </a:solidFill>
              </a:rPr>
              <a:t> neu </a:t>
            </a:r>
            <a:r>
              <a:rPr lang="en-US" sz="1200" err="1">
                <a:solidFill>
                  <a:schemeClr val="tx1"/>
                </a:solidFill>
              </a:rPr>
              <a:t>wyliau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yng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Nghymru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yn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ystod</a:t>
            </a:r>
            <a:r>
              <a:rPr lang="en-US" sz="1200">
                <a:solidFill>
                  <a:schemeClr val="tx1"/>
                </a:solidFill>
              </a:rPr>
              <a:t> 2025. </a:t>
            </a:r>
            <a:r>
              <a:rPr lang="en-US" sz="1200" err="1">
                <a:solidFill>
                  <a:schemeClr val="tx1"/>
                </a:solidFill>
              </a:rPr>
              <a:t>Oeddech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chi'n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ystyried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taith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dros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nos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yng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Nghymru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yn</a:t>
            </a:r>
            <a:r>
              <a:rPr lang="en-US" sz="1200">
                <a:solidFill>
                  <a:schemeClr val="tx1"/>
                </a:solidFill>
              </a:rPr>
              <a:t> 2025 </a:t>
            </a:r>
            <a:r>
              <a:rPr lang="en-US" sz="1200" err="1">
                <a:solidFill>
                  <a:schemeClr val="tx1"/>
                </a:solidFill>
              </a:rPr>
              <a:t>ar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unrhyw</a:t>
            </a:r>
            <a:r>
              <a:rPr lang="en-US" sz="1200">
                <a:solidFill>
                  <a:schemeClr val="tx1"/>
                </a:solidFill>
              </a:rPr>
              <a:t> adeg?B2. Ac a </a:t>
            </a:r>
            <a:r>
              <a:rPr lang="en-US" sz="1200" err="1">
                <a:solidFill>
                  <a:schemeClr val="tx1"/>
                </a:solidFill>
              </a:rPr>
              <a:t>wnaethoch</a:t>
            </a:r>
            <a:r>
              <a:rPr lang="en-US" sz="1200">
                <a:solidFill>
                  <a:schemeClr val="tx1"/>
                </a:solidFill>
              </a:rPr>
              <a:t> chi </a:t>
            </a:r>
            <a:r>
              <a:rPr lang="en-US" sz="1200" err="1">
                <a:solidFill>
                  <a:schemeClr val="tx1"/>
                </a:solidFill>
              </a:rPr>
              <a:t>fynd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i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rywle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arall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ar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gyfer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gwyliau</a:t>
            </a:r>
            <a:r>
              <a:rPr lang="en-US" sz="1200">
                <a:solidFill>
                  <a:schemeClr val="tx1"/>
                </a:solidFill>
              </a:rPr>
              <a:t>, neu </a:t>
            </a:r>
            <a:r>
              <a:rPr lang="en-US" sz="1200" err="1">
                <a:solidFill>
                  <a:schemeClr val="tx1"/>
                </a:solidFill>
              </a:rPr>
              <a:t>na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wnaethoch</a:t>
            </a:r>
            <a:r>
              <a:rPr lang="en-US" sz="1200">
                <a:solidFill>
                  <a:schemeClr val="tx1"/>
                </a:solidFill>
              </a:rPr>
              <a:t> chi </a:t>
            </a:r>
            <a:r>
              <a:rPr lang="en-US" sz="1200" err="1">
                <a:solidFill>
                  <a:schemeClr val="tx1"/>
                </a:solidFill>
              </a:rPr>
              <a:t>gymryd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gwyliau</a:t>
            </a:r>
            <a:r>
              <a:rPr lang="en-US" sz="1200">
                <a:solidFill>
                  <a:schemeClr val="tx1"/>
                </a:solidFill>
              </a:rPr>
              <a:t> o </a:t>
            </a:r>
            <a:r>
              <a:rPr lang="en-US" sz="1200" err="1">
                <a:solidFill>
                  <a:schemeClr val="tx1"/>
                </a:solidFill>
              </a:rPr>
              <a:t>gwbl</a:t>
            </a:r>
            <a:r>
              <a:rPr lang="en-US" sz="1200">
                <a:solidFill>
                  <a:schemeClr val="tx1"/>
                </a:solidFill>
              </a:rPr>
              <a:t>? Di-</a:t>
            </a:r>
            <a:r>
              <a:rPr lang="en-US" sz="1200" err="1">
                <a:solidFill>
                  <a:schemeClr val="tx1"/>
                </a:solidFill>
              </a:rPr>
              <a:t>deithwyr</a:t>
            </a:r>
            <a:r>
              <a:rPr lang="en-US" sz="1200">
                <a:solidFill>
                  <a:schemeClr val="tx1"/>
                </a:solidFill>
              </a:rPr>
              <a:t> Cymru 2025, n=882.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C387A41-FE87-1326-A356-8046BDCC17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10871640" y="3174838"/>
            <a:ext cx="241436" cy="1111792"/>
            <a:chOff x="6025702" y="1905000"/>
            <a:chExt cx="320669" cy="3189514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E26C0D69-47A7-4C1D-BBB7-6B414EF7234A}"/>
                </a:ext>
              </a:extLst>
            </p:cNvPr>
            <p:cNvCxnSpPr>
              <a:cxnSpLocks/>
            </p:cNvCxnSpPr>
            <p:nvPr/>
          </p:nvCxnSpPr>
          <p:spPr>
            <a:xfrm>
              <a:off x="6346371" y="1905000"/>
              <a:ext cx="0" cy="3189514"/>
            </a:xfrm>
            <a:prstGeom prst="line">
              <a:avLst/>
            </a:prstGeom>
            <a:ln w="19050">
              <a:solidFill>
                <a:srgbClr val="FDB3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D76C09C-9D9E-A019-A5F2-8396521F39ED}"/>
                </a:ext>
              </a:extLst>
            </p:cNvPr>
            <p:cNvCxnSpPr>
              <a:cxnSpLocks/>
            </p:cNvCxnSpPr>
            <p:nvPr/>
          </p:nvCxnSpPr>
          <p:spPr>
            <a:xfrm>
              <a:off x="6025702" y="3495445"/>
              <a:ext cx="320669" cy="0"/>
            </a:xfrm>
            <a:prstGeom prst="line">
              <a:avLst/>
            </a:prstGeom>
            <a:ln w="19050">
              <a:solidFill>
                <a:srgbClr val="FDB3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7198CC1-7F44-0980-FF81-6DF796CFD4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6409460" y="4464450"/>
            <a:ext cx="446218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59510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39205-C638-B3F0-9CC3-E1FEDF031F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5FECC-5875-F437-4A5A-03C5CB2D405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76304" y="2173228"/>
            <a:ext cx="6107475" cy="30777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Cyrchfannau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amgen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di-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deithwyr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| </a:t>
            </a:r>
            <a:r>
              <a:rPr lang="en-GB" sz="1400">
                <a:solidFill>
                  <a:srgbClr val="120742"/>
                </a:solidFill>
                <a:latin typeface="+mn-lt"/>
                <a:ea typeface="+mn-ea"/>
                <a:cs typeface="+mn-cs"/>
              </a:rPr>
              <a:t>Di-</a:t>
            </a:r>
            <a:r>
              <a:rPr lang="en-GB" sz="1400" err="1">
                <a:solidFill>
                  <a:srgbClr val="120742"/>
                </a:solidFill>
                <a:latin typeface="+mn-lt"/>
                <a:ea typeface="+mn-ea"/>
                <a:cs typeface="+mn-cs"/>
              </a:rPr>
              <a:t>deithwyr</a:t>
            </a:r>
            <a:r>
              <a:rPr lang="en-GB" sz="1400">
                <a:solidFill>
                  <a:srgbClr val="120742"/>
                </a:solidFill>
                <a:latin typeface="+mn-lt"/>
                <a:ea typeface="+mn-ea"/>
                <a:cs typeface="+mn-cs"/>
              </a:rPr>
              <a:t> Cymru</a:t>
            </a: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66D7568-E374-E01F-1CF7-5ADCDA4CFB44}"/>
              </a:ext>
            </a:extLst>
          </p:cNvPr>
          <p:cNvSpPr txBox="1"/>
          <p:nvPr/>
        </p:nvSpPr>
        <p:spPr>
          <a:xfrm>
            <a:off x="360000" y="365124"/>
            <a:ext cx="735144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err="1">
                <a:solidFill>
                  <a:srgbClr val="04043F"/>
                </a:solidFill>
              </a:rPr>
              <a:t>Ymhlith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teithwyr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na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wnaethant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ymweld</a:t>
            </a:r>
            <a:r>
              <a:rPr lang="en-US" sz="2000" b="1">
                <a:solidFill>
                  <a:srgbClr val="04043F"/>
                </a:solidFill>
              </a:rPr>
              <a:t> â </a:t>
            </a:r>
            <a:r>
              <a:rPr lang="en-US" sz="2000" b="1" err="1">
                <a:solidFill>
                  <a:srgbClr val="04043F"/>
                </a:solidFill>
              </a:rPr>
              <a:t>Chymru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ond</a:t>
            </a:r>
            <a:r>
              <a:rPr lang="en-US" sz="2000" b="1">
                <a:solidFill>
                  <a:srgbClr val="04043F"/>
                </a:solidFill>
              </a:rPr>
              <a:t> a </a:t>
            </a:r>
            <a:r>
              <a:rPr lang="en-US" sz="2000" b="1" err="1">
                <a:solidFill>
                  <a:srgbClr val="04043F"/>
                </a:solidFill>
              </a:rPr>
              <a:t>deithiodd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i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rywle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arall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ym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Mhrydain</a:t>
            </a:r>
            <a:r>
              <a:rPr lang="en-US" sz="2000" b="1">
                <a:solidFill>
                  <a:srgbClr val="04043F"/>
                </a:solidFill>
              </a:rPr>
              <a:t> ac </a:t>
            </a:r>
            <a:r>
              <a:rPr lang="en-US" sz="2000" b="1" err="1">
                <a:solidFill>
                  <a:srgbClr val="04043F"/>
                </a:solidFill>
              </a:rPr>
              <a:t>Iwerddon</a:t>
            </a:r>
            <a:r>
              <a:rPr lang="en-US" sz="2000" b="1">
                <a:solidFill>
                  <a:srgbClr val="04043F"/>
                </a:solidFill>
              </a:rPr>
              <a:t> (22%), </a:t>
            </a:r>
            <a:r>
              <a:rPr lang="en-US" sz="2000" b="1" err="1">
                <a:solidFill>
                  <a:srgbClr val="04043F"/>
                </a:solidFill>
              </a:rPr>
              <a:t>Lloegr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oedd</a:t>
            </a:r>
            <a:r>
              <a:rPr lang="en-US" sz="2000" b="1">
                <a:solidFill>
                  <a:srgbClr val="04043F"/>
                </a:solidFill>
              </a:rPr>
              <a:t> y </a:t>
            </a:r>
            <a:r>
              <a:rPr lang="en-US" sz="2000" b="1" err="1">
                <a:solidFill>
                  <a:srgbClr val="04043F"/>
                </a:solidFill>
              </a:rPr>
              <a:t>cyrchfan</a:t>
            </a:r>
            <a:r>
              <a:rPr lang="en-US" sz="2000" b="1">
                <a:solidFill>
                  <a:srgbClr val="04043F"/>
                </a:solidFill>
              </a:rPr>
              <a:t> a </a:t>
            </a:r>
            <a:r>
              <a:rPr lang="en-US" sz="2000" b="1" err="1">
                <a:solidFill>
                  <a:srgbClr val="04043F"/>
                </a:solidFill>
              </a:rPr>
              <a:t>ymwelwyd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fwyaf</a:t>
            </a:r>
            <a:r>
              <a:rPr lang="en-US" sz="2000" b="1">
                <a:solidFill>
                  <a:srgbClr val="04043F"/>
                </a:solidFill>
              </a:rPr>
              <a:t> (67%), er bod </a:t>
            </a:r>
            <a:r>
              <a:rPr lang="en-US" sz="2000" b="1" err="1">
                <a:solidFill>
                  <a:srgbClr val="04043F"/>
                </a:solidFill>
              </a:rPr>
              <a:t>tuedd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ar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i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lawr</a:t>
            </a:r>
            <a:r>
              <a:rPr lang="en-US" sz="2000" b="1">
                <a:solidFill>
                  <a:srgbClr val="04043F"/>
                </a:solidFill>
              </a:rPr>
              <a:t>. </a:t>
            </a:r>
            <a:r>
              <a:rPr lang="en-US" sz="2000" b="1" err="1">
                <a:solidFill>
                  <a:srgbClr val="04043F"/>
                </a:solidFill>
              </a:rPr>
              <a:t>O'i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gymharu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â'r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flwyddyn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flaenorol</a:t>
            </a:r>
            <a:r>
              <a:rPr lang="en-US" sz="2000" b="1">
                <a:solidFill>
                  <a:srgbClr val="04043F"/>
                </a:solidFill>
              </a:rPr>
              <a:t>, </a:t>
            </a:r>
            <a:r>
              <a:rPr lang="en-US" sz="2000" b="1" err="1">
                <a:solidFill>
                  <a:srgbClr val="04043F"/>
                </a:solidFill>
              </a:rPr>
              <a:t>teithiodd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cyfran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uwch</a:t>
            </a:r>
            <a:r>
              <a:rPr lang="en-US" sz="2000" b="1">
                <a:solidFill>
                  <a:srgbClr val="04043F"/>
                </a:solidFill>
              </a:rPr>
              <a:t> </a:t>
            </a:r>
            <a:r>
              <a:rPr lang="en-US" sz="2000" b="1" err="1">
                <a:solidFill>
                  <a:srgbClr val="04043F"/>
                </a:solidFill>
              </a:rPr>
              <a:t>i'r</a:t>
            </a:r>
            <a:r>
              <a:rPr lang="en-US" sz="2000" b="1">
                <a:solidFill>
                  <a:srgbClr val="04043F"/>
                </a:solidFill>
              </a:rPr>
              <a:t> Alban.</a:t>
            </a:r>
          </a:p>
        </p:txBody>
      </p:sp>
      <p:graphicFrame>
        <p:nvGraphicFramePr>
          <p:cNvPr id="11" name="Chart 10" descr="Siart bar yn dangos cyrchfannau amgen ar gyfer teithwyr na wnaeth ymweld â Chymru ond a deithiodd i rywle arall ym Mhrydain ac Iwerddon. Lloegr oedd yn parhau i fod y cyrchfan a ymwelwyd fwyaf yn 2025 (67%), er bod hyn wedi gostwng ers 2023, tra bod ymweliadau â'r Alban wedi cynyddu i 48%. Cynyddodd Iwerddon ychydig hefyd i 26%, ac arhosodd cyrchfannau eraill yn isel ar 6%.">
            <a:extLst>
              <a:ext uri="{FF2B5EF4-FFF2-40B4-BE49-F238E27FC236}">
                <a16:creationId xmlns:a16="http://schemas.microsoft.com/office/drawing/2014/main" id="{FEFF08DB-1202-39BA-B2C6-9E47603687F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69711323"/>
              </p:ext>
            </p:extLst>
          </p:nvPr>
        </p:nvGraphicFramePr>
        <p:xfrm>
          <a:off x="673609" y="2478352"/>
          <a:ext cx="6199632" cy="29697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9222" name="Picture 6">
            <a:extLst>
              <a:ext uri="{FF2B5EF4-FFF2-40B4-BE49-F238E27FC236}">
                <a16:creationId xmlns:a16="http://schemas.microsoft.com/office/drawing/2014/main" id="{3AF369E4-D0C6-000E-90D1-1888B96F37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087" y="5478790"/>
            <a:ext cx="515639" cy="34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>
            <a:extLst>
              <a:ext uri="{FF2B5EF4-FFF2-40B4-BE49-F238E27FC236}">
                <a16:creationId xmlns:a16="http://schemas.microsoft.com/office/drawing/2014/main" id="{BBD4A484-2BF6-5681-971F-66773AB57D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90" y="5448090"/>
            <a:ext cx="571501" cy="34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7F5845A-962F-116C-AC05-5BB411E5A7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1150" y="5478790"/>
            <a:ext cx="647700" cy="323850"/>
          </a:xfrm>
          <a:prstGeom prst="rect">
            <a:avLst/>
          </a:prstGeom>
        </p:spPr>
      </p:pic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35CC689D-404C-B7A5-1E3C-25E5B9EEA2EB}"/>
              </a:ext>
            </a:extLst>
          </p:cNvPr>
          <p:cNvSpPr txBox="1">
            <a:spLocks/>
          </p:cNvSpPr>
          <p:nvPr/>
        </p:nvSpPr>
        <p:spPr>
          <a:xfrm>
            <a:off x="367200" y="6045447"/>
            <a:ext cx="7260000" cy="5940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GB" sz="600" kern="1200" dirty="0">
                <a:solidFill>
                  <a:srgbClr val="34343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>
                <a:solidFill>
                  <a:schemeClr val="tx1"/>
                </a:solidFill>
              </a:rPr>
              <a:t>B3. Ac </a:t>
            </a:r>
            <a:r>
              <a:rPr lang="en-US" sz="1200" err="1">
                <a:solidFill>
                  <a:schemeClr val="tx1"/>
                </a:solidFill>
              </a:rPr>
              <a:t>ym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mha</a:t>
            </a:r>
            <a:r>
              <a:rPr lang="en-US" sz="1200">
                <a:solidFill>
                  <a:schemeClr val="tx1"/>
                </a:solidFill>
              </a:rPr>
              <a:t> un </a:t>
            </a:r>
            <a:r>
              <a:rPr lang="en-US" sz="1200" err="1">
                <a:solidFill>
                  <a:schemeClr val="tx1"/>
                </a:solidFill>
              </a:rPr>
              <a:t>o'r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ardaloedd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canlynol</a:t>
            </a:r>
            <a:r>
              <a:rPr lang="en-US" sz="1200">
                <a:solidFill>
                  <a:schemeClr val="tx1"/>
                </a:solidFill>
              </a:rPr>
              <a:t> o </a:t>
            </a:r>
            <a:r>
              <a:rPr lang="en-US" sz="1200" err="1">
                <a:solidFill>
                  <a:schemeClr val="tx1"/>
                </a:solidFill>
              </a:rPr>
              <a:t>Ynysoedd</a:t>
            </a:r>
            <a:r>
              <a:rPr lang="en-US" sz="1200">
                <a:solidFill>
                  <a:schemeClr val="tx1"/>
                </a:solidFill>
              </a:rPr>
              <a:t> Prydain ac </a:t>
            </a:r>
            <a:r>
              <a:rPr lang="en-US" sz="1200" err="1">
                <a:solidFill>
                  <a:schemeClr val="tx1"/>
                </a:solidFill>
              </a:rPr>
              <a:t>Iwerddon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wnaethoch</a:t>
            </a:r>
            <a:r>
              <a:rPr lang="en-US" sz="1200">
                <a:solidFill>
                  <a:schemeClr val="tx1"/>
                </a:solidFill>
              </a:rPr>
              <a:t> chi </a:t>
            </a:r>
            <a:r>
              <a:rPr lang="en-US" sz="1200" err="1">
                <a:solidFill>
                  <a:schemeClr val="tx1"/>
                </a:solidFill>
              </a:rPr>
              <a:t>fynd</a:t>
            </a:r>
            <a:r>
              <a:rPr lang="en-US" sz="1200">
                <a:solidFill>
                  <a:schemeClr val="tx1"/>
                </a:solidFill>
              </a:rPr>
              <a:t>? Di-</a:t>
            </a:r>
            <a:r>
              <a:rPr lang="en-US" sz="1200" err="1">
                <a:solidFill>
                  <a:schemeClr val="tx1"/>
                </a:solidFill>
              </a:rPr>
              <a:t>deithwyr</a:t>
            </a:r>
            <a:r>
              <a:rPr lang="en-US" sz="1200">
                <a:solidFill>
                  <a:schemeClr val="tx1"/>
                </a:solidFill>
              </a:rPr>
              <a:t> a </a:t>
            </a:r>
            <a:r>
              <a:rPr lang="en-US" sz="1200" err="1">
                <a:solidFill>
                  <a:schemeClr val="tx1"/>
                </a:solidFill>
              </a:rPr>
              <a:t>aeth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i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rywle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arall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yn</a:t>
            </a:r>
            <a:r>
              <a:rPr lang="en-US" sz="1200">
                <a:solidFill>
                  <a:schemeClr val="tx1"/>
                </a:solidFill>
              </a:rPr>
              <a:t> </a:t>
            </a:r>
            <a:r>
              <a:rPr lang="en-US" sz="1200" err="1">
                <a:solidFill>
                  <a:schemeClr val="tx1"/>
                </a:solidFill>
              </a:rPr>
              <a:t>Ynysoedd</a:t>
            </a:r>
            <a:r>
              <a:rPr lang="en-US" sz="1200">
                <a:solidFill>
                  <a:schemeClr val="tx1"/>
                </a:solidFill>
              </a:rPr>
              <a:t> Prydain neu </a:t>
            </a:r>
            <a:r>
              <a:rPr lang="en-US" sz="1200" err="1">
                <a:solidFill>
                  <a:schemeClr val="tx1"/>
                </a:solidFill>
              </a:rPr>
              <a:t>Iwerddon</a:t>
            </a:r>
            <a:r>
              <a:rPr lang="en-US" sz="1200">
                <a:solidFill>
                  <a:schemeClr val="tx1"/>
                </a:solidFill>
              </a:rPr>
              <a:t>, n=144 (2023), n=103 (2024), n=198 (2025).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8A676A4-6088-9D57-32BB-5392AC6CD5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618FDC9-E9E8-1A0A-B464-5D83771EBA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620000" y="-11430"/>
            <a:ext cx="4572000" cy="6620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20323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VisitBritain powerpoint template 16x9 final">
  <a:themeElements>
    <a:clrScheme name="Custom 2">
      <a:dk1>
        <a:srgbClr val="4B5461"/>
      </a:dk1>
      <a:lt1>
        <a:srgbClr val="FFFFFF"/>
      </a:lt1>
      <a:dk2>
        <a:srgbClr val="4B5461"/>
      </a:dk2>
      <a:lt2>
        <a:srgbClr val="FFFFFF"/>
      </a:lt2>
      <a:accent1>
        <a:srgbClr val="120742"/>
      </a:accent1>
      <a:accent2>
        <a:srgbClr val="D8D8D8"/>
      </a:accent2>
      <a:accent3>
        <a:srgbClr val="518A45"/>
      </a:accent3>
      <a:accent4>
        <a:srgbClr val="FDB332"/>
      </a:accent4>
      <a:accent5>
        <a:srgbClr val="157EAB"/>
      </a:accent5>
      <a:accent6>
        <a:srgbClr val="BFDBF7"/>
      </a:accent6>
      <a:hlink>
        <a:srgbClr val="120742"/>
      </a:hlink>
      <a:folHlink>
        <a:srgbClr val="12074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120742"/>
        </a:solidFill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VisitBritain powerpoint template 16x9.pptx" id="{A974925C-57B1-4DDE-88B9-CC0001E547A0}" vid="{F19EADF2-66DA-4708-8BB7-96895F155A3E}"/>
    </a:ext>
  </a:extLst>
</a:theme>
</file>

<file path=ppt/theme/theme2.xml><?xml version="1.0" encoding="utf-8"?>
<a:theme xmlns:a="http://schemas.openxmlformats.org/drawingml/2006/main" name="1_VisitBritain powerpoint template 16x9 final">
  <a:themeElements>
    <a:clrScheme name="Custom 2">
      <a:dk1>
        <a:srgbClr val="4B5461"/>
      </a:dk1>
      <a:lt1>
        <a:srgbClr val="FFFFFF"/>
      </a:lt1>
      <a:dk2>
        <a:srgbClr val="4B5461"/>
      </a:dk2>
      <a:lt2>
        <a:srgbClr val="FFFFFF"/>
      </a:lt2>
      <a:accent1>
        <a:srgbClr val="120742"/>
      </a:accent1>
      <a:accent2>
        <a:srgbClr val="D8D8D8"/>
      </a:accent2>
      <a:accent3>
        <a:srgbClr val="518A45"/>
      </a:accent3>
      <a:accent4>
        <a:srgbClr val="FDB332"/>
      </a:accent4>
      <a:accent5>
        <a:srgbClr val="157EAB"/>
      </a:accent5>
      <a:accent6>
        <a:srgbClr val="BFDBF7"/>
      </a:accent6>
      <a:hlink>
        <a:srgbClr val="120742"/>
      </a:hlink>
      <a:folHlink>
        <a:srgbClr val="12074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120742"/>
        </a:solidFill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VisitBritain powerpoint template 16x9.pptx" id="{A974925C-57B1-4DDE-88B9-CC0001E547A0}" vid="{F19EADF2-66DA-4708-8BB7-96895F155A3E}"/>
    </a:ext>
  </a:extLst>
</a:theme>
</file>

<file path=ppt/theme/theme3.xml><?xml version="1.0" encoding="utf-8"?>
<a:theme xmlns:a="http://schemas.openxmlformats.org/drawingml/2006/main" name="2_VisitBritain powerpoint template 16x9 final">
  <a:themeElements>
    <a:clrScheme name="Custom 2">
      <a:dk1>
        <a:srgbClr val="4B5461"/>
      </a:dk1>
      <a:lt1>
        <a:srgbClr val="FFFFFF"/>
      </a:lt1>
      <a:dk2>
        <a:srgbClr val="4B5461"/>
      </a:dk2>
      <a:lt2>
        <a:srgbClr val="FFFFFF"/>
      </a:lt2>
      <a:accent1>
        <a:srgbClr val="120742"/>
      </a:accent1>
      <a:accent2>
        <a:srgbClr val="D8D8D8"/>
      </a:accent2>
      <a:accent3>
        <a:srgbClr val="518A45"/>
      </a:accent3>
      <a:accent4>
        <a:srgbClr val="FDB332"/>
      </a:accent4>
      <a:accent5>
        <a:srgbClr val="157EAB"/>
      </a:accent5>
      <a:accent6>
        <a:srgbClr val="BFDBF7"/>
      </a:accent6>
      <a:hlink>
        <a:srgbClr val="120742"/>
      </a:hlink>
      <a:folHlink>
        <a:srgbClr val="12074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120742"/>
        </a:solidFill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VisitBritain powerpoint template 16x9.pptx" id="{A974925C-57B1-4DDE-88B9-CC0001E547A0}" vid="{F19EADF2-66DA-4708-8BB7-96895F155A3E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TM10001115[[fn=Parcel]]</Template>
  <TotalTime>0</TotalTime>
  <Words>4753</Words>
  <Application>Microsoft Office PowerPoint</Application>
  <PresentationFormat>Widescreen</PresentationFormat>
  <Paragraphs>359</Paragraphs>
  <Slides>50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50</vt:i4>
      </vt:variant>
    </vt:vector>
  </HeadingPairs>
  <TitlesOfParts>
    <vt:vector size="57" baseType="lpstr">
      <vt:lpstr>Aptos</vt:lpstr>
      <vt:lpstr>Arial</vt:lpstr>
      <vt:lpstr>Calibri</vt:lpstr>
      <vt:lpstr>Cambria</vt:lpstr>
      <vt:lpstr>VisitBritain powerpoint template 16x9 final</vt:lpstr>
      <vt:lpstr>1_VisitBritain powerpoint template 16x9 final</vt:lpstr>
      <vt:lpstr>2_VisitBritain powerpoint template 16x9 final</vt:lpstr>
      <vt:lpstr>Arolwg ail-gyswllt defnyddwyr Croeso Cymru:  adroddiad yr Almaen (2026)</vt:lpstr>
      <vt:lpstr>Adroddiad Ymchwil Llawn: Arolwg ail-gyswllt defnyddwyr Croeso Cymru – Adroddiad yr Almaen (2026)  Caerdydd: Llywodraeth Cymru, rhif adroddiad GSR: 104/2026  Gellir dod o hyd i’r adroddiad hwn ar dudalennau Ystadegau ac ymchwil gwefan Llywodraeth Cymru: https://www.llyw.cymru/ystadegau-ac-ymchwil </vt:lpstr>
      <vt:lpstr>Cynnwys</vt:lpstr>
      <vt:lpstr>CEFNDIR A METHODOLEG</vt:lpstr>
      <vt:lpstr>Sbarduno twristiaeth i Gymru:  mewnwelediadau gan ymholwyr Almaeneg</vt:lpstr>
      <vt:lpstr>Ochr yn ochr â'r astudiaeth hon, mae Croeso Cymru'n cynhyrchu ystod o fewnwelediad ac ymchwil.</vt:lpstr>
      <vt:lpstr>Methodoleg</vt:lpstr>
      <vt:lpstr>DIFFINIADAU</vt:lpstr>
      <vt:lpstr>CANFYDDIADAU ALLWEDDOL</vt:lpstr>
      <vt:lpstr>CANFYDDIADAU ALLWEDDOL</vt:lpstr>
      <vt:lpstr>PROFFIL YMHOLWYR CROESO CYMRU</vt:lpstr>
      <vt:lpstr>Mae poblogaeth y sampl yn debyg i'r blynyddoedd blaenorol.</vt:lpstr>
      <vt:lpstr>Mae nifer y bobl nad ydynt wedi ymweld â Chymru o'r blaen ond sydd am wneud hynny yn gostwng. Fodd bynnag, mae'r rhai sydd wedi ymweld ac a allai ddychwelyd ar gynnydd.</vt:lpstr>
      <vt:lpstr>Rhanbarth Preswyl | Pob ton</vt:lpstr>
      <vt:lpstr>TROSI TEITHIAU 2025 A'R BERTHYNAS Â CHYMRU</vt:lpstr>
      <vt:lpstr>TROSI TEITHIAU 2025 A'R BERTHYNAS Â CHYMRU</vt:lpstr>
      <vt:lpstr>Amlder gwyliau yng Nghymru | Pob ton</vt:lpstr>
      <vt:lpstr>Amlder gwyliau i Gymru | Pob ton yn ôl cam bywyd</vt:lpstr>
      <vt:lpstr>Cyfartaledd nifer o wyliau i Gymru | Pob ton</vt:lpstr>
      <vt:lpstr>Gwyliau cyn 2025 | Cyfanswm</vt:lpstr>
      <vt:lpstr>NODWEDDION TEITHIAU 2025</vt:lpstr>
      <vt:lpstr>NODWEDDION TEITHIAU 2025</vt:lpstr>
      <vt:lpstr>Sgoriau profiad | Pob ton</vt:lpstr>
      <vt:lpstr>Rhesymau dros dewis Cymru fel cyrchfan gwyliau | Teithiau 2025</vt:lpstr>
      <vt:lpstr>Gweithgareddau mwyaf boblogaidd Cymru | Teithiau 2025</vt:lpstr>
      <vt:lpstr>Dewisiadau cyrchfan | Teithiau 2025</vt:lpstr>
      <vt:lpstr>Mis y daith | Pob ton</vt:lpstr>
      <vt:lpstr>Nifer o nosweithiau | Pob ton</vt:lpstr>
      <vt:lpstr>Fynhonnell bwcio | Teithiau 2025</vt:lpstr>
      <vt:lpstr>Math o lety | Teithiau 2025</vt:lpstr>
      <vt:lpstr>EFFAITH MARCHNATA CROESO CYMRU</vt:lpstr>
      <vt:lpstr>EFFAITH MARCHNATA CROESO CYMRU</vt:lpstr>
      <vt:lpstr>Amlygiad cyfathrebu | Teithiau 2025</vt:lpstr>
      <vt:lpstr>Cyswllt â Croeso Cymru | Teithiau 2025</vt:lpstr>
      <vt:lpstr>Mynediad i wefan Croeso Cymru | Teithiau 2025</vt:lpstr>
      <vt:lpstr>Dylanwad Croeso Cymru ar benderfyniadau taith | Teithiau 2025</vt:lpstr>
      <vt:lpstr>Mathau o gyfathrebu a welwyd a lefel ganfyddedig o ddylanwad | Teithiau 2025</vt:lpstr>
      <vt:lpstr>Amseru penderfyniadau teithiau 2025 | Teithiau 2025</vt:lpstr>
      <vt:lpstr>DEALLUSRWYDD ARTIFFISIAL (DA)</vt:lpstr>
      <vt:lpstr>Cynllunio gyda DA | Teithwyr i Gymru</vt:lpstr>
      <vt:lpstr>TEBYGOLRWYDD YMWELD Â CHYMRU YN 2026</vt:lpstr>
      <vt:lpstr>TEBYGOLRWYDD YMWELD Â CHYMRU YN 2026</vt:lpstr>
      <vt:lpstr>Bwriadau teithiau 2025 | Cyfanswm</vt:lpstr>
      <vt:lpstr>Dylanwad cyfatherbiadau Croeso Cymru | Yn ôl ffynhonnell</vt:lpstr>
      <vt:lpstr>Tebygolrwydd yn y dyfodol o ymweld â Chymru | Yn annhebygol o ymweld â Chymru yn 2026</vt:lpstr>
      <vt:lpstr>RHESYMAU DROS BEIDIO TEITHIO I GYMRU</vt:lpstr>
      <vt:lpstr>CRYNODEB RHESYMAU DROS BEIDIO TEITHIO I GYMRU</vt:lpstr>
      <vt:lpstr>Rhesymau dros beidio ag ymweld â Chymru | Di-deithwyr Cymru 2025</vt:lpstr>
      <vt:lpstr>Ystyrwyr | Di-deithwyr Cymru</vt:lpstr>
      <vt:lpstr>Cyrchfannau amgen di-deithwyr | Di-deithwyr Cymru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Arolwg ail-gyswllt defnyddwyr Croeso Cymru: adroddiad yr Almaen (2026)</dc:title>
  <dc:creator/>
  <cp:lastModifiedBy/>
  <cp:revision>1</cp:revision>
  <dcterms:created xsi:type="dcterms:W3CDTF">2026-09-30T06:44:14Z</dcterms:created>
  <dcterms:modified xsi:type="dcterms:W3CDTF">2026-09-30T06:44:30Z</dcterms:modified>
</cp:coreProperties>
</file>