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952" r:id="rId2"/>
    <p:sldId id="953" r:id="rId3"/>
    <p:sldId id="2147483323" r:id="rId4"/>
    <p:sldId id="1028" r:id="rId5"/>
    <p:sldId id="1233" r:id="rId6"/>
    <p:sldId id="1142" r:id="rId7"/>
    <p:sldId id="1241" r:id="rId8"/>
    <p:sldId id="1243" r:id="rId9"/>
    <p:sldId id="1244" r:id="rId10"/>
    <p:sldId id="1054" r:id="rId11"/>
    <p:sldId id="1242" r:id="rId12"/>
    <p:sldId id="1049" r:id="rId13"/>
    <p:sldId id="1240" r:id="rId14"/>
    <p:sldId id="1172" r:id="rId15"/>
    <p:sldId id="1173" r:id="rId16"/>
    <p:sldId id="1174" r:id="rId17"/>
    <p:sldId id="1175" r:id="rId18"/>
    <p:sldId id="1177" r:id="rId19"/>
    <p:sldId id="1178" r:id="rId20"/>
    <p:sldId id="1179" r:id="rId21"/>
    <p:sldId id="1180" r:id="rId22"/>
    <p:sldId id="1185" r:id="rId23"/>
    <p:sldId id="1186" r:id="rId24"/>
    <p:sldId id="1187" r:id="rId25"/>
    <p:sldId id="1188" r:id="rId26"/>
    <p:sldId id="1189" r:id="rId27"/>
    <p:sldId id="1192" r:id="rId28"/>
    <p:sldId id="1193" r:id="rId29"/>
    <p:sldId id="1237" r:id="rId30"/>
    <p:sldId id="1194" r:id="rId31"/>
    <p:sldId id="1195" r:id="rId32"/>
    <p:sldId id="1197" r:id="rId33"/>
    <p:sldId id="1196" r:id="rId34"/>
    <p:sldId id="1235" r:id="rId35"/>
    <p:sldId id="1201" r:id="rId36"/>
    <p:sldId id="1236" r:id="rId37"/>
    <p:sldId id="1202" r:id="rId38"/>
    <p:sldId id="1203" r:id="rId39"/>
    <p:sldId id="1204" r:id="rId40"/>
    <p:sldId id="1205" r:id="rId41"/>
    <p:sldId id="1206" r:id="rId42"/>
    <p:sldId id="1207" r:id="rId43"/>
    <p:sldId id="1238" r:id="rId44"/>
    <p:sldId id="1208" r:id="rId45"/>
    <p:sldId id="1210" r:id="rId46"/>
    <p:sldId id="1212" r:id="rId47"/>
    <p:sldId id="1211" r:id="rId48"/>
    <p:sldId id="1239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yflwyniad" id="{0D19AEDF-77D3-4425-B6AB-BD2BF311DF4B}">
          <p14:sldIdLst>
            <p14:sldId id="952"/>
            <p14:sldId id="953"/>
            <p14:sldId id="2147483323"/>
          </p14:sldIdLst>
        </p14:section>
        <p14:section name="Cynnwys" id="{82FDBC47-5025-4C6F-9EE8-1DCAAAE3C6BD}">
          <p14:sldIdLst>
            <p14:sldId id="1028"/>
          </p14:sldIdLst>
        </p14:section>
        <p14:section name="Canfyddiadau Allweddol" id="{F98F24C2-E000-4570-8492-D4A8A94D0A11}">
          <p14:sldIdLst>
            <p14:sldId id="1233"/>
            <p14:sldId id="1142"/>
            <p14:sldId id="1241"/>
            <p14:sldId id="1243"/>
            <p14:sldId id="1244"/>
          </p14:sldIdLst>
        </p14:section>
        <p14:section name="Cefndir a Methodoleg" id="{FFC82336-3FB6-46AF-8905-FB6CDB5C1689}">
          <p14:sldIdLst>
            <p14:sldId id="1054"/>
            <p14:sldId id="1242"/>
            <p14:sldId id="1049"/>
            <p14:sldId id="1240"/>
          </p14:sldIdLst>
        </p14:section>
        <p14:section name="Y system dewis cyrchfan gwyliau" id="{EBE23D43-506B-4309-B5CD-CA94BEF2F748}">
          <p14:sldIdLst>
            <p14:sldId id="1172"/>
            <p14:sldId id="1173"/>
            <p14:sldId id="1174"/>
            <p14:sldId id="1175"/>
            <p14:sldId id="1177"/>
            <p14:sldId id="1178"/>
            <p14:sldId id="1179"/>
            <p14:sldId id="1180"/>
          </p14:sldIdLst>
        </p14:section>
        <p14:section name="Dadansoddiad Gallu, Cyfle, Cymhelliant" id="{C49768E6-E4B1-474F-8222-0F175CBDF5CB}">
          <p14:sldIdLst>
            <p14:sldId id="1185"/>
            <p14:sldId id="1186"/>
            <p14:sldId id="1187"/>
            <p14:sldId id="1188"/>
            <p14:sldId id="1189"/>
            <p14:sldId id="1192"/>
            <p14:sldId id="1193"/>
            <p14:sldId id="1237"/>
            <p14:sldId id="1194"/>
            <p14:sldId id="1195"/>
            <p14:sldId id="1197"/>
            <p14:sldId id="1196"/>
            <p14:sldId id="1235"/>
            <p14:sldId id="1201"/>
            <p14:sldId id="1236"/>
            <p14:sldId id="1202"/>
            <p14:sldId id="1203"/>
            <p14:sldId id="1204"/>
            <p14:sldId id="1205"/>
            <p14:sldId id="1206"/>
            <p14:sldId id="1207"/>
            <p14:sldId id="1238"/>
          </p14:sldIdLst>
        </p14:section>
        <p14:section name="Goblygiadau strategol" id="{3BA0D2A8-52D7-48D9-87FB-1DF7A20BC96E}">
          <p14:sldIdLst>
            <p14:sldId id="1208"/>
            <p14:sldId id="1210"/>
            <p14:sldId id="1212"/>
            <p14:sldId id="1211"/>
            <p14:sldId id="123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0742"/>
    <a:srgbClr val="D3E6F9"/>
    <a:srgbClr val="F39203"/>
    <a:srgbClr val="D8EEC0"/>
    <a:srgbClr val="ABDB77"/>
    <a:srgbClr val="FFE3B9"/>
    <a:srgbClr val="FFC269"/>
    <a:srgbClr val="E5F0FB"/>
    <a:srgbClr val="FED1C6"/>
    <a:srgbClr val="EA5A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7" autoAdjust="0"/>
    <p:restoredTop sz="92998" autoAdjust="0"/>
  </p:normalViewPr>
  <p:slideViewPr>
    <p:cSldViewPr snapToGrid="0">
      <p:cViewPr varScale="1">
        <p:scale>
          <a:sx n="106" d="100"/>
          <a:sy n="106" d="100"/>
        </p:scale>
        <p:origin x="57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8/10/relationships/authors" Target="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9B656-B7C4-43F8-90D5-4A95BB2B8C3F}" type="doc">
      <dgm:prSet loTypeId="urn:microsoft.com/office/officeart/2005/8/layout/process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9CBDD936-8980-432A-8700-6642ABEEE171}">
      <dgm:prSet phldrT="[Text]" custT="1"/>
      <dgm:spPr/>
      <dgm:t>
        <a:bodyPr/>
        <a:lstStyle/>
        <a:p>
          <a:r>
            <a:rPr lang="en-GB" sz="1700" b="1" noProof="0" dirty="0"/>
            <a:t>Angen</a:t>
          </a:r>
        </a:p>
      </dgm:t>
      <dgm:extLst>
        <a:ext uri="{E40237B7-FDA0-4F09-8148-C483321AD2D9}">
          <dgm14:cNvPr xmlns:dgm14="http://schemas.microsoft.com/office/drawing/2010/diagram" id="0" name="" descr="Need&#10;Shortlist&#10;Feasibility&#10;Emotion&#10;Book"/>
        </a:ext>
      </dgm:extLst>
    </dgm:pt>
    <dgm:pt modelId="{C8592AF0-8AFD-47A9-8390-BC49DDF2B165}" type="parTrans" cxnId="{020E3E9C-9C5A-4FF8-A84E-72630DADA4C7}">
      <dgm:prSet/>
      <dgm:spPr/>
      <dgm:t>
        <a:bodyPr/>
        <a:lstStyle/>
        <a:p>
          <a:endParaRPr lang="en-GB" sz="1700"/>
        </a:p>
      </dgm:t>
    </dgm:pt>
    <dgm:pt modelId="{050A1371-CBAB-404D-9C96-5919AA2F4CAD}" type="sibTrans" cxnId="{020E3E9C-9C5A-4FF8-A84E-72630DADA4C7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700" noProof="0"/>
        </a:p>
      </dgm:t>
    </dgm:pt>
    <dgm:pt modelId="{7F1CCE9E-1328-4E67-84F4-737193108B3E}">
      <dgm:prSet phldrT="[Text]" custT="1"/>
      <dgm:spPr/>
      <dgm:t>
        <a:bodyPr/>
        <a:lstStyle/>
        <a:p>
          <a:r>
            <a:rPr lang="en-GB" sz="1700" b="1" noProof="0" dirty="0" err="1"/>
            <a:t>Ymarferoldeb</a:t>
          </a:r>
          <a:endParaRPr lang="en-GB" sz="1700" b="1" noProof="0" dirty="0"/>
        </a:p>
      </dgm:t>
    </dgm:pt>
    <dgm:pt modelId="{F6080DE6-6BCB-481D-A551-71456E16A74E}" type="parTrans" cxnId="{F25E5E3E-ECFC-4090-826E-F7998CC72C02}">
      <dgm:prSet/>
      <dgm:spPr/>
      <dgm:t>
        <a:bodyPr/>
        <a:lstStyle/>
        <a:p>
          <a:endParaRPr lang="en-GB" sz="1700"/>
        </a:p>
      </dgm:t>
    </dgm:pt>
    <dgm:pt modelId="{51278CB4-2C44-49EF-9074-E7BE672F5896}" type="sibTrans" cxnId="{F25E5E3E-ECFC-4090-826E-F7998CC72C02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700" noProof="0"/>
        </a:p>
      </dgm:t>
    </dgm:pt>
    <dgm:pt modelId="{A9B3793E-013D-4F3E-980E-4537D810C860}">
      <dgm:prSet phldrT="[Text]" custT="1"/>
      <dgm:spPr/>
      <dgm:t>
        <a:bodyPr/>
        <a:lstStyle/>
        <a:p>
          <a:r>
            <a:rPr lang="en-GB" sz="1700" b="1" noProof="0" dirty="0" err="1"/>
            <a:t>Emosiwn</a:t>
          </a:r>
          <a:endParaRPr lang="en-GB" sz="1700" b="1" noProof="0" dirty="0"/>
        </a:p>
      </dgm:t>
    </dgm:pt>
    <dgm:pt modelId="{986A8A18-D687-4CF1-AEEF-69C63B60D35A}" type="parTrans" cxnId="{0A69C052-C3B6-434D-9663-B40A4636A970}">
      <dgm:prSet/>
      <dgm:spPr/>
      <dgm:t>
        <a:bodyPr/>
        <a:lstStyle/>
        <a:p>
          <a:endParaRPr lang="en-GB" sz="1700"/>
        </a:p>
      </dgm:t>
    </dgm:pt>
    <dgm:pt modelId="{41039624-9B1A-4917-865A-9E80C9CD6A46}" type="sibTrans" cxnId="{0A69C052-C3B6-434D-9663-B40A4636A970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700" noProof="0"/>
        </a:p>
      </dgm:t>
    </dgm:pt>
    <dgm:pt modelId="{35226573-2A91-417E-9977-4C39B7E50463}">
      <dgm:prSet phldrT="[Text]" custT="1"/>
      <dgm:spPr/>
      <dgm:t>
        <a:bodyPr/>
        <a:lstStyle/>
        <a:p>
          <a:r>
            <a:rPr lang="en-GB" sz="1700" b="1" noProof="0" dirty="0" err="1"/>
            <a:t>Rhestr</a:t>
          </a:r>
          <a:r>
            <a:rPr lang="en-GB" sz="1700" b="1" noProof="0" dirty="0"/>
            <a:t> fer</a:t>
          </a:r>
        </a:p>
      </dgm:t>
    </dgm:pt>
    <dgm:pt modelId="{71557CCF-0C40-45D2-8590-E70A72CF9B8B}" type="parTrans" cxnId="{F2CD6F55-69A8-4070-9583-D06FDA111580}">
      <dgm:prSet/>
      <dgm:spPr/>
      <dgm:t>
        <a:bodyPr/>
        <a:lstStyle/>
        <a:p>
          <a:endParaRPr lang="en-GB" sz="1700"/>
        </a:p>
      </dgm:t>
    </dgm:pt>
    <dgm:pt modelId="{20DDA7E7-BA01-4041-9C9E-54906EA476D5}" type="sibTrans" cxnId="{F2CD6F55-69A8-4070-9583-D06FDA111580}">
      <dgm:prSet custT="1"/>
      <dgm:spPr>
        <a:solidFill>
          <a:schemeClr val="bg1"/>
        </a:solidFill>
        <a:ln w="19050">
          <a:noFill/>
        </a:ln>
      </dgm:spPr>
      <dgm:t>
        <a:bodyPr/>
        <a:lstStyle/>
        <a:p>
          <a:endParaRPr lang="en-GB" sz="1700" noProof="0"/>
        </a:p>
      </dgm:t>
    </dgm:pt>
    <dgm:pt modelId="{2595C59D-294D-425E-94B8-97E70E44241E}">
      <dgm:prSet phldrT="[Text]" custT="1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sz="1700" b="1" u="sng" noProof="0" dirty="0" err="1">
              <a:solidFill>
                <a:srgbClr val="120742"/>
              </a:solidFill>
            </a:rPr>
            <a:t>Bwcio</a:t>
          </a:r>
          <a:endParaRPr lang="en-GB" sz="1700" b="1" u="sng" noProof="0" dirty="0">
            <a:solidFill>
              <a:srgbClr val="120742"/>
            </a:solidFill>
          </a:endParaRPr>
        </a:p>
      </dgm:t>
    </dgm:pt>
    <dgm:pt modelId="{50507DC3-07FA-4C5E-84A6-DE097B742C14}" type="parTrans" cxnId="{524D3D77-2F1A-4AE4-9FFA-D83BC27DD560}">
      <dgm:prSet/>
      <dgm:spPr/>
      <dgm:t>
        <a:bodyPr/>
        <a:lstStyle/>
        <a:p>
          <a:endParaRPr lang="en-GB" sz="1700"/>
        </a:p>
      </dgm:t>
    </dgm:pt>
    <dgm:pt modelId="{4AE436DE-6E10-4407-B178-FD8E9153B808}" type="sibTrans" cxnId="{524D3D77-2F1A-4AE4-9FFA-D83BC27DD560}">
      <dgm:prSet/>
      <dgm:spPr/>
      <dgm:t>
        <a:bodyPr/>
        <a:lstStyle/>
        <a:p>
          <a:endParaRPr lang="en-GB" sz="1700"/>
        </a:p>
      </dgm:t>
    </dgm:pt>
    <dgm:pt modelId="{D858603F-8010-4D3F-B552-7274BD8C91BD}" type="pres">
      <dgm:prSet presAssocID="{0F79B656-B7C4-43F8-90D5-4A95BB2B8C3F}" presName="linearFlow" presStyleCnt="0">
        <dgm:presLayoutVars>
          <dgm:resizeHandles val="exact"/>
        </dgm:presLayoutVars>
      </dgm:prSet>
      <dgm:spPr/>
    </dgm:pt>
    <dgm:pt modelId="{2A228769-AFB4-4F67-8C6F-CF4F79A21E55}" type="pres">
      <dgm:prSet presAssocID="{9CBDD936-8980-432A-8700-6642ABEEE171}" presName="node" presStyleLbl="node1" presStyleIdx="0" presStyleCnt="5">
        <dgm:presLayoutVars>
          <dgm:bulletEnabled val="1"/>
        </dgm:presLayoutVars>
      </dgm:prSet>
      <dgm:spPr/>
    </dgm:pt>
    <dgm:pt modelId="{CE0C679C-8B28-48B5-8779-0A7EE35C7F1A}" type="pres">
      <dgm:prSet presAssocID="{050A1371-CBAB-404D-9C96-5919AA2F4CAD}" presName="sibTrans" presStyleLbl="sibTrans2D1" presStyleIdx="0" presStyleCnt="4" custScaleY="67098"/>
      <dgm:spPr/>
    </dgm:pt>
    <dgm:pt modelId="{18611F7E-928C-487E-BD78-028AA8B4C109}" type="pres">
      <dgm:prSet presAssocID="{050A1371-CBAB-404D-9C96-5919AA2F4CAD}" presName="connectorText" presStyleLbl="sibTrans2D1" presStyleIdx="0" presStyleCnt="4"/>
      <dgm:spPr/>
    </dgm:pt>
    <dgm:pt modelId="{E3D34556-F412-4CF6-9611-E9FD8C97A8C5}" type="pres">
      <dgm:prSet presAssocID="{35226573-2A91-417E-9977-4C39B7E50463}" presName="node" presStyleLbl="node1" presStyleIdx="1" presStyleCnt="5">
        <dgm:presLayoutVars>
          <dgm:bulletEnabled val="1"/>
        </dgm:presLayoutVars>
      </dgm:prSet>
      <dgm:spPr/>
    </dgm:pt>
    <dgm:pt modelId="{7015A16A-AF4F-437C-85C5-A16200A036EB}" type="pres">
      <dgm:prSet presAssocID="{20DDA7E7-BA01-4041-9C9E-54906EA476D5}" presName="sibTrans" presStyleLbl="sibTrans2D1" presStyleIdx="1" presStyleCnt="4" custScaleY="67098"/>
      <dgm:spPr/>
    </dgm:pt>
    <dgm:pt modelId="{DE513676-FDF3-49BC-A897-D1F7767B263C}" type="pres">
      <dgm:prSet presAssocID="{20DDA7E7-BA01-4041-9C9E-54906EA476D5}" presName="connectorText" presStyleLbl="sibTrans2D1" presStyleIdx="1" presStyleCnt="4"/>
      <dgm:spPr/>
    </dgm:pt>
    <dgm:pt modelId="{99D96D39-AA20-4583-8F03-4F0039B6AF82}" type="pres">
      <dgm:prSet presAssocID="{7F1CCE9E-1328-4E67-84F4-737193108B3E}" presName="node" presStyleLbl="node1" presStyleIdx="2" presStyleCnt="5">
        <dgm:presLayoutVars>
          <dgm:bulletEnabled val="1"/>
        </dgm:presLayoutVars>
      </dgm:prSet>
      <dgm:spPr/>
    </dgm:pt>
    <dgm:pt modelId="{282357B2-F1F3-4C46-A10D-9B7151174B1C}" type="pres">
      <dgm:prSet presAssocID="{51278CB4-2C44-49EF-9074-E7BE672F5896}" presName="sibTrans" presStyleLbl="sibTrans2D1" presStyleIdx="2" presStyleCnt="4" custScaleY="67098"/>
      <dgm:spPr/>
    </dgm:pt>
    <dgm:pt modelId="{6CFBA985-7006-481F-AB77-9E78B6B8D6B9}" type="pres">
      <dgm:prSet presAssocID="{51278CB4-2C44-49EF-9074-E7BE672F5896}" presName="connectorText" presStyleLbl="sibTrans2D1" presStyleIdx="2" presStyleCnt="4"/>
      <dgm:spPr/>
    </dgm:pt>
    <dgm:pt modelId="{3B17A973-8CFF-49FB-8F6C-617CB2D6B491}" type="pres">
      <dgm:prSet presAssocID="{A9B3793E-013D-4F3E-980E-4537D810C860}" presName="node" presStyleLbl="node1" presStyleIdx="3" presStyleCnt="5">
        <dgm:presLayoutVars>
          <dgm:bulletEnabled val="1"/>
        </dgm:presLayoutVars>
      </dgm:prSet>
      <dgm:spPr/>
    </dgm:pt>
    <dgm:pt modelId="{6D6F726B-224F-48AF-9A24-F0CF8E9EFAF2}" type="pres">
      <dgm:prSet presAssocID="{41039624-9B1A-4917-865A-9E80C9CD6A46}" presName="sibTrans" presStyleLbl="sibTrans2D1" presStyleIdx="3" presStyleCnt="4" custScaleY="67098"/>
      <dgm:spPr/>
    </dgm:pt>
    <dgm:pt modelId="{6B9F58C9-46AF-4FAE-966C-5A1F150A39CF}" type="pres">
      <dgm:prSet presAssocID="{41039624-9B1A-4917-865A-9E80C9CD6A46}" presName="connectorText" presStyleLbl="sibTrans2D1" presStyleIdx="3" presStyleCnt="4"/>
      <dgm:spPr/>
    </dgm:pt>
    <dgm:pt modelId="{99E7D6C7-980F-4535-904C-BEBCD652A204}" type="pres">
      <dgm:prSet presAssocID="{2595C59D-294D-425E-94B8-97E70E44241E}" presName="node" presStyleLbl="node1" presStyleIdx="4" presStyleCnt="5">
        <dgm:presLayoutVars>
          <dgm:bulletEnabled val="1"/>
        </dgm:presLayoutVars>
      </dgm:prSet>
      <dgm:spPr/>
    </dgm:pt>
  </dgm:ptLst>
  <dgm:cxnLst>
    <dgm:cxn modelId="{D9B0051A-1B35-4740-A94B-F642135D7615}" type="presOf" srcId="{2595C59D-294D-425E-94B8-97E70E44241E}" destId="{99E7D6C7-980F-4535-904C-BEBCD652A204}" srcOrd="0" destOrd="0" presId="urn:microsoft.com/office/officeart/2005/8/layout/process2"/>
    <dgm:cxn modelId="{1F0F7626-B2CF-48AC-B088-1F20E2A6A878}" type="presOf" srcId="{35226573-2A91-417E-9977-4C39B7E50463}" destId="{E3D34556-F412-4CF6-9611-E9FD8C97A8C5}" srcOrd="0" destOrd="0" presId="urn:microsoft.com/office/officeart/2005/8/layout/process2"/>
    <dgm:cxn modelId="{01AA532D-283C-4648-8A41-F9A1F338BC2E}" type="presOf" srcId="{050A1371-CBAB-404D-9C96-5919AA2F4CAD}" destId="{CE0C679C-8B28-48B5-8779-0A7EE35C7F1A}" srcOrd="0" destOrd="0" presId="urn:microsoft.com/office/officeart/2005/8/layout/process2"/>
    <dgm:cxn modelId="{9A20BB30-44A4-4D95-A42F-B6BCB682F8BC}" type="presOf" srcId="{9CBDD936-8980-432A-8700-6642ABEEE171}" destId="{2A228769-AFB4-4F67-8C6F-CF4F79A21E55}" srcOrd="0" destOrd="0" presId="urn:microsoft.com/office/officeart/2005/8/layout/process2"/>
    <dgm:cxn modelId="{BC5ED435-52B5-4D2C-AA00-6E2C6AF441F3}" type="presOf" srcId="{0F79B656-B7C4-43F8-90D5-4A95BB2B8C3F}" destId="{D858603F-8010-4D3F-B552-7274BD8C91BD}" srcOrd="0" destOrd="0" presId="urn:microsoft.com/office/officeart/2005/8/layout/process2"/>
    <dgm:cxn modelId="{FD95B536-22AD-4194-8D8D-282B1CE99BBA}" type="presOf" srcId="{7F1CCE9E-1328-4E67-84F4-737193108B3E}" destId="{99D96D39-AA20-4583-8F03-4F0039B6AF82}" srcOrd="0" destOrd="0" presId="urn:microsoft.com/office/officeart/2005/8/layout/process2"/>
    <dgm:cxn modelId="{5F2A7A37-8EDF-489D-A2AD-F4CB3F73B361}" type="presOf" srcId="{20DDA7E7-BA01-4041-9C9E-54906EA476D5}" destId="{7015A16A-AF4F-437C-85C5-A16200A036EB}" srcOrd="0" destOrd="0" presId="urn:microsoft.com/office/officeart/2005/8/layout/process2"/>
    <dgm:cxn modelId="{F25E5E3E-ECFC-4090-826E-F7998CC72C02}" srcId="{0F79B656-B7C4-43F8-90D5-4A95BB2B8C3F}" destId="{7F1CCE9E-1328-4E67-84F4-737193108B3E}" srcOrd="2" destOrd="0" parTransId="{F6080DE6-6BCB-481D-A551-71456E16A74E}" sibTransId="{51278CB4-2C44-49EF-9074-E7BE672F5896}"/>
    <dgm:cxn modelId="{7DE01352-5A83-4B56-ABE6-F66CA837F71A}" type="presOf" srcId="{41039624-9B1A-4917-865A-9E80C9CD6A46}" destId="{6B9F58C9-46AF-4FAE-966C-5A1F150A39CF}" srcOrd="1" destOrd="0" presId="urn:microsoft.com/office/officeart/2005/8/layout/process2"/>
    <dgm:cxn modelId="{0A69C052-C3B6-434D-9663-B40A4636A970}" srcId="{0F79B656-B7C4-43F8-90D5-4A95BB2B8C3F}" destId="{A9B3793E-013D-4F3E-980E-4537D810C860}" srcOrd="3" destOrd="0" parTransId="{986A8A18-D687-4CF1-AEEF-69C63B60D35A}" sibTransId="{41039624-9B1A-4917-865A-9E80C9CD6A46}"/>
    <dgm:cxn modelId="{F2CD6F55-69A8-4070-9583-D06FDA111580}" srcId="{0F79B656-B7C4-43F8-90D5-4A95BB2B8C3F}" destId="{35226573-2A91-417E-9977-4C39B7E50463}" srcOrd="1" destOrd="0" parTransId="{71557CCF-0C40-45D2-8590-E70A72CF9B8B}" sibTransId="{20DDA7E7-BA01-4041-9C9E-54906EA476D5}"/>
    <dgm:cxn modelId="{524D3D77-2F1A-4AE4-9FFA-D83BC27DD560}" srcId="{0F79B656-B7C4-43F8-90D5-4A95BB2B8C3F}" destId="{2595C59D-294D-425E-94B8-97E70E44241E}" srcOrd="4" destOrd="0" parTransId="{50507DC3-07FA-4C5E-84A6-DE097B742C14}" sibTransId="{4AE436DE-6E10-4407-B178-FD8E9153B808}"/>
    <dgm:cxn modelId="{36F87F95-6C67-4E8D-9FB8-5DDC86F11556}" type="presOf" srcId="{51278CB4-2C44-49EF-9074-E7BE672F5896}" destId="{6CFBA985-7006-481F-AB77-9E78B6B8D6B9}" srcOrd="1" destOrd="0" presId="urn:microsoft.com/office/officeart/2005/8/layout/process2"/>
    <dgm:cxn modelId="{020E3E9C-9C5A-4FF8-A84E-72630DADA4C7}" srcId="{0F79B656-B7C4-43F8-90D5-4A95BB2B8C3F}" destId="{9CBDD936-8980-432A-8700-6642ABEEE171}" srcOrd="0" destOrd="0" parTransId="{C8592AF0-8AFD-47A9-8390-BC49DDF2B165}" sibTransId="{050A1371-CBAB-404D-9C96-5919AA2F4CAD}"/>
    <dgm:cxn modelId="{6D4C14B6-086C-4A66-A610-DD87D39BBB4B}" type="presOf" srcId="{41039624-9B1A-4917-865A-9E80C9CD6A46}" destId="{6D6F726B-224F-48AF-9A24-F0CF8E9EFAF2}" srcOrd="0" destOrd="0" presId="urn:microsoft.com/office/officeart/2005/8/layout/process2"/>
    <dgm:cxn modelId="{9EAB29CB-3742-455A-A0AD-6438DB940BBC}" type="presOf" srcId="{050A1371-CBAB-404D-9C96-5919AA2F4CAD}" destId="{18611F7E-928C-487E-BD78-028AA8B4C109}" srcOrd="1" destOrd="0" presId="urn:microsoft.com/office/officeart/2005/8/layout/process2"/>
    <dgm:cxn modelId="{AAA1C1D4-7D7C-4C3D-97CD-A4A478CF1AF4}" type="presOf" srcId="{A9B3793E-013D-4F3E-980E-4537D810C860}" destId="{3B17A973-8CFF-49FB-8F6C-617CB2D6B491}" srcOrd="0" destOrd="0" presId="urn:microsoft.com/office/officeart/2005/8/layout/process2"/>
    <dgm:cxn modelId="{F28EC0E9-2442-44BD-9E8C-E3E8518EA637}" type="presOf" srcId="{20DDA7E7-BA01-4041-9C9E-54906EA476D5}" destId="{DE513676-FDF3-49BC-A897-D1F7767B263C}" srcOrd="1" destOrd="0" presId="urn:microsoft.com/office/officeart/2005/8/layout/process2"/>
    <dgm:cxn modelId="{6BADCDFB-B24A-4421-A69E-A6912E279E6D}" type="presOf" srcId="{51278CB4-2C44-49EF-9074-E7BE672F5896}" destId="{282357B2-F1F3-4C46-A10D-9B7151174B1C}" srcOrd="0" destOrd="0" presId="urn:microsoft.com/office/officeart/2005/8/layout/process2"/>
    <dgm:cxn modelId="{77380123-77C6-4F0A-999F-F671265767F1}" type="presParOf" srcId="{D858603F-8010-4D3F-B552-7274BD8C91BD}" destId="{2A228769-AFB4-4F67-8C6F-CF4F79A21E55}" srcOrd="0" destOrd="0" presId="urn:microsoft.com/office/officeart/2005/8/layout/process2"/>
    <dgm:cxn modelId="{7B35327B-40AA-4345-B7D1-95ADA0E5D331}" type="presParOf" srcId="{D858603F-8010-4D3F-B552-7274BD8C91BD}" destId="{CE0C679C-8B28-48B5-8779-0A7EE35C7F1A}" srcOrd="1" destOrd="0" presId="urn:microsoft.com/office/officeart/2005/8/layout/process2"/>
    <dgm:cxn modelId="{D076C552-7E79-49EB-BF9C-415A46E3A360}" type="presParOf" srcId="{CE0C679C-8B28-48B5-8779-0A7EE35C7F1A}" destId="{18611F7E-928C-487E-BD78-028AA8B4C109}" srcOrd="0" destOrd="0" presId="urn:microsoft.com/office/officeart/2005/8/layout/process2"/>
    <dgm:cxn modelId="{7FF0CEAC-B2DA-4713-AF4C-11B876101CD2}" type="presParOf" srcId="{D858603F-8010-4D3F-B552-7274BD8C91BD}" destId="{E3D34556-F412-4CF6-9611-E9FD8C97A8C5}" srcOrd="2" destOrd="0" presId="urn:microsoft.com/office/officeart/2005/8/layout/process2"/>
    <dgm:cxn modelId="{77269F0F-7875-4713-AB7E-B200354EA5B2}" type="presParOf" srcId="{D858603F-8010-4D3F-B552-7274BD8C91BD}" destId="{7015A16A-AF4F-437C-85C5-A16200A036EB}" srcOrd="3" destOrd="0" presId="urn:microsoft.com/office/officeart/2005/8/layout/process2"/>
    <dgm:cxn modelId="{F175B9D6-B9E3-472D-84C7-0A26158ABF2A}" type="presParOf" srcId="{7015A16A-AF4F-437C-85C5-A16200A036EB}" destId="{DE513676-FDF3-49BC-A897-D1F7767B263C}" srcOrd="0" destOrd="0" presId="urn:microsoft.com/office/officeart/2005/8/layout/process2"/>
    <dgm:cxn modelId="{12C4E6B5-B426-4CC7-B588-3A5E672D1E2D}" type="presParOf" srcId="{D858603F-8010-4D3F-B552-7274BD8C91BD}" destId="{99D96D39-AA20-4583-8F03-4F0039B6AF82}" srcOrd="4" destOrd="0" presId="urn:microsoft.com/office/officeart/2005/8/layout/process2"/>
    <dgm:cxn modelId="{1CFAC9CD-D7E7-4087-8C26-2C7CE9D47648}" type="presParOf" srcId="{D858603F-8010-4D3F-B552-7274BD8C91BD}" destId="{282357B2-F1F3-4C46-A10D-9B7151174B1C}" srcOrd="5" destOrd="0" presId="urn:microsoft.com/office/officeart/2005/8/layout/process2"/>
    <dgm:cxn modelId="{00FD794B-1BB3-4B80-8CDE-79A1A13AE053}" type="presParOf" srcId="{282357B2-F1F3-4C46-A10D-9B7151174B1C}" destId="{6CFBA985-7006-481F-AB77-9E78B6B8D6B9}" srcOrd="0" destOrd="0" presId="urn:microsoft.com/office/officeart/2005/8/layout/process2"/>
    <dgm:cxn modelId="{30A29A87-6DD8-4390-93EE-4C4B2D48EEF1}" type="presParOf" srcId="{D858603F-8010-4D3F-B552-7274BD8C91BD}" destId="{3B17A973-8CFF-49FB-8F6C-617CB2D6B491}" srcOrd="6" destOrd="0" presId="urn:microsoft.com/office/officeart/2005/8/layout/process2"/>
    <dgm:cxn modelId="{6FFC2AB1-3DFF-47A0-A42B-988FFF4EE94E}" type="presParOf" srcId="{D858603F-8010-4D3F-B552-7274BD8C91BD}" destId="{6D6F726B-224F-48AF-9A24-F0CF8E9EFAF2}" srcOrd="7" destOrd="0" presId="urn:microsoft.com/office/officeart/2005/8/layout/process2"/>
    <dgm:cxn modelId="{2F61943D-979A-4F3C-A749-617BD4367160}" type="presParOf" srcId="{6D6F726B-224F-48AF-9A24-F0CF8E9EFAF2}" destId="{6B9F58C9-46AF-4FAE-966C-5A1F150A39CF}" srcOrd="0" destOrd="0" presId="urn:microsoft.com/office/officeart/2005/8/layout/process2"/>
    <dgm:cxn modelId="{BEB9FCC2-DFE7-4C38-A549-3FB42A4F72A0}" type="presParOf" srcId="{D858603F-8010-4D3F-B552-7274BD8C91BD}" destId="{99E7D6C7-980F-4535-904C-BEBCD652A204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28769-AFB4-4F67-8C6F-CF4F79A21E55}">
      <dsp:nvSpPr>
        <dsp:cNvPr id="0" name=""/>
        <dsp:cNvSpPr/>
      </dsp:nvSpPr>
      <dsp:spPr>
        <a:xfrm>
          <a:off x="1909434" y="540"/>
          <a:ext cx="157228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/>
            <a:t>Angen</a:t>
          </a:r>
        </a:p>
      </dsp:txBody>
      <dsp:txXfrm>
        <a:off x="1927947" y="19053"/>
        <a:ext cx="1535255" cy="595047"/>
      </dsp:txXfrm>
    </dsp:sp>
    <dsp:sp modelId="{CE0C679C-8B28-48B5-8779-0A7EE35C7F1A}">
      <dsp:nvSpPr>
        <dsp:cNvPr id="0" name=""/>
        <dsp:cNvSpPr/>
      </dsp:nvSpPr>
      <dsp:spPr>
        <a:xfrm rot="5400000">
          <a:off x="2577061" y="695207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noProof="0"/>
        </a:p>
      </dsp:txBody>
      <dsp:txXfrm rot="-5400000">
        <a:off x="2638320" y="672118"/>
        <a:ext cx="114508" cy="179773"/>
      </dsp:txXfrm>
    </dsp:sp>
    <dsp:sp modelId="{E3D34556-F412-4CF6-9611-E9FD8C97A8C5}">
      <dsp:nvSpPr>
        <dsp:cNvPr id="0" name=""/>
        <dsp:cNvSpPr/>
      </dsp:nvSpPr>
      <dsp:spPr>
        <a:xfrm>
          <a:off x="1909434" y="948649"/>
          <a:ext cx="157228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 err="1"/>
            <a:t>Rhestr</a:t>
          </a:r>
          <a:r>
            <a:rPr lang="en-GB" sz="1700" b="1" kern="1200" noProof="0" dirty="0"/>
            <a:t> fer</a:t>
          </a:r>
        </a:p>
      </dsp:txBody>
      <dsp:txXfrm>
        <a:off x="1927947" y="967162"/>
        <a:ext cx="1535255" cy="595047"/>
      </dsp:txXfrm>
    </dsp:sp>
    <dsp:sp modelId="{7015A16A-AF4F-437C-85C5-A16200A036EB}">
      <dsp:nvSpPr>
        <dsp:cNvPr id="0" name=""/>
        <dsp:cNvSpPr/>
      </dsp:nvSpPr>
      <dsp:spPr>
        <a:xfrm rot="5400000">
          <a:off x="2577061" y="164331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noProof="0"/>
        </a:p>
      </dsp:txBody>
      <dsp:txXfrm rot="-5400000">
        <a:off x="2638320" y="1620227"/>
        <a:ext cx="114508" cy="179773"/>
      </dsp:txXfrm>
    </dsp:sp>
    <dsp:sp modelId="{99D96D39-AA20-4583-8F03-4F0039B6AF82}">
      <dsp:nvSpPr>
        <dsp:cNvPr id="0" name=""/>
        <dsp:cNvSpPr/>
      </dsp:nvSpPr>
      <dsp:spPr>
        <a:xfrm>
          <a:off x="1909434" y="1896759"/>
          <a:ext cx="157228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 err="1"/>
            <a:t>Ymarferoldeb</a:t>
          </a:r>
          <a:endParaRPr lang="en-GB" sz="1700" b="1" kern="1200" noProof="0" dirty="0"/>
        </a:p>
      </dsp:txBody>
      <dsp:txXfrm>
        <a:off x="1927947" y="1915272"/>
        <a:ext cx="1535255" cy="595047"/>
      </dsp:txXfrm>
    </dsp:sp>
    <dsp:sp modelId="{282357B2-F1F3-4C46-A10D-9B7151174B1C}">
      <dsp:nvSpPr>
        <dsp:cNvPr id="0" name=""/>
        <dsp:cNvSpPr/>
      </dsp:nvSpPr>
      <dsp:spPr>
        <a:xfrm rot="5400000">
          <a:off x="2577061" y="259142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noProof="0"/>
        </a:p>
      </dsp:txBody>
      <dsp:txXfrm rot="-5400000">
        <a:off x="2638320" y="2568337"/>
        <a:ext cx="114508" cy="179773"/>
      </dsp:txXfrm>
    </dsp:sp>
    <dsp:sp modelId="{3B17A973-8CFF-49FB-8F6C-617CB2D6B491}">
      <dsp:nvSpPr>
        <dsp:cNvPr id="0" name=""/>
        <dsp:cNvSpPr/>
      </dsp:nvSpPr>
      <dsp:spPr>
        <a:xfrm>
          <a:off x="1909434" y="2844869"/>
          <a:ext cx="1572281" cy="632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 err="1"/>
            <a:t>Emosiwn</a:t>
          </a:r>
          <a:endParaRPr lang="en-GB" sz="1700" b="1" kern="1200" noProof="0" dirty="0"/>
        </a:p>
      </dsp:txBody>
      <dsp:txXfrm>
        <a:off x="1927947" y="2863382"/>
        <a:ext cx="1535255" cy="595047"/>
      </dsp:txXfrm>
    </dsp:sp>
    <dsp:sp modelId="{6D6F726B-224F-48AF-9A24-F0CF8E9EFAF2}">
      <dsp:nvSpPr>
        <dsp:cNvPr id="0" name=""/>
        <dsp:cNvSpPr/>
      </dsp:nvSpPr>
      <dsp:spPr>
        <a:xfrm rot="5400000">
          <a:off x="2577061" y="3539536"/>
          <a:ext cx="237027" cy="190848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 w="19050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 noProof="0"/>
        </a:p>
      </dsp:txBody>
      <dsp:txXfrm rot="-5400000">
        <a:off x="2638320" y="3516447"/>
        <a:ext cx="114508" cy="179773"/>
      </dsp:txXfrm>
    </dsp:sp>
    <dsp:sp modelId="{99E7D6C7-980F-4535-904C-BEBCD652A204}">
      <dsp:nvSpPr>
        <dsp:cNvPr id="0" name=""/>
        <dsp:cNvSpPr/>
      </dsp:nvSpPr>
      <dsp:spPr>
        <a:xfrm>
          <a:off x="1909434" y="3792978"/>
          <a:ext cx="1572281" cy="632073"/>
        </a:xfrm>
        <a:prstGeom prst="roundRect">
          <a:avLst>
            <a:gd name="adj" fmla="val 10000"/>
          </a:avLst>
        </a:prstGeom>
        <a:solidFill>
          <a:schemeClr val="bg2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u="sng" kern="1200" noProof="0" dirty="0" err="1">
              <a:solidFill>
                <a:srgbClr val="120742"/>
              </a:solidFill>
            </a:rPr>
            <a:t>Bwcio</a:t>
          </a:r>
          <a:endParaRPr lang="en-GB" sz="1700" b="1" u="sng" kern="1200" noProof="0" dirty="0">
            <a:solidFill>
              <a:srgbClr val="120742"/>
            </a:solidFill>
          </a:endParaRPr>
        </a:p>
      </dsp:txBody>
      <dsp:txXfrm>
        <a:off x="1927947" y="3811491"/>
        <a:ext cx="1535255" cy="595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34B23F-C8EF-F3EF-99E7-364B65C229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1D5AD-4C08-6090-1813-FFA36F54F6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525A5-1924-46B5-A4BC-19070D8266E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386DA-A9CF-BA47-44D3-626F281E31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688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DF16F-C23A-46E2-B2D7-FCEE5848A64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1B856-5973-49AE-9977-E24CB412D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5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BDEFB-99C6-43D2-BB77-DF7517F454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1" charset="-128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863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563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8C256-43EA-1DF9-B64E-A8C634B71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F489B-E0F8-BE92-6887-084C3C8F1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B863E1-C136-A98B-6E0E-FA2BB01C7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A12CC-E71A-7DB1-A9C8-12169DB8A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307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C2E4-CF04-93D2-AB70-690FEAA6A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2CB11-4E5B-6728-43A7-8FB3E2014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705FD-FA9B-3B13-E1F8-7378F7C40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F8480-F264-895D-90E1-0EB83B806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3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50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FE0C1-8BA7-3D89-9EA1-C97921F6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BB9B15-1286-8B1A-3416-3CB997FBD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0B076-BCDE-461C-8F9B-CEB589AD0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8A147-913D-357A-278E-F152DF768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741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B3B66-5EDF-8310-0FC4-0A0D72059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F6B32-5503-4D9E-02BC-D4B4B898D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316B2-6874-BFF9-022D-0E4826B1F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F1770-4D35-34CE-789D-C7CCCC36D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589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244BD-55E1-64A4-312D-550E90DA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016079-DB2B-1769-41CA-8F900ACDF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109F95-5403-573C-B8C7-DFE97F1BE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16A29-7365-B5A6-FB2E-79041869E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7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B6542-0545-FA43-A436-DD7851726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ED8FB0-D344-8295-E707-5E7ADD3AE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F3DBB-CE87-9359-A618-AFB5C7D92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39610-F261-EA98-2BC7-AEA66BD0CC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833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019CE-3231-B686-F861-02AC4251D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DD3926-BD6B-2DC2-F916-DD4000E05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742574-0C00-65C3-2095-00EDAE4FC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C8D0C-08CE-ADA1-F79E-C624AE756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37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A1361-8A29-AD1E-0146-1E11B0807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98ECD-445F-865B-97C0-CDE26166C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D2089-DB2B-6B33-38A7-3668C01C8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941C4-7C80-A1A4-FC5B-C30904A36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90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A4B14-DF4E-0FFA-D0A0-6D849BC2E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6309ED-99B1-AD9D-F1A4-6DFB30C42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0A3EA-0091-3A2F-D8B9-32A9853AC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BA4D8-A4E2-0180-FD4D-DDBC056B0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103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1B12-B905-6469-BC58-71321A1C7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FB55C-9B74-B0B6-2AD6-0F36B0CD4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5600C-30E6-7030-DF8B-2F5F3872F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62763-CC22-1990-65CA-E4B39739A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54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C578F-C8F0-0C48-16B9-5D9E75DDC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384B5-B304-520C-2E78-EA349857B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A65C3-A55D-52F2-9ED7-5B8D5F1F8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686A4-DA5B-2DAF-2C91-46C8C4DBE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080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83DC4-C91F-A7F5-38EF-25868F59F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61D69-653D-7D83-5F17-BFECE89FA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86204-4FFF-7EAA-100B-239D785B8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EA425-6F0E-2179-ED83-A8424F39A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7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98D71-0BA2-EC97-27DA-3B2ABA5AB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B43F7-520A-85F9-34DE-8208ED2E4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61CD9-9D93-A29F-3C87-63A2BB805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889FD-08AF-D40F-4526-6025290EE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162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357D5-0235-5F74-703F-CA52904F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BC8B1D-37F0-34EC-AA98-8E7437B95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AEE52-8FD5-2E2D-295C-B60514FA0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1527C-4FDF-A763-90A3-7DC11340D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830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81E81-B74A-70E6-8354-B504150C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59BEC-42C3-0A5E-881B-66733C248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AA2B4-98AA-C752-56E0-3BCAFBA61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B9C84-E1C3-1A4F-B225-EAA025166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467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A6B05-FF62-6415-4230-916002942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2C37C-32A4-DAD9-667C-881097653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DDCAF-3964-6472-5C48-E95EC6AB4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15B30-5AAF-21AA-B200-B0E6012CD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751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799E6-4B30-6A0D-E60B-58574AF4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FB7CE7-997F-797E-CB62-8D860CCD3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E6DD5-FCC8-E244-D036-88B38B405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FF135-DE94-3EC6-2FDE-1888BB9EC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00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41FBC-6C79-4E83-AAC6-82690F500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ACACD-2744-CD22-BB33-C5C8DEB96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C8C602-F369-6230-C5CA-197A3BAC4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BD34C-6BC9-209F-21B6-EE33CDCB8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920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854E-9313-16D5-D2C2-5D4F7125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89919B-67EC-D2BD-D4C4-F309A0851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41211-B1F8-D7AD-7BA0-D1B279EAC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D6E78-D1AF-74E7-47E2-F9629DEDF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89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66E82-35BA-78CA-6345-110729C75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BEC3A-126B-52B8-7D25-1A8E6A75D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0FBC32-5C1A-782A-0E04-F4BE5091A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40031-C299-C66F-CE89-3E2541923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93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DA180-6AEC-B9F9-CDDD-E9A525735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31D6A-B7F8-601E-B9D7-F337E16CC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044A2D-8B52-EC9D-CC86-B28368848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553C3-9B6C-3E12-64F2-C8A517DEF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582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62D5-5B83-0B17-B028-7ADFA011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7C46B-9F85-BAF2-463D-F78B06176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6279B-BBD0-884F-5508-11819CA02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6B6D5-9051-BB65-328F-F3E60383B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948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5218-0FCD-9C32-34F7-9C3524239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67259-4455-EB05-262D-FB2177EA9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99712-F0E5-53F7-C00C-2D9A4120F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29B13-72BD-78F0-FA66-26096E9A7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49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049C-E469-FA3A-A36F-6699F490F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0812C-D9A6-F271-9292-103D3AC80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202FD-FE5C-ABBE-B99F-C84401A2B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95029-DBD5-5802-02E0-E26C50336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032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D1841-76E8-87A1-9533-43E302ED8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F3F73-CC3F-7D4F-25C3-C33B0AD90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DCA4A1-3148-2F08-034D-DA37BA6A7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8505F-F400-FF04-34FB-7C8C1037D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6502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BED85-C19C-2CB2-B6B1-F80DBB925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DB6AF-EA65-4BAB-EBF0-43CA59641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9E4B37-EE75-AEE8-3383-202DCF798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BEA7AC-5CBB-3841-28A0-8387DD394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549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1894-2969-1E7B-BD26-7B50F2B40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27CD5-426F-9180-F24F-74E9B1B49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FA378-7B40-F236-B676-108D25514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1712F-F635-965E-8005-058D66BB7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9687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8EDA2-920C-34F9-AE85-0C66D86D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56AD6-A84A-6B96-597C-6C459AC3E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3F8B11-D23F-BD18-EE80-AB8F1C6579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6ADD3-F4BF-20A6-7BD4-74677613C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610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C498-F560-ED5C-BCE5-BB74A2FA9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2E8A0-4045-193D-F18C-D6EFC1362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6CF2B-60EE-1D4E-52E0-6369F2743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97D60-A1FB-937B-C884-8D344D261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383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44B82-01B9-5385-DF0E-E835AF07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688018-5D17-A45A-5C77-9CD811895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C56981-18F9-58B1-E508-F3C60FA4C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156CD-23CD-5811-CB55-117EC797F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4390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C9477-1F41-DC71-DFFC-61994944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BD1A29-FF36-162C-0E9F-CDA71E2E1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31087-224A-519E-322C-1E0B94FC9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A8D8A-9BA3-5275-C2B3-D7D329D76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6381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C09C4-7751-B68F-F648-6F5F19D6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AB29B-B46B-88DA-3A20-19691D8B7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D773E-EF8F-A5E4-7B05-2D4FFC080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77379-C6BA-813E-80D4-6A5900DF0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6643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E8275-161C-DD3D-C80F-30D1559B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9F19D-C85B-B114-00D5-50A6C54FE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FF3CB-819F-775D-2046-33937759FA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0C246-86B1-D7BF-2A70-2AC9CEAEB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1766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BB777-5CB5-CB77-D734-42E85660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23E501-D742-0EF1-B4A3-181982871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2B80A7-8A85-E687-4479-B6DA62601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2EA5B-3C41-A62E-CB20-D2C51ED64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2564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1A31F-3600-5614-2C65-01F546921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A5B89-6A8E-3647-1DCD-44EA822F0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3242C4-EEB6-36D4-7E7E-76D63F051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16CE7-94B3-7E0F-11C1-A7304FE2F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1171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4E62E-CE14-7E24-0996-67B26EEA7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46026-C09E-7922-2BB2-F74AA4A30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B6EC55-0541-FB03-79A7-9EAFBCF03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AE3BF-AE1C-0D9F-6910-32709035D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1112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D9732-790D-167B-9AC3-6ACBC5FC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71F97-6F61-7A2A-1A7F-49380AF91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333FF-5E22-C069-F341-6DD6B402E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DD83F-7970-AC5F-E0CA-24D4D69D7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3594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96239-09F4-B0FD-752F-3F60589B7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7584D-6149-51A5-C5D2-182613479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805E5-579C-4C97-92F8-AF572669D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99AAB-9E91-3A1A-66C8-2FE77FAF9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91B856-5973-49AE-9977-E24CB412D712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97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21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336550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7200" y="0"/>
            <a:ext cx="45648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9700" y="1133475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7" y="6604223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137F8-C350-A694-67BF-A7E61F6326EE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172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B8BAE3-D2A3-7831-5B75-2915FFE368AB}"/>
              </a:ext>
            </a:extLst>
          </p:cNvPr>
          <p:cNvSpPr/>
          <p:nvPr userDrawn="1"/>
        </p:nvSpPr>
        <p:spPr>
          <a:xfrm>
            <a:off x="-14163" y="0"/>
            <a:ext cx="5500564" cy="6858000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1041369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3074" name="Picture 2" descr="Welsh Government Logo">
            <a:extLst>
              <a:ext uri="{FF2B5EF4-FFF2-40B4-BE49-F238E27FC236}">
                <a16:creationId xmlns:a16="http://schemas.microsoft.com/office/drawing/2014/main" id="{4409CF9D-498F-14C7-05C5-85D8682D41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46" y="608042"/>
            <a:ext cx="907166" cy="60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40612015-5975-93A2-F805-95B27C0182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" y="365125"/>
            <a:ext cx="646501" cy="2081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F970E-26F0-609E-8324-9B1C84697D69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560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5700" cy="549275"/>
          </a:xfrm>
        </p:spPr>
        <p:txBody>
          <a:bodyPr>
            <a:noAutofit/>
          </a:bodyPr>
          <a:lstStyle>
            <a:lvl1pPr algn="l">
              <a:defRPr sz="18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3057EE98-D455-EF97-934A-9518EB5A06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1162050"/>
            <a:ext cx="4851400" cy="4946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C91D-32B9-F018-C1EA-9CC5D2F7292C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6277FD-DE53-EBBD-BCB4-3629ACA50505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70F017B8-53BB-E05E-6108-2022F81A93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288E3485-5785-5E6F-9ABA-BA2EAE1796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442667-5672-E683-9936-497B0CFC09F2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434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D7D65FC-1638-E223-C595-5A376F9E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7813"/>
            <a:ext cx="10620375" cy="549275"/>
          </a:xfrm>
        </p:spPr>
        <p:txBody>
          <a:bodyPr>
            <a:noAutofit/>
          </a:bodyPr>
          <a:lstStyle>
            <a:lvl1pPr algn="l">
              <a:defRPr sz="2400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CC4A44-72EB-5D4B-B604-41D0CBB3EFB8}"/>
              </a:ext>
            </a:extLst>
          </p:cNvPr>
          <p:cNvSpPr txBox="1"/>
          <p:nvPr userDrawn="1"/>
        </p:nvSpPr>
        <p:spPr>
          <a:xfrm>
            <a:off x="250086" y="6492875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7A6D0-FD12-C08C-D0ED-D927B74F115E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B8DC6A5B-18A1-A22B-66BD-C680A97A3F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23390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3EE3B1E5-2AE0-873C-4DDF-0884AD9D05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7AA677-049A-4C80-3F97-0EB75B0645D5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190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1A19D0-27C6-E328-AF2B-2A8B5220D430}"/>
              </a:ext>
            </a:extLst>
          </p:cNvPr>
          <p:cNvSpPr/>
          <p:nvPr userDrawn="1"/>
        </p:nvSpPr>
        <p:spPr>
          <a:xfrm rot="5400000">
            <a:off x="7970997" y="1824252"/>
            <a:ext cx="2565081" cy="5876925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E939716B-2A46-E3D1-C447-81C12AD230D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62975" y="3819739"/>
            <a:ext cx="3467100" cy="18859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2" descr="Welsh Government Logo">
            <a:extLst>
              <a:ext uri="{FF2B5EF4-FFF2-40B4-BE49-F238E27FC236}">
                <a16:creationId xmlns:a16="http://schemas.microsoft.com/office/drawing/2014/main" id="{69DD4672-AA9B-96EE-D941-D8FC34889A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1" y="4811652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3D294B5D-EE39-C63A-E247-D08E7C9DC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76" y="4554522"/>
            <a:ext cx="646501" cy="2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5457B1-8C4A-0A59-D8EF-46BF0549A1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036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022C2808-630D-D4CF-42BE-1F4371D580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48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BD2C1520-BD52-7D1B-E029-FA2F2636C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635" y="1157317"/>
            <a:ext cx="3790800" cy="5700681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80631E-EDE1-E5F1-B051-5AB6FC2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0000"/>
            <a:ext cx="11099801" cy="549275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rgbClr val="1207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591EB-EF83-6C45-2C03-428E31AAFBE8}"/>
              </a:ext>
            </a:extLst>
          </p:cNvPr>
          <p:cNvSpPr/>
          <p:nvPr userDrawn="1"/>
        </p:nvSpPr>
        <p:spPr>
          <a:xfrm rot="5400000">
            <a:off x="5969112" y="635111"/>
            <a:ext cx="253778" cy="12192002"/>
          </a:xfrm>
          <a:prstGeom prst="rect">
            <a:avLst/>
          </a:prstGeom>
          <a:solidFill>
            <a:srgbClr val="1207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2" descr="Welsh Government Logo">
            <a:extLst>
              <a:ext uri="{FF2B5EF4-FFF2-40B4-BE49-F238E27FC236}">
                <a16:creationId xmlns:a16="http://schemas.microsoft.com/office/drawing/2014/main" id="{04E28F06-1142-B16A-848D-38804E37B6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055" y="6605102"/>
            <a:ext cx="380669" cy="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3E10C61A-72D1-CD0E-F016-31BF99BA29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726" y="6703847"/>
            <a:ext cx="271286" cy="873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0CC0B1-AF4B-0A30-169F-698A303E06F4}"/>
              </a:ext>
            </a:extLst>
          </p:cNvPr>
          <p:cNvSpPr txBox="1"/>
          <p:nvPr userDrawn="1"/>
        </p:nvSpPr>
        <p:spPr>
          <a:xfrm>
            <a:off x="0" y="6623390"/>
            <a:ext cx="3097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97D663C5-261E-4FDB-8E57-EC89341B6E58}" type="slidenum">
              <a:rPr lang="en-GB" sz="800" b="0" i="0" smtClean="0">
                <a:solidFill>
                  <a:schemeClr val="bg1"/>
                </a:solidFill>
                <a:effectLst/>
                <a:latin typeface="+mj-lt"/>
              </a:rPr>
              <a:t>‹#›</a:t>
            </a:fld>
            <a:endParaRPr lang="en-GB" sz="1050" b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969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/>
        </p:nvSpPr>
        <p:spPr>
          <a:xfrm>
            <a:off x="-1026724" y="6492875"/>
            <a:ext cx="147605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42EA9E-67C9-4C87-932C-8F489DA21F6E}" type="slidenum">
              <a:rPr lang="en-GB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GB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1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4" r:id="rId3"/>
    <p:sldLayoutId id="2147483673" r:id="rId4"/>
    <p:sldLayoutId id="2147483670" r:id="rId5"/>
    <p:sldLayoutId id="2147483672" r:id="rId6"/>
    <p:sldLayoutId id="2147483675" r:id="rId7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lyw.cymru/ystadegau-ac-ymchwi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lyw.cymru/adroddiad-galwr-farchnad-ym-maes-twristiaeth" TargetMode="External"/><Relationship Id="rId2" Type="http://schemas.openxmlformats.org/officeDocument/2006/relationships/hyperlink" Target="https://www.llyw.cymru/ystadegau-twristiaeth-ddomestig-prydain-faw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lyw.cymru/arolwg-ailgysylltu-croeso-cymru" TargetMode="External"/><Relationship Id="rId5" Type="http://schemas.openxmlformats.org/officeDocument/2006/relationships/hyperlink" Target="https://www.llyw.cymru/datblygu-twristiaeth-beicio" TargetMode="External"/><Relationship Id="rId4" Type="http://schemas.openxmlformats.org/officeDocument/2006/relationships/hyperlink" Target="https://www.llyw.cymru/baromedr-twristiaet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15" descr="Visit Wales consumer re-contact survey – &#10;UK and Ireland report (2025)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825122" y="2192485"/>
            <a:ext cx="887132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lvl="0" defTabSz="609585">
              <a:spcBef>
                <a:spcPct val="50000"/>
              </a:spcBef>
              <a:buNone/>
              <a:defRPr/>
            </a:pPr>
            <a:r>
              <a:rPr lang="en-GB" sz="2400" dirty="0" err="1"/>
              <a:t>Galw'r</a:t>
            </a:r>
            <a:r>
              <a:rPr lang="en-GB" sz="2400" dirty="0"/>
              <a:t> </a:t>
            </a:r>
            <a:r>
              <a:rPr lang="en-GB" sz="2400" dirty="0" err="1"/>
              <a:t>farchnad</a:t>
            </a:r>
            <a:r>
              <a:rPr lang="en-GB" sz="2400" dirty="0"/>
              <a:t> </a:t>
            </a:r>
            <a:r>
              <a:rPr lang="en-GB" sz="2400" dirty="0" err="1"/>
              <a:t>ddefnyddwyr</a:t>
            </a:r>
            <a:r>
              <a:rPr lang="en-GB" sz="2400" dirty="0"/>
              <a:t> </a:t>
            </a:r>
            <a:r>
              <a:rPr lang="en-GB" sz="2400" dirty="0" err="1"/>
              <a:t>Croeso</a:t>
            </a:r>
            <a:r>
              <a:rPr lang="en-GB" sz="2400" dirty="0"/>
              <a:t> Cymru COM-B: </a:t>
            </a:r>
            <a:br>
              <a:rPr lang="en-GB" sz="2400" dirty="0"/>
            </a:br>
            <a:r>
              <a:rPr lang="en-GB" sz="2400" dirty="0"/>
              <a:t>Y DU, UDA a'r </a:t>
            </a:r>
            <a:r>
              <a:rPr lang="en-GB" sz="2400" dirty="0" err="1"/>
              <a:t>Almaen</a:t>
            </a:r>
            <a:r>
              <a:rPr lang="en-GB" sz="2400" dirty="0"/>
              <a:t> (2026)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4B5461"/>
              </a:solidFill>
              <a:effectLst/>
              <a:uLnTx/>
              <a:uFillTx/>
              <a:latin typeface="Arial" charset="0"/>
              <a:ea typeface="ＭＳ Ｐゴシック" pitchFamily="1" charset="-128"/>
              <a:cs typeface="+mn-cs"/>
            </a:endParaRPr>
          </a:p>
        </p:txBody>
      </p:sp>
      <p:pic>
        <p:nvPicPr>
          <p:cNvPr id="614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3" y="364220"/>
            <a:ext cx="1537051" cy="136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 descr="Social Research Number: TBC Publication date: TBC&#10;"/>
          <p:cNvSpPr txBox="1"/>
          <p:nvPr/>
        </p:nvSpPr>
        <p:spPr>
          <a:xfrm>
            <a:off x="2901744" y="488475"/>
            <a:ext cx="4348142" cy="68666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Rhif Ymchwil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Gymdeithasol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 </a:t>
            </a:r>
            <a:r>
              <a:rPr lang="en-GB" sz="1467" cap="small" spc="67" dirty="0">
                <a:solidFill>
                  <a:srgbClr val="2C486E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82/2026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Dyddiad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sz="1467" b="0" i="0" u="none" strike="noStrike" kern="1200" cap="small" spc="67" normalizeH="0" baseline="0" noProof="0" dirty="0" err="1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Cyhoeddi</a:t>
            </a:r>
            <a:r>
              <a:rPr kumimoji="0" lang="en-GB" sz="1467" b="0" i="0" u="none" strike="noStrike" kern="1200" cap="small" spc="67" normalizeH="0" baseline="0" noProof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: </a:t>
            </a:r>
            <a:r>
              <a:rPr kumimoji="0" lang="en-GB" sz="1467" b="0" i="0" u="none" strike="noStrike" kern="1200" cap="small" spc="67" normalizeH="0" baseline="0" dirty="0">
                <a:ln>
                  <a:noFill/>
                </a:ln>
                <a:solidFill>
                  <a:srgbClr val="2C486E"/>
                </a:solidFill>
                <a:effectLst/>
                <a:uLnTx/>
                <a:uFillTx/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01/10/2026</a:t>
            </a:r>
            <a:endParaRPr kumimoji="0" lang="en-GB" sz="1467" b="0" i="0" u="none" strike="noStrike" kern="1200" cap="small" spc="67" normalizeH="0" baseline="0" noProof="0" dirty="0">
              <a:ln>
                <a:noFill/>
              </a:ln>
              <a:solidFill>
                <a:srgbClr val="2C486E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 Box 1" descr="Digital ISBN: TBC&#10;© Crown Copyright&#10;"/>
          <p:cNvSpPr txBox="1"/>
          <p:nvPr/>
        </p:nvSpPr>
        <p:spPr>
          <a:xfrm>
            <a:off x="825122" y="5727283"/>
            <a:ext cx="3620372" cy="9080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ISBN</a:t>
            </a:r>
            <a:r>
              <a:rPr lang="en-GB" sz="1200" noProof="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978-1-80853-447-8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609585" rtl="0" eaLnBrk="1" fontAlgn="auto" latinLnBrk="0" hangingPunct="1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© </a:t>
            </a:r>
            <a:r>
              <a:rPr lang="en-GB" sz="1200" dirty="0" err="1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Hawlfraint</a:t>
            </a:r>
            <a:r>
              <a:rPr lang="en-GB" sz="1200" dirty="0">
                <a:solidFill>
                  <a:srgbClr val="12074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Goron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" descr="Mae’r ddogfen yma hefyd ar gael yn Gymraeg.&#10;&#10;This document is also available in Welsh.&#10;"/>
          <p:cNvSpPr txBox="1"/>
          <p:nvPr/>
        </p:nvSpPr>
        <p:spPr>
          <a:xfrm>
            <a:off x="8320343" y="5874038"/>
            <a:ext cx="3620372" cy="761292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lc="http://schemas.openxmlformats.org/drawingml/2006/lockedCanvas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Mae’r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ddogfen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yma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hefyd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gael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Saesneg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document is also available in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Englsih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15" y="1"/>
            <a:ext cx="1917700" cy="2190327"/>
          </a:xfrm>
          <a:prstGeom prst="rect">
            <a:avLst/>
          </a:prstGeom>
          <a:extLst>
            <a:ext uri="{FAA26D3D-D897-4be2-8F04-BA451C77F1D7}">
              <ma14:placeholderFlag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3742319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A5EA80-897C-E2CC-15A5-EC36EB724AC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-2387600"/>
            <a:ext cx="9144000" cy="2387600"/>
          </a:xfrm>
          <a:prstGeom prst="rect">
            <a:avLst/>
          </a:prstGeom>
        </p:spPr>
        <p:txBody>
          <a:bodyPr anchor="b"/>
          <a:lstStyle/>
          <a:p>
            <a:r>
              <a:rPr lang="en-GB" dirty="0" err="1"/>
              <a:t>Gwybodaeth</a:t>
            </a:r>
            <a:endParaRPr lang="en-GB" dirty="0"/>
          </a:p>
        </p:txBody>
      </p:sp>
      <p:sp>
        <p:nvSpPr>
          <p:cNvPr id="2" name="Text Placeholder 4" descr="&#10; Full Research Report:  Visit Wales consumer re-contact survey – UK and Ireland report (2025)&#10;&#10; Cardiff: Welsh Government, GSR report number TBC.&#10;&#10; Available at: TBC&#10;">
            <a:extLst>
              <a:ext uri="{FF2B5EF4-FFF2-40B4-BE49-F238E27FC236}">
                <a16:creationId xmlns:a16="http://schemas.microsoft.com/office/drawing/2014/main" id="{075A5E56-1764-27E8-8B23-D8B22B1CFE3C}"/>
              </a:ext>
            </a:extLst>
          </p:cNvPr>
          <p:cNvSpPr txBox="1">
            <a:spLocks/>
          </p:cNvSpPr>
          <p:nvPr/>
        </p:nvSpPr>
        <p:spPr>
          <a:xfrm>
            <a:off x="564543" y="1112662"/>
            <a:ext cx="10966197" cy="135729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2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Adroddiad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Ymchwil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Llawn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Adroddiad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galw'r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farchnad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COM-B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Cymru - Y DU, UDA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a'r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Almaen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(2026)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Llywodraeth Cymru,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rhif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adroddiad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GSR: 82/2026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400" dirty="0">
                <a:solidFill>
                  <a:srgbClr val="120742"/>
                </a:solidFill>
              </a:rPr>
              <a:t>Gellir </a:t>
            </a:r>
            <a:r>
              <a:rPr lang="en-GB" sz="1400" dirty="0" err="1">
                <a:solidFill>
                  <a:srgbClr val="120742"/>
                </a:solidFill>
              </a:rPr>
              <a:t>dod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hyd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i’r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adroddiad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hwn</a:t>
            </a:r>
            <a:r>
              <a:rPr lang="en-GB" sz="1400" dirty="0">
                <a:solidFill>
                  <a:srgbClr val="120742"/>
                </a:solidFill>
              </a:rPr>
              <a:t> ar </a:t>
            </a:r>
            <a:r>
              <a:rPr lang="en-GB" sz="1400" dirty="0" err="1">
                <a:solidFill>
                  <a:srgbClr val="120742"/>
                </a:solidFill>
              </a:rPr>
              <a:t>dudalennau</a:t>
            </a:r>
            <a:r>
              <a:rPr lang="en-GB" sz="1400" dirty="0">
                <a:solidFill>
                  <a:srgbClr val="120742"/>
                </a:solidFill>
              </a:rPr>
              <a:t> Ystadegau ac </a:t>
            </a:r>
            <a:r>
              <a:rPr lang="en-GB" sz="1400" dirty="0" err="1">
                <a:solidFill>
                  <a:srgbClr val="120742"/>
                </a:solidFill>
              </a:rPr>
              <a:t>ymchwil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gwefan</a:t>
            </a:r>
            <a:r>
              <a:rPr lang="en-GB" sz="1400" dirty="0">
                <a:solidFill>
                  <a:srgbClr val="120742"/>
                </a:solidFill>
              </a:rPr>
              <a:t> Llywodraeth Cymru: </a:t>
            </a:r>
            <a:r>
              <a:rPr lang="en-GB" sz="1400" dirty="0">
                <a:solidFill>
                  <a:srgbClr val="120742"/>
                </a:solidFill>
                <a:hlinkClick r:id="rId2"/>
              </a:rPr>
              <a:t>https://www.llyw.cymru/ystadegau-ac-ymchwil</a:t>
            </a:r>
            <a:br>
              <a:rPr lang="en-GB" sz="1400" dirty="0">
                <a:solidFill>
                  <a:srgbClr val="120742"/>
                </a:solidFill>
              </a:rPr>
            </a:b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4" descr="Views expressed in this report are those of the researcher and not necessarily those of the Welsh Government. &#10;&#10;&#10;&#10;For further information please contact: &#10;&#10;Research and Insights Team&#10;Visit Wales, &#10;Economy, Energy and Planning&#10;Cathays Park&#10;Cardiff&#10;CF10 3NQ&#10;Email: tourismresearch@gov.wales &#10;">
            <a:extLst>
              <a:ext uri="{FF2B5EF4-FFF2-40B4-BE49-F238E27FC236}">
                <a16:creationId xmlns:a16="http://schemas.microsoft.com/office/drawing/2014/main" id="{2D11D167-655C-A196-181C-B73FDDFF9F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564542" y="2721042"/>
            <a:ext cx="10642455" cy="19389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900" kern="1200" dirty="0" smtClean="0">
                <a:solidFill>
                  <a:srgbClr val="4040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Open Sans Light" panose="020B0306030504020204" pitchFamily="34" charset="0"/>
                <a:cs typeface="Verdana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Barn yr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ymchwilydd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yw'r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safbwyntiau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fynegir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yr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adroddiad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hwn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ac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nid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reidrwydd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rai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Llywodraeth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Cymru.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400" dirty="0">
              <a:solidFill>
                <a:srgbClr val="120742"/>
              </a:solidFill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ragor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wybodaeth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cysylltwch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â: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Tîm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Ymchwil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Mewnwelediad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Croeso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Cymru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Yr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Economi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Ynni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Chynllunio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Parc Cathays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Caerdydd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CF10 3NQ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bost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tourismresearch@gov.wales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5D40D4-215F-3D7B-819C-64B13F935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366" y="6098859"/>
            <a:ext cx="713656" cy="68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A14E0-84BB-7428-0302-E619BAD0F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576" y="6388100"/>
            <a:ext cx="812421" cy="2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63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3526A1-52B6-11D6-6276-8B21AEB84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484434"/>
            <a:ext cx="4965700" cy="549275"/>
          </a:xfrm>
        </p:spPr>
        <p:txBody>
          <a:bodyPr/>
          <a:lstStyle/>
          <a:p>
            <a:r>
              <a:rPr lang="en-GB" dirty="0"/>
              <a:t>Adroddiadau </a:t>
            </a:r>
            <a:r>
              <a:rPr lang="en-GB" dirty="0" err="1"/>
              <a:t>eraill</a:t>
            </a:r>
            <a:endParaRPr lang="en-GB" dirty="0"/>
          </a:p>
        </p:txBody>
      </p:sp>
      <p:sp>
        <p:nvSpPr>
          <p:cNvPr id="6" name="Title 5" descr="Driving tourism to Wales: &#10;insights from UK &amp; Ireland enquirers">
            <a:extLst>
              <a:ext uri="{FF2B5EF4-FFF2-40B4-BE49-F238E27FC236}">
                <a16:creationId xmlns:a16="http://schemas.microsoft.com/office/drawing/2014/main" id="{956B8181-49A0-AE2F-392B-D5C30305678D}"/>
              </a:ext>
            </a:extLst>
          </p:cNvPr>
          <p:cNvSpPr>
            <a:spLocks/>
          </p:cNvSpPr>
          <p:nvPr/>
        </p:nvSpPr>
        <p:spPr>
          <a:xfrm>
            <a:off x="359999" y="413633"/>
            <a:ext cx="1064545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 err="1">
                <a:solidFill>
                  <a:srgbClr val="120742"/>
                </a:solidFill>
              </a:rPr>
              <a:t>Ochr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yn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ochr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â'r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astudiaeth</a:t>
            </a:r>
            <a:r>
              <a:rPr lang="en-US" sz="2400" b="1" dirty="0">
                <a:solidFill>
                  <a:srgbClr val="120742"/>
                </a:solidFill>
              </a:rPr>
              <a:t> hon, </a:t>
            </a:r>
            <a:r>
              <a:rPr lang="en-US" sz="2400" b="1" dirty="0" err="1">
                <a:solidFill>
                  <a:srgbClr val="120742"/>
                </a:solidFill>
              </a:rPr>
              <a:t>mae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Croeso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Cymru'n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cynhyrchu</a:t>
            </a:r>
            <a:r>
              <a:rPr lang="en-US" sz="2400" b="1" dirty="0">
                <a:solidFill>
                  <a:srgbClr val="120742"/>
                </a:solidFill>
              </a:rPr>
              <a:t> </a:t>
            </a:r>
            <a:r>
              <a:rPr lang="en-US" sz="2400" b="1" dirty="0" err="1">
                <a:solidFill>
                  <a:srgbClr val="120742"/>
                </a:solidFill>
              </a:rPr>
              <a:t>ystod</a:t>
            </a:r>
            <a:r>
              <a:rPr lang="en-US" sz="2400" b="1" dirty="0">
                <a:solidFill>
                  <a:srgbClr val="120742"/>
                </a:solidFill>
              </a:rPr>
              <a:t> o </a:t>
            </a:r>
            <a:r>
              <a:rPr lang="en-US" sz="2400" b="1" dirty="0" err="1">
                <a:solidFill>
                  <a:srgbClr val="120742"/>
                </a:solidFill>
              </a:rPr>
              <a:t>fewnwelediad</a:t>
            </a:r>
            <a:r>
              <a:rPr lang="en-US" sz="2400" b="1" dirty="0">
                <a:solidFill>
                  <a:srgbClr val="120742"/>
                </a:solidFill>
              </a:rPr>
              <a:t> ac </a:t>
            </a:r>
            <a:r>
              <a:rPr lang="en-US" sz="2400" b="1" dirty="0" err="1">
                <a:solidFill>
                  <a:srgbClr val="120742"/>
                </a:solidFill>
              </a:rPr>
              <a:t>ymchwil</a:t>
            </a:r>
            <a:r>
              <a:rPr lang="en-US" sz="2400" b="1" dirty="0">
                <a:solidFill>
                  <a:srgbClr val="120742"/>
                </a:solidFill>
              </a:rPr>
              <a:t>.</a:t>
            </a:r>
          </a:p>
        </p:txBody>
      </p:sp>
      <p:sp>
        <p:nvSpPr>
          <p:cNvPr id="8" name="Content Placeholder 7" descr="Visit Wales, the Welsh Government's tourism team, is responsible for deploying tourism campaigns in the UK and internationally to position Wales as a leading tourist destination.&#10;&#10;This detailed report analyses data from an online survey conducted in February and March 2025 amongst Visit Wales’s UK and Ireland consumer contacts (referred to as ‘enquirers’ throughout). A separate report is also available for German enquirers. &#10;&#10;The primary research objectives of the survey were to:&#10;Assess trip conversion and relationship with Wales&#10;Understand the characteristics of trips taken in 2024&#10;Campaign awareness&#10;Quantify the impact of the marketing&#10;Understand plans for trips in 2025&#10;Assess the reasons for not taking a trip in 2024&#10;&#10;">
            <a:extLst>
              <a:ext uri="{FF2B5EF4-FFF2-40B4-BE49-F238E27FC236}">
                <a16:creationId xmlns:a16="http://schemas.microsoft.com/office/drawing/2014/main" id="{037BA414-6CB1-7037-AEB4-001E22B208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9514" y="1513571"/>
            <a:ext cx="10924131" cy="4749205"/>
          </a:xfrm>
        </p:spPr>
        <p:txBody>
          <a:bodyPr/>
          <a:lstStyle/>
          <a:p>
            <a:r>
              <a:rPr lang="en-GB" sz="1600" b="1" noProof="0" dirty="0">
                <a:solidFill>
                  <a:srgbClr val="04043F"/>
                </a:solidFill>
              </a:rPr>
              <a:t>Ystadegau </a:t>
            </a:r>
            <a:r>
              <a:rPr lang="en-GB" sz="1600" b="1" noProof="0" dirty="0" err="1">
                <a:solidFill>
                  <a:srgbClr val="04043F"/>
                </a:solidFill>
              </a:rPr>
              <a:t>Twristiaeth</a:t>
            </a:r>
            <a:r>
              <a:rPr lang="en-GB" sz="1600" b="1" noProof="0" dirty="0">
                <a:solidFill>
                  <a:srgbClr val="04043F"/>
                </a:solidFill>
              </a:rPr>
              <a:t> </a:t>
            </a:r>
            <a:r>
              <a:rPr lang="en-GB" sz="1600" b="1" noProof="0" dirty="0" err="1">
                <a:solidFill>
                  <a:srgbClr val="04043F"/>
                </a:solidFill>
              </a:rPr>
              <a:t>Domestig</a:t>
            </a:r>
            <a:r>
              <a:rPr lang="en-GB" sz="1600" b="1" noProof="0" dirty="0">
                <a:solidFill>
                  <a:srgbClr val="04043F"/>
                </a:solidFill>
              </a:rPr>
              <a:t> GB - </a:t>
            </a:r>
            <a:r>
              <a:rPr lang="en-GB" sz="1600" noProof="0" dirty="0">
                <a:solidFill>
                  <a:srgbClr val="04043F"/>
                </a:solidFill>
              </a:rPr>
              <a:t>Data </a:t>
            </a: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deithiau</a:t>
            </a:r>
            <a:r>
              <a:rPr lang="en-GB" sz="1600" noProof="0" dirty="0">
                <a:solidFill>
                  <a:srgbClr val="04043F"/>
                </a:solidFill>
              </a:rPr>
              <a:t> dros </a:t>
            </a:r>
            <a:r>
              <a:rPr lang="en-GB" sz="1600" noProof="0" dirty="0" err="1">
                <a:solidFill>
                  <a:srgbClr val="04043F"/>
                </a:solidFill>
              </a:rPr>
              <a:t>nos</a:t>
            </a:r>
            <a:r>
              <a:rPr lang="en-GB" sz="1600" noProof="0" dirty="0">
                <a:solidFill>
                  <a:srgbClr val="04043F"/>
                </a:solidFill>
              </a:rPr>
              <a:t> ac </a:t>
            </a:r>
            <a:r>
              <a:rPr lang="en-GB" sz="1600" noProof="0" dirty="0" err="1">
                <a:solidFill>
                  <a:srgbClr val="04043F"/>
                </a:solidFill>
              </a:rPr>
              <a:t>ymweliadau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dydd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drigolion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Prydeinig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i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gyrchfannau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ledled</a:t>
            </a:r>
            <a:r>
              <a:rPr lang="en-GB" sz="1600" noProof="0" dirty="0">
                <a:solidFill>
                  <a:srgbClr val="04043F"/>
                </a:solidFill>
              </a:rPr>
              <a:t> Prydain.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Adroddiadau </a:t>
            </a:r>
            <a:r>
              <a:rPr lang="en-GB" sz="1600" b="1" dirty="0" err="1">
                <a:solidFill>
                  <a:srgbClr val="120742"/>
                </a:solidFill>
              </a:rPr>
              <a:t>galw'r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farchnad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dwristiaeth</a:t>
            </a:r>
            <a:r>
              <a:rPr lang="en-GB" sz="1600" dirty="0">
                <a:solidFill>
                  <a:srgbClr val="120742"/>
                </a:solidFill>
              </a:rPr>
              <a:t> - Bob </a:t>
            </a:r>
            <a:r>
              <a:rPr lang="en-GB" sz="1600" dirty="0" err="1">
                <a:solidFill>
                  <a:srgbClr val="120742"/>
                </a:solidFill>
              </a:rPr>
              <a:t>blwyddyn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mae</a:t>
            </a:r>
            <a:r>
              <a:rPr lang="en-GB" sz="1600" dirty="0">
                <a:solidFill>
                  <a:srgbClr val="120742"/>
                </a:solidFill>
              </a:rPr>
              <a:t> Croeso </a:t>
            </a:r>
            <a:r>
              <a:rPr lang="en-GB" sz="1600" dirty="0" err="1">
                <a:solidFill>
                  <a:srgbClr val="120742"/>
                </a:solidFill>
              </a:rPr>
              <a:t>Cymru'n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cynnal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brif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farchnadoedd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Baromedr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Baromedr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yn </a:t>
            </a:r>
            <a:r>
              <a:rPr lang="en-GB" sz="1600" dirty="0" err="1">
                <a:solidFill>
                  <a:srgbClr val="120742"/>
                </a:solidFill>
              </a:rPr>
              <a:t>darparu</a:t>
            </a:r>
            <a:r>
              <a:rPr lang="en-GB" sz="1600" dirty="0">
                <a:solidFill>
                  <a:srgbClr val="120742"/>
                </a:solidFill>
              </a:rPr>
              <a:t> '</a:t>
            </a:r>
            <a:r>
              <a:rPr lang="en-GB" sz="1600" dirty="0" err="1">
                <a:solidFill>
                  <a:srgbClr val="120742"/>
                </a:solidFill>
              </a:rPr>
              <a:t>ciplun</a:t>
            </a:r>
            <a:r>
              <a:rPr lang="en-GB" sz="1600" dirty="0">
                <a:solidFill>
                  <a:srgbClr val="120742"/>
                </a:solidFill>
              </a:rPr>
              <a:t>' o </a:t>
            </a:r>
            <a:r>
              <a:rPr lang="en-GB" sz="1600" dirty="0" err="1">
                <a:solidFill>
                  <a:srgbClr val="120742"/>
                </a:solidFill>
              </a:rPr>
              <a:t>berfformiad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diwydiant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ôl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pwyntiau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pwysig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nghalendr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Datblygu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twristiaeth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- </a:t>
            </a:r>
            <a:r>
              <a:rPr lang="en-GB" sz="1600" dirty="0" err="1">
                <a:solidFill>
                  <a:srgbClr val="120742"/>
                </a:solidFill>
              </a:rPr>
              <a:t>Mae'r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ymchwil</a:t>
            </a:r>
            <a:r>
              <a:rPr lang="en-GB" sz="1600" dirty="0">
                <a:solidFill>
                  <a:srgbClr val="120742"/>
                </a:solidFill>
              </a:rPr>
              <a:t> hon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archwilio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pwnc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twristiaeth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feicio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Nghymru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capasiti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galw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cyfredol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ogystal</a:t>
            </a:r>
            <a:r>
              <a:rPr lang="en-GB" sz="1600" dirty="0">
                <a:solidFill>
                  <a:srgbClr val="120742"/>
                </a:solidFill>
              </a:rPr>
              <a:t> â </a:t>
            </a:r>
            <a:r>
              <a:rPr lang="en-GB" sz="1600" dirty="0" err="1">
                <a:solidFill>
                  <a:srgbClr val="120742"/>
                </a:solidFill>
              </a:rPr>
              <a:t>chyfleoedd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gyfer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twf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r>
              <a:rPr lang="en-GB" sz="1600" b="1" dirty="0" err="1">
                <a:solidFill>
                  <a:srgbClr val="120742"/>
                </a:solidFill>
              </a:rPr>
              <a:t>Arolwg</a:t>
            </a:r>
            <a:r>
              <a:rPr lang="en-GB" sz="1600" b="1" dirty="0">
                <a:solidFill>
                  <a:srgbClr val="120742"/>
                </a:solidFill>
              </a:rPr>
              <a:t> ail-</a:t>
            </a:r>
            <a:r>
              <a:rPr lang="en-GB" sz="1600" b="1" dirty="0" err="1">
                <a:solidFill>
                  <a:srgbClr val="120742"/>
                </a:solidFill>
              </a:rPr>
              <a:t>gyswllt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defnyddwyr</a:t>
            </a:r>
            <a:r>
              <a:rPr lang="en-GB" sz="1600" b="1" dirty="0">
                <a:solidFill>
                  <a:srgbClr val="120742"/>
                </a:solidFill>
              </a:rPr>
              <a:t> Croeso Cymru (</a:t>
            </a:r>
            <a:r>
              <a:rPr lang="en-GB" sz="1600" b="1" dirty="0" err="1">
                <a:solidFill>
                  <a:srgbClr val="120742"/>
                </a:solidFill>
              </a:rPr>
              <a:t>blynyddoedd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blaenorol</a:t>
            </a:r>
            <a:r>
              <a:rPr lang="en-GB" sz="1600" b="1" dirty="0">
                <a:solidFill>
                  <a:srgbClr val="120742"/>
                </a:solidFill>
              </a:rPr>
              <a:t>)</a:t>
            </a:r>
            <a:r>
              <a:rPr lang="en-GB" sz="1600" dirty="0">
                <a:solidFill>
                  <a:srgbClr val="120742"/>
                </a:solidFill>
              </a:rPr>
              <a:t> - Adroddiadau </a:t>
            </a:r>
            <a:r>
              <a:rPr lang="en-GB" sz="1600" dirty="0" err="1">
                <a:solidFill>
                  <a:srgbClr val="120742"/>
                </a:solidFill>
              </a:rPr>
              <a:t>manwl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wedi'u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tynnu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arolwg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ar-lein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gynhaliwyd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ymhlith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cysylltiadau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defnyddwyr</a:t>
            </a:r>
            <a:r>
              <a:rPr lang="en-GB" sz="1600" dirty="0">
                <a:solidFill>
                  <a:srgbClr val="120742"/>
                </a:solidFill>
              </a:rPr>
              <a:t> Croeso Cymru dros y </a:t>
            </a:r>
            <a:r>
              <a:rPr lang="en-GB" sz="1600" dirty="0" err="1">
                <a:solidFill>
                  <a:srgbClr val="120742"/>
                </a:solidFill>
              </a:rPr>
              <a:t>blynyddoedd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diwethaf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farchnad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Almaenig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gael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yma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Ystadegau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2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2"/>
              </a:rPr>
              <a:t>ddomestig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Adroddiadau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arolwg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galw</a:t>
            </a:r>
            <a:r>
              <a:rPr lang="en-GB" sz="1200" u="sng" noProof="0" dirty="0">
                <a:solidFill>
                  <a:schemeClr val="accent1"/>
                </a:solidFill>
                <a:hlinkClick r:id="rId3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3"/>
              </a:rPr>
              <a:t>marchnad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4"/>
              </a:rPr>
              <a:t>Baromedr </a:t>
            </a:r>
            <a:r>
              <a:rPr lang="en-GB" sz="1200" u="sng" noProof="0" dirty="0" err="1">
                <a:solidFill>
                  <a:schemeClr val="accent1"/>
                </a:solidFill>
                <a:hlinkClick r:id="rId4"/>
              </a:rPr>
              <a:t>twristiaeth</a:t>
            </a:r>
            <a:endParaRPr lang="en-GB" sz="1200" noProof="0" dirty="0">
              <a:solidFill>
                <a:schemeClr val="accent1"/>
              </a:solidFill>
            </a:endParaRPr>
          </a:p>
          <a:p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Adroddiad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datblygu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twristiaeth</a:t>
            </a:r>
            <a:r>
              <a:rPr lang="en-GB" sz="1200" u="sng" noProof="0" dirty="0">
                <a:solidFill>
                  <a:schemeClr val="accent1"/>
                </a:solidFill>
                <a:hlinkClick r:id="rId5"/>
              </a:rPr>
              <a:t> </a:t>
            </a:r>
            <a:r>
              <a:rPr lang="en-GB" sz="1200" u="sng" noProof="0" dirty="0" err="1">
                <a:solidFill>
                  <a:schemeClr val="accent1"/>
                </a:solidFill>
                <a:hlinkClick r:id="rId5"/>
              </a:rPr>
              <a:t>beicio</a:t>
            </a:r>
            <a:endParaRPr lang="en-GB" sz="1200" u="sng" noProof="0" dirty="0">
              <a:solidFill>
                <a:schemeClr val="accent1"/>
              </a:solidFill>
            </a:endParaRPr>
          </a:p>
          <a:p>
            <a:r>
              <a:rPr lang="en-GB" sz="1200" u="sng" dirty="0">
                <a:solidFill>
                  <a:schemeClr val="accent1"/>
                </a:solidFill>
                <a:hlinkClick r:id="rId6"/>
              </a:rPr>
              <a:t>Adroddiadau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arolwg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Ail-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gysylltu</a:t>
            </a:r>
            <a:r>
              <a:rPr lang="en-GB" sz="1200" u="sng" dirty="0">
                <a:solidFill>
                  <a:schemeClr val="accent1"/>
                </a:solidFill>
                <a:hlinkClick r:id="rId6"/>
              </a:rPr>
              <a:t> </a:t>
            </a:r>
            <a:r>
              <a:rPr lang="en-GB" sz="1200" u="sng" dirty="0" err="1">
                <a:solidFill>
                  <a:schemeClr val="accent1"/>
                </a:solidFill>
                <a:hlinkClick r:id="rId6"/>
              </a:rPr>
              <a:t>eraill</a:t>
            </a:r>
            <a:endParaRPr lang="en-GB" sz="1200" dirty="0">
              <a:solidFill>
                <a:schemeClr val="accent1"/>
              </a:solidFill>
            </a:endParaRPr>
          </a:p>
          <a:p>
            <a:endParaRPr lang="en-GB" sz="12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000" noProof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55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 descr="Contents&#10;">
            <a:extLst>
              <a:ext uri="{FF2B5EF4-FFF2-40B4-BE49-F238E27FC236}">
                <a16:creationId xmlns:a16="http://schemas.microsoft.com/office/drawing/2014/main" id="{F94AB30A-3F33-FA22-02BD-596D147EC3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058" y="323529"/>
            <a:ext cx="252864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Cynnwys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C9EF88-CCE0-40ED-5B62-60549722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8000" y="849026"/>
            <a:ext cx="161265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07FB9A-9879-E583-877D-0BFD9C6F39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991887"/>
              </p:ext>
            </p:extLst>
          </p:nvPr>
        </p:nvGraphicFramePr>
        <p:xfrm>
          <a:off x="233464" y="1251334"/>
          <a:ext cx="4487693" cy="2311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79">
                  <a:extLst>
                    <a:ext uri="{9D8B030D-6E8A-4147-A177-3AD203B41FA5}">
                      <a16:colId xmlns:a16="http://schemas.microsoft.com/office/drawing/2014/main" val="334382098"/>
                    </a:ext>
                  </a:extLst>
                </a:gridCol>
                <a:gridCol w="3955914">
                  <a:extLst>
                    <a:ext uri="{9D8B030D-6E8A-4147-A177-3AD203B41FA5}">
                      <a16:colId xmlns:a16="http://schemas.microsoft.com/office/drawing/2014/main" val="271853373"/>
                    </a:ext>
                  </a:extLst>
                </a:gridCol>
              </a:tblGrid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solidFill>
                            <a:srgbClr val="120742"/>
                          </a:solidFill>
                        </a:rPr>
                        <a:t>01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Cefndir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methodoleg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87873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solidFill>
                            <a:srgbClr val="120742"/>
                          </a:solidFill>
                        </a:rPr>
                        <a:t>02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Canfyddiadau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allweddol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410419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solidFill>
                            <a:srgbClr val="120742"/>
                          </a:solidFill>
                        </a:rPr>
                        <a:t>03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Y broses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dewis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gywliau</a:t>
                      </a:r>
                      <a:endParaRPr lang="en-GB" sz="1600" b="0" u="none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246186"/>
                  </a:ext>
                </a:extLst>
              </a:tr>
              <a:tr h="577369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solidFill>
                            <a:srgbClr val="120742"/>
                          </a:solidFill>
                        </a:rPr>
                        <a:t>04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Dadansoddiad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Gallu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Cyfle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u="none" noProof="0" dirty="0" err="1">
                          <a:solidFill>
                            <a:srgbClr val="120742"/>
                          </a:solidFill>
                        </a:rPr>
                        <a:t>Cymhelliant</a:t>
                      </a:r>
                      <a:r>
                        <a:rPr lang="en-GB" sz="1600" b="0" u="none" noProof="0" dirty="0">
                          <a:solidFill>
                            <a:srgbClr val="120742"/>
                          </a:solidFill>
                        </a:rPr>
                        <a:t> Cymru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17245"/>
                  </a:ext>
                </a:extLst>
              </a:tr>
            </a:tbl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56D1C99-33FB-A2FC-A9D5-FBD5B62A3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 noProof="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607ED1A-2469-9416-4128-F53653D58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12" y="0"/>
            <a:ext cx="7339388" cy="66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140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F465E-AF94-DDF5-391E-6067030A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CBB483D-5433-D06F-4A47-A1BDE5059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38"/>
          <a:stretch>
            <a:fillRect/>
          </a:stretch>
        </p:blipFill>
        <p:spPr bwMode="auto">
          <a:xfrm>
            <a:off x="0" y="0"/>
            <a:ext cx="12188805" cy="736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85BCB-4D95-38D4-BF07-04710251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804" cy="7362826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B4DA91E-3A7B-AD13-568E-B1FF861320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CANFYDDIADAU ALLWEDDOL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C9EAF5-2B9F-7314-2EDE-3B1E4DA6B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761531-BA43-1A2A-15A3-3696908DB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49AF7-3E83-240A-3CB1-A3938037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83FB37-FF32-59AB-F5C1-AC1EFB3D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950" y="1670279"/>
            <a:ext cx="6589631" cy="439308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9127E3E-88CA-BE47-84B0-E27F5A93A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353" y="1670281"/>
            <a:ext cx="3880409" cy="439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AEECDCB8-5C09-F5A8-D0BA-704FBCDFBF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99" y="275640"/>
            <a:ext cx="54864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Crynodeb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2000" b="1" dirty="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anfyddiadau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allweddol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7C5F408A-41B7-6655-26CF-4A501CE5E88E}"/>
              </a:ext>
            </a:extLst>
          </p:cNvPr>
          <p:cNvSpPr>
            <a:spLocks/>
          </p:cNvSpPr>
          <p:nvPr/>
        </p:nvSpPr>
        <p:spPr>
          <a:xfrm>
            <a:off x="359999" y="990360"/>
            <a:ext cx="11010365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tri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rhwystr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ymddygiadol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cyfyngu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drosi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D1767A-6EDC-087A-88AC-8649E1A18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6720" y="675750"/>
            <a:ext cx="418298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FD6EDDA4-4AD2-CABE-D118-24FBFCF0F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670281"/>
            <a:ext cx="4123761" cy="439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F505340-905C-4564-8784-1106B7271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677080"/>
            <a:ext cx="12192000" cy="4379483"/>
          </a:xfrm>
          <a:prstGeom prst="rect">
            <a:avLst/>
          </a:prstGeom>
          <a:solidFill>
            <a:srgbClr val="120742">
              <a:alpha val="6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B4DB0-2DBA-FCEC-A3CB-8D78F5D2EC51}"/>
              </a:ext>
            </a:extLst>
          </p:cNvPr>
          <p:cNvSpPr txBox="1"/>
          <p:nvPr/>
        </p:nvSpPr>
        <p:spPr>
          <a:xfrm>
            <a:off x="0" y="1907750"/>
            <a:ext cx="40644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noProof="0" dirty="0" err="1">
                <a:solidFill>
                  <a:schemeClr val="bg1"/>
                </a:solidFill>
              </a:rPr>
              <a:t>Gallu</a:t>
            </a:r>
            <a:endParaRPr lang="en-GB" sz="32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Mae’n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anodd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deithwyr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dychmygu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sut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beth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yw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taith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mewn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gwirionedd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Rhaid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helpu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teithwyr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ddychmygu'r</a:t>
            </a:r>
            <a:r>
              <a:rPr lang="en-GB" sz="2000" noProof="0" dirty="0">
                <a:solidFill>
                  <a:schemeClr val="bg1"/>
                </a:solidFill>
              </a:rPr>
              <a:t> daith </a:t>
            </a:r>
            <a:r>
              <a:rPr lang="en-GB" sz="2000" noProof="0" dirty="0" err="1">
                <a:solidFill>
                  <a:schemeClr val="bg1"/>
                </a:solidFill>
              </a:rPr>
              <a:t>gyfan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nid</a:t>
            </a:r>
            <a:r>
              <a:rPr lang="en-GB" sz="2000" noProof="0" dirty="0">
                <a:solidFill>
                  <a:schemeClr val="bg1"/>
                </a:solidFill>
              </a:rPr>
              <a:t> dim </a:t>
            </a:r>
            <a:r>
              <a:rPr lang="en-GB" sz="2000" noProof="0" dirty="0" err="1">
                <a:solidFill>
                  <a:schemeClr val="bg1"/>
                </a:solidFill>
              </a:rPr>
              <a:t>ond</a:t>
            </a:r>
            <a:r>
              <a:rPr lang="en-GB" sz="2000" noProof="0" dirty="0">
                <a:solidFill>
                  <a:schemeClr val="bg1"/>
                </a:solidFill>
              </a:rPr>
              <a:t> yr </a:t>
            </a:r>
            <a:r>
              <a:rPr lang="en-GB" sz="2000" noProof="0" dirty="0" err="1">
                <a:solidFill>
                  <a:schemeClr val="bg1"/>
                </a:solidFill>
              </a:rPr>
              <a:t>eiliadau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494ED4-D398-D265-8DD5-E89A08CAC571}"/>
              </a:ext>
            </a:extLst>
          </p:cNvPr>
          <p:cNvSpPr txBox="1"/>
          <p:nvPr/>
        </p:nvSpPr>
        <p:spPr>
          <a:xfrm>
            <a:off x="4190210" y="1907750"/>
            <a:ext cx="406445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chemeClr val="bg1"/>
                </a:solidFill>
              </a:rPr>
              <a:t>Cyfle</a:t>
            </a:r>
            <a:endParaRPr lang="en-GB" sz="32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>
                <a:solidFill>
                  <a:schemeClr val="bg1"/>
                </a:solidFill>
              </a:rPr>
              <a:t>Mae </a:t>
            </a:r>
            <a:r>
              <a:rPr lang="en-GB" sz="2000" noProof="0" dirty="0" err="1">
                <a:solidFill>
                  <a:schemeClr val="bg1"/>
                </a:solidFill>
              </a:rPr>
              <a:t>Cymru'n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cael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hystyried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fel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rhan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benderfyniadau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teithio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strwythuredig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ond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yw</a:t>
            </a:r>
            <a:r>
              <a:rPr lang="en-GB" sz="2000" noProof="0" dirty="0">
                <a:solidFill>
                  <a:schemeClr val="bg1"/>
                </a:solidFill>
              </a:rPr>
              <a:t> bob </a:t>
            </a:r>
            <a:r>
              <a:rPr lang="en-GB" sz="2000" noProof="0" dirty="0" err="1">
                <a:solidFill>
                  <a:schemeClr val="bg1"/>
                </a:solidFill>
              </a:rPr>
              <a:t>amser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flaenoriaeth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Rhaid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deimlo'n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werth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blaenoriaethu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fewn</a:t>
            </a:r>
            <a:r>
              <a:rPr lang="en-GB" sz="2000" noProof="0" dirty="0">
                <a:solidFill>
                  <a:schemeClr val="bg1"/>
                </a:solidFill>
              </a:rPr>
              <a:t> y </a:t>
            </a:r>
            <a:r>
              <a:rPr lang="en-GB" sz="2000" noProof="0" dirty="0" err="1">
                <a:solidFill>
                  <a:schemeClr val="bg1"/>
                </a:solidFill>
              </a:rPr>
              <a:t>fformatau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teithio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presennol</a:t>
            </a:r>
            <a:r>
              <a:rPr lang="en-GB" sz="2000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111761-CBD1-243B-5EA5-31385602C178}"/>
              </a:ext>
            </a:extLst>
          </p:cNvPr>
          <p:cNvSpPr txBox="1"/>
          <p:nvPr/>
        </p:nvSpPr>
        <p:spPr>
          <a:xfrm>
            <a:off x="8316350" y="1867579"/>
            <a:ext cx="397243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>
                <a:solidFill>
                  <a:schemeClr val="bg1"/>
                </a:solidFill>
              </a:rPr>
              <a:t>Cymhelliant</a:t>
            </a:r>
            <a:endParaRPr lang="en-GB" sz="3200" b="1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Cymru'n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cael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hedmygu'n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eang</a:t>
            </a:r>
            <a:r>
              <a:rPr lang="en-GB" sz="2000" noProof="0" dirty="0">
                <a:solidFill>
                  <a:schemeClr val="bg1"/>
                </a:solidFill>
              </a:rPr>
              <a:t>, </a:t>
            </a:r>
            <a:r>
              <a:rPr lang="en-GB" sz="2000" noProof="0" dirty="0" err="1">
                <a:solidFill>
                  <a:schemeClr val="bg1"/>
                </a:solidFill>
              </a:rPr>
              <a:t>ond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oes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ganddi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nodweddion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digon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unigryw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sy'n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creu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ymdeimlad</a:t>
            </a:r>
            <a:r>
              <a:rPr lang="en-GB" sz="2000" noProof="0" dirty="0">
                <a:solidFill>
                  <a:schemeClr val="bg1"/>
                </a:solidFill>
              </a:rPr>
              <a:t> o </a:t>
            </a:r>
            <a:r>
              <a:rPr lang="en-GB" sz="2000" noProof="0" dirty="0" err="1">
                <a:solidFill>
                  <a:schemeClr val="bg1"/>
                </a:solidFill>
              </a:rPr>
              <a:t>frys</a:t>
            </a:r>
            <a:r>
              <a:rPr lang="en-GB" sz="2000" noProof="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endParaRPr lang="en-GB" sz="2000" noProof="0" dirty="0">
              <a:solidFill>
                <a:schemeClr val="bg1"/>
              </a:solidFill>
            </a:endParaRPr>
          </a:p>
          <a:p>
            <a:pPr algn="ctr"/>
            <a:r>
              <a:rPr lang="en-GB" sz="2000" noProof="0" dirty="0" err="1">
                <a:solidFill>
                  <a:schemeClr val="bg1"/>
                </a:solidFill>
              </a:rPr>
              <a:t>Rhaid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i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Gymru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deimlo'n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ddiamheuol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Gymreig</a:t>
            </a:r>
            <a:r>
              <a:rPr lang="en-GB" sz="2000" noProof="0" dirty="0">
                <a:solidFill>
                  <a:schemeClr val="bg1"/>
                </a:solidFill>
              </a:rPr>
              <a:t> – </a:t>
            </a:r>
            <a:r>
              <a:rPr lang="en-GB" sz="2000" noProof="0" dirty="0" err="1">
                <a:solidFill>
                  <a:schemeClr val="bg1"/>
                </a:solidFill>
              </a:rPr>
              <a:t>nid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unig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yn</a:t>
            </a:r>
            <a:r>
              <a:rPr lang="en-GB" sz="2000" noProof="0" dirty="0">
                <a:solidFill>
                  <a:schemeClr val="bg1"/>
                </a:solidFill>
              </a:rPr>
              <a:t> </a:t>
            </a:r>
            <a:r>
              <a:rPr lang="en-GB" sz="2000" noProof="0" dirty="0" err="1">
                <a:solidFill>
                  <a:schemeClr val="bg1"/>
                </a:solidFill>
              </a:rPr>
              <a:t>brydferth</a:t>
            </a:r>
            <a:r>
              <a:rPr lang="en-GB" sz="2400" noProof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697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0B56-626F-1DF7-C143-2E24EC6D4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2">
            <a:extLst>
              <a:ext uri="{FF2B5EF4-FFF2-40B4-BE49-F238E27FC236}">
                <a16:creationId xmlns:a16="http://schemas.microsoft.com/office/drawing/2014/main" id="{EA02769C-C1E3-071B-7E55-AB947BEF9942}"/>
              </a:ext>
            </a:extLst>
          </p:cNvPr>
          <p:cNvSpPr txBox="1">
            <a:spLocks/>
          </p:cNvSpPr>
          <p:nvPr/>
        </p:nvSpPr>
        <p:spPr>
          <a:xfrm>
            <a:off x="186932" y="185669"/>
            <a:ext cx="415864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2000" b="1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Canfyddiadau</a:t>
            </a:r>
            <a:r>
              <a:rPr lang="en-GB" sz="2000" b="1" dirty="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1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allweddol</a:t>
            </a:r>
            <a:endParaRPr lang="en-GB" sz="2000" b="1" noProof="0" dirty="0">
              <a:solidFill>
                <a:srgbClr val="120742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34D29B-FE82-00C7-A21F-48034306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9450" y="571612"/>
            <a:ext cx="29273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885DBDCB-34B1-72A4-0AB9-73A785759E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6932" y="794633"/>
            <a:ext cx="67890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Gallu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Helpu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theithwyr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dychmygu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taith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699C89-7299-1B67-C779-733D813484E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6932" y="1425600"/>
            <a:ext cx="6402750" cy="4981778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 dirty="0" err="1">
                <a:solidFill>
                  <a:srgbClr val="04043F"/>
                </a:solidFill>
              </a:rPr>
              <a:t>Rhaid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i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Gymru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helpu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teithwyr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i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ddychmygu’r</a:t>
            </a:r>
            <a:r>
              <a:rPr lang="en-GB" sz="1800" b="1" noProof="0" dirty="0">
                <a:solidFill>
                  <a:srgbClr val="04043F"/>
                </a:solidFill>
              </a:rPr>
              <a:t> daith, </a:t>
            </a:r>
            <a:r>
              <a:rPr lang="en-GB" sz="1800" b="1" noProof="0" dirty="0" err="1">
                <a:solidFill>
                  <a:srgbClr val="04043F"/>
                </a:solidFill>
              </a:rPr>
              <a:t>nid</a:t>
            </a:r>
            <a:r>
              <a:rPr lang="en-GB" sz="1800" b="1" noProof="0" dirty="0">
                <a:solidFill>
                  <a:srgbClr val="04043F"/>
                </a:solidFill>
              </a:rPr>
              <a:t> dim </a:t>
            </a:r>
            <a:r>
              <a:rPr lang="en-GB" sz="1800" b="1" noProof="0" dirty="0" err="1">
                <a:solidFill>
                  <a:srgbClr val="04043F"/>
                </a:solidFill>
              </a:rPr>
              <a:t>ond</a:t>
            </a:r>
            <a:r>
              <a:rPr lang="en-GB" sz="1800" b="1" noProof="0" dirty="0">
                <a:solidFill>
                  <a:srgbClr val="04043F"/>
                </a:solidFill>
              </a:rPr>
              <a:t> yr </a:t>
            </a:r>
            <a:r>
              <a:rPr lang="en-GB" sz="1800" b="1" noProof="0" dirty="0" err="1">
                <a:solidFill>
                  <a:srgbClr val="04043F"/>
                </a:solidFill>
              </a:rPr>
              <a:t>eiliadau</a:t>
            </a:r>
            <a:r>
              <a:rPr lang="en-GB" sz="1800" b="1" noProof="0" dirty="0">
                <a:solidFill>
                  <a:srgbClr val="04043F"/>
                </a:solidFill>
              </a:rPr>
              <a:t>.</a:t>
            </a:r>
          </a:p>
          <a:p>
            <a:pPr marL="0" indent="0">
              <a:buNone/>
            </a:pPr>
            <a:endParaRPr lang="en-GB" sz="18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04043F"/>
                </a:solidFill>
              </a:rPr>
              <a:t>Beth </a:t>
            </a:r>
            <a:r>
              <a:rPr lang="en-GB" sz="1400" b="1" noProof="0" dirty="0" err="1">
                <a:solidFill>
                  <a:srgbClr val="04043F"/>
                </a:solidFill>
              </a:rPr>
              <a:t>mae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hyn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ei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olygu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ymarferol</a:t>
            </a:r>
            <a:r>
              <a:rPr lang="en-GB" sz="1400" b="1" noProof="0" dirty="0">
                <a:solidFill>
                  <a:srgbClr val="04043F"/>
                </a:solidFill>
              </a:rPr>
              <a:t> :</a:t>
            </a:r>
          </a:p>
          <a:p>
            <a:r>
              <a:rPr lang="en-GB" sz="1400" noProof="0" dirty="0" err="1">
                <a:solidFill>
                  <a:srgbClr val="04043F"/>
                </a:solidFill>
              </a:rPr>
              <a:t>Teithwyr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methu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delweddu</a:t>
            </a:r>
            <a:r>
              <a:rPr lang="en-GB" sz="1400" noProof="0" dirty="0">
                <a:solidFill>
                  <a:srgbClr val="04043F"/>
                </a:solidFill>
              </a:rPr>
              <a:t>:</a:t>
            </a:r>
          </a:p>
          <a:p>
            <a:pPr lvl="1"/>
            <a:r>
              <a:rPr lang="en-GB" sz="1400" noProof="0" dirty="0">
                <a:solidFill>
                  <a:srgbClr val="04043F"/>
                </a:solidFill>
              </a:rPr>
              <a:t>Ble </a:t>
            </a:r>
            <a:r>
              <a:rPr lang="en-GB" sz="1400" noProof="0" dirty="0" err="1">
                <a:solidFill>
                  <a:srgbClr val="04043F"/>
                </a:solidFill>
              </a:rPr>
              <a:t>fydden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nhw’n</a:t>
            </a:r>
            <a:r>
              <a:rPr lang="en-GB" sz="1400" noProof="0" dirty="0">
                <a:solidFill>
                  <a:srgbClr val="04043F"/>
                </a:solidFill>
              </a:rPr>
              <a:t> aros</a:t>
            </a:r>
          </a:p>
          <a:p>
            <a:pPr lvl="1"/>
            <a:r>
              <a:rPr lang="en-GB" sz="1400" dirty="0">
                <a:solidFill>
                  <a:srgbClr val="04043F"/>
                </a:solidFill>
              </a:rPr>
              <a:t>Faint o </a:t>
            </a:r>
            <a:r>
              <a:rPr lang="en-GB" sz="1400" dirty="0" err="1">
                <a:solidFill>
                  <a:srgbClr val="04043F"/>
                </a:solidFill>
              </a:rPr>
              <a:t>amser</a:t>
            </a:r>
            <a:r>
              <a:rPr lang="en-GB" sz="1400" dirty="0">
                <a:solidFill>
                  <a:srgbClr val="04043F"/>
                </a:solidFill>
              </a:rPr>
              <a:t> </a:t>
            </a:r>
            <a:r>
              <a:rPr lang="en-GB" sz="1400" dirty="0" err="1">
                <a:solidFill>
                  <a:srgbClr val="04043F"/>
                </a:solidFill>
              </a:rPr>
              <a:t>i</a:t>
            </a:r>
            <a:r>
              <a:rPr lang="en-GB" sz="1400" dirty="0">
                <a:solidFill>
                  <a:srgbClr val="04043F"/>
                </a:solidFill>
              </a:rPr>
              <a:t> </a:t>
            </a:r>
            <a:r>
              <a:rPr lang="en-GB" sz="1400" dirty="0" err="1">
                <a:solidFill>
                  <a:srgbClr val="04043F"/>
                </a:solidFill>
              </a:rPr>
              <a:t>wario</a:t>
            </a:r>
            <a:endParaRPr lang="en-GB" sz="1400" noProof="0" dirty="0">
              <a:solidFill>
                <a:srgbClr val="04043F"/>
              </a:solidFill>
            </a:endParaRPr>
          </a:p>
          <a:p>
            <a:pPr lvl="1"/>
            <a:r>
              <a:rPr lang="en-GB" sz="1400" noProof="0" dirty="0">
                <a:solidFill>
                  <a:srgbClr val="04043F"/>
                </a:solidFill>
              </a:rPr>
              <a:t>Sut </a:t>
            </a:r>
            <a:r>
              <a:rPr lang="en-GB" sz="1400" noProof="0" dirty="0" err="1">
                <a:solidFill>
                  <a:srgbClr val="04043F"/>
                </a:solidFill>
              </a:rPr>
              <a:t>mae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profiadau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yn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cysylltu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dros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diwrnodau</a:t>
            </a:r>
            <a:endParaRPr lang="en-GB" sz="14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endParaRPr lang="en-GB" sz="1400" noProof="0" dirty="0">
              <a:solidFill>
                <a:srgbClr val="04043F"/>
              </a:solidFill>
            </a:endParaRPr>
          </a:p>
          <a:p>
            <a:r>
              <a:rPr lang="en-GB" sz="1400" noProof="0" dirty="0">
                <a:solidFill>
                  <a:srgbClr val="04043F"/>
                </a:solidFill>
              </a:rPr>
              <a:t>Mae </a:t>
            </a:r>
            <a:r>
              <a:rPr lang="en-GB" sz="1400" noProof="0" dirty="0" err="1">
                <a:solidFill>
                  <a:srgbClr val="04043F"/>
                </a:solidFill>
              </a:rPr>
              <a:t>Cymru’n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cael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ei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chysylltu’n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gryf</a:t>
            </a:r>
            <a:r>
              <a:rPr lang="en-GB" sz="1400" noProof="0" dirty="0">
                <a:solidFill>
                  <a:srgbClr val="04043F"/>
                </a:solidFill>
              </a:rPr>
              <a:t> â </a:t>
            </a:r>
            <a:r>
              <a:rPr lang="en-GB" sz="1400" b="1" noProof="0" dirty="0" err="1">
                <a:solidFill>
                  <a:srgbClr val="04043F"/>
                </a:solidFill>
              </a:rPr>
              <a:t>thirweddau</a:t>
            </a:r>
            <a:r>
              <a:rPr lang="en-GB" sz="1400" noProof="0" dirty="0">
                <a:solidFill>
                  <a:srgbClr val="04043F"/>
                </a:solidFill>
              </a:rPr>
              <a:t> a </a:t>
            </a:r>
            <a:r>
              <a:rPr lang="en-GB" sz="1400" b="1" noProof="0" dirty="0" err="1">
                <a:solidFill>
                  <a:srgbClr val="04043F"/>
                </a:solidFill>
              </a:rPr>
              <a:t>gweithgareddau</a:t>
            </a:r>
            <a:r>
              <a:rPr lang="en-GB" sz="1400" noProof="0" dirty="0">
                <a:solidFill>
                  <a:srgbClr val="04043F"/>
                </a:solidFill>
              </a:rPr>
              <a:t>, </a:t>
            </a:r>
            <a:r>
              <a:rPr lang="en-GB" sz="1400" noProof="0" dirty="0" err="1">
                <a:solidFill>
                  <a:srgbClr val="04043F"/>
                </a:solidFill>
              </a:rPr>
              <a:t>ond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llai</a:t>
            </a:r>
            <a:r>
              <a:rPr lang="en-GB" sz="1400" noProof="0" dirty="0">
                <a:solidFill>
                  <a:srgbClr val="04043F"/>
                </a:solidFill>
              </a:rPr>
              <a:t> â </a:t>
            </a:r>
            <a:r>
              <a:rPr lang="en-GB" sz="1400" noProof="0" dirty="0" err="1">
                <a:solidFill>
                  <a:srgbClr val="04043F"/>
                </a:solidFill>
              </a:rPr>
              <a:t>strwythurau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teithio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clir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o’r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dechrau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i’r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diwedd</a:t>
            </a:r>
            <a:r>
              <a:rPr lang="en-GB" sz="1400" noProof="0" dirty="0">
                <a:solidFill>
                  <a:srgbClr val="04043F"/>
                </a:solidFill>
              </a:rPr>
              <a:t>.</a:t>
            </a:r>
          </a:p>
          <a:p>
            <a:pPr marL="0" indent="0">
              <a:buNone/>
            </a:pPr>
            <a:endParaRPr lang="en-GB" sz="14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 dirty="0" err="1">
                <a:solidFill>
                  <a:srgbClr val="04043F"/>
                </a:solidFill>
              </a:rPr>
              <a:t>Goblygiadau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ar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gyfer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cynnwys</a:t>
            </a:r>
            <a:r>
              <a:rPr lang="en-GB" sz="1400" b="1" noProof="0" dirty="0">
                <a:solidFill>
                  <a:srgbClr val="04043F"/>
                </a:solidFill>
              </a:rPr>
              <a:t> a </a:t>
            </a:r>
            <a:r>
              <a:rPr lang="en-GB" sz="1400" b="1" noProof="0" dirty="0" err="1">
                <a:solidFill>
                  <a:srgbClr val="04043F"/>
                </a:solidFill>
              </a:rPr>
              <a:t>chyfathrebu</a:t>
            </a:r>
            <a:r>
              <a:rPr lang="en-GB" sz="1400" b="1" noProof="0" dirty="0">
                <a:solidFill>
                  <a:srgbClr val="04043F"/>
                </a:solidFill>
              </a:rPr>
              <a:t>:</a:t>
            </a:r>
          </a:p>
          <a:p>
            <a:r>
              <a:rPr lang="en-GB" sz="1400" noProof="0" dirty="0" err="1">
                <a:solidFill>
                  <a:srgbClr val="04043F"/>
                </a:solidFill>
              </a:rPr>
              <a:t>Amlygu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llwybrau</a:t>
            </a:r>
            <a:r>
              <a:rPr lang="en-GB" sz="1400" noProof="0" dirty="0">
                <a:solidFill>
                  <a:srgbClr val="04043F"/>
                </a:solidFill>
              </a:rPr>
              <a:t> ac </a:t>
            </a:r>
            <a:r>
              <a:rPr lang="en-GB" sz="1400" noProof="0" dirty="0" err="1">
                <a:solidFill>
                  <a:srgbClr val="04043F"/>
                </a:solidFill>
              </a:rPr>
              <a:t>amserlenni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teithio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clir</a:t>
            </a:r>
            <a:r>
              <a:rPr lang="en-GB" sz="1400" noProof="0" dirty="0">
                <a:solidFill>
                  <a:srgbClr val="04043F"/>
                </a:solidFill>
              </a:rPr>
              <a:t> (</a:t>
            </a:r>
            <a:r>
              <a:rPr lang="en-GB" sz="1400" noProof="0" dirty="0" err="1">
                <a:solidFill>
                  <a:srgbClr val="04043F"/>
                </a:solidFill>
              </a:rPr>
              <a:t>e.e.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teithiau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wedi’u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strwythuro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dros</a:t>
            </a:r>
            <a:r>
              <a:rPr lang="en-GB" sz="1400" noProof="0" dirty="0">
                <a:solidFill>
                  <a:srgbClr val="04043F"/>
                </a:solidFill>
              </a:rPr>
              <a:t> 3-5 </a:t>
            </a:r>
            <a:r>
              <a:rPr lang="en-GB" sz="1400" noProof="0" dirty="0" err="1">
                <a:solidFill>
                  <a:srgbClr val="04043F"/>
                </a:solidFill>
              </a:rPr>
              <a:t>diwrnod</a:t>
            </a:r>
            <a:r>
              <a:rPr lang="en-GB" sz="1400" noProof="0" dirty="0">
                <a:solidFill>
                  <a:srgbClr val="04043F"/>
                </a:solidFill>
              </a:rPr>
              <a:t>)</a:t>
            </a:r>
          </a:p>
          <a:p>
            <a:r>
              <a:rPr lang="en-GB" sz="1400" noProof="0" dirty="0" err="1">
                <a:solidFill>
                  <a:srgbClr val="04043F"/>
                </a:solidFill>
              </a:rPr>
              <a:t>Dangos</a:t>
            </a:r>
            <a:r>
              <a:rPr lang="en-GB" sz="1400" noProof="0" dirty="0">
                <a:solidFill>
                  <a:srgbClr val="04043F"/>
                </a:solidFill>
              </a:rPr>
              <a:t> y </a:t>
            </a:r>
            <a:r>
              <a:rPr lang="en-GB" sz="1400" noProof="0" dirty="0" err="1">
                <a:solidFill>
                  <a:srgbClr val="04043F"/>
                </a:solidFill>
              </a:rPr>
              <a:t>cysylltiadau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rhwng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lleoliadau</a:t>
            </a:r>
            <a:r>
              <a:rPr lang="en-GB" sz="1400" noProof="0" dirty="0">
                <a:solidFill>
                  <a:srgbClr val="04043F"/>
                </a:solidFill>
              </a:rPr>
              <a:t>, </a:t>
            </a:r>
            <a:r>
              <a:rPr lang="en-GB" sz="1400" noProof="0" dirty="0" err="1">
                <a:solidFill>
                  <a:srgbClr val="04043F"/>
                </a:solidFill>
              </a:rPr>
              <a:t>nid</a:t>
            </a:r>
            <a:r>
              <a:rPr lang="en-GB" sz="1400" noProof="0" dirty="0">
                <a:solidFill>
                  <a:srgbClr val="04043F"/>
                </a:solidFill>
              </a:rPr>
              <a:t> dim </a:t>
            </a:r>
            <a:r>
              <a:rPr lang="en-GB" sz="1400" noProof="0" dirty="0" err="1">
                <a:solidFill>
                  <a:srgbClr val="04043F"/>
                </a:solidFill>
              </a:rPr>
              <a:t>ond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atyniadau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unigo</a:t>
            </a:r>
            <a:r>
              <a:rPr lang="en-GB" sz="1400" dirty="0">
                <a:solidFill>
                  <a:srgbClr val="04043F"/>
                </a:solidFill>
              </a:rPr>
              <a:t>l</a:t>
            </a:r>
          </a:p>
          <a:p>
            <a:r>
              <a:rPr lang="en-GB" sz="1400" noProof="0" dirty="0" err="1">
                <a:solidFill>
                  <a:srgbClr val="04043F"/>
                </a:solidFill>
              </a:rPr>
              <a:t>Cynnig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canllawiau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syml</a:t>
            </a:r>
            <a:r>
              <a:rPr lang="en-GB" sz="1400" noProof="0" dirty="0">
                <a:solidFill>
                  <a:srgbClr val="04043F"/>
                </a:solidFill>
              </a:rPr>
              <a:t> “</a:t>
            </a:r>
            <a:r>
              <a:rPr lang="en-GB" sz="1400" noProof="0" dirty="0" err="1">
                <a:solidFill>
                  <a:srgbClr val="04043F"/>
                </a:solidFill>
              </a:rPr>
              <a:t>sut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gynllunio’r</a:t>
            </a:r>
            <a:r>
              <a:rPr lang="en-GB" sz="1400" noProof="0" dirty="0">
                <a:solidFill>
                  <a:srgbClr val="04043F"/>
                </a:solidFill>
              </a:rPr>
              <a:t> daith” </a:t>
            </a:r>
            <a:r>
              <a:rPr lang="en-GB" sz="1400" noProof="0" dirty="0" err="1">
                <a:solidFill>
                  <a:srgbClr val="04043F"/>
                </a:solidFill>
              </a:rPr>
              <a:t>ar</a:t>
            </a:r>
            <a:r>
              <a:rPr lang="en-GB" sz="1400" noProof="0" dirty="0">
                <a:solidFill>
                  <a:srgbClr val="04043F"/>
                </a:solidFill>
              </a:rPr>
              <a:t> draws </a:t>
            </a:r>
            <a:r>
              <a:rPr lang="en-GB" sz="1400" noProof="0" dirty="0" err="1">
                <a:solidFill>
                  <a:srgbClr val="04043F"/>
                </a:solidFill>
              </a:rPr>
              <a:t>rhanbarthau</a:t>
            </a:r>
            <a:r>
              <a:rPr lang="en-GB" sz="1400" noProof="0" dirty="0">
                <a:solidFill>
                  <a:srgbClr val="04043F"/>
                </a:solidFill>
              </a:rPr>
              <a:t> a </a:t>
            </a:r>
            <a:r>
              <a:rPr lang="en-GB" sz="1400" noProof="0" dirty="0" err="1">
                <a:solidFill>
                  <a:srgbClr val="04043F"/>
                </a:solidFill>
              </a:rPr>
              <a:t>themâu</a:t>
            </a:r>
            <a:endParaRPr lang="en-GB" sz="1400" noProof="0" dirty="0">
              <a:solidFill>
                <a:srgbClr val="04043F"/>
              </a:solidFill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5BCD4438-55D4-4718-39A0-C45C4B51D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FA12F9-5839-B575-C119-4B54F3978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9000" y="-15859"/>
            <a:ext cx="5043000" cy="66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87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170B7-27BD-3431-1413-DF8003CA6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2">
            <a:extLst>
              <a:ext uri="{FF2B5EF4-FFF2-40B4-BE49-F238E27FC236}">
                <a16:creationId xmlns:a16="http://schemas.microsoft.com/office/drawing/2014/main" id="{C6292F85-8332-CC6B-FE35-9E1FAE64491A}"/>
              </a:ext>
            </a:extLst>
          </p:cNvPr>
          <p:cNvSpPr txBox="1">
            <a:spLocks/>
          </p:cNvSpPr>
          <p:nvPr/>
        </p:nvSpPr>
        <p:spPr>
          <a:xfrm>
            <a:off x="409553" y="167909"/>
            <a:ext cx="3262766" cy="7462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2000" b="1" noProof="0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Canfyddiadau</a:t>
            </a:r>
            <a:r>
              <a:rPr lang="en-GB" sz="2000" b="1" noProof="0" dirty="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1" noProof="0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allweddol</a:t>
            </a:r>
            <a:endParaRPr lang="en-GB" sz="2000" noProof="0" dirty="0">
              <a:solidFill>
                <a:srgbClr val="12074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C1B917-9B20-A158-FADD-9899C11F30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650178"/>
            <a:ext cx="6624638" cy="8924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Cyfle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Cystadlu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fformatau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presennol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D2B5BB-617E-7C76-CC68-E5DABD23D8B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660247"/>
            <a:ext cx="6452629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err="1">
                <a:solidFill>
                  <a:srgbClr val="120742"/>
                </a:solidFill>
              </a:rPr>
              <a:t>Rhaid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Gymru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deimlo'n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werth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blaenoriaethu</a:t>
            </a:r>
            <a:r>
              <a:rPr lang="en-GB" sz="1800" b="1" dirty="0">
                <a:solidFill>
                  <a:srgbClr val="120742"/>
                </a:solidFill>
              </a:rPr>
              <a:t> o </a:t>
            </a:r>
            <a:r>
              <a:rPr lang="en-GB" sz="1800" b="1" dirty="0" err="1">
                <a:solidFill>
                  <a:srgbClr val="120742"/>
                </a:solidFill>
              </a:rPr>
              <a:t>fewn</a:t>
            </a:r>
            <a:r>
              <a:rPr lang="en-GB" sz="1800" b="1" dirty="0">
                <a:solidFill>
                  <a:srgbClr val="120742"/>
                </a:solidFill>
              </a:rPr>
              <a:t> y </a:t>
            </a:r>
            <a:r>
              <a:rPr lang="en-GB" sz="1800" b="1" dirty="0" err="1">
                <a:solidFill>
                  <a:srgbClr val="120742"/>
                </a:solidFill>
              </a:rPr>
              <a:t>fformatau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teithio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presennol</a:t>
            </a:r>
            <a:endParaRPr lang="en-GB" sz="1800" b="1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endParaRPr lang="en-GB" sz="1800" b="1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b="1" noProof="0" dirty="0">
                <a:solidFill>
                  <a:srgbClr val="120742"/>
                </a:solidFill>
              </a:rPr>
              <a:t>Beth </a:t>
            </a:r>
            <a:r>
              <a:rPr lang="en-GB" sz="1400" b="1" noProof="0" dirty="0" err="1">
                <a:solidFill>
                  <a:srgbClr val="120742"/>
                </a:solidFill>
              </a:rPr>
              <a:t>mae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hyn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yn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olygu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yn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ymarferol</a:t>
            </a:r>
            <a:r>
              <a:rPr lang="en-GB" sz="1400" b="1" noProof="0" dirty="0">
                <a:solidFill>
                  <a:srgbClr val="120742"/>
                </a:solidFill>
              </a:rPr>
              <a:t>: 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120742"/>
                </a:solidFill>
              </a:rPr>
              <a:t>Mae </a:t>
            </a:r>
            <a:r>
              <a:rPr lang="en-GB" sz="1400" noProof="0" dirty="0" err="1">
                <a:solidFill>
                  <a:srgbClr val="120742"/>
                </a:solidFill>
              </a:rPr>
              <a:t>teithwyr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cynllunio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amgylch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mathau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cyfarwydd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brofiadau</a:t>
            </a:r>
            <a:r>
              <a:rPr lang="en-GB" sz="1400" noProof="0" dirty="0">
                <a:solidFill>
                  <a:srgbClr val="120742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120742"/>
                </a:solidFill>
              </a:rPr>
              <a:t>-  </a:t>
            </a:r>
            <a:r>
              <a:rPr lang="en-GB" sz="1400" noProof="0" dirty="0" err="1">
                <a:solidFill>
                  <a:srgbClr val="120742"/>
                </a:solidFill>
              </a:rPr>
              <a:t>Seibiannau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dinas</a:t>
            </a:r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120742"/>
                </a:solidFill>
              </a:rPr>
              <a:t> -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archwilio</a:t>
            </a:r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120742"/>
                </a:solidFill>
              </a:rPr>
              <a:t>-  </a:t>
            </a:r>
            <a:r>
              <a:rPr lang="en-GB" sz="1400" noProof="0" dirty="0" err="1">
                <a:solidFill>
                  <a:srgbClr val="120742"/>
                </a:solidFill>
              </a:rPr>
              <a:t>Teithiau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sy’n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cynnwys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sawl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cyrchfan</a:t>
            </a:r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120742"/>
                </a:solidFill>
              </a:rPr>
              <a:t>Mae </a:t>
            </a:r>
            <a:r>
              <a:rPr lang="en-GB" sz="1400" noProof="0" dirty="0" err="1">
                <a:solidFill>
                  <a:srgbClr val="120742"/>
                </a:solidFill>
              </a:rPr>
              <a:t>Cymru’n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rhan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o’r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ystyriaethau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hyn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aml</a:t>
            </a:r>
            <a:r>
              <a:rPr lang="en-GB" sz="1400" noProof="0" dirty="0">
                <a:solidFill>
                  <a:srgbClr val="120742"/>
                </a:solidFill>
              </a:rPr>
              <a:t>, </a:t>
            </a:r>
            <a:r>
              <a:rPr lang="en-GB" sz="1400" noProof="0" dirty="0" err="1">
                <a:solidFill>
                  <a:srgbClr val="120742"/>
                </a:solidFill>
              </a:rPr>
              <a:t>ond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nid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yw</a:t>
            </a:r>
            <a:r>
              <a:rPr lang="en-GB" sz="1400" noProof="0" dirty="0">
                <a:solidFill>
                  <a:srgbClr val="120742"/>
                </a:solidFill>
              </a:rPr>
              <a:t> bob </a:t>
            </a:r>
            <a:r>
              <a:rPr lang="en-GB" sz="1400" noProof="0" dirty="0" err="1">
                <a:solidFill>
                  <a:srgbClr val="120742"/>
                </a:solidFill>
              </a:rPr>
              <a:t>amser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cael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gweld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fel</a:t>
            </a:r>
            <a:r>
              <a:rPr lang="en-GB" sz="1400" noProof="0" dirty="0">
                <a:solidFill>
                  <a:srgbClr val="120742"/>
                </a:solidFill>
              </a:rPr>
              <a:t> y </a:t>
            </a:r>
            <a:r>
              <a:rPr lang="en-GB" sz="1400" noProof="0" dirty="0" err="1">
                <a:solidFill>
                  <a:srgbClr val="120742"/>
                </a:solidFill>
              </a:rPr>
              <a:t>prif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ddewis</a:t>
            </a:r>
            <a:r>
              <a:rPr lang="en-GB" sz="1400" noProof="0" dirty="0">
                <a:solidFill>
                  <a:srgbClr val="120742"/>
                </a:solidFill>
              </a:rPr>
              <a:t>.</a:t>
            </a: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b="1" noProof="0" dirty="0" err="1">
                <a:solidFill>
                  <a:srgbClr val="120742"/>
                </a:solidFill>
              </a:rPr>
              <a:t>Goblygiadau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ar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gyfer</a:t>
            </a:r>
            <a:r>
              <a:rPr lang="en-GB" sz="1400" b="1" noProof="0" dirty="0">
                <a:solidFill>
                  <a:srgbClr val="120742"/>
                </a:solidFill>
              </a:rPr>
              <a:t> </a:t>
            </a:r>
            <a:r>
              <a:rPr lang="en-GB" sz="1400" b="1" noProof="0" dirty="0" err="1">
                <a:solidFill>
                  <a:srgbClr val="120742"/>
                </a:solidFill>
              </a:rPr>
              <a:t>cynnwys</a:t>
            </a:r>
            <a:r>
              <a:rPr lang="en-GB" sz="1400" b="1" noProof="0" dirty="0">
                <a:solidFill>
                  <a:srgbClr val="120742"/>
                </a:solidFill>
              </a:rPr>
              <a:t> a </a:t>
            </a:r>
            <a:r>
              <a:rPr lang="en-GB" sz="1400" b="1" noProof="0" dirty="0" err="1">
                <a:solidFill>
                  <a:srgbClr val="120742"/>
                </a:solidFill>
              </a:rPr>
              <a:t>chyfathrebu</a:t>
            </a:r>
            <a:r>
              <a:rPr lang="en-GB" sz="1400" b="1" noProof="0" dirty="0">
                <a:solidFill>
                  <a:srgbClr val="120742"/>
                </a:solidFill>
              </a:rPr>
              <a:t>:</a:t>
            </a:r>
          </a:p>
          <a:p>
            <a:r>
              <a:rPr lang="en-GB" sz="1400" noProof="0" dirty="0" err="1">
                <a:solidFill>
                  <a:srgbClr val="120742"/>
                </a:solidFill>
              </a:rPr>
              <a:t>Dangos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glir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rôl</a:t>
            </a:r>
            <a:r>
              <a:rPr lang="en-GB" sz="1400" noProof="0" dirty="0">
                <a:solidFill>
                  <a:srgbClr val="120742"/>
                </a:solidFill>
              </a:rPr>
              <a:t> Cymru o </a:t>
            </a:r>
            <a:r>
              <a:rPr lang="en-GB" sz="1400" noProof="0" dirty="0" err="1">
                <a:solidFill>
                  <a:srgbClr val="120742"/>
                </a:solidFill>
              </a:rPr>
              <a:t>fewn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llwybrau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crwydro</a:t>
            </a:r>
            <a:r>
              <a:rPr lang="en-GB" sz="1400" noProof="0" dirty="0">
                <a:solidFill>
                  <a:srgbClr val="120742"/>
                </a:solidFill>
              </a:rPr>
              <a:t> a </a:t>
            </a:r>
            <a:r>
              <a:rPr lang="en-GB" sz="1400" noProof="0" dirty="0" err="1">
                <a:solidFill>
                  <a:srgbClr val="120742"/>
                </a:solidFill>
              </a:rPr>
              <a:t>theithiau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aml-gyrchfan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yn</a:t>
            </a:r>
            <a:r>
              <a:rPr lang="en-GB" sz="1400" noProof="0" dirty="0">
                <a:solidFill>
                  <a:srgbClr val="120742"/>
                </a:solidFill>
              </a:rPr>
              <a:t> y DU</a:t>
            </a:r>
          </a:p>
          <a:p>
            <a:r>
              <a:rPr lang="en-GB" sz="1400" noProof="0" dirty="0" err="1">
                <a:solidFill>
                  <a:srgbClr val="120742"/>
                </a:solidFill>
              </a:rPr>
              <a:t>Cyfleu</a:t>
            </a:r>
            <a:r>
              <a:rPr lang="en-GB" sz="1400" noProof="0" dirty="0">
                <a:solidFill>
                  <a:srgbClr val="120742"/>
                </a:solidFill>
              </a:rPr>
              <a:t> pam </a:t>
            </a:r>
            <a:r>
              <a:rPr lang="en-GB" sz="1400" noProof="0" dirty="0" err="1">
                <a:solidFill>
                  <a:srgbClr val="120742"/>
                </a:solidFill>
              </a:rPr>
              <a:t>mae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Cymru’n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gyrchfan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werth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chynnwys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a’i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blaenoriaethu</a:t>
            </a:r>
            <a:endParaRPr lang="en-GB" sz="1400" noProof="0" dirty="0">
              <a:solidFill>
                <a:srgbClr val="120742"/>
              </a:solidFill>
            </a:endParaRPr>
          </a:p>
          <a:p>
            <a:r>
              <a:rPr lang="en-GB" sz="1400" noProof="0" dirty="0" err="1">
                <a:solidFill>
                  <a:srgbClr val="120742"/>
                </a:solidFill>
              </a:rPr>
              <a:t>Datblygu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straeon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sy’n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croesi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ffiniau</a:t>
            </a:r>
            <a:r>
              <a:rPr lang="en-GB" sz="1400" noProof="0" dirty="0">
                <a:solidFill>
                  <a:srgbClr val="120742"/>
                </a:solidFill>
              </a:rPr>
              <a:t> (</a:t>
            </a:r>
            <a:r>
              <a:rPr lang="en-GB" sz="1400" noProof="0" dirty="0" err="1">
                <a:solidFill>
                  <a:srgbClr val="120742"/>
                </a:solidFill>
              </a:rPr>
              <a:t>e.e.</a:t>
            </a:r>
            <a:r>
              <a:rPr lang="en-GB" sz="1400" noProof="0" dirty="0">
                <a:solidFill>
                  <a:srgbClr val="120742"/>
                </a:solidFill>
              </a:rPr>
              <a:t> Cymru </a:t>
            </a:r>
            <a:r>
              <a:rPr lang="en-GB" sz="1400" noProof="0" dirty="0" err="1">
                <a:solidFill>
                  <a:srgbClr val="120742"/>
                </a:solidFill>
              </a:rPr>
              <a:t>fel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rhan</a:t>
            </a:r>
            <a:r>
              <a:rPr lang="en-GB" sz="1400" noProof="0" dirty="0">
                <a:solidFill>
                  <a:srgbClr val="120742"/>
                </a:solidFill>
              </a:rPr>
              <a:t> o </a:t>
            </a:r>
            <a:r>
              <a:rPr lang="en-GB" sz="1400" noProof="0" dirty="0" err="1">
                <a:solidFill>
                  <a:srgbClr val="120742"/>
                </a:solidFill>
              </a:rPr>
              <a:t>brofiad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ehangach</a:t>
            </a:r>
            <a:r>
              <a:rPr lang="en-GB" sz="1400" noProof="0" dirty="0">
                <a:solidFill>
                  <a:srgbClr val="120742"/>
                </a:solidFill>
              </a:rPr>
              <a:t> </a:t>
            </a:r>
            <a:r>
              <a:rPr lang="en-GB" sz="1400" noProof="0" dirty="0" err="1">
                <a:solidFill>
                  <a:srgbClr val="120742"/>
                </a:solidFill>
              </a:rPr>
              <a:t>o’r</a:t>
            </a:r>
            <a:r>
              <a:rPr lang="en-GB" sz="1400" noProof="0" dirty="0">
                <a:solidFill>
                  <a:srgbClr val="120742"/>
                </a:solidFill>
              </a:rPr>
              <a:t> DU)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F031B83-D818-26D8-123E-1E9A10202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93F917-9E70-57BA-576F-2C2C205D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5653" y="546362"/>
            <a:ext cx="295650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B321766-99B6-04AC-ECCB-DAF702B72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4638" y="0"/>
            <a:ext cx="5207362" cy="66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51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249EC-14FF-1635-BADB-0C34331CC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9A01879B-7C82-038A-3E41-E978BA8210DC}"/>
              </a:ext>
            </a:extLst>
          </p:cNvPr>
          <p:cNvSpPr txBox="1">
            <a:spLocks/>
          </p:cNvSpPr>
          <p:nvPr/>
        </p:nvSpPr>
        <p:spPr>
          <a:xfrm>
            <a:off x="395734" y="281050"/>
            <a:ext cx="444713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2000" b="1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Canfyddiadau</a:t>
            </a:r>
            <a:r>
              <a:rPr lang="en-GB" sz="2000" b="1" dirty="0">
                <a:solidFill>
                  <a:srgbClr val="12074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1" dirty="0" err="1">
                <a:solidFill>
                  <a:srgbClr val="120742"/>
                </a:solidFill>
                <a:latin typeface="+mn-lt"/>
                <a:ea typeface="+mn-ea"/>
                <a:cs typeface="+mn-cs"/>
              </a:rPr>
              <a:t>allweddol</a:t>
            </a:r>
            <a:endParaRPr lang="en-GB" sz="2000" noProof="0" dirty="0">
              <a:solidFill>
                <a:srgbClr val="12074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41A2943-0F1B-E655-72B3-0EACB0AF26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0000" y="792777"/>
            <a:ext cx="6624638" cy="10577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Cymhelliant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Ychwanegu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cymeriad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unigryw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at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harddwch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Content Placeholder 7" descr="Wales must feel unmistakably Welsh, not just beautiful&#10;&#10;What this means in practice:&#10;Wales is consistently described as:&#10;Beautiful&#10;Peaceful&#10;Natural&#10;But these qualities are not unique, and do not always create urgency to visit&#10;&#10;Implications for content and communication:&#10;Amplify “only in Wales” experiences&#10;Strengthen cultural distinctiveness (people, language, heritage, atmosphere)&#10;Move beyond landscape to show what makes Wales different, not just appealing&#10;&#10;&#10;">
            <a:extLst>
              <a:ext uri="{FF2B5EF4-FFF2-40B4-BE49-F238E27FC236}">
                <a16:creationId xmlns:a16="http://schemas.microsoft.com/office/drawing/2014/main" id="{689AB9B8-5D62-F493-D550-B1D5624F07A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750689"/>
            <a:ext cx="6221775" cy="4466728"/>
          </a:xfrm>
        </p:spPr>
        <p:txBody>
          <a:bodyPr/>
          <a:lstStyle/>
          <a:p>
            <a:pPr marL="0" indent="0">
              <a:buNone/>
            </a:pPr>
            <a:r>
              <a:rPr lang="en-GB" sz="1800" b="1" noProof="0" dirty="0" err="1">
                <a:solidFill>
                  <a:srgbClr val="04043F"/>
                </a:solidFill>
              </a:rPr>
              <a:t>Rhaid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i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Gymru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deimlo'n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ddiamheuol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Gymreig</a:t>
            </a:r>
            <a:r>
              <a:rPr lang="en-GB" sz="1800" b="1" noProof="0" dirty="0">
                <a:solidFill>
                  <a:srgbClr val="04043F"/>
                </a:solidFill>
              </a:rPr>
              <a:t> – </a:t>
            </a:r>
            <a:r>
              <a:rPr lang="en-GB" sz="1800" b="1" noProof="0" dirty="0" err="1">
                <a:solidFill>
                  <a:srgbClr val="04043F"/>
                </a:solidFill>
              </a:rPr>
              <a:t>nid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yn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unig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yn</a:t>
            </a:r>
            <a:r>
              <a:rPr lang="en-GB" sz="1800" b="1" noProof="0" dirty="0">
                <a:solidFill>
                  <a:srgbClr val="04043F"/>
                </a:solidFill>
              </a:rPr>
              <a:t> </a:t>
            </a:r>
            <a:r>
              <a:rPr lang="en-GB" sz="1800" b="1" noProof="0" dirty="0" err="1">
                <a:solidFill>
                  <a:srgbClr val="04043F"/>
                </a:solidFill>
              </a:rPr>
              <a:t>brydferth</a:t>
            </a:r>
            <a:endParaRPr lang="en-GB" sz="18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endParaRPr lang="en-GB" sz="18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dirty="0">
                <a:solidFill>
                  <a:srgbClr val="04043F"/>
                </a:solidFill>
              </a:rPr>
              <a:t>Beth </a:t>
            </a:r>
            <a:r>
              <a:rPr lang="en-GB" sz="1400" b="1" dirty="0" err="1">
                <a:solidFill>
                  <a:srgbClr val="04043F"/>
                </a:solidFill>
              </a:rPr>
              <a:t>mae</a:t>
            </a:r>
            <a:r>
              <a:rPr lang="en-GB" sz="1400" b="1" dirty="0">
                <a:solidFill>
                  <a:srgbClr val="04043F"/>
                </a:solidFill>
              </a:rPr>
              <a:t> </a:t>
            </a:r>
            <a:r>
              <a:rPr lang="en-GB" sz="1400" b="1" dirty="0" err="1">
                <a:solidFill>
                  <a:srgbClr val="04043F"/>
                </a:solidFill>
              </a:rPr>
              <a:t>hyn</a:t>
            </a:r>
            <a:r>
              <a:rPr lang="en-GB" sz="1400" b="1" dirty="0">
                <a:solidFill>
                  <a:srgbClr val="04043F"/>
                </a:solidFill>
              </a:rPr>
              <a:t> </a:t>
            </a:r>
            <a:r>
              <a:rPr lang="en-GB" sz="1400" b="1" dirty="0" err="1">
                <a:solidFill>
                  <a:srgbClr val="04043F"/>
                </a:solidFill>
              </a:rPr>
              <a:t>yn</a:t>
            </a:r>
            <a:r>
              <a:rPr lang="en-GB" sz="1400" b="1" dirty="0">
                <a:solidFill>
                  <a:srgbClr val="04043F"/>
                </a:solidFill>
              </a:rPr>
              <a:t> </a:t>
            </a:r>
            <a:r>
              <a:rPr lang="en-GB" sz="1400" b="1" dirty="0" err="1">
                <a:solidFill>
                  <a:srgbClr val="04043F"/>
                </a:solidFill>
              </a:rPr>
              <a:t>olygu</a:t>
            </a:r>
            <a:r>
              <a:rPr lang="en-GB" sz="1400" b="1" dirty="0">
                <a:solidFill>
                  <a:srgbClr val="04043F"/>
                </a:solidFill>
              </a:rPr>
              <a:t> </a:t>
            </a:r>
            <a:r>
              <a:rPr lang="en-GB" sz="1400" b="1" dirty="0" err="1">
                <a:solidFill>
                  <a:srgbClr val="04043F"/>
                </a:solidFill>
              </a:rPr>
              <a:t>yn</a:t>
            </a:r>
            <a:r>
              <a:rPr lang="en-GB" sz="1400" b="1" dirty="0">
                <a:solidFill>
                  <a:srgbClr val="04043F"/>
                </a:solidFill>
              </a:rPr>
              <a:t> </a:t>
            </a:r>
            <a:r>
              <a:rPr lang="en-GB" sz="1400" b="1" dirty="0" err="1">
                <a:solidFill>
                  <a:srgbClr val="04043F"/>
                </a:solidFill>
              </a:rPr>
              <a:t>ymarferol</a:t>
            </a:r>
            <a:r>
              <a:rPr lang="en-GB" sz="1400" b="1" noProof="0" dirty="0">
                <a:solidFill>
                  <a:srgbClr val="04043F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Mae </a:t>
            </a:r>
            <a:r>
              <a:rPr lang="en-GB" sz="1400" noProof="0" dirty="0" err="1">
                <a:solidFill>
                  <a:srgbClr val="04043F"/>
                </a:solidFill>
              </a:rPr>
              <a:t>Cymru’n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cael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ei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disgrifio’n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gyson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fel</a:t>
            </a:r>
            <a:r>
              <a:rPr lang="en-GB" sz="1400" noProof="0" dirty="0">
                <a:solidFill>
                  <a:srgbClr val="04043F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Hardd</a:t>
            </a:r>
            <a:endParaRPr lang="en-GB" sz="14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Llonydd</a:t>
            </a:r>
            <a:endParaRPr lang="en-GB" sz="14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Naturiol</a:t>
            </a:r>
            <a:endParaRPr lang="en-GB" sz="14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endParaRPr lang="en-GB" sz="14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b="1" noProof="0" dirty="0" err="1">
                <a:solidFill>
                  <a:srgbClr val="04043F"/>
                </a:solidFill>
              </a:rPr>
              <a:t>Ond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nid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yw’r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rhinweddau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hyn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unigryw</a:t>
            </a:r>
            <a:r>
              <a:rPr lang="en-GB" sz="1400" b="1" noProof="0" dirty="0">
                <a:solidFill>
                  <a:srgbClr val="04043F"/>
                </a:solidFill>
              </a:rPr>
              <a:t>, ac </a:t>
            </a:r>
            <a:r>
              <a:rPr lang="en-GB" sz="1400" b="1" noProof="0" dirty="0" err="1">
                <a:solidFill>
                  <a:srgbClr val="04043F"/>
                </a:solidFill>
              </a:rPr>
              <a:t>nid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ydynt</a:t>
            </a:r>
            <a:r>
              <a:rPr lang="en-GB" sz="1400" b="1" noProof="0" dirty="0">
                <a:solidFill>
                  <a:srgbClr val="04043F"/>
                </a:solidFill>
              </a:rPr>
              <a:t> bob </a:t>
            </a:r>
            <a:r>
              <a:rPr lang="en-GB" sz="1400" b="1" noProof="0" dirty="0" err="1">
                <a:solidFill>
                  <a:srgbClr val="04043F"/>
                </a:solidFill>
              </a:rPr>
              <a:t>amser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creu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awydd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brys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i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ymweld</a:t>
            </a:r>
            <a:r>
              <a:rPr lang="en-GB" sz="1400" b="1" noProof="0" dirty="0">
                <a:solidFill>
                  <a:srgbClr val="04043F"/>
                </a:solidFill>
              </a:rPr>
              <a:t>. </a:t>
            </a:r>
            <a:r>
              <a:rPr lang="en-GB" sz="1400" b="1" dirty="0">
                <a:solidFill>
                  <a:srgbClr val="04043F"/>
                </a:solidFill>
              </a:rPr>
              <a:t>Mae </a:t>
            </a:r>
            <a:r>
              <a:rPr lang="en-GB" sz="1400" b="1" dirty="0" err="1">
                <a:solidFill>
                  <a:srgbClr val="04043F"/>
                </a:solidFill>
              </a:rPr>
              <a:t>angen</a:t>
            </a:r>
            <a:r>
              <a:rPr lang="en-GB" sz="1400" b="1" dirty="0">
                <a:solidFill>
                  <a:srgbClr val="04043F"/>
                </a:solidFill>
              </a:rPr>
              <a:t>:</a:t>
            </a:r>
            <a:endParaRPr lang="en-GB" sz="14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endParaRPr lang="en-GB" sz="1400" b="1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Amlygu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profiadau</a:t>
            </a:r>
            <a:r>
              <a:rPr lang="en-GB" sz="1400" noProof="0" dirty="0">
                <a:solidFill>
                  <a:srgbClr val="04043F"/>
                </a:solidFill>
              </a:rPr>
              <a:t> “dim </a:t>
            </a:r>
            <a:r>
              <a:rPr lang="en-GB" sz="1400" noProof="0" dirty="0" err="1">
                <a:solidFill>
                  <a:srgbClr val="04043F"/>
                </a:solidFill>
              </a:rPr>
              <a:t>ond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yng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Nghymru</a:t>
            </a:r>
            <a:r>
              <a:rPr lang="en-GB" sz="1400" noProof="0" dirty="0">
                <a:solidFill>
                  <a:srgbClr val="04043F"/>
                </a:solidFill>
              </a:rPr>
              <a:t>”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Cryfhau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unigrywiaeth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ddiwylliannol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>
                <a:solidFill>
                  <a:srgbClr val="04043F"/>
                </a:solidFill>
              </a:rPr>
              <a:t>(</a:t>
            </a:r>
            <a:r>
              <a:rPr lang="en-GB" sz="1400" noProof="0" dirty="0" err="1">
                <a:solidFill>
                  <a:srgbClr val="04043F"/>
                </a:solidFill>
              </a:rPr>
              <a:t>pobl</a:t>
            </a:r>
            <a:r>
              <a:rPr lang="en-GB" sz="1400" noProof="0" dirty="0">
                <a:solidFill>
                  <a:srgbClr val="04043F"/>
                </a:solidFill>
              </a:rPr>
              <a:t>, </a:t>
            </a:r>
            <a:r>
              <a:rPr lang="en-GB" sz="1400" noProof="0" dirty="0" err="1">
                <a:solidFill>
                  <a:srgbClr val="04043F"/>
                </a:solidFill>
              </a:rPr>
              <a:t>iaith</a:t>
            </a:r>
            <a:r>
              <a:rPr lang="en-GB" sz="1400" noProof="0" dirty="0">
                <a:solidFill>
                  <a:srgbClr val="04043F"/>
                </a:solidFill>
              </a:rPr>
              <a:t>, </a:t>
            </a:r>
            <a:r>
              <a:rPr lang="en-GB" sz="1400" noProof="0" dirty="0" err="1">
                <a:solidFill>
                  <a:srgbClr val="04043F"/>
                </a:solidFill>
              </a:rPr>
              <a:t>treftadaeth</a:t>
            </a:r>
            <a:r>
              <a:rPr lang="en-GB" sz="1400" noProof="0" dirty="0">
                <a:solidFill>
                  <a:srgbClr val="04043F"/>
                </a:solidFill>
              </a:rPr>
              <a:t> ac </a:t>
            </a:r>
            <a:r>
              <a:rPr lang="en-GB" sz="1400" noProof="0" dirty="0" err="1">
                <a:solidFill>
                  <a:srgbClr val="04043F"/>
                </a:solidFill>
              </a:rPr>
              <a:t>awyrgylch</a:t>
            </a:r>
            <a:r>
              <a:rPr lang="en-GB" sz="1400" noProof="0" dirty="0">
                <a:solidFill>
                  <a:srgbClr val="04043F"/>
                </a:solidFill>
              </a:rPr>
              <a:t>)</a:t>
            </a:r>
          </a:p>
          <a:p>
            <a:pPr marL="0" indent="0">
              <a:buNone/>
            </a:pPr>
            <a:r>
              <a:rPr lang="en-GB" sz="1400" noProof="0" dirty="0">
                <a:solidFill>
                  <a:srgbClr val="04043F"/>
                </a:solidFill>
              </a:rPr>
              <a:t>- </a:t>
            </a:r>
            <a:r>
              <a:rPr lang="en-GB" sz="1400" noProof="0" dirty="0" err="1">
                <a:solidFill>
                  <a:srgbClr val="04043F"/>
                </a:solidFill>
              </a:rPr>
              <a:t>Symud</a:t>
            </a:r>
            <a:r>
              <a:rPr lang="en-GB" sz="1400" noProof="0" dirty="0">
                <a:solidFill>
                  <a:srgbClr val="04043F"/>
                </a:solidFill>
              </a:rPr>
              <a:t> y </a:t>
            </a:r>
            <a:r>
              <a:rPr lang="en-GB" sz="1400" noProof="0" dirty="0" err="1">
                <a:solidFill>
                  <a:srgbClr val="04043F"/>
                </a:solidFill>
              </a:rPr>
              <a:t>tu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hwnt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dirweddau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i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ddangos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beth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sy’n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gwneud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Cymru’n</a:t>
            </a:r>
            <a:r>
              <a:rPr lang="en-GB" sz="1400" b="1" noProof="0" dirty="0">
                <a:solidFill>
                  <a:srgbClr val="04043F"/>
                </a:solidFill>
              </a:rPr>
              <a:t> </a:t>
            </a:r>
            <a:r>
              <a:rPr lang="en-GB" sz="1400" b="1" noProof="0" dirty="0" err="1">
                <a:solidFill>
                  <a:srgbClr val="04043F"/>
                </a:solidFill>
              </a:rPr>
              <a:t>wahanol</a:t>
            </a:r>
            <a:r>
              <a:rPr lang="en-GB" sz="1400" b="1" noProof="0" dirty="0">
                <a:solidFill>
                  <a:srgbClr val="04043F"/>
                </a:solidFill>
              </a:rPr>
              <a:t>, </a:t>
            </a:r>
            <a:r>
              <a:rPr lang="en-GB" sz="1400" noProof="0" dirty="0" err="1">
                <a:solidFill>
                  <a:srgbClr val="04043F"/>
                </a:solidFill>
              </a:rPr>
              <a:t>nid</a:t>
            </a:r>
            <a:r>
              <a:rPr lang="en-GB" sz="1400" noProof="0" dirty="0">
                <a:solidFill>
                  <a:srgbClr val="04043F"/>
                </a:solidFill>
              </a:rPr>
              <a:t> dim </a:t>
            </a:r>
            <a:r>
              <a:rPr lang="en-GB" sz="1400" noProof="0" dirty="0" err="1">
                <a:solidFill>
                  <a:srgbClr val="04043F"/>
                </a:solidFill>
              </a:rPr>
              <a:t>ond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yn</a:t>
            </a:r>
            <a:r>
              <a:rPr lang="en-GB" sz="1400" noProof="0" dirty="0">
                <a:solidFill>
                  <a:srgbClr val="04043F"/>
                </a:solidFill>
              </a:rPr>
              <a:t> </a:t>
            </a:r>
            <a:r>
              <a:rPr lang="en-GB" sz="1400" noProof="0" dirty="0" err="1">
                <a:solidFill>
                  <a:srgbClr val="04043F"/>
                </a:solidFill>
              </a:rPr>
              <a:t>ddeniadol</a:t>
            </a:r>
            <a:endParaRPr lang="en-GB" sz="1400" noProof="0" dirty="0">
              <a:solidFill>
                <a:srgbClr val="04043F"/>
              </a:solidFill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2EC87227-BF8F-E8FA-05DC-04EECF6CB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5793B7-2749-89F4-25A9-1D197AA17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8223" y="-1"/>
            <a:ext cx="5043777" cy="66115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5B608B-1086-4AF0-A7E3-AF4CFFF1C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8769" y="648394"/>
            <a:ext cx="292739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528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3543-59EF-A1EC-A246-98134D8A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751BAC6-36CB-E5F8-8A90-1CDAF1E48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D8AD41-FB4D-5E23-2516-D909E695A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" y="0"/>
            <a:ext cx="12188805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4C686-2BE2-B8D3-B978-636F57E35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7B3B48-2DD9-7850-7D96-54D78FF32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300AFCC-A7AD-3BED-E82E-4AE1E5C2C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6267451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CEFNDIR A METHODOLEG</a:t>
            </a:r>
          </a:p>
        </p:txBody>
      </p:sp>
    </p:spTree>
    <p:extLst>
      <p:ext uri="{BB962C8B-B14F-4D97-AF65-F5344CB8AC3E}">
        <p14:creationId xmlns:p14="http://schemas.microsoft.com/office/powerpoint/2010/main" val="4118041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AB80F-377E-9844-D2A2-CC9BD76E5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4AB0A8-CDEE-74C0-4D3C-1A0373663C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Cefndir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4360FAC-C846-0873-CDF1-C7FEE9CE5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3550" y="698833"/>
            <a:ext cx="9080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1E5D679-C858-3D98-1AD4-B9DB7113C7B6}"/>
              </a:ext>
            </a:extLst>
          </p:cNvPr>
          <p:cNvSpPr txBox="1"/>
          <p:nvPr/>
        </p:nvSpPr>
        <p:spPr>
          <a:xfrm>
            <a:off x="360000" y="928985"/>
            <a:ext cx="6609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rgbClr val="120742"/>
                </a:solidFill>
              </a:rPr>
              <a:t>Ysgogi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twristiaeth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i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Gymru</a:t>
            </a:r>
            <a:r>
              <a:rPr lang="en-GB" b="1" dirty="0">
                <a:solidFill>
                  <a:srgbClr val="120742"/>
                </a:solidFill>
              </a:rPr>
              <a:t>: </a:t>
            </a:r>
            <a:r>
              <a:rPr lang="en-GB" b="1" dirty="0" err="1">
                <a:solidFill>
                  <a:srgbClr val="120742"/>
                </a:solidFill>
              </a:rPr>
              <a:t>Mewnwelediadau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gan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deithwyr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o’r</a:t>
            </a:r>
            <a:r>
              <a:rPr lang="en-GB" b="1" dirty="0">
                <a:solidFill>
                  <a:srgbClr val="120742"/>
                </a:solidFill>
              </a:rPr>
              <a:t> DU, UDA </a:t>
            </a:r>
            <a:r>
              <a:rPr lang="en-GB" b="1" dirty="0" err="1">
                <a:solidFill>
                  <a:srgbClr val="120742"/>
                </a:solidFill>
              </a:rPr>
              <a:t>a’r</a:t>
            </a:r>
            <a:r>
              <a:rPr lang="en-GB" b="1" dirty="0">
                <a:solidFill>
                  <a:srgbClr val="120742"/>
                </a:solidFill>
              </a:rPr>
              <a:t> </a:t>
            </a:r>
            <a:r>
              <a:rPr lang="en-GB" b="1" dirty="0" err="1">
                <a:solidFill>
                  <a:srgbClr val="120742"/>
                </a:solidFill>
              </a:rPr>
              <a:t>Almaen</a:t>
            </a:r>
            <a:endParaRPr lang="en-GB" b="1" dirty="0">
              <a:solidFill>
                <a:srgbClr val="120742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DC3FA7B-716E-7FA8-4763-29A3C4361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360000" y="794633"/>
            <a:ext cx="6789000" cy="8387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50A87E-3330-F78F-6643-43185E6A01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709668"/>
            <a:ext cx="6624638" cy="4297432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rgbClr val="04043F"/>
                </a:solidFill>
              </a:rPr>
              <a:t>Mae </a:t>
            </a:r>
            <a:r>
              <a:rPr lang="en-GB" sz="1600" noProof="0" dirty="0" err="1">
                <a:solidFill>
                  <a:srgbClr val="04043F"/>
                </a:solidFill>
              </a:rPr>
              <a:t>Croeso</a:t>
            </a:r>
            <a:r>
              <a:rPr lang="en-GB" sz="1600" noProof="0" dirty="0">
                <a:solidFill>
                  <a:srgbClr val="04043F"/>
                </a:solidFill>
              </a:rPr>
              <a:t> Cymru, </a:t>
            </a:r>
            <a:r>
              <a:rPr lang="en-GB" sz="1600" noProof="0" dirty="0" err="1">
                <a:solidFill>
                  <a:srgbClr val="04043F"/>
                </a:solidFill>
              </a:rPr>
              <a:t>tîm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twristiaeth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Llywodraeth</a:t>
            </a:r>
            <a:r>
              <a:rPr lang="en-GB" sz="1600" noProof="0" dirty="0">
                <a:solidFill>
                  <a:srgbClr val="04043F"/>
                </a:solidFill>
              </a:rPr>
              <a:t> Cymru, </a:t>
            </a:r>
            <a:r>
              <a:rPr lang="en-GB" sz="1600" noProof="0" dirty="0" err="1">
                <a:solidFill>
                  <a:srgbClr val="04043F"/>
                </a:solidFill>
              </a:rPr>
              <a:t>yn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gyfrifol</a:t>
            </a:r>
            <a:r>
              <a:rPr lang="en-GB" sz="1600" noProof="0" dirty="0">
                <a:solidFill>
                  <a:srgbClr val="04043F"/>
                </a:solidFill>
              </a:rPr>
              <a:t> am </a:t>
            </a:r>
            <a:r>
              <a:rPr lang="en-GB" sz="1600" noProof="0" dirty="0" err="1">
                <a:solidFill>
                  <a:srgbClr val="04043F"/>
                </a:solidFill>
              </a:rPr>
              <a:t>gyflwyno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ymgyrchoedd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twristiaeth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yn</a:t>
            </a:r>
            <a:r>
              <a:rPr lang="en-GB" sz="1600" noProof="0" dirty="0">
                <a:solidFill>
                  <a:srgbClr val="04043F"/>
                </a:solidFill>
              </a:rPr>
              <a:t> y DU ac </a:t>
            </a:r>
            <a:r>
              <a:rPr lang="en-GB" sz="1600" noProof="0" dirty="0" err="1">
                <a:solidFill>
                  <a:srgbClr val="04043F"/>
                </a:solidFill>
              </a:rPr>
              <a:t>ar</a:t>
            </a:r>
            <a:r>
              <a:rPr lang="en-GB" sz="1600" noProof="0" dirty="0">
                <a:solidFill>
                  <a:srgbClr val="04043F"/>
                </a:solidFill>
              </a:rPr>
              <a:t> draws </a:t>
            </a:r>
            <a:r>
              <a:rPr lang="en-GB" sz="1600" noProof="0" dirty="0" err="1">
                <a:solidFill>
                  <a:srgbClr val="04043F"/>
                </a:solidFill>
              </a:rPr>
              <a:t>marchnadoedd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rhyngwladol</a:t>
            </a:r>
            <a:r>
              <a:rPr lang="en-GB" sz="1600" noProof="0" dirty="0">
                <a:solidFill>
                  <a:srgbClr val="04043F"/>
                </a:solidFill>
              </a:rPr>
              <a:t> er </a:t>
            </a:r>
            <a:r>
              <a:rPr lang="en-GB" sz="1600" noProof="0" dirty="0" err="1">
                <a:solidFill>
                  <a:srgbClr val="04043F"/>
                </a:solidFill>
              </a:rPr>
              <a:t>mwyn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hyrwyddo</a:t>
            </a:r>
            <a:r>
              <a:rPr lang="en-GB" sz="1600" noProof="0" dirty="0">
                <a:solidFill>
                  <a:srgbClr val="04043F"/>
                </a:solidFill>
              </a:rPr>
              <a:t> Cymru </a:t>
            </a:r>
            <a:r>
              <a:rPr lang="en-GB" sz="1600" noProof="0" dirty="0" err="1">
                <a:solidFill>
                  <a:srgbClr val="04043F"/>
                </a:solidFill>
              </a:rPr>
              <a:t>fel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cyrchfan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twristiaeth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flaenllaw</a:t>
            </a:r>
            <a:r>
              <a:rPr lang="en-GB" sz="1600" noProof="0" dirty="0">
                <a:solidFill>
                  <a:srgbClr val="04043F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600" b="1" dirty="0" err="1">
                <a:solidFill>
                  <a:srgbClr val="04043F"/>
                </a:solidFill>
              </a:rPr>
              <a:t>Amcanion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ymchwil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cynradd</a:t>
            </a:r>
            <a:r>
              <a:rPr lang="en-GB" sz="1600" b="1" dirty="0">
                <a:solidFill>
                  <a:srgbClr val="04043F"/>
                </a:solidFill>
              </a:rPr>
              <a:t> yr </a:t>
            </a:r>
            <a:r>
              <a:rPr lang="en-GB" sz="1600" b="1" dirty="0" err="1">
                <a:solidFill>
                  <a:srgbClr val="04043F"/>
                </a:solidFill>
              </a:rPr>
              <a:t>arolwg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oedd</a:t>
            </a:r>
            <a:r>
              <a:rPr lang="en-GB" sz="1600" b="1" dirty="0">
                <a:solidFill>
                  <a:srgbClr val="04043F"/>
                </a:solidFill>
              </a:rPr>
              <a:t>:</a:t>
            </a:r>
          </a:p>
          <a:p>
            <a:r>
              <a:rPr lang="en-GB" sz="1600" dirty="0" err="1">
                <a:solidFill>
                  <a:srgbClr val="04043F"/>
                </a:solidFill>
              </a:rPr>
              <a:t>Archwilio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canfyddiadau</a:t>
            </a:r>
            <a:r>
              <a:rPr lang="en-GB" sz="1600" dirty="0">
                <a:solidFill>
                  <a:srgbClr val="04043F"/>
                </a:solidFill>
              </a:rPr>
              <a:t>, </a:t>
            </a:r>
            <a:r>
              <a:rPr lang="en-GB" sz="1600" dirty="0" err="1">
                <a:solidFill>
                  <a:srgbClr val="04043F"/>
                </a:solidFill>
              </a:rPr>
              <a:t>cymhellion</a:t>
            </a:r>
            <a:r>
              <a:rPr lang="en-GB" sz="1600" dirty="0">
                <a:solidFill>
                  <a:srgbClr val="04043F"/>
                </a:solidFill>
              </a:rPr>
              <a:t> a </a:t>
            </a:r>
            <a:r>
              <a:rPr lang="en-GB" sz="1600" dirty="0" err="1">
                <a:solidFill>
                  <a:srgbClr val="04043F"/>
                </a:solidFill>
              </a:rPr>
              <a:t>rhwystrau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sy’n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effeithio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ar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ymweld</a:t>
            </a:r>
            <a:r>
              <a:rPr lang="en-GB" sz="1600" dirty="0">
                <a:solidFill>
                  <a:srgbClr val="04043F"/>
                </a:solidFill>
              </a:rPr>
              <a:t> â </a:t>
            </a:r>
            <a:r>
              <a:rPr lang="en-GB" sz="1600" dirty="0" err="1">
                <a:solidFill>
                  <a:srgbClr val="04043F"/>
                </a:solidFill>
              </a:rPr>
              <a:t>Chymru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ymhlith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darpar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ymwelwyr</a:t>
            </a:r>
            <a:r>
              <a:rPr lang="en-GB" sz="1600" dirty="0">
                <a:solidFill>
                  <a:srgbClr val="04043F"/>
                </a:solidFill>
              </a:rPr>
              <a:t>.</a:t>
            </a:r>
          </a:p>
          <a:p>
            <a:r>
              <a:rPr lang="en-GB" sz="1600" dirty="0">
                <a:solidFill>
                  <a:srgbClr val="04043F"/>
                </a:solidFill>
              </a:rPr>
              <a:t>Deall y broses o </a:t>
            </a:r>
            <a:r>
              <a:rPr lang="en-GB" sz="1600" dirty="0" err="1">
                <a:solidFill>
                  <a:srgbClr val="04043F"/>
                </a:solidFill>
              </a:rPr>
              <a:t>wneud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penderfyniadau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ynghylch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cyrchfannau</a:t>
            </a:r>
            <a:r>
              <a:rPr lang="en-GB" sz="1600" dirty="0">
                <a:solidFill>
                  <a:srgbClr val="04043F"/>
                </a:solidFill>
              </a:rPr>
              <a:t>                </a:t>
            </a:r>
            <a:r>
              <a:rPr lang="en-GB" sz="1600" dirty="0" err="1">
                <a:solidFill>
                  <a:srgbClr val="04043F"/>
                </a:solidFill>
              </a:rPr>
              <a:t>gwyliau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drwy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ddefnyddio</a:t>
            </a:r>
            <a:r>
              <a:rPr lang="en-GB" sz="1600" dirty="0">
                <a:solidFill>
                  <a:srgbClr val="04043F"/>
                </a:solidFill>
              </a:rPr>
              <a:t> model </a:t>
            </a:r>
            <a:r>
              <a:rPr lang="en-GB" sz="1600" dirty="0" err="1">
                <a:solidFill>
                  <a:srgbClr val="04043F"/>
                </a:solidFill>
              </a:rPr>
              <a:t>newid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ymddygiad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Gallu</a:t>
            </a:r>
            <a:r>
              <a:rPr lang="en-GB" sz="1600" dirty="0">
                <a:solidFill>
                  <a:srgbClr val="04043F"/>
                </a:solidFill>
              </a:rPr>
              <a:t>, </a:t>
            </a:r>
            <a:r>
              <a:rPr lang="en-GB" sz="1600" dirty="0" err="1">
                <a:solidFill>
                  <a:srgbClr val="04043F"/>
                </a:solidFill>
              </a:rPr>
              <a:t>Cyfle</a:t>
            </a:r>
            <a:r>
              <a:rPr lang="en-GB" sz="1600" dirty="0">
                <a:solidFill>
                  <a:srgbClr val="04043F"/>
                </a:solidFill>
              </a:rPr>
              <a:t>, </a:t>
            </a:r>
            <a:r>
              <a:rPr lang="en-GB" sz="1600" dirty="0" err="1">
                <a:solidFill>
                  <a:srgbClr val="04043F"/>
                </a:solidFill>
              </a:rPr>
              <a:t>Cymhelliant</a:t>
            </a:r>
            <a:r>
              <a:rPr lang="en-GB" sz="1600" dirty="0">
                <a:solidFill>
                  <a:srgbClr val="04043F"/>
                </a:solidFill>
              </a:rPr>
              <a:t>.</a:t>
            </a:r>
          </a:p>
          <a:p>
            <a:r>
              <a:rPr lang="en-GB" sz="1600" dirty="0">
                <a:solidFill>
                  <a:srgbClr val="04043F"/>
                </a:solidFill>
              </a:rPr>
              <a:t>Nodi </a:t>
            </a:r>
            <a:r>
              <a:rPr lang="en-GB" sz="1600" dirty="0" err="1">
                <a:solidFill>
                  <a:srgbClr val="04043F"/>
                </a:solidFill>
              </a:rPr>
              <a:t>gwahaniaethau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rhwng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prif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segmentau</a:t>
            </a:r>
            <a:r>
              <a:rPr lang="en-GB" sz="1600" dirty="0">
                <a:solidFill>
                  <a:srgbClr val="04043F"/>
                </a:solidFill>
              </a:rPr>
              <a:t> </a:t>
            </a:r>
            <a:r>
              <a:rPr lang="en-GB" sz="1600" dirty="0" err="1">
                <a:solidFill>
                  <a:srgbClr val="04043F"/>
                </a:solidFill>
              </a:rPr>
              <a:t>cynulleidfa</a:t>
            </a:r>
            <a:r>
              <a:rPr lang="en-GB" sz="1600" dirty="0">
                <a:solidFill>
                  <a:srgbClr val="04043F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rgbClr val="04043F"/>
                </a:solidFill>
              </a:rPr>
              <a:t>Mae’r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adroddiad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manwl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hwn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dadansoddi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mewnwelediadau</a:t>
            </a:r>
            <a:r>
              <a:rPr lang="en-GB" sz="1600" noProof="0" dirty="0">
                <a:solidFill>
                  <a:srgbClr val="04043F"/>
                </a:solidFill>
              </a:rPr>
              <a:t> o 84 o </a:t>
            </a:r>
            <a:r>
              <a:rPr lang="en-GB" sz="1600" noProof="0" dirty="0" err="1">
                <a:solidFill>
                  <a:srgbClr val="04043F"/>
                </a:solidFill>
              </a:rPr>
              <a:t>gyfweliadau</a:t>
            </a:r>
            <a:r>
              <a:rPr lang="en-GB" sz="1600" noProof="0" dirty="0">
                <a:solidFill>
                  <a:srgbClr val="04043F"/>
                </a:solidFill>
              </a:rPr>
              <a:t> a </a:t>
            </a:r>
            <a:r>
              <a:rPr lang="en-GB" sz="1600" noProof="0" dirty="0" err="1">
                <a:solidFill>
                  <a:srgbClr val="04043F"/>
                </a:solidFill>
              </a:rPr>
              <a:t>gynhaliwyd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ym</a:t>
            </a:r>
            <a:r>
              <a:rPr lang="en-GB" sz="1600" noProof="0" dirty="0">
                <a:solidFill>
                  <a:srgbClr val="04043F"/>
                </a:solidFill>
              </a:rPr>
              <a:t> mis </a:t>
            </a:r>
            <a:r>
              <a:rPr lang="en-GB" sz="1600" noProof="0" dirty="0" err="1">
                <a:solidFill>
                  <a:srgbClr val="04043F"/>
                </a:solidFill>
              </a:rPr>
              <a:t>Ionawr</a:t>
            </a:r>
            <a:r>
              <a:rPr lang="en-GB" sz="1600" noProof="0" dirty="0">
                <a:solidFill>
                  <a:srgbClr val="04043F"/>
                </a:solidFill>
              </a:rPr>
              <a:t> a mis </a:t>
            </a:r>
            <a:r>
              <a:rPr lang="en-GB" sz="1600" noProof="0" dirty="0" err="1">
                <a:solidFill>
                  <a:srgbClr val="04043F"/>
                </a:solidFill>
              </a:rPr>
              <a:t>Chwefror</a:t>
            </a:r>
            <a:r>
              <a:rPr lang="en-GB" sz="1600" noProof="0" dirty="0">
                <a:solidFill>
                  <a:srgbClr val="04043F"/>
                </a:solidFill>
              </a:rPr>
              <a:t> 2026 </a:t>
            </a:r>
            <a:r>
              <a:rPr lang="en-GB" sz="1600" noProof="0" dirty="0" err="1">
                <a:solidFill>
                  <a:srgbClr val="04043F"/>
                </a:solidFill>
              </a:rPr>
              <a:t>ymhlith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teithwyr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o’r</a:t>
            </a:r>
            <a:r>
              <a:rPr lang="en-GB" sz="1600" noProof="0" dirty="0">
                <a:solidFill>
                  <a:srgbClr val="04043F"/>
                </a:solidFill>
              </a:rPr>
              <a:t> DU, UDA </a:t>
            </a:r>
            <a:r>
              <a:rPr lang="en-GB" sz="1600" noProof="0" dirty="0" err="1">
                <a:solidFill>
                  <a:srgbClr val="04043F"/>
                </a:solidFill>
              </a:rPr>
              <a:t>a’r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Almaen</a:t>
            </a:r>
            <a:r>
              <a:rPr lang="en-GB" sz="1600" noProof="0" dirty="0">
                <a:solidFill>
                  <a:srgbClr val="04043F"/>
                </a:solidFill>
              </a:rPr>
              <a:t> a </a:t>
            </a:r>
            <a:r>
              <a:rPr lang="en-GB" sz="1600" noProof="0" dirty="0" err="1">
                <a:solidFill>
                  <a:srgbClr val="04043F"/>
                </a:solidFill>
              </a:rPr>
              <a:t>fyddai’n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ystyried</a:t>
            </a:r>
            <a:r>
              <a:rPr lang="en-GB" sz="1600" noProof="0" dirty="0">
                <a:solidFill>
                  <a:srgbClr val="04043F"/>
                </a:solidFill>
              </a:rPr>
              <a:t> Cymru </a:t>
            </a:r>
            <a:r>
              <a:rPr lang="en-GB" sz="1600" noProof="0" dirty="0" err="1">
                <a:solidFill>
                  <a:srgbClr val="04043F"/>
                </a:solidFill>
              </a:rPr>
              <a:t>fel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cyrchfan</a:t>
            </a:r>
            <a:r>
              <a:rPr lang="en-GB" sz="1600" noProof="0" dirty="0">
                <a:solidFill>
                  <a:srgbClr val="04043F"/>
                </a:solidFill>
              </a:rPr>
              <a:t> </a:t>
            </a:r>
            <a:r>
              <a:rPr lang="en-GB" sz="1600" noProof="0" dirty="0" err="1">
                <a:solidFill>
                  <a:srgbClr val="04043F"/>
                </a:solidFill>
              </a:rPr>
              <a:t>gwyliau</a:t>
            </a:r>
            <a:r>
              <a:rPr lang="en-GB" sz="1600" noProof="0" dirty="0">
                <a:solidFill>
                  <a:srgbClr val="04043F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rgbClr val="04043F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9117B21-EE96-4C64-E837-C232B685C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 noProof="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38F36661-DA52-331A-1D29-6623AA380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250" y="0"/>
            <a:ext cx="4947750" cy="661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86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C36A1-18AD-5536-ECDB-D56464C1E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>
            <a:extLst>
              <a:ext uri="{FF2B5EF4-FFF2-40B4-BE49-F238E27FC236}">
                <a16:creationId xmlns:a16="http://schemas.microsoft.com/office/drawing/2014/main" id="{A1371B5B-56F1-54B6-84B9-9EC24949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021" y="0"/>
            <a:ext cx="5953979" cy="661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8C60C9-F198-36F8-E9A7-481A17719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7780" y="2694269"/>
            <a:ext cx="5639963" cy="30915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2CC4F75-5B5C-D57E-E9E7-20C0EB9983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305703"/>
            <a:ext cx="2528641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E24834-0334-F129-14DC-4E38AC1F0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0690" y="700436"/>
            <a:ext cx="14099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14ECA3-3E92-8D87-0F0D-77F4BBE046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965122"/>
            <a:ext cx="5669325" cy="1077416"/>
          </a:xfrm>
        </p:spPr>
        <p:txBody>
          <a:bodyPr/>
          <a:lstStyle/>
          <a:p>
            <a:pPr marL="0" indent="0">
              <a:buNone/>
            </a:pPr>
            <a:r>
              <a:rPr lang="en-GB" sz="1400" noProof="0" dirty="0" err="1">
                <a:solidFill>
                  <a:schemeClr val="accent1"/>
                </a:solidFill>
              </a:rPr>
              <a:t>Ym</a:t>
            </a:r>
            <a:r>
              <a:rPr lang="en-GB" sz="1400" noProof="0" dirty="0">
                <a:solidFill>
                  <a:schemeClr val="accent1"/>
                </a:solidFill>
              </a:rPr>
              <a:t> mis </a:t>
            </a:r>
            <a:r>
              <a:rPr lang="en-GB" sz="1400" noProof="0" dirty="0" err="1">
                <a:solidFill>
                  <a:schemeClr val="accent1"/>
                </a:solidFill>
              </a:rPr>
              <a:t>Ionawr</a:t>
            </a:r>
            <a:r>
              <a:rPr lang="en-GB" sz="1400" noProof="0" dirty="0">
                <a:solidFill>
                  <a:schemeClr val="accent1"/>
                </a:solidFill>
              </a:rPr>
              <a:t> a mis </a:t>
            </a:r>
            <a:r>
              <a:rPr lang="en-GB" sz="1400" noProof="0" dirty="0" err="1">
                <a:solidFill>
                  <a:schemeClr val="accent1"/>
                </a:solidFill>
              </a:rPr>
              <a:t>Chwefror</a:t>
            </a:r>
            <a:r>
              <a:rPr lang="en-GB" sz="1400" noProof="0" dirty="0">
                <a:solidFill>
                  <a:schemeClr val="accent1"/>
                </a:solidFill>
              </a:rPr>
              <a:t> 2026, </a:t>
            </a:r>
            <a:r>
              <a:rPr lang="en-GB" sz="1400" noProof="0" dirty="0" err="1">
                <a:solidFill>
                  <a:schemeClr val="accent1"/>
                </a:solidFill>
              </a:rPr>
              <a:t>cynhaliodd</a:t>
            </a:r>
            <a:r>
              <a:rPr lang="en-GB" sz="1400" noProof="0" dirty="0">
                <a:solidFill>
                  <a:schemeClr val="accent1"/>
                </a:solidFill>
              </a:rPr>
              <a:t> Kubi Kalloo </a:t>
            </a:r>
            <a:r>
              <a:rPr lang="en-GB" sz="1400" noProof="0" dirty="0" err="1">
                <a:solidFill>
                  <a:schemeClr val="accent1"/>
                </a:solidFill>
              </a:rPr>
              <a:t>gyfweliadau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ar-lein</a:t>
            </a:r>
            <a:r>
              <a:rPr lang="en-GB" sz="1400" noProof="0" dirty="0">
                <a:solidFill>
                  <a:schemeClr val="accent1"/>
                </a:solidFill>
              </a:rPr>
              <a:t> o 45 </a:t>
            </a:r>
            <a:r>
              <a:rPr lang="en-GB" sz="1400" noProof="0" dirty="0" err="1">
                <a:solidFill>
                  <a:schemeClr val="accent1"/>
                </a:solidFill>
              </a:rPr>
              <a:t>munud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gyda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chyfanswm</a:t>
            </a:r>
            <a:r>
              <a:rPr lang="en-GB" sz="1400" noProof="0" dirty="0">
                <a:solidFill>
                  <a:schemeClr val="accent1"/>
                </a:solidFill>
              </a:rPr>
              <a:t> o 84 o </a:t>
            </a:r>
            <a:r>
              <a:rPr lang="en-GB" sz="1400" noProof="0" dirty="0" err="1">
                <a:solidFill>
                  <a:schemeClr val="accent1"/>
                </a:solidFill>
              </a:rPr>
              <a:t>deithwyr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ar</a:t>
            </a:r>
            <a:r>
              <a:rPr lang="en-GB" sz="1400" noProof="0" dirty="0">
                <a:solidFill>
                  <a:schemeClr val="accent1"/>
                </a:solidFill>
              </a:rPr>
              <a:t> draws y DU, UDA </a:t>
            </a:r>
            <a:r>
              <a:rPr lang="en-GB" sz="1400" noProof="0" dirty="0" err="1">
                <a:solidFill>
                  <a:schemeClr val="accent1"/>
                </a:solidFill>
              </a:rPr>
              <a:t>a’r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Almaen</a:t>
            </a:r>
            <a:r>
              <a:rPr lang="en-GB" sz="1400" noProof="0" dirty="0">
                <a:solidFill>
                  <a:schemeClr val="accent1"/>
                </a:solidFill>
              </a:rPr>
              <a:t> a </a:t>
            </a:r>
            <a:r>
              <a:rPr lang="en-GB" sz="1400" noProof="0" dirty="0" err="1">
                <a:solidFill>
                  <a:schemeClr val="accent1"/>
                </a:solidFill>
              </a:rPr>
              <a:t>fyddai’n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ystyried</a:t>
            </a:r>
            <a:r>
              <a:rPr lang="en-GB" sz="1400" noProof="0" dirty="0">
                <a:solidFill>
                  <a:schemeClr val="accent1"/>
                </a:solidFill>
              </a:rPr>
              <a:t> Cymru </a:t>
            </a:r>
            <a:r>
              <a:rPr lang="en-GB" sz="1400" noProof="0" dirty="0" err="1">
                <a:solidFill>
                  <a:schemeClr val="accent1"/>
                </a:solidFill>
              </a:rPr>
              <a:t>fel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cyrchfan</a:t>
            </a:r>
            <a:r>
              <a:rPr lang="en-GB" sz="1400" noProof="0" dirty="0">
                <a:solidFill>
                  <a:schemeClr val="accent1"/>
                </a:solidFill>
              </a:rPr>
              <a:t> </a:t>
            </a:r>
            <a:r>
              <a:rPr lang="en-GB" sz="1400" noProof="0" dirty="0" err="1">
                <a:solidFill>
                  <a:schemeClr val="accent1"/>
                </a:solidFill>
              </a:rPr>
              <a:t>gwyliau</a:t>
            </a:r>
            <a:r>
              <a:rPr lang="en-GB" sz="1400" noProof="0" dirty="0">
                <a:solidFill>
                  <a:schemeClr val="accent1"/>
                </a:solidFill>
              </a:rPr>
              <a:t>.</a:t>
            </a:r>
            <a:endParaRPr lang="en-GB" sz="1200" noProof="0" dirty="0">
              <a:solidFill>
                <a:schemeClr val="accent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958AE1-1391-0368-DBCD-A396DA15A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7651" y="2042538"/>
            <a:ext cx="5736000" cy="3997151"/>
          </a:xfrm>
          <a:prstGeom prst="roundRec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5876EC-B4F8-76AE-670C-A9B22EA0352E}"/>
              </a:ext>
            </a:extLst>
          </p:cNvPr>
          <p:cNvSpPr txBox="1"/>
          <p:nvPr/>
        </p:nvSpPr>
        <p:spPr>
          <a:xfrm>
            <a:off x="526895" y="2255867"/>
            <a:ext cx="556477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b="1" noProof="0" dirty="0" err="1">
                <a:solidFill>
                  <a:schemeClr val="bg1"/>
                </a:solidFill>
              </a:rPr>
              <a:t>Fframwaith</a:t>
            </a:r>
            <a:r>
              <a:rPr lang="en-GB" sz="1400" b="1" noProof="0" dirty="0">
                <a:solidFill>
                  <a:schemeClr val="bg1"/>
                </a:solidFill>
              </a:rPr>
              <a:t> </a:t>
            </a:r>
            <a:r>
              <a:rPr lang="en-GB" sz="1400" b="1" noProof="0" dirty="0" err="1">
                <a:solidFill>
                  <a:schemeClr val="bg1"/>
                </a:solidFill>
              </a:rPr>
              <a:t>ymddygiadol</a:t>
            </a:r>
            <a:r>
              <a:rPr lang="en-GB" sz="1400" b="1" noProof="0" dirty="0">
                <a:solidFill>
                  <a:schemeClr val="bg1"/>
                </a:solidFill>
              </a:rPr>
              <a:t>:</a:t>
            </a:r>
            <a:endParaRPr lang="en-GB" sz="1400" noProof="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1400" noProof="0" dirty="0" err="1">
                <a:solidFill>
                  <a:schemeClr val="bg1"/>
                </a:solidFill>
              </a:rPr>
              <a:t>Cafodd</a:t>
            </a:r>
            <a:r>
              <a:rPr lang="en-GB" sz="1400" noProof="0" dirty="0">
                <a:solidFill>
                  <a:schemeClr val="bg1"/>
                </a:solidFill>
              </a:rPr>
              <a:t> yr </a:t>
            </a:r>
            <a:r>
              <a:rPr lang="en-GB" sz="1400" noProof="0" dirty="0" err="1">
                <a:solidFill>
                  <a:schemeClr val="bg1"/>
                </a:solidFill>
              </a:rPr>
              <a:t>astudiaeth</a:t>
            </a:r>
            <a:r>
              <a:rPr lang="en-GB" sz="1400" noProof="0" dirty="0">
                <a:solidFill>
                  <a:schemeClr val="bg1"/>
                </a:solidFill>
              </a:rPr>
              <a:t> hon </a:t>
            </a:r>
            <a:r>
              <a:rPr lang="en-GB" sz="1400" noProof="0" dirty="0" err="1">
                <a:solidFill>
                  <a:schemeClr val="bg1"/>
                </a:solidFill>
              </a:rPr>
              <a:t>ei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strwythuro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gan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ddefnyddio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fframwaith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ymddygiadol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Gallu</a:t>
            </a:r>
            <a:r>
              <a:rPr lang="en-GB" sz="1400" noProof="0" dirty="0">
                <a:solidFill>
                  <a:schemeClr val="bg1"/>
                </a:solidFill>
              </a:rPr>
              <a:t>, </a:t>
            </a:r>
            <a:r>
              <a:rPr lang="en-GB" sz="1400" noProof="0" dirty="0" err="1">
                <a:solidFill>
                  <a:schemeClr val="bg1"/>
                </a:solidFill>
              </a:rPr>
              <a:t>Cyfle</a:t>
            </a:r>
            <a:r>
              <a:rPr lang="en-GB" sz="1400" noProof="0" dirty="0">
                <a:solidFill>
                  <a:schemeClr val="bg1"/>
                </a:solidFill>
              </a:rPr>
              <a:t>, </a:t>
            </a:r>
            <a:r>
              <a:rPr lang="en-GB" sz="1400" noProof="0" dirty="0" err="1">
                <a:solidFill>
                  <a:schemeClr val="bg1"/>
                </a:solidFill>
              </a:rPr>
              <a:t>Cymhelliant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noProof="0" dirty="0" err="1">
                <a:solidFill>
                  <a:schemeClr val="bg1"/>
                </a:solidFill>
              </a:rPr>
              <a:t>sy’n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archwilio’r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ffactorau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sy’n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b="1" noProof="0" dirty="0" err="1">
                <a:solidFill>
                  <a:schemeClr val="bg1"/>
                </a:solidFill>
              </a:rPr>
              <a:t>sbarduno</a:t>
            </a:r>
            <a:r>
              <a:rPr lang="en-GB" sz="1400" b="1" noProof="0" dirty="0">
                <a:solidFill>
                  <a:schemeClr val="bg1"/>
                </a:solidFill>
              </a:rPr>
              <a:t> </a:t>
            </a:r>
            <a:r>
              <a:rPr lang="en-GB" sz="1400" b="1" noProof="0" dirty="0" err="1">
                <a:solidFill>
                  <a:schemeClr val="bg1"/>
                </a:solidFill>
              </a:rPr>
              <a:t>ymddygiad</a:t>
            </a:r>
            <a:r>
              <a:rPr lang="en-GB" sz="1400" b="1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ar</a:t>
            </a:r>
            <a:r>
              <a:rPr lang="en-GB" sz="1400" noProof="0" dirty="0">
                <a:solidFill>
                  <a:schemeClr val="bg1"/>
                </a:solidFill>
              </a:rPr>
              <a:t> draws tri </a:t>
            </a:r>
            <a:r>
              <a:rPr lang="en-GB" sz="1400" noProof="0" dirty="0" err="1">
                <a:solidFill>
                  <a:schemeClr val="bg1"/>
                </a:solidFill>
              </a:rPr>
              <a:t>dimensiwn</a:t>
            </a:r>
            <a:endParaRPr lang="en-GB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1400" b="1" noProof="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bg1"/>
                </a:solidFill>
              </a:rPr>
              <a:t>Gallu</a:t>
            </a:r>
            <a:r>
              <a:rPr lang="en-GB" sz="1400" noProof="0" dirty="0">
                <a:solidFill>
                  <a:schemeClr val="bg1"/>
                </a:solidFill>
              </a:rPr>
              <a:t> – </a:t>
            </a:r>
            <a:r>
              <a:rPr lang="en-GB" sz="1400" noProof="0" dirty="0" err="1">
                <a:solidFill>
                  <a:schemeClr val="bg1"/>
                </a:solidFill>
              </a:rPr>
              <a:t>ydy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pobl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teimlo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eu</a:t>
            </a:r>
            <a:r>
              <a:rPr lang="en-GB" sz="1400" noProof="0" dirty="0">
                <a:solidFill>
                  <a:schemeClr val="bg1"/>
                </a:solidFill>
              </a:rPr>
              <a:t> bod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deall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sut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gynllunio</a:t>
            </a:r>
            <a:r>
              <a:rPr lang="en-GB" sz="1400" noProof="0" dirty="0">
                <a:solidFill>
                  <a:schemeClr val="bg1"/>
                </a:solidFill>
              </a:rPr>
              <a:t> a </a:t>
            </a:r>
            <a:r>
              <a:rPr lang="en-GB" sz="1400" dirty="0">
                <a:solidFill>
                  <a:schemeClr val="bg1"/>
                </a:solidFill>
              </a:rPr>
              <a:t>   </a:t>
            </a:r>
            <a:r>
              <a:rPr lang="en-GB" sz="1400" noProof="0" dirty="0" err="1">
                <a:solidFill>
                  <a:schemeClr val="bg1"/>
                </a:solidFill>
              </a:rPr>
              <a:t>chyflawni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taith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Gymru</a:t>
            </a:r>
            <a:r>
              <a:rPr lang="en-GB" sz="1400" noProof="0" dirty="0">
                <a:solidFill>
                  <a:schemeClr val="bg1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bg1"/>
                </a:solidFill>
              </a:rPr>
              <a:t>Cyfle</a:t>
            </a:r>
            <a:r>
              <a:rPr lang="en-GB" sz="1400" noProof="0" dirty="0">
                <a:solidFill>
                  <a:schemeClr val="bg1"/>
                </a:solidFill>
              </a:rPr>
              <a:t> –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ydy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Cymru’n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teimlo’n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ymarferol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bosibl</a:t>
            </a:r>
            <a:r>
              <a:rPr lang="en-GB" sz="1400" noProof="0" dirty="0">
                <a:solidFill>
                  <a:schemeClr val="bg1"/>
                </a:solidFill>
              </a:rPr>
              <a:t> ac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realistig</a:t>
            </a:r>
            <a:r>
              <a:rPr lang="en-GB" sz="1400" noProof="0" dirty="0">
                <a:solidFill>
                  <a:schemeClr val="bg1"/>
                </a:solidFill>
              </a:rPr>
              <a:t> o ran </a:t>
            </a:r>
            <a:r>
              <a:rPr lang="en-GB" sz="1400" noProof="0" dirty="0" err="1">
                <a:solidFill>
                  <a:schemeClr val="bg1"/>
                </a:solidFill>
              </a:rPr>
              <a:t>costau</a:t>
            </a:r>
            <a:r>
              <a:rPr lang="en-GB" sz="1400" noProof="0" dirty="0">
                <a:solidFill>
                  <a:schemeClr val="bg1"/>
                </a:solidFill>
              </a:rPr>
              <a:t>, </a:t>
            </a:r>
            <a:r>
              <a:rPr lang="en-GB" sz="1400" noProof="0" dirty="0" err="1">
                <a:solidFill>
                  <a:schemeClr val="bg1"/>
                </a:solidFill>
              </a:rPr>
              <a:t>mynediad</a:t>
            </a:r>
            <a:r>
              <a:rPr lang="en-GB" sz="1400" noProof="0" dirty="0">
                <a:solidFill>
                  <a:schemeClr val="bg1"/>
                </a:solidFill>
              </a:rPr>
              <a:t> a </a:t>
            </a:r>
            <a:r>
              <a:rPr lang="en-GB" sz="1400" noProof="0" dirty="0" err="1">
                <a:solidFill>
                  <a:schemeClr val="bg1"/>
                </a:solidFill>
              </a:rPr>
              <a:t>chamau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bywyd</a:t>
            </a:r>
            <a:r>
              <a:rPr lang="en-GB" sz="1400" noProof="0" dirty="0">
                <a:solidFill>
                  <a:schemeClr val="bg1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>
                <a:solidFill>
                  <a:schemeClr val="bg1"/>
                </a:solidFill>
              </a:rPr>
              <a:t>Cymhelliant</a:t>
            </a:r>
            <a:r>
              <a:rPr lang="en-GB" sz="1400" noProof="0" dirty="0">
                <a:solidFill>
                  <a:schemeClr val="bg1"/>
                </a:solidFill>
              </a:rPr>
              <a:t> – </a:t>
            </a:r>
            <a:r>
              <a:rPr lang="en-GB" sz="1400" dirty="0" err="1">
                <a:solidFill>
                  <a:schemeClr val="bg1"/>
                </a:solidFill>
              </a:rPr>
              <a:t>ydy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pobl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teimlo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eu</a:t>
            </a:r>
            <a:r>
              <a:rPr lang="en-GB" sz="1400" noProof="0" dirty="0">
                <a:solidFill>
                  <a:schemeClr val="bg1"/>
                </a:solidFill>
              </a:rPr>
              <a:t> bod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cael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cymell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emosiynol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ddewis</a:t>
            </a:r>
            <a:r>
              <a:rPr lang="en-GB" sz="1400" noProof="0" dirty="0">
                <a:solidFill>
                  <a:schemeClr val="bg1"/>
                </a:solidFill>
              </a:rPr>
              <a:t> Cymru </a:t>
            </a:r>
            <a:r>
              <a:rPr lang="en-GB" sz="1400" noProof="0" dirty="0" err="1">
                <a:solidFill>
                  <a:schemeClr val="bg1"/>
                </a:solidFill>
              </a:rPr>
              <a:t>dros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ddewisiadau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eraill</a:t>
            </a:r>
            <a:r>
              <a:rPr lang="en-GB" sz="1400" noProof="0" dirty="0">
                <a:solidFill>
                  <a:schemeClr val="bg1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noProof="0" dirty="0">
              <a:solidFill>
                <a:schemeClr val="bg1"/>
              </a:solidFill>
            </a:endParaRPr>
          </a:p>
          <a:p>
            <a:r>
              <a:rPr lang="en-GB" sz="1400" noProof="0" dirty="0">
                <a:solidFill>
                  <a:schemeClr val="bg1"/>
                </a:solidFill>
              </a:rPr>
              <a:t>Mae </a:t>
            </a:r>
            <a:r>
              <a:rPr lang="en-GB" sz="1400" noProof="0" dirty="0" err="1">
                <a:solidFill>
                  <a:schemeClr val="bg1"/>
                </a:solidFill>
              </a:rPr>
              <a:t>defnyddio</a:t>
            </a:r>
            <a:r>
              <a:rPr lang="en-GB" sz="1400" dirty="0">
                <a:solidFill>
                  <a:schemeClr val="bg1"/>
                </a:solidFill>
              </a:rPr>
              <a:t>’r model </a:t>
            </a:r>
            <a:r>
              <a:rPr lang="en-GB" sz="1400" dirty="0" err="1">
                <a:solidFill>
                  <a:schemeClr val="bg1"/>
                </a:solidFill>
              </a:rPr>
              <a:t>Gallu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dirty="0" err="1">
                <a:solidFill>
                  <a:schemeClr val="bg1"/>
                </a:solidFill>
              </a:rPr>
              <a:t>Cyfle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dirty="0" err="1">
                <a:solidFill>
                  <a:schemeClr val="bg1"/>
                </a:solidFill>
              </a:rPr>
              <a:t>Cymhelliant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ein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galluogi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edrych</a:t>
            </a:r>
            <a:r>
              <a:rPr lang="en-GB" sz="1400" noProof="0" dirty="0">
                <a:solidFill>
                  <a:schemeClr val="bg1"/>
                </a:solidFill>
              </a:rPr>
              <a:t> y </a:t>
            </a:r>
            <a:r>
              <a:rPr lang="en-GB" sz="1400" noProof="0" dirty="0" err="1">
                <a:solidFill>
                  <a:schemeClr val="bg1"/>
                </a:solidFill>
              </a:rPr>
              <a:t>tu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hwnt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i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ymatebion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arwynebol</a:t>
            </a:r>
            <a:r>
              <a:rPr lang="en-GB" sz="1400" noProof="0" dirty="0">
                <a:solidFill>
                  <a:schemeClr val="bg1"/>
                </a:solidFill>
              </a:rPr>
              <a:t>, </a:t>
            </a:r>
            <a:r>
              <a:rPr lang="en-GB" sz="1400" noProof="0" dirty="0" err="1">
                <a:solidFill>
                  <a:schemeClr val="bg1"/>
                </a:solidFill>
              </a:rPr>
              <a:t>gan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nodi’r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rhwystrau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sylfaenol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a’r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ffactorau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sbarduno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sy’n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dylanwadu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ar</a:t>
            </a:r>
            <a:r>
              <a:rPr lang="en-GB" sz="1400" noProof="0" dirty="0">
                <a:solidFill>
                  <a:schemeClr val="bg1"/>
                </a:solidFill>
              </a:rPr>
              <a:t> y broses o </a:t>
            </a:r>
            <a:r>
              <a:rPr lang="en-GB" sz="1400" noProof="0" dirty="0" err="1">
                <a:solidFill>
                  <a:schemeClr val="bg1"/>
                </a:solidFill>
              </a:rPr>
              <a:t>ddewis</a:t>
            </a:r>
            <a:r>
              <a:rPr lang="en-GB" sz="1400" noProof="0" dirty="0">
                <a:solidFill>
                  <a:schemeClr val="bg1"/>
                </a:solidFill>
              </a:rPr>
              <a:t> </a:t>
            </a:r>
            <a:r>
              <a:rPr lang="en-GB" sz="1400" noProof="0" dirty="0" err="1">
                <a:solidFill>
                  <a:schemeClr val="bg1"/>
                </a:solidFill>
              </a:rPr>
              <a:t>cyrchfan</a:t>
            </a:r>
            <a:r>
              <a:rPr lang="en-GB" sz="1400" noProof="0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0AD407-CF8E-0708-1925-A5E4659A5E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898451"/>
              </p:ext>
            </p:extLst>
          </p:nvPr>
        </p:nvGraphicFramePr>
        <p:xfrm>
          <a:off x="6770748" y="3021992"/>
          <a:ext cx="4763988" cy="2436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262">
                  <a:extLst>
                    <a:ext uri="{9D8B030D-6E8A-4147-A177-3AD203B41FA5}">
                      <a16:colId xmlns:a16="http://schemas.microsoft.com/office/drawing/2014/main" val="110029569"/>
                    </a:ext>
                  </a:extLst>
                </a:gridCol>
                <a:gridCol w="972242">
                  <a:extLst>
                    <a:ext uri="{9D8B030D-6E8A-4147-A177-3AD203B41FA5}">
                      <a16:colId xmlns:a16="http://schemas.microsoft.com/office/drawing/2014/main" val="2799018882"/>
                    </a:ext>
                  </a:extLst>
                </a:gridCol>
                <a:gridCol w="972242">
                  <a:extLst>
                    <a:ext uri="{9D8B030D-6E8A-4147-A177-3AD203B41FA5}">
                      <a16:colId xmlns:a16="http://schemas.microsoft.com/office/drawing/2014/main" val="3335821654"/>
                    </a:ext>
                  </a:extLst>
                </a:gridCol>
                <a:gridCol w="972242">
                  <a:extLst>
                    <a:ext uri="{9D8B030D-6E8A-4147-A177-3AD203B41FA5}">
                      <a16:colId xmlns:a16="http://schemas.microsoft.com/office/drawing/2014/main" val="288686898"/>
                    </a:ext>
                  </a:extLst>
                </a:gridCol>
              </a:tblGrid>
              <a:tr h="406907">
                <a:tc>
                  <a:txBody>
                    <a:bodyPr/>
                    <a:lstStyle/>
                    <a:p>
                      <a:pPr marL="0" marR="0" lvl="0" indent="0" algn="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Cynulleidfa</a:t>
                      </a:r>
                      <a:endParaRPr lang="en-GB" sz="1200" b="1" kern="1200" noProof="0" dirty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DU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solidFill>
                            <a:srgbClr val="04043F"/>
                          </a:solidFill>
                        </a:rPr>
                        <a:t>UDA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solidFill>
                            <a:srgbClr val="04043F"/>
                          </a:solidFill>
                        </a:rPr>
                        <a:t>Yr </a:t>
                      </a:r>
                      <a:r>
                        <a:rPr lang="en-GB" sz="1200" noProof="0" dirty="0" err="1">
                          <a:solidFill>
                            <a:srgbClr val="04043F"/>
                          </a:solidFill>
                        </a:rPr>
                        <a:t>Almaen</a:t>
                      </a:r>
                      <a:endParaRPr lang="en-GB" sz="1200" noProof="0" dirty="0">
                        <a:solidFill>
                          <a:srgbClr val="04043F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404125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Annibynwyr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ifanc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(18-34)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80695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Teuluoedd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(35-54)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32436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Annibynwyr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cy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hŷn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(55-64)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92981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Oedran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ymddeuol</a:t>
                      </a:r>
                      <a:r>
                        <a:rPr lang="en-GB" sz="1200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 (65+)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141807"/>
                  </a:ext>
                </a:extLst>
              </a:tr>
              <a:tr h="533997"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kern="1200" noProof="0" dirty="0" err="1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Cyfanswm</a:t>
                      </a:r>
                      <a:endParaRPr lang="en-GB" sz="1200" b="1" kern="1200" noProof="0" dirty="0">
                        <a:solidFill>
                          <a:srgbClr val="04043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noProof="0" dirty="0">
                          <a:solidFill>
                            <a:srgbClr val="04043F"/>
                          </a:solidFill>
                          <a:latin typeface="+mn-lt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4043F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N=28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39429"/>
                  </a:ext>
                </a:extLst>
              </a:tr>
            </a:tbl>
          </a:graphicData>
        </a:graphic>
      </p:graphicFrame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3E1BD883-9069-34E7-1C7F-32075274831C}"/>
              </a:ext>
            </a:extLst>
          </p:cNvPr>
          <p:cNvSpPr txBox="1">
            <a:spLocks/>
          </p:cNvSpPr>
          <p:nvPr/>
        </p:nvSpPr>
        <p:spPr>
          <a:xfrm>
            <a:off x="643465" y="6124672"/>
            <a:ext cx="5310516" cy="1077416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050" i="1" dirty="0" err="1">
                <a:solidFill>
                  <a:schemeClr val="accent1"/>
                </a:solidFill>
              </a:rPr>
              <a:t>Nodyn</a:t>
            </a:r>
            <a:r>
              <a:rPr lang="en-GB" sz="1050" i="1" dirty="0">
                <a:solidFill>
                  <a:schemeClr val="accent1"/>
                </a:solidFill>
              </a:rPr>
              <a:t>: </a:t>
            </a:r>
            <a:r>
              <a:rPr lang="en-GB" sz="1050" i="1" dirty="0" err="1">
                <a:solidFill>
                  <a:schemeClr val="accent1"/>
                </a:solidFill>
              </a:rPr>
              <a:t>Cyfeirir</a:t>
            </a:r>
            <a:r>
              <a:rPr lang="en-GB" sz="1050" i="1" dirty="0">
                <a:solidFill>
                  <a:schemeClr val="accent1"/>
                </a:solidFill>
              </a:rPr>
              <a:t> at y </a:t>
            </a:r>
            <a:r>
              <a:rPr lang="en-GB" sz="1050" i="1" dirty="0" err="1">
                <a:solidFill>
                  <a:schemeClr val="accent1"/>
                </a:solidFill>
              </a:rPr>
              <a:t>fframwaith</a:t>
            </a:r>
            <a:r>
              <a:rPr lang="en-GB" sz="1050" i="1" dirty="0">
                <a:solidFill>
                  <a:schemeClr val="accent1"/>
                </a:solidFill>
              </a:rPr>
              <a:t> </a:t>
            </a:r>
            <a:r>
              <a:rPr lang="en-GB" sz="1050" i="1" dirty="0" err="1">
                <a:solidFill>
                  <a:schemeClr val="accent1"/>
                </a:solidFill>
              </a:rPr>
              <a:t>Gallu</a:t>
            </a:r>
            <a:r>
              <a:rPr lang="en-GB" sz="1050" i="1" dirty="0">
                <a:solidFill>
                  <a:schemeClr val="accent1"/>
                </a:solidFill>
              </a:rPr>
              <a:t>, </a:t>
            </a:r>
            <a:r>
              <a:rPr lang="en-GB" sz="1050" i="1" dirty="0" err="1">
                <a:solidFill>
                  <a:schemeClr val="accent1"/>
                </a:solidFill>
              </a:rPr>
              <a:t>Cyfle</a:t>
            </a:r>
            <a:r>
              <a:rPr lang="en-GB" sz="1050" i="1" dirty="0">
                <a:solidFill>
                  <a:schemeClr val="accent1"/>
                </a:solidFill>
              </a:rPr>
              <a:t>, </a:t>
            </a:r>
            <a:r>
              <a:rPr lang="en-GB" sz="1050" i="1" dirty="0" err="1">
                <a:solidFill>
                  <a:schemeClr val="accent1"/>
                </a:solidFill>
              </a:rPr>
              <a:t>Cymhelliant</a:t>
            </a:r>
            <a:r>
              <a:rPr lang="en-GB" sz="1050" i="1" dirty="0">
                <a:solidFill>
                  <a:schemeClr val="accent1"/>
                </a:solidFill>
              </a:rPr>
              <a:t> </a:t>
            </a:r>
            <a:r>
              <a:rPr lang="en-GB" sz="1050" i="1" dirty="0" err="1">
                <a:solidFill>
                  <a:schemeClr val="accent1"/>
                </a:solidFill>
              </a:rPr>
              <a:t>fel</a:t>
            </a:r>
            <a:r>
              <a:rPr lang="en-GB" sz="1050" i="1" dirty="0">
                <a:solidFill>
                  <a:schemeClr val="accent1"/>
                </a:solidFill>
              </a:rPr>
              <a:t> model COM-B (Capability, Opportunity, Motivation - Behaviour) </a:t>
            </a:r>
            <a:r>
              <a:rPr lang="en-GB" sz="1050" i="1" dirty="0" err="1">
                <a:solidFill>
                  <a:schemeClr val="accent1"/>
                </a:solidFill>
              </a:rPr>
              <a:t>yn</a:t>
            </a:r>
            <a:r>
              <a:rPr lang="en-GB" sz="1050" i="1" dirty="0">
                <a:solidFill>
                  <a:schemeClr val="accent1"/>
                </a:solidFill>
              </a:rPr>
              <a:t> </a:t>
            </a:r>
            <a:r>
              <a:rPr lang="en-GB" sz="1050" i="1" dirty="0" err="1">
                <a:solidFill>
                  <a:schemeClr val="accent1"/>
                </a:solidFill>
              </a:rPr>
              <a:t>Saesneg</a:t>
            </a:r>
            <a:r>
              <a:rPr lang="en-GB" sz="1050" i="1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8894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E515D-7E81-BE2E-E2AF-35976BA36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60C83E8-CD31-F38D-843C-D937EA8D55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98723"/>
            <a:ext cx="8060100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Cyd-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destun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methodolegol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recriwtio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cryfderau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chyfyngiadau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EA3384-CD55-0662-0D2B-1D3087BE5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688410"/>
            <a:ext cx="756123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ADFD25-3939-C384-442E-29F15E15078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9" y="890067"/>
            <a:ext cx="11680764" cy="529158"/>
          </a:xfrm>
        </p:spPr>
        <p:txBody>
          <a:bodyPr/>
          <a:lstStyle/>
          <a:p>
            <a:pPr marL="0" indent="0">
              <a:buNone/>
            </a:pPr>
            <a:r>
              <a:rPr lang="en-GB" sz="1200" b="1" noProof="0" dirty="0" err="1">
                <a:solidFill>
                  <a:schemeClr val="accent1"/>
                </a:solidFill>
              </a:rPr>
              <a:t>Sampl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ansoddol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strwythuredig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ar</a:t>
            </a:r>
            <a:r>
              <a:rPr lang="en-GB" sz="1200" b="1" noProof="0" dirty="0">
                <a:solidFill>
                  <a:schemeClr val="accent1"/>
                </a:solidFill>
              </a:rPr>
              <a:t> draws </a:t>
            </a:r>
            <a:r>
              <a:rPr lang="en-GB" sz="1200" b="1" noProof="0" dirty="0" err="1">
                <a:solidFill>
                  <a:schemeClr val="accent1"/>
                </a:solidFill>
              </a:rPr>
              <a:t>sawl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marchnad</a:t>
            </a:r>
            <a:r>
              <a:rPr lang="en-GB" sz="1200" b="1" noProof="0" dirty="0">
                <a:solidFill>
                  <a:schemeClr val="accent1"/>
                </a:solidFill>
              </a:rPr>
              <a:t>, </a:t>
            </a:r>
            <a:r>
              <a:rPr lang="en-GB" sz="1200" b="1" noProof="0" dirty="0" err="1">
                <a:solidFill>
                  <a:schemeClr val="accent1"/>
                </a:solidFill>
              </a:rPr>
              <a:t>wedi’i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gynllunio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i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ddeall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ymddygiad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yn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glir</a:t>
            </a:r>
            <a:r>
              <a:rPr lang="en-GB" sz="1200" b="1" noProof="0" dirty="0">
                <a:solidFill>
                  <a:schemeClr val="accent1"/>
                </a:solidFill>
              </a:rPr>
              <a:t>. </a:t>
            </a:r>
            <a:r>
              <a:rPr lang="en-GB" sz="1200" b="1" noProof="0" dirty="0" err="1">
                <a:solidFill>
                  <a:schemeClr val="accent1"/>
                </a:solidFill>
              </a:rPr>
              <a:t>Mae’r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astudiaeth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yn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cyfuno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manylder</a:t>
            </a:r>
            <a:r>
              <a:rPr lang="en-GB" sz="1200" b="1" noProof="0" dirty="0">
                <a:solidFill>
                  <a:schemeClr val="accent1"/>
                </a:solidFill>
              </a:rPr>
              <a:t> ac </a:t>
            </a:r>
            <a:r>
              <a:rPr lang="en-GB" sz="1200" b="1" noProof="0" dirty="0" err="1">
                <a:solidFill>
                  <a:schemeClr val="accent1"/>
                </a:solidFill>
              </a:rPr>
              <a:t>ystod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eang</a:t>
            </a:r>
            <a:r>
              <a:rPr lang="en-GB" sz="1200" b="1" noProof="0" dirty="0">
                <a:solidFill>
                  <a:schemeClr val="accent1"/>
                </a:solidFill>
              </a:rPr>
              <a:t> o </a:t>
            </a:r>
            <a:r>
              <a:rPr lang="en-GB" sz="1200" b="1" noProof="0" dirty="0" err="1">
                <a:solidFill>
                  <a:schemeClr val="accent1"/>
                </a:solidFill>
              </a:rPr>
              <a:t>safbwyntiau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ar</a:t>
            </a:r>
            <a:r>
              <a:rPr lang="en-GB" sz="1200" b="1" noProof="0" dirty="0">
                <a:solidFill>
                  <a:schemeClr val="accent1"/>
                </a:solidFill>
              </a:rPr>
              <a:t> draws </a:t>
            </a:r>
            <a:r>
              <a:rPr lang="en-GB" sz="1200" b="1" noProof="0" dirty="0" err="1">
                <a:solidFill>
                  <a:schemeClr val="accent1"/>
                </a:solidFill>
              </a:rPr>
              <a:t>gwahanol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farchnadoedd</a:t>
            </a:r>
            <a:r>
              <a:rPr lang="en-GB" sz="1200" b="1" noProof="0" dirty="0">
                <a:solidFill>
                  <a:schemeClr val="accent1"/>
                </a:solidFill>
              </a:rPr>
              <a:t> a </a:t>
            </a:r>
            <a:r>
              <a:rPr lang="en-GB" sz="1200" b="1" noProof="0" dirty="0" err="1">
                <a:solidFill>
                  <a:schemeClr val="accent1"/>
                </a:solidFill>
              </a:rPr>
              <a:t>chyfnodau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bywyd</a:t>
            </a:r>
            <a:r>
              <a:rPr lang="en-GB" sz="1200" b="1" noProof="0" dirty="0">
                <a:solidFill>
                  <a:schemeClr val="accent1"/>
                </a:solidFill>
              </a:rPr>
              <a:t> er </a:t>
            </a:r>
            <a:r>
              <a:rPr lang="en-GB" sz="1200" b="1" noProof="0" dirty="0" err="1">
                <a:solidFill>
                  <a:schemeClr val="accent1"/>
                </a:solidFill>
              </a:rPr>
              <a:t>mwyn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deall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sut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mae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pobl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yn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gwneud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penderfyniadau</a:t>
            </a:r>
            <a:r>
              <a:rPr lang="en-GB" sz="1200" b="1" noProof="0" dirty="0">
                <a:solidFill>
                  <a:schemeClr val="accent1"/>
                </a:solidFill>
              </a:rPr>
              <a:t> </a:t>
            </a:r>
            <a:r>
              <a:rPr lang="en-GB" sz="1200" b="1" noProof="0" dirty="0" err="1">
                <a:solidFill>
                  <a:schemeClr val="accent1"/>
                </a:solidFill>
              </a:rPr>
              <a:t>teithio</a:t>
            </a:r>
            <a:r>
              <a:rPr lang="en-GB" sz="1200" b="1" noProof="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3" name="Content Placeholder 7" descr="Sut cafodd cyfranogwyr eu recriwtio:&#10;&#10;Cafodd cyfranogwyr eu recriwtio drwy baneli ymchwil arbenigol ar draws y DU, UDA a’r Almaen. Cafodd pob cyfranogwr ei sgrinio er mwyn sicrhau y byddent yn ystyried Cymru fel cyrchfan gwyliau bosibl, a’u bod yn bodloni meini prawf y cyfnod bywyd.&#10;">
            <a:extLst>
              <a:ext uri="{FF2B5EF4-FFF2-40B4-BE49-F238E27FC236}">
                <a16:creationId xmlns:a16="http://schemas.microsoft.com/office/drawing/2014/main" id="{85FF8C07-9A1B-7DCA-48A7-FACEFF832810}"/>
              </a:ext>
            </a:extLst>
          </p:cNvPr>
          <p:cNvSpPr txBox="1">
            <a:spLocks/>
          </p:cNvSpPr>
          <p:nvPr/>
        </p:nvSpPr>
        <p:spPr>
          <a:xfrm>
            <a:off x="445725" y="1610459"/>
            <a:ext cx="10641375" cy="940653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GB" sz="1200" noProof="0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3EA519-62B3-2E37-2589-25E91BF05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9999" y="1569670"/>
            <a:ext cx="11386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120742"/>
                </a:solidFill>
              </a:rPr>
              <a:t>Sut </a:t>
            </a:r>
            <a:r>
              <a:rPr lang="en-GB" sz="1200" b="1" dirty="0" err="1">
                <a:solidFill>
                  <a:srgbClr val="120742"/>
                </a:solidFill>
              </a:rPr>
              <a:t>cafodd</a:t>
            </a:r>
            <a:r>
              <a:rPr lang="en-GB" sz="1200" b="1" dirty="0">
                <a:solidFill>
                  <a:srgbClr val="120742"/>
                </a:solidFill>
              </a:rPr>
              <a:t> </a:t>
            </a:r>
            <a:r>
              <a:rPr lang="en-GB" sz="1200" b="1" dirty="0" err="1">
                <a:solidFill>
                  <a:srgbClr val="120742"/>
                </a:solidFill>
              </a:rPr>
              <a:t>cyfranogwyr</a:t>
            </a:r>
            <a:r>
              <a:rPr lang="en-GB" sz="1200" b="1" dirty="0">
                <a:solidFill>
                  <a:srgbClr val="120742"/>
                </a:solidFill>
              </a:rPr>
              <a:t> </a:t>
            </a:r>
            <a:r>
              <a:rPr lang="en-GB" sz="1200" b="1" dirty="0" err="1">
                <a:solidFill>
                  <a:srgbClr val="120742"/>
                </a:solidFill>
              </a:rPr>
              <a:t>eu</a:t>
            </a:r>
            <a:r>
              <a:rPr lang="en-GB" sz="1200" b="1" dirty="0">
                <a:solidFill>
                  <a:srgbClr val="120742"/>
                </a:solidFill>
              </a:rPr>
              <a:t> </a:t>
            </a:r>
            <a:r>
              <a:rPr lang="en-GB" sz="1200" b="1" dirty="0" err="1">
                <a:solidFill>
                  <a:srgbClr val="120742"/>
                </a:solidFill>
              </a:rPr>
              <a:t>recriwtio</a:t>
            </a:r>
            <a:r>
              <a:rPr lang="en-GB" sz="1200" b="1" dirty="0">
                <a:solidFill>
                  <a:srgbClr val="120742"/>
                </a:solidFill>
              </a:rPr>
              <a:t>:</a:t>
            </a:r>
          </a:p>
          <a:p>
            <a:endParaRPr lang="en-GB" sz="1200" b="1" dirty="0">
              <a:solidFill>
                <a:srgbClr val="120742"/>
              </a:solidFill>
            </a:endParaRPr>
          </a:p>
          <a:p>
            <a:r>
              <a:rPr lang="en-GB" sz="1200" dirty="0" err="1">
                <a:solidFill>
                  <a:srgbClr val="120742"/>
                </a:solidFill>
              </a:rPr>
              <a:t>Cafodd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cyfranogwyr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eu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recriwtio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drwy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baneli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ymchwil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arbenigol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ar</a:t>
            </a:r>
            <a:r>
              <a:rPr lang="en-GB" sz="1200" dirty="0">
                <a:solidFill>
                  <a:srgbClr val="120742"/>
                </a:solidFill>
              </a:rPr>
              <a:t> draws y DU, UDA </a:t>
            </a:r>
            <a:r>
              <a:rPr lang="en-GB" sz="1200" dirty="0" err="1">
                <a:solidFill>
                  <a:srgbClr val="120742"/>
                </a:solidFill>
              </a:rPr>
              <a:t>a’r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Almaen</a:t>
            </a:r>
            <a:r>
              <a:rPr lang="en-GB" sz="1200" dirty="0">
                <a:solidFill>
                  <a:srgbClr val="120742"/>
                </a:solidFill>
              </a:rPr>
              <a:t>. </a:t>
            </a:r>
            <a:r>
              <a:rPr lang="en-GB" sz="1200" dirty="0" err="1">
                <a:solidFill>
                  <a:srgbClr val="120742"/>
                </a:solidFill>
              </a:rPr>
              <a:t>Cafodd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pob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cyfranogwr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ei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sgrinio</a:t>
            </a:r>
            <a:r>
              <a:rPr lang="en-GB" sz="1200" dirty="0">
                <a:solidFill>
                  <a:srgbClr val="120742"/>
                </a:solidFill>
              </a:rPr>
              <a:t> er </a:t>
            </a:r>
            <a:r>
              <a:rPr lang="en-GB" sz="1200" dirty="0" err="1">
                <a:solidFill>
                  <a:srgbClr val="120742"/>
                </a:solidFill>
              </a:rPr>
              <a:t>mwyn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sicrhau</a:t>
            </a:r>
            <a:r>
              <a:rPr lang="en-GB" sz="1200" dirty="0">
                <a:solidFill>
                  <a:srgbClr val="120742"/>
                </a:solidFill>
              </a:rPr>
              <a:t> y </a:t>
            </a:r>
            <a:r>
              <a:rPr lang="en-GB" sz="1200" dirty="0" err="1">
                <a:solidFill>
                  <a:srgbClr val="120742"/>
                </a:solidFill>
              </a:rPr>
              <a:t>byddent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yn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ystyried</a:t>
            </a:r>
            <a:r>
              <a:rPr lang="en-GB" sz="1200" dirty="0">
                <a:solidFill>
                  <a:srgbClr val="120742"/>
                </a:solidFill>
              </a:rPr>
              <a:t> Cymru </a:t>
            </a:r>
            <a:r>
              <a:rPr lang="en-GB" sz="1200" dirty="0" err="1">
                <a:solidFill>
                  <a:srgbClr val="120742"/>
                </a:solidFill>
              </a:rPr>
              <a:t>fel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cyrchfan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gwyliau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bosibl</a:t>
            </a:r>
            <a:r>
              <a:rPr lang="en-GB" sz="1200" dirty="0">
                <a:solidFill>
                  <a:srgbClr val="120742"/>
                </a:solidFill>
              </a:rPr>
              <a:t>, </a:t>
            </a:r>
            <a:r>
              <a:rPr lang="en-GB" sz="1200" dirty="0" err="1">
                <a:solidFill>
                  <a:srgbClr val="120742"/>
                </a:solidFill>
              </a:rPr>
              <a:t>a’u</a:t>
            </a:r>
            <a:r>
              <a:rPr lang="en-GB" sz="1200" dirty="0">
                <a:solidFill>
                  <a:srgbClr val="120742"/>
                </a:solidFill>
              </a:rPr>
              <a:t> bod </a:t>
            </a:r>
            <a:r>
              <a:rPr lang="en-GB" sz="1200" dirty="0" err="1">
                <a:solidFill>
                  <a:srgbClr val="120742"/>
                </a:solidFill>
              </a:rPr>
              <a:t>yn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bodloni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meini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prawf</a:t>
            </a:r>
            <a:r>
              <a:rPr lang="en-GB" sz="1200" dirty="0">
                <a:solidFill>
                  <a:srgbClr val="120742"/>
                </a:solidFill>
              </a:rPr>
              <a:t> y </a:t>
            </a:r>
            <a:r>
              <a:rPr lang="en-GB" sz="1200" dirty="0" err="1">
                <a:solidFill>
                  <a:srgbClr val="120742"/>
                </a:solidFill>
              </a:rPr>
              <a:t>cyfnod</a:t>
            </a:r>
            <a:r>
              <a:rPr lang="en-GB" sz="1200" dirty="0">
                <a:solidFill>
                  <a:srgbClr val="120742"/>
                </a:solidFill>
              </a:rPr>
              <a:t> </a:t>
            </a:r>
            <a:r>
              <a:rPr lang="en-GB" sz="1200" dirty="0" err="1">
                <a:solidFill>
                  <a:srgbClr val="120742"/>
                </a:solidFill>
              </a:rPr>
              <a:t>bywyd</a:t>
            </a:r>
            <a:r>
              <a:rPr lang="en-GB" sz="1200" dirty="0">
                <a:solidFill>
                  <a:srgbClr val="120742"/>
                </a:solidFill>
              </a:rPr>
              <a:t>.</a:t>
            </a:r>
          </a:p>
        </p:txBody>
      </p:sp>
      <p:graphicFrame>
        <p:nvGraphicFramePr>
          <p:cNvPr id="4" name="Table 3" descr="Cryfderau&#10;&#10;Mae 84 o gyfweliadau manwl ar draws 3 marchnad yn darparu dealltwriaeth ansoddol gref o’r prif gynulleidfaoedd.&#10;Mae samplu strwythuredig yn galluogi cymharu cyson rhwng marchnadoedd a segmentau gwahanol.&#10;Mae dyfnder y cyfweliadau yn caniatáu archwilio’r broses benderfynu gyfan, nid dim ond hoffterau a fynegir.&#10;Mae’n nodi patrymau ymddygiadol ailadroddadwy, nid barn unigol yn unig.&#10;&#10;Gwendidau&#10;&#10;Mae’r canfyddiadau’n gyfeiriadol ac yn seiliedig ar ymddygiad, yn hytrach nag yn ystadegol gynrychioliadol.&#10;Dyluniwyd yr astudiaeth i esbonio sut mae penderfyniadau’n cael eu gwneud, nid i fesur faint o bobl sy’n rhannu pob barn.&#10;Mae’n cael ei ddefnyddio orau ochr yn ochr ag ymchwil feintiol ar raddfa fwy er mwyn mesur a dilysu’r patrymau a nodwyd.&#10;">
            <a:extLst>
              <a:ext uri="{FF2B5EF4-FFF2-40B4-BE49-F238E27FC236}">
                <a16:creationId xmlns:a16="http://schemas.microsoft.com/office/drawing/2014/main" id="{80306333-B795-E238-A61A-87FE432A8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826351"/>
              </p:ext>
            </p:extLst>
          </p:nvPr>
        </p:nvGraphicFramePr>
        <p:xfrm>
          <a:off x="1198544" y="2909826"/>
          <a:ext cx="9794912" cy="3095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7456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3011698"/>
                    </a:ext>
                  </a:extLst>
                </a:gridCol>
                <a:gridCol w="4717456">
                  <a:extLst>
                    <a:ext uri="{9D8B030D-6E8A-4147-A177-3AD203B41FA5}">
                      <a16:colId xmlns:a16="http://schemas.microsoft.com/office/drawing/2014/main" val="1689157190"/>
                    </a:ext>
                  </a:extLst>
                </a:gridCol>
              </a:tblGrid>
              <a:tr h="4351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Cryfderau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 err="1">
                          <a:solidFill>
                            <a:schemeClr val="bg1"/>
                          </a:solidFill>
                        </a:rPr>
                        <a:t>Gwendidau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1908003"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Mae 84 o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gyfweliadau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manwl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ar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draws 3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marchnad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darparu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dealltwriaeth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ansoddol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gref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o’r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prif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gynulleidfaoedd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samplu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strwythuredig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galluogi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cymharu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cyson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rhwng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marchnadoedd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a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segmentau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gwahanol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dyfnder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y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cyfweliadau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caniatáu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archwilio’r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broses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benderfynu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gyfan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dim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hoffterau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fynegir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Mae’n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nodi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patrymau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ymddygiadol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ailadroddadwy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barn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unigol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unig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  <a:buNone/>
                      </a:pPr>
                      <a:endParaRPr lang="en-GB" sz="14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Mae’r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canfyddiadau’n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gyfeiriadol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seiliedig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ar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ymddygiad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,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hytrach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nag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ystadegol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gynrychioliadol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Dyluniwyd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yr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astudiaeth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esbonio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sut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mae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penderfyniadau’n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cael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eu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120742"/>
                          </a:solidFill>
                        </a:rPr>
                        <a:t>gwneud</a:t>
                      </a:r>
                      <a:r>
                        <a:rPr lang="en-GB" sz="1400" b="1" noProof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fesur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faint o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bobl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rhannu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pob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barn.</a:t>
                      </a:r>
                    </a:p>
                    <a:p>
                      <a:pPr marL="171450" indent="-171450" algn="l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Mae’n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cael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ei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ddefnyddio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orau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ochr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ochr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ag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ymchwil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feintiol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ar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raddfa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fwy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er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mwyn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mesur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dilysu’r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patrymau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400" b="0" noProof="0" dirty="0" err="1">
                          <a:solidFill>
                            <a:srgbClr val="120742"/>
                          </a:solidFill>
                        </a:rPr>
                        <a:t>nodwyd</a:t>
                      </a:r>
                      <a:r>
                        <a:rPr lang="en-GB" sz="1400" b="0" noProof="0" dirty="0">
                          <a:solidFill>
                            <a:srgbClr val="120742"/>
                          </a:solidFill>
                        </a:rPr>
                        <a:t>.</a:t>
                      </a:r>
                    </a:p>
                  </a:txBody>
                  <a:tcPr marL="69069" marR="69069" marT="34534" marB="3453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246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7B27D-4D1B-0AA1-7F04-19EAB6EE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3DB05-10B0-F979-5288-BBDABBFF1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" y="0"/>
            <a:ext cx="1219174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E2F2F7-55B9-63F1-ED97-953B78318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9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FC20B8-E86F-E866-06D0-41A9F898AD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3076173"/>
            <a:ext cx="7627002" cy="12618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 SYSTEM DEWIS CYRCHFAN GWYLIAU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Sut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mae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cyrchfannau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gwyliau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cael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dewis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mewn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gwirionedd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yn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2026</a:t>
            </a:r>
            <a:endParaRPr kumimoji="0" lang="en-GB" sz="2400" i="0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6F21D5A-05CD-4613-C52C-0291F6F9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C6F8DD-567E-CFF0-A2B9-DFDE7274A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1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9D2AD-DFF8-8BD0-1C06-7AA092621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B5F1E83-936D-61DA-17E7-D35948AF2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0"/>
            <a:ext cx="5391150" cy="661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A68B75D-1103-C0D6-F9B9-E84292CDEB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365124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880354-D944-7EB4-E123-CC4B7EF6A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3008" y="765234"/>
            <a:ext cx="411995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E6CC522-4180-4E3B-2C67-BEE8BF359F94}"/>
              </a:ext>
            </a:extLst>
          </p:cNvPr>
          <p:cNvSpPr txBox="1"/>
          <p:nvPr/>
        </p:nvSpPr>
        <p:spPr>
          <a:xfrm>
            <a:off x="360000" y="904129"/>
            <a:ext cx="66098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chemeClr val="accent1"/>
                </a:solidFill>
              </a:rPr>
              <a:t>Nid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yw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cyrchfannau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gwyliau’n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cael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eu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dewis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ar</a:t>
            </a:r>
            <a:r>
              <a:rPr lang="en-GB" b="1" dirty="0">
                <a:solidFill>
                  <a:schemeClr val="accent1"/>
                </a:solidFill>
              </a:rPr>
              <a:t> sail un </a:t>
            </a:r>
            <a:r>
              <a:rPr lang="en-GB" b="1" dirty="0" err="1">
                <a:solidFill>
                  <a:schemeClr val="accent1"/>
                </a:solidFill>
              </a:rPr>
              <a:t>penderfyniad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yn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unig</a:t>
            </a:r>
            <a:r>
              <a:rPr lang="en-GB" b="1" dirty="0">
                <a:solidFill>
                  <a:schemeClr val="accent1"/>
                </a:solidFill>
              </a:rPr>
              <a:t> – </a:t>
            </a:r>
            <a:r>
              <a:rPr lang="en-GB" b="1" dirty="0" err="1">
                <a:solidFill>
                  <a:schemeClr val="accent1"/>
                </a:solidFill>
              </a:rPr>
              <a:t>maent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yn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cael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eu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dewis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drwy</a:t>
            </a:r>
            <a:r>
              <a:rPr lang="en-GB" b="1" dirty="0">
                <a:solidFill>
                  <a:schemeClr val="accent1"/>
                </a:solidFill>
              </a:rPr>
              <a:t> broses </a:t>
            </a:r>
            <a:r>
              <a:rPr lang="en-GB" b="1" dirty="0" err="1">
                <a:solidFill>
                  <a:schemeClr val="accent1"/>
                </a:solidFill>
              </a:rPr>
              <a:t>benderfynu</a:t>
            </a:r>
            <a:r>
              <a:rPr lang="en-GB" b="1" dirty="0">
                <a:solidFill>
                  <a:schemeClr val="accent1"/>
                </a:solidFill>
              </a:rPr>
              <a:t> </a:t>
            </a:r>
            <a:r>
              <a:rPr lang="en-GB" b="1" dirty="0" err="1">
                <a:solidFill>
                  <a:schemeClr val="accent1"/>
                </a:solidFill>
              </a:rPr>
              <a:t>aml</a:t>
            </a:r>
            <a:r>
              <a:rPr lang="en-GB" b="1" dirty="0">
                <a:solidFill>
                  <a:schemeClr val="accent1"/>
                </a:solidFill>
              </a:rPr>
              <a:t>-gam.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D04CD870-0BDE-AA0E-420A-64E74977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360000" y="984668"/>
            <a:ext cx="6374755" cy="97129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b="1" noProof="0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9562EEC-394E-EE1A-C0E0-B1B5D4E7FC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000" y="1955966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Nid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“</a:t>
            </a:r>
            <a:r>
              <a:rPr lang="en-GB" sz="1600" noProof="0" dirty="0" err="1">
                <a:solidFill>
                  <a:schemeClr val="accent1"/>
                </a:solidFill>
              </a:rPr>
              <a:t>dewis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lle</a:t>
            </a:r>
            <a:r>
              <a:rPr lang="en-GB" sz="1600" noProof="0" dirty="0">
                <a:solidFill>
                  <a:schemeClr val="accent1"/>
                </a:solidFill>
              </a:rPr>
              <a:t>”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unig</a:t>
            </a:r>
            <a:r>
              <a:rPr lang="en-GB" sz="1600" noProof="0" dirty="0">
                <a:solidFill>
                  <a:schemeClr val="accent1"/>
                </a:solidFill>
              </a:rPr>
              <a:t>. </a:t>
            </a:r>
            <a:r>
              <a:rPr lang="en-GB" sz="1600" noProof="0" dirty="0" err="1">
                <a:solidFill>
                  <a:schemeClr val="accent1"/>
                </a:solidFill>
              </a:rPr>
              <a:t>Maent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mynd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drwy</a:t>
            </a:r>
            <a:r>
              <a:rPr lang="en-GB" sz="1600" noProof="0" dirty="0">
                <a:solidFill>
                  <a:schemeClr val="accent1"/>
                </a:solidFill>
              </a:rPr>
              <a:t> broses </a:t>
            </a:r>
            <a:r>
              <a:rPr lang="en-GB" sz="1600" noProof="0" dirty="0" err="1">
                <a:solidFill>
                  <a:schemeClr val="accent1"/>
                </a:solidFill>
              </a:rPr>
              <a:t>benderfynu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strwythuredig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342900" indent="-342900">
              <a:buAutoNum type="arabicParenR"/>
            </a:pPr>
            <a:r>
              <a:rPr lang="en-GB" sz="1600" noProof="0" dirty="0" err="1">
                <a:solidFill>
                  <a:schemeClr val="accent1"/>
                </a:solidFill>
              </a:rPr>
              <a:t>Penderfynu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y math o </a:t>
            </a:r>
            <a:r>
              <a:rPr lang="en-GB" sz="1600" noProof="0" dirty="0" err="1">
                <a:solidFill>
                  <a:schemeClr val="accent1"/>
                </a:solidFill>
              </a:rPr>
              <a:t>wyliau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342900" indent="-342900">
              <a:buAutoNum type="arabicParenR"/>
            </a:pPr>
            <a:r>
              <a:rPr lang="en-GB" sz="1600" noProof="0" dirty="0" err="1">
                <a:solidFill>
                  <a:schemeClr val="accent1"/>
                </a:solidFill>
              </a:rPr>
              <a:t>Llunio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rhestr</a:t>
            </a:r>
            <a:r>
              <a:rPr lang="en-GB" sz="1600" noProof="0" dirty="0">
                <a:solidFill>
                  <a:schemeClr val="accent1"/>
                </a:solidFill>
              </a:rPr>
              <a:t> fer o </a:t>
            </a:r>
            <a:r>
              <a:rPr lang="en-GB" sz="1600" noProof="0" dirty="0" err="1">
                <a:solidFill>
                  <a:schemeClr val="accent1"/>
                </a:solidFill>
              </a:rPr>
              <a:t>gyrchfannau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342900" indent="-342900">
              <a:buAutoNum type="arabicParenR"/>
            </a:pPr>
            <a:r>
              <a:rPr lang="en-GB" sz="1600" noProof="0" dirty="0" err="1">
                <a:solidFill>
                  <a:schemeClr val="accent1"/>
                </a:solidFill>
              </a:rPr>
              <a:t>Asesu</a:t>
            </a:r>
            <a:r>
              <a:rPr lang="en-GB" sz="1600" noProof="0" dirty="0">
                <a:solidFill>
                  <a:schemeClr val="accent1"/>
                </a:solidFill>
              </a:rPr>
              <a:t> pa mor </a:t>
            </a:r>
            <a:r>
              <a:rPr lang="en-GB" sz="1600" noProof="0" dirty="0" err="1">
                <a:solidFill>
                  <a:schemeClr val="accent1"/>
                </a:solidFill>
              </a:rPr>
              <a:t>ymarferol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daith</a:t>
            </a:r>
          </a:p>
          <a:p>
            <a:pPr marL="342900" indent="-342900">
              <a:buAutoNum type="arabicParenR"/>
            </a:pPr>
            <a:r>
              <a:rPr lang="en-GB" sz="1600" noProof="0" dirty="0" err="1">
                <a:solidFill>
                  <a:schemeClr val="accent1"/>
                </a:solidFill>
              </a:rPr>
              <a:t>Cadarnhau’r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dewis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emosiynol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342900" indent="-342900">
              <a:buAutoNum type="arabicParenR"/>
            </a:pPr>
            <a:r>
              <a:rPr lang="en-GB" sz="1600" noProof="0" dirty="0">
                <a:solidFill>
                  <a:schemeClr val="accent1"/>
                </a:solidFill>
              </a:rPr>
              <a:t>Cynllunio ac </a:t>
            </a:r>
            <a:r>
              <a:rPr lang="en-GB" sz="1600" noProof="0" dirty="0" err="1">
                <a:solidFill>
                  <a:schemeClr val="accent1"/>
                </a:solidFill>
              </a:rPr>
              <a:t>archebu’r</a:t>
            </a:r>
            <a:r>
              <a:rPr lang="en-GB" sz="1600" noProof="0" dirty="0">
                <a:solidFill>
                  <a:schemeClr val="accent1"/>
                </a:solidFill>
              </a:rPr>
              <a:t> daith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ennill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neu’n</a:t>
            </a:r>
            <a:r>
              <a:rPr lang="en-GB" sz="1600" noProof="0" dirty="0">
                <a:solidFill>
                  <a:schemeClr val="accent1"/>
                </a:solidFill>
              </a:rPr>
              <a:t> colli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wahanol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gamau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o’r</a:t>
            </a:r>
            <a:r>
              <a:rPr lang="en-GB" sz="1600" noProof="0" dirty="0">
                <a:solidFill>
                  <a:schemeClr val="accent1"/>
                </a:solidFill>
              </a:rPr>
              <a:t> broses </a:t>
            </a:r>
            <a:r>
              <a:rPr lang="en-GB" sz="1600" noProof="0" dirty="0" err="1">
                <a:solidFill>
                  <a:schemeClr val="accent1"/>
                </a:solidFill>
              </a:rPr>
              <a:t>benderfynu</a:t>
            </a:r>
            <a:r>
              <a:rPr lang="en-GB" sz="1600" noProof="0" dirty="0">
                <a:solidFill>
                  <a:schemeClr val="accent1"/>
                </a:solidFill>
              </a:rPr>
              <a:t> hon.</a:t>
            </a:r>
          </a:p>
          <a:p>
            <a:pPr marL="0" indent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cyrchfannau’n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ennill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neu’n</a:t>
            </a:r>
            <a:r>
              <a:rPr lang="en-GB" sz="1600" b="1" noProof="0" dirty="0">
                <a:solidFill>
                  <a:schemeClr val="accent1"/>
                </a:solidFill>
              </a:rPr>
              <a:t> colli </a:t>
            </a:r>
            <a:r>
              <a:rPr lang="en-GB" sz="1600" b="1" noProof="0" dirty="0" err="1">
                <a:solidFill>
                  <a:schemeClr val="accent1"/>
                </a:solidFill>
              </a:rPr>
              <a:t>teithwyr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wahanol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gamau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o’r</a:t>
            </a:r>
            <a:r>
              <a:rPr lang="en-GB" sz="1600" b="1" noProof="0" dirty="0">
                <a:solidFill>
                  <a:schemeClr val="accent1"/>
                </a:solidFill>
              </a:rPr>
              <a:t> broses hon – </a:t>
            </a:r>
            <a:r>
              <a:rPr lang="en-GB" sz="1600" b="1" noProof="0" dirty="0" err="1">
                <a:solidFill>
                  <a:schemeClr val="accent1"/>
                </a:solidFill>
              </a:rPr>
              <a:t>mae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cystadlu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fewn</a:t>
            </a:r>
            <a:r>
              <a:rPr lang="en-GB" sz="1600" b="1" noProof="0" dirty="0">
                <a:solidFill>
                  <a:schemeClr val="accent1"/>
                </a:solidFill>
              </a:rPr>
              <a:t> y broses hon, </a:t>
            </a:r>
            <a:r>
              <a:rPr lang="en-GB" sz="1600" b="1" noProof="0" dirty="0" err="1">
                <a:solidFill>
                  <a:schemeClr val="accent1"/>
                </a:solidFill>
              </a:rPr>
              <a:t>nid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cael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hystyried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phen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hun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</p:txBody>
      </p:sp>
      <p:graphicFrame>
        <p:nvGraphicFramePr>
          <p:cNvPr id="4" name="Diagram 3" descr="Diagram llif yn dangos pum cam penderfyniad teithio, mewn trefn o'r brig i'r gwaelod: Angen, Rhestr fer, Ymarferoldeb, Emosiwn, a Bwcio, gyda saethau'n cysylltu pob cam â'r nesaf.">
            <a:extLst>
              <a:ext uri="{FF2B5EF4-FFF2-40B4-BE49-F238E27FC236}">
                <a16:creationId xmlns:a16="http://schemas.microsoft.com/office/drawing/2014/main" id="{BD983165-30E6-0775-FC3E-CC7188FC66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372193"/>
              </p:ext>
            </p:extLst>
          </p:nvPr>
        </p:nvGraphicFramePr>
        <p:xfrm>
          <a:off x="6800850" y="1111889"/>
          <a:ext cx="5391150" cy="4425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28976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64B17-B339-B966-D29B-6D5F61CEF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50924CE-1465-C578-E9BA-DE01D10B67A7}"/>
              </a:ext>
            </a:extLst>
          </p:cNvPr>
          <p:cNvSpPr txBox="1">
            <a:spLocks/>
          </p:cNvSpPr>
          <p:nvPr/>
        </p:nvSpPr>
        <p:spPr>
          <a:xfrm>
            <a:off x="5860869" y="1050440"/>
            <a:ext cx="6181725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441960-8C82-8304-648C-AFB7F4DF9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93546" y="1450550"/>
            <a:ext cx="398801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1E914669-687B-DC4A-5AC2-DD02BC5B7E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60869" y="1788224"/>
            <a:ext cx="6331131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 1: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 math o daith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benderfynu’n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gyntaf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3B549F6-5703-4009-C4FF-C77824C0E31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60869" y="2403077"/>
            <a:ext cx="5669325" cy="3598153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draws y </a:t>
            </a:r>
            <a:r>
              <a:rPr lang="en-GB" sz="1600" noProof="0" dirty="0" err="1">
                <a:solidFill>
                  <a:schemeClr val="accent1"/>
                </a:solidFill>
              </a:rPr>
              <a:t>tair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marchnad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dechrau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gyda’r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canlynol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>
                <a:solidFill>
                  <a:schemeClr val="accent1"/>
                </a:solidFill>
              </a:rPr>
              <a:t>“Mae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seibiant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arnom</a:t>
            </a:r>
            <a:r>
              <a:rPr lang="en-GB" sz="1600" noProof="0" dirty="0">
                <a:solidFill>
                  <a:schemeClr val="accent1"/>
                </a:solidFill>
              </a:rPr>
              <a:t>.”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Rydym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eisiau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diwylliant</a:t>
            </a:r>
            <a:r>
              <a:rPr lang="en-GB" sz="1600" noProof="0" dirty="0">
                <a:solidFill>
                  <a:schemeClr val="accent1"/>
                </a:solidFill>
              </a:rPr>
              <a:t>.”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Rydym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eisiau</a:t>
            </a:r>
            <a:r>
              <a:rPr lang="en-GB" sz="1600" noProof="0" dirty="0">
                <a:solidFill>
                  <a:schemeClr val="accent1"/>
                </a:solidFill>
              </a:rPr>
              <a:t> haul.”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Rydym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eisiau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rhywbeth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hawdd</a:t>
            </a:r>
            <a:r>
              <a:rPr lang="en-GB" sz="1600" noProof="0" dirty="0">
                <a:solidFill>
                  <a:schemeClr val="accent1"/>
                </a:solidFill>
              </a:rPr>
              <a:t>.”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Rydym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eisiau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treulio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amser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gyda’r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teulu</a:t>
            </a:r>
            <a:r>
              <a:rPr lang="en-GB" sz="1600" noProof="0" dirty="0">
                <a:solidFill>
                  <a:schemeClr val="accent1"/>
                </a:solidFill>
              </a:rPr>
              <a:t>.”</a:t>
            </a:r>
          </a:p>
          <a:p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Dim </a:t>
            </a:r>
            <a:r>
              <a:rPr lang="en-GB" sz="1600" b="1" noProof="0" dirty="0" err="1">
                <a:solidFill>
                  <a:schemeClr val="accent1"/>
                </a:solidFill>
              </a:rPr>
              <a:t>ond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wedyn</a:t>
            </a:r>
            <a:r>
              <a:rPr lang="en-GB" sz="1600" b="1" noProof="0" dirty="0">
                <a:solidFill>
                  <a:schemeClr val="accent1"/>
                </a:solidFill>
              </a:rPr>
              <a:t> y </a:t>
            </a:r>
            <a:r>
              <a:rPr lang="en-GB" sz="1600" b="1" noProof="0" dirty="0" err="1">
                <a:solidFill>
                  <a:schemeClr val="accent1"/>
                </a:solidFill>
              </a:rPr>
              <a:t>caiff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cyrchfannau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hystyried</a:t>
            </a:r>
            <a:r>
              <a:rPr lang="en-GB" sz="1600" b="1" noProof="0" dirty="0">
                <a:solidFill>
                  <a:schemeClr val="accent1"/>
                </a:solidFill>
              </a:rPr>
              <a:t>. </a:t>
            </a:r>
            <a:r>
              <a:rPr lang="en-GB" sz="1600" b="1" noProof="0" dirty="0" err="1">
                <a:solidFill>
                  <a:schemeClr val="accent1"/>
                </a:solidFill>
              </a:rPr>
              <a:t>Os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nad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yw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cyrchfan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cyd-fynd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glir</a:t>
            </a:r>
            <a:r>
              <a:rPr lang="en-GB" sz="1600" b="1" noProof="0" dirty="0">
                <a:solidFill>
                  <a:schemeClr val="accent1"/>
                </a:solidFill>
              </a:rPr>
              <a:t> ag </a:t>
            </a:r>
            <a:r>
              <a:rPr lang="en-GB" sz="1600" b="1" noProof="0" dirty="0" err="1">
                <a:solidFill>
                  <a:schemeClr val="accent1"/>
                </a:solidFill>
              </a:rPr>
              <a:t>angen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penodol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mae’n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anodd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cael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lle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</a:t>
            </a:r>
            <a:r>
              <a:rPr lang="en-GB" sz="1600" b="1" noProof="0" dirty="0">
                <a:solidFill>
                  <a:schemeClr val="accent1"/>
                </a:solidFill>
              </a:rPr>
              <a:t> y </a:t>
            </a:r>
            <a:r>
              <a:rPr lang="en-GB" sz="1600" b="1" noProof="0" dirty="0" err="1">
                <a:solidFill>
                  <a:schemeClr val="accent1"/>
                </a:solidFill>
              </a:rPr>
              <a:t>rhestr</a:t>
            </a:r>
            <a:r>
              <a:rPr lang="en-GB" sz="1600" b="1" noProof="0" dirty="0">
                <a:solidFill>
                  <a:schemeClr val="accent1"/>
                </a:solidFill>
              </a:rPr>
              <a:t> fer.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00B79E7-230C-F391-5704-6571CF53D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353050" cy="661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E7E56A9-6B71-72B0-FB34-CA4DBEDAA7B8}"/>
              </a:ext>
            </a:extLst>
          </p:cNvPr>
          <p:cNvSpPr/>
          <p:nvPr/>
        </p:nvSpPr>
        <p:spPr>
          <a:xfrm>
            <a:off x="1309864" y="1041459"/>
            <a:ext cx="2975955" cy="1967731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noProof="0" dirty="0"/>
              <a:t>“</a:t>
            </a:r>
            <a:r>
              <a:rPr lang="en-GB" noProof="0" dirty="0" err="1"/>
              <a:t>Nid</a:t>
            </a:r>
            <a:r>
              <a:rPr lang="en-GB" noProof="0" dirty="0"/>
              <a:t> y </a:t>
            </a:r>
            <a:r>
              <a:rPr lang="en-GB" noProof="0" dirty="0" err="1"/>
              <a:t>cyrchfan</a:t>
            </a:r>
            <a:r>
              <a:rPr lang="en-GB" noProof="0" dirty="0"/>
              <a:t> </a:t>
            </a:r>
            <a:r>
              <a:rPr lang="en-GB" noProof="0" dirty="0" err="1"/>
              <a:t>sy’n</a:t>
            </a:r>
            <a:r>
              <a:rPr lang="en-GB" noProof="0" dirty="0"/>
              <a:t> </a:t>
            </a:r>
            <a:r>
              <a:rPr lang="en-GB" noProof="0" dirty="0" err="1"/>
              <a:t>dod</a:t>
            </a:r>
            <a:r>
              <a:rPr lang="en-GB" noProof="0" dirty="0"/>
              <a:t> </a:t>
            </a:r>
            <a:r>
              <a:rPr lang="en-GB" noProof="0" dirty="0" err="1"/>
              <a:t>gyntaf</a:t>
            </a:r>
            <a:r>
              <a:rPr lang="en-GB" noProof="0" dirty="0"/>
              <a:t> – </a:t>
            </a:r>
            <a:r>
              <a:rPr lang="en-GB" b="1" noProof="0" dirty="0">
                <a:solidFill>
                  <a:schemeClr val="accent4"/>
                </a:solidFill>
              </a:rPr>
              <a:t>y math o daith </a:t>
            </a:r>
            <a:r>
              <a:rPr lang="en-GB" b="1" noProof="0" dirty="0" err="1">
                <a:solidFill>
                  <a:schemeClr val="accent4"/>
                </a:solidFill>
              </a:rPr>
              <a:t>rydym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ei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heisiau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sy’n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dod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gyntaf</a:t>
            </a:r>
            <a:r>
              <a:rPr lang="en-GB" b="1" noProof="0" dirty="0">
                <a:solidFill>
                  <a:schemeClr val="accent4"/>
                </a:solidFill>
              </a:rPr>
              <a:t>.”</a:t>
            </a:r>
          </a:p>
          <a:p>
            <a:pPr algn="ctr"/>
            <a:r>
              <a:rPr lang="en-GB" sz="1400" i="1" noProof="0" dirty="0"/>
              <a:t>Yr </a:t>
            </a:r>
            <a:r>
              <a:rPr lang="en-GB" sz="1400" i="1" noProof="0" dirty="0" err="1"/>
              <a:t>Almaen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Teuluoedd</a:t>
            </a:r>
            <a:endParaRPr lang="en-GB" sz="1400" i="1" noProof="0" dirty="0"/>
          </a:p>
          <a:p>
            <a:pPr algn="ctr"/>
            <a:endParaRPr lang="en-GB" noProof="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ABBD89E-C323-9D20-3E9B-C097379E41DA}"/>
              </a:ext>
            </a:extLst>
          </p:cNvPr>
          <p:cNvSpPr/>
          <p:nvPr/>
        </p:nvSpPr>
        <p:spPr>
          <a:xfrm>
            <a:off x="1309864" y="3559079"/>
            <a:ext cx="2975955" cy="211358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“</a:t>
            </a:r>
            <a:r>
              <a:rPr lang="en-GB" b="1" noProof="0" dirty="0" err="1">
                <a:solidFill>
                  <a:schemeClr val="accent4"/>
                </a:solidFill>
              </a:rPr>
              <a:t>Mae’r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cyfan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yn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dibynnu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ar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bwrpas</a:t>
            </a:r>
            <a:r>
              <a:rPr lang="en-GB" b="1" noProof="0" dirty="0">
                <a:solidFill>
                  <a:schemeClr val="accent4"/>
                </a:solidFill>
              </a:rPr>
              <a:t> y daith </a:t>
            </a:r>
            <a:r>
              <a:rPr lang="en-GB" noProof="0" dirty="0"/>
              <a:t>– </a:t>
            </a:r>
            <a:r>
              <a:rPr lang="en-GB" noProof="0" dirty="0" err="1"/>
              <a:t>ymlacio</a:t>
            </a:r>
            <a:r>
              <a:rPr lang="en-GB" noProof="0" dirty="0"/>
              <a:t>, </a:t>
            </a:r>
            <a:r>
              <a:rPr lang="en-GB" noProof="0" dirty="0" err="1"/>
              <a:t>profi</a:t>
            </a:r>
            <a:r>
              <a:rPr lang="en-GB" noProof="0" dirty="0"/>
              <a:t> </a:t>
            </a:r>
            <a:r>
              <a:rPr lang="en-GB" noProof="0" dirty="0" err="1"/>
              <a:t>diwylliant</a:t>
            </a:r>
            <a:r>
              <a:rPr lang="en-GB" noProof="0" dirty="0"/>
              <a:t> neu </a:t>
            </a:r>
            <a:r>
              <a:rPr lang="en-GB" noProof="0" dirty="0" err="1"/>
              <a:t>wneud</a:t>
            </a:r>
            <a:r>
              <a:rPr lang="en-GB" noProof="0" dirty="0"/>
              <a:t> </a:t>
            </a:r>
            <a:r>
              <a:rPr lang="en-GB" noProof="0" dirty="0" err="1"/>
              <a:t>rhywbeth</a:t>
            </a:r>
            <a:r>
              <a:rPr lang="en-GB" noProof="0" dirty="0"/>
              <a:t> </a:t>
            </a:r>
            <a:r>
              <a:rPr lang="en-GB" noProof="0" dirty="0" err="1"/>
              <a:t>egnïol</a:t>
            </a:r>
            <a:r>
              <a:rPr lang="en-GB" noProof="0" dirty="0"/>
              <a:t>.”</a:t>
            </a:r>
          </a:p>
          <a:p>
            <a:pPr algn="ctr"/>
            <a:r>
              <a:rPr lang="en-GB" sz="1400" i="1" noProof="0" dirty="0"/>
              <a:t>UDA, </a:t>
            </a:r>
            <a:r>
              <a:rPr lang="en-GB" sz="1400" i="1" noProof="0" dirty="0" err="1"/>
              <a:t>Annibynwyr</a:t>
            </a:r>
            <a:r>
              <a:rPr lang="en-GB" sz="1400" i="1" noProof="0" dirty="0"/>
              <a:t> </a:t>
            </a:r>
            <a:r>
              <a:rPr lang="cy-GB" sz="1400" i="1" dirty="0"/>
              <a:t>hŷn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5745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9A1F-2D3D-3070-6AE5-7DCFCC43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7" descr="The Holiday Decision System&#10;">
            <a:extLst>
              <a:ext uri="{FF2B5EF4-FFF2-40B4-BE49-F238E27FC236}">
                <a16:creationId xmlns:a16="http://schemas.microsoft.com/office/drawing/2014/main" id="{12921436-837D-3CD7-93A4-6E74B75E165D}"/>
              </a:ext>
            </a:extLst>
          </p:cNvPr>
          <p:cNvSpPr txBox="1">
            <a:spLocks/>
          </p:cNvSpPr>
          <p:nvPr/>
        </p:nvSpPr>
        <p:spPr>
          <a:xfrm>
            <a:off x="694957" y="1057917"/>
            <a:ext cx="4414926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2000" b="1" noProof="0" dirty="0">
                <a:solidFill>
                  <a:srgbClr val="04043F"/>
                </a:solidFill>
                <a:latin typeface="+mn-lt"/>
                <a:ea typeface="+mn-ea"/>
                <a:cs typeface="+mn-cs"/>
              </a:rPr>
              <a:t>Y system </a:t>
            </a:r>
            <a:r>
              <a:rPr lang="en-GB" sz="2000" b="1" noProof="0" dirty="0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dewis</a:t>
            </a:r>
            <a:r>
              <a:rPr lang="en-GB" sz="2000" b="1" noProof="0" dirty="0">
                <a:solidFill>
                  <a:srgbClr val="04043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1" noProof="0" dirty="0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cyrchfan</a:t>
            </a:r>
            <a:r>
              <a:rPr lang="en-GB" sz="2000" b="1" noProof="0" dirty="0">
                <a:solidFill>
                  <a:srgbClr val="04043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000" b="1" noProof="0" dirty="0" err="1">
                <a:solidFill>
                  <a:srgbClr val="04043F"/>
                </a:solidFill>
                <a:latin typeface="+mn-lt"/>
                <a:ea typeface="+mn-ea"/>
                <a:cs typeface="+mn-cs"/>
              </a:rPr>
              <a:t>gwyliau</a:t>
            </a:r>
            <a:endParaRPr lang="en-GB" sz="2000" b="1" noProof="0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7CC5B21-BD89-DC0F-99FD-6173FCE3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0"/>
            <a:ext cx="5448300" cy="6600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5">
            <a:extLst>
              <a:ext uri="{FF2B5EF4-FFF2-40B4-BE49-F238E27FC236}">
                <a16:creationId xmlns:a16="http://schemas.microsoft.com/office/drawing/2014/main" id="{BA4A9218-4A8D-8262-573D-2305E9C3BED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8650" y="1809214"/>
            <a:ext cx="5088301" cy="634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 2: 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rhestrau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llunio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cof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792677A-995F-3DC5-7C75-BBDF2A299F1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50" y="2709676"/>
            <a:ext cx="5669325" cy="3790590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hystyried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oherwydd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bod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r>
              <a:rPr lang="en-GB" sz="1600" dirty="0">
                <a:solidFill>
                  <a:schemeClr val="accent1"/>
                </a:solidFill>
              </a:rPr>
              <a:t>C</a:t>
            </a:r>
            <a:r>
              <a:rPr lang="en-GB" sz="1600" noProof="0" dirty="0" err="1">
                <a:solidFill>
                  <a:schemeClr val="accent1"/>
                </a:solidFill>
              </a:rPr>
              <a:t>yfarwydd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>
                <a:solidFill>
                  <a:schemeClr val="accent1"/>
                </a:solidFill>
              </a:rPr>
              <a:t>Cael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gweld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ôl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tro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>
                <a:solidFill>
                  <a:schemeClr val="accent1"/>
                </a:solidFill>
              </a:rPr>
              <a:t>Cael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hargymell</a:t>
            </a:r>
            <a:r>
              <a:rPr lang="en-GB" sz="1600" noProof="0" dirty="0">
                <a:solidFill>
                  <a:schemeClr val="accent1"/>
                </a:solidFill>
              </a:rPr>
              <a:t> neu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crybwyll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eraill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Hawdd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disgrifio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Os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oes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angen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egluro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cyrchfan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mae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eisoes</a:t>
            </a:r>
            <a:r>
              <a:rPr lang="en-GB" sz="1600" b="1" noProof="0" dirty="0">
                <a:solidFill>
                  <a:schemeClr val="accent1"/>
                </a:solidFill>
              </a:rPr>
              <a:t> dan </a:t>
            </a:r>
            <a:r>
              <a:rPr lang="en-GB" sz="1600" b="1" noProof="0" dirty="0" err="1">
                <a:solidFill>
                  <a:schemeClr val="accent1"/>
                </a:solidFill>
              </a:rPr>
              <a:t>anfantais</a:t>
            </a:r>
            <a:r>
              <a:rPr lang="en-GB" sz="1600" b="1" noProof="0" dirty="0">
                <a:solidFill>
                  <a:schemeClr val="accent1"/>
                </a:solidFill>
              </a:rPr>
              <a:t>. </a:t>
            </a: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argaeledd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meddyliol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dylanwadu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yw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chynnwys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rhestr</a:t>
            </a:r>
            <a:r>
              <a:rPr lang="en-GB" sz="1600" noProof="0" dirty="0">
                <a:solidFill>
                  <a:schemeClr val="accent1"/>
                </a:solidFill>
              </a:rPr>
              <a:t> fer.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080A748-5759-9FED-2843-15CE2A5EDB71}"/>
              </a:ext>
            </a:extLst>
          </p:cNvPr>
          <p:cNvSpPr/>
          <p:nvPr/>
        </p:nvSpPr>
        <p:spPr>
          <a:xfrm>
            <a:off x="7891639" y="2292505"/>
            <a:ext cx="2975955" cy="1281097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Rydych</a:t>
            </a:r>
            <a:r>
              <a:rPr lang="en-GB" i="1" noProof="0" dirty="0"/>
              <a:t> </a:t>
            </a:r>
            <a:r>
              <a:rPr lang="en-GB" i="1" noProof="0" dirty="0" err="1"/>
              <a:t>chi’n</a:t>
            </a:r>
            <a:r>
              <a:rPr lang="en-GB" i="1" noProof="0" dirty="0"/>
              <a:t> </a:t>
            </a:r>
            <a:r>
              <a:rPr lang="en-GB" i="1" noProof="0" dirty="0" err="1"/>
              <a:t>clywed</a:t>
            </a:r>
            <a:r>
              <a:rPr lang="en-GB" i="1" noProof="0" dirty="0"/>
              <a:t> am </a:t>
            </a:r>
            <a:r>
              <a:rPr lang="en-GB" i="1" noProof="0" dirty="0" err="1"/>
              <a:t>Lundain</a:t>
            </a:r>
            <a:r>
              <a:rPr lang="en-GB" i="1" noProof="0" dirty="0"/>
              <a:t> </a:t>
            </a:r>
            <a:r>
              <a:rPr lang="en-GB" i="1" noProof="0" dirty="0" err="1"/>
              <a:t>drwy’r</a:t>
            </a:r>
            <a:r>
              <a:rPr lang="en-GB" i="1" noProof="0" dirty="0"/>
              <a:t> </a:t>
            </a:r>
            <a:r>
              <a:rPr lang="en-GB" i="1" noProof="0" dirty="0" err="1"/>
              <a:t>amser</a:t>
            </a:r>
            <a:r>
              <a:rPr lang="en-GB" i="1" noProof="0" dirty="0"/>
              <a:t>.“</a:t>
            </a:r>
            <a:endParaRPr lang="en-GB" noProof="0" dirty="0"/>
          </a:p>
          <a:p>
            <a:pPr algn="ctr"/>
            <a:r>
              <a:rPr lang="en-GB" sz="1400" i="1" noProof="0" dirty="0"/>
              <a:t>UDA, </a:t>
            </a:r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endParaRPr lang="en-GB" sz="1400" i="1" noProof="0" dirty="0"/>
          </a:p>
          <a:p>
            <a:pPr algn="ctr"/>
            <a:endParaRPr lang="en-GB" noProof="0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E3D6796-5FE8-C662-6D8C-C29AA7A7184F}"/>
              </a:ext>
            </a:extLst>
          </p:cNvPr>
          <p:cNvSpPr/>
          <p:nvPr/>
        </p:nvSpPr>
        <p:spPr>
          <a:xfrm>
            <a:off x="7891639" y="3976688"/>
            <a:ext cx="2975955" cy="1678761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noProof="0" dirty="0"/>
              <a:t>“</a:t>
            </a:r>
            <a:r>
              <a:rPr lang="en-GB" noProof="0" dirty="0" err="1"/>
              <a:t>Rydych</a:t>
            </a:r>
            <a:r>
              <a:rPr lang="en-GB" noProof="0" dirty="0"/>
              <a:t> </a:t>
            </a:r>
            <a:r>
              <a:rPr lang="en-GB" noProof="0" dirty="0" err="1"/>
              <a:t>chi’n</a:t>
            </a:r>
            <a:r>
              <a:rPr lang="en-GB" noProof="0" dirty="0"/>
              <a:t> </a:t>
            </a:r>
            <a:r>
              <a:rPr lang="en-GB" noProof="0" dirty="0" err="1"/>
              <a:t>gweld</a:t>
            </a:r>
            <a:r>
              <a:rPr lang="en-GB" noProof="0" dirty="0"/>
              <a:t> </a:t>
            </a:r>
            <a:r>
              <a:rPr lang="en-GB" noProof="0" dirty="0" err="1"/>
              <a:t>Iwerddon</a:t>
            </a:r>
            <a:r>
              <a:rPr lang="en-GB" noProof="0" dirty="0"/>
              <a:t> </a:t>
            </a:r>
            <a:r>
              <a:rPr lang="en-GB" noProof="0" dirty="0" err="1"/>
              <a:t>ar</a:t>
            </a:r>
            <a:r>
              <a:rPr lang="en-GB" noProof="0" dirty="0"/>
              <a:t> </a:t>
            </a:r>
            <a:r>
              <a:rPr lang="en-GB" dirty="0"/>
              <a:t>g</a:t>
            </a:r>
            <a:r>
              <a:rPr lang="en-GB" noProof="0" dirty="0" err="1"/>
              <a:t>yfryngau</a:t>
            </a:r>
            <a:r>
              <a:rPr lang="en-GB" noProof="0" dirty="0"/>
              <a:t> </a:t>
            </a:r>
            <a:r>
              <a:rPr lang="en-GB" noProof="0" dirty="0" err="1"/>
              <a:t>cymdeithasol</a:t>
            </a:r>
            <a:r>
              <a:rPr lang="en-GB" noProof="0" dirty="0"/>
              <a:t> </a:t>
            </a:r>
            <a:r>
              <a:rPr lang="en-GB" noProof="0" dirty="0" err="1"/>
              <a:t>trwy’r</a:t>
            </a:r>
            <a:r>
              <a:rPr lang="en-GB" noProof="0" dirty="0"/>
              <a:t> </a:t>
            </a:r>
            <a:r>
              <a:rPr lang="en-GB" noProof="0" dirty="0" err="1"/>
              <a:t>amser</a:t>
            </a:r>
            <a:r>
              <a:rPr lang="en-GB" noProof="0" dirty="0"/>
              <a:t>”</a:t>
            </a:r>
          </a:p>
          <a:p>
            <a:pPr algn="ctr"/>
            <a:r>
              <a:rPr lang="en-GB" sz="1400" i="1" dirty="0"/>
              <a:t>DU</a:t>
            </a:r>
            <a:r>
              <a:rPr lang="en-GB" sz="1400" i="1" noProof="0" dirty="0"/>
              <a:t>, An</a:t>
            </a:r>
            <a:r>
              <a:rPr lang="en-GB" sz="1400" i="1" dirty="0" err="1"/>
              <a:t>ni</a:t>
            </a:r>
            <a:r>
              <a:rPr lang="en-GB" sz="1400" i="1" noProof="0" dirty="0" err="1"/>
              <a:t>bynwyr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ifanc</a:t>
            </a:r>
            <a:r>
              <a:rPr lang="en-GB" sz="1400" i="1" noProof="0" dirty="0"/>
              <a:t> </a:t>
            </a:r>
          </a:p>
          <a:p>
            <a:pPr algn="ctr"/>
            <a:endParaRPr lang="en-GB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2DC7B2-9A0F-61DA-20CB-7FFE7BF61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9876" y="1458027"/>
            <a:ext cx="40469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810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FD247-5211-7934-289E-4A2BCE43F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hotograph of a stone arch bridge crossing a river with a small ivy-covered house and autumn-colored trees in the background. The scene features muted sky tones, dense forested hills, and warm orange and green foliage highlighting a peaceful, rustic landscape.">
            <a:extLst>
              <a:ext uri="{FF2B5EF4-FFF2-40B4-BE49-F238E27FC236}">
                <a16:creationId xmlns:a16="http://schemas.microsoft.com/office/drawing/2014/main" id="{3B58416A-5C0F-01B0-94B9-B9A3AD442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19062"/>
            <a:ext cx="5534025" cy="66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 descr="The Holiday Decision System">
            <a:extLst>
              <a:ext uri="{FF2B5EF4-FFF2-40B4-BE49-F238E27FC236}">
                <a16:creationId xmlns:a16="http://schemas.microsoft.com/office/drawing/2014/main" id="{A2FF1378-F37C-1734-EE37-5706D4082C26}"/>
              </a:ext>
            </a:extLst>
          </p:cNvPr>
          <p:cNvSpPr txBox="1">
            <a:spLocks/>
          </p:cNvSpPr>
          <p:nvPr/>
        </p:nvSpPr>
        <p:spPr>
          <a:xfrm>
            <a:off x="360000" y="833758"/>
            <a:ext cx="61817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85898B-D491-4846-1C06-18EF91795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8726" y="1228682"/>
            <a:ext cx="404180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Step 3: Planning confidence is the gatekeeper&#10;">
            <a:extLst>
              <a:ext uri="{FF2B5EF4-FFF2-40B4-BE49-F238E27FC236}">
                <a16:creationId xmlns:a16="http://schemas.microsoft.com/office/drawing/2014/main" id="{1D7C0F4B-8D5A-ECC5-E450-4A75FD625F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580523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 3: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Hyder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wrth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gynllunio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yw’r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ffactor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allweddol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7" descr="Once shortlisted, destinations are stress-tested:&#10;&#10;Can I picture where I would stay?&#10;Do I understand how to get around?&#10;How long is enough?&#10;Is this straightforward?&#10;&#10;Destinations rarely drop out because they are disliked - they drop out because they feel effortful. Small frictions accumulate quickly for all but the most motivated of travellers. &#10;&#10;For most, clarity wins over novelty.&#10;&#10;&#10;&#10;">
            <a:extLst>
              <a:ext uri="{FF2B5EF4-FFF2-40B4-BE49-F238E27FC236}">
                <a16:creationId xmlns:a16="http://schemas.microsoft.com/office/drawing/2014/main" id="{13DAF308-16B9-D985-18AA-781FB53E97A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6551" y="2194283"/>
            <a:ext cx="5669325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Unwaith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bydd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rhestr</a:t>
            </a:r>
            <a:r>
              <a:rPr lang="en-GB" sz="1600" noProof="0" dirty="0">
                <a:solidFill>
                  <a:schemeClr val="accent1"/>
                </a:solidFill>
              </a:rPr>
              <a:t> fer, </a:t>
            </a:r>
            <a:r>
              <a:rPr lang="en-GB" sz="1600" noProof="0" dirty="0" err="1">
                <a:solidFill>
                  <a:schemeClr val="accent1"/>
                </a:solidFill>
              </a:rPr>
              <a:t>caiff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hasesu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safbwynt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ymarferoldeb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- A </a:t>
            </a:r>
            <a:r>
              <a:rPr lang="en-GB" sz="1600" noProof="0" dirty="0" err="1">
                <a:solidFill>
                  <a:schemeClr val="accent1"/>
                </a:solidFill>
              </a:rPr>
              <a:t>allaf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ddychmygu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ble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byddwn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aros?</a:t>
            </a: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- A </a:t>
            </a:r>
            <a:r>
              <a:rPr lang="en-GB" sz="1600" noProof="0" dirty="0" err="1">
                <a:solidFill>
                  <a:schemeClr val="accent1"/>
                </a:solidFill>
              </a:rPr>
              <a:t>wyf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deall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sut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deithio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gwmpas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- Faint o </a:t>
            </a:r>
            <a:r>
              <a:rPr lang="en-GB" sz="1600" noProof="0" dirty="0" err="1">
                <a:solidFill>
                  <a:schemeClr val="accent1"/>
                </a:solidFill>
              </a:rPr>
              <a:t>amser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- A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daith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syml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threfnu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Nid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oherwydd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nad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ydynt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hoffi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hepgor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arfer</a:t>
            </a:r>
            <a:r>
              <a:rPr lang="en-GB" sz="1600" noProof="0" dirty="0">
                <a:solidFill>
                  <a:schemeClr val="accent1"/>
                </a:solidFill>
              </a:rPr>
              <a:t> – </a:t>
            </a:r>
            <a:r>
              <a:rPr lang="en-GB" sz="1600" noProof="0" dirty="0" err="1">
                <a:solidFill>
                  <a:schemeClr val="accent1"/>
                </a:solidFill>
              </a:rPr>
              <a:t>ond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oherwydd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bod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teimlo’n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rhy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gymhleth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neu’n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gofyn</a:t>
            </a:r>
            <a:r>
              <a:rPr lang="en-GB" sz="1600" noProof="0" dirty="0">
                <a:solidFill>
                  <a:schemeClr val="accent1"/>
                </a:solidFill>
              </a:rPr>
              <a:t> am </a:t>
            </a:r>
            <a:r>
              <a:rPr lang="en-GB" sz="1600" noProof="0" dirty="0" err="1">
                <a:solidFill>
                  <a:schemeClr val="accent1"/>
                </a:solidFill>
              </a:rPr>
              <a:t>ormod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ymdrech</a:t>
            </a:r>
            <a:r>
              <a:rPr lang="en-GB" sz="1600" noProof="0" dirty="0">
                <a:solidFill>
                  <a:schemeClr val="accent1"/>
                </a:solidFill>
              </a:rPr>
              <a:t>. Mae </a:t>
            </a:r>
            <a:r>
              <a:rPr lang="en-GB" sz="1600" noProof="0" dirty="0" err="1">
                <a:solidFill>
                  <a:schemeClr val="accent1"/>
                </a:solidFill>
              </a:rPr>
              <a:t>mân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rwystrau’n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gallu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cronni’n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gyflym</a:t>
            </a:r>
            <a:r>
              <a:rPr lang="en-GB" sz="1600" noProof="0" dirty="0">
                <a:solidFill>
                  <a:schemeClr val="accent1"/>
                </a:solidFill>
              </a:rPr>
              <a:t>, ac </a:t>
            </a:r>
            <a:r>
              <a:rPr lang="en-GB" sz="1600" noProof="0" dirty="0" err="1">
                <a:solidFill>
                  <a:schemeClr val="accent1"/>
                </a:solidFill>
              </a:rPr>
              <a:t>eithrio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ymhlith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mwyaf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brwdfrydig</a:t>
            </a:r>
            <a:r>
              <a:rPr lang="en-GB" sz="1600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I’r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rhan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fwyaf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deithwyr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mae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eglurder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drech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na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rhywbeth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newydd</a:t>
            </a:r>
            <a:r>
              <a:rPr lang="en-GB" sz="1600" b="1" noProof="0" dirty="0">
                <a:solidFill>
                  <a:schemeClr val="accent1"/>
                </a:solidFill>
              </a:rPr>
              <a:t> neu </a:t>
            </a:r>
            <a:r>
              <a:rPr lang="en-GB" sz="1600" b="1" noProof="0" dirty="0" err="1">
                <a:solidFill>
                  <a:schemeClr val="accent1"/>
                </a:solidFill>
              </a:rPr>
              <a:t>anghyfarwydd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</p:txBody>
      </p:sp>
      <p:sp>
        <p:nvSpPr>
          <p:cNvPr id="3" name="Speech Bubble: Rectangle with Corners Rounded 2" descr="“We prefer somewhere that’s already kind of mapped out”&#10;&#10;Germany, Family&#10;&#10;">
            <a:extLst>
              <a:ext uri="{FF2B5EF4-FFF2-40B4-BE49-F238E27FC236}">
                <a16:creationId xmlns:a16="http://schemas.microsoft.com/office/drawing/2014/main" id="{72549733-6DC5-F46C-CED4-A236EEAE15A5}"/>
              </a:ext>
            </a:extLst>
          </p:cNvPr>
          <p:cNvSpPr/>
          <p:nvPr/>
        </p:nvSpPr>
        <p:spPr>
          <a:xfrm>
            <a:off x="7920213" y="93293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endParaRPr lang="en-GB" i="1" noProof="0" dirty="0"/>
          </a:p>
          <a:p>
            <a:pPr algn="ctr"/>
            <a:r>
              <a:rPr lang="en-GB" noProof="0" dirty="0"/>
              <a:t>“</a:t>
            </a:r>
            <a:r>
              <a:rPr lang="en-GB" noProof="0" dirty="0" err="1"/>
              <a:t>Mae’n</a:t>
            </a:r>
            <a:r>
              <a:rPr lang="en-GB" noProof="0" dirty="0"/>
              <a:t> well </a:t>
            </a:r>
            <a:r>
              <a:rPr lang="en-GB" noProof="0" dirty="0" err="1"/>
              <a:t>gennym</a:t>
            </a:r>
            <a:r>
              <a:rPr lang="en-GB" noProof="0" dirty="0"/>
              <a:t> </a:t>
            </a:r>
            <a:r>
              <a:rPr lang="en-GB" noProof="0" dirty="0" err="1"/>
              <a:t>rywle</a:t>
            </a:r>
            <a:r>
              <a:rPr lang="en-GB" noProof="0" dirty="0"/>
              <a:t> </a:t>
            </a:r>
            <a:r>
              <a:rPr lang="en-GB" noProof="0" dirty="0" err="1"/>
              <a:t>sydd</a:t>
            </a:r>
            <a:r>
              <a:rPr lang="en-GB" noProof="0" dirty="0"/>
              <a:t> </a:t>
            </a:r>
            <a:r>
              <a:rPr lang="en-GB" noProof="0" dirty="0" err="1"/>
              <a:t>eisoes</a:t>
            </a:r>
            <a:r>
              <a:rPr lang="en-GB" noProof="0" dirty="0"/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wedi’i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drefnu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rywfaint</a:t>
            </a:r>
            <a:r>
              <a:rPr lang="en-GB" b="1" noProof="0" dirty="0">
                <a:solidFill>
                  <a:schemeClr val="accent4"/>
                </a:solidFill>
              </a:rPr>
              <a:t>.”</a:t>
            </a:r>
          </a:p>
          <a:p>
            <a:pPr algn="ctr"/>
            <a:r>
              <a:rPr lang="en-GB" sz="1400" i="1" noProof="0" dirty="0"/>
              <a:t>Yr </a:t>
            </a:r>
            <a:r>
              <a:rPr lang="en-GB" sz="1400" i="1" dirty="0"/>
              <a:t>A</a:t>
            </a:r>
            <a:r>
              <a:rPr lang="en-GB" sz="1400" i="1" noProof="0" dirty="0" err="1"/>
              <a:t>lmaen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Teuluoedd</a:t>
            </a:r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noProof="0" dirty="0"/>
          </a:p>
        </p:txBody>
      </p:sp>
      <p:sp>
        <p:nvSpPr>
          <p:cNvPr id="5" name="Speech Bubble: Rectangle with Corners Rounded 4" descr="“If it feels complicated, I probably wouldn’t bother”&#10;&#10;UK, Family&#10;">
            <a:extLst>
              <a:ext uri="{FF2B5EF4-FFF2-40B4-BE49-F238E27FC236}">
                <a16:creationId xmlns:a16="http://schemas.microsoft.com/office/drawing/2014/main" id="{6A573526-6954-1077-E6F5-0DD97EC91192}"/>
              </a:ext>
            </a:extLst>
          </p:cNvPr>
          <p:cNvSpPr/>
          <p:nvPr/>
        </p:nvSpPr>
        <p:spPr>
          <a:xfrm>
            <a:off x="7920214" y="4033321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Os</a:t>
            </a:r>
            <a:r>
              <a:rPr lang="en-GB" i="1" noProof="0" dirty="0"/>
              <a:t> </a:t>
            </a:r>
            <a:r>
              <a:rPr lang="en-GB" i="1" noProof="0" dirty="0" err="1"/>
              <a:t>yw’n</a:t>
            </a:r>
            <a:r>
              <a:rPr lang="en-GB" i="1" noProof="0" dirty="0"/>
              <a:t> </a:t>
            </a:r>
            <a:r>
              <a:rPr lang="en-GB" i="1" noProof="0" dirty="0" err="1"/>
              <a:t>teimlo’n</a:t>
            </a:r>
            <a:r>
              <a:rPr lang="en-GB" i="1" noProof="0" dirty="0"/>
              <a:t> </a:t>
            </a:r>
            <a:r>
              <a:rPr lang="en-GB" i="1" noProof="0" dirty="0" err="1"/>
              <a:t>gymhleth</a:t>
            </a:r>
            <a:r>
              <a:rPr lang="en-GB" i="1" noProof="0" dirty="0"/>
              <a:t>, </a:t>
            </a:r>
            <a:r>
              <a:rPr lang="en-GB" i="1" noProof="0" dirty="0" err="1"/>
              <a:t>mae’n</a:t>
            </a:r>
            <a:r>
              <a:rPr lang="en-GB" i="1" noProof="0" dirty="0"/>
              <a:t> </a:t>
            </a:r>
            <a:r>
              <a:rPr lang="en-GB" i="1" noProof="0" dirty="0" err="1"/>
              <a:t>debyg</a:t>
            </a:r>
            <a:r>
              <a:rPr lang="en-GB" i="1" noProof="0" dirty="0"/>
              <a:t> </a:t>
            </a:r>
            <a:r>
              <a:rPr lang="en-GB" i="1" noProof="0" dirty="0" err="1"/>
              <a:t>na</a:t>
            </a:r>
            <a:r>
              <a:rPr lang="en-GB" i="1" noProof="0" dirty="0"/>
              <a:t> </a:t>
            </a:r>
            <a:r>
              <a:rPr lang="en-GB" i="1" noProof="0" dirty="0" err="1"/>
              <a:t>fyddwn</a:t>
            </a:r>
            <a:r>
              <a:rPr lang="en-GB" i="1" noProof="0" dirty="0"/>
              <a:t> </a:t>
            </a:r>
            <a:r>
              <a:rPr lang="en-GB" i="1" noProof="0" dirty="0" err="1"/>
              <a:t>i’n</a:t>
            </a:r>
            <a:r>
              <a:rPr lang="en-GB" i="1" noProof="0" dirty="0"/>
              <a:t> </a:t>
            </a:r>
            <a:r>
              <a:rPr lang="en-GB" i="1" noProof="0" dirty="0" err="1"/>
              <a:t>trafferthu</a:t>
            </a:r>
            <a:r>
              <a:rPr lang="en-GB" i="1" noProof="0" dirty="0"/>
              <a:t>.”</a:t>
            </a:r>
          </a:p>
          <a:p>
            <a:pPr algn="ctr"/>
            <a:r>
              <a:rPr lang="en-GB" sz="1400" i="1" noProof="0" dirty="0" err="1"/>
              <a:t>Deyrnas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Unedig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Teuluoedd</a:t>
            </a:r>
            <a:endParaRPr lang="en-GB" sz="1400" i="1" noProof="0" dirty="0"/>
          </a:p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4785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E0E51-FEE3-39EA-C77F-249CEE78E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 descr="The Holiday Decision System">
            <a:extLst>
              <a:ext uri="{FF2B5EF4-FFF2-40B4-BE49-F238E27FC236}">
                <a16:creationId xmlns:a16="http://schemas.microsoft.com/office/drawing/2014/main" id="{75A866F1-F48F-6A6C-588A-D190CA251326}"/>
              </a:ext>
            </a:extLst>
          </p:cNvPr>
          <p:cNvSpPr txBox="1">
            <a:spLocks/>
          </p:cNvSpPr>
          <p:nvPr/>
        </p:nvSpPr>
        <p:spPr>
          <a:xfrm>
            <a:off x="6541725" y="1082453"/>
            <a:ext cx="61817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856FFB-1535-F6B0-8DBE-989E1576C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28514" y="1514773"/>
            <a:ext cx="4422366" cy="1793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Step 4: Feasibility must precede emotion&#10;">
            <a:extLst>
              <a:ext uri="{FF2B5EF4-FFF2-40B4-BE49-F238E27FC236}">
                <a16:creationId xmlns:a16="http://schemas.microsoft.com/office/drawing/2014/main" id="{0C717AA8-C98B-A495-6241-ACEF614B56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41725" y="1829218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 4: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Rhaid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ymarferoldeb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ddod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emosiwn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 descr="Emotion matters - but only after practicality. Travellers need to feel:&#10;&#10;This fits their practical needs&#10;This justifies the budget&#10;This feels manageable&#10;&#10;&#10;Inspiration without structure rarely converts.&#10;&#10;">
            <a:extLst>
              <a:ext uri="{FF2B5EF4-FFF2-40B4-BE49-F238E27FC236}">
                <a16:creationId xmlns:a16="http://schemas.microsoft.com/office/drawing/2014/main" id="{6253928A-EA3D-B817-E905-A549D7929B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41725" y="2567912"/>
            <a:ext cx="5009224" cy="3046376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emosiwn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bwysig</a:t>
            </a:r>
            <a:r>
              <a:rPr lang="en-GB" sz="1600" noProof="0" dirty="0">
                <a:solidFill>
                  <a:schemeClr val="accent1"/>
                </a:solidFill>
              </a:rPr>
              <a:t> – </a:t>
            </a:r>
            <a:r>
              <a:rPr lang="en-GB" sz="1600" noProof="0" dirty="0" err="1">
                <a:solidFill>
                  <a:schemeClr val="accent1"/>
                </a:solidFill>
              </a:rPr>
              <a:t>ond</a:t>
            </a:r>
            <a:r>
              <a:rPr lang="en-GB" sz="1600" noProof="0" dirty="0">
                <a:solidFill>
                  <a:schemeClr val="accent1"/>
                </a:solidFill>
              </a:rPr>
              <a:t> dim </a:t>
            </a:r>
            <a:r>
              <a:rPr lang="en-GB" sz="1600" noProof="0" dirty="0" err="1">
                <a:solidFill>
                  <a:schemeClr val="accent1"/>
                </a:solidFill>
              </a:rPr>
              <a:t>ond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ôl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agweddau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ymarferol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cadarnhau</a:t>
            </a:r>
            <a:r>
              <a:rPr lang="en-GB" sz="1600" noProof="0" dirty="0">
                <a:solidFill>
                  <a:schemeClr val="accent1"/>
                </a:solidFill>
              </a:rPr>
              <a:t>. Mae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deimlo</a:t>
            </a:r>
            <a:r>
              <a:rPr lang="en-GB" sz="1600" noProof="0" dirty="0">
                <a:solidFill>
                  <a:schemeClr val="accent1"/>
                </a:solidFill>
              </a:rPr>
              <a:t> bod: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Y daith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diwallu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hanghenion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ymarfero</a:t>
            </a:r>
            <a:r>
              <a:rPr lang="en-GB" sz="1600" dirty="0">
                <a:solidFill>
                  <a:schemeClr val="accent1"/>
                </a:solidFill>
              </a:rPr>
              <a:t>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Y </a:t>
            </a:r>
            <a:r>
              <a:rPr lang="en-GB" sz="1600" noProof="0" dirty="0" err="1">
                <a:solidFill>
                  <a:schemeClr val="accent1"/>
                </a:solidFill>
              </a:rPr>
              <a:t>profiad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werth</a:t>
            </a:r>
            <a:r>
              <a:rPr lang="en-GB" sz="1600" noProof="0" dirty="0">
                <a:solidFill>
                  <a:schemeClr val="accent1"/>
                </a:solidFill>
              </a:rPr>
              <a:t> yr </a:t>
            </a:r>
            <a:r>
              <a:rPr lang="en-GB" sz="1600" noProof="0" dirty="0" err="1">
                <a:solidFill>
                  <a:schemeClr val="accent1"/>
                </a:solidFill>
              </a:rPr>
              <a:t>arian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Y </a:t>
            </a:r>
            <a:r>
              <a:rPr lang="en-GB" sz="1600" noProof="0" dirty="0" err="1">
                <a:solidFill>
                  <a:schemeClr val="accent1"/>
                </a:solidFill>
              </a:rPr>
              <a:t>cynllun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hawdd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reoli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Nid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yw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ysbrydoliaeth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phen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hun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ddigon</a:t>
            </a:r>
            <a:r>
              <a:rPr lang="en-GB" sz="1600" b="1" noProof="0" dirty="0">
                <a:solidFill>
                  <a:schemeClr val="accent1"/>
                </a:solidFill>
              </a:rPr>
              <a:t> – </a:t>
            </a:r>
            <a:r>
              <a:rPr lang="en-GB" sz="1600" b="1" noProof="0" dirty="0" err="1">
                <a:solidFill>
                  <a:schemeClr val="accent1"/>
                </a:solidFill>
              </a:rPr>
              <a:t>mae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angen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strwythur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ysgogi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gweithredu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</p:txBody>
      </p:sp>
      <p:pic>
        <p:nvPicPr>
          <p:cNvPr id="11266" name="Picture 2" descr="Photograph of a rural mountain path featuring a wooden stile and metal gate in foreground, with a blue sign pointing right. Rolling hills and a distant lake under a partly cloudy sky create a scenic hiking trail setting in a natural landscape.">
            <a:extLst>
              <a:ext uri="{FF2B5EF4-FFF2-40B4-BE49-F238E27FC236}">
                <a16:creationId xmlns:a16="http://schemas.microsoft.com/office/drawing/2014/main" id="{6BC69F24-1430-58CF-1121-64F931540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299" y="-19050"/>
            <a:ext cx="6181724" cy="663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 descr="&#10;“It’s appealing, but I don’t know if it’s practical”&#10;&#10;Germany, Retiree&#10;">
            <a:extLst>
              <a:ext uri="{FF2B5EF4-FFF2-40B4-BE49-F238E27FC236}">
                <a16:creationId xmlns:a16="http://schemas.microsoft.com/office/drawing/2014/main" id="{8C69E2AA-00AF-3DA0-C1FD-783FEB28DB64}"/>
              </a:ext>
            </a:extLst>
          </p:cNvPr>
          <p:cNvSpPr/>
          <p:nvPr/>
        </p:nvSpPr>
        <p:spPr>
          <a:xfrm>
            <a:off x="662164" y="108245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Mae’n</a:t>
            </a:r>
            <a:r>
              <a:rPr lang="en-GB" i="1" noProof="0" dirty="0"/>
              <a:t> </a:t>
            </a:r>
            <a:r>
              <a:rPr lang="en-GB" i="1" noProof="0" dirty="0" err="1"/>
              <a:t>apelio</a:t>
            </a:r>
            <a:r>
              <a:rPr lang="en-GB" i="1" noProof="0" dirty="0"/>
              <a:t>, </a:t>
            </a:r>
            <a:r>
              <a:rPr lang="en-GB" i="1" noProof="0" dirty="0" err="1"/>
              <a:t>ond</a:t>
            </a:r>
            <a:r>
              <a:rPr lang="en-GB" i="1" noProof="0" dirty="0"/>
              <a:t> </a:t>
            </a:r>
            <a:r>
              <a:rPr lang="en-GB" i="1" noProof="0" dirty="0" err="1"/>
              <a:t>dydw</a:t>
            </a:r>
            <a:r>
              <a:rPr lang="en-GB" i="1" noProof="0" dirty="0"/>
              <a:t> </a:t>
            </a:r>
            <a:r>
              <a:rPr lang="en-GB" i="1" noProof="0" dirty="0" err="1"/>
              <a:t>i</a:t>
            </a:r>
            <a:r>
              <a:rPr lang="en-GB" i="1" noProof="0" dirty="0"/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ddim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yn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siŵr</a:t>
            </a:r>
            <a:r>
              <a:rPr lang="en-GB" b="1" i="1" noProof="0" dirty="0">
                <a:solidFill>
                  <a:schemeClr val="accent4"/>
                </a:solidFill>
              </a:rPr>
              <a:t> a </a:t>
            </a:r>
            <a:r>
              <a:rPr lang="en-GB" b="1" i="1" noProof="0" dirty="0" err="1">
                <a:solidFill>
                  <a:schemeClr val="accent4"/>
                </a:solidFill>
              </a:rPr>
              <a:t>yw’n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ymarferol</a:t>
            </a:r>
            <a:r>
              <a:rPr lang="en-GB" b="1" i="1" noProof="0" dirty="0">
                <a:solidFill>
                  <a:schemeClr val="accent4"/>
                </a:solidFill>
              </a:rPr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dirty="0"/>
              <a:t>Yr </a:t>
            </a:r>
            <a:r>
              <a:rPr lang="en-GB" sz="1400" i="1" dirty="0" err="1"/>
              <a:t>Almaen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Oedran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ymddeol</a:t>
            </a:r>
            <a:endParaRPr lang="en-GB" sz="1400" i="1" noProof="0" dirty="0"/>
          </a:p>
          <a:p>
            <a:pPr algn="ctr"/>
            <a:endParaRPr lang="en-GB" noProof="0" dirty="0"/>
          </a:p>
        </p:txBody>
      </p:sp>
      <p:sp>
        <p:nvSpPr>
          <p:cNvPr id="5" name="Speech Bubble: Rectangle with Corners Rounded 4" descr="“I like it - I just don’t know how we’d do it”&#10;&#10;UK, Younger Independent&#10;">
            <a:extLst>
              <a:ext uri="{FF2B5EF4-FFF2-40B4-BE49-F238E27FC236}">
                <a16:creationId xmlns:a16="http://schemas.microsoft.com/office/drawing/2014/main" id="{C41648E2-7C75-8A49-C03A-DB0796D60A66}"/>
              </a:ext>
            </a:extLst>
          </p:cNvPr>
          <p:cNvSpPr/>
          <p:nvPr/>
        </p:nvSpPr>
        <p:spPr>
          <a:xfrm>
            <a:off x="662164" y="3592291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noProof="0" dirty="0"/>
              <a:t>“</a:t>
            </a:r>
            <a:r>
              <a:rPr lang="en-GB" noProof="0" dirty="0" err="1"/>
              <a:t>Dw</a:t>
            </a:r>
            <a:r>
              <a:rPr lang="en-GB" noProof="0" dirty="0"/>
              <a:t> </a:t>
            </a:r>
            <a:r>
              <a:rPr lang="en-GB" noProof="0" dirty="0" err="1"/>
              <a:t>i’n</a:t>
            </a:r>
            <a:r>
              <a:rPr lang="en-GB" noProof="0" dirty="0"/>
              <a:t> </a:t>
            </a:r>
            <a:r>
              <a:rPr lang="en-GB" noProof="0" dirty="0" err="1"/>
              <a:t>ei</a:t>
            </a:r>
            <a:r>
              <a:rPr lang="en-GB" noProof="0" dirty="0"/>
              <a:t> </a:t>
            </a:r>
            <a:r>
              <a:rPr lang="en-GB" noProof="0" dirty="0" err="1"/>
              <a:t>hoffi</a:t>
            </a:r>
            <a:r>
              <a:rPr lang="en-GB" noProof="0" dirty="0"/>
              <a:t> – </a:t>
            </a:r>
            <a:r>
              <a:rPr lang="en-GB" noProof="0" dirty="0" err="1"/>
              <a:t>ond</a:t>
            </a:r>
            <a:r>
              <a:rPr lang="en-GB" noProof="0" dirty="0"/>
              <a:t> </a:t>
            </a:r>
            <a:r>
              <a:rPr lang="en-GB" noProof="0" dirty="0" err="1"/>
              <a:t>dydw</a:t>
            </a:r>
            <a:r>
              <a:rPr lang="en-GB" noProof="0" dirty="0"/>
              <a:t> </a:t>
            </a:r>
            <a:r>
              <a:rPr lang="en-GB" noProof="0" dirty="0" err="1"/>
              <a:t>i</a:t>
            </a:r>
            <a:r>
              <a:rPr lang="en-GB" noProof="0" dirty="0"/>
              <a:t> </a:t>
            </a:r>
            <a:r>
              <a:rPr lang="en-GB" noProof="0" dirty="0" err="1"/>
              <a:t>ddim</a:t>
            </a:r>
            <a:r>
              <a:rPr lang="en-GB" noProof="0" dirty="0"/>
              <a:t> </a:t>
            </a:r>
            <a:r>
              <a:rPr lang="en-GB" noProof="0" dirty="0" err="1"/>
              <a:t>yn</a:t>
            </a:r>
            <a:r>
              <a:rPr lang="en-GB" noProof="0" dirty="0"/>
              <a:t> </a:t>
            </a:r>
            <a:r>
              <a:rPr lang="en-GB" noProof="0" dirty="0" err="1"/>
              <a:t>gwybod</a:t>
            </a:r>
            <a:r>
              <a:rPr lang="en-GB" noProof="0" dirty="0"/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sut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byddwn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i’n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ei</a:t>
            </a:r>
            <a:r>
              <a:rPr lang="en-GB" b="1" noProof="0" dirty="0">
                <a:solidFill>
                  <a:schemeClr val="accent4"/>
                </a:solidFill>
              </a:rPr>
              <a:t> </a:t>
            </a:r>
            <a:r>
              <a:rPr lang="en-GB" b="1" noProof="0" dirty="0" err="1">
                <a:solidFill>
                  <a:schemeClr val="accent4"/>
                </a:solidFill>
              </a:rPr>
              <a:t>wneud</a:t>
            </a:r>
            <a:r>
              <a:rPr lang="en-GB" b="1" noProof="0" dirty="0">
                <a:solidFill>
                  <a:schemeClr val="accent4"/>
                </a:solidFill>
              </a:rPr>
              <a:t>.”</a:t>
            </a:r>
          </a:p>
          <a:p>
            <a:pPr algn="ctr"/>
            <a:r>
              <a:rPr lang="en-GB" sz="1400" i="1" noProof="0" dirty="0" err="1"/>
              <a:t>Deyrnas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Unedig</a:t>
            </a:r>
            <a:r>
              <a:rPr lang="en-GB" sz="1400" i="1" noProof="0" dirty="0"/>
              <a:t>, </a:t>
            </a:r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endParaRPr lang="en-GB" sz="1400" i="1" noProof="0" dirty="0"/>
          </a:p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25335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3871-3E4A-C02E-A64B-4F58A0921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hotograph of a modern stadium exterior featuring a large, white, triangular steel structure in front of a circular building with blue and red horizontal panels. The structure and stadium are situated beside a body of water with a clear blue sky background.">
            <a:extLst>
              <a:ext uri="{FF2B5EF4-FFF2-40B4-BE49-F238E27FC236}">
                <a16:creationId xmlns:a16="http://schemas.microsoft.com/office/drawing/2014/main" id="{3B85753F-3E63-83AD-B7AA-683CDA85E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75" y="1"/>
            <a:ext cx="5650275" cy="660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 descr="The Holiday Decision System">
            <a:extLst>
              <a:ext uri="{FF2B5EF4-FFF2-40B4-BE49-F238E27FC236}">
                <a16:creationId xmlns:a16="http://schemas.microsoft.com/office/drawing/2014/main" id="{C8A0F921-FD1A-A3D6-F726-7EAB63CE1DC8}"/>
              </a:ext>
            </a:extLst>
          </p:cNvPr>
          <p:cNvSpPr txBox="1">
            <a:spLocks/>
          </p:cNvSpPr>
          <p:nvPr/>
        </p:nvSpPr>
        <p:spPr>
          <a:xfrm>
            <a:off x="445726" y="700727"/>
            <a:ext cx="422206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328082-04FE-9717-2C13-80C050A40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725" y="1127896"/>
            <a:ext cx="42220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 descr="Step 5: Occasion creates urgency&#10;">
            <a:extLst>
              <a:ext uri="{FF2B5EF4-FFF2-40B4-BE49-F238E27FC236}">
                <a16:creationId xmlns:a16="http://schemas.microsoft.com/office/drawing/2014/main" id="{EA9D00CD-EFF4-43AF-8CA8-398C11EE4E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5725" y="1447492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Cam 5: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achlysur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creu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brys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Content Placeholder 7" descr="Strong destinations are tied to a clear reason to travel - shaping when to go, how long for, and what the trip looks like:&#10;Winter sun&#10;Honeymoon&#10;Cultural city break&#10;Festival trip&#10;Cultural events&#10;Part of a wider trip (e.g. visiting Wales within a trip to the UK)&#10;&#10;Occasion creates priority. &#10;Without it, destinations are more likely to remain a “someday” choice.&#10;">
            <a:extLst>
              <a:ext uri="{FF2B5EF4-FFF2-40B4-BE49-F238E27FC236}">
                <a16:creationId xmlns:a16="http://schemas.microsoft.com/office/drawing/2014/main" id="{3D7943C0-DE0E-4E84-20AE-F26DB5CF5F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25" y="1996767"/>
            <a:ext cx="5234649" cy="3675026"/>
          </a:xfrm>
        </p:spPr>
        <p:txBody>
          <a:bodyPr/>
          <a:lstStyle/>
          <a:p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llwyddiannus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cysylltu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rheswm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clir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dros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ymweld</a:t>
            </a:r>
            <a:r>
              <a:rPr lang="en-GB" sz="1600" noProof="0" dirty="0">
                <a:solidFill>
                  <a:schemeClr val="accent1"/>
                </a:solidFill>
              </a:rPr>
              <a:t> – </a:t>
            </a:r>
            <a:r>
              <a:rPr lang="en-GB" sz="1600" noProof="0" dirty="0" err="1">
                <a:solidFill>
                  <a:schemeClr val="accent1"/>
                </a:solidFill>
              </a:rPr>
              <a:t>gan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helpu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benderfynu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pryd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fynd</a:t>
            </a:r>
            <a:r>
              <a:rPr lang="en-GB" sz="1600" noProof="0" dirty="0">
                <a:solidFill>
                  <a:schemeClr val="accent1"/>
                </a:solidFill>
              </a:rPr>
              <a:t>, pa mor hir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aros, a </a:t>
            </a:r>
            <a:r>
              <a:rPr lang="en-GB" sz="1600" noProof="0" dirty="0" err="1">
                <a:solidFill>
                  <a:schemeClr val="accent1"/>
                </a:solidFill>
              </a:rPr>
              <a:t>sut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lunio’r</a:t>
            </a:r>
            <a:r>
              <a:rPr lang="en-GB" sz="1600" noProof="0" dirty="0">
                <a:solidFill>
                  <a:schemeClr val="accent1"/>
                </a:solidFill>
              </a:rPr>
              <a:t> daith: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Haul y </a:t>
            </a:r>
            <a:r>
              <a:rPr lang="en-GB" sz="1600" noProof="0" dirty="0" err="1">
                <a:solidFill>
                  <a:schemeClr val="accent1"/>
                </a:solidFill>
              </a:rPr>
              <a:t>gaeaf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Taith</a:t>
            </a:r>
            <a:r>
              <a:rPr lang="en-GB" sz="1600" noProof="0" dirty="0">
                <a:solidFill>
                  <a:schemeClr val="accent1"/>
                </a:solidFill>
              </a:rPr>
              <a:t> mis </a:t>
            </a:r>
            <a:r>
              <a:rPr lang="en-GB" sz="1600" noProof="0" dirty="0" err="1">
                <a:solidFill>
                  <a:schemeClr val="accent1"/>
                </a:solidFill>
              </a:rPr>
              <a:t>mêl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Seibiant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dinas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diwylliannol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Taith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gysylltiedig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gŵyl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Profiadau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digwyddiadau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diwylliannol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>
                <a:solidFill>
                  <a:schemeClr val="accent1"/>
                </a:solidFill>
              </a:rPr>
              <a:t>Fel </a:t>
            </a:r>
            <a:r>
              <a:rPr lang="en-GB" sz="1600" noProof="0" dirty="0" err="1">
                <a:solidFill>
                  <a:schemeClr val="accent1"/>
                </a:solidFill>
              </a:rPr>
              <a:t>rhan</a:t>
            </a:r>
            <a:r>
              <a:rPr lang="en-GB" sz="1600" noProof="0" dirty="0">
                <a:solidFill>
                  <a:schemeClr val="accent1"/>
                </a:solidFill>
              </a:rPr>
              <a:t> o daith </a:t>
            </a:r>
            <a:r>
              <a:rPr lang="en-GB" sz="1600" noProof="0" dirty="0" err="1">
                <a:solidFill>
                  <a:schemeClr val="accent1"/>
                </a:solidFill>
              </a:rPr>
              <a:t>ehangach</a:t>
            </a:r>
            <a:r>
              <a:rPr lang="en-GB" sz="1600" noProof="0" dirty="0">
                <a:solidFill>
                  <a:schemeClr val="accent1"/>
                </a:solidFill>
              </a:rPr>
              <a:t> (</a:t>
            </a:r>
            <a:r>
              <a:rPr lang="en-GB" sz="1600" noProof="0" dirty="0" err="1">
                <a:solidFill>
                  <a:schemeClr val="accent1"/>
                </a:solidFill>
              </a:rPr>
              <a:t>e.e.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cynnwys</a:t>
            </a:r>
            <a:r>
              <a:rPr lang="en-GB" sz="1600" noProof="0" dirty="0">
                <a:solidFill>
                  <a:schemeClr val="accent1"/>
                </a:solidFill>
              </a:rPr>
              <a:t> Cymru </a:t>
            </a:r>
            <a:r>
              <a:rPr lang="en-GB" sz="1600" noProof="0" dirty="0" err="1">
                <a:solidFill>
                  <a:schemeClr val="accent1"/>
                </a:solidFill>
              </a:rPr>
              <a:t>mewn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taith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drwy’r</a:t>
            </a:r>
            <a:r>
              <a:rPr lang="en-GB" sz="1600" noProof="0" dirty="0">
                <a:solidFill>
                  <a:schemeClr val="accent1"/>
                </a:solidFill>
              </a:rPr>
              <a:t> DU)</a:t>
            </a:r>
          </a:p>
          <a:p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achlysur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rhoi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blaenoriaeth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gyrchfan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Heb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reswm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clir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dros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ymweld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fwy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tebygol</a:t>
            </a:r>
            <a:r>
              <a:rPr lang="en-GB" sz="1600" noProof="0" dirty="0">
                <a:solidFill>
                  <a:schemeClr val="accent1"/>
                </a:solidFill>
              </a:rPr>
              <a:t> o aros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rhywbeth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wneud</a:t>
            </a:r>
            <a:r>
              <a:rPr lang="en-GB" sz="1600" noProof="0" dirty="0">
                <a:solidFill>
                  <a:schemeClr val="accent1"/>
                </a:solidFill>
              </a:rPr>
              <a:t> “</a:t>
            </a:r>
            <a:r>
              <a:rPr lang="en-GB" sz="1600" noProof="0" dirty="0" err="1">
                <a:solidFill>
                  <a:schemeClr val="accent1"/>
                </a:solidFill>
              </a:rPr>
              <a:t>rywbryd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dyfodol</a:t>
            </a:r>
            <a:r>
              <a:rPr lang="en-GB" sz="1600" noProof="0" dirty="0">
                <a:solidFill>
                  <a:schemeClr val="accent1"/>
                </a:solidFill>
              </a:rPr>
              <a:t>”.</a:t>
            </a:r>
          </a:p>
        </p:txBody>
      </p:sp>
      <p:sp>
        <p:nvSpPr>
          <p:cNvPr id="3" name="Speech Bubble: Rectangle with Corners Rounded 2" descr="“If we’re already in the UK, maybe then”&#10;&#10;USA, Family&#10;Specifically regarding Wales&#10;">
            <a:extLst>
              <a:ext uri="{FF2B5EF4-FFF2-40B4-BE49-F238E27FC236}">
                <a16:creationId xmlns:a16="http://schemas.microsoft.com/office/drawing/2014/main" id="{4E55993F-0366-3A98-5665-E75D6CA55E49}"/>
              </a:ext>
            </a:extLst>
          </p:cNvPr>
          <p:cNvSpPr/>
          <p:nvPr/>
        </p:nvSpPr>
        <p:spPr>
          <a:xfrm>
            <a:off x="7859835" y="1100837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“</a:t>
            </a:r>
            <a:r>
              <a:rPr lang="en-GB" noProof="0" dirty="0" err="1"/>
              <a:t>Os</a:t>
            </a:r>
            <a:r>
              <a:rPr lang="en-GB" noProof="0" dirty="0"/>
              <a:t> </a:t>
            </a:r>
            <a:r>
              <a:rPr lang="en-GB" noProof="0" dirty="0" err="1"/>
              <a:t>byddwn</a:t>
            </a:r>
            <a:r>
              <a:rPr lang="en-GB" noProof="0" dirty="0"/>
              <a:t> </a:t>
            </a:r>
            <a:r>
              <a:rPr lang="en-GB" noProof="0" dirty="0" err="1"/>
              <a:t>ni</a:t>
            </a:r>
            <a:r>
              <a:rPr lang="en-GB" noProof="0" dirty="0"/>
              <a:t> </a:t>
            </a:r>
            <a:r>
              <a:rPr lang="en-GB" noProof="0" dirty="0" err="1"/>
              <a:t>eisoes</a:t>
            </a:r>
            <a:r>
              <a:rPr lang="en-GB" noProof="0" dirty="0"/>
              <a:t> </a:t>
            </a:r>
            <a:r>
              <a:rPr lang="en-GB" noProof="0" dirty="0" err="1"/>
              <a:t>yn</a:t>
            </a:r>
            <a:r>
              <a:rPr lang="en-GB" noProof="0" dirty="0"/>
              <a:t> y DU, </a:t>
            </a:r>
            <a:r>
              <a:rPr lang="en-GB" noProof="0" dirty="0" err="1"/>
              <a:t>efallai</a:t>
            </a:r>
            <a:r>
              <a:rPr lang="en-GB" noProof="0" dirty="0"/>
              <a:t> </a:t>
            </a:r>
            <a:r>
              <a:rPr lang="en-GB" noProof="0" dirty="0" err="1"/>
              <a:t>wedyn</a:t>
            </a:r>
            <a:r>
              <a:rPr lang="en-GB" noProof="0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noProof="0" dirty="0"/>
              <a:t>UDA, </a:t>
            </a:r>
            <a:r>
              <a:rPr lang="en-GB" sz="1400" i="1" dirty="0" err="1"/>
              <a:t>Teuluoedd</a:t>
            </a:r>
            <a:endParaRPr lang="en-GB" sz="1400" i="1" dirty="0"/>
          </a:p>
          <a:p>
            <a:pPr algn="ctr"/>
            <a:r>
              <a:rPr lang="en-GB" sz="1400" i="1" noProof="0" dirty="0"/>
              <a:t>O ran </a:t>
            </a:r>
            <a:r>
              <a:rPr lang="en-GB" sz="1400" i="1" noProof="0" dirty="0" err="1"/>
              <a:t>Cymru’n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benodol</a:t>
            </a:r>
            <a:r>
              <a:rPr lang="en-GB" sz="1400" i="1" noProof="0" dirty="0"/>
              <a:t>.</a:t>
            </a:r>
          </a:p>
        </p:txBody>
      </p:sp>
      <p:sp>
        <p:nvSpPr>
          <p:cNvPr id="5" name="Speech Bubble: Rectangle with Corners Rounded 4" descr="“It would probably be part of something bigger”&#10;&#10;Germany, Younger Independent&#10;Specifically regarding Wales&#10;&#10;">
            <a:extLst>
              <a:ext uri="{FF2B5EF4-FFF2-40B4-BE49-F238E27FC236}">
                <a16:creationId xmlns:a16="http://schemas.microsoft.com/office/drawing/2014/main" id="{5E15313B-1A53-8F72-5D81-31CB2228C8D8}"/>
              </a:ext>
            </a:extLst>
          </p:cNvPr>
          <p:cNvSpPr/>
          <p:nvPr/>
        </p:nvSpPr>
        <p:spPr>
          <a:xfrm>
            <a:off x="7859835" y="3610675"/>
            <a:ext cx="2975955" cy="1563827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Mae’n</a:t>
            </a:r>
            <a:r>
              <a:rPr lang="en-GB" i="1" noProof="0" dirty="0"/>
              <a:t> </a:t>
            </a:r>
            <a:r>
              <a:rPr lang="en-GB" i="1" noProof="0" dirty="0" err="1"/>
              <a:t>debyg</a:t>
            </a:r>
            <a:r>
              <a:rPr lang="en-GB" i="1" noProof="0" dirty="0"/>
              <a:t> y </a:t>
            </a:r>
            <a:r>
              <a:rPr lang="en-GB" i="1" noProof="0" dirty="0" err="1"/>
              <a:t>byddai’n</a:t>
            </a:r>
            <a:r>
              <a:rPr lang="en-GB" i="1" noProof="0" dirty="0"/>
              <a:t> </a:t>
            </a:r>
            <a:r>
              <a:rPr lang="en-GB" i="1" noProof="0" dirty="0" err="1"/>
              <a:t>rhan</a:t>
            </a:r>
            <a:r>
              <a:rPr lang="en-GB" i="1" noProof="0" dirty="0"/>
              <a:t> o daith </a:t>
            </a:r>
            <a:r>
              <a:rPr lang="en-GB" i="1" noProof="0" dirty="0" err="1"/>
              <a:t>ehangach</a:t>
            </a:r>
            <a:r>
              <a:rPr lang="en-GB" i="1" noProof="0" dirty="0"/>
              <a:t>.”</a:t>
            </a:r>
          </a:p>
          <a:p>
            <a:pPr algn="ctr"/>
            <a:endParaRPr lang="en-GB" i="1" noProof="0" dirty="0"/>
          </a:p>
          <a:p>
            <a:pPr algn="ctr"/>
            <a:r>
              <a:rPr lang="en-GB" sz="1400" i="1" dirty="0"/>
              <a:t>Yr </a:t>
            </a:r>
            <a:r>
              <a:rPr lang="en-GB" sz="1400" i="1" dirty="0" err="1"/>
              <a:t>Almaen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Annibynwyr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ifanc</a:t>
            </a:r>
            <a:endParaRPr lang="en-GB" sz="1400" i="1" dirty="0"/>
          </a:p>
          <a:p>
            <a:pPr algn="ctr"/>
            <a:r>
              <a:rPr lang="en-GB" sz="1400" i="1" noProof="0" dirty="0"/>
              <a:t>O ran </a:t>
            </a:r>
            <a:r>
              <a:rPr lang="en-GB" sz="1400" i="1" noProof="0" dirty="0" err="1"/>
              <a:t>Cymru’n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benodol</a:t>
            </a:r>
            <a:r>
              <a:rPr lang="en-GB" sz="1400" i="1" noProof="0" dirty="0"/>
              <a:t>.</a:t>
            </a:r>
          </a:p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26795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46F4-FC9F-3554-1808-CD2304A6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BA1F03D-F953-BECA-97B3-F42B58CC102C}"/>
              </a:ext>
            </a:extLst>
          </p:cNvPr>
          <p:cNvSpPr txBox="1">
            <a:spLocks/>
          </p:cNvSpPr>
          <p:nvPr/>
        </p:nvSpPr>
        <p:spPr>
          <a:xfrm>
            <a:off x="493350" y="439744"/>
            <a:ext cx="61817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system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dewis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cyrchfan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gwyliau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404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A243871-7926-D15D-4916-036929E205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5371" y="1206581"/>
            <a:ext cx="5374906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Pam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bwysig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Gymru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Cymru’n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hystyried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phen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Mae’n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cystadlu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â:</a:t>
            </a:r>
          </a:p>
        </p:txBody>
      </p:sp>
      <p:grpSp>
        <p:nvGrpSpPr>
          <p:cNvPr id="9" name="Group 8" descr="Diagram yn dangos pedwar blwch ochr yn ochr, pob un mewn glas tywyll gyda thestun gwyn: &quot;Teithiau clir&quot;, &quot;Dinasoedd Eiconig&quot;, &quot;Llwybrau teithio profedig&quot;, a &quot;Dewisiadau eraill cyfarwydd&quot;.">
            <a:extLst>
              <a:ext uri="{FF2B5EF4-FFF2-40B4-BE49-F238E27FC236}">
                <a16:creationId xmlns:a16="http://schemas.microsoft.com/office/drawing/2014/main" id="{09501243-9323-310C-9088-B9C83344A8D9}"/>
              </a:ext>
            </a:extLst>
          </p:cNvPr>
          <p:cNvGrpSpPr/>
          <p:nvPr/>
        </p:nvGrpSpPr>
        <p:grpSpPr>
          <a:xfrm>
            <a:off x="455371" y="2356141"/>
            <a:ext cx="5434316" cy="846220"/>
            <a:chOff x="565822" y="2665908"/>
            <a:chExt cx="5434316" cy="846220"/>
          </a:xfrm>
        </p:grpSpPr>
        <p:sp>
          <p:nvSpPr>
            <p:cNvPr id="3" name="Rectangle: Rounded Corners 2" descr="Clear Trips&#10;">
              <a:extLst>
                <a:ext uri="{FF2B5EF4-FFF2-40B4-BE49-F238E27FC236}">
                  <a16:creationId xmlns:a16="http://schemas.microsoft.com/office/drawing/2014/main" id="{6C799202-0137-9AB5-3AD1-47AFA6F8B4CD}"/>
                </a:ext>
              </a:extLst>
            </p:cNvPr>
            <p:cNvSpPr/>
            <p:nvPr/>
          </p:nvSpPr>
          <p:spPr>
            <a:xfrm>
              <a:off x="565822" y="2686573"/>
              <a:ext cx="1133475" cy="813438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/>
                <a:t>Teithiau</a:t>
              </a:r>
              <a:r>
                <a:rPr lang="en-GB" sz="1400" dirty="0"/>
                <a:t> </a:t>
              </a:r>
              <a:r>
                <a:rPr lang="en-GB" sz="1400" dirty="0" err="1"/>
                <a:t>clir</a:t>
              </a:r>
              <a:endParaRPr lang="en-GB" sz="1400" noProof="0" dirty="0"/>
            </a:p>
          </p:txBody>
        </p:sp>
        <p:sp>
          <p:nvSpPr>
            <p:cNvPr id="4" name="Rectangle: Rounded Corners 3" descr="Iconic Cities&#10;">
              <a:extLst>
                <a:ext uri="{FF2B5EF4-FFF2-40B4-BE49-F238E27FC236}">
                  <a16:creationId xmlns:a16="http://schemas.microsoft.com/office/drawing/2014/main" id="{2917414B-6951-B126-B3E9-4B9FD2D30B2B}"/>
                </a:ext>
              </a:extLst>
            </p:cNvPr>
            <p:cNvSpPr/>
            <p:nvPr/>
          </p:nvSpPr>
          <p:spPr>
            <a:xfrm>
              <a:off x="1922709" y="2686573"/>
              <a:ext cx="1201126" cy="813439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/>
                <a:t>Dinasoedd</a:t>
              </a:r>
              <a:r>
                <a:rPr lang="en-GB" sz="1400" dirty="0"/>
                <a:t> </a:t>
              </a:r>
              <a:r>
                <a:rPr lang="en-GB" sz="1400" dirty="0" err="1"/>
                <a:t>Eiconig</a:t>
              </a:r>
              <a:endParaRPr lang="en-GB" sz="1400" noProof="0" dirty="0"/>
            </a:p>
          </p:txBody>
        </p:sp>
        <p:sp>
          <p:nvSpPr>
            <p:cNvPr id="5" name="Rectangle: Rounded Corners 4" descr="Proven Touring Routes&#10;">
              <a:extLst>
                <a:ext uri="{FF2B5EF4-FFF2-40B4-BE49-F238E27FC236}">
                  <a16:creationId xmlns:a16="http://schemas.microsoft.com/office/drawing/2014/main" id="{A6A3FB65-28C1-49A9-4BA6-8DF36E44A0E5}"/>
                </a:ext>
              </a:extLst>
            </p:cNvPr>
            <p:cNvSpPr/>
            <p:nvPr/>
          </p:nvSpPr>
          <p:spPr>
            <a:xfrm>
              <a:off x="3355792" y="2698689"/>
              <a:ext cx="1133475" cy="813439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/>
            </a:p>
          </p:txBody>
        </p:sp>
        <p:sp>
          <p:nvSpPr>
            <p:cNvPr id="6" name="Rectangle: Rounded Corners 5" descr="Familiar Alternatives&#10;">
              <a:extLst>
                <a:ext uri="{FF2B5EF4-FFF2-40B4-BE49-F238E27FC236}">
                  <a16:creationId xmlns:a16="http://schemas.microsoft.com/office/drawing/2014/main" id="{839A4EE4-6588-91E5-22C9-D61CF48EE640}"/>
                </a:ext>
              </a:extLst>
            </p:cNvPr>
            <p:cNvSpPr/>
            <p:nvPr/>
          </p:nvSpPr>
          <p:spPr>
            <a:xfrm>
              <a:off x="4670060" y="2665908"/>
              <a:ext cx="1330078" cy="813439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noProof="0" dirty="0" err="1"/>
                <a:t>Dewisiadau</a:t>
              </a:r>
              <a:r>
                <a:rPr lang="en-GB" sz="1400" noProof="0" dirty="0"/>
                <a:t> </a:t>
              </a:r>
              <a:r>
                <a:rPr lang="en-GB" sz="1400" noProof="0" dirty="0" err="1"/>
                <a:t>eraill</a:t>
              </a:r>
              <a:r>
                <a:rPr lang="en-GB" sz="1400" noProof="0" dirty="0"/>
                <a:t> </a:t>
              </a:r>
              <a:r>
                <a:rPr lang="en-GB" sz="1400" noProof="0" dirty="0" err="1"/>
                <a:t>cyfarwydd</a:t>
              </a:r>
              <a:endParaRPr lang="en-GB" sz="1400" noProof="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652F1EE-7AEC-0BEC-A4E8-E35F55ED8118}"/>
              </a:ext>
            </a:extLst>
          </p:cNvPr>
          <p:cNvSpPr txBox="1"/>
          <p:nvPr/>
        </p:nvSpPr>
        <p:spPr>
          <a:xfrm>
            <a:off x="373670" y="3532058"/>
            <a:ext cx="56264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120742"/>
                </a:solidFill>
              </a:rPr>
              <a:t>Er </a:t>
            </a:r>
            <a:r>
              <a:rPr lang="en-GB" sz="1600" dirty="0" err="1">
                <a:solidFill>
                  <a:srgbClr val="120742"/>
                </a:solidFill>
              </a:rPr>
              <a:t>mwyn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hystyried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fwy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aml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b="1" dirty="0" err="1">
                <a:solidFill>
                  <a:srgbClr val="120742"/>
                </a:solidFill>
              </a:rPr>
              <a:t>rhaid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Gymru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lwyddo</a:t>
            </a:r>
            <a:r>
              <a:rPr lang="en-GB" sz="1600" b="1" dirty="0">
                <a:solidFill>
                  <a:srgbClr val="120742"/>
                </a:solidFill>
              </a:rPr>
              <a:t> o </a:t>
            </a:r>
            <a:r>
              <a:rPr lang="en-GB" sz="1600" b="1" dirty="0" err="1">
                <a:solidFill>
                  <a:srgbClr val="120742"/>
                </a:solidFill>
              </a:rPr>
              <a:t>fewn</a:t>
            </a:r>
            <a:r>
              <a:rPr lang="en-GB" sz="1600" b="1" dirty="0">
                <a:solidFill>
                  <a:srgbClr val="120742"/>
                </a:solidFill>
              </a:rPr>
              <a:t> y broses hon </a:t>
            </a:r>
            <a:r>
              <a:rPr lang="en-GB" sz="1600" b="1" dirty="0" err="1">
                <a:solidFill>
                  <a:srgbClr val="120742"/>
                </a:solidFill>
              </a:rPr>
              <a:t>ar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sawl</a:t>
            </a:r>
            <a:r>
              <a:rPr lang="en-GB" sz="1600" b="1" dirty="0">
                <a:solidFill>
                  <a:srgbClr val="120742"/>
                </a:solidFill>
              </a:rPr>
              <a:t> cam.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0A10DC6F-AF16-5A89-9151-8F36A9F84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536207" y="3824447"/>
            <a:ext cx="5626468" cy="646039"/>
          </a:xfr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GB" sz="1600" b="1" noProof="0" dirty="0">
              <a:solidFill>
                <a:schemeClr val="accent6">
                  <a:lumMod val="10000"/>
                </a:schemeClr>
              </a:solidFill>
            </a:endParaRPr>
          </a:p>
        </p:txBody>
      </p:sp>
      <p:cxnSp>
        <p:nvCxnSpPr>
          <p:cNvPr id="16" name="Straight Connector 15" descr="Llinell doredig sy'n dynodi adran newydd">
            <a:extLst>
              <a:ext uri="{FF2B5EF4-FFF2-40B4-BE49-F238E27FC236}">
                <a16:creationId xmlns:a16="http://schemas.microsoft.com/office/drawing/2014/main" id="{7A96BE3D-9248-67E2-C6E5-59F25FE4F8E9}"/>
              </a:ext>
            </a:extLst>
          </p:cNvPr>
          <p:cNvCxnSpPr>
            <a:cxnSpLocks/>
          </p:cNvCxnSpPr>
          <p:nvPr/>
        </p:nvCxnSpPr>
        <p:spPr>
          <a:xfrm>
            <a:off x="425756" y="4609970"/>
            <a:ext cx="5463931" cy="0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B384C63-19F7-23A6-06F1-C63DD5344923}"/>
              </a:ext>
            </a:extLst>
          </p:cNvPr>
          <p:cNvSpPr txBox="1"/>
          <p:nvPr/>
        </p:nvSpPr>
        <p:spPr>
          <a:xfrm>
            <a:off x="373670" y="5103481"/>
            <a:ext cx="56264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Mae’r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adran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nesaf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cymhwyso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fframwaith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Gallu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Cyfle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Cymhelliant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>
                <a:solidFill>
                  <a:schemeClr val="accent1"/>
                </a:solidFill>
              </a:rPr>
              <a:t>er </a:t>
            </a:r>
            <a:r>
              <a:rPr lang="en-GB" sz="1600" noProof="0" dirty="0" err="1">
                <a:solidFill>
                  <a:schemeClr val="accent1"/>
                </a:solidFill>
              </a:rPr>
              <a:t>mwyn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deall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lle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gryf</a:t>
            </a:r>
            <a:r>
              <a:rPr lang="en-GB" sz="1600" noProof="0" dirty="0">
                <a:solidFill>
                  <a:schemeClr val="accent1"/>
                </a:solidFill>
              </a:rPr>
              <a:t>, a </a:t>
            </a:r>
            <a:r>
              <a:rPr lang="en-GB" sz="1600" noProof="0" dirty="0" err="1">
                <a:solidFill>
                  <a:schemeClr val="accent1"/>
                </a:solidFill>
              </a:rPr>
              <a:t>lle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ffrithiant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codi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fewn</a:t>
            </a:r>
            <a:r>
              <a:rPr lang="en-GB" sz="1600" noProof="0" dirty="0">
                <a:solidFill>
                  <a:schemeClr val="accent1"/>
                </a:solidFill>
              </a:rPr>
              <a:t> y broses </a:t>
            </a:r>
            <a:r>
              <a:rPr lang="en-GB" sz="1600" noProof="0" dirty="0" err="1">
                <a:solidFill>
                  <a:schemeClr val="accent1"/>
                </a:solidFill>
              </a:rPr>
              <a:t>benderfynu</a:t>
            </a:r>
            <a:r>
              <a:rPr lang="en-GB" sz="1600" noProof="0" dirty="0">
                <a:solidFill>
                  <a:schemeClr val="accent1"/>
                </a:solidFill>
              </a:rPr>
              <a:t> hon.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9AF06E81-4DCA-7E24-2268-284B11C43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61724" y="-1"/>
            <a:ext cx="5830276" cy="660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65FD5BB-2A82-8DB0-5D21-7D073E9F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35803" y="2422420"/>
            <a:ext cx="9877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chemeClr val="bg1"/>
                </a:solidFill>
              </a:rPr>
              <a:t>Llwybrau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teithio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en-GB" sz="1400" dirty="0" err="1">
                <a:solidFill>
                  <a:schemeClr val="bg1"/>
                </a:solidFill>
              </a:rPr>
              <a:t>profedig</a:t>
            </a:r>
            <a:endParaRPr lang="en-GB" sz="1400" dirty="0">
              <a:solidFill>
                <a:schemeClr val="bg1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B6A36D-D201-7141-9C6D-491F2F451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51063" y="828219"/>
            <a:ext cx="401899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253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7BFB7-7A25-2EB6-B046-A13B890D4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87812326-AED4-6781-8429-DACFF4793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0E3B1F-A5DF-E970-0A20-92BF46330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F2B684-4952-0985-09E1-203C148EEB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6" y="2908857"/>
            <a:ext cx="10140660" cy="12618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Dadansoddiad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Cyfle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Cymhelliant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Gallu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A 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allaf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wneud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Cymru?</a:t>
            </a:r>
            <a:b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E6B101-CD56-3978-D002-E0009CE66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916236-48DD-C9B7-EFCB-D57EE5286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42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94DA4-3E67-41D9-B588-6023DB0DE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27455F92-EE6A-F01A-4135-EE825479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1" y="-31900"/>
            <a:ext cx="6096000" cy="664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A0DB79A-A032-7912-517A-633E1BA1CA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1" y="1243894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defTabSz="914400">
              <a:spcBef>
                <a:spcPts val="0"/>
              </a:spcBef>
              <a:defRPr/>
            </a:pPr>
            <a:r>
              <a:rPr lang="en-GB" sz="1600" b="1" noProof="0" dirty="0" err="1">
                <a:solidFill>
                  <a:srgbClr val="04043F"/>
                </a:solidFill>
              </a:rPr>
              <a:t>Dadansoddiad</a:t>
            </a:r>
            <a:r>
              <a:rPr lang="en-GB" sz="1600" b="1" noProof="0" dirty="0">
                <a:solidFill>
                  <a:srgbClr val="04043F"/>
                </a:solidFill>
              </a:rPr>
              <a:t> </a:t>
            </a:r>
            <a:r>
              <a:rPr lang="en-GB" sz="1600" b="1" noProof="0" dirty="0" err="1">
                <a:solidFill>
                  <a:srgbClr val="04043F"/>
                </a:solidFill>
              </a:rPr>
              <a:t>Gallu</a:t>
            </a:r>
            <a:r>
              <a:rPr lang="en-GB" sz="1600" b="1" noProof="0" dirty="0">
                <a:solidFill>
                  <a:srgbClr val="04043F"/>
                </a:solidFill>
              </a:rPr>
              <a:t>, </a:t>
            </a:r>
            <a:r>
              <a:rPr lang="en-GB" sz="1600" b="1" noProof="0" dirty="0" err="1">
                <a:solidFill>
                  <a:srgbClr val="04043F"/>
                </a:solidFill>
              </a:rPr>
              <a:t>Cyfle</a:t>
            </a:r>
            <a:r>
              <a:rPr lang="en-GB" sz="1600" b="1" noProof="0" dirty="0">
                <a:solidFill>
                  <a:srgbClr val="04043F"/>
                </a:solidFill>
              </a:rPr>
              <a:t>, </a:t>
            </a:r>
            <a:r>
              <a:rPr lang="en-GB" sz="1600" b="1" noProof="0" dirty="0" err="1">
                <a:solidFill>
                  <a:srgbClr val="04043F"/>
                </a:solidFill>
              </a:rPr>
              <a:t>Cymhelliant</a:t>
            </a:r>
            <a:r>
              <a:rPr lang="en-GB" sz="1600" b="1" noProof="0" dirty="0">
                <a:solidFill>
                  <a:srgbClr val="04043F"/>
                </a:solidFill>
              </a:rPr>
              <a:t> o </a:t>
            </a:r>
            <a:r>
              <a:rPr lang="en-GB" sz="1600" b="1" noProof="0" dirty="0" err="1">
                <a:solidFill>
                  <a:srgbClr val="04043F"/>
                </a:solidFill>
              </a:rPr>
              <a:t>Gymru</a:t>
            </a:r>
            <a:r>
              <a:rPr lang="en-GB" sz="1600" b="1" noProof="0" dirty="0">
                <a:solidFill>
                  <a:srgbClr val="04043F"/>
                </a:solidFill>
              </a:rPr>
              <a:t> – </a:t>
            </a:r>
            <a:r>
              <a:rPr lang="en-GB" sz="1600" b="1" noProof="0" dirty="0" err="1">
                <a:solidFill>
                  <a:srgbClr val="04043F"/>
                </a:solidFill>
              </a:rPr>
              <a:t>Gallu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404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70D6B7-E29D-F842-9B3A-C547F6219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1599623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D1635A63-CB47-35AA-9B79-B9FBC070EE14}"/>
              </a:ext>
            </a:extLst>
          </p:cNvPr>
          <p:cNvSpPr txBox="1">
            <a:spLocks/>
          </p:cNvSpPr>
          <p:nvPr/>
        </p:nvSpPr>
        <p:spPr>
          <a:xfrm>
            <a:off x="237928" y="1881999"/>
            <a:ext cx="4244049" cy="453948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GALLU: Y </a:t>
            </a:r>
            <a:r>
              <a:rPr lang="en-GB" b="1" noProof="0" dirty="0" err="1"/>
              <a:t>prif</a:t>
            </a:r>
            <a:r>
              <a:rPr lang="en-GB" b="1" noProof="0" dirty="0"/>
              <a:t> </a:t>
            </a:r>
            <a:r>
              <a:rPr lang="en-GB" b="1" dirty="0"/>
              <a:t>g</a:t>
            </a:r>
            <a:r>
              <a:rPr lang="en-GB" b="1" noProof="0" dirty="0" err="1"/>
              <a:t>westiwn</a:t>
            </a:r>
            <a:endParaRPr lang="en-GB" b="1" noProof="0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3EAD6F0-32D3-F838-DF66-8CCA60B8E5F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5610" y="2510243"/>
            <a:ext cx="5468259" cy="3327040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Nid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ymwybyddiaeth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unig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sy’n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diffinio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gallu</a:t>
            </a:r>
            <a:r>
              <a:rPr lang="en-GB" sz="1600" b="1" noProof="0" dirty="0">
                <a:solidFill>
                  <a:schemeClr val="accent1"/>
                </a:solidFill>
              </a:rPr>
              <a:t>. </a:t>
            </a:r>
            <a:r>
              <a:rPr lang="en-GB" sz="1600" b="1" noProof="0" dirty="0" err="1">
                <a:solidFill>
                  <a:schemeClr val="accent1"/>
                </a:solidFill>
              </a:rPr>
              <a:t>Mae’n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ymwneud</a:t>
            </a:r>
            <a:r>
              <a:rPr lang="en-GB" sz="1600" b="1" noProof="0" dirty="0">
                <a:solidFill>
                  <a:schemeClr val="accent1"/>
                </a:solidFill>
              </a:rPr>
              <a:t> â </a:t>
            </a:r>
            <a:r>
              <a:rPr lang="en-GB" sz="1600" b="1" noProof="0" dirty="0" err="1">
                <a:solidFill>
                  <a:schemeClr val="accent1"/>
                </a:solidFill>
              </a:rPr>
              <a:t>hyder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wrth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gynllunio</a:t>
            </a:r>
            <a:r>
              <a:rPr lang="en-GB" sz="1600" noProof="0" dirty="0">
                <a:solidFill>
                  <a:schemeClr val="accent1"/>
                </a:solidFill>
              </a:rPr>
              <a:t> – a </a:t>
            </a:r>
            <a:r>
              <a:rPr lang="en-GB" sz="1600" noProof="0" dirty="0" err="1">
                <a:solidFill>
                  <a:schemeClr val="accent1"/>
                </a:solidFill>
              </a:rPr>
              <a:t>yw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teimlo</a:t>
            </a:r>
            <a:r>
              <a:rPr lang="en-GB" sz="1600" noProof="0" dirty="0">
                <a:solidFill>
                  <a:schemeClr val="accent1"/>
                </a:solidFill>
              </a:rPr>
              <a:t> y gallant: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1"/>
                </a:solidFill>
              </a:rPr>
              <a:t>C</a:t>
            </a:r>
            <a:r>
              <a:rPr lang="en-GB" sz="1600" noProof="0" dirty="0" err="1">
                <a:solidFill>
                  <a:schemeClr val="accent1"/>
                </a:solidFill>
              </a:rPr>
              <a:t>ynllunio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strwythur</a:t>
            </a:r>
            <a:r>
              <a:rPr lang="en-GB" sz="1600" noProof="0" dirty="0">
                <a:solidFill>
                  <a:schemeClr val="accent1"/>
                </a:solidFill>
              </a:rPr>
              <a:t> y daith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Symud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gwmpas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cyrchfan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hyderus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Gwybod</a:t>
            </a:r>
            <a:r>
              <a:rPr lang="en-GB" sz="1600" noProof="0" dirty="0">
                <a:solidFill>
                  <a:schemeClr val="accent1"/>
                </a:solidFill>
              </a:rPr>
              <a:t> faint o </a:t>
            </a:r>
            <a:r>
              <a:rPr lang="en-GB" sz="1600" noProof="0" dirty="0" err="1">
                <a:solidFill>
                  <a:schemeClr val="accent1"/>
                </a:solidFill>
              </a:rPr>
              <a:t>amser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 dirty="0">
                <a:solidFill>
                  <a:schemeClr val="accent1"/>
                </a:solidFill>
              </a:rPr>
              <a:t>Pan </a:t>
            </a:r>
            <a:r>
              <a:rPr lang="en-GB" sz="1800" b="1" noProof="0" dirty="0" err="1">
                <a:solidFill>
                  <a:schemeClr val="accent1"/>
                </a:solidFill>
              </a:rPr>
              <a:t>fo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hyder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isel</a:t>
            </a:r>
            <a:r>
              <a:rPr lang="en-GB" sz="1800" b="1" noProof="0" dirty="0">
                <a:solidFill>
                  <a:schemeClr val="accent1"/>
                </a:solidFill>
              </a:rPr>
              <a:t>, </a:t>
            </a:r>
            <a:r>
              <a:rPr lang="en-GB" sz="1800" b="1" noProof="0" dirty="0" err="1">
                <a:solidFill>
                  <a:schemeClr val="accent1"/>
                </a:solidFill>
              </a:rPr>
              <a:t>mae’r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bwriad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i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weithredu’n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arafu</a:t>
            </a:r>
            <a:r>
              <a:rPr lang="en-GB" sz="1800" b="1" noProof="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565E88-2B48-07FF-4830-66105DB34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B0321DD-6571-0B3D-07E0-96FCEAF3B3B3}"/>
              </a:ext>
            </a:extLst>
          </p:cNvPr>
          <p:cNvSpPr/>
          <p:nvPr/>
        </p:nvSpPr>
        <p:spPr>
          <a:xfrm>
            <a:off x="7692875" y="1377283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“O </a:t>
            </a:r>
            <a:r>
              <a:rPr lang="en-GB" noProof="0" dirty="0" err="1"/>
              <a:t>ystyried</a:t>
            </a:r>
            <a:r>
              <a:rPr lang="en-GB" noProof="0" dirty="0"/>
              <a:t> yr </a:t>
            </a:r>
            <a:r>
              <a:rPr lang="en-GB" noProof="0" dirty="0" err="1"/>
              <a:t>hyn</a:t>
            </a:r>
            <a:r>
              <a:rPr lang="en-GB" noProof="0" dirty="0"/>
              <a:t> </a:t>
            </a:r>
            <a:r>
              <a:rPr lang="en-GB" noProof="0" dirty="0" err="1"/>
              <a:t>rwy’n</a:t>
            </a:r>
            <a:r>
              <a:rPr lang="en-GB" noProof="0" dirty="0"/>
              <a:t> </a:t>
            </a:r>
            <a:r>
              <a:rPr lang="en-GB" noProof="0" dirty="0" err="1"/>
              <a:t>ei</a:t>
            </a:r>
            <a:r>
              <a:rPr lang="en-GB" noProof="0" dirty="0"/>
              <a:t> </a:t>
            </a:r>
            <a:r>
              <a:rPr lang="en-GB" noProof="0" dirty="0" err="1"/>
              <a:t>wybod</a:t>
            </a:r>
            <a:r>
              <a:rPr lang="en-GB" noProof="0" dirty="0"/>
              <a:t> </a:t>
            </a:r>
            <a:r>
              <a:rPr lang="en-GB" noProof="0" dirty="0" err="1"/>
              <a:t>yn</a:t>
            </a:r>
            <a:r>
              <a:rPr lang="en-GB" noProof="0" dirty="0"/>
              <a:t> </a:t>
            </a:r>
            <a:r>
              <a:rPr lang="en-GB" noProof="0" dirty="0" err="1"/>
              <a:t>unig</a:t>
            </a:r>
            <a:r>
              <a:rPr lang="en-GB" noProof="0" dirty="0"/>
              <a:t>, </a:t>
            </a:r>
            <a:r>
              <a:rPr lang="en-GB" noProof="0" dirty="0" err="1"/>
              <a:t>rwy’n</a:t>
            </a:r>
            <a:r>
              <a:rPr lang="en-GB" noProof="0" dirty="0"/>
              <a:t> </a:t>
            </a:r>
            <a:r>
              <a:rPr lang="en-GB" noProof="0" dirty="0" err="1"/>
              <a:t>meddwl</a:t>
            </a:r>
            <a:r>
              <a:rPr lang="en-GB" noProof="0" dirty="0"/>
              <a:t> y </a:t>
            </a:r>
            <a:r>
              <a:rPr lang="en-GB" noProof="0" dirty="0" err="1"/>
              <a:t>byddai’n</a:t>
            </a:r>
            <a:r>
              <a:rPr lang="en-GB" noProof="0" dirty="0"/>
              <a:t> </a:t>
            </a:r>
            <a:r>
              <a:rPr lang="en-GB" noProof="0" dirty="0" err="1"/>
              <a:t>dipyn</a:t>
            </a:r>
            <a:r>
              <a:rPr lang="en-GB" noProof="0" dirty="0"/>
              <a:t> o her.”</a:t>
            </a:r>
          </a:p>
          <a:p>
            <a:pPr algn="ctr"/>
            <a:r>
              <a:rPr lang="en-GB" sz="1400" i="1" noProof="0" dirty="0"/>
              <a:t>U</a:t>
            </a:r>
            <a:r>
              <a:rPr lang="en-GB" sz="1400" i="1" dirty="0"/>
              <a:t>D</a:t>
            </a:r>
            <a:r>
              <a:rPr lang="en-GB" sz="1400" i="1" noProof="0" dirty="0"/>
              <a:t>A, </a:t>
            </a:r>
            <a:r>
              <a:rPr lang="en-GB" sz="1400" i="1" noProof="0" dirty="0" err="1"/>
              <a:t>Annibynwr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ifanc</a:t>
            </a:r>
            <a:endParaRPr lang="en-GB" sz="1400" i="1" noProof="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AB07441-1AF4-F472-02EA-6E9E423F7E37}"/>
              </a:ext>
            </a:extLst>
          </p:cNvPr>
          <p:cNvSpPr/>
          <p:nvPr/>
        </p:nvSpPr>
        <p:spPr>
          <a:xfrm>
            <a:off x="7783043" y="3610945"/>
            <a:ext cx="2975955" cy="206337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“</a:t>
            </a:r>
            <a:r>
              <a:rPr lang="en-GB" noProof="0" dirty="0" err="1"/>
              <a:t>Rwy’n</a:t>
            </a:r>
            <a:r>
              <a:rPr lang="en-GB" noProof="0" dirty="0"/>
              <a:t> </a:t>
            </a:r>
            <a:r>
              <a:rPr lang="en-GB" noProof="0" dirty="0" err="1"/>
              <a:t>meddwl</a:t>
            </a:r>
            <a:r>
              <a:rPr lang="en-GB" noProof="0" dirty="0"/>
              <a:t> y </a:t>
            </a:r>
            <a:r>
              <a:rPr lang="en-GB" noProof="0" dirty="0" err="1"/>
              <a:t>byddai’n</a:t>
            </a:r>
            <a:r>
              <a:rPr lang="en-GB" noProof="0" dirty="0"/>
              <a:t> </a:t>
            </a:r>
            <a:r>
              <a:rPr lang="en-GB" noProof="0" dirty="0" err="1"/>
              <a:t>dipyn</a:t>
            </a:r>
            <a:r>
              <a:rPr lang="en-GB" noProof="0" dirty="0"/>
              <a:t> </a:t>
            </a:r>
            <a:r>
              <a:rPr lang="en-GB" noProof="0" dirty="0" err="1"/>
              <a:t>mwy</a:t>
            </a:r>
            <a:r>
              <a:rPr lang="en-GB" noProof="0" dirty="0"/>
              <a:t> </a:t>
            </a:r>
            <a:r>
              <a:rPr lang="en-GB" noProof="0" dirty="0" err="1"/>
              <a:t>anodd</a:t>
            </a:r>
            <a:r>
              <a:rPr lang="en-GB" noProof="0" dirty="0"/>
              <a:t>,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achos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dydy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pobl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ddim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yn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sôn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amdano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mor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aml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.”</a:t>
            </a:r>
          </a:p>
          <a:p>
            <a:pPr algn="ctr"/>
            <a:r>
              <a:rPr lang="en-GB" sz="1400" i="1" noProof="0" dirty="0"/>
              <a:t>Yr </a:t>
            </a:r>
            <a:r>
              <a:rPr lang="en-GB" sz="1400" i="1" noProof="0" dirty="0" err="1"/>
              <a:t>Almaen</a:t>
            </a:r>
            <a:r>
              <a:rPr lang="en-GB" sz="1400" i="1" noProof="0" dirty="0"/>
              <a:t>, </a:t>
            </a:r>
            <a:r>
              <a:rPr lang="en-GB" sz="1400" i="1" noProof="0" dirty="0" err="1"/>
              <a:t>Oedran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ymddeol</a:t>
            </a:r>
            <a:endParaRPr lang="en-GB" sz="1400" i="1" noProof="0" dirty="0"/>
          </a:p>
        </p:txBody>
      </p:sp>
    </p:spTree>
    <p:extLst>
      <p:ext uri="{BB962C8B-B14F-4D97-AF65-F5344CB8AC3E}">
        <p14:creationId xmlns:p14="http://schemas.microsoft.com/office/powerpoint/2010/main" val="644807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EEBCE-1301-2414-176B-CBAA5CDA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A7E24003-DF0B-7083-63DD-4E35CB6D7313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A04B232-CED7-2EA0-A0BA-3F8D93B65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>
            <a:extLst>
              <a:ext uri="{FF2B5EF4-FFF2-40B4-BE49-F238E27FC236}">
                <a16:creationId xmlns:a16="http://schemas.microsoft.com/office/drawing/2014/main" id="{03A9F96F-AD83-A37F-97FE-02D01A85B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49" y="-1"/>
            <a:ext cx="5043851" cy="660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5">
            <a:extLst>
              <a:ext uri="{FF2B5EF4-FFF2-40B4-BE49-F238E27FC236}">
                <a16:creationId xmlns:a16="http://schemas.microsoft.com/office/drawing/2014/main" id="{8BD5973A-292E-D1F4-E32E-7362E9B7B3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1" y="1040327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Gwybodaeth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arwynebol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- Cymru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delwedd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nid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taith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257C7639-9B2D-94CB-E931-B0F44D30AF0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1317" y="1522927"/>
            <a:ext cx="6870309" cy="473011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Roedd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hyd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oed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rhai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gwybodaeth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gyfyngedig</a:t>
            </a:r>
            <a:r>
              <a:rPr lang="en-GB" sz="1600" noProof="0" dirty="0">
                <a:solidFill>
                  <a:schemeClr val="accent1"/>
                </a:solidFill>
              </a:rPr>
              <a:t> am </a:t>
            </a:r>
            <a:r>
              <a:rPr lang="en-GB" sz="1600" noProof="0" dirty="0" err="1">
                <a:solidFill>
                  <a:schemeClr val="accent1"/>
                </a:solidFill>
              </a:rPr>
              <a:t>Gymru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chysylltu'n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glir</a:t>
            </a:r>
            <a:r>
              <a:rPr lang="en-GB" sz="1600" noProof="0" dirty="0">
                <a:solidFill>
                  <a:schemeClr val="accent1"/>
                </a:solidFill>
              </a:rPr>
              <a:t> â:</a:t>
            </a:r>
          </a:p>
          <a:p>
            <a:r>
              <a:rPr lang="en-GB" sz="1600" noProof="0" dirty="0" err="1">
                <a:solidFill>
                  <a:schemeClr val="accent1"/>
                </a:solidFill>
              </a:rPr>
              <a:t>Tirweddau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gwyrdd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Bryniau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mannau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agored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Gweithgareddau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agored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hyn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adlewyrchu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ymdeimlad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cryf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awyrgylch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ond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dealltwriaeth</a:t>
            </a:r>
            <a:r>
              <a:rPr lang="en-GB" sz="1600" b="1" noProof="0" dirty="0">
                <a:solidFill>
                  <a:schemeClr val="accent1"/>
                </a:solidFill>
              </a:rPr>
              <a:t> lai </a:t>
            </a:r>
            <a:r>
              <a:rPr lang="en-GB" sz="1600" b="1" noProof="0" dirty="0" err="1">
                <a:solidFill>
                  <a:schemeClr val="accent1"/>
                </a:solidFill>
              </a:rPr>
              <a:t>datblygedig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ble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aros, </a:t>
            </a:r>
            <a:r>
              <a:rPr lang="en-GB" sz="1600" b="1" noProof="0" dirty="0" err="1">
                <a:solidFill>
                  <a:schemeClr val="accent1"/>
                </a:solidFill>
              </a:rPr>
              <a:t>beth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i'w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wneud</a:t>
            </a:r>
            <a:r>
              <a:rPr lang="en-GB" sz="1600" b="1" noProof="0" dirty="0">
                <a:solidFill>
                  <a:schemeClr val="accent1"/>
                </a:solidFill>
              </a:rPr>
              <a:t>, neu </a:t>
            </a:r>
            <a:r>
              <a:rPr lang="en-GB" sz="1600" b="1" noProof="0" dirty="0" err="1">
                <a:solidFill>
                  <a:schemeClr val="accent1"/>
                </a:solidFill>
              </a:rPr>
              <a:t>sut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strwythuro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taith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b="1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Nid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yw'n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trosi'n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batrwm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taith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strwythuredig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rennir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fel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r>
              <a:rPr lang="en-GB" sz="1600" noProof="0" dirty="0">
                <a:solidFill>
                  <a:schemeClr val="accent1"/>
                </a:solidFill>
              </a:rPr>
              <a:t>Yr Alban = </a:t>
            </a:r>
            <a:r>
              <a:rPr lang="en-GB" sz="1600" noProof="0" dirty="0" err="1">
                <a:solidFill>
                  <a:schemeClr val="accent1"/>
                </a:solidFill>
              </a:rPr>
              <a:t>Ucheldiroedd</a:t>
            </a:r>
            <a:r>
              <a:rPr lang="en-GB" sz="1600" noProof="0" dirty="0">
                <a:solidFill>
                  <a:schemeClr val="accent1"/>
                </a:solidFill>
              </a:rPr>
              <a:t> + </a:t>
            </a:r>
            <a:r>
              <a:rPr lang="en-GB" sz="1600" noProof="0" dirty="0" err="1">
                <a:solidFill>
                  <a:schemeClr val="accent1"/>
                </a:solidFill>
              </a:rPr>
              <a:t>Caeredin</a:t>
            </a:r>
            <a:endParaRPr lang="en-GB" sz="1600" noProof="0" dirty="0">
              <a:solidFill>
                <a:schemeClr val="accent1"/>
              </a:solidFill>
            </a:endParaRPr>
          </a:p>
          <a:p>
            <a:r>
              <a:rPr lang="en-GB" sz="1600" noProof="0" dirty="0" err="1">
                <a:solidFill>
                  <a:schemeClr val="accent1"/>
                </a:solidFill>
              </a:rPr>
              <a:t>Iwerddon</a:t>
            </a:r>
            <a:r>
              <a:rPr lang="en-GB" sz="1600" noProof="0" dirty="0">
                <a:solidFill>
                  <a:schemeClr val="accent1"/>
                </a:solidFill>
              </a:rPr>
              <a:t> = </a:t>
            </a:r>
            <a:r>
              <a:rPr lang="en-GB" sz="1600" noProof="0" dirty="0" err="1">
                <a:solidFill>
                  <a:schemeClr val="accent1"/>
                </a:solidFill>
              </a:rPr>
              <a:t>Dulyn</a:t>
            </a:r>
            <a:r>
              <a:rPr lang="en-GB" sz="1600" noProof="0" dirty="0">
                <a:solidFill>
                  <a:schemeClr val="accent1"/>
                </a:solidFill>
              </a:rPr>
              <a:t>, Guinness, </a:t>
            </a:r>
            <a:r>
              <a:rPr lang="en-GB" sz="1600" noProof="0" dirty="0" err="1">
                <a:solidFill>
                  <a:schemeClr val="accent1"/>
                </a:solidFill>
              </a:rPr>
              <a:t>Ffordd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Wyllt</a:t>
            </a:r>
            <a:r>
              <a:rPr lang="en-GB" sz="1600" noProof="0" dirty="0">
                <a:solidFill>
                  <a:schemeClr val="accent1"/>
                </a:solidFill>
              </a:rPr>
              <a:t> yr Iwerydd</a:t>
            </a:r>
          </a:p>
          <a:p>
            <a:r>
              <a:rPr lang="en-GB" sz="1600" noProof="0" dirty="0" err="1">
                <a:solidFill>
                  <a:schemeClr val="accent1"/>
                </a:solidFill>
              </a:rPr>
              <a:t>Llundain</a:t>
            </a:r>
            <a:r>
              <a:rPr lang="en-GB" sz="1600" noProof="0" dirty="0">
                <a:solidFill>
                  <a:schemeClr val="accent1"/>
                </a:solidFill>
              </a:rPr>
              <a:t> = </a:t>
            </a:r>
            <a:r>
              <a:rPr lang="en-GB" sz="1600" noProof="0" dirty="0" err="1">
                <a:solidFill>
                  <a:schemeClr val="accent1"/>
                </a:solidFill>
              </a:rPr>
              <a:t>toriad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dinas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eiconig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b="1" noProof="0" dirty="0">
              <a:solidFill>
                <a:schemeClr val="accent1"/>
              </a:solidFill>
              <a:highlight>
                <a:srgbClr val="D3E6F9"/>
              </a:highlight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Cymru'n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llai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cysylltiedig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gryf</a:t>
            </a:r>
            <a:r>
              <a:rPr lang="en-GB" sz="1600" b="1" noProof="0" dirty="0">
                <a:solidFill>
                  <a:schemeClr val="accent1"/>
                </a:solidFill>
              </a:rPr>
              <a:t> ag </a:t>
            </a:r>
            <a:r>
              <a:rPr lang="en-GB" sz="1600" b="1" noProof="0" dirty="0" err="1">
                <a:solidFill>
                  <a:schemeClr val="accent1"/>
                </a:solidFill>
              </a:rPr>
              <a:t>hanesyn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clir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ailadroddadwy</a:t>
            </a:r>
            <a:r>
              <a:rPr lang="en-GB" sz="1600" b="1" noProof="0" dirty="0">
                <a:solidFill>
                  <a:schemeClr val="accent1"/>
                </a:solidFill>
              </a:rPr>
              <a:t> o "</a:t>
            </a:r>
            <a:r>
              <a:rPr lang="en-GB" sz="1600" b="1" noProof="0" dirty="0" err="1">
                <a:solidFill>
                  <a:schemeClr val="accent1"/>
                </a:solidFill>
              </a:rPr>
              <a:t>sut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i'w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wneud</a:t>
            </a:r>
            <a:r>
              <a:rPr lang="en-GB" sz="1600" b="1" noProof="0" dirty="0">
                <a:solidFill>
                  <a:schemeClr val="accent1"/>
                </a:solidFill>
              </a:rPr>
              <a:t>" </a:t>
            </a:r>
            <a:r>
              <a:rPr lang="en-GB" sz="1600" b="1" noProof="0" dirty="0" err="1">
                <a:solidFill>
                  <a:schemeClr val="accent1"/>
                </a:solidFill>
              </a:rPr>
              <a:t>sy'n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dwyn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ynghyd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lety</a:t>
            </a:r>
            <a:r>
              <a:rPr lang="en-GB" sz="1600" b="1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 err="1">
                <a:solidFill>
                  <a:schemeClr val="accent1"/>
                </a:solidFill>
              </a:rPr>
              <a:t>gweithgareddau</a:t>
            </a:r>
            <a:r>
              <a:rPr lang="en-GB" sz="1600" b="1" noProof="0" dirty="0">
                <a:solidFill>
                  <a:schemeClr val="accent1"/>
                </a:solidFill>
              </a:rPr>
              <a:t> a </a:t>
            </a:r>
            <a:r>
              <a:rPr lang="en-GB" sz="1600" b="1" noProof="0" dirty="0" err="1">
                <a:solidFill>
                  <a:schemeClr val="accent1"/>
                </a:solidFill>
              </a:rPr>
              <a:t>llwybrau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39F659-10F5-E664-0058-93A85FEAC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rgbClr val="04043F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C71794B-409A-AB05-177C-AE769354EB67}"/>
              </a:ext>
            </a:extLst>
          </p:cNvPr>
          <p:cNvSpPr/>
          <p:nvPr/>
        </p:nvSpPr>
        <p:spPr>
          <a:xfrm>
            <a:off x="7752365" y="1386526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</a:t>
            </a:r>
            <a:r>
              <a:rPr lang="en-GB" dirty="0"/>
              <a:t>Dwi </a:t>
            </a:r>
            <a:r>
              <a:rPr lang="en-GB" dirty="0" err="1"/>
              <a:t>wastad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dychmygu'r</a:t>
            </a:r>
            <a:r>
              <a:rPr lang="en-GB" dirty="0"/>
              <a:t> </a:t>
            </a:r>
            <a:r>
              <a:rPr lang="en-GB" dirty="0" err="1"/>
              <a:t>tirwedd</a:t>
            </a:r>
            <a:r>
              <a:rPr lang="en-GB" dirty="0"/>
              <a:t> </a:t>
            </a:r>
            <a:r>
              <a:rPr lang="en-GB" dirty="0" err="1"/>
              <a:t>gwyrdd</a:t>
            </a:r>
            <a:r>
              <a:rPr lang="en-GB" dirty="0"/>
              <a:t> a </a:t>
            </a:r>
            <a:r>
              <a:rPr lang="en-GB" dirty="0" err="1"/>
              <a:t>bryniog</a:t>
            </a:r>
            <a:r>
              <a:rPr lang="en-GB" dirty="0"/>
              <a:t>... </a:t>
            </a:r>
            <a:r>
              <a:rPr lang="en-GB" dirty="0" err="1"/>
              <a:t>heicio</a:t>
            </a:r>
            <a:r>
              <a:rPr lang="en-GB" dirty="0"/>
              <a:t>, </a:t>
            </a:r>
            <a:r>
              <a:rPr lang="en-GB" dirty="0" err="1"/>
              <a:t>efallai</a:t>
            </a:r>
            <a:r>
              <a:rPr lang="en-GB" dirty="0"/>
              <a:t> </a:t>
            </a:r>
            <a:r>
              <a:rPr lang="en-GB" dirty="0" err="1"/>
              <a:t>beicio</a:t>
            </a:r>
            <a:r>
              <a:rPr lang="en-GB" i="1" noProof="0" dirty="0"/>
              <a:t>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noProof="0" dirty="0" err="1"/>
              <a:t>Teuluoedd</a:t>
            </a:r>
            <a:r>
              <a:rPr lang="en-GB" sz="1400" i="1" noProof="0" dirty="0"/>
              <a:t>, Yr </a:t>
            </a:r>
            <a:r>
              <a:rPr lang="en-GB" sz="1400" i="1" noProof="0" dirty="0" err="1"/>
              <a:t>Almaen</a:t>
            </a:r>
            <a:endParaRPr lang="en-GB" sz="1400" i="1" noProof="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08AD554-090F-3A47-0FF3-D6F1AEAD5556}"/>
              </a:ext>
            </a:extLst>
          </p:cNvPr>
          <p:cNvSpPr/>
          <p:nvPr/>
        </p:nvSpPr>
        <p:spPr>
          <a:xfrm>
            <a:off x="7752366" y="3709768"/>
            <a:ext cx="2975955" cy="2063378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</a:t>
            </a:r>
            <a:r>
              <a:rPr lang="en-GB" i="1" dirty="0" err="1"/>
              <a:t>Dw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jyst</a:t>
            </a:r>
            <a:r>
              <a:rPr lang="en-GB" i="1" dirty="0"/>
              <a:t> </a:t>
            </a:r>
            <a:r>
              <a:rPr lang="en-GB" i="1" dirty="0" err="1"/>
              <a:t>yn</a:t>
            </a:r>
            <a:r>
              <a:rPr lang="en-GB" i="1" dirty="0"/>
              <a:t> </a:t>
            </a:r>
            <a:r>
              <a:rPr lang="en-GB" i="1" dirty="0" err="1"/>
              <a:t>meddwl</a:t>
            </a:r>
            <a:r>
              <a:rPr lang="en-GB" i="1" dirty="0"/>
              <a:t> am </a:t>
            </a:r>
            <a:r>
              <a:rPr lang="en-GB" i="1" dirty="0" err="1"/>
              <a:t>fynyddoedd</a:t>
            </a:r>
            <a:r>
              <a:rPr lang="en-GB" i="1" dirty="0"/>
              <a:t>. </a:t>
            </a:r>
            <a:r>
              <a:rPr lang="en-GB" i="1" dirty="0" err="1"/>
              <a:t>Llawer</a:t>
            </a:r>
            <a:r>
              <a:rPr lang="en-GB" i="1" dirty="0"/>
              <a:t> o </a:t>
            </a:r>
            <a:r>
              <a:rPr lang="en-GB" i="1" dirty="0" err="1"/>
              <a:t>gaeau</a:t>
            </a:r>
            <a:r>
              <a:rPr lang="en-GB" i="1" dirty="0"/>
              <a:t> </a:t>
            </a:r>
            <a:r>
              <a:rPr lang="en-GB" i="1" dirty="0" err="1"/>
              <a:t>gwyrdd</a:t>
            </a:r>
            <a:r>
              <a:rPr lang="en-GB" i="1" dirty="0"/>
              <a:t>… </a:t>
            </a:r>
            <a:r>
              <a:rPr lang="en-GB" i="1" dirty="0" err="1"/>
              <a:t>llawer</a:t>
            </a:r>
            <a:r>
              <a:rPr lang="en-GB" i="1" dirty="0"/>
              <a:t> o </a:t>
            </a:r>
            <a:r>
              <a:rPr lang="en-GB" i="1" dirty="0" err="1"/>
              <a:t>goedwigoedd</a:t>
            </a:r>
            <a:r>
              <a:rPr lang="en-GB" i="1" dirty="0"/>
              <a:t> a </a:t>
            </a:r>
            <a:r>
              <a:rPr lang="en-GB" i="1" dirty="0" err="1"/>
              <a:t>natur</a:t>
            </a:r>
            <a:r>
              <a:rPr lang="en-GB" i="1" noProof="0" dirty="0"/>
              <a:t>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noProof="0" dirty="0" err="1"/>
              <a:t>Annibynwyr</a:t>
            </a:r>
            <a:r>
              <a:rPr lang="en-GB" sz="1400" i="1" noProof="0" dirty="0"/>
              <a:t> </a:t>
            </a:r>
            <a:r>
              <a:rPr lang="en-GB" sz="1400" i="1" noProof="0" dirty="0" err="1"/>
              <a:t>ifanc</a:t>
            </a:r>
            <a:r>
              <a:rPr lang="en-GB" sz="1400" i="1" noProof="0" dirty="0"/>
              <a:t>, DU</a:t>
            </a:r>
          </a:p>
        </p:txBody>
      </p:sp>
    </p:spTree>
    <p:extLst>
      <p:ext uri="{BB962C8B-B14F-4D97-AF65-F5344CB8AC3E}">
        <p14:creationId xmlns:p14="http://schemas.microsoft.com/office/powerpoint/2010/main" val="1931930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5DFDF-6D11-4FF6-4F49-D809A6BE7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8EC7D931-DD2D-BC54-F03B-73282B6D9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34113" y="-31749"/>
            <a:ext cx="5457887" cy="663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9A5D548-EFF1-9B33-88C6-A12471BB2E21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E453701-F76F-89E5-F803-E2F8124DAB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160" y="1043619"/>
            <a:ext cx="651639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rhwystrau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wrth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gynllunio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ymddangos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gam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llunio’r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rhestr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3E51DBA-324A-7634-1CE7-C3EE6E1AFB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70160" y="1768216"/>
            <a:ext cx="6186190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Pan </a:t>
            </a:r>
            <a:r>
              <a:rPr lang="en-GB" sz="1600" noProof="0" dirty="0" err="1">
                <a:solidFill>
                  <a:schemeClr val="accent1"/>
                </a:solidFill>
              </a:rPr>
              <a:t>fydd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dod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opsiwn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ystyried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dechrau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ystyried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sut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byddai’r</a:t>
            </a:r>
            <a:r>
              <a:rPr lang="en-GB" sz="1600" noProof="0" dirty="0">
                <a:solidFill>
                  <a:schemeClr val="accent1"/>
                </a:solidFill>
              </a:rPr>
              <a:t> daith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gweithio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gwirionedd</a:t>
            </a:r>
            <a:r>
              <a:rPr lang="en-GB" sz="1600" noProof="0" dirty="0">
                <a:solidFill>
                  <a:schemeClr val="accent1"/>
                </a:solidFill>
              </a:rPr>
              <a:t>..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aml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arwain</a:t>
            </a:r>
            <a:r>
              <a:rPr lang="en-GB" sz="1600" b="1" noProof="0" dirty="0">
                <a:solidFill>
                  <a:schemeClr val="accent1"/>
                </a:solidFill>
              </a:rPr>
              <a:t> at </a:t>
            </a:r>
            <a:r>
              <a:rPr lang="en-GB" sz="1600" b="1" noProof="0" dirty="0" err="1">
                <a:solidFill>
                  <a:schemeClr val="accent1"/>
                </a:solidFill>
              </a:rPr>
              <a:t>gwestiynau</a:t>
            </a:r>
            <a:r>
              <a:rPr lang="en-GB" sz="1600" b="1" noProof="0" dirty="0">
                <a:solidFill>
                  <a:schemeClr val="accent1"/>
                </a:solidFill>
              </a:rPr>
              <a:t> am </a:t>
            </a:r>
            <a:r>
              <a:rPr lang="en-GB" sz="1600" b="1" noProof="0" dirty="0" err="1">
                <a:solidFill>
                  <a:schemeClr val="accent1"/>
                </a:solidFill>
              </a:rPr>
              <a:t>gynllunio’r</a:t>
            </a:r>
            <a:r>
              <a:rPr lang="en-GB" sz="1600" b="1" noProof="0" dirty="0">
                <a:solidFill>
                  <a:schemeClr val="accent1"/>
                </a:solidFill>
              </a:rPr>
              <a:t> daith: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Ble </a:t>
            </a:r>
            <a:r>
              <a:rPr lang="en-GB" sz="1600" noProof="0" dirty="0" err="1">
                <a:solidFill>
                  <a:schemeClr val="accent1"/>
                </a:solidFill>
              </a:rPr>
              <a:t>dylwn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leoli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fy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hun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Pa mor hir </a:t>
            </a:r>
            <a:r>
              <a:rPr lang="en-GB" sz="1600" noProof="0" dirty="0" err="1">
                <a:solidFill>
                  <a:schemeClr val="accent1"/>
                </a:solidFill>
              </a:rPr>
              <a:t>sydd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A </a:t>
            </a:r>
            <a:r>
              <a:rPr lang="en-GB" sz="1600" noProof="0" dirty="0" err="1">
                <a:solidFill>
                  <a:schemeClr val="accent1"/>
                </a:solidFill>
              </a:rPr>
              <a:t>allaf</a:t>
            </a:r>
            <a:r>
              <a:rPr lang="en-GB" sz="1600" noProof="0" dirty="0">
                <a:solidFill>
                  <a:schemeClr val="accent1"/>
                </a:solidFill>
              </a:rPr>
              <a:t> weld y </a:t>
            </a:r>
            <a:r>
              <a:rPr lang="en-GB" sz="1600" noProof="0" dirty="0" err="1">
                <a:solidFill>
                  <a:schemeClr val="accent1"/>
                </a:solidFill>
              </a:rPr>
              <a:t>prif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uchafbwyntiau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heb</a:t>
            </a:r>
            <a:r>
              <a:rPr lang="en-GB" sz="1600" noProof="0" dirty="0">
                <a:solidFill>
                  <a:schemeClr val="accent1"/>
                </a:solidFill>
              </a:rPr>
              <a:t> or-</a:t>
            </a:r>
            <a:r>
              <a:rPr lang="en-GB" sz="1600" noProof="0" dirty="0" err="1">
                <a:solidFill>
                  <a:schemeClr val="accent1"/>
                </a:solidFill>
              </a:rPr>
              <a:t>gymhlethu’r</a:t>
            </a:r>
            <a:r>
              <a:rPr lang="en-GB" sz="1600" noProof="0" dirty="0">
                <a:solidFill>
                  <a:schemeClr val="accent1"/>
                </a:solidFill>
              </a:rPr>
              <a:t> daith?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Ydw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gwneud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gorau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profiad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Nid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prif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gwestiwn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bellach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ymwneud</a:t>
            </a:r>
            <a:r>
              <a:rPr lang="en-GB" sz="1600" noProof="0" dirty="0">
                <a:solidFill>
                  <a:schemeClr val="accent1"/>
                </a:solidFill>
              </a:rPr>
              <a:t> ag a </a:t>
            </a:r>
            <a:r>
              <a:rPr lang="en-GB" sz="1600" noProof="0" dirty="0" err="1">
                <a:solidFill>
                  <a:schemeClr val="accent1"/>
                </a:solidFill>
              </a:rPr>
              <a:t>ddylid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ymweld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Chymru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ond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sut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wneud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gorau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profiad</a:t>
            </a:r>
            <a:r>
              <a:rPr lang="en-GB" sz="1800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8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 dirty="0">
                <a:solidFill>
                  <a:schemeClr val="accent1"/>
                </a:solidFill>
              </a:rPr>
              <a:t>Gall </a:t>
            </a:r>
            <a:r>
              <a:rPr lang="en-GB" sz="1800" b="1" noProof="0" dirty="0" err="1">
                <a:solidFill>
                  <a:schemeClr val="accent1"/>
                </a:solidFill>
              </a:rPr>
              <a:t>hwn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fod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gam </a:t>
            </a:r>
            <a:r>
              <a:rPr lang="en-GB" sz="1800" b="1" noProof="0" dirty="0" err="1">
                <a:solidFill>
                  <a:schemeClr val="accent1"/>
                </a:solidFill>
              </a:rPr>
              <a:t>lle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mae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llai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tebygol</a:t>
            </a:r>
            <a:r>
              <a:rPr lang="en-GB" sz="1800" b="1" noProof="0" dirty="0">
                <a:solidFill>
                  <a:schemeClr val="accent1"/>
                </a:solidFill>
              </a:rPr>
              <a:t> o </a:t>
            </a:r>
            <a:r>
              <a:rPr lang="en-GB" sz="1800" b="1" noProof="0" dirty="0" err="1">
                <a:solidFill>
                  <a:schemeClr val="accent1"/>
                </a:solidFill>
              </a:rPr>
              <a:t>symud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ymlaen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i</a:t>
            </a:r>
            <a:r>
              <a:rPr lang="en-GB" sz="1800" b="1" noProof="0" dirty="0">
                <a:solidFill>
                  <a:schemeClr val="accent1"/>
                </a:solidFill>
              </a:rPr>
              <a:t> gam </a:t>
            </a:r>
            <a:r>
              <a:rPr lang="en-GB" sz="1800" b="1" noProof="0" dirty="0" err="1">
                <a:solidFill>
                  <a:schemeClr val="accent1"/>
                </a:solidFill>
              </a:rPr>
              <a:t>nesaf</a:t>
            </a:r>
            <a:r>
              <a:rPr lang="en-GB" sz="1800" b="1" noProof="0" dirty="0">
                <a:solidFill>
                  <a:schemeClr val="accent1"/>
                </a:solidFill>
              </a:rPr>
              <a:t> y broses </a:t>
            </a:r>
            <a:r>
              <a:rPr lang="en-GB" sz="1800" b="1" noProof="0" dirty="0" err="1">
                <a:solidFill>
                  <a:schemeClr val="accent1"/>
                </a:solidFill>
              </a:rPr>
              <a:t>benderfynu</a:t>
            </a:r>
            <a:r>
              <a:rPr lang="en-GB" sz="1800" b="1" noProof="0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FC194B-3544-F801-8E99-70D785621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38866" y="230621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rgbClr val="04043F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FD8AA7-3316-7547-EA76-C458ED141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7410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FED8D-6E49-5D5E-6A33-9213B46B6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62DD9355-AA5C-8C2F-590F-E3A37D523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4" y="0"/>
            <a:ext cx="5743575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48600B56-5E17-7EF9-49FD-CBBA47763213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B5C6E4A2-496E-B79E-A6C5-2F0B364D70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2" y="1034699"/>
            <a:ext cx="6088424" cy="7077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ansicrwydd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ynghylch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trafnidiaeth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ychwanegu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at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llwyth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gwybyddol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93D58D37-8D35-B0C7-05D3-C5ECF7BD667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9843" y="1742411"/>
            <a:ext cx="6185497" cy="4720586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Nid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trafnidiaeth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hun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sy’n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creu’r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rhwystr</a:t>
            </a:r>
            <a:r>
              <a:rPr lang="en-GB" sz="1600" b="1" noProof="0" dirty="0">
                <a:solidFill>
                  <a:schemeClr val="accent1"/>
                </a:solidFill>
              </a:rPr>
              <a:t> – yr </a:t>
            </a:r>
            <a:r>
              <a:rPr lang="en-GB" sz="1600" b="1" noProof="0" dirty="0" err="1">
                <a:solidFill>
                  <a:schemeClr val="accent1"/>
                </a:solidFill>
              </a:rPr>
              <a:t>ansicrwydd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ynghylch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sut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deithio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sy’n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gwneud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hynny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Mae’r</a:t>
            </a:r>
            <a:r>
              <a:rPr lang="en-GB" sz="1600" noProof="0" dirty="0">
                <a:solidFill>
                  <a:schemeClr val="accent1"/>
                </a:solidFill>
              </a:rPr>
              <a:t> un </a:t>
            </a:r>
            <a:r>
              <a:rPr lang="en-GB" sz="1600" noProof="0" dirty="0" err="1">
                <a:solidFill>
                  <a:schemeClr val="accent1"/>
                </a:solidFill>
              </a:rPr>
              <a:t>pryderon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ymarferol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codi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ôl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tro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A </a:t>
            </a:r>
            <a:r>
              <a:rPr lang="en-GB" sz="1600" noProof="0" dirty="0" err="1">
                <a:solidFill>
                  <a:schemeClr val="accent1"/>
                </a:solidFill>
              </a:rPr>
              <a:t>oes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angen</a:t>
            </a:r>
            <a:r>
              <a:rPr lang="en-GB" sz="1600" noProof="0" dirty="0">
                <a:solidFill>
                  <a:schemeClr val="accent1"/>
                </a:solidFill>
              </a:rPr>
              <a:t> car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wneud</a:t>
            </a:r>
            <a:r>
              <a:rPr lang="en-GB" sz="1600" noProof="0" dirty="0">
                <a:solidFill>
                  <a:schemeClr val="accent1"/>
                </a:solidFill>
              </a:rPr>
              <a:t> y daith?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A </a:t>
            </a:r>
            <a:r>
              <a:rPr lang="en-GB" sz="1600" noProof="0" dirty="0" err="1">
                <a:solidFill>
                  <a:schemeClr val="accent1"/>
                </a:solidFill>
              </a:rPr>
              <a:t>ellir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dibynnu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drafnidiaeth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gyhoeddus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Pa mor </a:t>
            </a:r>
            <a:r>
              <a:rPr lang="en-GB" sz="1600" noProof="0" dirty="0" err="1">
                <a:solidFill>
                  <a:schemeClr val="accent1"/>
                </a:solidFill>
              </a:rPr>
              <a:t>agos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prif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brofiadau</a:t>
            </a:r>
            <a:r>
              <a:rPr lang="en-GB" sz="1600" noProof="0" dirty="0">
                <a:solidFill>
                  <a:schemeClr val="accent1"/>
                </a:solidFill>
              </a:rPr>
              <a:t> at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gilydd?Pa</a:t>
            </a:r>
            <a:r>
              <a:rPr lang="en-GB" sz="1600" noProof="0" dirty="0">
                <a:solidFill>
                  <a:schemeClr val="accent1"/>
                </a:solidFill>
              </a:rPr>
              <a:t> mor </a:t>
            </a:r>
            <a:r>
              <a:rPr lang="en-GB" sz="1600" noProof="0" dirty="0" err="1">
                <a:solidFill>
                  <a:schemeClr val="accent1"/>
                </a:solidFill>
              </a:rPr>
              <a:t>hawdd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cyrraedd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brif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ganolfannau</a:t>
            </a:r>
            <a:r>
              <a:rPr lang="en-GB" sz="1600" noProof="0" dirty="0">
                <a:solidFill>
                  <a:schemeClr val="accent1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Pan </a:t>
            </a:r>
            <a:r>
              <a:rPr lang="en-GB" sz="1600" noProof="0" dirty="0" err="1">
                <a:solidFill>
                  <a:schemeClr val="accent1"/>
                </a:solidFill>
              </a:rPr>
              <a:t>nad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logisteg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glir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troi</a:t>
            </a:r>
            <a:r>
              <a:rPr lang="en-GB" sz="1600" noProof="0" dirty="0">
                <a:solidFill>
                  <a:schemeClr val="accent1"/>
                </a:solidFill>
              </a:rPr>
              <a:t> at </a:t>
            </a:r>
            <a:r>
              <a:rPr lang="en-GB" sz="1600" noProof="0" dirty="0" err="1">
                <a:solidFill>
                  <a:schemeClr val="accent1"/>
                </a:solidFill>
              </a:rPr>
              <a:t>gyrchfannau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ymddangos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haws </a:t>
            </a:r>
            <a:r>
              <a:rPr lang="en-GB" sz="1600" noProof="0" dirty="0" err="1">
                <a:solidFill>
                  <a:schemeClr val="accent1"/>
                </a:solidFill>
              </a:rPr>
              <a:t>i’w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trefnu</a:t>
            </a:r>
            <a:r>
              <a:rPr lang="en-GB" sz="1600" noProof="0" dirty="0">
                <a:solidFill>
                  <a:schemeClr val="accent1"/>
                </a:solidFill>
              </a:rPr>
              <a:t>. 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b="1" noProof="0" dirty="0" err="1">
                <a:solidFill>
                  <a:schemeClr val="accent1"/>
                </a:solidFill>
              </a:rPr>
              <a:t>Mae’r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ffrithiant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hwn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effeithio’n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anghymesur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</a:t>
            </a:r>
            <a:r>
              <a:rPr lang="en-GB" sz="1600" b="1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Deithwyr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annibynnol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heb</a:t>
            </a:r>
            <a:r>
              <a:rPr lang="en-GB" sz="1600" noProof="0" dirty="0">
                <a:solidFill>
                  <a:schemeClr val="accent1"/>
                </a:solidFill>
              </a:rPr>
              <a:t> gar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Ymwelwyr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pellter</a:t>
            </a:r>
            <a:r>
              <a:rPr lang="en-GB" sz="1600" noProof="0" dirty="0">
                <a:solidFill>
                  <a:schemeClr val="accent1"/>
                </a:solidFill>
              </a:rPr>
              <a:t> hir </a:t>
            </a:r>
            <a:r>
              <a:rPr lang="en-GB" sz="1600" noProof="0" dirty="0" err="1">
                <a:solidFill>
                  <a:schemeClr val="accent1"/>
                </a:solidFill>
              </a:rPr>
              <a:t>sy’n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cyfuno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sawl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mewn</a:t>
            </a:r>
            <a:r>
              <a:rPr lang="en-GB" sz="1600" noProof="0" dirty="0">
                <a:solidFill>
                  <a:schemeClr val="accent1"/>
                </a:solidFill>
              </a:rPr>
              <a:t> un daith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Ymddeolwyr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chwilio</a:t>
            </a:r>
            <a:r>
              <a:rPr lang="en-GB" sz="1600" noProof="0" dirty="0">
                <a:solidFill>
                  <a:schemeClr val="accent1"/>
                </a:solidFill>
              </a:rPr>
              <a:t> am </a:t>
            </a:r>
            <a:r>
              <a:rPr lang="en-GB" sz="1600" noProof="0" dirty="0" err="1">
                <a:solidFill>
                  <a:schemeClr val="accent1"/>
                </a:solidFill>
              </a:rPr>
              <a:t>hwylustod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sicrwydd</a:t>
            </a:r>
            <a:endParaRPr lang="en-GB" sz="1600" noProof="0" dirty="0">
              <a:solidFill>
                <a:schemeClr val="accent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44DD12-74A0-1A0D-7D9D-E3E9FFA6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rgbClr val="04043F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918B118-CC3B-778F-F3C3-F2619F83DF23}"/>
              </a:ext>
            </a:extLst>
          </p:cNvPr>
          <p:cNvSpPr/>
          <p:nvPr/>
        </p:nvSpPr>
        <p:spPr>
          <a:xfrm>
            <a:off x="8971565" y="1661164"/>
            <a:ext cx="2975955" cy="178169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“Gall </a:t>
            </a:r>
            <a:r>
              <a:rPr lang="en-GB" i="1" noProof="0" dirty="0" err="1"/>
              <a:t>gymryd</a:t>
            </a:r>
            <a:r>
              <a:rPr lang="en-GB" i="1" noProof="0" dirty="0"/>
              <a:t>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dipyn</a:t>
            </a:r>
            <a:r>
              <a:rPr lang="en-GB" b="1" i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o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amser</a:t>
            </a:r>
            <a:r>
              <a:rPr lang="en-GB" b="1" i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i</a:t>
            </a:r>
            <a:r>
              <a:rPr lang="en-GB" b="1" i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gyrraedd</a:t>
            </a:r>
            <a:r>
              <a:rPr lang="en-GB" b="1" i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rhai</a:t>
            </a:r>
            <a:r>
              <a:rPr lang="en-GB" b="1" i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i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lleoedd</a:t>
            </a:r>
            <a:r>
              <a:rPr lang="en-GB" i="1" noProof="0" dirty="0"/>
              <a:t> </a:t>
            </a:r>
            <a:r>
              <a:rPr lang="en-GB" i="1" noProof="0" dirty="0" err="1"/>
              <a:t>ar</a:t>
            </a:r>
            <a:r>
              <a:rPr lang="en-GB" i="1" noProof="0" dirty="0"/>
              <a:t> </a:t>
            </a:r>
            <a:r>
              <a:rPr lang="en-GB" i="1" noProof="0" dirty="0" err="1"/>
              <a:t>drafnidiaeth</a:t>
            </a:r>
            <a:r>
              <a:rPr lang="en-GB" i="1" noProof="0" dirty="0"/>
              <a:t> </a:t>
            </a:r>
            <a:r>
              <a:rPr lang="en-GB" i="1" noProof="0" dirty="0" err="1"/>
              <a:t>gyhoeddus</a:t>
            </a:r>
            <a:r>
              <a:rPr lang="en-GB" i="1" noProof="0" dirty="0"/>
              <a:t>.”</a:t>
            </a:r>
            <a:endParaRPr lang="en-GB" sz="1400" i="1" noProof="0" dirty="0"/>
          </a:p>
          <a:p>
            <a:pPr algn="ctr"/>
            <a:r>
              <a:rPr lang="en-GB" sz="1400" i="1" dirty="0" err="1"/>
              <a:t>Oedran</a:t>
            </a:r>
            <a:r>
              <a:rPr lang="en-GB" sz="1400" i="1" dirty="0"/>
              <a:t> </a:t>
            </a:r>
            <a:r>
              <a:rPr lang="en-GB" sz="1400" i="1" dirty="0" err="1"/>
              <a:t>ymddeol</a:t>
            </a:r>
            <a:r>
              <a:rPr lang="en-GB" sz="1400" i="1" noProof="0" dirty="0"/>
              <a:t>, Yr </a:t>
            </a:r>
            <a:r>
              <a:rPr lang="en-GB" sz="1400" i="1" noProof="0" dirty="0" err="1"/>
              <a:t>Almaen</a:t>
            </a:r>
            <a:endParaRPr lang="en-GB" sz="1400" i="1" noProof="0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57248F7-19AB-4572-8383-294E3BA2BAE7}"/>
              </a:ext>
            </a:extLst>
          </p:cNvPr>
          <p:cNvSpPr/>
          <p:nvPr/>
        </p:nvSpPr>
        <p:spPr>
          <a:xfrm>
            <a:off x="8971566" y="3984406"/>
            <a:ext cx="2975955" cy="1605182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noProof="0" dirty="0"/>
              <a:t>“Mae </a:t>
            </a:r>
            <a:r>
              <a:rPr lang="en-GB" i="1" noProof="0" dirty="0" err="1"/>
              <a:t>llogi</a:t>
            </a:r>
            <a:r>
              <a:rPr lang="en-GB" i="1" noProof="0" dirty="0"/>
              <a:t> car </a:t>
            </a:r>
            <a:r>
              <a:rPr lang="en-GB" i="1" noProof="0" dirty="0" err="1"/>
              <a:t>yn</a:t>
            </a:r>
            <a:r>
              <a:rPr lang="en-GB" i="1" noProof="0" dirty="0"/>
              <a:t> </a:t>
            </a:r>
            <a:r>
              <a:rPr lang="en-GB" i="1" noProof="0" dirty="0" err="1"/>
              <a:t>eithaf</a:t>
            </a:r>
            <a:r>
              <a:rPr lang="en-GB" i="1" noProof="0" dirty="0"/>
              <a:t> </a:t>
            </a:r>
            <a:r>
              <a:rPr lang="en-GB" i="1" noProof="0" dirty="0" err="1"/>
              <a:t>drud</a:t>
            </a:r>
            <a:r>
              <a:rPr lang="en-GB" i="1" noProof="0" dirty="0"/>
              <a:t>… </a:t>
            </a:r>
            <a:r>
              <a:rPr lang="en-GB" i="1" noProof="0" dirty="0" err="1"/>
              <a:t>mae’n</a:t>
            </a:r>
            <a:r>
              <a:rPr lang="en-GB" i="1" noProof="0" dirty="0"/>
              <a:t> </a:t>
            </a:r>
            <a:r>
              <a:rPr lang="en-GB" i="1" noProof="0" dirty="0" err="1"/>
              <a:t>gost</a:t>
            </a:r>
            <a:r>
              <a:rPr lang="en-GB" i="1" noProof="0" dirty="0"/>
              <a:t> </a:t>
            </a:r>
            <a:r>
              <a:rPr lang="en-GB" i="1" noProof="0" dirty="0" err="1"/>
              <a:t>ychwanegol</a:t>
            </a:r>
            <a:r>
              <a:rPr lang="en-GB" i="1" noProof="0" dirty="0"/>
              <a:t> </a:t>
            </a:r>
            <a:r>
              <a:rPr lang="en-GB" i="1" noProof="0" dirty="0" err="1"/>
              <a:t>arall</a:t>
            </a:r>
            <a:r>
              <a:rPr lang="en-GB" i="1" noProof="0" dirty="0"/>
              <a:t>.”</a:t>
            </a:r>
            <a:endParaRPr lang="en-GB" noProof="0" dirty="0"/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r>
              <a:rPr lang="en-GB" sz="1400" i="1" noProof="0" dirty="0"/>
              <a:t>. </a:t>
            </a:r>
            <a:r>
              <a:rPr lang="en-GB" sz="1400" i="1" dirty="0"/>
              <a:t>DU</a:t>
            </a:r>
            <a:endParaRPr lang="en-GB" sz="1400" i="1" noProof="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6968AB-6A05-85CA-BA78-382659B93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726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FF25-42F8-F18D-9C0B-926E9B86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6975AD3-F731-452F-172C-C67A5EFA3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49" y="0"/>
            <a:ext cx="5043851" cy="660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E567036-4DA0-699A-42B0-657EDAAF4EC4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ECEA6221-76AB-BA19-FDF8-BCB9085961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1" y="1071039"/>
            <a:ext cx="6788149" cy="61176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goblygiad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cystadleuol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Cymru’n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aml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gweld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rhan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daith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ehangach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hytrach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nag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cyrchfan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9B81C40-112F-86EB-D0D7-F7B9131E83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7181" y="1885542"/>
            <a:ext cx="6450376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hyn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arbennig</a:t>
            </a:r>
            <a:r>
              <a:rPr lang="en-GB" sz="1600" noProof="0" dirty="0">
                <a:solidFill>
                  <a:schemeClr val="accent1"/>
                </a:solidFill>
              </a:rPr>
              <a:t> o </a:t>
            </a:r>
            <a:r>
              <a:rPr lang="en-GB" sz="1600" noProof="0" dirty="0" err="1">
                <a:solidFill>
                  <a:schemeClr val="accent1"/>
                </a:solidFill>
              </a:rPr>
              <a:t>amlwg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yr </a:t>
            </a:r>
            <a:r>
              <a:rPr lang="en-GB" sz="1600" b="1" noProof="0" dirty="0">
                <a:solidFill>
                  <a:schemeClr val="accent1"/>
                </a:solidFill>
              </a:rPr>
              <a:t>UDA </a:t>
            </a:r>
            <a:r>
              <a:rPr lang="en-GB" sz="1600" noProof="0" dirty="0" err="1">
                <a:solidFill>
                  <a:schemeClr val="accent1"/>
                </a:solidFill>
              </a:rPr>
              <a:t>a’r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Almaen</a:t>
            </a:r>
            <a:r>
              <a:rPr lang="en-GB" sz="1600" noProof="0" dirty="0">
                <a:solidFill>
                  <a:schemeClr val="accent1"/>
                </a:solidFill>
              </a:rPr>
              <a:t>. Pan </a:t>
            </a:r>
            <a:r>
              <a:rPr lang="en-GB" sz="1600" noProof="0" dirty="0" err="1">
                <a:solidFill>
                  <a:schemeClr val="accent1"/>
                </a:solidFill>
              </a:rPr>
              <a:t>fo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eglurder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strwythurol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isel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dod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Efallai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ydym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eisoes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Llundain</a:t>
            </a:r>
            <a:r>
              <a:rPr lang="en-GB" sz="1600" noProof="0" dirty="0">
                <a:solidFill>
                  <a:schemeClr val="accent1"/>
                </a:solidFill>
              </a:rPr>
              <a:t>…”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“Rhan o daith </a:t>
            </a:r>
            <a:r>
              <a:rPr lang="en-GB" sz="1600" noProof="0" dirty="0" err="1">
                <a:solidFill>
                  <a:schemeClr val="accent1"/>
                </a:solidFill>
              </a:rPr>
              <a:t>drwy’r</a:t>
            </a:r>
            <a:r>
              <a:rPr lang="en-GB" sz="1600" noProof="0" dirty="0">
                <a:solidFill>
                  <a:schemeClr val="accent1"/>
                </a:solidFill>
              </a:rPr>
              <a:t> DU…”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“</a:t>
            </a:r>
            <a:r>
              <a:rPr lang="en-GB" sz="1600" noProof="0" dirty="0" err="1">
                <a:solidFill>
                  <a:schemeClr val="accent1"/>
                </a:solidFill>
              </a:rPr>
              <a:t>Ychwanegiad</a:t>
            </a:r>
            <a:r>
              <a:rPr lang="en-GB" sz="1600" noProof="0" dirty="0">
                <a:solidFill>
                  <a:schemeClr val="accent1"/>
                </a:solidFill>
              </a:rPr>
              <a:t> at y daith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hytrach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na’r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prif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gyrchfan</a:t>
            </a:r>
            <a:r>
              <a:rPr lang="en-GB" sz="1600" noProof="0" dirty="0">
                <a:solidFill>
                  <a:schemeClr val="accent1"/>
                </a:solidFill>
              </a:rPr>
              <a:t>.” </a:t>
            </a:r>
          </a:p>
          <a:p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Gall </a:t>
            </a:r>
            <a:r>
              <a:rPr lang="en-GB" sz="1600" noProof="0" dirty="0" err="1">
                <a:solidFill>
                  <a:schemeClr val="accent1"/>
                </a:solidFill>
              </a:rPr>
              <a:t>hyn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effeithio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Hyd</a:t>
            </a:r>
            <a:r>
              <a:rPr lang="en-GB" sz="1600" noProof="0" dirty="0">
                <a:solidFill>
                  <a:schemeClr val="accent1"/>
                </a:solidFill>
              </a:rPr>
              <a:t> yr </a:t>
            </a:r>
            <a:r>
              <a:rPr lang="en-GB" sz="1600" noProof="0" dirty="0" err="1">
                <a:solidFill>
                  <a:schemeClr val="accent1"/>
                </a:solidFill>
              </a:rPr>
              <a:t>ymweliad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Faint o </a:t>
            </a:r>
            <a:r>
              <a:rPr lang="en-GB" sz="1600" noProof="0" dirty="0" err="1">
                <a:solidFill>
                  <a:schemeClr val="accent1"/>
                </a:solidFill>
              </a:rPr>
              <a:t>wariant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sy’n</a:t>
            </a:r>
            <a:r>
              <a:rPr lang="en-GB" sz="1600" noProof="0" dirty="0">
                <a:solidFill>
                  <a:schemeClr val="accent1"/>
                </a:solidFill>
              </a:rPr>
              <a:t> aros </a:t>
            </a:r>
            <a:r>
              <a:rPr lang="en-GB" sz="1600" noProof="0" dirty="0" err="1">
                <a:solidFill>
                  <a:schemeClr val="accent1"/>
                </a:solidFill>
              </a:rPr>
              <a:t>yng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Nghymru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chemeClr val="accent1"/>
                </a:solidFill>
              </a:rPr>
              <a:t>Y </a:t>
            </a:r>
            <a:r>
              <a:rPr lang="en-GB" sz="1600" noProof="0" dirty="0" err="1">
                <a:solidFill>
                  <a:schemeClr val="accent1"/>
                </a:solidFill>
              </a:rPr>
              <a:t>gallu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dyfu</a:t>
            </a:r>
            <a:r>
              <a:rPr lang="en-GB" sz="1600" noProof="0" dirty="0">
                <a:solidFill>
                  <a:schemeClr val="accent1"/>
                </a:solidFill>
              </a:rPr>
              <a:t> Cymru </a:t>
            </a:r>
            <a:r>
              <a:rPr lang="en-GB" sz="1600" noProof="0" dirty="0" err="1">
                <a:solidFill>
                  <a:schemeClr val="accent1"/>
                </a:solidFill>
              </a:rPr>
              <a:t>fel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annibynnol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800" b="1" noProof="0" dirty="0">
                <a:solidFill>
                  <a:schemeClr val="accent1"/>
                </a:solidFill>
              </a:rPr>
              <a:t>Mae </a:t>
            </a:r>
            <a:r>
              <a:rPr lang="en-GB" sz="18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aml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cael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ei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hystyried</a:t>
            </a:r>
            <a:r>
              <a:rPr lang="en-GB" sz="1800" b="1" noProof="0" dirty="0">
                <a:solidFill>
                  <a:schemeClr val="accent1"/>
                </a:solidFill>
              </a:rPr>
              <a:t>, </a:t>
            </a:r>
            <a:r>
              <a:rPr lang="en-GB" sz="1800" b="1" noProof="0" dirty="0" err="1">
                <a:solidFill>
                  <a:schemeClr val="accent1"/>
                </a:solidFill>
              </a:rPr>
              <a:t>ond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heb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gynllun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taith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clir</a:t>
            </a:r>
            <a:r>
              <a:rPr lang="en-GB" sz="1800" b="1" noProof="0" dirty="0">
                <a:solidFill>
                  <a:schemeClr val="accent1"/>
                </a:solidFill>
              </a:rPr>
              <a:t>, </a:t>
            </a:r>
            <a:r>
              <a:rPr lang="en-GB" sz="1800" b="1" noProof="0" dirty="0" err="1">
                <a:solidFill>
                  <a:schemeClr val="accent1"/>
                </a:solidFill>
              </a:rPr>
              <a:t>mae’n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fwy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tebygol</a:t>
            </a:r>
            <a:r>
              <a:rPr lang="en-GB" sz="1800" b="1" noProof="0" dirty="0">
                <a:solidFill>
                  <a:schemeClr val="accent1"/>
                </a:solidFill>
              </a:rPr>
              <a:t> o </a:t>
            </a:r>
            <a:r>
              <a:rPr lang="en-GB" sz="1800" b="1" noProof="0" dirty="0" err="1">
                <a:solidFill>
                  <a:schemeClr val="accent1"/>
                </a:solidFill>
              </a:rPr>
              <a:t>fod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rhan</a:t>
            </a:r>
            <a:r>
              <a:rPr lang="en-GB" sz="1800" b="1" noProof="0" dirty="0">
                <a:solidFill>
                  <a:schemeClr val="accent1"/>
                </a:solidFill>
              </a:rPr>
              <a:t> o </a:t>
            </a:r>
            <a:r>
              <a:rPr lang="en-GB" sz="1800" b="1" noProof="0" dirty="0" err="1">
                <a:solidFill>
                  <a:schemeClr val="accent1"/>
                </a:solidFill>
              </a:rPr>
              <a:t>deithlen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ehangach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hytrach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na</a:t>
            </a:r>
            <a:r>
              <a:rPr lang="en-GB" sz="1800" b="1" noProof="0" dirty="0">
                <a:solidFill>
                  <a:schemeClr val="accent1"/>
                </a:solidFill>
              </a:rPr>
              <a:t> bod </a:t>
            </a:r>
            <a:r>
              <a:rPr lang="en-GB" sz="1800" b="1" noProof="0" dirty="0" err="1">
                <a:solidFill>
                  <a:schemeClr val="accent1"/>
                </a:solidFill>
              </a:rPr>
              <a:t>yn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brif</a:t>
            </a:r>
            <a:r>
              <a:rPr lang="en-GB" sz="1800" b="1" noProof="0" dirty="0">
                <a:solidFill>
                  <a:schemeClr val="accent1"/>
                </a:solidFill>
              </a:rPr>
              <a:t> </a:t>
            </a:r>
            <a:r>
              <a:rPr lang="en-GB" sz="1800" b="1" noProof="0" dirty="0" err="1">
                <a:solidFill>
                  <a:schemeClr val="accent1"/>
                </a:solidFill>
              </a:rPr>
              <a:t>gyrchfan</a:t>
            </a:r>
            <a:r>
              <a:rPr lang="en-GB" sz="1800" b="1" noProof="0" dirty="0">
                <a:solidFill>
                  <a:schemeClr val="accent1"/>
                </a:solidFill>
              </a:rPr>
              <a:t> y daith.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AD6D41-E263-0B4F-E0A5-CD40C1B2E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rgbClr val="04043F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80BA40C-3873-0F81-D556-B4D7ECC812D2}"/>
              </a:ext>
            </a:extLst>
          </p:cNvPr>
          <p:cNvSpPr/>
          <p:nvPr/>
        </p:nvSpPr>
        <p:spPr>
          <a:xfrm>
            <a:off x="7769930" y="3938444"/>
            <a:ext cx="3800287" cy="1918100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/>
              <a:t>“</a:t>
            </a:r>
            <a:r>
              <a:rPr lang="en-GB" noProof="0" dirty="0" err="1"/>
              <a:t>Os</a:t>
            </a:r>
            <a:r>
              <a:rPr lang="en-GB" noProof="0" dirty="0"/>
              <a:t> </a:t>
            </a:r>
            <a:r>
              <a:rPr lang="en-GB" noProof="0" dirty="0" err="1"/>
              <a:t>ydw</a:t>
            </a:r>
            <a:r>
              <a:rPr lang="en-GB" noProof="0" dirty="0"/>
              <a:t> </a:t>
            </a:r>
            <a:r>
              <a:rPr lang="en-GB" noProof="0" dirty="0" err="1"/>
              <a:t>i’n</a:t>
            </a:r>
            <a:r>
              <a:rPr lang="en-GB" noProof="0" dirty="0"/>
              <a:t> </a:t>
            </a:r>
            <a:r>
              <a:rPr lang="en-GB" noProof="0" dirty="0" err="1"/>
              <a:t>mynd</a:t>
            </a:r>
            <a:r>
              <a:rPr lang="en-GB" noProof="0" dirty="0"/>
              <a:t> yr </a:t>
            </a:r>
            <a:r>
              <a:rPr lang="en-GB" noProof="0" dirty="0" err="1"/>
              <a:t>holl</a:t>
            </a:r>
            <a:r>
              <a:rPr lang="en-GB" noProof="0" dirty="0"/>
              <a:t> </a:t>
            </a:r>
            <a:r>
              <a:rPr lang="en-GB" noProof="0" dirty="0" err="1"/>
              <a:t>ffordd</a:t>
            </a:r>
            <a:r>
              <a:rPr lang="en-GB" noProof="0" dirty="0"/>
              <a:t> </a:t>
            </a:r>
            <a:r>
              <a:rPr lang="en-GB" noProof="0" dirty="0" err="1"/>
              <a:t>dros</a:t>
            </a:r>
            <a:r>
              <a:rPr lang="en-GB" noProof="0" dirty="0"/>
              <a:t> y </a:t>
            </a:r>
            <a:r>
              <a:rPr lang="en-GB" noProof="0" dirty="0" err="1"/>
              <a:t>byd</a:t>
            </a:r>
            <a:r>
              <a:rPr lang="en-GB" noProof="0" dirty="0"/>
              <a:t>…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byddwn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i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eisiau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o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leiaf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ddeg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diwrnod</a:t>
            </a:r>
            <a:r>
              <a:rPr lang="en-GB" noProof="0" dirty="0"/>
              <a:t>… a </a:t>
            </a:r>
            <a:r>
              <a:rPr lang="en-GB" noProof="0" dirty="0" err="1"/>
              <a:t>byddwn</a:t>
            </a:r>
            <a:r>
              <a:rPr lang="en-GB" noProof="0" dirty="0"/>
              <a:t> </a:t>
            </a:r>
            <a:r>
              <a:rPr lang="en-GB" noProof="0" dirty="0" err="1"/>
              <a:t>i’n</a:t>
            </a:r>
            <a:r>
              <a:rPr lang="en-GB" noProof="0" dirty="0"/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rhannu’r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daith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rhwng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ychydig</a:t>
            </a:r>
            <a:r>
              <a:rPr lang="en-GB" b="1" noProof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o </a:t>
            </a:r>
            <a:r>
              <a:rPr lang="en-GB" b="1" noProof="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lefydd</a:t>
            </a:r>
            <a:r>
              <a:rPr lang="en-GB" noProof="0" dirty="0"/>
              <a:t>.”</a:t>
            </a:r>
          </a:p>
          <a:p>
            <a:pPr algn="ctr"/>
            <a:r>
              <a:rPr lang="en-GB" sz="1400" i="1" dirty="0" err="1"/>
              <a:t>Anniybynnwyr</a:t>
            </a:r>
            <a:r>
              <a:rPr lang="en-GB" sz="1400" i="1" dirty="0"/>
              <a:t> </a:t>
            </a:r>
            <a:r>
              <a:rPr lang="en-GB" sz="1400" i="1" dirty="0" err="1"/>
              <a:t>hun</a:t>
            </a:r>
            <a:r>
              <a:rPr lang="en-GB" sz="1400" i="1" noProof="0" dirty="0"/>
              <a:t>, UDA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DFA8B4-9B6E-1A04-A232-A9AF897EC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526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6C97-1333-9B01-D993-14B66114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05C37A9E-45CB-70D0-37E0-2CC559077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4638"/>
            <a:ext cx="12191997" cy="69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3A10045-02C8-CDC5-2EE1-D8630B596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57409" y="-274637"/>
            <a:ext cx="7877175" cy="69040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87C69AF8-227F-6D00-0B91-9C1A577CB6C5}"/>
              </a:ext>
            </a:extLst>
          </p:cNvPr>
          <p:cNvSpPr txBox="1">
            <a:spLocks/>
          </p:cNvSpPr>
          <p:nvPr/>
        </p:nvSpPr>
        <p:spPr>
          <a:xfrm>
            <a:off x="2853413" y="434238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A21BDA43-4229-1354-88D4-17BB6C0067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78013" y="965158"/>
            <a:ext cx="2483132" cy="3803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Dadansoddiad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allu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2" name="Group 11" descr="Blwch gyda phennawd &quot;Perfformio yn gryf&quot; a rhestr o dair eitem oddi tano: &quot;Delweddau sy'n ennyn emosiwn&quot;, &quot;Canfyddiad o harddwch naturiol&quot;, a &quot;Dilysrwydd diwylliannol&quot;.">
            <a:extLst>
              <a:ext uri="{FF2B5EF4-FFF2-40B4-BE49-F238E27FC236}">
                <a16:creationId xmlns:a16="http://schemas.microsoft.com/office/drawing/2014/main" id="{30F2074D-34F9-A1BC-7DDD-9D0CFA871D54}"/>
              </a:ext>
            </a:extLst>
          </p:cNvPr>
          <p:cNvGrpSpPr/>
          <p:nvPr/>
        </p:nvGrpSpPr>
        <p:grpSpPr>
          <a:xfrm>
            <a:off x="3074625" y="1587595"/>
            <a:ext cx="2876550" cy="1748638"/>
            <a:chOff x="-1438275" y="2917002"/>
            <a:chExt cx="2876550" cy="2310270"/>
          </a:xfrm>
          <a:solidFill>
            <a:srgbClr val="D3E6F9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DEDDBD8-57F0-EEA9-EA20-43D9E0DDCCB9}"/>
                </a:ext>
              </a:extLst>
            </p:cNvPr>
            <p:cNvSpPr/>
            <p:nvPr/>
          </p:nvSpPr>
          <p:spPr>
            <a:xfrm>
              <a:off x="-1438275" y="2917002"/>
              <a:ext cx="2876550" cy="231027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2074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/>
            </a:p>
          </p:txBody>
        </p:sp>
        <p:sp>
          <p:nvSpPr>
            <p:cNvPr id="6" name="TextBox 5" descr="Performs Strongly&#10;">
              <a:extLst>
                <a:ext uri="{FF2B5EF4-FFF2-40B4-BE49-F238E27FC236}">
                  <a16:creationId xmlns:a16="http://schemas.microsoft.com/office/drawing/2014/main" id="{665C1F6A-B1C4-7407-4C2E-BDE21A21A1D6}"/>
                </a:ext>
              </a:extLst>
            </p:cNvPr>
            <p:cNvSpPr txBox="1"/>
            <p:nvPr/>
          </p:nvSpPr>
          <p:spPr>
            <a:xfrm>
              <a:off x="-1266825" y="3082567"/>
              <a:ext cx="2533650" cy="4775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1" noProof="0" dirty="0" err="1">
                  <a:solidFill>
                    <a:srgbClr val="120742"/>
                  </a:solidFill>
                </a:rPr>
                <a:t>Perfformio</a:t>
              </a:r>
              <a:r>
                <a:rPr lang="en-GB" sz="1600" b="1" noProof="0" dirty="0">
                  <a:solidFill>
                    <a:srgbClr val="120742"/>
                  </a:solidFill>
                </a:rPr>
                <a:t> </a:t>
              </a:r>
              <a:r>
                <a:rPr lang="en-GB" sz="1600" b="1" noProof="0" dirty="0" err="1">
                  <a:solidFill>
                    <a:srgbClr val="120742"/>
                  </a:solidFill>
                </a:rPr>
                <a:t>yn</a:t>
              </a:r>
              <a:r>
                <a:rPr lang="en-GB" sz="1600" b="1" noProof="0" dirty="0">
                  <a:solidFill>
                    <a:srgbClr val="120742"/>
                  </a:solidFill>
                </a:rPr>
                <a:t> </a:t>
              </a:r>
              <a:r>
                <a:rPr lang="en-GB" sz="1600" b="1" noProof="0" dirty="0" err="1">
                  <a:solidFill>
                    <a:srgbClr val="120742"/>
                  </a:solidFill>
                </a:rPr>
                <a:t>gryf</a:t>
              </a:r>
              <a:endParaRPr lang="en-GB" sz="1600" b="1" noProof="0" dirty="0">
                <a:solidFill>
                  <a:srgbClr val="120742"/>
                </a:solidFill>
              </a:endParaRPr>
            </a:p>
          </p:txBody>
        </p:sp>
        <p:sp>
          <p:nvSpPr>
            <p:cNvPr id="7" name="TextBox 6" descr="Emotional imagery&#10;Perceived natural beauty&#10;Authenticity&#10;">
              <a:extLst>
                <a:ext uri="{FF2B5EF4-FFF2-40B4-BE49-F238E27FC236}">
                  <a16:creationId xmlns:a16="http://schemas.microsoft.com/office/drawing/2014/main" id="{CD903FC2-1C73-8863-7DCE-D5B2CB56BDB1}"/>
                </a:ext>
              </a:extLst>
            </p:cNvPr>
            <p:cNvSpPr txBox="1"/>
            <p:nvPr/>
          </p:nvSpPr>
          <p:spPr>
            <a:xfrm>
              <a:off x="-1400175" y="3875477"/>
              <a:ext cx="2800349" cy="10419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Delweddau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sy’n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ennyn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emosiwn</a:t>
              </a:r>
              <a:endParaRPr lang="en-GB" sz="1400" noProof="0" dirty="0">
                <a:solidFill>
                  <a:srgbClr val="120742"/>
                </a:solidFill>
              </a:endParaRPr>
            </a:p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Canfyddiad</a:t>
              </a:r>
              <a:r>
                <a:rPr lang="en-GB" sz="1400" noProof="0" dirty="0">
                  <a:solidFill>
                    <a:srgbClr val="120742"/>
                  </a:solidFill>
                </a:rPr>
                <a:t> o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harddwch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naturiol</a:t>
              </a:r>
              <a:endParaRPr lang="en-GB" sz="1400" noProof="0" dirty="0">
                <a:solidFill>
                  <a:srgbClr val="120742"/>
                </a:solidFill>
              </a:endParaRPr>
            </a:p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Dilysrwydd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diwylliannol</a:t>
              </a:r>
              <a:endParaRPr lang="en-GB" sz="1400" noProof="0" dirty="0">
                <a:solidFill>
                  <a:srgbClr val="120742"/>
                </a:solidFill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CEEA972-7A16-499E-6400-40973B1BE832}"/>
                </a:ext>
              </a:extLst>
            </p:cNvPr>
            <p:cNvCxnSpPr>
              <a:cxnSpLocks/>
            </p:cNvCxnSpPr>
            <p:nvPr/>
          </p:nvCxnSpPr>
          <p:spPr>
            <a:xfrm>
              <a:off x="-1438275" y="3627072"/>
              <a:ext cx="2876550" cy="0"/>
            </a:xfrm>
            <a:prstGeom prst="line">
              <a:avLst/>
            </a:prstGeom>
            <a:grpFill/>
            <a:ln w="19050">
              <a:solidFill>
                <a:srgbClr val="1207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 descr="Blwch gyda phennawd &quot;Mwy cyfyngedig&quot; a rhestr o dair eitem oddi tano: &quot;Eglurder ynghylch sut i strwythuro'r daith&quot;, &quot;Symlrwydd wrth drefnu'r profiad&quot;, a &quot;Cynllunio'r daith yn hawdd ac yn hyderus&quot;.">
            <a:extLst>
              <a:ext uri="{FF2B5EF4-FFF2-40B4-BE49-F238E27FC236}">
                <a16:creationId xmlns:a16="http://schemas.microsoft.com/office/drawing/2014/main" id="{7247F8CF-04CB-B3D8-6A05-8C21C6E05E79}"/>
              </a:ext>
            </a:extLst>
          </p:cNvPr>
          <p:cNvGrpSpPr/>
          <p:nvPr/>
        </p:nvGrpSpPr>
        <p:grpSpPr>
          <a:xfrm>
            <a:off x="6182667" y="1587598"/>
            <a:ext cx="2876550" cy="1748639"/>
            <a:chOff x="-1438275" y="2917002"/>
            <a:chExt cx="2876550" cy="2310270"/>
          </a:xfrm>
          <a:solidFill>
            <a:srgbClr val="FED1C6"/>
          </a:solidFill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8D29739-C5A4-DD31-319C-7132EDFE94D1}"/>
                </a:ext>
              </a:extLst>
            </p:cNvPr>
            <p:cNvSpPr/>
            <p:nvPr/>
          </p:nvSpPr>
          <p:spPr>
            <a:xfrm>
              <a:off x="-1438275" y="2917002"/>
              <a:ext cx="2876550" cy="231027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12074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noProof="0" dirty="0"/>
            </a:p>
          </p:txBody>
        </p:sp>
        <p:sp>
          <p:nvSpPr>
            <p:cNvPr id="16" name="TextBox 15" descr="More Limited&#10;">
              <a:extLst>
                <a:ext uri="{FF2B5EF4-FFF2-40B4-BE49-F238E27FC236}">
                  <a16:creationId xmlns:a16="http://schemas.microsoft.com/office/drawing/2014/main" id="{281F0FC1-BAC7-7C25-59F6-CCEAF9249E61}"/>
                </a:ext>
              </a:extLst>
            </p:cNvPr>
            <p:cNvSpPr txBox="1"/>
            <p:nvPr/>
          </p:nvSpPr>
          <p:spPr>
            <a:xfrm>
              <a:off x="-1266825" y="3082567"/>
              <a:ext cx="2533650" cy="44729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1" dirty="0" err="1">
                  <a:solidFill>
                    <a:srgbClr val="120742"/>
                  </a:solidFill>
                </a:rPr>
                <a:t>Mwy</a:t>
              </a:r>
              <a:r>
                <a:rPr lang="en-GB" sz="1600" b="1" dirty="0">
                  <a:solidFill>
                    <a:srgbClr val="120742"/>
                  </a:solidFill>
                </a:rPr>
                <a:t> </a:t>
              </a:r>
              <a:r>
                <a:rPr lang="en-GB" sz="1600" b="1" dirty="0" err="1">
                  <a:solidFill>
                    <a:srgbClr val="120742"/>
                  </a:solidFill>
                </a:rPr>
                <a:t>cyfyngedig</a:t>
              </a:r>
              <a:endParaRPr lang="en-GB" sz="1600" b="1" noProof="0" dirty="0">
                <a:solidFill>
                  <a:srgbClr val="120742"/>
                </a:solidFill>
              </a:endParaRPr>
            </a:p>
          </p:txBody>
        </p:sp>
        <p:sp>
          <p:nvSpPr>
            <p:cNvPr id="17" name="TextBox 16" descr="Blwch gyda phennawd &quot;Mwy cyfyngedig&quot; a rhestr o dair eitem oddi tano: &quot;Eglurder ynghylch sut i strwythuro'r daith&quot;, &quot;Symlrwydd wrth drefnu'r profiad&quot;, a &quot;Cynllunio'r daith yn hawdd ac yn hyderus&quot;.&#10;">
              <a:extLst>
                <a:ext uri="{FF2B5EF4-FFF2-40B4-BE49-F238E27FC236}">
                  <a16:creationId xmlns:a16="http://schemas.microsoft.com/office/drawing/2014/main" id="{D3FD6902-A0A5-F3B9-59EA-7B253973E40B}"/>
                </a:ext>
              </a:extLst>
            </p:cNvPr>
            <p:cNvSpPr txBox="1"/>
            <p:nvPr/>
          </p:nvSpPr>
          <p:spPr>
            <a:xfrm>
              <a:off x="-1368188" y="3605369"/>
              <a:ext cx="2806463" cy="1545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Eglurder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ynghylch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sut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i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strwythuro’r</a:t>
              </a:r>
              <a:r>
                <a:rPr lang="en-GB" sz="1400" noProof="0" dirty="0">
                  <a:solidFill>
                    <a:srgbClr val="120742"/>
                  </a:solidFill>
                </a:rPr>
                <a:t> daith</a:t>
              </a:r>
            </a:p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Symlrwydd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wrth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drefnu’r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profiad</a:t>
              </a:r>
              <a:endParaRPr lang="en-GB" sz="1400" noProof="0" dirty="0">
                <a:solidFill>
                  <a:srgbClr val="120742"/>
                </a:solidFill>
              </a:endParaRPr>
            </a:p>
            <a:p>
              <a:pPr algn="ctr"/>
              <a:r>
                <a:rPr lang="en-GB" sz="1400" noProof="0" dirty="0" err="1">
                  <a:solidFill>
                    <a:srgbClr val="120742"/>
                  </a:solidFill>
                </a:rPr>
                <a:t>Cynllunio’r</a:t>
              </a:r>
              <a:r>
                <a:rPr lang="en-GB" sz="1400" noProof="0" dirty="0">
                  <a:solidFill>
                    <a:srgbClr val="120742"/>
                  </a:solidFill>
                </a:rPr>
                <a:t> daith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yn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hawdd</a:t>
              </a:r>
              <a:r>
                <a:rPr lang="en-GB" sz="1400" noProof="0" dirty="0">
                  <a:solidFill>
                    <a:srgbClr val="120742"/>
                  </a:solidFill>
                </a:rPr>
                <a:t> ac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yn</a:t>
              </a:r>
              <a:r>
                <a:rPr lang="en-GB" sz="1400" noProof="0" dirty="0">
                  <a:solidFill>
                    <a:srgbClr val="120742"/>
                  </a:solidFill>
                </a:rPr>
                <a:t> </a:t>
              </a:r>
              <a:r>
                <a:rPr lang="en-GB" sz="1400" noProof="0" dirty="0" err="1">
                  <a:solidFill>
                    <a:srgbClr val="120742"/>
                  </a:solidFill>
                </a:rPr>
                <a:t>hyderus</a:t>
              </a:r>
              <a:endParaRPr lang="en-GB" sz="1400" noProof="0" dirty="0">
                <a:solidFill>
                  <a:srgbClr val="120742"/>
                </a:solidFill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0AFE6C-78A7-0FC5-D45C-17D66209E427}"/>
                </a:ext>
              </a:extLst>
            </p:cNvPr>
            <p:cNvCxnSpPr>
              <a:cxnSpLocks/>
            </p:cNvCxnSpPr>
            <p:nvPr/>
          </p:nvCxnSpPr>
          <p:spPr>
            <a:xfrm>
              <a:off x="-1438275" y="3627072"/>
              <a:ext cx="2876550" cy="0"/>
            </a:xfrm>
            <a:prstGeom prst="line">
              <a:avLst/>
            </a:prstGeom>
            <a:grpFill/>
            <a:ln w="19050">
              <a:solidFill>
                <a:srgbClr val="12074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4E9E127-9BBD-A63A-C2C5-2AD2DBBFC1D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66853" y="3632656"/>
            <a:ext cx="6858293" cy="1637746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O </a:t>
            </a:r>
            <a:r>
              <a:rPr lang="en-GB" sz="1600" noProof="0" dirty="0" err="1">
                <a:solidFill>
                  <a:schemeClr val="accent1"/>
                </a:solidFill>
              </a:rPr>
              <a:t>safbwynt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ymddygiadol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Gymru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aml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gofyn</a:t>
            </a:r>
            <a:r>
              <a:rPr lang="en-GB" sz="1600" noProof="0" dirty="0">
                <a:solidFill>
                  <a:schemeClr val="accent1"/>
                </a:solidFill>
              </a:rPr>
              <a:t> am </a:t>
            </a:r>
            <a:r>
              <a:rPr lang="en-GB" sz="1600" b="1" noProof="0" dirty="0" err="1">
                <a:solidFill>
                  <a:schemeClr val="accent1"/>
                </a:solidFill>
              </a:rPr>
              <a:t>lefel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uwch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gynllunio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gan</a:t>
            </a:r>
            <a:r>
              <a:rPr lang="en-GB" sz="1600" b="1" noProof="0" dirty="0">
                <a:solidFill>
                  <a:schemeClr val="accent1"/>
                </a:solidFill>
              </a:rPr>
              <a:t> y </a:t>
            </a:r>
            <a:r>
              <a:rPr lang="en-GB" sz="1600" b="1" noProof="0" dirty="0" err="1">
                <a:solidFill>
                  <a:schemeClr val="accent1"/>
                </a:solidFill>
              </a:rPr>
              <a:t>teithiwr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hun</a:t>
            </a:r>
            <a:r>
              <a:rPr lang="en-GB" sz="1600" noProof="0" dirty="0" err="1">
                <a:solidFill>
                  <a:schemeClr val="accent1"/>
                </a:solidFill>
              </a:rPr>
              <a:t>.Mae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cyrchfannau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troi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ystyriaeth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fwriad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deithio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haws </a:t>
            </a:r>
            <a:r>
              <a:rPr lang="en-GB" sz="1600" noProof="0" dirty="0" err="1">
                <a:solidFill>
                  <a:schemeClr val="accent1"/>
                </a:solidFill>
              </a:rPr>
              <a:t>eisoes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wedi’u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strwythuro’n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glir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meddwl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teithiwr</a:t>
            </a:r>
            <a:r>
              <a:rPr lang="en-GB" sz="1600" noProof="0" dirty="0">
                <a:solidFill>
                  <a:schemeClr val="accent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GB" sz="1600" b="1" u="sng" noProof="0" dirty="0">
                <a:solidFill>
                  <a:schemeClr val="accent1"/>
                </a:solidFill>
              </a:rPr>
              <a:t>Y </a:t>
            </a:r>
            <a:r>
              <a:rPr lang="en-GB" sz="1600" b="1" u="sng" noProof="0" dirty="0" err="1">
                <a:solidFill>
                  <a:schemeClr val="accent1"/>
                </a:solidFill>
              </a:rPr>
              <a:t>goblygiad</a:t>
            </a:r>
            <a:r>
              <a:rPr lang="en-GB" sz="1600" b="1" u="sng" noProof="0" dirty="0">
                <a:solidFill>
                  <a:schemeClr val="accent1"/>
                </a:solidFill>
              </a:rPr>
              <a:t> </a:t>
            </a:r>
            <a:r>
              <a:rPr lang="en-GB" sz="1600" b="1" u="sng" noProof="0" dirty="0" err="1">
                <a:solidFill>
                  <a:schemeClr val="accent1"/>
                </a:solidFill>
              </a:rPr>
              <a:t>strategol</a:t>
            </a:r>
            <a:r>
              <a:rPr lang="en-GB" sz="1600" b="1" u="sng" noProof="0" dirty="0">
                <a:solidFill>
                  <a:schemeClr val="accent1"/>
                </a:solidFill>
              </a:rPr>
              <a:t>:</a:t>
            </a:r>
          </a:p>
          <a:p>
            <a:pPr marL="0" indent="0" algn="ctr">
              <a:buNone/>
            </a:pPr>
            <a:endParaRPr lang="en-GB" sz="1600" b="1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b="1" noProof="0" dirty="0">
              <a:solidFill>
                <a:schemeClr val="accent1"/>
              </a:solidFill>
            </a:endParaRPr>
          </a:p>
        </p:txBody>
      </p:sp>
      <p:grpSp>
        <p:nvGrpSpPr>
          <p:cNvPr id="29" name="Group 28" descr="Diagram yn dangos tri blwch glas tywyll wedi'u cysylltu â symbolau plws: &quot;Lleihau'r Ymdrech Feddyliol&quot; + &quot;Cynyddu eglurder y daith&quot; + &quot;Darparu cynlluniau taith parod&quot;.">
            <a:extLst>
              <a:ext uri="{FF2B5EF4-FFF2-40B4-BE49-F238E27FC236}">
                <a16:creationId xmlns:a16="http://schemas.microsoft.com/office/drawing/2014/main" id="{9288E694-6DF0-C249-2DD6-716D7237F077}"/>
              </a:ext>
            </a:extLst>
          </p:cNvPr>
          <p:cNvGrpSpPr/>
          <p:nvPr/>
        </p:nvGrpSpPr>
        <p:grpSpPr>
          <a:xfrm>
            <a:off x="3535765" y="5586969"/>
            <a:ext cx="5231633" cy="813438"/>
            <a:chOff x="3417525" y="5394935"/>
            <a:chExt cx="5231633" cy="813438"/>
          </a:xfrm>
        </p:grpSpPr>
        <p:sp>
          <p:nvSpPr>
            <p:cNvPr id="26" name="Rectangle: Rounded Corners 25" descr="Reduce Cognitive Effort&#10;">
              <a:extLst>
                <a:ext uri="{FF2B5EF4-FFF2-40B4-BE49-F238E27FC236}">
                  <a16:creationId xmlns:a16="http://schemas.microsoft.com/office/drawing/2014/main" id="{5E39D02E-5FE6-55D1-CB2C-57DCC69F2B88}"/>
                </a:ext>
              </a:extLst>
            </p:cNvPr>
            <p:cNvSpPr/>
            <p:nvPr/>
          </p:nvSpPr>
          <p:spPr>
            <a:xfrm>
              <a:off x="3417525" y="5394935"/>
              <a:ext cx="1229700" cy="813438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noProof="0" dirty="0" err="1"/>
                <a:t>Lleihau’r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Ymdrech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Feddylio</a:t>
              </a:r>
              <a:r>
                <a:rPr lang="en-GB" sz="1400" b="1" dirty="0"/>
                <a:t>l</a:t>
              </a:r>
              <a:endParaRPr lang="en-GB" sz="1400" b="1" noProof="0" dirty="0"/>
            </a:p>
          </p:txBody>
        </p:sp>
        <p:sp>
          <p:nvSpPr>
            <p:cNvPr id="27" name="Rectangle: Rounded Corners 26" descr="Increase trip legibility&#10;">
              <a:extLst>
                <a:ext uri="{FF2B5EF4-FFF2-40B4-BE49-F238E27FC236}">
                  <a16:creationId xmlns:a16="http://schemas.microsoft.com/office/drawing/2014/main" id="{FA0FCC50-4E3A-7EC9-BF0D-34C5CDA2A7CF}"/>
                </a:ext>
              </a:extLst>
            </p:cNvPr>
            <p:cNvSpPr/>
            <p:nvPr/>
          </p:nvSpPr>
          <p:spPr>
            <a:xfrm>
              <a:off x="5356350" y="5394935"/>
              <a:ext cx="1229700" cy="813438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noProof="0" dirty="0" err="1"/>
                <a:t>Cynyddu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eglurder</a:t>
              </a:r>
              <a:r>
                <a:rPr lang="en-GB" sz="1400" b="1" noProof="0" dirty="0"/>
                <a:t> y daith</a:t>
              </a:r>
            </a:p>
          </p:txBody>
        </p:sp>
        <p:sp>
          <p:nvSpPr>
            <p:cNvPr id="28" name="Rectangle: Rounded Corners 27" descr="Provide ready-made scripts&#10;">
              <a:extLst>
                <a:ext uri="{FF2B5EF4-FFF2-40B4-BE49-F238E27FC236}">
                  <a16:creationId xmlns:a16="http://schemas.microsoft.com/office/drawing/2014/main" id="{63FB7900-0F14-82C6-C699-206FE37741F2}"/>
                </a:ext>
              </a:extLst>
            </p:cNvPr>
            <p:cNvSpPr/>
            <p:nvPr/>
          </p:nvSpPr>
          <p:spPr>
            <a:xfrm>
              <a:off x="7317983" y="5394935"/>
              <a:ext cx="1331175" cy="813438"/>
            </a:xfrm>
            <a:prstGeom prst="roundRect">
              <a:avLst/>
            </a:prstGeom>
            <a:solidFill>
              <a:srgbClr val="12074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b="1" noProof="0" dirty="0" err="1"/>
                <a:t>Darparu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cynlluniau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taith</a:t>
              </a:r>
              <a:r>
                <a:rPr lang="en-GB" sz="1400" b="1" noProof="0" dirty="0"/>
                <a:t> </a:t>
              </a:r>
              <a:r>
                <a:rPr lang="en-GB" sz="1400" b="1" noProof="0" dirty="0" err="1"/>
                <a:t>parod</a:t>
              </a:r>
              <a:endParaRPr lang="en-GB" sz="1400" b="1" noProof="0" dirty="0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3457BE8-67E9-3BAB-98D7-1E7158E9E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72069" y="5270402"/>
            <a:ext cx="685829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Plus Sign 30">
            <a:extLst>
              <a:ext uri="{FF2B5EF4-FFF2-40B4-BE49-F238E27FC236}">
                <a16:creationId xmlns:a16="http://schemas.microsoft.com/office/drawing/2014/main" id="{0FC7C4D5-E4A9-4693-8B00-7DEB64439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0788" y="5850154"/>
            <a:ext cx="361287" cy="296204"/>
          </a:xfrm>
          <a:prstGeom prst="mathPlus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2" name="Plus Sign 31">
            <a:extLst>
              <a:ext uri="{FF2B5EF4-FFF2-40B4-BE49-F238E27FC236}">
                <a16:creationId xmlns:a16="http://schemas.microsoft.com/office/drawing/2014/main" id="{E0B6CC43-2DF5-30BC-F7E4-02C5087E2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89613" y="5850154"/>
            <a:ext cx="361287" cy="296204"/>
          </a:xfrm>
          <a:prstGeom prst="mathPlus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13190B-98F9-9730-28B1-00B840165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71747" y="789967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290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3EB8-D093-59E4-E676-D30353C3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99EB6694-0234-565F-9EFC-DAFA81E05E50}"/>
              </a:ext>
            </a:extLst>
          </p:cNvPr>
          <p:cNvSpPr txBox="1">
            <a:spLocks/>
          </p:cNvSpPr>
          <p:nvPr/>
        </p:nvSpPr>
        <p:spPr>
          <a:xfrm>
            <a:off x="-77491" y="434238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 descr="Planning confidence gaps exist across all segments, but the nature of the gap differs by life stage – be that inspiration gaps to structural planning confidence and need for reassurance&#10;&#10;">
            <a:extLst>
              <a:ext uri="{FF2B5EF4-FFF2-40B4-BE49-F238E27FC236}">
                <a16:creationId xmlns:a16="http://schemas.microsoft.com/office/drawing/2014/main" id="{7A637342-73A5-B477-A175-FD64699D3E40}"/>
              </a:ext>
            </a:extLst>
          </p:cNvPr>
          <p:cNvSpPr txBox="1">
            <a:spLocks/>
          </p:cNvSpPr>
          <p:nvPr/>
        </p:nvSpPr>
        <p:spPr>
          <a:xfrm>
            <a:off x="361950" y="1002588"/>
            <a:ext cx="11029304" cy="903701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Mae </a:t>
            </a:r>
            <a:r>
              <a:rPr lang="en-GB" b="1" noProof="0" dirty="0" err="1"/>
              <a:t>diffygion</a:t>
            </a:r>
            <a:r>
              <a:rPr lang="en-GB" b="1" noProof="0" dirty="0"/>
              <a:t> </a:t>
            </a:r>
            <a:r>
              <a:rPr lang="en-GB" b="1" noProof="0" dirty="0" err="1"/>
              <a:t>mewn</a:t>
            </a:r>
            <a:r>
              <a:rPr lang="en-GB" b="1" noProof="0" dirty="0"/>
              <a:t> </a:t>
            </a:r>
            <a:r>
              <a:rPr lang="en-GB" b="1" noProof="0" dirty="0" err="1"/>
              <a:t>hyder</a:t>
            </a:r>
            <a:r>
              <a:rPr lang="en-GB" b="1" noProof="0" dirty="0"/>
              <a:t> </a:t>
            </a:r>
            <a:r>
              <a:rPr lang="en-GB" b="1" noProof="0" dirty="0" err="1"/>
              <a:t>wrth</a:t>
            </a:r>
            <a:r>
              <a:rPr lang="en-GB" b="1" noProof="0" dirty="0"/>
              <a:t> </a:t>
            </a:r>
            <a:r>
              <a:rPr lang="en-GB" b="1" noProof="0" dirty="0" err="1"/>
              <a:t>gynllunio</a:t>
            </a:r>
            <a:r>
              <a:rPr lang="en-GB" b="1" noProof="0" dirty="0"/>
              <a:t> </a:t>
            </a:r>
            <a:r>
              <a:rPr lang="en-GB" b="1" noProof="0" dirty="0" err="1"/>
              <a:t>i’w</a:t>
            </a:r>
            <a:r>
              <a:rPr lang="en-GB" b="1" noProof="0" dirty="0"/>
              <a:t> </a:t>
            </a:r>
            <a:r>
              <a:rPr lang="en-GB" b="1" noProof="0" dirty="0" err="1"/>
              <a:t>gweld</a:t>
            </a:r>
            <a:r>
              <a:rPr lang="en-GB" b="1" noProof="0" dirty="0"/>
              <a:t> </a:t>
            </a:r>
            <a:r>
              <a:rPr lang="en-GB" b="1" noProof="0" dirty="0" err="1"/>
              <a:t>ym</a:t>
            </a:r>
            <a:r>
              <a:rPr lang="en-GB" b="1" noProof="0" dirty="0"/>
              <a:t> </a:t>
            </a:r>
            <a:r>
              <a:rPr lang="en-GB" b="1" noProof="0" dirty="0" err="1"/>
              <a:t>mhob</a:t>
            </a:r>
            <a:r>
              <a:rPr lang="en-GB" b="1" noProof="0" dirty="0"/>
              <a:t> segment, </a:t>
            </a:r>
            <a:r>
              <a:rPr lang="en-GB" b="1" noProof="0" dirty="0" err="1"/>
              <a:t>ond</a:t>
            </a:r>
            <a:r>
              <a:rPr lang="en-GB" b="1" noProof="0" dirty="0"/>
              <a:t> </a:t>
            </a:r>
            <a:r>
              <a:rPr lang="en-GB" b="1" noProof="0" dirty="0" err="1"/>
              <a:t>mae’r</a:t>
            </a:r>
            <a:r>
              <a:rPr lang="en-GB" b="1" noProof="0" dirty="0"/>
              <a:t> </a:t>
            </a:r>
            <a:r>
              <a:rPr lang="en-GB" b="1" noProof="0" dirty="0" err="1"/>
              <a:t>rhwystrau’n</a:t>
            </a:r>
            <a:r>
              <a:rPr lang="en-GB" b="1" noProof="0" dirty="0"/>
              <a:t> </a:t>
            </a:r>
            <a:r>
              <a:rPr lang="en-GB" b="1" noProof="0" dirty="0" err="1"/>
              <a:t>amrywio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ôl</a:t>
            </a:r>
            <a:r>
              <a:rPr lang="en-GB" b="1" noProof="0" dirty="0"/>
              <a:t> cam </a:t>
            </a:r>
            <a:r>
              <a:rPr lang="en-GB" b="1" noProof="0" dirty="0" err="1"/>
              <a:t>bywyd</a:t>
            </a:r>
            <a:r>
              <a:rPr lang="en-GB" b="1" noProof="0" dirty="0"/>
              <a:t> – o </a:t>
            </a:r>
            <a:r>
              <a:rPr lang="en-GB" b="1" noProof="0" dirty="0" err="1"/>
              <a:t>angen</a:t>
            </a:r>
            <a:r>
              <a:rPr lang="en-GB" b="1" noProof="0" dirty="0"/>
              <a:t> am </a:t>
            </a:r>
            <a:r>
              <a:rPr lang="en-GB" b="1" noProof="0" dirty="0" err="1"/>
              <a:t>fwy</a:t>
            </a:r>
            <a:r>
              <a:rPr lang="en-GB" b="1" noProof="0" dirty="0"/>
              <a:t> o </a:t>
            </a:r>
            <a:r>
              <a:rPr lang="en-GB" b="1" noProof="0" dirty="0" err="1"/>
              <a:t>ysbrydoliaeth</a:t>
            </a:r>
            <a:r>
              <a:rPr lang="en-GB" b="1" noProof="0" dirty="0"/>
              <a:t>, </a:t>
            </a:r>
            <a:r>
              <a:rPr lang="en-GB" b="1" noProof="0" dirty="0" err="1"/>
              <a:t>i’r</a:t>
            </a:r>
            <a:r>
              <a:rPr lang="en-GB" b="1" noProof="0" dirty="0"/>
              <a:t> </a:t>
            </a:r>
            <a:r>
              <a:rPr lang="en-GB" b="1" noProof="0" dirty="0" err="1"/>
              <a:t>angen</a:t>
            </a:r>
            <a:r>
              <a:rPr lang="en-GB" b="1" noProof="0" dirty="0"/>
              <a:t> am </a:t>
            </a:r>
            <a:r>
              <a:rPr lang="en-GB" b="1" noProof="0" dirty="0" err="1"/>
              <a:t>strwythur</a:t>
            </a:r>
            <a:r>
              <a:rPr lang="en-GB" b="1" noProof="0" dirty="0"/>
              <a:t> </a:t>
            </a:r>
            <a:r>
              <a:rPr lang="en-GB" b="1" noProof="0" dirty="0" err="1"/>
              <a:t>cliriach</a:t>
            </a:r>
            <a:r>
              <a:rPr lang="en-GB" b="1" noProof="0" dirty="0"/>
              <a:t> a </a:t>
            </a:r>
            <a:r>
              <a:rPr lang="en-GB" b="1" noProof="0" dirty="0" err="1"/>
              <a:t>mwy</a:t>
            </a:r>
            <a:r>
              <a:rPr lang="en-GB" b="1" noProof="0" dirty="0"/>
              <a:t> o </a:t>
            </a:r>
            <a:r>
              <a:rPr lang="en-GB" b="1" noProof="0" dirty="0" err="1"/>
              <a:t>sicrwydd</a:t>
            </a:r>
            <a:r>
              <a:rPr lang="en-GB" b="1" noProof="0" dirty="0"/>
              <a:t> </a:t>
            </a:r>
            <a:r>
              <a:rPr lang="en-GB" b="1" noProof="0" dirty="0" err="1"/>
              <a:t>wrth</a:t>
            </a:r>
            <a:r>
              <a:rPr lang="en-GB" b="1" noProof="0" dirty="0"/>
              <a:t> </a:t>
            </a:r>
            <a:r>
              <a:rPr lang="en-GB" b="1" noProof="0" dirty="0" err="1"/>
              <a:t>gynllunio</a:t>
            </a:r>
            <a:r>
              <a:rPr lang="en-GB" b="1" noProof="0" dirty="0"/>
              <a:t>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8FB560-C8DA-4039-C3DC-3B19B2E5C4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75635"/>
              </p:ext>
            </p:extLst>
          </p:nvPr>
        </p:nvGraphicFramePr>
        <p:xfrm>
          <a:off x="659540" y="2118909"/>
          <a:ext cx="10872920" cy="3859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092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428495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274045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283144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283144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 err="1">
                          <a:solidFill>
                            <a:schemeClr val="bg1"/>
                          </a:solidFill>
                        </a:rPr>
                        <a:t>Annibynwyr</a:t>
                      </a:r>
                      <a:r>
                        <a:rPr lang="en-GB" sz="1400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noProof="0" dirty="0" err="1">
                          <a:solidFill>
                            <a:schemeClr val="bg1"/>
                          </a:solidFill>
                        </a:rPr>
                        <a:t>ifanc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Teuloedd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Annibynwyr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y-GB" sz="1400" b="1" noProof="0" dirty="0">
                          <a:solidFill>
                            <a:schemeClr val="bg1"/>
                          </a:solidFill>
                        </a:rPr>
                        <a:t>hŷn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Oedran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ymddeol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Rhwystrau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craidd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Diffyg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ysbrydoliaeth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eglurder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Diffyg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strwythur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ymarferol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Diffyg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eglurder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o ran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perthnasedd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Diffyg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hyder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sicrwydd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Sut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mae’n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ymddangos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Methu â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dychmygu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beth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gwneud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Cymru’n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wahanol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neu’n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gyffrous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o’i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chymharu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dewisiadau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noProof="0" dirty="0" err="1">
                          <a:solidFill>
                            <a:srgbClr val="120742"/>
                          </a:solidFill>
                        </a:rPr>
                        <a:t>eraill</a:t>
                      </a:r>
                      <a:r>
                        <a:rPr lang="en-GB" sz="1200" b="0" noProof="0" dirty="0">
                          <a:solidFill>
                            <a:srgbClr val="120742"/>
                          </a:solidFill>
                        </a:rPr>
                        <a:t>. </a:t>
                      </a: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Methu â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dychmygu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sut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drefnu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esmwyth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heb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straen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.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Methu â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gweld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sut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mae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Cymru’n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ffitio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fewn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patrymau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teithio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presennol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. 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ansicrwydd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creu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pryder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ynghylch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logisteg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chynllunio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.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Pwynt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ffrithiant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allweddol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Delweddaeth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feddyliol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gyfyngedig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y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hwnt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“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natur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”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Cwestiynau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ynghylch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: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ble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aros,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sut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symud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gwmpas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, a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pha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mor hir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aros.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yw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Cymru’n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cael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ei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blaenoriaethu’n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glir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gymharu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chyrchfannau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adnabyddus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. 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iaith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trafnidiaeth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threfnu’r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daith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ymddangos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fwy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cymhleth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gofyn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am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fwy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.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Ardull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cynllunio</a:t>
                      </a:r>
                      <a:endParaRPr lang="en-GB" sz="1400" b="1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Trosi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ysbrydoliaeth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gynllunio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syml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Cynllunio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strwythuredig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canolbwyntio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effeithlonrwydd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Cyfunol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(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arfer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archwilio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)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Ffafriaeth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at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gynllunio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dan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arweiniad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/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gyda</a:t>
                      </a:r>
                      <a:r>
                        <a:rPr lang="en-GB" sz="12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rgbClr val="120742"/>
                          </a:solidFill>
                        </a:rPr>
                        <a:t>chymorth</a:t>
                      </a:r>
                      <a:endParaRPr lang="en-GB" sz="12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Beth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syn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datgloi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cymhwysedd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noProof="0" dirty="0" err="1">
                          <a:solidFill>
                            <a:srgbClr val="120742"/>
                          </a:solidFill>
                        </a:rPr>
                        <a:t>Syniadau</a:t>
                      </a:r>
                      <a:r>
                        <a:rPr lang="en-GB" sz="12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noProof="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2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noProof="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200" b="1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noProof="0" dirty="0" err="1">
                          <a:solidFill>
                            <a:srgbClr val="120742"/>
                          </a:solidFill>
                        </a:rPr>
                        <a:t>glir</a:t>
                      </a:r>
                      <a:r>
                        <a:rPr lang="en-GB" sz="1200" b="1" noProof="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1" noProof="0" dirty="0" err="1">
                          <a:solidFill>
                            <a:srgbClr val="120742"/>
                          </a:solidFill>
                        </a:rPr>
                        <a:t>deniadol</a:t>
                      </a:r>
                      <a:endParaRPr lang="en-GB" sz="12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Strwythur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o’r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dechrau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i’r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diwedd</a:t>
                      </a:r>
                      <a:br>
                        <a:rPr lang="en-GB" sz="1200" b="1" dirty="0">
                          <a:solidFill>
                            <a:srgbClr val="120742"/>
                          </a:solidFill>
                        </a:rPr>
                      </a:b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(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teithlenni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llwybrau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)</a:t>
                      </a:r>
                      <a:endParaRPr lang="en-GB" sz="12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Rôl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glir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fewn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ehangach</a:t>
                      </a:r>
                      <a:endParaRPr lang="en-GB" sz="12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Sicrwydd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symlrwydd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lleihau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llwyth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gwybyddol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) </a:t>
                      </a:r>
                      <a:endParaRPr lang="en-GB" sz="12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6A0E61-DAD6-DDCD-B2AB-4956804EE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D3E6F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rgbClr val="04043F"/>
                </a:solidFill>
              </a:rPr>
              <a:t>Gallu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8F640E-34E7-6562-566C-2134788D3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0843" y="789967"/>
            <a:ext cx="548725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A1DF8818-5326-E1DC-6BB2-5698C7090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474293"/>
            <a:ext cx="4965700" cy="549275"/>
          </a:xfrm>
        </p:spPr>
        <p:txBody>
          <a:bodyPr/>
          <a:lstStyle/>
          <a:p>
            <a:r>
              <a:rPr lang="en-GB" dirty="0" err="1"/>
              <a:t>Crynodeb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810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2FC83-E4B2-60C2-8A23-B4F83205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AA055D8E-5E5E-0CF2-2AF9-BCB0CCACE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224B03B-467E-FB0F-3FAE-74495F7A4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 descr="THE COM-B DIAGNOSIS OF WALES OPPORTUNITY – can I make this work?">
            <a:extLst>
              <a:ext uri="{FF2B5EF4-FFF2-40B4-BE49-F238E27FC236}">
                <a16:creationId xmlns:a16="http://schemas.microsoft.com/office/drawing/2014/main" id="{0546CFE6-BF85-63C2-A2C3-02910D8B8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7" y="2908857"/>
            <a:ext cx="9516950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Dadansoddiad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Gallu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Cyfle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Cymhelliant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Gymru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Cyfle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allaf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wneud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hyn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weithio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  <a:endParaRPr kumimoji="0" lang="en-GB" sz="2800" b="1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6F7C90B-1F21-EE45-F4E3-D8A2371DF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9EE03-164D-D5BA-7781-5DF17F570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96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8FB66-7981-1074-59C0-7F4F4D137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>
            <a:extLst>
              <a:ext uri="{FF2B5EF4-FFF2-40B4-BE49-F238E27FC236}">
                <a16:creationId xmlns:a16="http://schemas.microsoft.com/office/drawing/2014/main" id="{CED1D4C8-1EDE-A808-98DA-48967356E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7" y="-1"/>
            <a:ext cx="5972173" cy="660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F2B3218F-AFBA-21FE-340C-42D1156D1110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4B7A1A4B-42C9-F051-3BC3-C09BE3A88A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1" y="1363689"/>
            <a:ext cx="583169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cyfle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ymwneud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ag 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yw’r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daith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teimlo’n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hawdd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i’w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threfnu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chydlynu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symud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drwyddi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F5B2697-7104-EF6C-2918-D57C2D665D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831" y="2282645"/>
            <a:ext cx="5669325" cy="343690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rgbClr val="120742"/>
                </a:solidFill>
              </a:rPr>
              <a:t>Hyd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oed</a:t>
            </a:r>
            <a:r>
              <a:rPr lang="en-GB" sz="1600" noProof="0" dirty="0">
                <a:solidFill>
                  <a:srgbClr val="120742"/>
                </a:solidFill>
              </a:rPr>
              <a:t> pan </a:t>
            </a:r>
            <a:r>
              <a:rPr lang="en-GB" sz="1600" noProof="0" dirty="0" err="1">
                <a:solidFill>
                  <a:srgbClr val="120742"/>
                </a:solidFill>
              </a:rPr>
              <a:t>fydd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teithwyr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hoffi</a:t>
            </a:r>
            <a:r>
              <a:rPr lang="en-GB" sz="1600" noProof="0" dirty="0">
                <a:solidFill>
                  <a:srgbClr val="120742"/>
                </a:solidFill>
              </a:rPr>
              <a:t> Cymru, </a:t>
            </a:r>
            <a:r>
              <a:rPr lang="en-GB" sz="1600" noProof="0" dirty="0" err="1">
                <a:solidFill>
                  <a:srgbClr val="120742"/>
                </a:solidFill>
              </a:rPr>
              <a:t>maent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asesu</a:t>
            </a:r>
            <a:r>
              <a:rPr lang="en-GB" sz="1600" noProof="0" dirty="0">
                <a:solidFill>
                  <a:srgbClr val="120742"/>
                </a:solidFill>
              </a:rPr>
              <a:t> a </a:t>
            </a:r>
            <a:r>
              <a:rPr lang="en-GB" sz="1600" noProof="0" dirty="0" err="1">
                <a:solidFill>
                  <a:srgbClr val="120742"/>
                </a:solidFill>
              </a:rPr>
              <a:t>yw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llety</a:t>
            </a:r>
            <a:r>
              <a:rPr lang="en-GB" sz="1600" noProof="0" dirty="0">
                <a:solidFill>
                  <a:srgbClr val="120742"/>
                </a:solidFill>
              </a:rPr>
              <a:t>, </a:t>
            </a:r>
            <a:r>
              <a:rPr lang="en-GB" sz="1600" noProof="0" dirty="0" err="1">
                <a:solidFill>
                  <a:srgbClr val="120742"/>
                </a:solidFill>
              </a:rPr>
              <a:t>gweithgareddau</a:t>
            </a:r>
            <a:r>
              <a:rPr lang="en-GB" sz="1600" noProof="0" dirty="0">
                <a:solidFill>
                  <a:srgbClr val="120742"/>
                </a:solidFill>
              </a:rPr>
              <a:t> a </a:t>
            </a:r>
            <a:r>
              <a:rPr lang="en-GB" sz="1600" noProof="0" dirty="0" err="1">
                <a:solidFill>
                  <a:srgbClr val="120742"/>
                </a:solidFill>
              </a:rPr>
              <a:t>theithio’n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teimlo’n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hawdd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i’w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trefnu</a:t>
            </a:r>
            <a:endParaRPr lang="en-GB" sz="1600" noProof="0" dirty="0">
              <a:solidFill>
                <a:srgbClr val="1207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rgbClr val="120742"/>
                </a:solidFill>
              </a:rPr>
              <a:t>Ar</a:t>
            </a:r>
            <a:r>
              <a:rPr lang="en-GB" sz="1600" noProof="0" dirty="0">
                <a:solidFill>
                  <a:srgbClr val="120742"/>
                </a:solidFill>
              </a:rPr>
              <a:t> draws </a:t>
            </a:r>
            <a:r>
              <a:rPr lang="en-GB" sz="1600" noProof="0" dirty="0" err="1">
                <a:solidFill>
                  <a:srgbClr val="120742"/>
                </a:solidFill>
              </a:rPr>
              <a:t>pob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marchnad</a:t>
            </a:r>
            <a:r>
              <a:rPr lang="en-GB" sz="1600" noProof="0" dirty="0">
                <a:solidFill>
                  <a:srgbClr val="120742"/>
                </a:solidFill>
              </a:rPr>
              <a:t>, </a:t>
            </a:r>
            <a:r>
              <a:rPr lang="en-GB" sz="1600" noProof="0" dirty="0" err="1">
                <a:solidFill>
                  <a:srgbClr val="120742"/>
                </a:solidFill>
              </a:rPr>
              <a:t>mae</a:t>
            </a:r>
            <a:r>
              <a:rPr lang="en-GB" sz="1600" noProof="0" dirty="0">
                <a:solidFill>
                  <a:srgbClr val="120742"/>
                </a:solidFill>
              </a:rPr>
              <a:t> tri </a:t>
            </a:r>
            <a:r>
              <a:rPr lang="en-GB" sz="1600" noProof="0" dirty="0" err="1">
                <a:solidFill>
                  <a:srgbClr val="120742"/>
                </a:solidFill>
              </a:rPr>
              <a:t>chwestiwn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dominyddu</a:t>
            </a:r>
            <a:r>
              <a:rPr lang="en-GB" sz="1600" noProof="0" dirty="0">
                <a:solidFill>
                  <a:srgbClr val="120742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rgbClr val="120742"/>
                </a:solidFill>
              </a:rPr>
              <a:t>A </a:t>
            </a:r>
            <a:r>
              <a:rPr lang="en-GB" sz="1600" noProof="0" dirty="0" err="1">
                <a:solidFill>
                  <a:srgbClr val="120742"/>
                </a:solidFill>
              </a:rPr>
              <a:t>yw’r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ymdrech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werth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chweil</a:t>
            </a:r>
            <a:r>
              <a:rPr lang="en-GB" sz="1600" noProof="0" dirty="0">
                <a:solidFill>
                  <a:srgbClr val="120742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rgbClr val="120742"/>
                </a:solidFill>
              </a:rPr>
              <a:t>A </a:t>
            </a:r>
            <a:r>
              <a:rPr lang="en-GB" sz="1600" noProof="0" dirty="0" err="1">
                <a:solidFill>
                  <a:srgbClr val="120742"/>
                </a:solidFill>
              </a:rPr>
              <a:t>yw’r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gwerth</a:t>
            </a:r>
            <a:r>
              <a:rPr lang="en-GB" sz="1600" noProof="0" dirty="0">
                <a:solidFill>
                  <a:srgbClr val="120742"/>
                </a:solidFill>
              </a:rPr>
              <a:t> am </a:t>
            </a:r>
            <a:r>
              <a:rPr lang="en-GB" sz="1600" noProof="0" dirty="0" err="1">
                <a:solidFill>
                  <a:srgbClr val="120742"/>
                </a:solidFill>
              </a:rPr>
              <a:t>arian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gystadleuol</a:t>
            </a:r>
            <a:r>
              <a:rPr lang="en-GB" sz="1600" noProof="0" dirty="0">
                <a:solidFill>
                  <a:srgbClr val="120742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rgbClr val="120742"/>
                </a:solidFill>
              </a:rPr>
              <a:t>A </a:t>
            </a:r>
            <a:r>
              <a:rPr lang="en-GB" sz="1600" noProof="0" dirty="0" err="1">
                <a:solidFill>
                  <a:srgbClr val="120742"/>
                </a:solidFill>
              </a:rPr>
              <a:t>yw’n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cyd-fynd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â’r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amser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sydd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gennyf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gael</a:t>
            </a:r>
            <a:r>
              <a:rPr lang="en-GB" sz="1600" noProof="0" dirty="0">
                <a:solidFill>
                  <a:srgbClr val="120742"/>
                </a:solidFill>
              </a:rPr>
              <a:t>?</a:t>
            </a:r>
          </a:p>
          <a:p>
            <a:pPr marL="0" indent="0">
              <a:buNone/>
            </a:pPr>
            <a:endParaRPr lang="en-GB" sz="16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rgbClr val="120742"/>
                </a:solidFill>
              </a:rPr>
              <a:t>Pan </a:t>
            </a:r>
            <a:r>
              <a:rPr lang="en-GB" sz="1600" noProof="0" dirty="0" err="1">
                <a:solidFill>
                  <a:srgbClr val="120742"/>
                </a:solidFill>
              </a:rPr>
              <a:t>fo’r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ateb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unrhyw</a:t>
            </a:r>
            <a:r>
              <a:rPr lang="en-GB" sz="1600" noProof="0" dirty="0">
                <a:solidFill>
                  <a:srgbClr val="120742"/>
                </a:solidFill>
              </a:rPr>
              <a:t> un </a:t>
            </a:r>
            <a:r>
              <a:rPr lang="en-GB" sz="1600" noProof="0" dirty="0" err="1">
                <a:solidFill>
                  <a:srgbClr val="120742"/>
                </a:solidFill>
              </a:rPr>
              <a:t>o’r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cwestiynau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hyn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ansicr</a:t>
            </a:r>
            <a:r>
              <a:rPr lang="en-GB" sz="1600" noProof="0" dirty="0">
                <a:solidFill>
                  <a:srgbClr val="120742"/>
                </a:solidFill>
              </a:rPr>
              <a:t>, </a:t>
            </a:r>
            <a:r>
              <a:rPr lang="en-GB" sz="1600" noProof="0" dirty="0" err="1">
                <a:solidFill>
                  <a:srgbClr val="120742"/>
                </a:solidFill>
              </a:rPr>
              <a:t>mae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Cymru’n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llai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tebygol</a:t>
            </a:r>
            <a:r>
              <a:rPr lang="en-GB" sz="1600" noProof="0" dirty="0">
                <a:solidFill>
                  <a:srgbClr val="120742"/>
                </a:solidFill>
              </a:rPr>
              <a:t> o </a:t>
            </a:r>
            <a:r>
              <a:rPr lang="en-GB" sz="1600" noProof="0" dirty="0" err="1">
                <a:solidFill>
                  <a:srgbClr val="120742"/>
                </a:solidFill>
              </a:rPr>
              <a:t>gael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blaenoriaethu</a:t>
            </a:r>
            <a:r>
              <a:rPr lang="en-GB" sz="1600" noProof="0" dirty="0">
                <a:solidFill>
                  <a:srgbClr val="120742"/>
                </a:solidFill>
              </a:rPr>
              <a:t>.</a:t>
            </a:r>
            <a:endParaRPr lang="en-GB" sz="1600" b="1" noProof="0" dirty="0">
              <a:solidFill>
                <a:srgbClr val="120742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BCF1C4-4F3C-995F-0D15-3704616B3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295880-A34F-A1A5-F70F-0E826E4E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84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5CFC-6617-59DD-76B2-BE3B93B8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38A43F10-55F7-7BC1-8189-458B2E756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43675" y="-1"/>
            <a:ext cx="5648325" cy="661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78E519D5-4844-AA6F-2C87-F61B49CCD17E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A2E228A-AEDC-B3A4-A0BB-38440FC989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831" y="1199854"/>
            <a:ext cx="6117227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teithwyr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DU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asesu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Cymru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drwy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ystyried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gwerth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gynnig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3D882A5-BEAE-E6A9-5605-9D32B67775B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3830" y="1957377"/>
            <a:ext cx="5942169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I </a:t>
            </a:r>
            <a:r>
              <a:rPr lang="en-GB" sz="1600" noProof="0" dirty="0" err="1">
                <a:solidFill>
                  <a:schemeClr val="accent1"/>
                </a:solidFill>
              </a:rPr>
              <a:t>deithwyr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o’r</a:t>
            </a:r>
            <a:r>
              <a:rPr lang="en-GB" sz="1600" noProof="0" dirty="0">
                <a:solidFill>
                  <a:schemeClr val="accent1"/>
                </a:solidFill>
              </a:rPr>
              <a:t> DU, </a:t>
            </a:r>
            <a:r>
              <a:rPr lang="en-GB" sz="1600" noProof="0" dirty="0" err="1">
                <a:solidFill>
                  <a:schemeClr val="accent1"/>
                </a:solidFill>
              </a:rPr>
              <a:t>nid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her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ymwneud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mynediad</a:t>
            </a:r>
            <a:r>
              <a:rPr lang="en-GB" sz="1600" noProof="0" dirty="0">
                <a:solidFill>
                  <a:schemeClr val="accent1"/>
                </a:solidFill>
              </a:rPr>
              <a:t> at </a:t>
            </a:r>
            <a:r>
              <a:rPr lang="en-GB" sz="1600" noProof="0" dirty="0" err="1">
                <a:solidFill>
                  <a:schemeClr val="accent1"/>
                </a:solidFill>
              </a:rPr>
              <a:t>Gymru</a:t>
            </a:r>
            <a:r>
              <a:rPr lang="en-GB" sz="1600" noProof="0" dirty="0">
                <a:solidFill>
                  <a:schemeClr val="accent1"/>
                </a:solidFill>
              </a:rPr>
              <a:t> – </a:t>
            </a:r>
            <a:r>
              <a:rPr lang="en-GB" sz="1600" noProof="0" dirty="0" err="1">
                <a:solidFill>
                  <a:schemeClr val="accent1"/>
                </a:solidFill>
              </a:rPr>
              <a:t>ond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yw’r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gwerth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cystadlu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dewisiadau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eraill</a:t>
            </a:r>
            <a:r>
              <a:rPr lang="en-GB" sz="1600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teithiau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domestig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aml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mesur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erbyn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Hedfan</a:t>
            </a:r>
            <a:r>
              <a:rPr lang="en-GB" sz="1600" noProof="0" dirty="0">
                <a:solidFill>
                  <a:schemeClr val="accent1"/>
                </a:solidFill>
              </a:rPr>
              <a:t> cost </a:t>
            </a:r>
            <a:r>
              <a:rPr lang="en-GB" sz="1600" noProof="0" dirty="0" err="1">
                <a:solidFill>
                  <a:schemeClr val="accent1"/>
                </a:solidFill>
              </a:rPr>
              <a:t>isel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Ewrop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Gwyliau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wedi’u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pecynnu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Pecynnau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hollgynhwysol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Pan </a:t>
            </a:r>
            <a:r>
              <a:rPr lang="en-GB" sz="1600" noProof="0" dirty="0" err="1">
                <a:solidFill>
                  <a:schemeClr val="accent1"/>
                </a:solidFill>
              </a:rPr>
              <a:t>fo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costau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llety</a:t>
            </a:r>
            <a:r>
              <a:rPr lang="en-GB" sz="1600" noProof="0" dirty="0">
                <a:solidFill>
                  <a:schemeClr val="accent1"/>
                </a:solidFill>
              </a:rPr>
              <a:t> a </a:t>
            </a:r>
            <a:r>
              <a:rPr lang="en-GB" sz="1600" noProof="0" dirty="0" err="1">
                <a:solidFill>
                  <a:schemeClr val="accent1"/>
                </a:solidFill>
              </a:rPr>
              <a:t>thrafnidiaeth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cronni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b="1" noProof="0" dirty="0">
                <a:solidFill>
                  <a:schemeClr val="accent1"/>
                </a:solidFill>
              </a:rPr>
              <a:t>gall Cymru </a:t>
            </a:r>
            <a:r>
              <a:rPr lang="en-GB" sz="1600" b="1" noProof="0" dirty="0" err="1">
                <a:solidFill>
                  <a:schemeClr val="accent1"/>
                </a:solidFill>
              </a:rPr>
              <a:t>deimlo’n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debyg</a:t>
            </a:r>
            <a:r>
              <a:rPr lang="en-GB" sz="1600" b="1" noProof="0" dirty="0">
                <a:solidFill>
                  <a:schemeClr val="accent1"/>
                </a:solidFill>
              </a:rPr>
              <a:t> o ran pris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deithio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dramor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hyn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creu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cymhariaeth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syml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ym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meddyliau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Pam aros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y </a:t>
            </a:r>
            <a:r>
              <a:rPr lang="en-GB" sz="1600" b="1" noProof="0" dirty="0" err="1">
                <a:solidFill>
                  <a:schemeClr val="accent1"/>
                </a:solidFill>
              </a:rPr>
              <a:t>wlad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os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yw’r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gwahaniaeth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mewn</a:t>
            </a:r>
            <a:r>
              <a:rPr lang="en-GB" sz="1600" b="1" noProof="0" dirty="0">
                <a:solidFill>
                  <a:schemeClr val="accent1"/>
                </a:solidFill>
              </a:rPr>
              <a:t> pris mor </a:t>
            </a:r>
            <a:r>
              <a:rPr lang="en-GB" sz="1600" b="1" noProof="0" dirty="0" err="1">
                <a:solidFill>
                  <a:schemeClr val="accent1"/>
                </a:solidFill>
              </a:rPr>
              <a:t>fach</a:t>
            </a:r>
            <a:r>
              <a:rPr lang="en-GB" sz="1600" b="1" noProof="0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5" name="Speech Bubble: Rectangle with Corners Rounded 4" descr="“Once you’ve paid for accommodation and travel it can be quite expensive”&#10;&#10;Younger Independent, UK&#10;&#10;">
            <a:extLst>
              <a:ext uri="{FF2B5EF4-FFF2-40B4-BE49-F238E27FC236}">
                <a16:creationId xmlns:a16="http://schemas.microsoft.com/office/drawing/2014/main" id="{A7250092-1305-39F6-4D73-B63976191A29}"/>
              </a:ext>
            </a:extLst>
          </p:cNvPr>
          <p:cNvSpPr/>
          <p:nvPr/>
        </p:nvSpPr>
        <p:spPr>
          <a:xfrm>
            <a:off x="7800109" y="1626240"/>
            <a:ext cx="2975955" cy="1928240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Unwaith</a:t>
            </a:r>
            <a:r>
              <a:rPr lang="en-GB" i="1" noProof="0" dirty="0"/>
              <a:t> </a:t>
            </a:r>
            <a:r>
              <a:rPr lang="en-GB" i="1" noProof="0" dirty="0" err="1"/>
              <a:t>rydych</a:t>
            </a:r>
            <a:r>
              <a:rPr lang="en-GB" i="1" noProof="0" dirty="0"/>
              <a:t> chi </a:t>
            </a:r>
            <a:r>
              <a:rPr lang="en-GB" i="1" noProof="0" dirty="0" err="1"/>
              <a:t>wedi</a:t>
            </a:r>
            <a:r>
              <a:rPr lang="en-GB" i="1" noProof="0" dirty="0"/>
              <a:t> </a:t>
            </a:r>
            <a:r>
              <a:rPr lang="en-GB" i="1" noProof="0" dirty="0" err="1"/>
              <a:t>talu</a:t>
            </a:r>
            <a:r>
              <a:rPr lang="en-GB" i="1" noProof="0" dirty="0"/>
              <a:t> am </a:t>
            </a:r>
            <a:r>
              <a:rPr lang="en-GB" i="1" noProof="0" dirty="0" err="1"/>
              <a:t>lety</a:t>
            </a:r>
            <a:r>
              <a:rPr lang="en-GB" i="1" noProof="0" dirty="0"/>
              <a:t> a </a:t>
            </a:r>
            <a:r>
              <a:rPr lang="en-GB" i="1" noProof="0" dirty="0" err="1"/>
              <a:t>thrafnidiaeth</a:t>
            </a:r>
            <a:r>
              <a:rPr lang="en-GB" i="1" noProof="0" dirty="0"/>
              <a:t>, </a:t>
            </a:r>
            <a:r>
              <a:rPr lang="en-GB" b="1" i="1" noProof="0" dirty="0" err="1">
                <a:solidFill>
                  <a:schemeClr val="accent4"/>
                </a:solidFill>
              </a:rPr>
              <a:t>gallai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fynd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yn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eithaf</a:t>
            </a:r>
            <a:r>
              <a:rPr lang="en-GB" b="1" i="1" noProof="0" dirty="0">
                <a:solidFill>
                  <a:schemeClr val="accent4"/>
                </a:solidFill>
              </a:rPr>
              <a:t> </a:t>
            </a:r>
            <a:r>
              <a:rPr lang="en-GB" b="1" i="1" noProof="0" dirty="0" err="1">
                <a:solidFill>
                  <a:schemeClr val="accent4"/>
                </a:solidFill>
              </a:rPr>
              <a:t>drud</a:t>
            </a:r>
            <a:r>
              <a:rPr lang="en-GB" b="1" i="1" noProof="0" dirty="0">
                <a:solidFill>
                  <a:schemeClr val="accent4"/>
                </a:solidFill>
              </a:rPr>
              <a:t>”</a:t>
            </a:r>
            <a:endParaRPr lang="en-GB" b="1" noProof="0" dirty="0">
              <a:solidFill>
                <a:schemeClr val="accent4"/>
              </a:solidFill>
            </a:endParaRPr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r>
              <a:rPr lang="en-GB" sz="1400" i="1" noProof="0" dirty="0"/>
              <a:t>, </a:t>
            </a:r>
            <a:r>
              <a:rPr lang="en-GB" sz="1400" i="1" dirty="0"/>
              <a:t>DU</a:t>
            </a:r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600" i="1" noProof="0" dirty="0"/>
          </a:p>
        </p:txBody>
      </p:sp>
      <p:sp>
        <p:nvSpPr>
          <p:cNvPr id="6" name="Speech Bubble: Rectangle with Corners Rounded 5" descr="&#10;“For that price you could probably get a flight somewhere warm”&#10;&#10;Older Independent, UK&#10;">
            <a:extLst>
              <a:ext uri="{FF2B5EF4-FFF2-40B4-BE49-F238E27FC236}">
                <a16:creationId xmlns:a16="http://schemas.microsoft.com/office/drawing/2014/main" id="{FA3D59B3-8A86-705C-DB9E-E9D6516649F0}"/>
              </a:ext>
            </a:extLst>
          </p:cNvPr>
          <p:cNvSpPr/>
          <p:nvPr/>
        </p:nvSpPr>
        <p:spPr>
          <a:xfrm>
            <a:off x="7800109" y="4170173"/>
            <a:ext cx="2975955" cy="1605182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“Am yr un pris, </a:t>
            </a:r>
            <a:r>
              <a:rPr lang="en-GB" i="1" noProof="0" dirty="0" err="1"/>
              <a:t>mae’n</a:t>
            </a:r>
            <a:r>
              <a:rPr lang="en-GB" i="1" noProof="0" dirty="0"/>
              <a:t> </a:t>
            </a:r>
            <a:r>
              <a:rPr lang="en-GB" i="1" noProof="0" dirty="0" err="1"/>
              <a:t>debyg</a:t>
            </a:r>
            <a:r>
              <a:rPr lang="en-GB" i="1" noProof="0" dirty="0"/>
              <a:t> y </a:t>
            </a:r>
            <a:r>
              <a:rPr lang="en-GB" i="1" noProof="0" dirty="0" err="1"/>
              <a:t>gallech</a:t>
            </a:r>
            <a:r>
              <a:rPr lang="en-GB" i="1" noProof="0" dirty="0"/>
              <a:t> chi </a:t>
            </a:r>
            <a:r>
              <a:rPr lang="en-GB" i="1" noProof="0" dirty="0" err="1"/>
              <a:t>hedfan</a:t>
            </a:r>
            <a:r>
              <a:rPr lang="en-GB" i="1" noProof="0" dirty="0"/>
              <a:t> </a:t>
            </a:r>
            <a:r>
              <a:rPr lang="en-GB" i="1" noProof="0" dirty="0" err="1"/>
              <a:t>i</a:t>
            </a:r>
            <a:r>
              <a:rPr lang="en-GB" i="1" noProof="0" dirty="0"/>
              <a:t> </a:t>
            </a:r>
            <a:r>
              <a:rPr lang="en-GB" i="1" noProof="0" dirty="0" err="1"/>
              <a:t>rywle</a:t>
            </a:r>
            <a:r>
              <a:rPr lang="en-GB" i="1" noProof="0" dirty="0"/>
              <a:t> </a:t>
            </a:r>
            <a:r>
              <a:rPr lang="en-GB" i="1" noProof="0" dirty="0" err="1"/>
              <a:t>cynnes</a:t>
            </a:r>
            <a:r>
              <a:rPr lang="en-GB" i="1" noProof="0" dirty="0"/>
              <a:t>.”</a:t>
            </a:r>
            <a:endParaRPr lang="en-GB" noProof="0" dirty="0"/>
          </a:p>
          <a:p>
            <a:pPr algn="ctr"/>
            <a:r>
              <a:rPr lang="en-GB" sz="1400" i="1" dirty="0" err="1"/>
              <a:t>Anibynwyr</a:t>
            </a:r>
            <a:r>
              <a:rPr lang="en-GB" sz="1400" i="1" dirty="0"/>
              <a:t> </a:t>
            </a:r>
            <a:r>
              <a:rPr lang="cy-GB" sz="1400" i="1" dirty="0"/>
              <a:t>hŷn</a:t>
            </a:r>
            <a:r>
              <a:rPr lang="en-GB" sz="1400" i="1" noProof="0" dirty="0"/>
              <a:t>, </a:t>
            </a:r>
            <a:r>
              <a:rPr lang="en-GB" sz="1400" i="1" dirty="0"/>
              <a:t>DU</a:t>
            </a:r>
            <a:endParaRPr lang="en-GB" sz="1400" i="1" noProof="0" dirty="0"/>
          </a:p>
          <a:p>
            <a:pPr algn="ctr"/>
            <a:endParaRPr lang="en-GB" sz="1600" b="1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D1EB62-CFB2-C813-817F-5B8F05E01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CB78F01-F3C9-19C9-0259-479623C2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210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027DD-1559-2FB1-9CDA-5DC87263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>
            <a:extLst>
              <a:ext uri="{FF2B5EF4-FFF2-40B4-BE49-F238E27FC236}">
                <a16:creationId xmlns:a16="http://schemas.microsoft.com/office/drawing/2014/main" id="{0504FB7C-D459-C1E3-3BBD-2643CE7465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75" y="-42210"/>
            <a:ext cx="5669325" cy="665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A1681755-A0EE-F60C-1320-10E71D7E8DBC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 descr="Long-haul travellers evaluate effort vs reward&#10;&#10;">
            <a:extLst>
              <a:ext uri="{FF2B5EF4-FFF2-40B4-BE49-F238E27FC236}">
                <a16:creationId xmlns:a16="http://schemas.microsoft.com/office/drawing/2014/main" id="{F97C4C70-AA6D-4953-43B7-D5CE06D5FA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6918" y="1226203"/>
            <a:ext cx="5879082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teithwyr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pellter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hir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pwyso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mesur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yr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ymdrech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sydd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hangen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erbyn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gwerth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y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profiad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7" descr="For US and German travellers, the evaluation shifts:&#10;Is Wales worth the travel effort?&#10;&#10;This includes:&#10;Distance travelled&#10;Number of travel stages&#10;Time required to explore&#10;&#10;Without a clear sense of trip structure, the perceived effort can feel high relative to alternatives.&#10;&#10;">
            <a:extLst>
              <a:ext uri="{FF2B5EF4-FFF2-40B4-BE49-F238E27FC236}">
                <a16:creationId xmlns:a16="http://schemas.microsoft.com/office/drawing/2014/main" id="{9C67FFEA-6442-BEB4-189C-71EB016251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6917" y="2003128"/>
            <a:ext cx="5879082" cy="3467726"/>
          </a:xfrm>
        </p:spPr>
        <p:txBody>
          <a:bodyPr/>
          <a:lstStyle/>
          <a:p>
            <a:pPr marL="0" indent="0">
              <a:buNone/>
            </a:pPr>
            <a:r>
              <a:rPr lang="en-GB" sz="1600" b="1" noProof="0" dirty="0">
                <a:solidFill>
                  <a:srgbClr val="120742"/>
                </a:solidFill>
              </a:rPr>
              <a:t>I </a:t>
            </a:r>
            <a:r>
              <a:rPr lang="en-GB" sz="1600" b="1" noProof="0" dirty="0" err="1">
                <a:solidFill>
                  <a:srgbClr val="120742"/>
                </a:solidFill>
              </a:rPr>
              <a:t>deithwyr</a:t>
            </a:r>
            <a:r>
              <a:rPr lang="en-GB" sz="1600" b="1" noProof="0" dirty="0">
                <a:solidFill>
                  <a:srgbClr val="120742"/>
                </a:solidFill>
              </a:rPr>
              <a:t> o UDA </a:t>
            </a:r>
            <a:r>
              <a:rPr lang="en-GB" sz="1600" b="1" noProof="0" dirty="0" err="1">
                <a:solidFill>
                  <a:srgbClr val="120742"/>
                </a:solidFill>
              </a:rPr>
              <a:t>a’r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Almaen</a:t>
            </a:r>
            <a:r>
              <a:rPr lang="en-GB" sz="1600" b="1" noProof="0" dirty="0">
                <a:solidFill>
                  <a:srgbClr val="120742"/>
                </a:solidFill>
              </a:rPr>
              <a:t>, </a:t>
            </a:r>
            <a:r>
              <a:rPr lang="en-GB" sz="1600" b="1" noProof="0" dirty="0" err="1">
                <a:solidFill>
                  <a:srgbClr val="120742"/>
                </a:solidFill>
              </a:rPr>
              <a:t>mae’r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gwerthusiad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yn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newid</a:t>
            </a:r>
            <a:r>
              <a:rPr lang="en-GB" sz="1600" b="1" noProof="0" dirty="0">
                <a:solidFill>
                  <a:srgbClr val="120742"/>
                </a:solidFill>
              </a:rPr>
              <a:t>:</a:t>
            </a:r>
          </a:p>
          <a:p>
            <a:pPr marL="0" indent="0">
              <a:buNone/>
            </a:pPr>
            <a:r>
              <a:rPr lang="en-GB" sz="1600" b="1" noProof="0" dirty="0">
                <a:solidFill>
                  <a:srgbClr val="120742"/>
                </a:solidFill>
              </a:rPr>
              <a:t>A </a:t>
            </a:r>
            <a:r>
              <a:rPr lang="en-GB" sz="1600" b="1" noProof="0" dirty="0" err="1">
                <a:solidFill>
                  <a:srgbClr val="120742"/>
                </a:solidFill>
              </a:rPr>
              <a:t>yw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Cymru’n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werth</a:t>
            </a:r>
            <a:r>
              <a:rPr lang="en-GB" sz="1600" b="1" noProof="0" dirty="0">
                <a:solidFill>
                  <a:srgbClr val="120742"/>
                </a:solidFill>
              </a:rPr>
              <a:t> yr </a:t>
            </a:r>
            <a:r>
              <a:rPr lang="en-GB" sz="1600" b="1" noProof="0" dirty="0" err="1">
                <a:solidFill>
                  <a:srgbClr val="120742"/>
                </a:solidFill>
              </a:rPr>
              <a:t>ymdrech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deithio</a:t>
            </a:r>
            <a:r>
              <a:rPr lang="en-GB" sz="1600" b="1" noProof="0" dirty="0">
                <a:solidFill>
                  <a:srgbClr val="120742"/>
                </a:solidFill>
              </a:rPr>
              <a:t>?</a:t>
            </a: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>
                <a:solidFill>
                  <a:srgbClr val="120742"/>
                </a:solidFill>
              </a:rPr>
              <a:t>Mae </a:t>
            </a:r>
            <a:r>
              <a:rPr lang="en-GB" sz="1600" noProof="0" dirty="0" err="1">
                <a:solidFill>
                  <a:srgbClr val="120742"/>
                </a:solidFill>
              </a:rPr>
              <a:t>hyn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cynnwys</a:t>
            </a:r>
            <a:r>
              <a:rPr lang="en-GB" sz="1600" noProof="0" dirty="0">
                <a:solidFill>
                  <a:srgbClr val="120742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rgbClr val="120742"/>
                </a:solidFill>
              </a:rPr>
              <a:t>Pellter</a:t>
            </a:r>
            <a:r>
              <a:rPr lang="en-GB" sz="1600" noProof="0" dirty="0">
                <a:solidFill>
                  <a:srgbClr val="120742"/>
                </a:solidFill>
              </a:rPr>
              <a:t> y daith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rgbClr val="120742"/>
                </a:solidFill>
              </a:rPr>
              <a:t>Nifer</a:t>
            </a:r>
            <a:r>
              <a:rPr lang="en-GB" sz="1600" noProof="0" dirty="0">
                <a:solidFill>
                  <a:srgbClr val="120742"/>
                </a:solidFill>
              </a:rPr>
              <a:t> y </a:t>
            </a:r>
            <a:r>
              <a:rPr lang="en-GB" sz="1600" noProof="0" dirty="0" err="1">
                <a:solidFill>
                  <a:srgbClr val="120742"/>
                </a:solidFill>
              </a:rPr>
              <a:t>cyfnodau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teithio</a:t>
            </a:r>
            <a:endParaRPr lang="en-GB" sz="1600" noProof="0" dirty="0">
              <a:solidFill>
                <a:srgbClr val="12074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>
                <a:solidFill>
                  <a:srgbClr val="120742"/>
                </a:solidFill>
              </a:rPr>
              <a:t>Faint o </a:t>
            </a:r>
            <a:r>
              <a:rPr lang="en-GB" sz="1600" noProof="0" dirty="0" err="1">
                <a:solidFill>
                  <a:srgbClr val="120742"/>
                </a:solidFill>
              </a:rPr>
              <a:t>amser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sydd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angen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brofi’r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gyrchfan</a:t>
            </a: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noProof="0" dirty="0" err="1">
                <a:solidFill>
                  <a:srgbClr val="120742"/>
                </a:solidFill>
              </a:rPr>
              <a:t>Heb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ddealltwriaeth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glir</a:t>
            </a:r>
            <a:r>
              <a:rPr lang="en-GB" sz="1600" noProof="0" dirty="0">
                <a:solidFill>
                  <a:srgbClr val="120742"/>
                </a:solidFill>
              </a:rPr>
              <a:t> o </a:t>
            </a:r>
            <a:r>
              <a:rPr lang="en-GB" sz="1600" noProof="0" dirty="0" err="1">
                <a:solidFill>
                  <a:srgbClr val="120742"/>
                </a:solidFill>
              </a:rPr>
              <a:t>strwythur</a:t>
            </a:r>
            <a:r>
              <a:rPr lang="en-GB" sz="1600" noProof="0" dirty="0">
                <a:solidFill>
                  <a:srgbClr val="120742"/>
                </a:solidFill>
              </a:rPr>
              <a:t> y daith, gall yr </a:t>
            </a:r>
            <a:r>
              <a:rPr lang="en-GB" sz="1600" noProof="0" dirty="0" err="1">
                <a:solidFill>
                  <a:srgbClr val="120742"/>
                </a:solidFill>
              </a:rPr>
              <a:t>ymdrech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ganfyddedig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deimlo’n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uchel</a:t>
            </a:r>
            <a:r>
              <a:rPr lang="en-GB" sz="1600" noProof="0" dirty="0">
                <a:solidFill>
                  <a:srgbClr val="120742"/>
                </a:solidFill>
              </a:rPr>
              <a:t> o </a:t>
            </a:r>
            <a:r>
              <a:rPr lang="en-GB" sz="1600" noProof="0" dirty="0" err="1">
                <a:solidFill>
                  <a:srgbClr val="120742"/>
                </a:solidFill>
              </a:rPr>
              <a:t>gymharu</a:t>
            </a:r>
            <a:r>
              <a:rPr lang="en-GB" sz="1600" noProof="0" dirty="0">
                <a:solidFill>
                  <a:srgbClr val="120742"/>
                </a:solidFill>
              </a:rPr>
              <a:t> â </a:t>
            </a:r>
            <a:r>
              <a:rPr lang="en-GB" sz="1600" noProof="0" dirty="0" err="1">
                <a:solidFill>
                  <a:srgbClr val="120742"/>
                </a:solidFill>
              </a:rPr>
              <a:t>dewisiadau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eraill</a:t>
            </a:r>
            <a:r>
              <a:rPr lang="en-GB" sz="1600" noProof="0" dirty="0">
                <a:solidFill>
                  <a:srgbClr val="120742"/>
                </a:solidFill>
              </a:rPr>
              <a:t>.</a:t>
            </a:r>
          </a:p>
        </p:txBody>
      </p:sp>
      <p:sp>
        <p:nvSpPr>
          <p:cNvPr id="3" name="Speech Bubble: Rectangle with Corners Rounded 2" descr="&#10;“It would probably be part of something bigger”&#10;&#10;Younger Independent, Germany&#10;">
            <a:extLst>
              <a:ext uri="{FF2B5EF4-FFF2-40B4-BE49-F238E27FC236}">
                <a16:creationId xmlns:a16="http://schemas.microsoft.com/office/drawing/2014/main" id="{3C2AC106-D1D5-9DEB-E14E-21EBBADE3811}"/>
              </a:ext>
            </a:extLst>
          </p:cNvPr>
          <p:cNvSpPr/>
          <p:nvPr/>
        </p:nvSpPr>
        <p:spPr>
          <a:xfrm>
            <a:off x="7692597" y="2128522"/>
            <a:ext cx="2975955" cy="144843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Byddai’n</a:t>
            </a:r>
            <a:r>
              <a:rPr lang="en-GB" i="1" noProof="0" dirty="0"/>
              <a:t> </a:t>
            </a:r>
            <a:r>
              <a:rPr lang="en-GB" i="1" noProof="0" dirty="0" err="1"/>
              <a:t>debygol</a:t>
            </a:r>
            <a:r>
              <a:rPr lang="en-GB" i="1" noProof="0" dirty="0"/>
              <a:t> o </a:t>
            </a:r>
            <a:r>
              <a:rPr lang="en-GB" i="1" noProof="0" dirty="0" err="1"/>
              <a:t>fod</a:t>
            </a:r>
            <a:r>
              <a:rPr lang="en-GB" i="1" noProof="0" dirty="0"/>
              <a:t> </a:t>
            </a:r>
            <a:r>
              <a:rPr lang="en-GB" i="1" noProof="0" dirty="0" err="1"/>
              <a:t>yn</a:t>
            </a:r>
            <a:r>
              <a:rPr lang="en-GB" i="1" noProof="0" dirty="0"/>
              <a:t> </a:t>
            </a:r>
            <a:r>
              <a:rPr lang="en-GB" i="1" noProof="0" dirty="0" err="1"/>
              <a:t>rhan</a:t>
            </a:r>
            <a:r>
              <a:rPr lang="en-GB" i="1" noProof="0" dirty="0"/>
              <a:t> o </a:t>
            </a:r>
            <a:r>
              <a:rPr lang="en-GB" i="1" noProof="0" dirty="0" err="1"/>
              <a:t>rywbeth</a:t>
            </a:r>
            <a:r>
              <a:rPr lang="en-GB" i="1" noProof="0" dirty="0"/>
              <a:t> </a:t>
            </a:r>
            <a:r>
              <a:rPr lang="en-GB" i="1" noProof="0" dirty="0" err="1"/>
              <a:t>mwy</a:t>
            </a:r>
            <a:r>
              <a:rPr lang="en-GB" i="1" noProof="0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noProof="0" dirty="0" err="1"/>
              <a:t>Annibynwyr</a:t>
            </a:r>
            <a:r>
              <a:rPr lang="en-GB" sz="1400" i="1" noProof="0" dirty="0"/>
              <a:t> </a:t>
            </a:r>
            <a:r>
              <a:rPr lang="en-GB" sz="1400" i="1" dirty="0"/>
              <a:t>i</a:t>
            </a:r>
            <a:r>
              <a:rPr lang="en-GB" sz="1400" i="1" noProof="0" dirty="0" err="1"/>
              <a:t>fanc</a:t>
            </a:r>
            <a:r>
              <a:rPr lang="en-GB" sz="1400" i="1" noProof="0" dirty="0"/>
              <a:t>, yr </a:t>
            </a:r>
            <a:r>
              <a:rPr lang="en-GB" sz="1400" i="1" noProof="0" dirty="0" err="1"/>
              <a:t>Almaen</a:t>
            </a:r>
            <a:endParaRPr lang="en-GB" sz="1400" i="1" noProof="0" dirty="0"/>
          </a:p>
          <a:p>
            <a:pPr algn="ctr"/>
            <a:endParaRPr lang="en-GB" sz="1600" i="1" noProof="0" dirty="0"/>
          </a:p>
        </p:txBody>
      </p:sp>
      <p:sp>
        <p:nvSpPr>
          <p:cNvPr id="5" name="Speech Bubble: Rectangle with Corners Rounded 4" descr="&#10;“If I’m going all the way across the world… I’d want to see a lot”&#10;&#10;Older Independent, USA&#10;">
            <a:extLst>
              <a:ext uri="{FF2B5EF4-FFF2-40B4-BE49-F238E27FC236}">
                <a16:creationId xmlns:a16="http://schemas.microsoft.com/office/drawing/2014/main" id="{7F968A51-6E57-1AFB-DEE4-B258F480F0B0}"/>
              </a:ext>
            </a:extLst>
          </p:cNvPr>
          <p:cNvSpPr/>
          <p:nvPr/>
        </p:nvSpPr>
        <p:spPr>
          <a:xfrm>
            <a:off x="7761846" y="4073522"/>
            <a:ext cx="2975955" cy="1839081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i="1" noProof="0" dirty="0" err="1"/>
              <a:t>Os</a:t>
            </a:r>
            <a:r>
              <a:rPr lang="en-GB" i="1" noProof="0" dirty="0"/>
              <a:t> </a:t>
            </a:r>
            <a:r>
              <a:rPr lang="en-GB" i="1" noProof="0" dirty="0" err="1"/>
              <a:t>ydw</a:t>
            </a:r>
            <a:r>
              <a:rPr lang="en-GB" i="1" noProof="0" dirty="0"/>
              <a:t> </a:t>
            </a:r>
            <a:r>
              <a:rPr lang="en-GB" i="1" noProof="0" dirty="0" err="1"/>
              <a:t>i’n</a:t>
            </a:r>
            <a:r>
              <a:rPr lang="en-GB" i="1" noProof="0" dirty="0"/>
              <a:t> </a:t>
            </a:r>
            <a:r>
              <a:rPr lang="en-GB" i="1" noProof="0" dirty="0" err="1"/>
              <a:t>mynd</a:t>
            </a:r>
            <a:r>
              <a:rPr lang="en-GB" i="1" noProof="0" dirty="0"/>
              <a:t> yr </a:t>
            </a:r>
            <a:r>
              <a:rPr lang="en-GB" i="1" noProof="0" dirty="0" err="1"/>
              <a:t>holl</a:t>
            </a:r>
            <a:r>
              <a:rPr lang="en-GB" i="1" noProof="0" dirty="0"/>
              <a:t> </a:t>
            </a:r>
            <a:r>
              <a:rPr lang="en-GB" i="1" noProof="0" dirty="0" err="1"/>
              <a:t>ffordd</a:t>
            </a:r>
            <a:r>
              <a:rPr lang="en-GB" i="1" noProof="0" dirty="0"/>
              <a:t> </a:t>
            </a:r>
            <a:r>
              <a:rPr lang="en-GB" i="1" noProof="0" dirty="0" err="1"/>
              <a:t>dros</a:t>
            </a:r>
            <a:r>
              <a:rPr lang="en-GB" i="1" noProof="0" dirty="0"/>
              <a:t> y </a:t>
            </a:r>
            <a:r>
              <a:rPr lang="en-GB" i="1" noProof="0" dirty="0" err="1"/>
              <a:t>byd</a:t>
            </a:r>
            <a:r>
              <a:rPr lang="en-GB" i="1" noProof="0" dirty="0"/>
              <a:t>… </a:t>
            </a:r>
            <a:r>
              <a:rPr lang="en-GB" i="1" noProof="0" dirty="0" err="1"/>
              <a:t>byddwn</a:t>
            </a:r>
            <a:r>
              <a:rPr lang="en-GB" i="1" noProof="0" dirty="0"/>
              <a:t> </a:t>
            </a:r>
            <a:r>
              <a:rPr lang="en-GB" i="1" noProof="0" dirty="0" err="1"/>
              <a:t>i</a:t>
            </a:r>
            <a:r>
              <a:rPr lang="en-GB" i="1" noProof="0" dirty="0"/>
              <a:t> </a:t>
            </a:r>
            <a:r>
              <a:rPr lang="en-GB" i="1" noProof="0" dirty="0" err="1"/>
              <a:t>eisiau</a:t>
            </a:r>
            <a:r>
              <a:rPr lang="en-GB" i="1" noProof="0" dirty="0"/>
              <a:t> </a:t>
            </a:r>
            <a:r>
              <a:rPr lang="en-GB" i="1" noProof="0" dirty="0" err="1"/>
              <a:t>gweld</a:t>
            </a:r>
            <a:r>
              <a:rPr lang="en-GB" i="1" noProof="0" dirty="0"/>
              <a:t> </a:t>
            </a:r>
            <a:r>
              <a:rPr lang="en-GB" i="1" noProof="0" dirty="0" err="1"/>
              <a:t>cymaint</a:t>
            </a:r>
            <a:r>
              <a:rPr lang="en-GB" i="1" noProof="0" dirty="0"/>
              <a:t> â </a:t>
            </a:r>
            <a:r>
              <a:rPr lang="en-GB" i="1" noProof="0" dirty="0" err="1"/>
              <a:t>phosib</a:t>
            </a:r>
            <a:r>
              <a:rPr lang="en-GB" i="1" noProof="0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cy-GB" sz="1400" i="1" dirty="0"/>
              <a:t>hŷn</a:t>
            </a:r>
            <a:r>
              <a:rPr lang="en-GB" sz="1400" i="1" noProof="0" dirty="0"/>
              <a:t>, UDA</a:t>
            </a:r>
          </a:p>
          <a:p>
            <a:pPr algn="ctr"/>
            <a:endParaRPr lang="en-GB" sz="1600" b="1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F5C6F2-D6A1-C1B1-7C55-CB4A9002B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932E81-8925-F29A-F737-BC373F792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114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50FBC-E09A-6684-4A82-2F025DBA2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10F0FF5-D820-6C46-6BF3-18D0559FA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4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418305-11EF-CCC9-2A65-86EF85536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1188" y="0"/>
            <a:ext cx="9617169" cy="66419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6C791D93-6B62-0B54-AC6D-5CCDD5A300E6}"/>
              </a:ext>
            </a:extLst>
          </p:cNvPr>
          <p:cNvSpPr txBox="1">
            <a:spLocks/>
          </p:cNvSpPr>
          <p:nvPr/>
        </p:nvSpPr>
        <p:spPr>
          <a:xfrm>
            <a:off x="327954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 descr="Time thresholds shape destination choice&#10;">
            <a:extLst>
              <a:ext uri="{FF2B5EF4-FFF2-40B4-BE49-F238E27FC236}">
                <a16:creationId xmlns:a16="http://schemas.microsoft.com/office/drawing/2014/main" id="{92E83B25-151B-6B9F-8A0A-4E67AE11B4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5" y="1051794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Cyfyngiadau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amser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siapio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dewis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cyrchfan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DC1F401-A129-4A60-D302-6DCF7435CE9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52624" y="1640146"/>
            <a:ext cx="9325733" cy="1277576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cael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gweld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fel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cyrchfan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wledig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sy’n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gofyn</a:t>
            </a:r>
            <a:r>
              <a:rPr lang="en-GB" sz="1600" b="1" noProof="0" dirty="0">
                <a:solidFill>
                  <a:schemeClr val="accent1"/>
                </a:solidFill>
              </a:rPr>
              <a:t> am </a:t>
            </a:r>
            <a:r>
              <a:rPr lang="en-GB" sz="1600" b="1" noProof="0" dirty="0" err="1">
                <a:solidFill>
                  <a:schemeClr val="accent1"/>
                </a:solidFill>
              </a:rPr>
              <a:t>archwilio</a:t>
            </a:r>
            <a:r>
              <a:rPr lang="en-GB" sz="1600" b="1" noProof="0" dirty="0">
                <a:solidFill>
                  <a:schemeClr val="accent1"/>
                </a:solidFill>
              </a:rPr>
              <a:t> a </a:t>
            </a:r>
            <a:r>
              <a:rPr lang="en-GB" sz="1600" b="1" noProof="0" dirty="0" err="1">
                <a:solidFill>
                  <a:schemeClr val="accent1"/>
                </a:solidFill>
              </a:rPr>
              <a:t>symud</a:t>
            </a:r>
            <a:r>
              <a:rPr lang="en-GB" sz="1600" b="1" noProof="0" dirty="0">
                <a:solidFill>
                  <a:schemeClr val="accent1"/>
                </a:solidFill>
              </a:rPr>
              <a:t> o </a:t>
            </a:r>
            <a:r>
              <a:rPr lang="en-GB" sz="1600" b="1" noProof="0" dirty="0" err="1">
                <a:solidFill>
                  <a:schemeClr val="accent1"/>
                </a:solidFill>
              </a:rPr>
              <a:t>gwmpas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i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brofi’r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gorau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ohoni</a:t>
            </a:r>
            <a:r>
              <a:rPr lang="en-GB" sz="1600" b="1" noProof="0" dirty="0">
                <a:solidFill>
                  <a:schemeClr val="accent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n-GB" sz="1600" noProof="0" dirty="0">
                <a:solidFill>
                  <a:schemeClr val="accent1"/>
                </a:solidFill>
              </a:rPr>
              <a:t>Mae </a:t>
            </a:r>
            <a:r>
              <a:rPr lang="en-GB" sz="1600" noProof="0" dirty="0" err="1">
                <a:solidFill>
                  <a:schemeClr val="accent1"/>
                </a:solidFill>
              </a:rPr>
              <a:t>teithwyr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yn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tueddu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feddwl</a:t>
            </a:r>
            <a:r>
              <a:rPr lang="en-GB" sz="1600" noProof="0" dirty="0">
                <a:solidFill>
                  <a:schemeClr val="accent1"/>
                </a:solidFill>
              </a:rPr>
              <a:t> am </a:t>
            </a:r>
            <a:r>
              <a:rPr lang="en-GB" sz="1600" noProof="0" dirty="0" err="1">
                <a:solidFill>
                  <a:schemeClr val="accent1"/>
                </a:solidFill>
              </a:rPr>
              <a:t>deithiau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mewn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fformatau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amser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penodol</a:t>
            </a:r>
            <a:r>
              <a:rPr lang="en-GB" sz="1600" noProof="0" dirty="0">
                <a:solidFill>
                  <a:schemeClr val="accent1"/>
                </a:solidFill>
              </a:rPr>
              <a:t>.</a:t>
            </a: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chemeClr val="accent1"/>
              </a:solidFill>
            </a:endParaRPr>
          </a:p>
        </p:txBody>
      </p:sp>
      <p:graphicFrame>
        <p:nvGraphicFramePr>
          <p:cNvPr id="3" name="Table 2" descr="Tabl gyda thair colofn: &quot;Seibiant byr (2-3 diwrnod)&quot; gyda &quot;Gwyliau dinas&quot;, &quot;Canolfan benodol&quot;, &quot;Amrywiaeth uchel o brofiadau mewn ardal gryno&quot;; &quot;Arhosiad hyblyg (4-7 diwrnod)&quot; gyda &quot;Teithio rhanbarthol&quot;, &quot;Archwilio&quot;, &quot;Natur + diwylliant&quot;; a &quot;Taith archwilio estynedig (7+ diwrnod)&quot; gyda &quot;Trip sawl gwlad&quot;, &quot;Teithlen eang&quot;, &quot;Cyrchfannau eiconig&quot;.">
            <a:extLst>
              <a:ext uri="{FF2B5EF4-FFF2-40B4-BE49-F238E27FC236}">
                <a16:creationId xmlns:a16="http://schemas.microsoft.com/office/drawing/2014/main" id="{E4464A09-0C7E-20C2-CD7F-848452B40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240393"/>
              </p:ext>
            </p:extLst>
          </p:nvPr>
        </p:nvGraphicFramePr>
        <p:xfrm>
          <a:off x="1652624" y="2784723"/>
          <a:ext cx="9117657" cy="213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219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3039219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3039219">
                  <a:extLst>
                    <a:ext uri="{9D8B030D-6E8A-4147-A177-3AD203B41FA5}">
                      <a16:colId xmlns:a16="http://schemas.microsoft.com/office/drawing/2014/main" val="1286568293"/>
                    </a:ext>
                  </a:extLst>
                </a:gridCol>
              </a:tblGrid>
              <a:tr h="431874"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err="1"/>
                        <a:t>Seibiant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byr</a:t>
                      </a:r>
                      <a:r>
                        <a:rPr lang="en-GB" noProof="0" dirty="0"/>
                        <a:t> </a:t>
                      </a:r>
                    </a:p>
                    <a:p>
                      <a:pPr algn="ctr"/>
                      <a:r>
                        <a:rPr lang="en-GB" sz="1600" b="0" noProof="0" dirty="0"/>
                        <a:t>(2-3 </a:t>
                      </a:r>
                      <a:r>
                        <a:rPr lang="en-GB" sz="1600" b="0" noProof="0" dirty="0" err="1"/>
                        <a:t>diwrnod</a:t>
                      </a:r>
                      <a:r>
                        <a:rPr lang="en-GB" sz="1600" b="0" noProof="0" dirty="0"/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err="1"/>
                        <a:t>Arhosiad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hyblyg</a:t>
                      </a:r>
                      <a:endParaRPr lang="en-GB" noProof="0" dirty="0"/>
                    </a:p>
                    <a:p>
                      <a:pPr algn="ctr"/>
                      <a:r>
                        <a:rPr lang="en-GB" noProof="0" dirty="0"/>
                        <a:t> </a:t>
                      </a:r>
                      <a:r>
                        <a:rPr lang="en-GB" sz="1600" b="0" noProof="0" dirty="0"/>
                        <a:t>(4-7 </a:t>
                      </a:r>
                      <a:r>
                        <a:rPr lang="en-GB" sz="1600" b="0" noProof="0" dirty="0" err="1"/>
                        <a:t>diwrnod</a:t>
                      </a:r>
                      <a:r>
                        <a:rPr lang="en-GB" sz="1600" b="0" noProof="0" dirty="0"/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err="1"/>
                        <a:t>Taith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archwilio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estynedig</a:t>
                      </a:r>
                      <a:r>
                        <a:rPr lang="en-GB" noProof="0" dirty="0"/>
                        <a:t> </a:t>
                      </a:r>
                      <a:r>
                        <a:rPr lang="en-GB" sz="1600" b="0" noProof="0" dirty="0"/>
                        <a:t>(7+diwrnod)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GB" sz="80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191934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Gwyliau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dinas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solidFill>
                            <a:srgbClr val="120742"/>
                          </a:solidFill>
                        </a:rPr>
                        <a:t>Teithio</a:t>
                      </a:r>
                      <a:r>
                        <a:rPr lang="en-GB" sz="16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120742"/>
                          </a:solidFill>
                        </a:rPr>
                        <a:t>rhanbarthol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Trip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sawl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gwlad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Canolfan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benodol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solidFill>
                            <a:srgbClr val="120742"/>
                          </a:solidFill>
                        </a:rPr>
                        <a:t>Archwilio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>
                          <a:solidFill>
                            <a:srgbClr val="120742"/>
                          </a:solidFill>
                        </a:rPr>
                        <a:t>Teithlen</a:t>
                      </a:r>
                      <a:r>
                        <a:rPr lang="en-GB" sz="16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120742"/>
                          </a:solidFill>
                        </a:rPr>
                        <a:t>eang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79081"/>
                  </a:ext>
                </a:extLst>
              </a:tr>
              <a:tr h="395884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Amrywiaeth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uchel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brofiadau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mewn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ardal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gryno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Natur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diwylliant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Cyrchfannau</a:t>
                      </a:r>
                      <a:r>
                        <a:rPr lang="en-GB" sz="1600" noProof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noProof="0" dirty="0" err="1">
                          <a:solidFill>
                            <a:srgbClr val="120742"/>
                          </a:solidFill>
                        </a:rPr>
                        <a:t>eiconig</a:t>
                      </a:r>
                      <a:endParaRPr lang="en-GB" sz="16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35360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BB2115-1113-2520-1C79-B9DA31438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7D3FF-8F42-99E9-0E73-BF5AAF9BD950}"/>
              </a:ext>
            </a:extLst>
          </p:cNvPr>
          <p:cNvSpPr txBox="1"/>
          <p:nvPr/>
        </p:nvSpPr>
        <p:spPr>
          <a:xfrm>
            <a:off x="1826847" y="5381516"/>
            <a:ext cx="89434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600" b="1" noProof="0" dirty="0">
                <a:solidFill>
                  <a:schemeClr val="accent1"/>
                </a:solidFill>
              </a:rPr>
              <a:t>Mae </a:t>
            </a:r>
            <a:r>
              <a:rPr lang="en-GB" sz="1600" b="1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eistedd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fwyaf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naturiolo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fewn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taith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archwilio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hyd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canolig</a:t>
            </a:r>
            <a:r>
              <a:rPr lang="en-GB" sz="1600" b="1" noProof="0" dirty="0">
                <a:solidFill>
                  <a:schemeClr val="accent1"/>
                </a:solidFill>
              </a:rPr>
              <a:t>. Mae </a:t>
            </a:r>
            <a:r>
              <a:rPr lang="en-GB" sz="1600" b="1" noProof="0" dirty="0" err="1">
                <a:solidFill>
                  <a:schemeClr val="accent1"/>
                </a:solidFill>
              </a:rPr>
              <a:t>hyn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creu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terfyn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amser</a:t>
            </a:r>
            <a:r>
              <a:rPr lang="en-GB" sz="1600" b="1" noProof="0" dirty="0">
                <a:solidFill>
                  <a:schemeClr val="accent1"/>
                </a:solidFill>
              </a:rPr>
              <a:t> </a:t>
            </a:r>
            <a:r>
              <a:rPr lang="en-GB" sz="1600" b="1" noProof="0" dirty="0" err="1">
                <a:solidFill>
                  <a:schemeClr val="accent1"/>
                </a:solidFill>
              </a:rPr>
              <a:t>cynhenid</a:t>
            </a:r>
            <a:r>
              <a:rPr lang="en-GB" sz="1600" b="1" noProof="0" dirty="0">
                <a:solidFill>
                  <a:schemeClr val="accent1"/>
                </a:solidFill>
              </a:rPr>
              <a:t>:</a:t>
            </a:r>
          </a:p>
          <a:p>
            <a:pPr algn="ctr"/>
            <a:r>
              <a:rPr lang="en-GB" sz="1600" noProof="0" dirty="0">
                <a:solidFill>
                  <a:schemeClr val="accent1"/>
                </a:solidFill>
              </a:rPr>
              <a:t>Gall </a:t>
            </a:r>
            <a:r>
              <a:rPr lang="en-GB" sz="1600" noProof="0" dirty="0" err="1">
                <a:solidFill>
                  <a:schemeClr val="accent1"/>
                </a:solidFill>
              </a:rPr>
              <a:t>teithiau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byr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deimlo’n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rhy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gyfyngedig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wneud</a:t>
            </a:r>
            <a:r>
              <a:rPr lang="en-GB" sz="1600" noProof="0" dirty="0">
                <a:solidFill>
                  <a:schemeClr val="accent1"/>
                </a:solidFill>
              </a:rPr>
              <a:t> y </a:t>
            </a:r>
            <a:r>
              <a:rPr lang="en-GB" sz="1600" noProof="0" dirty="0" err="1">
                <a:solidFill>
                  <a:schemeClr val="accent1"/>
                </a:solidFill>
              </a:rPr>
              <a:t>mwyaf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o’r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profiad</a:t>
            </a:r>
            <a:r>
              <a:rPr lang="en-GB" sz="1600" dirty="0">
                <a:solidFill>
                  <a:schemeClr val="accent1"/>
                </a:solidFill>
              </a:rPr>
              <a:t>, </a:t>
            </a:r>
            <a:r>
              <a:rPr lang="en-GB" sz="1600" dirty="0" err="1">
                <a:solidFill>
                  <a:schemeClr val="accent1"/>
                </a:solidFill>
              </a:rPr>
              <a:t>ond</a:t>
            </a:r>
            <a:r>
              <a:rPr lang="en-GB" sz="1600" dirty="0">
                <a:solidFill>
                  <a:schemeClr val="accent1"/>
                </a:solidFill>
              </a:rPr>
              <a:t> g</a:t>
            </a:r>
            <a:r>
              <a:rPr lang="en-GB" sz="1600" noProof="0" dirty="0">
                <a:solidFill>
                  <a:schemeClr val="accent1"/>
                </a:solidFill>
              </a:rPr>
              <a:t>all </a:t>
            </a:r>
            <a:r>
              <a:rPr lang="en-GB" sz="1600" noProof="0" dirty="0" err="1">
                <a:solidFill>
                  <a:schemeClr val="accent1"/>
                </a:solidFill>
              </a:rPr>
              <a:t>teithiau</a:t>
            </a:r>
            <a:r>
              <a:rPr lang="en-GB" sz="1600" noProof="0" dirty="0">
                <a:solidFill>
                  <a:schemeClr val="accent1"/>
                </a:solidFill>
              </a:rPr>
              <a:t> hir </a:t>
            </a:r>
            <a:r>
              <a:rPr lang="en-GB" sz="1600" noProof="0" dirty="0" err="1">
                <a:solidFill>
                  <a:schemeClr val="accent1"/>
                </a:solidFill>
              </a:rPr>
              <a:t>gystadlu</a:t>
            </a:r>
            <a:r>
              <a:rPr lang="en-GB" sz="1600" noProof="0" dirty="0">
                <a:solidFill>
                  <a:schemeClr val="accent1"/>
                </a:solidFill>
              </a:rPr>
              <a:t> â </a:t>
            </a:r>
            <a:r>
              <a:rPr lang="en-GB" sz="1600" noProof="0" dirty="0" err="1">
                <a:solidFill>
                  <a:schemeClr val="accent1"/>
                </a:solidFill>
              </a:rPr>
              <a:t>chynlluniau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teithio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ehangach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ledled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Ewrop</a:t>
            </a:r>
            <a:r>
              <a:rPr lang="en-GB" sz="1600" noProof="0" dirty="0">
                <a:solidFill>
                  <a:schemeClr val="accent1"/>
                </a:solidFill>
              </a:rPr>
              <a:t>.</a:t>
            </a:r>
            <a:endParaRPr lang="en-GB" sz="1600" b="1" noProof="0" dirty="0">
              <a:solidFill>
                <a:schemeClr val="accent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29B24F-E55A-3E10-BA1B-D7C263C26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8419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756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6B591-A94E-CB59-2F74-DA33994A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768A08B6-C9E1-1B28-11F8-57134D96C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66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A5109E-C96D-1EB2-AE86-950FCA306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4025" y="-76200"/>
            <a:ext cx="8858250" cy="667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94CDAF94-6849-F349-C792-98B30126AB0D}"/>
              </a:ext>
            </a:extLst>
          </p:cNvPr>
          <p:cNvSpPr txBox="1">
            <a:spLocks/>
          </p:cNvSpPr>
          <p:nvPr/>
        </p:nvSpPr>
        <p:spPr>
          <a:xfrm>
            <a:off x="3279541" y="660499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447128F-F2D3-3F27-B4CC-EE7A16F06A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91532" y="1229169"/>
            <a:ext cx="8400082" cy="4193013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b="1" dirty="0">
                <a:solidFill>
                  <a:srgbClr val="120742"/>
                </a:solidFill>
              </a:rPr>
              <a:t>Mae </a:t>
            </a:r>
            <a:r>
              <a:rPr lang="en-GB" sz="1600" b="1" dirty="0" err="1">
                <a:solidFill>
                  <a:srgbClr val="120742"/>
                </a:solidFill>
              </a:rPr>
              <a:t>Cymru’n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gyrchfan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bosibl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</a:t>
            </a:r>
            <a:r>
              <a:rPr lang="en-GB" sz="1600" b="1" dirty="0">
                <a:solidFill>
                  <a:srgbClr val="120742"/>
                </a:solidFill>
              </a:rPr>
              <a:t> bob </a:t>
            </a:r>
            <a:r>
              <a:rPr lang="en-GB" sz="1600" b="1" dirty="0" err="1">
                <a:solidFill>
                  <a:srgbClr val="120742"/>
                </a:solidFill>
              </a:rPr>
              <a:t>marchnad</a:t>
            </a:r>
            <a:r>
              <a:rPr lang="en-GB" sz="1600" b="1" dirty="0">
                <a:solidFill>
                  <a:srgbClr val="120742"/>
                </a:solidFill>
              </a:rPr>
              <a:t>.</a:t>
            </a:r>
            <a:br>
              <a:rPr lang="en-GB" sz="1600" dirty="0">
                <a:solidFill>
                  <a:srgbClr val="120742"/>
                </a:solidFill>
              </a:rPr>
            </a:br>
            <a:r>
              <a:rPr lang="en-GB" sz="1600" b="1" dirty="0" err="1">
                <a:solidFill>
                  <a:srgbClr val="120742"/>
                </a:solidFill>
              </a:rPr>
              <a:t>Fodd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bynnag</a:t>
            </a:r>
            <a:r>
              <a:rPr lang="en-GB" sz="1600" b="1" dirty="0">
                <a:solidFill>
                  <a:srgbClr val="120742"/>
                </a:solidFill>
              </a:rPr>
              <a:t>, </a:t>
            </a:r>
            <a:r>
              <a:rPr lang="en-GB" sz="1600" b="1" dirty="0" err="1">
                <a:solidFill>
                  <a:srgbClr val="120742"/>
                </a:solidFill>
              </a:rPr>
              <a:t>nid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yw’r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ffaith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ei</a:t>
            </a:r>
            <a:r>
              <a:rPr lang="en-GB" sz="1600" b="1" dirty="0">
                <a:solidFill>
                  <a:srgbClr val="120742"/>
                </a:solidFill>
              </a:rPr>
              <a:t> bod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bosibl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ei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dewis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golygu</a:t>
            </a:r>
            <a:r>
              <a:rPr lang="en-GB" sz="1600" b="1" dirty="0">
                <a:solidFill>
                  <a:srgbClr val="120742"/>
                </a:solidFill>
              </a:rPr>
              <a:t> y </a:t>
            </a:r>
            <a:r>
              <a:rPr lang="en-GB" sz="1600" b="1" dirty="0" err="1">
                <a:solidFill>
                  <a:srgbClr val="120742"/>
                </a:solidFill>
              </a:rPr>
              <a:t>bydd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cael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ei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blaenoriaethu</a:t>
            </a:r>
            <a:r>
              <a:rPr lang="en-GB" sz="1600" b="1" dirty="0">
                <a:solidFill>
                  <a:srgbClr val="120742"/>
                </a:solidFill>
              </a:rPr>
              <a:t>.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pPr marL="0" indent="0" algn="ctr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 algn="ctr">
              <a:buNone/>
            </a:pPr>
            <a:r>
              <a:rPr lang="en-GB" sz="1600" b="1" noProof="0" dirty="0">
                <a:solidFill>
                  <a:srgbClr val="120742"/>
                </a:solidFill>
              </a:rPr>
              <a:t>DU</a:t>
            </a:r>
          </a:p>
          <a:p>
            <a:pPr algn="ctr"/>
            <a:r>
              <a:rPr lang="en-GB" sz="1600" noProof="0" dirty="0">
                <a:solidFill>
                  <a:srgbClr val="120742"/>
                </a:solidFill>
              </a:rPr>
              <a:t>Mae </a:t>
            </a:r>
            <a:r>
              <a:rPr lang="en-GB" sz="1600" noProof="0" dirty="0" err="1">
                <a:solidFill>
                  <a:srgbClr val="120742"/>
                </a:solidFill>
              </a:rPr>
              <a:t>teithiau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domestig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aml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cael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mesur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erbyn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profiadau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tramor</a:t>
            </a:r>
            <a:r>
              <a:rPr lang="en-GB" sz="1600" noProof="0" dirty="0">
                <a:solidFill>
                  <a:srgbClr val="120742"/>
                </a:solidFill>
              </a:rPr>
              <a:t>.</a:t>
            </a:r>
          </a:p>
          <a:p>
            <a:pPr algn="ctr"/>
            <a:r>
              <a:rPr lang="en-GB" sz="1600" noProof="0" dirty="0">
                <a:solidFill>
                  <a:srgbClr val="120742"/>
                </a:solidFill>
              </a:rPr>
              <a:t>Gall </a:t>
            </a:r>
            <a:r>
              <a:rPr lang="en-GB" sz="1600" noProof="0" dirty="0" err="1">
                <a:solidFill>
                  <a:srgbClr val="120742"/>
                </a:solidFill>
              </a:rPr>
              <a:t>canfyddiadau</a:t>
            </a:r>
            <a:r>
              <a:rPr lang="en-GB" sz="1600" noProof="0" dirty="0">
                <a:solidFill>
                  <a:srgbClr val="120742"/>
                </a:solidFill>
              </a:rPr>
              <a:t> o </a:t>
            </a:r>
            <a:r>
              <a:rPr lang="en-GB" sz="1600" noProof="0" dirty="0" err="1">
                <a:solidFill>
                  <a:srgbClr val="120742"/>
                </a:solidFill>
              </a:rPr>
              <a:t>werth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gymharol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gwneud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anoddach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cyfiawnhau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dewis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gwyliau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y DU.</a:t>
            </a:r>
          </a:p>
          <a:p>
            <a:pPr marL="0" indent="0" algn="ctr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 algn="ctr">
              <a:buNone/>
            </a:pPr>
            <a:r>
              <a:rPr lang="en-GB" sz="1600" b="1" noProof="0" dirty="0">
                <a:solidFill>
                  <a:srgbClr val="120742"/>
                </a:solidFill>
              </a:rPr>
              <a:t>Yr </a:t>
            </a:r>
            <a:r>
              <a:rPr lang="en-GB" sz="1600" b="1" noProof="0" dirty="0" err="1">
                <a:solidFill>
                  <a:srgbClr val="120742"/>
                </a:solidFill>
              </a:rPr>
              <a:t>Almaen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a’r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noProof="0" dirty="0">
                <a:solidFill>
                  <a:srgbClr val="120742"/>
                </a:solidFill>
              </a:rPr>
              <a:t>UDA</a:t>
            </a:r>
          </a:p>
          <a:p>
            <a:pPr algn="ctr"/>
            <a:r>
              <a:rPr lang="en-GB" sz="1600" noProof="0" dirty="0">
                <a:solidFill>
                  <a:srgbClr val="120742"/>
                </a:solidFill>
              </a:rPr>
              <a:t>Mae </a:t>
            </a:r>
            <a:r>
              <a:rPr lang="en-GB" sz="1600" noProof="0" dirty="0" err="1">
                <a:solidFill>
                  <a:srgbClr val="120742"/>
                </a:solidFill>
              </a:rPr>
              <a:t>teithwyr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ystyried</a:t>
            </a:r>
            <a:r>
              <a:rPr lang="en-GB" sz="1600" noProof="0" dirty="0">
                <a:solidFill>
                  <a:srgbClr val="120742"/>
                </a:solidFill>
              </a:rPr>
              <a:t> a </a:t>
            </a:r>
            <a:r>
              <a:rPr lang="en-GB" sz="1600" noProof="0" dirty="0" err="1">
                <a:solidFill>
                  <a:srgbClr val="120742"/>
                </a:solidFill>
              </a:rPr>
              <a:t>yw’r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profiad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yng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Nghymru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werth</a:t>
            </a:r>
            <a:r>
              <a:rPr lang="en-GB" sz="1600" noProof="0" dirty="0">
                <a:solidFill>
                  <a:srgbClr val="120742"/>
                </a:solidFill>
              </a:rPr>
              <a:t> yr </a:t>
            </a:r>
            <a:r>
              <a:rPr lang="en-GB" sz="1600" noProof="0" dirty="0" err="1">
                <a:solidFill>
                  <a:srgbClr val="120742"/>
                </a:solidFill>
              </a:rPr>
              <a:t>amser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ymdrech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sydd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eu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hangen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gyrraedd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yno</a:t>
            </a:r>
            <a:r>
              <a:rPr lang="en-GB" sz="1600" noProof="0" dirty="0">
                <a:solidFill>
                  <a:srgbClr val="120742"/>
                </a:solidFill>
              </a:rPr>
              <a:t>.</a:t>
            </a:r>
          </a:p>
          <a:p>
            <a:pPr algn="ctr"/>
            <a:r>
              <a:rPr lang="en-GB" sz="1600" noProof="0" dirty="0">
                <a:solidFill>
                  <a:srgbClr val="120742"/>
                </a:solidFill>
              </a:rPr>
              <a:t>Mae </a:t>
            </a:r>
            <a:r>
              <a:rPr lang="en-GB" sz="1600" noProof="0" dirty="0" err="1">
                <a:solidFill>
                  <a:srgbClr val="120742"/>
                </a:solidFill>
              </a:rPr>
              <a:t>strwythur</a:t>
            </a:r>
            <a:r>
              <a:rPr lang="en-GB" sz="1600" noProof="0" dirty="0">
                <a:solidFill>
                  <a:srgbClr val="120742"/>
                </a:solidFill>
              </a:rPr>
              <a:t> y daith a </a:t>
            </a:r>
            <a:r>
              <a:rPr lang="en-GB" sz="1600" noProof="0" dirty="0" err="1">
                <a:solidFill>
                  <a:srgbClr val="120742"/>
                </a:solidFill>
              </a:rPr>
              <a:t>dyrannu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amser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dod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hollbwysig</a:t>
            </a:r>
            <a:r>
              <a:rPr lang="en-GB" sz="1600" noProof="0" dirty="0">
                <a:solidFill>
                  <a:srgbClr val="120742"/>
                </a:solidFill>
              </a:rPr>
              <a:t>.</a:t>
            </a:r>
          </a:p>
          <a:p>
            <a:pPr marL="0" indent="0" algn="ctr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 algn="ctr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 algn="ctr">
              <a:buNone/>
            </a:pPr>
            <a:r>
              <a:rPr lang="en-GB" sz="1600" b="1" noProof="0" dirty="0" err="1">
                <a:solidFill>
                  <a:srgbClr val="120742"/>
                </a:solidFill>
              </a:rPr>
              <a:t>Ar</a:t>
            </a:r>
            <a:r>
              <a:rPr lang="en-GB" sz="1600" b="1" noProof="0" dirty="0">
                <a:solidFill>
                  <a:srgbClr val="120742"/>
                </a:solidFill>
              </a:rPr>
              <a:t> draws </a:t>
            </a:r>
            <a:r>
              <a:rPr lang="en-GB" sz="1600" b="1" noProof="0" dirty="0" err="1">
                <a:solidFill>
                  <a:srgbClr val="120742"/>
                </a:solidFill>
              </a:rPr>
              <a:t>marchnadoedd</a:t>
            </a:r>
            <a:r>
              <a:rPr lang="en-GB" sz="1600" b="1" noProof="0" dirty="0">
                <a:solidFill>
                  <a:srgbClr val="120742"/>
                </a:solidFill>
              </a:rPr>
              <a:t>, </a:t>
            </a:r>
            <a:r>
              <a:rPr lang="en-GB" sz="1600" b="1" noProof="0" dirty="0" err="1">
                <a:solidFill>
                  <a:srgbClr val="120742"/>
                </a:solidFill>
              </a:rPr>
              <a:t>mae’r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canlyniad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yn</a:t>
            </a:r>
            <a:r>
              <a:rPr lang="en-GB" sz="1600" b="1" noProof="0" dirty="0">
                <a:solidFill>
                  <a:srgbClr val="120742"/>
                </a:solidFill>
              </a:rPr>
              <a:t> </a:t>
            </a:r>
            <a:r>
              <a:rPr lang="en-GB" sz="1600" b="1" noProof="0" dirty="0" err="1">
                <a:solidFill>
                  <a:srgbClr val="120742"/>
                </a:solidFill>
              </a:rPr>
              <a:t>debyg</a:t>
            </a:r>
            <a:r>
              <a:rPr lang="en-GB" sz="1600" b="1" noProof="0" dirty="0">
                <a:solidFill>
                  <a:srgbClr val="120742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GB" sz="1600" noProof="0" dirty="0">
                <a:solidFill>
                  <a:srgbClr val="120742"/>
                </a:solidFill>
              </a:rPr>
              <a:t>O </a:t>
            </a:r>
            <a:r>
              <a:rPr lang="en-GB" sz="1600" noProof="0" dirty="0" err="1">
                <a:solidFill>
                  <a:srgbClr val="120742"/>
                </a:solidFill>
              </a:rPr>
              <a:t>ganlyniad</a:t>
            </a:r>
            <a:r>
              <a:rPr lang="en-GB" sz="1600" noProof="0" dirty="0">
                <a:solidFill>
                  <a:srgbClr val="120742"/>
                </a:solidFill>
              </a:rPr>
              <a:t>, </a:t>
            </a:r>
            <a:r>
              <a:rPr lang="en-GB" sz="1600" noProof="0" dirty="0" err="1">
                <a:solidFill>
                  <a:srgbClr val="120742"/>
                </a:solidFill>
              </a:rPr>
              <a:t>mae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cyfle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wneud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i’r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profiad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deimlo’n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symlach</a:t>
            </a:r>
            <a:r>
              <a:rPr lang="en-GB" sz="1600" noProof="0" dirty="0">
                <a:solidFill>
                  <a:srgbClr val="120742"/>
                </a:solidFill>
              </a:rPr>
              <a:t>,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fwy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cysylltiedig</a:t>
            </a:r>
            <a:r>
              <a:rPr lang="en-GB" sz="1600" noProof="0" dirty="0">
                <a:solidFill>
                  <a:srgbClr val="120742"/>
                </a:solidFill>
              </a:rPr>
              <a:t> ac </a:t>
            </a:r>
            <a:r>
              <a:rPr lang="en-GB" sz="1600" noProof="0" dirty="0" err="1">
                <a:solidFill>
                  <a:srgbClr val="120742"/>
                </a:solidFill>
              </a:rPr>
              <a:t>yn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amlwg</a:t>
            </a:r>
            <a:r>
              <a:rPr lang="en-GB" sz="1600" noProof="0" dirty="0">
                <a:solidFill>
                  <a:srgbClr val="120742"/>
                </a:solidFill>
              </a:rPr>
              <a:t> </a:t>
            </a:r>
            <a:r>
              <a:rPr lang="en-GB" sz="1600" noProof="0" dirty="0" err="1">
                <a:solidFill>
                  <a:srgbClr val="120742"/>
                </a:solidFill>
              </a:rPr>
              <a:t>werth</a:t>
            </a:r>
            <a:r>
              <a:rPr lang="en-GB" sz="1600" noProof="0" dirty="0">
                <a:solidFill>
                  <a:srgbClr val="120742"/>
                </a:solidFill>
              </a:rPr>
              <a:t> yr </a:t>
            </a:r>
            <a:r>
              <a:rPr lang="en-GB" sz="1600" noProof="0" dirty="0" err="1">
                <a:solidFill>
                  <a:srgbClr val="120742"/>
                </a:solidFill>
              </a:rPr>
              <a:t>ymdrech</a:t>
            </a:r>
            <a:endParaRPr lang="en-GB" sz="1600" b="1" noProof="0" dirty="0">
              <a:solidFill>
                <a:srgbClr val="120742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7B674B-1390-2F52-A8DB-4E66DCF7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18B844-E5D3-CAD6-A3BA-0D501B87A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84193" y="1016228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0D82F5E3-F03F-AFAF-FFD3-A245E1E1D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549275"/>
            <a:ext cx="4965700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Crynodeb</a:t>
            </a:r>
            <a:r>
              <a:rPr lang="en-GB" dirty="0"/>
              <a:t> </a:t>
            </a:r>
            <a:r>
              <a:rPr lang="en-GB" dirty="0" err="1"/>
              <a:t>Cyfle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marchnad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530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9E36-BE65-26D7-3D43-C9B370140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A357963E-DA26-6101-D79E-2C5B2441C6D0}"/>
              </a:ext>
            </a:extLst>
          </p:cNvPr>
          <p:cNvSpPr txBox="1">
            <a:spLocks/>
          </p:cNvSpPr>
          <p:nvPr/>
        </p:nvSpPr>
        <p:spPr>
          <a:xfrm>
            <a:off x="153831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CA931D0-6CF5-DA6B-0FE1-350DB4E12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483" y="868296"/>
            <a:ext cx="543538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5">
            <a:extLst>
              <a:ext uri="{FF2B5EF4-FFF2-40B4-BE49-F238E27FC236}">
                <a16:creationId xmlns:a16="http://schemas.microsoft.com/office/drawing/2014/main" id="{499C79C8-ABB7-BD2D-CBBF-CE9EC852A0D4}"/>
              </a:ext>
            </a:extLst>
          </p:cNvPr>
          <p:cNvSpPr txBox="1">
            <a:spLocks/>
          </p:cNvSpPr>
          <p:nvPr/>
        </p:nvSpPr>
        <p:spPr>
          <a:xfrm>
            <a:off x="153831" y="1041754"/>
            <a:ext cx="11919349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noProof="0" dirty="0"/>
              <a:t>Mae </a:t>
            </a:r>
            <a:r>
              <a:rPr lang="en-GB" b="1" noProof="0" dirty="0" err="1"/>
              <a:t>Cymru’n</a:t>
            </a:r>
            <a:r>
              <a:rPr lang="en-GB" b="1" noProof="0" dirty="0"/>
              <a:t> </a:t>
            </a:r>
            <a:r>
              <a:rPr lang="en-GB" b="1" noProof="0" dirty="0" err="1"/>
              <a:t>ymarferol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bob segment, </a:t>
            </a:r>
            <a:r>
              <a:rPr lang="en-GB" b="1" noProof="0" dirty="0" err="1"/>
              <a:t>ond</a:t>
            </a:r>
            <a:r>
              <a:rPr lang="en-GB" b="1" noProof="0" dirty="0"/>
              <a:t> </a:t>
            </a:r>
            <a:r>
              <a:rPr lang="en-GB" b="1" noProof="0" dirty="0" err="1"/>
              <a:t>mae</a:t>
            </a:r>
            <a:r>
              <a:rPr lang="en-GB" b="1" noProof="0" dirty="0"/>
              <a:t> </a:t>
            </a:r>
            <a:r>
              <a:rPr lang="en-GB" b="1" noProof="0" dirty="0" err="1"/>
              <a:t>pob</a:t>
            </a:r>
            <a:r>
              <a:rPr lang="en-GB" b="1" noProof="0" dirty="0"/>
              <a:t> </a:t>
            </a:r>
            <a:r>
              <a:rPr lang="en-GB" b="1" noProof="0" dirty="0" err="1"/>
              <a:t>grŵp</a:t>
            </a:r>
            <a:r>
              <a:rPr lang="en-GB" b="1" noProof="0" dirty="0"/>
              <a:t> </a:t>
            </a:r>
            <a:r>
              <a:rPr lang="en-GB" b="1" noProof="0" dirty="0" err="1"/>
              <a:t>yn</a:t>
            </a:r>
            <a:r>
              <a:rPr lang="en-GB" b="1" noProof="0" dirty="0"/>
              <a:t> </a:t>
            </a:r>
            <a:r>
              <a:rPr lang="en-GB" b="1" noProof="0" dirty="0" err="1"/>
              <a:t>defnyddio</a:t>
            </a:r>
            <a:r>
              <a:rPr lang="en-GB" b="1" noProof="0" dirty="0"/>
              <a:t> </a:t>
            </a:r>
            <a:r>
              <a:rPr lang="en-GB" b="1" noProof="0" dirty="0" err="1"/>
              <a:t>prawf</a:t>
            </a:r>
            <a:r>
              <a:rPr lang="en-GB" b="1" noProof="0" dirty="0"/>
              <a:t> </a:t>
            </a:r>
            <a:r>
              <a:rPr lang="en-GB" b="1" noProof="0" dirty="0" err="1"/>
              <a:t>ymarferol</a:t>
            </a:r>
            <a:r>
              <a:rPr lang="en-GB" b="1" noProof="0" dirty="0"/>
              <a:t> </a:t>
            </a:r>
            <a:r>
              <a:rPr lang="en-GB" b="1" noProof="0" dirty="0" err="1"/>
              <a:t>gwahanol</a:t>
            </a:r>
            <a:r>
              <a:rPr lang="en-GB" b="1" noProof="0" dirty="0"/>
              <a:t> ac </a:t>
            </a:r>
            <a:r>
              <a:rPr lang="en-GB" b="1" noProof="0" dirty="0" err="1"/>
              <a:t>unigryw</a:t>
            </a:r>
            <a:r>
              <a:rPr lang="en-GB" b="1" noProof="0" dirty="0"/>
              <a:t>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asesu</a:t>
            </a:r>
            <a:r>
              <a:rPr lang="en-GB" b="1" noProof="0" dirty="0"/>
              <a:t> </a:t>
            </a:r>
            <a:r>
              <a:rPr lang="en-GB" b="1" noProof="0" dirty="0" err="1"/>
              <a:t>ymarferoldeb</a:t>
            </a:r>
            <a:r>
              <a:rPr lang="en-GB" b="1" noProof="0" dirty="0"/>
              <a:t> – o </a:t>
            </a:r>
            <a:r>
              <a:rPr lang="en-GB" b="1" noProof="0" dirty="0" err="1"/>
              <a:t>gost</a:t>
            </a:r>
            <a:r>
              <a:rPr lang="en-GB" b="1" noProof="0" dirty="0"/>
              <a:t> a </a:t>
            </a:r>
            <a:r>
              <a:rPr lang="en-GB" b="1" noProof="0" dirty="0" err="1"/>
              <a:t>chyfleustra</a:t>
            </a:r>
            <a:r>
              <a:rPr lang="en-GB" b="1" noProof="0" dirty="0"/>
              <a:t>, </a:t>
            </a:r>
            <a:r>
              <a:rPr lang="en-GB" b="1" noProof="0" dirty="0" err="1"/>
              <a:t>i</a:t>
            </a:r>
            <a:r>
              <a:rPr lang="en-GB" b="1" noProof="0" dirty="0"/>
              <a:t> </a:t>
            </a:r>
            <a:r>
              <a:rPr lang="en-GB" b="1" noProof="0" dirty="0" err="1"/>
              <a:t>ymdrech</a:t>
            </a:r>
            <a:r>
              <a:rPr lang="en-GB" b="1" noProof="0" dirty="0"/>
              <a:t> a </a:t>
            </a:r>
            <a:r>
              <a:rPr lang="en-GB" b="1" noProof="0" dirty="0" err="1"/>
              <a:t>sicrwydd</a:t>
            </a:r>
            <a:endParaRPr lang="en-GB" b="1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5CEF01-0C65-D0F1-66CF-382CDD2C7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FFC269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 err="1">
                <a:solidFill>
                  <a:srgbClr val="120742"/>
                </a:solidFill>
              </a:rPr>
              <a:t>Cyfle</a:t>
            </a:r>
            <a:endParaRPr lang="en-GB" b="1" noProof="0" dirty="0">
              <a:solidFill>
                <a:srgbClr val="12074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5E7833D-64F6-1E61-9490-ADB242C2CC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765971"/>
              </p:ext>
            </p:extLst>
          </p:nvPr>
        </p:nvGraphicFramePr>
        <p:xfrm>
          <a:off x="457200" y="2014901"/>
          <a:ext cx="10954512" cy="4106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674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332007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300277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300277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300277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Annibynwyr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ifanc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Teuluoedd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Annibynwyr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y-GB" sz="1400" b="1" noProof="0" dirty="0">
                          <a:solidFill>
                            <a:schemeClr val="bg1"/>
                          </a:solidFill>
                        </a:rPr>
                        <a:t>hŷn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Oedran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ymddeol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18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Prif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hidlydd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erbyn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hwylustod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erbyn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logisteg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teuluol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erbyn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gwobr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457189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Rhwyddineb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erbyn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cymhlethdod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Prif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bryder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Cymhlethdod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trafnidiaeth</a:t>
                      </a:r>
                      <a:b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</a:b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(dim car, cost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symud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gwmpas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)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Ffrithiant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draws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anghenion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lluosog</a:t>
                      </a:r>
                      <a:b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</a:b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(plant,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llety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)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yw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Cymru’n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cyfiawnhau’r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o’i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gymharu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â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chyrchfannau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eraill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Angen am daith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esmwyth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syml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heb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straen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Cyfyngiadau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amser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Hyblyg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ond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gyda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goddefgarwch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isel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tuag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at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rwystrau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Cyfyngiadau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llym</a:t>
                      </a:r>
                      <a:b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</a:b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(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gwyliau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ysgol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gwyliau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byr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)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Hyblygrwydd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cymedrol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ond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meddylfryd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optimeiddio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gwerth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Hyblygrwydd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uchel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ond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goddefgarwch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isel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tuag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at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Lens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gwerth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Rhaid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i’r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profiad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deimlo’n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werth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yr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o’i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gymharu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â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dewisiadau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eraill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.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Cymhariaeth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gref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â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gwerth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dewisiadau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tramor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(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enwedig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DU)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Cydbwysedd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rhwng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yr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sydd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hangen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gwerth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profiad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barod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dalu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am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gyfleustra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rhwyddineb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threfniadaeth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glir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46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Sut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mae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Cymru’n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colli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momentwm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teimlo’n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anoddach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na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dewisiadau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mwy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hygyrch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teimlo’n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fwy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o’i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gymharu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â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gwyliau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“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hawdd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eu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”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dod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rhan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daith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ehangach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nid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ganolbwynt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iddi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.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Caiff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ollwng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os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yw’r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cynllunio’n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teimlo’n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rhy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gymhleth</a:t>
                      </a:r>
                      <a:r>
                        <a:rPr lang="en-GB" sz="1200" b="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Beth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sy’n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datgloi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cyfle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59607" marR="59607" marT="29804" marB="2980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Mynediad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hawdd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chlir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+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hyder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wrth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symud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gwmpas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Rhwyddineb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cyfleustra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logisteg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glir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Budd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clir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am yr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fuddsoddir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Opsiynau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teithio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wedi’u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pecynnu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ac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wedi’u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cefnogi’n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dda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607" marR="59607" marT="29804" marB="29804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D89615-8506-C997-1FB7-7E43C3D1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549275"/>
            <a:ext cx="4965700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Datgloi</a:t>
            </a:r>
            <a:r>
              <a:rPr lang="en-GB" dirty="0"/>
              <a:t> </a:t>
            </a:r>
            <a:r>
              <a:rPr lang="en-GB" dirty="0" err="1"/>
              <a:t>cyfle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7084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CA39-197C-30DD-B024-85CA6D19A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B5559640-2E18-6CF2-D7EA-82E43BFDF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F378F52-6CD1-D6ED-D0E1-318244A98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 descr="THE COM-B DIAGNOSIS OF WALES MOTIVATION – Do I feel compelled to prioritise Wales?">
            <a:extLst>
              <a:ext uri="{FF2B5EF4-FFF2-40B4-BE49-F238E27FC236}">
                <a16:creationId xmlns:a16="http://schemas.microsoft.com/office/drawing/2014/main" id="{1CCAD434-C5BF-DDB6-A87C-DEC34B4D77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6" y="2908857"/>
            <a:ext cx="9315318" cy="13849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Dadansoddiad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Cyfle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Cymhelliant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Cymhelliant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ydw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i’n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teimlo’r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cymhelliant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flaenoriaethu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Cymru?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3B620D1-5B5D-4002-68FF-B9E0D44D3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4E04FB-54AD-6E0C-A397-0E20C3355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3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682E7-DB6A-A2D3-6264-71B0EF8DE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66ECA471-81FD-D15D-E755-54C9F94521F6}"/>
              </a:ext>
            </a:extLst>
          </p:cNvPr>
          <p:cNvSpPr txBox="1">
            <a:spLocks/>
          </p:cNvSpPr>
          <p:nvPr/>
        </p:nvSpPr>
        <p:spPr>
          <a:xfrm>
            <a:off x="98967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5DD24507-85BB-54A7-94B8-014A087369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6976" y="1119432"/>
            <a:ext cx="6078900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cymhelliant yn gadarnhaol – ond anaml y mae’n frys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76B7424-AB0D-0EAB-066B-AAAC6CB4E8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3619" y="1919842"/>
            <a:ext cx="6022257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noProof="0" dirty="0" err="1">
                <a:solidFill>
                  <a:schemeClr val="accent1"/>
                </a:solidFill>
              </a:rPr>
              <a:t>Ar</a:t>
            </a:r>
            <a:r>
              <a:rPr lang="en-GB" sz="1600" noProof="0" dirty="0">
                <a:solidFill>
                  <a:schemeClr val="accent1"/>
                </a:solidFill>
              </a:rPr>
              <a:t> draws </a:t>
            </a:r>
            <a:r>
              <a:rPr lang="en-GB" sz="1600" noProof="0" dirty="0" err="1">
                <a:solidFill>
                  <a:schemeClr val="accent1"/>
                </a:solidFill>
              </a:rPr>
              <a:t>pob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marchnad</a:t>
            </a:r>
            <a:r>
              <a:rPr lang="en-GB" sz="1600" noProof="0" dirty="0">
                <a:solidFill>
                  <a:schemeClr val="accent1"/>
                </a:solidFill>
              </a:rPr>
              <a:t>, </a:t>
            </a:r>
            <a:r>
              <a:rPr lang="en-GB" sz="1600" noProof="0" dirty="0" err="1">
                <a:solidFill>
                  <a:schemeClr val="accent1"/>
                </a:solidFill>
              </a:rPr>
              <a:t>mae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Cymru’n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cael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ei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disgrifio’n</a:t>
            </a:r>
            <a:r>
              <a:rPr lang="en-GB" sz="1600" noProof="0" dirty="0">
                <a:solidFill>
                  <a:schemeClr val="accent1"/>
                </a:solidFill>
              </a:rPr>
              <a:t> </a:t>
            </a:r>
            <a:r>
              <a:rPr lang="en-GB" sz="1600" noProof="0" dirty="0" err="1">
                <a:solidFill>
                  <a:schemeClr val="accent1"/>
                </a:solidFill>
              </a:rPr>
              <a:t>gynnes</a:t>
            </a:r>
            <a:r>
              <a:rPr lang="en-GB" sz="1600" noProof="0" dirty="0">
                <a:solidFill>
                  <a:schemeClr val="accent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Hardd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Gwyrdd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Llonydd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Diffuant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noProof="0" dirty="0" err="1">
                <a:solidFill>
                  <a:schemeClr val="accent1"/>
                </a:solidFill>
              </a:rPr>
              <a:t>Hanesyddol</a:t>
            </a:r>
            <a:endParaRPr lang="en-GB" sz="1600" noProof="0" dirty="0">
              <a:solidFill>
                <a:schemeClr val="accent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600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1600" dirty="0" err="1">
                <a:solidFill>
                  <a:srgbClr val="120742"/>
                </a:solidFill>
              </a:rPr>
              <a:t>Ychydig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iawn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agweddau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negyddol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ffordd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caiff</a:t>
            </a:r>
            <a:r>
              <a:rPr lang="en-GB" sz="1600" dirty="0">
                <a:solidFill>
                  <a:srgbClr val="120742"/>
                </a:solidFill>
              </a:rPr>
              <a:t> Cymru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gweld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endParaRPr lang="en-GB" sz="16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dirty="0" err="1">
                <a:solidFill>
                  <a:srgbClr val="120742"/>
                </a:solidFill>
              </a:rPr>
              <a:t>Fodd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bynnag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b="1" dirty="0" err="1">
                <a:solidFill>
                  <a:srgbClr val="120742"/>
                </a:solidFill>
              </a:rPr>
              <a:t>nid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yw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teimlad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cadarnhaol</a:t>
            </a:r>
            <a:r>
              <a:rPr lang="en-GB" sz="1600" b="1" dirty="0">
                <a:solidFill>
                  <a:srgbClr val="120742"/>
                </a:solidFill>
              </a:rPr>
              <a:t> bob </a:t>
            </a:r>
            <a:r>
              <a:rPr lang="en-GB" sz="1600" b="1" dirty="0" err="1">
                <a:solidFill>
                  <a:srgbClr val="120742"/>
                </a:solidFill>
              </a:rPr>
              <a:t>amser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trosi’n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frys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weithredu</a:t>
            </a:r>
            <a:r>
              <a:rPr lang="en-GB" sz="1600" b="1" dirty="0">
                <a:solidFill>
                  <a:srgbClr val="120742"/>
                </a:solidFill>
              </a:rPr>
              <a:t>. 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800" b="1" dirty="0">
                <a:solidFill>
                  <a:srgbClr val="120742"/>
                </a:solidFill>
              </a:rPr>
              <a:t>Mae </a:t>
            </a:r>
            <a:r>
              <a:rPr lang="en-GB" sz="1800" b="1" dirty="0" err="1">
                <a:solidFill>
                  <a:srgbClr val="120742"/>
                </a:solidFill>
              </a:rPr>
              <a:t>Cymru’n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sbarduno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diddordeb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br>
              <a:rPr lang="en-GB" sz="1800" dirty="0">
                <a:solidFill>
                  <a:srgbClr val="120742"/>
                </a:solidFill>
              </a:rPr>
            </a:br>
            <a:r>
              <a:rPr lang="en-GB" sz="1800" b="1" dirty="0" err="1">
                <a:solidFill>
                  <a:srgbClr val="120742"/>
                </a:solidFill>
              </a:rPr>
              <a:t>Nid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yw’n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arwain</a:t>
            </a:r>
            <a:r>
              <a:rPr lang="en-GB" sz="1800" b="1" dirty="0">
                <a:solidFill>
                  <a:srgbClr val="120742"/>
                </a:solidFill>
              </a:rPr>
              <a:t> at </a:t>
            </a:r>
            <a:r>
              <a:rPr lang="en-GB" sz="1800" b="1" dirty="0" err="1">
                <a:solidFill>
                  <a:srgbClr val="120742"/>
                </a:solidFill>
              </a:rPr>
              <a:t>flaenoriaethu’n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gyson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r>
              <a:rPr lang="en-GB" sz="1800" dirty="0">
                <a:solidFill>
                  <a:srgbClr val="120742"/>
                </a:solidFill>
              </a:rPr>
              <a:t> </a:t>
            </a:r>
            <a:endParaRPr lang="en-GB" sz="1800" b="1" noProof="0" dirty="0">
              <a:solidFill>
                <a:srgbClr val="120742"/>
              </a:solidFill>
            </a:endParaRP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46127E57-AC56-824E-F93D-0B402C19E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-39674"/>
            <a:ext cx="5753100" cy="664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07FE49-DDA0-8FF2-A0C2-76CCA5BC4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noProof="0" dirty="0">
              <a:solidFill>
                <a:schemeClr val="accent2">
                  <a:lumMod val="10000"/>
                </a:schemeClr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B689C6-F858-92D0-FB1A-C1E552FEE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868296"/>
            <a:ext cx="607830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4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1D046-C099-DDD4-EC25-7C799E9F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FABA9-CF04-1D24-8E72-95533B7E3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901732" y="-7951"/>
            <a:ext cx="5290268" cy="6615485"/>
          </a:xfrm>
          <a:prstGeom prst="rect">
            <a:avLst/>
          </a:prstGeom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6C57AB91-9CA2-6DAE-06C4-41A6B41E92BE}"/>
              </a:ext>
            </a:extLst>
          </p:cNvPr>
          <p:cNvSpPr txBox="1">
            <a:spLocks/>
          </p:cNvSpPr>
          <p:nvPr/>
        </p:nvSpPr>
        <p:spPr>
          <a:xfrm>
            <a:off x="98967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84157F18-F0C9-CD85-A9EC-76B014FDC1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3583" y="1057182"/>
            <a:ext cx="6788149" cy="4393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cysylltiadau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emosiynol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eang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–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nid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unigryw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25EC4B6-87CE-8A20-0A7C-A3945768D7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3619" y="1513707"/>
            <a:ext cx="6380522" cy="4425591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>
                <a:solidFill>
                  <a:srgbClr val="120742"/>
                </a:solidFill>
              </a:rPr>
              <a:t>Mae </a:t>
            </a:r>
            <a:r>
              <a:rPr lang="en-GB" sz="1600" b="1" dirty="0" err="1">
                <a:solidFill>
                  <a:srgbClr val="120742"/>
                </a:solidFill>
              </a:rPr>
              <a:t>Cymru’n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gysylltiedig</a:t>
            </a:r>
            <a:r>
              <a:rPr lang="en-GB" sz="1600" b="1" dirty="0">
                <a:solidFill>
                  <a:srgbClr val="120742"/>
                </a:solidFill>
              </a:rPr>
              <a:t> â:</a:t>
            </a:r>
            <a:endParaRPr lang="en-GB" sz="1600" dirty="0">
              <a:solidFill>
                <a:srgbClr val="120742"/>
              </a:solidFill>
            </a:endParaRPr>
          </a:p>
          <a:p>
            <a:r>
              <a:rPr lang="en-GB" sz="1600" dirty="0" err="1">
                <a:solidFill>
                  <a:srgbClr val="120742"/>
                </a:solidFill>
              </a:rPr>
              <a:t>Natur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 err="1">
                <a:solidFill>
                  <a:srgbClr val="120742"/>
                </a:solidFill>
              </a:rPr>
              <a:t>Cestyll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 err="1">
                <a:solidFill>
                  <a:srgbClr val="120742"/>
                </a:solidFill>
              </a:rPr>
              <a:t>Arfordir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 err="1">
                <a:solidFill>
                  <a:srgbClr val="120742"/>
                </a:solidFill>
              </a:rPr>
              <a:t>Treftadaeth</a:t>
            </a:r>
            <a:endParaRPr lang="en-GB" sz="1600" dirty="0">
              <a:solidFill>
                <a:srgbClr val="120742"/>
              </a:solidFill>
            </a:endParaRP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dirty="0" err="1">
                <a:solidFill>
                  <a:srgbClr val="120742"/>
                </a:solidFill>
              </a:rPr>
              <a:t>Fodd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bynnag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nid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yw’r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rhain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gweld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meysydd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perthyn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unigryw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Gymru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1600" b="1" dirty="0">
                <a:solidFill>
                  <a:srgbClr val="120742"/>
                </a:solidFill>
              </a:rPr>
              <a:t>Mae </a:t>
            </a:r>
            <a:r>
              <a:rPr lang="en-GB" sz="1600" b="1" dirty="0" err="1">
                <a:solidFill>
                  <a:srgbClr val="120742"/>
                </a:solidFill>
              </a:rPr>
              <a:t>teithwyr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gweld</a:t>
            </a:r>
            <a:r>
              <a:rPr lang="en-GB" sz="1600" b="1" dirty="0">
                <a:solidFill>
                  <a:srgbClr val="120742"/>
                </a:solidFill>
              </a:rPr>
              <a:t> bod </a:t>
            </a:r>
            <a:r>
              <a:rPr lang="en-GB" sz="1600" b="1" dirty="0" err="1">
                <a:solidFill>
                  <a:srgbClr val="120742"/>
                </a:solidFill>
              </a:rPr>
              <a:t>profiadau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emosiynol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tebyg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ar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gael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mewn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nifer</a:t>
            </a:r>
            <a:r>
              <a:rPr lang="en-GB" sz="1600" b="1" dirty="0">
                <a:solidFill>
                  <a:srgbClr val="120742"/>
                </a:solidFill>
              </a:rPr>
              <a:t> o </a:t>
            </a:r>
            <a:r>
              <a:rPr lang="en-GB" sz="1600" b="1" dirty="0" err="1">
                <a:solidFill>
                  <a:srgbClr val="120742"/>
                </a:solidFill>
              </a:rPr>
              <a:t>gyrchfannau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eraill</a:t>
            </a:r>
            <a:r>
              <a:rPr lang="en-GB" sz="1600" b="1" dirty="0">
                <a:solidFill>
                  <a:srgbClr val="120742"/>
                </a:solidFill>
              </a:rPr>
              <a:t>,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gan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gynnwys</a:t>
            </a:r>
            <a:r>
              <a:rPr lang="en-GB" sz="1600" dirty="0">
                <a:solidFill>
                  <a:srgbClr val="120742"/>
                </a:solidFill>
              </a:rPr>
              <a:t>:</a:t>
            </a:r>
          </a:p>
          <a:p>
            <a:r>
              <a:rPr lang="en-GB" sz="1600" dirty="0">
                <a:solidFill>
                  <a:srgbClr val="120742"/>
                </a:solidFill>
              </a:rPr>
              <a:t>Yr Alban, </a:t>
            </a:r>
            <a:r>
              <a:rPr lang="en-GB" sz="1600" dirty="0" err="1">
                <a:solidFill>
                  <a:srgbClr val="120742"/>
                </a:solidFill>
              </a:rPr>
              <a:t>Iwerddon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rhannau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Loegr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 err="1">
                <a:solidFill>
                  <a:srgbClr val="120742"/>
                </a:solidFill>
              </a:rPr>
              <a:t>Ewrop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gyfandirol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 err="1">
                <a:solidFill>
                  <a:srgbClr val="120742"/>
                </a:solidFill>
              </a:rPr>
              <a:t>Rhanbarthau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o’r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Unol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Daleithiau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800" b="1" dirty="0" err="1">
                <a:solidFill>
                  <a:srgbClr val="120742"/>
                </a:solidFill>
              </a:rPr>
              <a:t>Heb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hunaniaeth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fwy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unigryw</a:t>
            </a:r>
            <a:r>
              <a:rPr lang="en-GB" sz="1800" b="1" dirty="0">
                <a:solidFill>
                  <a:srgbClr val="120742"/>
                </a:solidFill>
              </a:rPr>
              <a:t> a </a:t>
            </a:r>
            <a:r>
              <a:rPr lang="en-GB" sz="1800" b="1" dirty="0" err="1">
                <a:solidFill>
                  <a:srgbClr val="120742"/>
                </a:solidFill>
              </a:rPr>
              <a:t>nodedig</a:t>
            </a:r>
            <a:r>
              <a:rPr lang="en-GB" sz="1800" b="1" dirty="0">
                <a:solidFill>
                  <a:srgbClr val="120742"/>
                </a:solidFill>
              </a:rPr>
              <a:t>, gall y </a:t>
            </a:r>
            <a:r>
              <a:rPr lang="en-GB" sz="1800" b="1" dirty="0" err="1">
                <a:solidFill>
                  <a:srgbClr val="120742"/>
                </a:solidFill>
              </a:rPr>
              <a:t>cymhelliant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ddewis</a:t>
            </a:r>
            <a:r>
              <a:rPr lang="en-GB" sz="1800" b="1" dirty="0">
                <a:solidFill>
                  <a:srgbClr val="120742"/>
                </a:solidFill>
              </a:rPr>
              <a:t> Cymru </a:t>
            </a:r>
            <a:r>
              <a:rPr lang="en-GB" sz="1800" b="1" dirty="0" err="1">
                <a:solidFill>
                  <a:srgbClr val="120742"/>
                </a:solidFill>
              </a:rPr>
              <a:t>gael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ddisodli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gan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ddewisiadau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eraill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r>
              <a:rPr lang="en-GB" sz="1800" dirty="0">
                <a:solidFill>
                  <a:srgbClr val="120742"/>
                </a:solidFill>
              </a:rPr>
              <a:t> </a:t>
            </a:r>
            <a:endParaRPr lang="en-GB" sz="1800" b="1" noProof="0" dirty="0">
              <a:solidFill>
                <a:srgbClr val="120742"/>
              </a:solidFill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2187250-4164-71A1-5A54-685795651E2C}"/>
              </a:ext>
            </a:extLst>
          </p:cNvPr>
          <p:cNvSpPr/>
          <p:nvPr/>
        </p:nvSpPr>
        <p:spPr>
          <a:xfrm>
            <a:off x="7712075" y="1727201"/>
            <a:ext cx="3653328" cy="1953264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sz="1600" dirty="0"/>
              <a:t>“</a:t>
            </a:r>
            <a:r>
              <a:rPr lang="en-GB" sz="1600" dirty="0" err="1"/>
              <a:t>Dw</a:t>
            </a:r>
            <a:r>
              <a:rPr lang="en-GB" sz="1600" dirty="0"/>
              <a:t> </a:t>
            </a:r>
            <a:r>
              <a:rPr lang="en-GB" sz="1600" dirty="0" err="1"/>
              <a:t>i’n</a:t>
            </a:r>
            <a:r>
              <a:rPr lang="en-GB" sz="1600" dirty="0"/>
              <a:t> </a:t>
            </a:r>
            <a:r>
              <a:rPr lang="en-GB" sz="1600" dirty="0" err="1"/>
              <a:t>meddwl</a:t>
            </a:r>
            <a:r>
              <a:rPr lang="en-GB" sz="1600" dirty="0"/>
              <a:t> am </a:t>
            </a:r>
            <a:r>
              <a:rPr lang="en-GB" sz="1600" dirty="0" err="1"/>
              <a:t>fynyddoedd</a:t>
            </a:r>
            <a:r>
              <a:rPr lang="en-GB" sz="1600" dirty="0"/>
              <a:t>… 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mae</a:t>
            </a:r>
            <a:r>
              <a:rPr lang="en-GB" sz="1600" dirty="0"/>
              <a:t> </a:t>
            </a:r>
            <a:r>
              <a:rPr lang="en-GB" sz="1600" dirty="0" err="1"/>
              <a:t>modd</a:t>
            </a:r>
            <a:r>
              <a:rPr lang="en-GB" sz="1600" dirty="0"/>
              <a:t> </a:t>
            </a:r>
            <a:r>
              <a:rPr lang="en-GB" sz="1600" dirty="0" err="1"/>
              <a:t>gweld</a:t>
            </a:r>
            <a:r>
              <a:rPr lang="en-GB" sz="1600" dirty="0"/>
              <a:t> y math </a:t>
            </a:r>
            <a:r>
              <a:rPr lang="en-GB" sz="1600" dirty="0" err="1"/>
              <a:t>yna</a:t>
            </a:r>
            <a:r>
              <a:rPr lang="en-GB" sz="1600" dirty="0"/>
              <a:t> o </a:t>
            </a:r>
            <a:r>
              <a:rPr lang="en-GB" sz="1600" dirty="0" err="1"/>
              <a:t>olygfeydd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llawer</a:t>
            </a:r>
            <a:r>
              <a:rPr lang="en-GB" sz="1600" dirty="0"/>
              <a:t> o </a:t>
            </a:r>
            <a:r>
              <a:rPr lang="en-GB" sz="1600" dirty="0" err="1"/>
              <a:t>leoedd</a:t>
            </a:r>
            <a:r>
              <a:rPr lang="en-GB" sz="1600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hefyd</a:t>
            </a:r>
            <a:r>
              <a:rPr lang="en-GB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noProof="0" dirty="0" err="1"/>
              <a:t>Annibynwyr</a:t>
            </a:r>
            <a:r>
              <a:rPr lang="en-GB" sz="1400" i="1" noProof="0" dirty="0"/>
              <a:t> </a:t>
            </a:r>
            <a:r>
              <a:rPr lang="en-GB" sz="1400" i="1" dirty="0"/>
              <a:t>i</a:t>
            </a:r>
            <a:r>
              <a:rPr lang="en-GB" sz="1400" i="1" noProof="0" dirty="0" err="1"/>
              <a:t>fanc</a:t>
            </a:r>
            <a:r>
              <a:rPr lang="en-GB" sz="1400" i="1" noProof="0" dirty="0"/>
              <a:t>, </a:t>
            </a:r>
            <a:r>
              <a:rPr lang="en-GB" sz="1400" i="1" dirty="0"/>
              <a:t>DU</a:t>
            </a:r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600" i="1" noProof="0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99F34DD-70F1-4286-C5D4-D74035F605F2}"/>
              </a:ext>
            </a:extLst>
          </p:cNvPr>
          <p:cNvSpPr/>
          <p:nvPr/>
        </p:nvSpPr>
        <p:spPr>
          <a:xfrm>
            <a:off x="7808847" y="4059811"/>
            <a:ext cx="3556556" cy="1355805"/>
          </a:xfrm>
          <a:prstGeom prst="wedgeRoundRectCallout">
            <a:avLst>
              <a:gd name="adj1" fmla="val 24296"/>
              <a:gd name="adj2" fmla="val 64303"/>
              <a:gd name="adj3" fmla="val 16667"/>
            </a:avLst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r>
              <a:rPr lang="en-GB" dirty="0"/>
              <a:t>“Mae </a:t>
            </a:r>
            <a:r>
              <a:rPr lang="en-GB" dirty="0" err="1"/>
              <a:t>modd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y math </a:t>
            </a:r>
            <a:r>
              <a:rPr lang="en-GB" dirty="0" err="1"/>
              <a:t>yna</a:t>
            </a:r>
            <a:r>
              <a:rPr lang="en-GB" dirty="0"/>
              <a:t> o </a:t>
            </a:r>
            <a:r>
              <a:rPr lang="en-GB" dirty="0" err="1"/>
              <a:t>olygfeydd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mannau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r>
              <a:rPr lang="en-GB" sz="1400" i="1" noProof="0" dirty="0"/>
              <a:t>, UDA</a:t>
            </a:r>
          </a:p>
          <a:p>
            <a:pPr algn="ctr"/>
            <a:endParaRPr lang="en-GB" sz="1600" b="1" noProof="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3BCABA-FC73-7B29-AB5E-23863038C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dirty="0">
              <a:solidFill>
                <a:schemeClr val="accent2">
                  <a:lumMod val="10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02BD6F4-4FA5-E8BE-3BA4-487199955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868296"/>
            <a:ext cx="607830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656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6CAE8-A2DF-A8F6-E57E-D375406D9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43FC544F-E06D-49FD-0330-DC38EBA60F38}"/>
              </a:ext>
            </a:extLst>
          </p:cNvPr>
          <p:cNvSpPr txBox="1">
            <a:spLocks/>
          </p:cNvSpPr>
          <p:nvPr/>
        </p:nvSpPr>
        <p:spPr>
          <a:xfrm>
            <a:off x="98967" y="51256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36A136F6-4598-44F5-744E-7F215DCA9E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3619" y="1142483"/>
            <a:ext cx="7221900" cy="7503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Cymru'n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llai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cysylltiedig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sbardunau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teithio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 descr="Competing destinations are linked to specific, recognisable trip types  - Wales is less so. &#10;&#10;Travellers associate similar destinations with clear travel moments: &#10;Scotland → Highlands touring, iconic landscapes, heritage routes&#10;Ireland → Cultural touring, Wild Atlantic Way, social atmosphere&#10;UK cities → Short breaks, culture, events&#10;&#10;These associations help travellers answer two key questions:&#10;When should I go?&#10;Why should I go now?&#10;&#10;Wales is rarely linked to a specific travel moment.&#10;Instead, it tends to sit in a broader category of “somewhere nice to visit.”&#10;&#10;Without a clear trigger, trips become easier to postpone.&#10;">
            <a:extLst>
              <a:ext uri="{FF2B5EF4-FFF2-40B4-BE49-F238E27FC236}">
                <a16:creationId xmlns:a16="http://schemas.microsoft.com/office/drawing/2014/main" id="{7EC612CD-3C48-4BE6-A8A3-E55F297093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3619" y="1749471"/>
            <a:ext cx="7043766" cy="4526282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>
                <a:solidFill>
                  <a:srgbClr val="120742"/>
                </a:solidFill>
              </a:rPr>
              <a:t>Mae </a:t>
            </a:r>
            <a:r>
              <a:rPr lang="en-GB" sz="1400" dirty="0" err="1">
                <a:solidFill>
                  <a:srgbClr val="120742"/>
                </a:solidFill>
              </a:rPr>
              <a:t>cyrchfannau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cystadleuol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cael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cysylltu</a:t>
            </a:r>
            <a:r>
              <a:rPr lang="en-GB" sz="1400" dirty="0">
                <a:solidFill>
                  <a:srgbClr val="120742"/>
                </a:solidFill>
              </a:rPr>
              <a:t> â </a:t>
            </a:r>
            <a:r>
              <a:rPr lang="en-GB" sz="1400" dirty="0" err="1">
                <a:solidFill>
                  <a:srgbClr val="120742"/>
                </a:solidFill>
              </a:rPr>
              <a:t>mathau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penodol</a:t>
            </a:r>
            <a:r>
              <a:rPr lang="en-GB" sz="1400" dirty="0">
                <a:solidFill>
                  <a:srgbClr val="120742"/>
                </a:solidFill>
              </a:rPr>
              <a:t> ac </a:t>
            </a:r>
            <a:r>
              <a:rPr lang="en-GB" sz="1400" dirty="0" err="1">
                <a:solidFill>
                  <a:srgbClr val="120742"/>
                </a:solidFill>
              </a:rPr>
              <a:t>adnabyddadwy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deithiau</a:t>
            </a:r>
            <a:r>
              <a:rPr lang="en-GB" sz="1400" dirty="0">
                <a:solidFill>
                  <a:srgbClr val="120742"/>
                </a:solidFill>
              </a:rPr>
              <a:t> – </a:t>
            </a:r>
            <a:r>
              <a:rPr lang="en-GB" sz="1400" b="1" dirty="0" err="1">
                <a:solidFill>
                  <a:srgbClr val="120742"/>
                </a:solidFill>
              </a:rPr>
              <a:t>nid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yw</a:t>
            </a:r>
            <a:r>
              <a:rPr lang="en-GB" sz="1400" b="1" dirty="0">
                <a:solidFill>
                  <a:srgbClr val="120742"/>
                </a:solidFill>
              </a:rPr>
              <a:t> Cymru felly </a:t>
            </a:r>
            <a:r>
              <a:rPr lang="en-GB" sz="1400" b="1" dirty="0" err="1">
                <a:solidFill>
                  <a:srgbClr val="120742"/>
                </a:solidFill>
              </a:rPr>
              <a:t>i’r</a:t>
            </a:r>
            <a:r>
              <a:rPr lang="en-GB" sz="1400" b="1" dirty="0">
                <a:solidFill>
                  <a:srgbClr val="120742"/>
                </a:solidFill>
              </a:rPr>
              <a:t> un </a:t>
            </a:r>
            <a:r>
              <a:rPr lang="en-GB" sz="1400" b="1" dirty="0" err="1">
                <a:solidFill>
                  <a:srgbClr val="120742"/>
                </a:solidFill>
              </a:rPr>
              <a:t>graddau</a:t>
            </a:r>
            <a:endParaRPr lang="en-GB" sz="1400" b="1" dirty="0">
              <a:solidFill>
                <a:srgbClr val="120742"/>
              </a:solidFill>
            </a:endParaRPr>
          </a:p>
          <a:p>
            <a:pPr marL="0" indent="0">
              <a:buNone/>
            </a:pPr>
            <a:endParaRPr lang="en-GB" sz="1400" b="1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b="1" dirty="0">
                <a:solidFill>
                  <a:srgbClr val="120742"/>
                </a:solidFill>
              </a:rPr>
              <a:t>Mae </a:t>
            </a:r>
            <a:r>
              <a:rPr lang="en-GB" sz="1400" b="1" dirty="0" err="1">
                <a:solidFill>
                  <a:srgbClr val="120742"/>
                </a:solidFill>
              </a:rPr>
              <a:t>teithwyr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yn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cysylltu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cyrchfannau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tebyg</a:t>
            </a:r>
            <a:r>
              <a:rPr lang="en-GB" sz="1400" b="1" dirty="0">
                <a:solidFill>
                  <a:srgbClr val="120742"/>
                </a:solidFill>
              </a:rPr>
              <a:t> â </a:t>
            </a:r>
            <a:r>
              <a:rPr lang="en-GB" sz="1400" b="1" dirty="0" err="1">
                <a:solidFill>
                  <a:srgbClr val="120742"/>
                </a:solidFill>
              </a:rPr>
              <a:t>chyfnodau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teithio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penodol</a:t>
            </a:r>
            <a:r>
              <a:rPr lang="en-GB" sz="1400" b="1" dirty="0">
                <a:solidFill>
                  <a:srgbClr val="120742"/>
                </a:solidFill>
              </a:rPr>
              <a:t> a </a:t>
            </a:r>
            <a:r>
              <a:rPr lang="en-GB" sz="1400" b="1" dirty="0" err="1">
                <a:solidFill>
                  <a:srgbClr val="120742"/>
                </a:solidFill>
              </a:rPr>
              <a:t>chlir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endParaRPr lang="en-GB" sz="1400" dirty="0">
              <a:solidFill>
                <a:srgbClr val="120742"/>
              </a:solidFill>
            </a:endParaRPr>
          </a:p>
          <a:p>
            <a:r>
              <a:rPr lang="en-GB" sz="1400" b="1" dirty="0">
                <a:solidFill>
                  <a:srgbClr val="120742"/>
                </a:solidFill>
              </a:rPr>
              <a:t>Yr Alban →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Teithiau</a:t>
            </a:r>
            <a:r>
              <a:rPr lang="en-GB" sz="1400" dirty="0">
                <a:solidFill>
                  <a:srgbClr val="120742"/>
                </a:solidFill>
              </a:rPr>
              <a:t> o </a:t>
            </a:r>
            <a:r>
              <a:rPr lang="en-GB" sz="1400" dirty="0" err="1">
                <a:solidFill>
                  <a:srgbClr val="120742"/>
                </a:solidFill>
              </a:rPr>
              <a:t>amgylch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Ucheldiroedd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tirweddau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eiconig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llwybrau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treftadaeth</a:t>
            </a: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b="1" dirty="0" err="1">
                <a:solidFill>
                  <a:srgbClr val="120742"/>
                </a:solidFill>
              </a:rPr>
              <a:t>Iwerddon</a:t>
            </a:r>
            <a:r>
              <a:rPr lang="en-GB" sz="1400" b="1" dirty="0">
                <a:solidFill>
                  <a:srgbClr val="120742"/>
                </a:solidFill>
              </a:rPr>
              <a:t> →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Teithiau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diwylliannol</a:t>
            </a:r>
            <a:r>
              <a:rPr lang="en-GB" sz="1400" dirty="0">
                <a:solidFill>
                  <a:srgbClr val="120742"/>
                </a:solidFill>
              </a:rPr>
              <a:t>, Wild Atlantic Way, </a:t>
            </a:r>
            <a:r>
              <a:rPr lang="en-GB" sz="1400" dirty="0" err="1">
                <a:solidFill>
                  <a:srgbClr val="120742"/>
                </a:solidFill>
              </a:rPr>
              <a:t>awyrgylch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cymdeithasol</a:t>
            </a: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b="1" dirty="0" err="1">
                <a:solidFill>
                  <a:srgbClr val="120742"/>
                </a:solidFill>
              </a:rPr>
              <a:t>Dinasoedd</a:t>
            </a:r>
            <a:r>
              <a:rPr lang="en-GB" sz="1400" b="1" dirty="0">
                <a:solidFill>
                  <a:srgbClr val="120742"/>
                </a:solidFill>
              </a:rPr>
              <a:t> y DU →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Gwyliau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byr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diwylliant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digwyddiadau</a:t>
            </a:r>
            <a:endParaRPr lang="en-GB" sz="1400" dirty="0">
              <a:solidFill>
                <a:srgbClr val="120742"/>
              </a:solidFill>
            </a:endParaRP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r>
              <a:rPr lang="en-GB" sz="1400" b="1" dirty="0" err="1">
                <a:solidFill>
                  <a:srgbClr val="120742"/>
                </a:solidFill>
              </a:rPr>
              <a:t>Mae’r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cysylltiadau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hyn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yn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helpu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teithwyr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i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ateb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dau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gwestiwn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allweddol</a:t>
            </a:r>
            <a:r>
              <a:rPr lang="en-GB" sz="1400" b="1" dirty="0">
                <a:solidFill>
                  <a:srgbClr val="120742"/>
                </a:solidFill>
              </a:rPr>
              <a:t>:</a:t>
            </a:r>
            <a:endParaRPr lang="en-GB" sz="1400" dirty="0">
              <a:solidFill>
                <a:srgbClr val="120742"/>
              </a:solidFill>
            </a:endParaRPr>
          </a:p>
          <a:p>
            <a:r>
              <a:rPr lang="en-GB" sz="1400" dirty="0">
                <a:solidFill>
                  <a:srgbClr val="120742"/>
                </a:solidFill>
              </a:rPr>
              <a:t>Pryd </a:t>
            </a:r>
            <a:r>
              <a:rPr lang="en-GB" sz="1400" dirty="0" err="1">
                <a:solidFill>
                  <a:srgbClr val="120742"/>
                </a:solidFill>
              </a:rPr>
              <a:t>ddylwn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fynd</a:t>
            </a:r>
            <a:r>
              <a:rPr lang="en-GB" sz="1400" dirty="0">
                <a:solidFill>
                  <a:srgbClr val="120742"/>
                </a:solidFill>
              </a:rPr>
              <a:t>?</a:t>
            </a:r>
          </a:p>
          <a:p>
            <a:r>
              <a:rPr lang="en-GB" sz="1400" dirty="0">
                <a:solidFill>
                  <a:srgbClr val="120742"/>
                </a:solidFill>
              </a:rPr>
              <a:t>Pam </a:t>
            </a:r>
            <a:r>
              <a:rPr lang="en-GB" sz="1400" dirty="0" err="1">
                <a:solidFill>
                  <a:srgbClr val="120742"/>
                </a:solidFill>
              </a:rPr>
              <a:t>ddylwn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fynd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nawr</a:t>
            </a:r>
            <a:r>
              <a:rPr lang="en-GB" sz="1400" dirty="0">
                <a:solidFill>
                  <a:srgbClr val="120742"/>
                </a:solidFill>
              </a:rPr>
              <a:t>?</a:t>
            </a:r>
          </a:p>
          <a:p>
            <a:pPr marL="0" indent="0">
              <a:buNone/>
            </a:pPr>
            <a:endParaRPr lang="en-GB" sz="14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120742"/>
                </a:solidFill>
              </a:rPr>
              <a:t>Anaml y </a:t>
            </a:r>
            <a:r>
              <a:rPr lang="en-GB" sz="1400" dirty="0" err="1">
                <a:solidFill>
                  <a:srgbClr val="120742"/>
                </a:solidFill>
              </a:rPr>
              <a:t>mae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Cymru’n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cael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chysylltu</a:t>
            </a:r>
            <a:r>
              <a:rPr lang="en-GB" sz="1400" dirty="0">
                <a:solidFill>
                  <a:srgbClr val="120742"/>
                </a:solidFill>
              </a:rPr>
              <a:t> ag </a:t>
            </a:r>
            <a:r>
              <a:rPr lang="en-GB" sz="1400" dirty="0" err="1">
                <a:solidFill>
                  <a:srgbClr val="120742"/>
                </a:solidFill>
              </a:rPr>
              <a:t>eiliad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deithio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benodol</a:t>
            </a:r>
            <a:r>
              <a:rPr lang="en-GB" sz="1400" dirty="0">
                <a:solidFill>
                  <a:srgbClr val="120742"/>
                </a:solidFill>
              </a:rPr>
              <a:t>.</a:t>
            </a:r>
            <a:br>
              <a:rPr lang="en-GB" sz="1400" dirty="0">
                <a:solidFill>
                  <a:srgbClr val="120742"/>
                </a:solidFill>
              </a:rPr>
            </a:br>
            <a:r>
              <a:rPr lang="en-GB" sz="1400" dirty="0">
                <a:solidFill>
                  <a:srgbClr val="120742"/>
                </a:solidFill>
              </a:rPr>
              <a:t>Yn </a:t>
            </a:r>
            <a:r>
              <a:rPr lang="en-GB" sz="1400" dirty="0" err="1">
                <a:solidFill>
                  <a:srgbClr val="120742"/>
                </a:solidFill>
              </a:rPr>
              <a:t>hytrach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mae’n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tueddu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</a:t>
            </a:r>
            <a:r>
              <a:rPr lang="en-GB" sz="1400" dirty="0">
                <a:solidFill>
                  <a:srgbClr val="120742"/>
                </a:solidFill>
              </a:rPr>
              <a:t> aros </a:t>
            </a:r>
            <a:r>
              <a:rPr lang="en-GB" sz="1400" dirty="0" err="1">
                <a:solidFill>
                  <a:srgbClr val="120742"/>
                </a:solidFill>
              </a:rPr>
              <a:t>mewn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categori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ehangach</a:t>
            </a:r>
            <a:r>
              <a:rPr lang="en-GB" sz="1400" dirty="0">
                <a:solidFill>
                  <a:srgbClr val="120742"/>
                </a:solidFill>
              </a:rPr>
              <a:t> o “</a:t>
            </a:r>
            <a:r>
              <a:rPr lang="en-GB" sz="1400" dirty="0" err="1">
                <a:solidFill>
                  <a:srgbClr val="120742"/>
                </a:solidFill>
              </a:rPr>
              <a:t>rywle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braf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ymweld</a:t>
            </a:r>
            <a:r>
              <a:rPr lang="en-GB" sz="1400" dirty="0">
                <a:solidFill>
                  <a:srgbClr val="120742"/>
                </a:solidFill>
              </a:rPr>
              <a:t> ag </a:t>
            </a:r>
            <a:r>
              <a:rPr lang="en-GB" sz="1400" dirty="0" err="1">
                <a:solidFill>
                  <a:srgbClr val="120742"/>
                </a:solidFill>
              </a:rPr>
              <a:t>ef</a:t>
            </a:r>
            <a:r>
              <a:rPr lang="en-GB" sz="1400" dirty="0">
                <a:solidFill>
                  <a:srgbClr val="120742"/>
                </a:solidFill>
              </a:rPr>
              <a:t>.”</a:t>
            </a:r>
          </a:p>
          <a:p>
            <a:pPr marL="0" indent="0">
              <a:buNone/>
            </a:pPr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b="1" dirty="0" err="1">
                <a:solidFill>
                  <a:srgbClr val="120742"/>
                </a:solidFill>
              </a:rPr>
              <a:t>Heb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reswm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clir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weithredu</a:t>
            </a:r>
            <a:r>
              <a:rPr lang="en-GB" sz="1600" b="1" dirty="0">
                <a:solidFill>
                  <a:srgbClr val="120742"/>
                </a:solidFill>
              </a:rPr>
              <a:t>, </a:t>
            </a:r>
            <a:r>
              <a:rPr lang="en-GB" sz="1600" b="1" dirty="0" err="1">
                <a:solidFill>
                  <a:srgbClr val="120742"/>
                </a:solidFill>
              </a:rPr>
              <a:t>mae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teithiau’n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fwy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tebygol</a:t>
            </a:r>
            <a:r>
              <a:rPr lang="en-GB" sz="1600" b="1" dirty="0">
                <a:solidFill>
                  <a:srgbClr val="120742"/>
                </a:solidFill>
              </a:rPr>
              <a:t> o </a:t>
            </a:r>
            <a:r>
              <a:rPr lang="en-GB" sz="1600" b="1" dirty="0" err="1">
                <a:solidFill>
                  <a:srgbClr val="120742"/>
                </a:solidFill>
              </a:rPr>
              <a:t>gael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eu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gohirio</a:t>
            </a:r>
            <a:r>
              <a:rPr lang="en-GB" sz="1600" b="1" dirty="0">
                <a:solidFill>
                  <a:srgbClr val="120742"/>
                </a:solidFill>
              </a:rPr>
              <a:t>.</a:t>
            </a:r>
            <a:endParaRPr lang="en-GB" sz="1600" b="1" noProof="0" dirty="0">
              <a:solidFill>
                <a:srgbClr val="120742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F9ACF6B-4337-200B-02A1-BB43666BA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0"/>
            <a:ext cx="4610100" cy="660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9BF4E2-6194-AAE7-6AD1-4D0C51133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dirty="0">
              <a:solidFill>
                <a:schemeClr val="accent2">
                  <a:lumMod val="10000"/>
                </a:schemeClr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87069A-57E3-8A8B-DB1A-0E8C83C02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868296"/>
            <a:ext cx="607830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71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5128E-754D-D77F-4D1A-68A4CFAD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8678FB7E-3DDF-BAFB-4E6C-8AF0A9C9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985" y="0"/>
            <a:ext cx="5291015" cy="66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2BE37C1B-700E-7C4D-C490-3D64660E476A}"/>
              </a:ext>
            </a:extLst>
          </p:cNvPr>
          <p:cNvSpPr txBox="1">
            <a:spLocks/>
          </p:cNvSpPr>
          <p:nvPr/>
        </p:nvSpPr>
        <p:spPr>
          <a:xfrm>
            <a:off x="98967" y="364075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6C3DFF7A-C501-E214-F026-39ED06050F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967" y="851121"/>
            <a:ext cx="5885813" cy="7009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Mae’r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cysylltiad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â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hunaniaeth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teithwyr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eang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nid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yw’n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ddigon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penodol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neu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nodedig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3C1E1B53-EAE2-CFE0-DA40-DFABCC1B8E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3619" y="1683395"/>
            <a:ext cx="6485174" cy="5121447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>
                <a:solidFill>
                  <a:srgbClr val="120742"/>
                </a:solidFill>
              </a:rPr>
              <a:t>Pan </a:t>
            </a:r>
            <a:r>
              <a:rPr lang="en-GB" sz="1400" dirty="0" err="1">
                <a:solidFill>
                  <a:srgbClr val="120742"/>
                </a:solidFill>
              </a:rPr>
              <a:t>ofynnwyd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iddynt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teimlai’r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cyfranogwyr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fod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Cymru’n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apelio’n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eang</a:t>
            </a:r>
            <a:r>
              <a:rPr lang="en-GB" sz="1400" dirty="0">
                <a:solidFill>
                  <a:srgbClr val="120742"/>
                </a:solidFill>
              </a:rPr>
              <a:t> at:</a:t>
            </a:r>
          </a:p>
          <a:p>
            <a:r>
              <a:rPr lang="en-GB" sz="1400" dirty="0" err="1">
                <a:solidFill>
                  <a:srgbClr val="120742"/>
                </a:solidFill>
              </a:rPr>
              <a:t>Garwyr</a:t>
            </a:r>
            <a:r>
              <a:rPr lang="en-GB" sz="1400" dirty="0">
                <a:solidFill>
                  <a:srgbClr val="120742"/>
                </a:solidFill>
              </a:rPr>
              <a:t> yr </a:t>
            </a:r>
            <a:r>
              <a:rPr lang="en-GB" sz="1400" dirty="0" err="1">
                <a:solidFill>
                  <a:srgbClr val="120742"/>
                </a:solidFill>
              </a:rPr>
              <a:t>awyr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agored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</a:p>
          <a:p>
            <a:r>
              <a:rPr lang="en-GB" sz="1400" dirty="0" err="1">
                <a:solidFill>
                  <a:srgbClr val="120742"/>
                </a:solidFill>
              </a:rPr>
              <a:t>Chwilwyr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treftadaeth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</a:p>
          <a:p>
            <a:r>
              <a:rPr lang="en-GB" sz="1400" dirty="0" err="1">
                <a:solidFill>
                  <a:srgbClr val="120742"/>
                </a:solidFill>
              </a:rPr>
              <a:t>Cyplau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</a:p>
          <a:p>
            <a:r>
              <a:rPr lang="en-GB" sz="1400" dirty="0" err="1">
                <a:solidFill>
                  <a:srgbClr val="120742"/>
                </a:solidFill>
              </a:rPr>
              <a:t>Pobl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wedi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ymddeol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</a:p>
          <a:p>
            <a:r>
              <a:rPr lang="en-GB" sz="1400" dirty="0" err="1">
                <a:solidFill>
                  <a:srgbClr val="120742"/>
                </a:solidFill>
              </a:rPr>
              <a:t>Teuluoedd</a:t>
            </a:r>
            <a:endParaRPr lang="en-GB" sz="1400" dirty="0">
              <a:solidFill>
                <a:srgbClr val="120742"/>
              </a:solidFill>
            </a:endParaRPr>
          </a:p>
          <a:p>
            <a:endParaRPr lang="en-GB" sz="14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400" dirty="0" err="1">
                <a:solidFill>
                  <a:srgbClr val="120742"/>
                </a:solidFill>
              </a:rPr>
              <a:t>Mae’r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apêl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eang</a:t>
            </a:r>
            <a:r>
              <a:rPr lang="en-GB" sz="1400" dirty="0">
                <a:solidFill>
                  <a:srgbClr val="120742"/>
                </a:solidFill>
              </a:rPr>
              <a:t> hon </a:t>
            </a:r>
            <a:r>
              <a:rPr lang="en-GB" sz="1400" dirty="0" err="1">
                <a:solidFill>
                  <a:srgbClr val="120742"/>
                </a:solidFill>
              </a:rPr>
              <a:t>yn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dirty="0" err="1">
                <a:solidFill>
                  <a:srgbClr val="120742"/>
                </a:solidFill>
              </a:rPr>
              <a:t>gryfder</a:t>
            </a:r>
            <a:r>
              <a:rPr lang="en-GB" sz="1400" dirty="0">
                <a:solidFill>
                  <a:srgbClr val="120742"/>
                </a:solidFill>
              </a:rPr>
              <a:t>, </a:t>
            </a:r>
            <a:r>
              <a:rPr lang="en-GB" sz="1400" dirty="0" err="1">
                <a:solidFill>
                  <a:srgbClr val="120742"/>
                </a:solidFill>
              </a:rPr>
              <a:t>ond</a:t>
            </a:r>
            <a:r>
              <a:rPr lang="en-GB" sz="1400" dirty="0">
                <a:solidFill>
                  <a:srgbClr val="120742"/>
                </a:solidFill>
              </a:rPr>
              <a:t> </a:t>
            </a:r>
            <a:r>
              <a:rPr lang="en-GB" sz="1400" b="1" dirty="0">
                <a:solidFill>
                  <a:srgbClr val="120742"/>
                </a:solidFill>
              </a:rPr>
              <a:t>gall </a:t>
            </a:r>
            <a:r>
              <a:rPr lang="en-GB" sz="1400" b="1" dirty="0" err="1">
                <a:solidFill>
                  <a:srgbClr val="120742"/>
                </a:solidFill>
              </a:rPr>
              <a:t>wneud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i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safleoliad</a:t>
            </a:r>
            <a:r>
              <a:rPr lang="en-GB" sz="1400" b="1" dirty="0">
                <a:solidFill>
                  <a:srgbClr val="120742"/>
                </a:solidFill>
              </a:rPr>
              <a:t> Cymru </a:t>
            </a:r>
            <a:r>
              <a:rPr lang="en-GB" sz="1400" b="1" dirty="0" err="1">
                <a:solidFill>
                  <a:srgbClr val="120742"/>
                </a:solidFill>
              </a:rPr>
              <a:t>deimlo’n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llai</a:t>
            </a:r>
            <a:r>
              <a:rPr lang="en-GB" sz="1400" b="1" dirty="0">
                <a:solidFill>
                  <a:srgbClr val="120742"/>
                </a:solidFill>
              </a:rPr>
              <a:t> </a:t>
            </a:r>
            <a:r>
              <a:rPr lang="en-GB" sz="1400" b="1" dirty="0" err="1">
                <a:solidFill>
                  <a:srgbClr val="120742"/>
                </a:solidFill>
              </a:rPr>
              <a:t>diffiniedig</a:t>
            </a:r>
            <a:r>
              <a:rPr lang="en-GB" sz="1400" b="1" dirty="0">
                <a:solidFill>
                  <a:srgbClr val="120742"/>
                </a:solidFill>
              </a:rPr>
              <a:t>. </a:t>
            </a:r>
          </a:p>
          <a:p>
            <a:pPr marL="0" indent="0">
              <a:buNone/>
            </a:pPr>
            <a:endParaRPr lang="en-GB" sz="1400" b="1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cy-GB" sz="1400" dirty="0">
                <a:solidFill>
                  <a:srgbClr val="120742"/>
                </a:solidFill>
              </a:rPr>
              <a:t>Mae llai o deithwyr – yn enwedig y tu allan i segmentau hŷn neu’r rhai sy’n canolbwyntio ar weithgareddau awyr agored – yn mynegi teimlad cryf o:</a:t>
            </a:r>
          </a:p>
          <a:p>
            <a:pPr marL="0" indent="0">
              <a:buNone/>
            </a:pPr>
            <a:endParaRPr lang="cy-GB" sz="14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cy-GB" sz="1400" dirty="0">
                <a:solidFill>
                  <a:srgbClr val="120742"/>
                </a:solidFill>
              </a:rPr>
              <a:t>“Mae hyn yn teimlo fel pe bai wedi’i greu i mi.”</a:t>
            </a:r>
          </a:p>
          <a:p>
            <a:pPr marL="0" indent="0">
              <a:buNone/>
            </a:pPr>
            <a:endParaRPr lang="cy-GB" sz="140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800" b="1" dirty="0">
                <a:solidFill>
                  <a:srgbClr val="120742"/>
                </a:solidFill>
              </a:rPr>
              <a:t>Mae </a:t>
            </a:r>
            <a:r>
              <a:rPr lang="en-GB" sz="1800" b="1" dirty="0" err="1">
                <a:solidFill>
                  <a:srgbClr val="120742"/>
                </a:solidFill>
              </a:rPr>
              <a:t>cymhelliant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yn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gadarnhaol</a:t>
            </a:r>
            <a:r>
              <a:rPr lang="en-GB" sz="1800" b="1" dirty="0">
                <a:solidFill>
                  <a:srgbClr val="120742"/>
                </a:solidFill>
              </a:rPr>
              <a:t> – </a:t>
            </a:r>
            <a:r>
              <a:rPr lang="en-GB" sz="1800" b="1" dirty="0" err="1">
                <a:solidFill>
                  <a:srgbClr val="120742"/>
                </a:solidFill>
              </a:rPr>
              <a:t>ond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nid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yw</a:t>
            </a:r>
            <a:r>
              <a:rPr lang="en-GB" sz="1800" b="1" dirty="0">
                <a:solidFill>
                  <a:srgbClr val="120742"/>
                </a:solidFill>
              </a:rPr>
              <a:t> bob </a:t>
            </a:r>
            <a:r>
              <a:rPr lang="en-GB" sz="1800" b="1" dirty="0" err="1">
                <a:solidFill>
                  <a:srgbClr val="120742"/>
                </a:solidFill>
              </a:rPr>
              <a:t>amser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yn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apelio’n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bersonol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yn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gryf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r>
              <a:rPr lang="en-GB" sz="1800" b="1" noProof="0" dirty="0">
                <a:solidFill>
                  <a:srgbClr val="120742"/>
                </a:solidFill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B7EC2D-7511-F6FD-1809-C05328BDA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dirty="0">
              <a:solidFill>
                <a:schemeClr val="accent2">
                  <a:lumMod val="10000"/>
                </a:schemeClr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0C5E17D-5DDC-F2E4-BF32-4316094CDD9A}"/>
              </a:ext>
            </a:extLst>
          </p:cNvPr>
          <p:cNvSpPr/>
          <p:nvPr/>
        </p:nvSpPr>
        <p:spPr>
          <a:xfrm>
            <a:off x="7914655" y="3233615"/>
            <a:ext cx="3063702" cy="1118985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i="1" noProof="0" dirty="0"/>
          </a:p>
          <a:p>
            <a:pPr algn="ctr"/>
            <a:endParaRPr lang="en-GB" sz="2000" i="1" noProof="0" dirty="0"/>
          </a:p>
          <a:p>
            <a:pPr algn="ctr"/>
            <a:endParaRPr lang="en-GB" i="1" noProof="0" dirty="0"/>
          </a:p>
          <a:p>
            <a:pPr algn="ctr"/>
            <a:r>
              <a:rPr lang="en-GB" i="1" noProof="0" dirty="0"/>
              <a:t>“</a:t>
            </a:r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ymddangos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heddychlon</a:t>
            </a:r>
            <a:r>
              <a:rPr lang="en-GB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GB" i="1" noProof="0" dirty="0"/>
              <a:t>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cy-GB" sz="1400" i="1" dirty="0"/>
              <a:t>hŷn</a:t>
            </a:r>
            <a:r>
              <a:rPr lang="en-GB" sz="1400" i="1" noProof="0" dirty="0"/>
              <a:t>, U</a:t>
            </a:r>
            <a:r>
              <a:rPr lang="en-GB" sz="1400" i="1" dirty="0"/>
              <a:t>DA</a:t>
            </a:r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600" i="1" noProof="0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39F9172D-DED0-D602-D4D6-01A12068258E}"/>
              </a:ext>
            </a:extLst>
          </p:cNvPr>
          <p:cNvSpPr/>
          <p:nvPr/>
        </p:nvSpPr>
        <p:spPr>
          <a:xfrm>
            <a:off x="8014641" y="4655053"/>
            <a:ext cx="2963716" cy="1000502"/>
          </a:xfrm>
          <a:prstGeom prst="wedgeRoundRectCallout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i="1" noProof="0" dirty="0"/>
          </a:p>
          <a:p>
            <a:pPr algn="ctr"/>
            <a:endParaRPr lang="en-GB" sz="2000" i="1" noProof="0" dirty="0"/>
          </a:p>
          <a:p>
            <a:pPr algn="ctr"/>
            <a:endParaRPr lang="en-GB" i="1" noProof="0" dirty="0"/>
          </a:p>
          <a:p>
            <a:pPr algn="ctr"/>
            <a:r>
              <a:rPr lang="en-GB" dirty="0"/>
              <a:t>“</a:t>
            </a:r>
            <a:r>
              <a:rPr lang="en-GB" dirty="0" err="1"/>
              <a:t>Byddai’n</a:t>
            </a:r>
            <a:r>
              <a:rPr lang="en-GB" dirty="0"/>
              <a:t> </a:t>
            </a:r>
            <a:r>
              <a:rPr lang="en-GB" dirty="0" err="1"/>
              <a:t>braf</a:t>
            </a:r>
            <a:r>
              <a:rPr lang="en-GB" dirty="0"/>
              <a:t>.”</a:t>
            </a:r>
          </a:p>
          <a:p>
            <a:pPr algn="ctr"/>
            <a:endParaRPr lang="en-GB" noProof="0" dirty="0"/>
          </a:p>
          <a:p>
            <a:pPr algn="ctr"/>
            <a:r>
              <a:rPr lang="en-GB" sz="1400" i="1" dirty="0" err="1"/>
              <a:t>Annibynwyr</a:t>
            </a:r>
            <a:r>
              <a:rPr lang="en-GB" sz="1400" i="1" dirty="0"/>
              <a:t> </a:t>
            </a:r>
            <a:r>
              <a:rPr lang="en-GB" sz="1400" i="1" dirty="0" err="1"/>
              <a:t>Ifanc</a:t>
            </a:r>
            <a:r>
              <a:rPr lang="en-GB" sz="1400" i="1" dirty="0"/>
              <a:t>,</a:t>
            </a:r>
            <a:r>
              <a:rPr lang="en-GB" sz="1400" i="1" noProof="0" dirty="0"/>
              <a:t> </a:t>
            </a:r>
            <a:r>
              <a:rPr lang="en-GB" sz="1400" i="1" dirty="0"/>
              <a:t>DU</a:t>
            </a:r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400" i="1" noProof="0" dirty="0"/>
          </a:p>
          <a:p>
            <a:pPr algn="ctr"/>
            <a:endParaRPr lang="en-GB" sz="1600" i="1" noProof="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6D4AED-3F33-853D-223D-A1B14A942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719804"/>
            <a:ext cx="607830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447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C946B-F0B7-4BC3-C94C-A74749EA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AA0AD-2F27-AF25-9C0F-CB3D7EBAB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0429" y="0"/>
            <a:ext cx="5141571" cy="6627412"/>
          </a:xfrm>
          <a:prstGeom prst="rect">
            <a:avLst/>
          </a:prstGeom>
        </p:spPr>
      </p:pic>
      <p:sp>
        <p:nvSpPr>
          <p:cNvPr id="2" name="Title 7">
            <a:extLst>
              <a:ext uri="{FF2B5EF4-FFF2-40B4-BE49-F238E27FC236}">
                <a16:creationId xmlns:a16="http://schemas.microsoft.com/office/drawing/2014/main" id="{C703D858-3EA5-B4E1-3D20-28E6B2BA753F}"/>
              </a:ext>
            </a:extLst>
          </p:cNvPr>
          <p:cNvSpPr txBox="1">
            <a:spLocks/>
          </p:cNvSpPr>
          <p:nvPr/>
        </p:nvSpPr>
        <p:spPr>
          <a:xfrm>
            <a:off x="98967" y="364075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11432A0F-B45B-87DB-2411-5F5AFA6E52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3619" y="981551"/>
            <a:ext cx="6711695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Diagnosis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cymhelliant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teimlad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cadarnhaol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ond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brys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cyfyngedig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Content Placeholder 7" descr="&#10;">
            <a:extLst>
              <a:ext uri="{FF2B5EF4-FFF2-40B4-BE49-F238E27FC236}">
                <a16:creationId xmlns:a16="http://schemas.microsoft.com/office/drawing/2014/main" id="{725571AE-7F71-EB74-537C-CD81BB9687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3619" y="1819457"/>
            <a:ext cx="6602775" cy="2705651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rgbClr val="120742"/>
                </a:solidFill>
              </a:rPr>
              <a:t>Mae </a:t>
            </a:r>
            <a:r>
              <a:rPr lang="en-GB" sz="1600" dirty="0" err="1">
                <a:solidFill>
                  <a:srgbClr val="120742"/>
                </a:solidFill>
              </a:rPr>
              <a:t>Cymru’n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elwa</a:t>
            </a:r>
            <a:r>
              <a:rPr lang="en-GB" sz="1600" dirty="0">
                <a:solidFill>
                  <a:srgbClr val="120742"/>
                </a:solidFill>
              </a:rPr>
              <a:t> o </a:t>
            </a:r>
            <a:r>
              <a:rPr lang="en-GB" sz="1600" dirty="0" err="1">
                <a:solidFill>
                  <a:srgbClr val="120742"/>
                </a:solidFill>
              </a:rPr>
              <a:t>deimladau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cadarnhaol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eang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  <a:br>
              <a:rPr lang="en-GB" sz="1600" dirty="0">
                <a:solidFill>
                  <a:srgbClr val="120742"/>
                </a:solidFill>
              </a:rPr>
            </a:br>
            <a:r>
              <a:rPr lang="en-GB" sz="1600" dirty="0" err="1">
                <a:solidFill>
                  <a:srgbClr val="120742"/>
                </a:solidFill>
              </a:rPr>
              <a:t>Fodd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bynnag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nid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hyn</a:t>
            </a:r>
            <a:r>
              <a:rPr lang="en-GB" sz="1600" dirty="0">
                <a:solidFill>
                  <a:srgbClr val="120742"/>
                </a:solidFill>
              </a:rPr>
              <a:t> bob </a:t>
            </a:r>
            <a:r>
              <a:rPr lang="en-GB" sz="1600" dirty="0" err="1">
                <a:solidFill>
                  <a:srgbClr val="120742"/>
                </a:solidFill>
              </a:rPr>
              <a:t>amser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trosi’n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flaenoriaethu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cryf</a:t>
            </a:r>
            <a:r>
              <a:rPr lang="en-GB" sz="1600" dirty="0">
                <a:solidFill>
                  <a:srgbClr val="120742"/>
                </a:solidFill>
              </a:rPr>
              <a:t>. Yn </a:t>
            </a:r>
            <a:r>
              <a:rPr lang="en-GB" sz="1600" dirty="0" err="1">
                <a:solidFill>
                  <a:srgbClr val="120742"/>
                </a:solidFill>
              </a:rPr>
              <a:t>nhermau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ymddygiad</a:t>
            </a:r>
            <a:r>
              <a:rPr lang="en-GB" sz="1600" dirty="0">
                <a:solidFill>
                  <a:srgbClr val="120742"/>
                </a:solidFill>
              </a:rPr>
              <a:t>:</a:t>
            </a:r>
          </a:p>
          <a:p>
            <a:r>
              <a:rPr lang="en-GB" sz="1600" dirty="0">
                <a:solidFill>
                  <a:srgbClr val="120742"/>
                </a:solidFill>
              </a:rPr>
              <a:t>Yn </a:t>
            </a:r>
            <a:r>
              <a:rPr lang="en-GB" sz="1600" dirty="0" err="1">
                <a:solidFill>
                  <a:srgbClr val="120742"/>
                </a:solidFill>
              </a:rPr>
              <a:t>cael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edmygu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ond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nid</a:t>
            </a:r>
            <a:r>
              <a:rPr lang="en-GB" sz="1600" dirty="0">
                <a:solidFill>
                  <a:srgbClr val="120742"/>
                </a:solidFill>
              </a:rPr>
              <a:t> bob </a:t>
            </a:r>
            <a:r>
              <a:rPr lang="en-GB" sz="1600" dirty="0" err="1">
                <a:solidFill>
                  <a:srgbClr val="120742"/>
                </a:solidFill>
              </a:rPr>
              <a:t>amser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frys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>
                <a:solidFill>
                  <a:srgbClr val="120742"/>
                </a:solidFill>
              </a:rPr>
              <a:t>Yn </a:t>
            </a:r>
            <a:r>
              <a:rPr lang="en-GB" sz="1600" dirty="0" err="1">
                <a:solidFill>
                  <a:srgbClr val="120742"/>
                </a:solidFill>
              </a:rPr>
              <a:t>apelio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ond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aml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hawdd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ohirio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r>
              <a:rPr lang="en-GB" sz="1600" dirty="0">
                <a:solidFill>
                  <a:srgbClr val="120742"/>
                </a:solidFill>
              </a:rPr>
              <a:t>Yn </a:t>
            </a:r>
            <a:r>
              <a:rPr lang="en-GB" sz="1600" dirty="0" err="1">
                <a:solidFill>
                  <a:srgbClr val="120742"/>
                </a:solidFill>
              </a:rPr>
              <a:t>bleserus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ond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nid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gyson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</a:t>
            </a:r>
            <a:r>
              <a:rPr lang="en-GB" sz="1600" dirty="0">
                <a:solidFill>
                  <a:srgbClr val="120742"/>
                </a:solidFill>
              </a:rPr>
              <a:t> frig y </a:t>
            </a:r>
            <a:r>
              <a:rPr lang="en-GB" sz="1600" dirty="0" err="1">
                <a:solidFill>
                  <a:srgbClr val="120742"/>
                </a:solidFill>
              </a:rPr>
              <a:t>rhestr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</a:p>
          <a:p>
            <a:pPr marL="0" indent="0">
              <a:buNone/>
            </a:pPr>
            <a:endParaRPr lang="en-GB" sz="1600" noProof="0" dirty="0">
              <a:solidFill>
                <a:srgbClr val="12074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120742"/>
                </a:solidFill>
              </a:rPr>
              <a:t>Mae </a:t>
            </a:r>
            <a:r>
              <a:rPr lang="en-GB" sz="1600" dirty="0" err="1">
                <a:solidFill>
                  <a:srgbClr val="120742"/>
                </a:solidFill>
              </a:rPr>
              <a:t>Gallu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Chyfle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creu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ffrithiant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strwythurol</a:t>
            </a:r>
            <a:r>
              <a:rPr lang="en-GB" sz="1600" dirty="0">
                <a:solidFill>
                  <a:srgbClr val="120742"/>
                </a:solidFill>
              </a:rPr>
              <a:t>, ac </a:t>
            </a:r>
            <a:r>
              <a:rPr lang="en-GB" sz="1600" b="1" dirty="0" err="1">
                <a:solidFill>
                  <a:srgbClr val="120742"/>
                </a:solidFill>
              </a:rPr>
              <a:t>nid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yw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Cymhelliant</a:t>
            </a:r>
            <a:r>
              <a:rPr lang="en-GB" sz="1600" b="1" dirty="0">
                <a:solidFill>
                  <a:srgbClr val="120742"/>
                </a:solidFill>
              </a:rPr>
              <a:t> bob </a:t>
            </a:r>
            <a:r>
              <a:rPr lang="en-GB" sz="1600" b="1" dirty="0" err="1">
                <a:solidFill>
                  <a:srgbClr val="120742"/>
                </a:solidFill>
              </a:rPr>
              <a:t>amser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ddigon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cryf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i’w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oresgyn</a:t>
            </a:r>
            <a:r>
              <a:rPr lang="en-GB" sz="1600" b="1" dirty="0">
                <a:solidFill>
                  <a:srgbClr val="120742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58F34-F0C3-7AFF-A394-97990D28D670}"/>
              </a:ext>
            </a:extLst>
          </p:cNvPr>
          <p:cNvSpPr txBox="1"/>
          <p:nvPr/>
        </p:nvSpPr>
        <p:spPr>
          <a:xfrm>
            <a:off x="203619" y="4813739"/>
            <a:ext cx="63805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120742"/>
                </a:solidFill>
              </a:rPr>
              <a:t>Er </a:t>
            </a:r>
            <a:r>
              <a:rPr lang="en-GB" sz="1600" dirty="0" err="1">
                <a:solidFill>
                  <a:srgbClr val="120742"/>
                </a:solidFill>
              </a:rPr>
              <a:t>mwyn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cryfhau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trosi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diddordeb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weithred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efallai</a:t>
            </a:r>
            <a:r>
              <a:rPr lang="en-GB" sz="1600" dirty="0">
                <a:solidFill>
                  <a:srgbClr val="120742"/>
                </a:solidFill>
              </a:rPr>
              <a:t> y </a:t>
            </a:r>
            <a:r>
              <a:rPr lang="en-GB" sz="1600" dirty="0" err="1">
                <a:solidFill>
                  <a:srgbClr val="120742"/>
                </a:solidFill>
              </a:rPr>
              <a:t>bydd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angen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Gymru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symud</a:t>
            </a:r>
            <a:r>
              <a:rPr lang="en-GB" sz="1600" dirty="0">
                <a:solidFill>
                  <a:srgbClr val="120742"/>
                </a:solidFill>
              </a:rPr>
              <a:t> o:</a:t>
            </a:r>
          </a:p>
          <a:p>
            <a:r>
              <a:rPr lang="en-GB" sz="1600" b="1" dirty="0">
                <a:solidFill>
                  <a:srgbClr val="120742"/>
                </a:solidFill>
              </a:rPr>
              <a:t>“Mae </a:t>
            </a:r>
            <a:r>
              <a:rPr lang="en-GB" sz="1600" b="1" dirty="0" err="1">
                <a:solidFill>
                  <a:srgbClr val="120742"/>
                </a:solidFill>
              </a:rPr>
              <a:t>hynny’n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edrych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hyfryd</a:t>
            </a:r>
            <a:r>
              <a:rPr lang="en-GB" sz="1600" b="1" dirty="0">
                <a:solidFill>
                  <a:srgbClr val="120742"/>
                </a:solidFill>
              </a:rPr>
              <a:t>”</a:t>
            </a:r>
            <a:r>
              <a:rPr lang="en-GB" sz="1600" dirty="0">
                <a:solidFill>
                  <a:srgbClr val="120742"/>
                </a:solidFill>
              </a:rPr>
              <a:t> → </a:t>
            </a:r>
            <a:r>
              <a:rPr lang="en-GB" sz="1600" b="1" dirty="0">
                <a:solidFill>
                  <a:srgbClr val="120742"/>
                </a:solidFill>
              </a:rPr>
              <a:t>“</a:t>
            </a:r>
            <a:r>
              <a:rPr lang="en-GB" sz="1600" b="1" dirty="0" err="1">
                <a:solidFill>
                  <a:srgbClr val="120742"/>
                </a:solidFill>
              </a:rPr>
              <a:t>Dyna’r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hyn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rydyn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ni’n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mynd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i’w</a:t>
            </a:r>
            <a:r>
              <a:rPr lang="en-GB" sz="1600" b="1" dirty="0">
                <a:solidFill>
                  <a:srgbClr val="120742"/>
                </a:solidFill>
              </a:rPr>
              <a:t> </a:t>
            </a:r>
            <a:r>
              <a:rPr lang="en-GB" sz="1600" b="1" dirty="0" err="1">
                <a:solidFill>
                  <a:srgbClr val="120742"/>
                </a:solidFill>
              </a:rPr>
              <a:t>wneud</a:t>
            </a:r>
            <a:r>
              <a:rPr lang="en-GB" sz="1600" b="1" dirty="0">
                <a:solidFill>
                  <a:srgbClr val="120742"/>
                </a:solidFill>
              </a:rPr>
              <a:t>.”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02DDA8-7D6C-F237-022A-2DF198726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solidFill>
                <a:schemeClr val="accent2">
                  <a:lumMod val="10000"/>
                </a:schemeClr>
              </a:solidFill>
            </a:endParaRPr>
          </a:p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dirty="0">
              <a:solidFill>
                <a:schemeClr val="accent2">
                  <a:lumMod val="10000"/>
                </a:schemeClr>
              </a:solidFill>
            </a:endParaRPr>
          </a:p>
          <a:p>
            <a:pPr algn="ctr"/>
            <a:endParaRPr lang="en-GB" b="1" noProof="0" dirty="0">
              <a:solidFill>
                <a:srgbClr val="12074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2070E4-FE0C-33D1-D1E0-34C7699C4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719804"/>
            <a:ext cx="607830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373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9C57B-6737-75A5-61C5-CADE9FB5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7621602D-1120-F1C9-825F-0EB19A56C12F}"/>
              </a:ext>
            </a:extLst>
          </p:cNvPr>
          <p:cNvSpPr txBox="1">
            <a:spLocks/>
          </p:cNvSpPr>
          <p:nvPr/>
        </p:nvSpPr>
        <p:spPr>
          <a:xfrm>
            <a:off x="98967" y="556687"/>
            <a:ext cx="6485174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 descr="Motivation is consistently positive across segments but sometimes lacks the specific emotional hooks needed to convert interest into action for different life stages &#10;">
            <a:extLst>
              <a:ext uri="{FF2B5EF4-FFF2-40B4-BE49-F238E27FC236}">
                <a16:creationId xmlns:a16="http://schemas.microsoft.com/office/drawing/2014/main" id="{CF7403DC-810D-9677-E516-1FFAA0A8535A}"/>
              </a:ext>
            </a:extLst>
          </p:cNvPr>
          <p:cNvSpPr txBox="1">
            <a:spLocks/>
          </p:cNvSpPr>
          <p:nvPr/>
        </p:nvSpPr>
        <p:spPr>
          <a:xfrm>
            <a:off x="98968" y="1060908"/>
            <a:ext cx="11641928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b="1" dirty="0"/>
              <a:t>Mae </a:t>
            </a:r>
            <a:r>
              <a:rPr lang="en-GB" b="1" dirty="0" err="1"/>
              <a:t>cymhelliant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gadarnhaol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gyson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draws </a:t>
            </a:r>
            <a:r>
              <a:rPr lang="en-GB" b="1" dirty="0" err="1"/>
              <a:t>segmentau</a:t>
            </a:r>
            <a:r>
              <a:rPr lang="en-GB" b="1" dirty="0"/>
              <a:t>, </a:t>
            </a:r>
            <a:r>
              <a:rPr lang="en-GB" b="1" dirty="0" err="1"/>
              <a:t>ond</a:t>
            </a:r>
            <a:r>
              <a:rPr lang="en-GB" b="1" dirty="0"/>
              <a:t> </a:t>
            </a:r>
            <a:r>
              <a:rPr lang="en-GB" b="1" dirty="0" err="1"/>
              <a:t>weithiau</a:t>
            </a:r>
            <a:r>
              <a:rPr lang="en-GB" b="1" dirty="0"/>
              <a:t> </a:t>
            </a:r>
            <a:r>
              <a:rPr lang="en-GB" b="1" dirty="0" err="1"/>
              <a:t>nid</a:t>
            </a:r>
            <a:r>
              <a:rPr lang="en-GB" b="1" dirty="0"/>
              <a:t> </a:t>
            </a:r>
            <a:r>
              <a:rPr lang="en-GB" b="1" dirty="0" err="1"/>
              <a:t>oes</a:t>
            </a:r>
            <a:r>
              <a:rPr lang="en-GB" b="1" dirty="0"/>
              <a:t> </a:t>
            </a:r>
            <a:r>
              <a:rPr lang="en-GB" b="1" dirty="0" err="1"/>
              <a:t>ganddo’r</a:t>
            </a:r>
            <a:r>
              <a:rPr lang="en-GB" b="1" dirty="0"/>
              <a:t> </a:t>
            </a:r>
            <a:r>
              <a:rPr lang="en-GB" b="1" dirty="0" err="1"/>
              <a:t>sbardunau</a:t>
            </a:r>
            <a:r>
              <a:rPr lang="en-GB" b="1" dirty="0"/>
              <a:t> </a:t>
            </a:r>
            <a:r>
              <a:rPr lang="en-GB" b="1" dirty="0" err="1"/>
              <a:t>emosiynol</a:t>
            </a:r>
            <a:r>
              <a:rPr lang="en-GB" b="1" dirty="0"/>
              <a:t> </a:t>
            </a:r>
            <a:r>
              <a:rPr lang="en-GB" b="1" dirty="0" err="1"/>
              <a:t>penodol</a:t>
            </a:r>
            <a:r>
              <a:rPr lang="en-GB" b="1" dirty="0"/>
              <a:t> </a:t>
            </a:r>
            <a:r>
              <a:rPr lang="en-GB" b="1" dirty="0" err="1"/>
              <a:t>sydd</a:t>
            </a:r>
            <a:r>
              <a:rPr lang="en-GB" b="1" dirty="0"/>
              <a:t> </a:t>
            </a:r>
            <a:r>
              <a:rPr lang="en-GB" b="1" dirty="0" err="1"/>
              <a:t>eu</a:t>
            </a:r>
            <a:r>
              <a:rPr lang="en-GB" b="1" dirty="0"/>
              <a:t> </a:t>
            </a:r>
            <a:r>
              <a:rPr lang="en-GB" b="1" dirty="0" err="1"/>
              <a:t>hangen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droi</a:t>
            </a:r>
            <a:r>
              <a:rPr lang="en-GB" b="1" dirty="0"/>
              <a:t> </a:t>
            </a:r>
            <a:r>
              <a:rPr lang="en-GB" b="1" dirty="0" err="1"/>
              <a:t>diddordeb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weithred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wahanol</a:t>
            </a:r>
            <a:r>
              <a:rPr lang="en-GB" b="1" dirty="0"/>
              <a:t> </a:t>
            </a:r>
            <a:r>
              <a:rPr lang="en-GB" b="1" dirty="0" err="1"/>
              <a:t>gyfnodau</a:t>
            </a:r>
            <a:r>
              <a:rPr lang="en-GB" b="1" dirty="0"/>
              <a:t> </a:t>
            </a:r>
            <a:r>
              <a:rPr lang="en-GB" b="1" dirty="0" err="1"/>
              <a:t>bywyd</a:t>
            </a:r>
            <a:r>
              <a:rPr lang="en-GB" b="1" dirty="0"/>
              <a:t>.</a:t>
            </a:r>
            <a:endParaRPr lang="en-GB" b="1" noProof="0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5BC8393-ED4C-0655-CDFB-52C535D960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048872"/>
              </p:ext>
            </p:extLst>
          </p:nvPr>
        </p:nvGraphicFramePr>
        <p:xfrm>
          <a:off x="575263" y="2113316"/>
          <a:ext cx="10689337" cy="383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49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236897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236897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236897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236897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521092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/>
                        <a:t>Annibynwyr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Ifanc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Teuluoedd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/>
                        <a:t>Annibynwyr</a:t>
                      </a:r>
                      <a:r>
                        <a:rPr lang="en-GB" sz="1400" dirty="0"/>
                        <a:t> </a:t>
                      </a:r>
                      <a:r>
                        <a:rPr lang="en-GB" sz="1400" dirty="0" err="1"/>
                        <a:t>Hŷn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Oedran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Ymddeuol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550623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Cymhelliant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craidd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de-DE" sz="1200" dirty="0">
                          <a:solidFill>
                            <a:srgbClr val="120742"/>
                          </a:solidFill>
                        </a:rPr>
                        <a:t>Darganfod, newydd-deb, profiadau y gellir eu rhannu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Amser o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ansawdd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creu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atgofion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rhwyddineb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Archwilio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ystyrlon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dilysrwydd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Ymlacio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natur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darganfod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hamddenol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550623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Gyrrwr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emosiynol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“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Rhywbeth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gwahanol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”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“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Rhywbeth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gweithio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bawb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”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“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Rhywbeth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cyffroesi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”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“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Rhywbeth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hawdd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phleserus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”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550623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Rhwystr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frys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oes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gan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fachyn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diwylliannol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neu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gymdeithasol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oes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gan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reswm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i’w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dewis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erbyn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opsiynau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haws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oes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gan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rôl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glir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o’i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chymharu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chyrchfannau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cyfarwydd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oes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gan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reswm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cymhellol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i’w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blaenoriaethu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nawr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  <a:tr h="550623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Canfyddiad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o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Gymru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Braf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gyfnewidiol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Apelgar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gofyn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am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ymdrech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Diddorol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ddim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hanfodol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Pleserus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ar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frig y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meddwl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797096"/>
                  </a:ext>
                </a:extLst>
              </a:tr>
              <a:tr h="550623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Sensitifrwydd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sbardunau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Ymatebol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iawn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ysbrydoliaeth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(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cymdeithasol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gweledol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Ymatebol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rwyddineb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sicrwydd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Ymatebol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naratif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(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diwylliant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hunaniaeth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)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Ymatebol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ymddiriedaeth</a:t>
                      </a:r>
                      <a:r>
                        <a:rPr lang="en-GB" sz="120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rgbClr val="120742"/>
                          </a:solidFill>
                        </a:rPr>
                        <a:t>symlrwydd</a:t>
                      </a:r>
                      <a:endParaRPr lang="en-GB" sz="12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3850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Beth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fyddai’n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ysgogi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gweithredu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Hunaniaeth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unigryw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phrawf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cymdeithasol</a:t>
                      </a:r>
                      <a:endParaRPr lang="en-GB" sz="12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Rhwyddineb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ffit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deuluoedd</a:t>
                      </a:r>
                      <a:endParaRPr lang="en-GB" sz="12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Naratif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dyfnder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diwylliannol</a:t>
                      </a:r>
                      <a:endParaRPr lang="en-GB" sz="12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189" rtl="0" eaLnBrk="1" latinLnBrk="0" hangingPunct="1">
                        <a:buNone/>
                      </a:pP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Cysur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sicrwydd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phrofiad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wedi’i</a:t>
                      </a:r>
                      <a:r>
                        <a:rPr lang="en-GB" sz="12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120742"/>
                          </a:solidFill>
                        </a:rPr>
                        <a:t>arwain</a:t>
                      </a:r>
                      <a:endParaRPr lang="en-GB" sz="12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945" marR="64945" marT="32473" marB="32473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94347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C6168F-1303-0FD8-A7A6-630E78230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86615" y="301848"/>
            <a:ext cx="1783485" cy="549273"/>
          </a:xfrm>
          <a:prstGeom prst="roundRect">
            <a:avLst/>
          </a:prstGeom>
          <a:solidFill>
            <a:srgbClr val="ABDB77"/>
          </a:solidFill>
          <a:ln w="28575">
            <a:solidFill>
              <a:srgbClr val="1207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accent2">
                    <a:lumMod val="10000"/>
                  </a:schemeClr>
                </a:solidFill>
              </a:rPr>
              <a:t>Cymhelliant</a:t>
            </a:r>
            <a:endParaRPr lang="en-GB" b="1" dirty="0">
              <a:solidFill>
                <a:schemeClr val="accent2">
                  <a:lumMod val="10000"/>
                </a:schemeClr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7F611D-3C52-9E09-EA3C-8B42C0884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3619" y="912416"/>
            <a:ext cx="612402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569D3C0A-AEF2-84D7-FB37-4EA9CA8D6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549275"/>
            <a:ext cx="4965700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Crynoedeb</a:t>
            </a:r>
            <a:r>
              <a:rPr lang="en-GB" dirty="0"/>
              <a:t> </a:t>
            </a:r>
            <a:r>
              <a:rPr lang="en-GB" dirty="0" err="1"/>
              <a:t>Cymhelliant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168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D224C-3C21-FE36-4083-68DE2BA6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a puffy bird with a fish in it's beak">
            <a:extLst>
              <a:ext uri="{FF2B5EF4-FFF2-40B4-BE49-F238E27FC236}">
                <a16:creationId xmlns:a16="http://schemas.microsoft.com/office/drawing/2014/main" id="{8B923A6C-2EB5-CBBA-4530-821DA68612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0"/>
            <a:ext cx="12191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F53E7E-ADF9-0A8C-2C4B-D4E201E7D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" y="0"/>
            <a:ext cx="12191980" cy="6858000"/>
          </a:xfrm>
          <a:prstGeom prst="rect">
            <a:avLst/>
          </a:prstGeom>
          <a:solidFill>
            <a:srgbClr val="12074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Title 6" descr="THE COM-B DIAGNOSIS OF WALES &#10;Strategic implications for Wales">
            <a:extLst>
              <a:ext uri="{FF2B5EF4-FFF2-40B4-BE49-F238E27FC236}">
                <a16:creationId xmlns:a16="http://schemas.microsoft.com/office/drawing/2014/main" id="{00DA829D-B6FE-11BA-921B-DEBA99B398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466" y="2908857"/>
            <a:ext cx="8876406" cy="9541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>
              <a:spcBef>
                <a:spcPct val="20000"/>
              </a:spcBef>
              <a:defRPr/>
            </a:pP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Dadansoddiad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Cyfle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Cymhelliant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Gymru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GB" sz="2800" dirty="0">
                <a:solidFill>
                  <a:schemeClr val="bg1"/>
                </a:solidFill>
              </a:rPr>
            </a:br>
            <a:r>
              <a:rPr lang="en-GB" sz="2800" b="1" dirty="0" err="1">
                <a:solidFill>
                  <a:schemeClr val="bg1"/>
                </a:solidFill>
              </a:rPr>
              <a:t>Goblygiadau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r>
              <a:rPr lang="en-GB" sz="2800" b="1" dirty="0" err="1">
                <a:solidFill>
                  <a:schemeClr val="bg1"/>
                </a:solidFill>
              </a:rPr>
              <a:t>strategol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r>
              <a:rPr lang="en-GB" sz="2800" b="1" dirty="0" err="1">
                <a:solidFill>
                  <a:schemeClr val="bg1"/>
                </a:solidFill>
              </a:rPr>
              <a:t>i</a:t>
            </a:r>
            <a:r>
              <a:rPr lang="en-GB" sz="2800" b="1" dirty="0">
                <a:solidFill>
                  <a:schemeClr val="bg1"/>
                </a:solidFill>
              </a:rPr>
              <a:t> </a:t>
            </a:r>
            <a:r>
              <a:rPr lang="en-GB" sz="2800" b="1" dirty="0" err="1">
                <a:solidFill>
                  <a:schemeClr val="bg1"/>
                </a:solidFill>
              </a:rPr>
              <a:t>Gymru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D0D3DC0-B1D4-E303-BA11-DC0340156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599" y="6207245"/>
            <a:ext cx="976133" cy="6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A2B5BA-6802-6B06-B4E8-AAC297B29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34" y="6389806"/>
            <a:ext cx="886973" cy="28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7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106F-585D-1526-09B4-3004E5623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>
            <a:extLst>
              <a:ext uri="{FF2B5EF4-FFF2-40B4-BE49-F238E27FC236}">
                <a16:creationId xmlns:a16="http://schemas.microsoft.com/office/drawing/2014/main" id="{0DAA8520-545B-C883-6FB9-EDAF555C6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0026"/>
            <a:ext cx="12192000" cy="680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0662E-3A80-9122-20E1-EF144CCD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2125" y="-193676"/>
            <a:ext cx="8667750" cy="6804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8E12F9D4-4797-673C-D47E-41476A6BF014}"/>
              </a:ext>
            </a:extLst>
          </p:cNvPr>
          <p:cNvSpPr txBox="1">
            <a:spLocks/>
          </p:cNvSpPr>
          <p:nvPr/>
        </p:nvSpPr>
        <p:spPr>
          <a:xfrm>
            <a:off x="2379501" y="660499"/>
            <a:ext cx="7432995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Goblygiadau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Strategol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508B18B4-1316-8068-8E74-167562A50A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5" y="1336955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Yr her 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ymddygiadol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3A405E-5787-77FE-628B-AD032CEAE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41634"/>
              </p:ext>
            </p:extLst>
          </p:nvPr>
        </p:nvGraphicFramePr>
        <p:xfrm>
          <a:off x="2774223" y="2089251"/>
          <a:ext cx="6688499" cy="2226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969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4996530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</a:tblGrid>
              <a:tr h="544017">
                <a:tc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err="1"/>
                        <a:t>Rhwystr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allweddol</a:t>
                      </a:r>
                      <a:endParaRPr lang="en-GB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 dirty="0" err="1">
                          <a:solidFill>
                            <a:srgbClr val="120742"/>
                          </a:solidFill>
                        </a:rPr>
                        <a:t>Gallu</a:t>
                      </a:r>
                      <a:endParaRPr lang="en-GB" sz="16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D3E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teithwyr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cael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trafferth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dychmygu’r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daith. </a:t>
                      </a:r>
                      <a:endParaRPr lang="en-GB" sz="16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E5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 dirty="0" err="1">
                          <a:solidFill>
                            <a:srgbClr val="120742"/>
                          </a:solidFill>
                        </a:rPr>
                        <a:t>Cyfle</a:t>
                      </a:r>
                      <a:endParaRPr lang="en-GB" sz="16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Rhaid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cyfiawnhau’r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ymdrech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, y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gwerth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a’r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amser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.</a:t>
                      </a:r>
                      <a:endParaRPr lang="en-GB" sz="16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56200"/>
                  </a:ext>
                </a:extLst>
              </a:tr>
              <a:tr h="55157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b="1" noProof="0" dirty="0" err="1">
                          <a:solidFill>
                            <a:srgbClr val="120742"/>
                          </a:solidFill>
                        </a:rPr>
                        <a:t>Cymhelliant</a:t>
                      </a:r>
                      <a:endParaRPr lang="en-GB" sz="1600" b="1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Cymru’n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cael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ei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hoffi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ond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anaml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caiff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ei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rgbClr val="120742"/>
                          </a:solidFill>
                        </a:rPr>
                        <a:t>blaenoriaethu</a:t>
                      </a:r>
                      <a:r>
                        <a:rPr lang="en-GB" sz="1600" b="0" dirty="0">
                          <a:solidFill>
                            <a:srgbClr val="120742"/>
                          </a:solidFill>
                        </a:rPr>
                        <a:t>.</a:t>
                      </a:r>
                      <a:endParaRPr lang="en-GB" sz="1600" b="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23357"/>
                  </a:ext>
                </a:extLst>
              </a:tr>
            </a:tbl>
          </a:graphicData>
        </a:graphic>
      </p:graphicFrame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61E88434-B73B-DE5D-3F22-E4E83A0410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24048" y="4824221"/>
            <a:ext cx="6593250" cy="1017551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dirty="0">
                <a:solidFill>
                  <a:srgbClr val="120742"/>
                </a:solidFill>
              </a:rPr>
              <a:t>Mae </a:t>
            </a:r>
            <a:r>
              <a:rPr lang="en-GB" sz="1600" dirty="0" err="1">
                <a:solidFill>
                  <a:srgbClr val="120742"/>
                </a:solidFill>
              </a:rPr>
              <a:t>Cymru’n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perfformio’n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dda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wrth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greu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diddordeb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ond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mae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ansicrwydd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ynghylch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cynllunio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ymdrech</a:t>
            </a:r>
            <a:r>
              <a:rPr lang="en-GB" sz="1600" dirty="0">
                <a:solidFill>
                  <a:srgbClr val="120742"/>
                </a:solidFill>
              </a:rPr>
              <a:t> a </a:t>
            </a:r>
            <a:r>
              <a:rPr lang="en-GB" sz="1600" dirty="0" err="1">
                <a:solidFill>
                  <a:srgbClr val="120742"/>
                </a:solidFill>
              </a:rPr>
              <a:t>gwahaniaetholdeb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golygu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bod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hedmygu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ond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heb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blaenoriaethu</a:t>
            </a:r>
            <a:r>
              <a:rPr lang="en-GB" sz="1600" dirty="0">
                <a:solidFill>
                  <a:srgbClr val="120742"/>
                </a:solidFill>
              </a:rPr>
              <a:t> bob </a:t>
            </a:r>
            <a:r>
              <a:rPr lang="en-GB" sz="1600" dirty="0" err="1">
                <a:solidFill>
                  <a:srgbClr val="120742"/>
                </a:solidFill>
              </a:rPr>
              <a:t>amser</a:t>
            </a:r>
            <a:r>
              <a:rPr lang="en-GB" sz="1600" dirty="0">
                <a:solidFill>
                  <a:srgbClr val="120742"/>
                </a:solidFill>
              </a:rPr>
              <a:t>. </a:t>
            </a:r>
            <a:endParaRPr lang="en-GB" sz="1600" noProof="0" dirty="0">
              <a:solidFill>
                <a:srgbClr val="12074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F43A19-929B-CF83-A4E8-00067E512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14600" y="1016228"/>
            <a:ext cx="71048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70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1D18-169E-2D7D-EF90-F312A976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7B25F1B7-DE94-973C-EA56-A0DBA217B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3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C9CF72-149C-DB8D-ACF0-7E35C8151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2125" y="0"/>
            <a:ext cx="8667750" cy="66429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495BFFD3-95DD-1ECF-ABCA-2722805B8625}"/>
              </a:ext>
            </a:extLst>
          </p:cNvPr>
          <p:cNvSpPr txBox="1">
            <a:spLocks/>
          </p:cNvSpPr>
          <p:nvPr/>
        </p:nvSpPr>
        <p:spPr>
          <a:xfrm>
            <a:off x="2379501" y="660499"/>
            <a:ext cx="7432995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Goblygiadau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Strategol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 descr="How these barriers play out in the holiday decision&#10;&#10;">
            <a:extLst>
              <a:ext uri="{FF2B5EF4-FFF2-40B4-BE49-F238E27FC236}">
                <a16:creationId xmlns:a16="http://schemas.microsoft.com/office/drawing/2014/main" id="{2039ED0D-1AB2-C743-058D-5623213ECB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1925" y="1351925"/>
            <a:ext cx="6788149" cy="549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mae’r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rhwystrau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effeithio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benderfyniad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207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wyliau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2074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097BB1-75E8-9774-5F48-6BD5967EC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86222"/>
              </p:ext>
            </p:extLst>
          </p:nvPr>
        </p:nvGraphicFramePr>
        <p:xfrm>
          <a:off x="1293156" y="2029141"/>
          <a:ext cx="9673066" cy="3140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621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410581">
                  <a:extLst>
                    <a:ext uri="{9D8B030D-6E8A-4147-A177-3AD203B41FA5}">
                      <a16:colId xmlns:a16="http://schemas.microsoft.com/office/drawing/2014/main" val="1365197054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541243">
                  <a:extLst>
                    <a:ext uri="{9D8B030D-6E8A-4147-A177-3AD203B41FA5}">
                      <a16:colId xmlns:a16="http://schemas.microsoft.com/office/drawing/2014/main" val="2553040308"/>
                    </a:ext>
                  </a:extLst>
                </a:gridCol>
                <a:gridCol w="2884621">
                  <a:extLst>
                    <a:ext uri="{9D8B030D-6E8A-4147-A177-3AD203B41FA5}">
                      <a16:colId xmlns:a16="http://schemas.microsoft.com/office/drawing/2014/main" val="470068127"/>
                    </a:ext>
                  </a:extLst>
                </a:gridCol>
              </a:tblGrid>
              <a:tr h="71914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Cam y </a:t>
                      </a:r>
                      <a:r>
                        <a:rPr lang="en-GB" dirty="0" err="1"/>
                        <a:t>Penderfyniad</a:t>
                      </a:r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Rhwystr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Ymddygiadol</a:t>
                      </a:r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Canlyniad</a:t>
                      </a:r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Ysbrydoli</a:t>
                      </a:r>
                      <a:endParaRPr lang="en-GB" sz="1600" b="1" noProof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Cymru’n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cael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ei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gweld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hardd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ac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ddeniadol</a:t>
                      </a:r>
                      <a:endParaRPr lang="en-GB" sz="1600" noProof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Cymru’n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mynd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ar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restr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ystyriaeth</a:t>
                      </a:r>
                      <a:r>
                        <a:rPr lang="en-GB" sz="16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teithwyr</a:t>
                      </a:r>
                      <a:endParaRPr lang="en-GB" sz="1600" noProof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Cynllunio</a:t>
                      </a:r>
                      <a:endParaRPr lang="en-GB" sz="1600" b="1" noProof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teithwyr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ei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chael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hi’n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anodd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gweld</a:t>
                      </a:r>
                      <a:endParaRPr lang="en-GB" sz="1600" noProof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cyrchfannau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haws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eu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cynllunio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cael</a:t>
                      </a:r>
                      <a:r>
                        <a:rPr lang="en-GB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blaenoriaeth</a:t>
                      </a:r>
                      <a:endParaRPr lang="en-GB" sz="1600" noProof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156200"/>
                  </a:ext>
                </a:extLst>
              </a:tr>
              <a:tr h="79928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Blaenoriaethu</a:t>
                      </a:r>
                      <a:endParaRPr lang="en-GB" sz="1600" b="1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gwerth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,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ymdrech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a’r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hyn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sy’n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gwneud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Cymru’n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wahanol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cael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eu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cwestiynu</a:t>
                      </a:r>
                      <a:endParaRPr lang="en-GB" sz="1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Mae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Cymru’n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cael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ei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gohirio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yn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hytrach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na’i</a:t>
                      </a:r>
                      <a:r>
                        <a:rPr lang="en-GB" sz="16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C00000"/>
                          </a:solidFill>
                        </a:rPr>
                        <a:t>gwrthod</a:t>
                      </a:r>
                      <a:endParaRPr lang="en-GB" sz="1600" noProof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20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1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23357"/>
                  </a:ext>
                </a:extLst>
              </a:tr>
            </a:tbl>
          </a:graphicData>
        </a:graphic>
      </p:graphicFrame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5221D58-CBE9-71E8-921C-F20AD00967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05474" y="5332996"/>
            <a:ext cx="8448429" cy="1017551"/>
          </a:xfrm>
        </p:spPr>
        <p:txBody>
          <a:bodyPr/>
          <a:lstStyle/>
          <a:p>
            <a:pPr marL="0" indent="0" algn="ctr">
              <a:buNone/>
            </a:pPr>
            <a:r>
              <a:rPr lang="en-GB" sz="1600" dirty="0" err="1">
                <a:solidFill>
                  <a:srgbClr val="120742"/>
                </a:solidFill>
              </a:rPr>
              <a:t>Nid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yw</a:t>
            </a:r>
            <a:r>
              <a:rPr lang="en-GB" sz="1600" dirty="0">
                <a:solidFill>
                  <a:srgbClr val="120742"/>
                </a:solidFill>
              </a:rPr>
              <a:t> Cymru </a:t>
            </a:r>
            <a:r>
              <a:rPr lang="en-GB" sz="1600" dirty="0" err="1">
                <a:solidFill>
                  <a:srgbClr val="120742"/>
                </a:solidFill>
              </a:rPr>
              <a:t>fel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arfer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cael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ei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gwrthod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uniongyrchol</a:t>
            </a:r>
            <a:r>
              <a:rPr lang="en-GB" sz="1600" dirty="0">
                <a:solidFill>
                  <a:srgbClr val="120742"/>
                </a:solidFill>
              </a:rPr>
              <a:t>.</a:t>
            </a:r>
          </a:p>
          <a:p>
            <a:pPr marL="0" indent="0" algn="ctr">
              <a:buNone/>
            </a:pPr>
            <a:br>
              <a:rPr lang="en-GB" sz="1600" dirty="0">
                <a:solidFill>
                  <a:srgbClr val="120742"/>
                </a:solidFill>
              </a:rPr>
            </a:br>
            <a:r>
              <a:rPr lang="en-GB" sz="1600" dirty="0">
                <a:solidFill>
                  <a:srgbClr val="120742"/>
                </a:solidFill>
              </a:rPr>
              <a:t>Yn </a:t>
            </a:r>
            <a:r>
              <a:rPr lang="en-GB" sz="1600" dirty="0" err="1">
                <a:solidFill>
                  <a:srgbClr val="120742"/>
                </a:solidFill>
              </a:rPr>
              <a:t>hytrach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mae’n</a:t>
            </a:r>
            <a:r>
              <a:rPr lang="en-GB" sz="1600" dirty="0">
                <a:solidFill>
                  <a:srgbClr val="120742"/>
                </a:solidFill>
              </a:rPr>
              <a:t> colli </a:t>
            </a:r>
            <a:r>
              <a:rPr lang="en-GB" sz="1600" dirty="0" err="1">
                <a:solidFill>
                  <a:srgbClr val="120742"/>
                </a:solidFill>
              </a:rPr>
              <a:t>blaenoriaeth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wrth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gynllunio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wrth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i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deithwyr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ddewis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cyrchfannau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ymddangos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haws </a:t>
            </a:r>
            <a:r>
              <a:rPr lang="en-GB" sz="1600" dirty="0" err="1">
                <a:solidFill>
                  <a:srgbClr val="120742"/>
                </a:solidFill>
              </a:rPr>
              <a:t>i’w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dychmygu</a:t>
            </a:r>
            <a:r>
              <a:rPr lang="en-GB" sz="1600" dirty="0">
                <a:solidFill>
                  <a:srgbClr val="120742"/>
                </a:solidFill>
              </a:rPr>
              <a:t>, </a:t>
            </a:r>
            <a:r>
              <a:rPr lang="en-GB" sz="1600" dirty="0" err="1">
                <a:solidFill>
                  <a:srgbClr val="120742"/>
                </a:solidFill>
              </a:rPr>
              <a:t>yn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symlach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i’w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trefnu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neu’n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fwy</a:t>
            </a:r>
            <a:r>
              <a:rPr lang="en-GB" sz="1600" dirty="0">
                <a:solidFill>
                  <a:srgbClr val="120742"/>
                </a:solidFill>
              </a:rPr>
              <a:t> </a:t>
            </a:r>
            <a:r>
              <a:rPr lang="en-GB" sz="1600" dirty="0" err="1">
                <a:solidFill>
                  <a:srgbClr val="120742"/>
                </a:solidFill>
              </a:rPr>
              <a:t>adnabyddadwy</a:t>
            </a:r>
            <a:r>
              <a:rPr lang="en-GB" sz="1600" b="1" dirty="0">
                <a:solidFill>
                  <a:srgbClr val="120742"/>
                </a:solidFill>
              </a:rPr>
              <a:t>.</a:t>
            </a:r>
            <a:endParaRPr lang="en-GB" sz="1600" b="1" noProof="0" dirty="0">
              <a:solidFill>
                <a:srgbClr val="120742"/>
              </a:solidFill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235083A-85C6-A43A-9B59-E73665053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303138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0E03835-C5C4-2335-73A1-52CFC7A3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3836709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ADC4AC8-9481-C0F4-C09C-79053DA8E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7721" y="464203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CFA8185-7551-DC19-6345-2B51E2A35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303138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DB6754D-47E0-A852-2839-B0F1B02B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3836709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8F4916-D302-A9F7-AF74-E4C217528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62533" y="4642034"/>
            <a:ext cx="467832" cy="255182"/>
          </a:xfrm>
          <a:prstGeom prst="rightArrow">
            <a:avLst/>
          </a:prstGeom>
          <a:solidFill>
            <a:srgbClr val="12074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FA1DBB-64A2-B612-DE77-81BB13AA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14600" y="1016228"/>
            <a:ext cx="71048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88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37939-E9A1-9F82-E9D9-E6BF47950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67B26525-035A-2AFE-70EB-867CFB067169}"/>
              </a:ext>
            </a:extLst>
          </p:cNvPr>
          <p:cNvSpPr txBox="1">
            <a:spLocks/>
          </p:cNvSpPr>
          <p:nvPr/>
        </p:nvSpPr>
        <p:spPr>
          <a:xfrm>
            <a:off x="2379501" y="349603"/>
            <a:ext cx="7432995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Goblygiadau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Strategol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EFF177D0-DAEE-D03A-1919-4852093795D7}"/>
              </a:ext>
            </a:extLst>
          </p:cNvPr>
          <p:cNvSpPr txBox="1">
            <a:spLocks/>
          </p:cNvSpPr>
          <p:nvPr/>
        </p:nvSpPr>
        <p:spPr>
          <a:xfrm>
            <a:off x="330090" y="870866"/>
            <a:ext cx="11644613" cy="621462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b="1" dirty="0"/>
              <a:t>I </a:t>
            </a:r>
            <a:r>
              <a:rPr lang="en-GB" b="1" dirty="0" err="1"/>
              <a:t>ennill</a:t>
            </a:r>
            <a:r>
              <a:rPr lang="en-GB" b="1" dirty="0"/>
              <a:t> y </a:t>
            </a:r>
            <a:r>
              <a:rPr lang="en-GB" b="1" dirty="0" err="1"/>
              <a:t>penderfyniad</a:t>
            </a:r>
            <a:r>
              <a:rPr lang="en-GB" b="1" dirty="0"/>
              <a:t> </a:t>
            </a:r>
            <a:r>
              <a:rPr lang="en-GB" b="1" dirty="0" err="1"/>
              <a:t>gwyliau</a:t>
            </a:r>
            <a:r>
              <a:rPr lang="en-GB" b="1" dirty="0"/>
              <a:t>, </a:t>
            </a:r>
            <a:r>
              <a:rPr lang="en-GB" b="1" dirty="0" err="1"/>
              <a:t>mae’n</a:t>
            </a:r>
            <a:r>
              <a:rPr lang="en-GB" b="1" dirty="0"/>
              <a:t> </a:t>
            </a:r>
            <a:r>
              <a:rPr lang="en-GB" b="1" dirty="0" err="1"/>
              <a:t>rhaid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Gymru</a:t>
            </a:r>
            <a:r>
              <a:rPr lang="en-GB" b="1" dirty="0"/>
              <a:t> </a:t>
            </a:r>
            <a:r>
              <a:rPr lang="en-GB" b="1" dirty="0" err="1"/>
              <a:t>newid</a:t>
            </a:r>
            <a:r>
              <a:rPr lang="en-GB" b="1" dirty="0"/>
              <a:t> </a:t>
            </a:r>
            <a:r>
              <a:rPr lang="en-GB" b="1" dirty="0" err="1"/>
              <a:t>pum</a:t>
            </a:r>
            <a:r>
              <a:rPr lang="en-GB" b="1" dirty="0"/>
              <a:t> </a:t>
            </a:r>
            <a:r>
              <a:rPr lang="en-GB" b="1" dirty="0" err="1"/>
              <a:t>canfyddiad</a:t>
            </a:r>
            <a:r>
              <a:rPr lang="en-GB" b="1" dirty="0"/>
              <a:t> </a:t>
            </a:r>
            <a:r>
              <a:rPr lang="en-GB" b="1" dirty="0" err="1"/>
              <a:t>allweddol</a:t>
            </a:r>
            <a:r>
              <a:rPr lang="en-GB" b="1" dirty="0"/>
              <a:t> </a:t>
            </a:r>
            <a:r>
              <a:rPr lang="en-GB" b="1" dirty="0" err="1"/>
              <a:t>ymhlith</a:t>
            </a:r>
            <a:r>
              <a:rPr lang="en-GB" b="1" dirty="0"/>
              <a:t> </a:t>
            </a:r>
            <a:r>
              <a:rPr lang="en-GB" b="1" dirty="0" err="1"/>
              <a:t>teithwyr</a:t>
            </a:r>
            <a:endParaRPr lang="en-GB" b="1" noProof="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19BC60-CBE9-F439-A57B-F12C64434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261903"/>
              </p:ext>
            </p:extLst>
          </p:nvPr>
        </p:nvGraphicFramePr>
        <p:xfrm>
          <a:off x="587029" y="1376417"/>
          <a:ext cx="11130737" cy="4944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894">
                  <a:extLst>
                    <a:ext uri="{9D8B030D-6E8A-4147-A177-3AD203B41FA5}">
                      <a16:colId xmlns:a16="http://schemas.microsoft.com/office/drawing/2014/main" val="1512320700"/>
                    </a:ext>
                  </a:extLst>
                </a:gridCol>
                <a:gridCol w="2618125">
                  <a:extLst>
                    <a:ext uri="{9D8B030D-6E8A-4147-A177-3AD203B41FA5}">
                      <a16:colId xmlns:a16="http://schemas.microsoft.com/office/drawing/2014/main" val="921857976"/>
                    </a:ext>
                  </a:extLst>
                </a:gridCol>
                <a:gridCol w="2290859">
                  <a:extLst>
                    <a:ext uri="{9D8B030D-6E8A-4147-A177-3AD203B41FA5}">
                      <a16:colId xmlns:a16="http://schemas.microsoft.com/office/drawing/2014/main" val="1610026642"/>
                    </a:ext>
                  </a:extLst>
                </a:gridCol>
                <a:gridCol w="2290859">
                  <a:extLst>
                    <a:ext uri="{9D8B030D-6E8A-4147-A177-3AD203B41FA5}">
                      <a16:colId xmlns:a16="http://schemas.microsoft.com/office/drawing/2014/main" val="4273060843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1286568293"/>
                    </a:ext>
                  </a:extLst>
                </a:gridCol>
              </a:tblGrid>
              <a:tr h="682910">
                <a:tc>
                  <a:txBody>
                    <a:bodyPr/>
                    <a:lstStyle/>
                    <a:p>
                      <a:pPr algn="ctr"/>
                      <a:endParaRPr lang="en-GB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/>
                        <a:t>Mewnwelediad</a:t>
                      </a:r>
                      <a:endParaRPr lang="en-GB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/>
                        <a:t>Goblygiad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strategol</a:t>
                      </a:r>
                      <a:endParaRPr lang="en-GB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Yr </a:t>
                      </a:r>
                      <a:r>
                        <a:rPr lang="en-GB" sz="1600" dirty="0" err="1"/>
                        <a:t>hyn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sy’n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ofynnol</a:t>
                      </a:r>
                      <a:endParaRPr lang="en-GB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err="1"/>
                        <a:t>Enghraifft</a:t>
                      </a:r>
                      <a:endParaRPr lang="en-GB" sz="16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7970615"/>
                  </a:ext>
                </a:extLst>
              </a:tr>
              <a:tr h="881209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 dirty="0" err="1">
                          <a:solidFill>
                            <a:srgbClr val="120742"/>
                          </a:solidFill>
                        </a:rPr>
                        <a:t>Gallu</a:t>
                      </a:r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teithwyr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chael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hi’n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anodd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dychmygu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sut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beth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yw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taith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kern="1200" noProof="0" dirty="0">
                          <a:solidFill>
                            <a:schemeClr val="accent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ansicrwydd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wrth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gynllunio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gwanhau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ystyriaeth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Gwneud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Cymru’n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hawdd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dychmygu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a’i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chynllunio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Amserlenni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enghreifftiol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fel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i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“4 </a:t>
                      </a:r>
                      <a:r>
                        <a:rPr lang="en-GB" sz="1200" i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diwrnod</a:t>
                      </a:r>
                      <a:r>
                        <a:rPr lang="en-GB" sz="1200" i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i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yng</a:t>
                      </a:r>
                      <a:r>
                        <a:rPr lang="en-GB" sz="1200" i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i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Ngogledd</a:t>
                      </a:r>
                      <a:r>
                        <a:rPr lang="en-GB" sz="1200" i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Cymru”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llwybrau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rhanbarthol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wedi’u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diffinio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neu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strwythurau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“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sefyllfa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sylfaen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+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archwilio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”</a:t>
                      </a:r>
                      <a:r>
                        <a:rPr lang="en-GB" sz="1200" kern="1200" noProof="0" dirty="0">
                          <a:solidFill>
                            <a:schemeClr val="accent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439912"/>
                  </a:ext>
                </a:extLst>
              </a:tr>
              <a:tr h="881209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 dirty="0" err="1">
                          <a:solidFill>
                            <a:srgbClr val="120742"/>
                          </a:solidFill>
                        </a:rPr>
                        <a:t>Cyfle</a:t>
                      </a:r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teithwyr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domestig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cymharu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DU â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tramor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Rhaid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gyfiawnhau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gwerth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Gwneud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deimlo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fel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taith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gwerth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uchel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DU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Pwysleisio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profiadau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unigryw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chyfoeth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taith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yng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Nghymru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o’i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chymharu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â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dewisiadau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byr‑hedegog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979081"/>
                  </a:ext>
                </a:extLst>
              </a:tr>
              <a:tr h="682227"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 dirty="0" err="1">
                          <a:solidFill>
                            <a:srgbClr val="120742"/>
                          </a:solidFill>
                        </a:rPr>
                        <a:t>Cyfle</a:t>
                      </a:r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2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teithwyr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pell‑hedegog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cwestiynu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yw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Cymru’n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werth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yr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ymdrech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teithio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Rhaid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deimlo’n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werth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daith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Gwneud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deimlo’n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werth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daith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Lleoli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Cymru’n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glir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fewn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amserlenni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ehangach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DU neu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lwybrau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teithio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3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35360"/>
                  </a:ext>
                </a:extLst>
              </a:tr>
              <a:tr h="963448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 err="1">
                          <a:solidFill>
                            <a:srgbClr val="120742"/>
                          </a:solidFill>
                        </a:rPr>
                        <a:t>Cymh-elliant</a:t>
                      </a:r>
                      <a:endParaRPr lang="en-GB" sz="12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chemeClr val="accent2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cysylltiadau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emosiynol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â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Chymru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bositif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ond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nid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ddigon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  <a:effectLst/>
                        </a:rPr>
                        <a:t>unigryw</a:t>
                      </a:r>
                      <a:r>
                        <a:rPr lang="en-GB" sz="1200" kern="1200" noProof="0" dirty="0">
                          <a:solidFill>
                            <a:schemeClr val="accent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cymhelliant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dod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yn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gyfnewidiol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n-NO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Gwneud i Gymru deimlo’n unigryw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Amlygu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tirweddau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diwylliant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a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phrofiadau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sy’n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unigryw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680553"/>
                  </a:ext>
                </a:extLst>
              </a:tr>
              <a:tr h="817471">
                <a:tc>
                  <a:txBody>
                    <a:bodyPr/>
                    <a:lstStyle/>
                    <a:p>
                      <a:pPr algn="ctr"/>
                      <a:endParaRPr lang="en-GB" sz="1200" noProof="0" dirty="0">
                        <a:solidFill>
                          <a:srgbClr val="120742"/>
                        </a:solidFill>
                      </a:endParaRPr>
                    </a:p>
                    <a:p>
                      <a:pPr algn="ctr"/>
                      <a:r>
                        <a:rPr lang="en-GB" sz="1200" noProof="0" dirty="0" err="1">
                          <a:solidFill>
                            <a:srgbClr val="120742"/>
                          </a:solidFill>
                        </a:rPr>
                        <a:t>Cymh-elliant</a:t>
                      </a:r>
                      <a:endParaRPr lang="en-GB" sz="1200" noProof="0" dirty="0">
                        <a:solidFill>
                          <a:srgbClr val="120742"/>
                        </a:solidFill>
                      </a:endParaRPr>
                    </a:p>
                    <a:p>
                      <a:pPr algn="ctr"/>
                      <a:endParaRPr lang="en-GB" sz="1400" noProof="0" dirty="0">
                        <a:solidFill>
                          <a:srgbClr val="120742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BDB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Anaml y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cysylltir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Cymru â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chyd-destunau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penodol</a:t>
                      </a:r>
                      <a:r>
                        <a:rPr lang="en-GB" sz="1200" kern="1200" noProof="0" dirty="0">
                          <a:solidFill>
                            <a:schemeClr val="accent2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Mae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teithiau’n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hawdd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gohirio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Gwneud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i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Gymru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deimlo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fel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y daith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gywir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ar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hyn</a:t>
                      </a:r>
                      <a:r>
                        <a:rPr lang="en-GB" sz="1200" b="1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o </a:t>
                      </a:r>
                      <a:r>
                        <a:rPr lang="en-GB" sz="1200" b="1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bryd</a:t>
                      </a:r>
                      <a:endParaRPr lang="en-GB" sz="1200" b="1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Eiliadau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tymhorol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digwyddiadau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neu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achlysuron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teithio</a:t>
                      </a:r>
                      <a:r>
                        <a:rPr lang="en-GB" sz="1200" dirty="0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accent2">
                              <a:lumMod val="10000"/>
                            </a:schemeClr>
                          </a:solidFill>
                        </a:rPr>
                        <a:t>thematig</a:t>
                      </a:r>
                      <a:endParaRPr lang="en-GB" sz="1200" kern="1200" noProof="0" dirty="0">
                        <a:solidFill>
                          <a:schemeClr val="accent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8EE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45448"/>
                  </a:ext>
                </a:extLst>
              </a:tr>
            </a:tbl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995B31-1519-F292-C29D-BE1E31E48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14600" y="705332"/>
            <a:ext cx="71048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DE1EC13C-2C88-0908-E406-489DC135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99" y="-549275"/>
            <a:ext cx="7432995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Goblygiadau</a:t>
            </a:r>
            <a:r>
              <a:rPr lang="en-GB" dirty="0"/>
              <a:t> </a:t>
            </a:r>
            <a:r>
              <a:rPr lang="en-GB" dirty="0" err="1"/>
              <a:t>Strategol</a:t>
            </a:r>
            <a:r>
              <a:rPr lang="en-GB" dirty="0"/>
              <a:t>,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dadansodiad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, </a:t>
            </a:r>
            <a:r>
              <a:rPr lang="en-GB" dirty="0" err="1"/>
              <a:t>Cyfle</a:t>
            </a:r>
            <a:r>
              <a:rPr lang="en-GB" dirty="0"/>
              <a:t>, </a:t>
            </a:r>
            <a:r>
              <a:rPr lang="en-GB" dirty="0" err="1"/>
              <a:t>Cymhelliant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462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817B7-D951-8757-B4E7-AD949A0F8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7">
            <a:extLst>
              <a:ext uri="{FF2B5EF4-FFF2-40B4-BE49-F238E27FC236}">
                <a16:creationId xmlns:a16="http://schemas.microsoft.com/office/drawing/2014/main" id="{777E1B7A-36B4-B2B9-96F9-0B051AFC6EDB}"/>
              </a:ext>
            </a:extLst>
          </p:cNvPr>
          <p:cNvSpPr txBox="1">
            <a:spLocks/>
          </p:cNvSpPr>
          <p:nvPr/>
        </p:nvSpPr>
        <p:spPr>
          <a:xfrm>
            <a:off x="2379501" y="349603"/>
            <a:ext cx="7432995" cy="3385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en-GB" sz="1600" b="1" dirty="0" err="1">
                <a:solidFill>
                  <a:srgbClr val="04043F"/>
                </a:solidFill>
              </a:rPr>
              <a:t>Dadansoddiad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Gallu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Cyfle</a:t>
            </a:r>
            <a:r>
              <a:rPr lang="en-GB" sz="1600" b="1" dirty="0">
                <a:solidFill>
                  <a:srgbClr val="04043F"/>
                </a:solidFill>
              </a:rPr>
              <a:t>, </a:t>
            </a:r>
            <a:r>
              <a:rPr lang="en-GB" sz="1600" b="1" dirty="0" err="1">
                <a:solidFill>
                  <a:srgbClr val="04043F"/>
                </a:solidFill>
              </a:rPr>
              <a:t>Cymhelliant</a:t>
            </a:r>
            <a:r>
              <a:rPr lang="en-GB" sz="1600" b="1" dirty="0">
                <a:solidFill>
                  <a:srgbClr val="04043F"/>
                </a:solidFill>
              </a:rPr>
              <a:t> o </a:t>
            </a:r>
            <a:r>
              <a:rPr lang="en-GB" sz="1600" b="1" dirty="0" err="1">
                <a:solidFill>
                  <a:srgbClr val="04043F"/>
                </a:solidFill>
              </a:rPr>
              <a:t>Gymru</a:t>
            </a:r>
            <a:r>
              <a:rPr lang="en-GB" sz="1600" b="1" dirty="0">
                <a:solidFill>
                  <a:srgbClr val="04043F"/>
                </a:solidFill>
              </a:rPr>
              <a:t> – </a:t>
            </a:r>
            <a:r>
              <a:rPr lang="en-GB" sz="1600" b="1" dirty="0" err="1">
                <a:solidFill>
                  <a:srgbClr val="04043F"/>
                </a:solidFill>
              </a:rPr>
              <a:t>Goblygiadau</a:t>
            </a:r>
            <a:r>
              <a:rPr lang="en-GB" sz="1600" b="1" dirty="0">
                <a:solidFill>
                  <a:srgbClr val="04043F"/>
                </a:solidFill>
              </a:rPr>
              <a:t> </a:t>
            </a:r>
            <a:r>
              <a:rPr lang="en-GB" sz="1600" b="1" dirty="0" err="1">
                <a:solidFill>
                  <a:srgbClr val="04043F"/>
                </a:solidFill>
              </a:rPr>
              <a:t>Strategol</a:t>
            </a:r>
            <a:endParaRPr lang="en-GB" sz="1600" b="1" dirty="0">
              <a:solidFill>
                <a:srgbClr val="04043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6817F35D-335B-E643-F259-E55BB9DE64DC}"/>
              </a:ext>
            </a:extLst>
          </p:cNvPr>
          <p:cNvSpPr txBox="1">
            <a:spLocks/>
          </p:cNvSpPr>
          <p:nvPr/>
        </p:nvSpPr>
        <p:spPr>
          <a:xfrm>
            <a:off x="597641" y="962354"/>
            <a:ext cx="11130737" cy="549275"/>
          </a:xfrm>
        </p:spPr>
        <p:txBody>
          <a:bodyPr>
            <a:noAutofit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1800" kern="1200">
                <a:solidFill>
                  <a:srgbClr val="12074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GB" dirty="0" err="1"/>
              <a:t>Rhaid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Gymru</a:t>
            </a:r>
            <a:r>
              <a:rPr lang="en-GB" dirty="0"/>
              <a:t> </a:t>
            </a:r>
            <a:r>
              <a:rPr lang="en-GB" dirty="0" err="1"/>
              <a:t>ddatrys</a:t>
            </a:r>
            <a:r>
              <a:rPr lang="en-GB" dirty="0"/>
              <a:t> </a:t>
            </a:r>
            <a:r>
              <a:rPr lang="en-GB" dirty="0" err="1"/>
              <a:t>heriau</a:t>
            </a:r>
            <a:r>
              <a:rPr lang="en-GB" dirty="0"/>
              <a:t> </a:t>
            </a:r>
            <a:r>
              <a:rPr lang="en-GB" dirty="0" err="1"/>
              <a:t>trosi</a:t>
            </a:r>
            <a:r>
              <a:rPr lang="en-GB" dirty="0"/>
              <a:t> </a:t>
            </a:r>
            <a:r>
              <a:rPr lang="en-GB" dirty="0" err="1"/>
              <a:t>gwahanol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gwahanol</a:t>
            </a:r>
            <a:r>
              <a:rPr lang="en-GB" dirty="0"/>
              <a:t> </a:t>
            </a:r>
            <a:r>
              <a:rPr lang="en-GB" dirty="0" err="1"/>
              <a:t>gynulleidfaoedd</a:t>
            </a:r>
            <a:r>
              <a:rPr lang="en-GB" dirty="0"/>
              <a:t>.</a:t>
            </a:r>
            <a:endParaRPr lang="en-GB" b="1" noProof="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37EAB87-083B-8A37-298E-F4993E7DD5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454002"/>
              </p:ext>
            </p:extLst>
          </p:nvPr>
        </p:nvGraphicFramePr>
        <p:xfrm>
          <a:off x="1142420" y="1646731"/>
          <a:ext cx="9907156" cy="3394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064">
                  <a:extLst>
                    <a:ext uri="{9D8B030D-6E8A-4147-A177-3AD203B41FA5}">
                      <a16:colId xmlns:a16="http://schemas.microsoft.com/office/drawing/2014/main" val="391044648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988823072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46455136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094319943"/>
                    </a:ext>
                  </a:extLst>
                </a:gridCol>
                <a:gridCol w="2087773">
                  <a:extLst>
                    <a:ext uri="{9D8B030D-6E8A-4147-A177-3AD203B41FA5}">
                      <a16:colId xmlns:a16="http://schemas.microsoft.com/office/drawing/2014/main" val="2534421261"/>
                    </a:ext>
                  </a:extLst>
                </a:gridCol>
              </a:tblGrid>
              <a:tr h="693238">
                <a:tc>
                  <a:txBody>
                    <a:bodyPr/>
                    <a:lstStyle/>
                    <a:p>
                      <a:pPr marL="0" algn="l" defTabSz="457189" rtl="0" eaLnBrk="1" latinLnBrk="0" hangingPunct="1">
                        <a:buNone/>
                      </a:pP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Annibynwyr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Ifanc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Teuluoedd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Pobl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Hyn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Oedran</a:t>
                      </a:r>
                      <a:r>
                        <a:rPr lang="en-GB" sz="1400" b="1" noProof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chemeClr val="bg1"/>
                          </a:solidFill>
                        </a:rPr>
                        <a:t>Ymddeuol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9069" marR="69069" marT="34534" marB="34534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494243"/>
                  </a:ext>
                </a:extLst>
              </a:tr>
              <a:tr h="7645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Beth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sy’n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eu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dal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yn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ôl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Mae Cymru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teimlo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fel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nad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oes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ganddi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reswm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a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chadarn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i’w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dewis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Mae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cynllunio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Gymru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teimlo’n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feichus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gymhleth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Nid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yw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rôl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Cymru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glir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o’i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chymharu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â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chyrchfannau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cyfarwydd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Mae Cymru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teimlo’n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ansicr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gymhleth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i’w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threfnu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973762"/>
                  </a:ext>
                </a:extLst>
              </a:tr>
              <a:tr h="811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</a:rPr>
                        <a:t>Beth mae angen iddyn nhw ei weld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Profiad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gwahaniaethol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werth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teithio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amdano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Taith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syml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wedi’i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strwythuro’n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dda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sy’n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gweithio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bawb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sz="1400" dirty="0">
                          <a:solidFill>
                            <a:srgbClr val="120742"/>
                          </a:solidFill>
                        </a:rPr>
                        <a:t>Naratif neu bwrpas pendant dros ymweld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Ffordd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sicr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hawdd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o </a:t>
                      </a:r>
                      <a:r>
                        <a:rPr lang="en-GB" sz="1400" dirty="0" err="1">
                          <a:solidFill>
                            <a:srgbClr val="120742"/>
                          </a:solidFill>
                        </a:rPr>
                        <a:t>brofi</a:t>
                      </a:r>
                      <a:r>
                        <a:rPr lang="en-GB" sz="1400" dirty="0">
                          <a:solidFill>
                            <a:srgbClr val="120742"/>
                          </a:solidFill>
                        </a:rPr>
                        <a:t> Cymru</a:t>
                      </a:r>
                      <a:endParaRPr lang="en-GB" sz="1400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47806"/>
                  </a:ext>
                </a:extLst>
              </a:tr>
              <a:tr h="6569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Beth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sy’n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sbarduno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chemeClr val="bg1"/>
                          </a:solidFill>
                        </a:rPr>
                        <a:t>gweithredu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:</a:t>
                      </a:r>
                      <a:endParaRPr lang="en-GB" sz="1400" b="1" kern="1200" noProof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07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Hunaniaeth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gref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prawf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cymdeithasol</a:t>
                      </a:r>
                      <a:endParaRPr lang="en-GB" sz="14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Hawdd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clir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yn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gyfleus</a:t>
                      </a:r>
                      <a:endParaRPr lang="en-GB" sz="14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Stori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ystyrlon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+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dyfnder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diwylliannol</a:t>
                      </a:r>
                      <a:endParaRPr lang="en-GB" sz="14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Symlrwydd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,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ymddiriedaeth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ac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opsiynau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wedi’u</a:t>
                      </a:r>
                      <a:r>
                        <a:rPr lang="en-GB" sz="1400" b="1" dirty="0">
                          <a:solidFill>
                            <a:srgbClr val="120742"/>
                          </a:solidFill>
                        </a:rPr>
                        <a:t> </a:t>
                      </a:r>
                      <a:r>
                        <a:rPr lang="en-GB" sz="1400" b="1" dirty="0" err="1">
                          <a:solidFill>
                            <a:srgbClr val="120742"/>
                          </a:solidFill>
                        </a:rPr>
                        <a:t>harwain</a:t>
                      </a:r>
                      <a:endParaRPr lang="en-GB" sz="1400" b="1" kern="1200" noProof="0" dirty="0">
                        <a:solidFill>
                          <a:srgbClr val="12074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38843"/>
                  </a:ext>
                </a:extLst>
              </a:tr>
            </a:tbl>
          </a:graphicData>
        </a:graphic>
      </p:graphicFrame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392744C2-775D-D691-0639-EB44AC330B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54133" y="5386870"/>
            <a:ext cx="9817751" cy="10175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1800" b="1" dirty="0">
                <a:solidFill>
                  <a:srgbClr val="120742"/>
                </a:solidFill>
              </a:rPr>
              <a:t>Mae </a:t>
            </a:r>
            <a:r>
              <a:rPr lang="en-GB" sz="1800" b="1" dirty="0" err="1">
                <a:solidFill>
                  <a:srgbClr val="120742"/>
                </a:solidFill>
              </a:rPr>
              <a:t>gan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Gymru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gynnyrch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amrywiol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sy’n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cael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werthfawrogi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r>
              <a:rPr lang="en-GB" sz="1800" dirty="0">
                <a:solidFill>
                  <a:srgbClr val="120742"/>
                </a:solidFill>
              </a:rPr>
              <a:t> </a:t>
            </a:r>
            <a:r>
              <a:rPr lang="en-GB" sz="1800" b="1" dirty="0">
                <a:solidFill>
                  <a:srgbClr val="120742"/>
                </a:solidFill>
              </a:rPr>
              <a:t>Mae </a:t>
            </a:r>
            <a:r>
              <a:rPr lang="en-GB" sz="1800" b="1" dirty="0" err="1">
                <a:solidFill>
                  <a:srgbClr val="120742"/>
                </a:solidFill>
              </a:rPr>
              <a:t>angen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blaenoriaethu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egluro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sut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mae’r</a:t>
            </a:r>
            <a:r>
              <a:rPr lang="en-GB" sz="1800" b="1" dirty="0">
                <a:solidFill>
                  <a:srgbClr val="120742"/>
                </a:solidFill>
              </a:rPr>
              <a:t> daith </a:t>
            </a:r>
            <a:r>
              <a:rPr lang="en-GB" sz="1800" b="1" dirty="0" err="1">
                <a:solidFill>
                  <a:srgbClr val="120742"/>
                </a:solidFill>
              </a:rPr>
              <a:t>yn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cael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ei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fframio</a:t>
            </a:r>
            <a:r>
              <a:rPr lang="en-GB" sz="1800" b="1" dirty="0">
                <a:solidFill>
                  <a:srgbClr val="120742"/>
                </a:solidFill>
              </a:rPr>
              <a:t>, </a:t>
            </a:r>
            <a:r>
              <a:rPr lang="en-GB" sz="1800" b="1" dirty="0" err="1">
                <a:solidFill>
                  <a:srgbClr val="120742"/>
                </a:solidFill>
              </a:rPr>
              <a:t>ei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strwythuro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a’i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chyflwyno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ar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gyfer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pob</a:t>
            </a:r>
            <a:r>
              <a:rPr lang="en-GB" sz="1800" b="1" dirty="0">
                <a:solidFill>
                  <a:srgbClr val="120742"/>
                </a:solidFill>
              </a:rPr>
              <a:t> </a:t>
            </a:r>
            <a:r>
              <a:rPr lang="en-GB" sz="1800" b="1" dirty="0" err="1">
                <a:solidFill>
                  <a:srgbClr val="120742"/>
                </a:solidFill>
              </a:rPr>
              <a:t>cynulleidfa</a:t>
            </a:r>
            <a:r>
              <a:rPr lang="en-GB" sz="1800" b="1" dirty="0">
                <a:solidFill>
                  <a:srgbClr val="120742"/>
                </a:solidFill>
              </a:rPr>
              <a:t>.</a:t>
            </a:r>
            <a:endParaRPr lang="en-GB" sz="1800" b="1" noProof="0" dirty="0">
              <a:solidFill>
                <a:srgbClr val="120742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1FAE79-BFE8-FA78-354D-E009327C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14600" y="705332"/>
            <a:ext cx="710488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135DE902-8F12-5822-228F-227DF5D1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00" y="-549275"/>
            <a:ext cx="4965700" cy="549275"/>
          </a:xfrm>
        </p:spPr>
        <p:txBody>
          <a:bodyPr anchor="b">
            <a:noAutofit/>
          </a:bodyPr>
          <a:lstStyle/>
          <a:p>
            <a:r>
              <a:rPr lang="en-GB" dirty="0" err="1"/>
              <a:t>Crynodeb</a:t>
            </a:r>
            <a:r>
              <a:rPr lang="en-GB" dirty="0"/>
              <a:t> </a:t>
            </a:r>
            <a:r>
              <a:rPr lang="en-GB" dirty="0" err="1"/>
              <a:t>goblygiadau</a:t>
            </a:r>
            <a:r>
              <a:rPr lang="en-GB" dirty="0"/>
              <a:t> </a:t>
            </a:r>
            <a:r>
              <a:rPr lang="en-GB" dirty="0" err="1"/>
              <a:t>strategol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585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sitBritain powerpoint template 16x9 final">
  <a:themeElements>
    <a:clrScheme name="Custom 2">
      <a:dk1>
        <a:srgbClr val="4B5461"/>
      </a:dk1>
      <a:lt1>
        <a:srgbClr val="FFFFFF"/>
      </a:lt1>
      <a:dk2>
        <a:srgbClr val="4B5461"/>
      </a:dk2>
      <a:lt2>
        <a:srgbClr val="FFFFFF"/>
      </a:lt2>
      <a:accent1>
        <a:srgbClr val="120742"/>
      </a:accent1>
      <a:accent2>
        <a:srgbClr val="D8D8D8"/>
      </a:accent2>
      <a:accent3>
        <a:srgbClr val="518A45"/>
      </a:accent3>
      <a:accent4>
        <a:srgbClr val="FDB332"/>
      </a:accent4>
      <a:accent5>
        <a:srgbClr val="157EAB"/>
      </a:accent5>
      <a:accent6>
        <a:srgbClr val="BFDBF7"/>
      </a:accent6>
      <a:hlink>
        <a:srgbClr val="120742"/>
      </a:hlink>
      <a:folHlink>
        <a:srgbClr val="12074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20742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isitBritain powerpoint template 16x9.pptx" id="{A974925C-57B1-4DDE-88B9-CC0001E547A0}" vid="{F19EADF2-66DA-4708-8BB7-96895F155A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0</TotalTime>
  <Words>6128</Words>
  <Application>Microsoft Office PowerPoint</Application>
  <PresentationFormat>Widescreen</PresentationFormat>
  <Paragraphs>817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Aptos</vt:lpstr>
      <vt:lpstr>Arial</vt:lpstr>
      <vt:lpstr>Calibri</vt:lpstr>
      <vt:lpstr>Cambria</vt:lpstr>
      <vt:lpstr>VisitBritain powerpoint template 16x9 final</vt:lpstr>
      <vt:lpstr>Galw'r farchnad ddefnyddwyr Croeso Cymru COM-B:  Y DU, UDA a'r Almaen (2026)</vt:lpstr>
      <vt:lpstr>Gwybodaeth</vt:lpstr>
      <vt:lpstr>Adroddiadau eraill</vt:lpstr>
      <vt:lpstr>Cynnwys</vt:lpstr>
      <vt:lpstr>CANFYDDIADAU ALLWEDDOL</vt:lpstr>
      <vt:lpstr>Crynodeb canfyddiadau allweddol</vt:lpstr>
      <vt:lpstr>Gallu: Helpu theithwyr dychmygu y taith</vt:lpstr>
      <vt:lpstr>Cyfle: Cystadlu o fewn fformatau teithio presennol </vt:lpstr>
      <vt:lpstr>Cymhelliant: Ychwanegu cymeriad unigryw at harddwch </vt:lpstr>
      <vt:lpstr>CEFNDIR A METHODOLEG</vt:lpstr>
      <vt:lpstr>Cefndir</vt:lpstr>
      <vt:lpstr>Methodoleg</vt:lpstr>
      <vt:lpstr>Cyd-destun methodolegol: recriwtio, cryfderau a chyfyngiadau</vt:lpstr>
      <vt:lpstr>Y SYSTEM DEWIS CYRCHFAN GWYLIAU Sut mae cyrchfannau gwyliau yn cael eu dewis mewn gwirionedd yn 2026</vt:lpstr>
      <vt:lpstr>Y system dewis cyrchfan gwyliau</vt:lpstr>
      <vt:lpstr>Cam 1: Y math o daith sy’n cael ei benderfynu’n gyntaf</vt:lpstr>
      <vt:lpstr>Cam 2: Mae rhestrau byr yn cael eu llunio o’r hyn sy’n dod i’r cof.</vt:lpstr>
      <vt:lpstr>Cam 3: Hyder wrth gynllunio yw’r ffactor allweddol.</vt:lpstr>
      <vt:lpstr>Cam 4: Rhaid i ymarferoldeb ddod cyn emosiwn</vt:lpstr>
      <vt:lpstr>Cam 5: Mae achlysur yn creu brys </vt:lpstr>
      <vt:lpstr>Pam mae hyn yn bwysig i Gymru Nid yw Cymru’n cael ei hystyried ar ei phen ei hun. Mae’n cystadlu â:</vt:lpstr>
      <vt:lpstr>Dadansoddiad Gallu, Cyfle, Cymhelliant o Gymru  Gallu – A allaf wneud Cymru? </vt:lpstr>
      <vt:lpstr>Dadansoddiad Gallu, Cyfle, Cymhelliant o Gymru – Gallu</vt:lpstr>
      <vt:lpstr>Gwybodaeth arwynebol - Cymru fel delwedd, nid fel taith</vt:lpstr>
      <vt:lpstr>Mae rhwystrau wrth gynllunio yn ymddangos ar gam llunio’r rhestr</vt:lpstr>
      <vt:lpstr>Mae ansicrwydd ynghylch trafnidiaeth yn ychwanegu at y llwyth gwybyddol.</vt:lpstr>
      <vt:lpstr>Y goblygiad cystadleuol: Mae Cymru’n aml yn cael ei gweld fel rhan o daith ehangach, yn hytrach nag fel cyrchfan</vt:lpstr>
      <vt:lpstr>Dadansoddiad o allu</vt:lpstr>
      <vt:lpstr>Crynodeb Gallu yn ôl grŵp</vt:lpstr>
      <vt:lpstr>Dadansoddiad Gallu, Cyfle, Cymhelliant o Gymru – Cyfle: A allaf wneud i hyn weithio?</vt:lpstr>
      <vt:lpstr>Mae cyfle yn ymwneud ag a yw’r daith yn teimlo’n hawdd i’w threfnu, ei chydlynu a symud drwyddi. </vt:lpstr>
      <vt:lpstr>Mae teithwyr o’r DU yn asesu Cymru drwy ystyried y gwerth mae’n ei gynnig</vt:lpstr>
      <vt:lpstr>Mae teithwyr pellter hir yn pwyso a mesur yr ymdrech sydd ei hangen yn erbyn gwerth y profiad.</vt:lpstr>
      <vt:lpstr>Mae Cyfyngiadau amser yn siapio dewis cyrchfan</vt:lpstr>
      <vt:lpstr>Crynodeb Cyfle yn ôl marchnad</vt:lpstr>
      <vt:lpstr>Datgloi cyfle yn ôl grŵp</vt:lpstr>
      <vt:lpstr>Dadansoddiad Gallu, Cyfle, Cymhelliant o Gymru – Cymhelliant: A ydw i’n teimlo’r cymhelliant i flaenoriaethu Cymru?</vt:lpstr>
      <vt:lpstr>Mae cymhelliant yn gadarnhaol – ond anaml y mae’n frys</vt:lpstr>
      <vt:lpstr>Mae cysylltiadau emosiynol yn eang – ond nid yn unigryw </vt:lpstr>
      <vt:lpstr>Mae Cymru'n llai cysylltiedig â sbardunau teithio clir</vt:lpstr>
      <vt:lpstr>Mae’r cysylltiad â hunaniaeth teithwyr yn eang, ond nid yw’n ddigon penodol neu nodedig.</vt:lpstr>
      <vt:lpstr>Diagnosis cymhelliant: teimlad cadarnhaol, ond brys cyfyngedig</vt:lpstr>
      <vt:lpstr>Crynoedeb Cymhelliant yn ôl grŵp</vt:lpstr>
      <vt:lpstr>Dadansoddiad Gallu, Cyfle, Cymhelliant o Gymru: Goblygiadau strategol i Gymru</vt:lpstr>
      <vt:lpstr>Yr her ymddygiadol</vt:lpstr>
      <vt:lpstr>Sut mae’r rhwystrau hyn yn effeithio ar benderfyniad am wyliau</vt:lpstr>
      <vt:lpstr>Goblygiadau Strategol, yn ôl dadansodiad Gallu, Cyfle, Cymhelliant</vt:lpstr>
      <vt:lpstr>Crynodeb goblygiadau strategol yn ôl grŵp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Galw'r farchnad ddefnyddwyr Croeso Cymru COM-B: Y DU, UDA a'r Almaen (2026)</dc:title>
  <dc:creator/>
  <cp:lastModifiedBy/>
  <cp:revision>1</cp:revision>
  <dcterms:created xsi:type="dcterms:W3CDTF">2026-09-30T06:49:39Z</dcterms:created>
  <dcterms:modified xsi:type="dcterms:W3CDTF">2026-09-30T06:50:04Z</dcterms:modified>
</cp:coreProperties>
</file>