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bookmarkIdSeed="2">
  <p:sldMasterIdLst>
    <p:sldMasterId id="2147483648" r:id="rId2"/>
  </p:sldMasterIdLst>
  <p:notesMasterIdLst>
    <p:notesMasterId r:id="rId24"/>
  </p:notesMasterIdLst>
  <p:sldIdLst>
    <p:sldId id="256" r:id="rId3"/>
    <p:sldId id="271" r:id="rId4"/>
    <p:sldId id="260" r:id="rId5"/>
    <p:sldId id="290" r:id="rId6"/>
    <p:sldId id="281" r:id="rId7"/>
    <p:sldId id="280" r:id="rId8"/>
    <p:sldId id="269" r:id="rId9"/>
    <p:sldId id="257" r:id="rId10"/>
    <p:sldId id="283" r:id="rId11"/>
    <p:sldId id="277" r:id="rId12"/>
    <p:sldId id="261" r:id="rId13"/>
    <p:sldId id="262" r:id="rId14"/>
    <p:sldId id="265" r:id="rId15"/>
    <p:sldId id="286" r:id="rId16"/>
    <p:sldId id="266" r:id="rId17"/>
    <p:sldId id="267" r:id="rId18"/>
    <p:sldId id="268" r:id="rId19"/>
    <p:sldId id="285" r:id="rId20"/>
    <p:sldId id="272" r:id="rId21"/>
    <p:sldId id="275" r:id="rId22"/>
    <p:sldId id="276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4372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99" autoAdjust="0"/>
    <p:restoredTop sz="86375" autoAdjust="0"/>
  </p:normalViewPr>
  <p:slideViewPr>
    <p:cSldViewPr>
      <p:cViewPr varScale="1">
        <p:scale>
          <a:sx n="88" d="100"/>
          <a:sy n="88" d="100"/>
        </p:scale>
        <p:origin x="109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commentAuthors" Target="commentAuthor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Relationship Id="rId30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F7CFA4-9954-4628-85F9-1D1B9505F09D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0E2BE6-D0C0-482C-940A-5A8C34B43D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0588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0E2BE6-D0C0-482C-940A-5A8C34B43DEC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73824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0E2BE6-D0C0-482C-940A-5A8C34B43DEC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00797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0E2BE6-D0C0-482C-940A-5A8C34B43DEC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18378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0E2BE6-D0C0-482C-940A-5A8C34B43DEC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63200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1C29A-A21B-474A-B098-A4A6E71BA1B8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9284C-7BBE-4751-93E9-F344AC3215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6903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1C29A-A21B-474A-B098-A4A6E71BA1B8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9284C-7BBE-4751-93E9-F344AC3215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0004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1C29A-A21B-474A-B098-A4A6E71BA1B8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9284C-7BBE-4751-93E9-F344AC3215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7070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1C29A-A21B-474A-B098-A4A6E71BA1B8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9284C-7BBE-4751-93E9-F344AC3215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7901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1C29A-A21B-474A-B098-A4A6E71BA1B8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9284C-7BBE-4751-93E9-F344AC3215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0676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1C29A-A21B-474A-B098-A4A6E71BA1B8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9284C-7BBE-4751-93E9-F344AC3215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9144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1C29A-A21B-474A-B098-A4A6E71BA1B8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9284C-7BBE-4751-93E9-F344AC3215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147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1C29A-A21B-474A-B098-A4A6E71BA1B8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9284C-7BBE-4751-93E9-F344AC3215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1432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1C29A-A21B-474A-B098-A4A6E71BA1B8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9284C-7BBE-4751-93E9-F344AC3215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9414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1C29A-A21B-474A-B098-A4A6E71BA1B8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9284C-7BBE-4751-93E9-F344AC3215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872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1C29A-A21B-474A-B098-A4A6E71BA1B8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9284C-7BBE-4751-93E9-F344AC3215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0420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43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01C29A-A21B-474A-B098-A4A6E71BA1B8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09284C-7BBE-4751-93E9-F344AC3215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2214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sv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sv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llyw.cymru/llesiant-cymru-dangosyddion-cenedlaethol" TargetMode="External"/><Relationship Id="rId2" Type="http://schemas.openxmlformats.org/officeDocument/2006/relationships/hyperlink" Target="https://llyw.cymru/llesiant-cymru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" y="14759"/>
            <a:ext cx="9144000" cy="1470025"/>
          </a:xfrm>
        </p:spPr>
        <p:txBody>
          <a:bodyPr>
            <a:normAutofit/>
          </a:bodyPr>
          <a:lstStyle/>
          <a:p>
            <a:r>
              <a:rPr lang="cy-GB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Llesiant Cymru 2026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635" y="1045518"/>
            <a:ext cx="6552728" cy="1752600"/>
          </a:xfrm>
        </p:spPr>
        <p:txBody>
          <a:bodyPr>
            <a:normAutofit/>
          </a:bodyPr>
          <a:lstStyle/>
          <a:p>
            <a:r>
              <a:rPr lang="cy-GB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Mesur cynnydd tuag at y nodau llesiant cenedlaethol</a:t>
            </a:r>
          </a:p>
        </p:txBody>
      </p:sp>
      <p:pic>
        <p:nvPicPr>
          <p:cNvPr id="6" name="Pictur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1022" y="2204864"/>
            <a:ext cx="3781953" cy="3762900"/>
          </a:xfrm>
          <a:prstGeom prst="rect">
            <a:avLst/>
          </a:prstGeom>
        </p:spPr>
      </p:pic>
      <p:sp>
        <p:nvSpPr>
          <p:cNvPr id="4" name="Subtitl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0" y="6093296"/>
            <a:ext cx="9144000" cy="6799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y-GB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#LlesiantCymru</a:t>
            </a:r>
          </a:p>
        </p:txBody>
      </p:sp>
    </p:spTree>
    <p:extLst>
      <p:ext uri="{BB962C8B-B14F-4D97-AF65-F5344CB8AC3E}">
        <p14:creationId xmlns:p14="http://schemas.microsoft.com/office/powerpoint/2010/main" val="309730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Autofit/>
          </a:bodyPr>
          <a:lstStyle/>
          <a:p>
            <a:pPr algn="l"/>
            <a:r>
              <a:rPr lang="cy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Mae’r sleidiau hyn yn crynhoi rhai negeseuon allweddol am gynnydd Cymru tuag at ei 7 nod llesiant o Adroddiad Llesiant Cymru 2026.</a:t>
            </a:r>
          </a:p>
        </p:txBody>
      </p:sp>
      <p:sp>
        <p:nvSpPr>
          <p:cNvPr id="3" name="Content Placeholder 2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1373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y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Byddem yn disgwyl i newid gymryd nifer o flynyddoedd i ddod yn amlwg ar gyfer nifer o ddangosyddion.</a:t>
            </a:r>
            <a:br>
              <a:rPr lang="cy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cy-GB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y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 ben hynny, nid yw pob dangosydd yn cael ei ddiweddaru’n flynyddol. Ni fydd rhai negeseuon wedi newid ers y flwyddyn flaenorol.</a:t>
            </a:r>
          </a:p>
          <a:p>
            <a:pPr marL="0" indent="0">
              <a:buNone/>
            </a:pPr>
            <a:endParaRPr lang="en-GB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Blwch Testun 4">
            <a:extLst>
              <a:ext uri="{FF2B5EF4-FFF2-40B4-BE49-F238E27FC236}">
                <a16:creationId xmlns:a16="http://schemas.microsoft.com/office/drawing/2014/main" id="{993F4071-5C47-719D-0DAC-613A6D9804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236296" y="6403267"/>
            <a:ext cx="18078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#LlesiantCymru</a:t>
            </a:r>
          </a:p>
        </p:txBody>
      </p:sp>
    </p:spTree>
    <p:extLst>
      <p:ext uri="{BB962C8B-B14F-4D97-AF65-F5344CB8AC3E}">
        <p14:creationId xmlns:p14="http://schemas.microsoft.com/office/powerpoint/2010/main" val="4051917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27384"/>
            <a:ext cx="9144000" cy="1566043"/>
          </a:xfrm>
          <a:prstGeom prst="rect">
            <a:avLst/>
          </a:prstGeom>
          <a:solidFill>
            <a:srgbClr val="2843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1" y="-9637"/>
            <a:ext cx="8964489" cy="1722635"/>
          </a:xfrm>
        </p:spPr>
        <p:txBody>
          <a:bodyPr>
            <a:noAutofit/>
          </a:bodyPr>
          <a:lstStyle/>
          <a:p>
            <a:pPr lvl="0" algn="l"/>
            <a:b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Mae'r</a:t>
            </a:r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bwlch</a:t>
            </a:r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cynhyrchiant</a:t>
            </a:r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llafur</a:t>
            </a:r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 </a:t>
            </a:r>
            <a:r>
              <a:rPr lang="en-GB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fesurir</a:t>
            </a:r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werth</a:t>
            </a:r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ychwanegol</a:t>
            </a:r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gros (GVA) yr </a:t>
            </a:r>
            <a:r>
              <a:rPr lang="en-GB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awr</a:t>
            </a:r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GB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weithiwyd</a:t>
            </a:r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rhwng Cymru </a:t>
            </a:r>
            <a:r>
              <a:rPr lang="en-GB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a'r</a:t>
            </a:r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DU, wedi bod yn </a:t>
            </a:r>
            <a:r>
              <a:rPr lang="en-GB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gymharol</a:t>
            </a:r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sefydlog</a:t>
            </a:r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gyda </a:t>
            </a:r>
            <a:r>
              <a:rPr lang="en-GB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chynhyrchiant</a:t>
            </a:r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yng</a:t>
            </a:r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Nghymru</a:t>
            </a:r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yn </a:t>
            </a:r>
            <a:r>
              <a:rPr lang="en-GB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parhau</a:t>
            </a:r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en-GB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fod</a:t>
            </a:r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yn is </a:t>
            </a:r>
            <a:r>
              <a:rPr lang="en-GB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chyfartaledd</a:t>
            </a:r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DU.</a:t>
            </a:r>
            <a:b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cy-GB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cy-GB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9511" y="1622900"/>
            <a:ext cx="83529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y-GB" b="1" dirty="0">
                <a:latin typeface="Arial" panose="020B0604020202020204" pitchFamily="34" charset="0"/>
                <a:cs typeface="Arial" panose="020B0604020202020204" pitchFamily="34" charset="0"/>
              </a:rPr>
              <a:t>Gwerth ychwanegol gros yr awr a weithir, rhanbarthau Cymru o’i gymharu â’r DU (y DU = 100), 2004 i 2023 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 descr="Siartiau llinell yn dangos Gwerth Ychwanegol Gros yr awr a weithir yng Nghymru a’i rhanbarthau economaidd o’i gymharu â'r DU (mynegai cyfredol y DU = 100). Ar gyfer Cymru yn gyffredinol, mae wedi bod yn gymharol sefydlog ers 2004, gyda chynhyrchiant Cymru yn parhau i fod yn is na chyfartaledd y DU. ">
            <a:extLst>
              <a:ext uri="{FF2B5EF4-FFF2-40B4-BE49-F238E27FC236}">
                <a16:creationId xmlns:a16="http://schemas.microsoft.com/office/drawing/2014/main" id="{71DA06E7-3A3D-0A02-6DF7-6400FCE2659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90490" y="2188136"/>
            <a:ext cx="6130970" cy="376155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9510" y="5792979"/>
            <a:ext cx="34376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1100" dirty="0">
                <a:latin typeface="Arial" panose="020B0604020202020204" pitchFamily="34" charset="0"/>
                <a:cs typeface="Arial" panose="020B0604020202020204" pitchFamily="34" charset="0"/>
              </a:rPr>
              <a:t>Nodyn: Nid yw echelin y siart yn cychwyn ar sero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9DAB93D-3F0A-4814-3491-0AFFBC2D0E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938133" y="5054480"/>
            <a:ext cx="1187624" cy="1034831"/>
            <a:chOff x="8028384" y="5050434"/>
            <a:chExt cx="1187624" cy="1034831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ACFA34A1-29DD-26AE-2494-59F0256DD9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68750"/>
            <a:stretch/>
          </p:blipFill>
          <p:spPr>
            <a:xfrm>
              <a:off x="8340043" y="5050434"/>
              <a:ext cx="564306" cy="543837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9A5926A-1080-8F59-1493-51B1E8DBF69F}"/>
                </a:ext>
              </a:extLst>
            </p:cNvPr>
            <p:cNvSpPr txBox="1"/>
            <p:nvPr/>
          </p:nvSpPr>
          <p:spPr>
            <a:xfrm>
              <a:off x="8028384" y="5623600"/>
              <a:ext cx="11876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y-GB" sz="1200" b="1">
                  <a:solidFill>
                    <a:srgbClr val="44546A"/>
                  </a:solidFill>
                  <a:latin typeface="Rockwell" panose="02060603020205020403" pitchFamily="18" charset="0"/>
                  <a:cs typeface="Arial" panose="020B0604020202020204" pitchFamily="34" charset="0"/>
                </a:rPr>
                <a:t>Carreg filltir genedlaethol</a:t>
              </a:r>
            </a:p>
          </p:txBody>
        </p:sp>
      </p:grpSp>
      <p:sp>
        <p:nvSpPr>
          <p:cNvPr id="7" name="Rectangle 6"/>
          <p:cNvSpPr/>
          <p:nvPr/>
        </p:nvSpPr>
        <p:spPr>
          <a:xfrm>
            <a:off x="-18243" y="6228927"/>
            <a:ext cx="9144000" cy="656456"/>
          </a:xfrm>
          <a:prstGeom prst="rect">
            <a:avLst/>
          </a:prstGeom>
          <a:solidFill>
            <a:srgbClr val="2843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13141" y="6320385"/>
            <a:ext cx="556697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y-GB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Ffynhonnell: Dadansoddiad Llywodraeth Cymru o gynhyrchiant llafur is-ranbarthol, y DU, 2004 i 2023, SYG</a:t>
            </a:r>
          </a:p>
          <a:p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Blwch Testun 4">
            <a:extLst>
              <a:ext uri="{FF2B5EF4-FFF2-40B4-BE49-F238E27FC236}">
                <a16:creationId xmlns:a16="http://schemas.microsoft.com/office/drawing/2014/main" id="{60239E9B-8009-F354-A367-2A4BA16C9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236296" y="6403267"/>
            <a:ext cx="18078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#LlesiantCymru</a:t>
            </a:r>
          </a:p>
        </p:txBody>
      </p:sp>
    </p:spTree>
    <p:extLst>
      <p:ext uri="{BB962C8B-B14F-4D97-AF65-F5344CB8AC3E}">
        <p14:creationId xmlns:p14="http://schemas.microsoft.com/office/powerpoint/2010/main" val="20707419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27384"/>
            <a:ext cx="9144000" cy="1566043"/>
          </a:xfrm>
          <a:prstGeom prst="rect">
            <a:avLst/>
          </a:prstGeom>
          <a:solidFill>
            <a:srgbClr val="2843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1" y="-9637"/>
            <a:ext cx="8964489" cy="1722635"/>
          </a:xfrm>
        </p:spPr>
        <p:txBody>
          <a:bodyPr>
            <a:noAutofit/>
          </a:bodyPr>
          <a:lstStyle/>
          <a:p>
            <a:pPr lvl="0" algn="l"/>
            <a:b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Mae </a:t>
            </a:r>
            <a:r>
              <a:rPr lang="en-GB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cyfran</a:t>
            </a:r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GB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bobl</a:t>
            </a:r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ifanc</a:t>
            </a:r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16 i 24 </a:t>
            </a:r>
            <a:r>
              <a:rPr lang="en-GB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oed</a:t>
            </a:r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yng</a:t>
            </a:r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Nghymru</a:t>
            </a:r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sydd</a:t>
            </a:r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mewn </a:t>
            </a:r>
            <a:r>
              <a:rPr lang="en-GB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addysg</a:t>
            </a:r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cyflogaeth</a:t>
            </a:r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neu </a:t>
            </a:r>
            <a:r>
              <a:rPr lang="en-GB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hyfforddiant</a:t>
            </a:r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wedi </a:t>
            </a:r>
            <a:r>
              <a:rPr lang="en-GB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dangos</a:t>
            </a:r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tuedd</a:t>
            </a:r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gyffredinol</a:t>
            </a:r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n-GB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gynyddu</a:t>
            </a:r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ers</a:t>
            </a:r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2010, er bod </a:t>
            </a:r>
            <a:r>
              <a:rPr lang="en-GB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rhywfaint</a:t>
            </a:r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n-GB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anwadalrwydd</a:t>
            </a:r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yn y data.</a:t>
            </a:r>
            <a:b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cy-GB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cy-GB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9511" y="1622900"/>
            <a:ext cx="83529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Canran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y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bobl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ifanc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yng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Nghymru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mewn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addysg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cyflogaeth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neu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hyfforddiant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2004 i 2024</a:t>
            </a:r>
          </a:p>
        </p:txBody>
      </p:sp>
      <p:pic>
        <p:nvPicPr>
          <p:cNvPr id="14" name="Picture 13" descr="Siart linell sy’n dangos bod canran y bobl ifanc rhwng 16 a 18 oed yng Nghymru mewn addysg, cyflogaeth neu hyfforddiant wedi aros yn gymharol gyson ers 2005, tra bod canran y rheini rhwng 19 a 24 oed wedi disgyn yn is na 80% rhwng 2009 a 2014. Ers hynny mae wedi gwella i 85.3% yn 2024.">
            <a:extLst>
              <a:ext uri="{FF2B5EF4-FFF2-40B4-BE49-F238E27FC236}">
                <a16:creationId xmlns:a16="http://schemas.microsoft.com/office/drawing/2014/main" id="{71DA06E7-3A3D-0A02-6DF7-6400FCE2659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351261" y="2188136"/>
            <a:ext cx="6009428" cy="376155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9510" y="5792979"/>
            <a:ext cx="34376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Nodyn: Nid yw echelin y siart yn cychwyn ar sero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9DAB93D-3F0A-4814-3491-0AFFBC2D0E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938133" y="5054480"/>
            <a:ext cx="1187624" cy="1034831"/>
            <a:chOff x="8028384" y="5050434"/>
            <a:chExt cx="1187624" cy="1034831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ACFA34A1-29DD-26AE-2494-59F0256DD9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68750"/>
            <a:stretch/>
          </p:blipFill>
          <p:spPr>
            <a:xfrm>
              <a:off x="8340043" y="5050434"/>
              <a:ext cx="564306" cy="543837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9A5926A-1080-8F59-1493-51B1E8DBF69F}"/>
                </a:ext>
              </a:extLst>
            </p:cNvPr>
            <p:cNvSpPr txBox="1"/>
            <p:nvPr/>
          </p:nvSpPr>
          <p:spPr>
            <a:xfrm>
              <a:off x="8028384" y="5623600"/>
              <a:ext cx="11876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y-GB" sz="1200" b="1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Arial" panose="020B0604020202020204" pitchFamily="34" charset="0"/>
                </a:rPr>
                <a:t>Carreg filltir genedlaethol</a:t>
              </a:r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6228928"/>
            <a:ext cx="9144000" cy="656456"/>
          </a:xfrm>
          <a:prstGeom prst="rect">
            <a:avLst/>
          </a:prstGeom>
          <a:solidFill>
            <a:srgbClr val="2843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5496" y="6403267"/>
            <a:ext cx="76328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Ffynhonnell: Arolwg Blynyddol o’r Boblogaeth, Y Swyddfa Ystadegau Gwladol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Blwch Testun 4">
            <a:extLst>
              <a:ext uri="{FF2B5EF4-FFF2-40B4-BE49-F238E27FC236}">
                <a16:creationId xmlns:a16="http://schemas.microsoft.com/office/drawing/2014/main" id="{60239E9B-8009-F354-A367-2A4BA16C9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236296" y="6403267"/>
            <a:ext cx="18078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#LlesiantCymru</a:t>
            </a:r>
          </a:p>
        </p:txBody>
      </p:sp>
    </p:spTree>
    <p:extLst>
      <p:ext uri="{BB962C8B-B14F-4D97-AF65-F5344CB8AC3E}">
        <p14:creationId xmlns:p14="http://schemas.microsoft.com/office/powerpoint/2010/main" val="2699077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27354" y="3585"/>
            <a:ext cx="9171353" cy="1697223"/>
          </a:xfrm>
          <a:prstGeom prst="rect">
            <a:avLst/>
          </a:prstGeom>
          <a:solidFill>
            <a:srgbClr val="2843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2" y="146956"/>
            <a:ext cx="8936657" cy="1863107"/>
          </a:xfrm>
        </p:spPr>
        <p:txBody>
          <a:bodyPr>
            <a:noAutofit/>
          </a:bodyPr>
          <a:lstStyle/>
          <a:p>
            <a:pPr algn="l"/>
            <a:r>
              <a:rPr lang="cy-GB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Mae’r gyfradd ailgylchu (hynny yw, canran y gwastraff trefol awdurdod lleol a gafodd ei ailddefnyddio, ei ailgylchu neu ei gompostio) wedi cynyddu’n sylweddol yn ystod y ddau ddegawd diwethaf</a:t>
            </a:r>
            <a:r>
              <a:rPr lang="cy-GB" sz="2000" b="1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, r</a:t>
            </a:r>
            <a:r>
              <a:rPr lang="cy-GB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oedd yn fwy na dwy ran o dair (68.4%) yn 2024 i 2025.  </a:t>
            </a:r>
            <a:br>
              <a:rPr lang="cy-GB" sz="2800" dirty="0"/>
            </a:br>
            <a:br>
              <a:rPr lang="cy-GB" sz="2800" dirty="0"/>
            </a:br>
            <a:endParaRPr lang="cy-GB" sz="2800" dirty="0"/>
          </a:p>
        </p:txBody>
      </p:sp>
      <p:sp>
        <p:nvSpPr>
          <p:cNvPr id="6" name="Rectangle 5"/>
          <p:cNvSpPr/>
          <p:nvPr/>
        </p:nvSpPr>
        <p:spPr>
          <a:xfrm>
            <a:off x="86020" y="1784149"/>
            <a:ext cx="78488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y-GB" b="1" dirty="0">
                <a:solidFill>
                  <a:srgbClr val="2843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Canran y gwastraff sy’n cael ei ailddefnyddio/ailgylchu/compostio, 2013-14 i 2024-25</a:t>
            </a:r>
          </a:p>
        </p:txBody>
      </p:sp>
      <p:pic>
        <p:nvPicPr>
          <p:cNvPr id="11" name="Picture 10" descr="Siart linell yn dangos bod canran y gwastraff trefol a gafodd ei ailddefnyddio, ei ailgylchu neu ei gompostio yng Nghymru wedi cynyddu’n gyffredinol o 54.3% yn 2013-2014 i 68.4% yn 2024-2025. ">
            <a:extLst>
              <a:ext uri="{FF2B5EF4-FFF2-40B4-BE49-F238E27FC236}">
                <a16:creationId xmlns:a16="http://schemas.microsoft.com/office/drawing/2014/main" id="{42760BF4-678E-5D30-A7D9-11592765B1B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363327" y="2417152"/>
            <a:ext cx="6243426" cy="381177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228928"/>
            <a:ext cx="9144000" cy="656456"/>
          </a:xfrm>
          <a:prstGeom prst="rect">
            <a:avLst/>
          </a:prstGeom>
          <a:solidFill>
            <a:srgbClr val="2843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-27353" y="6403266"/>
            <a:ext cx="45123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y-GB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Ffynhonnell: Gwastraff Trefol Awdurdodau Lleol</a:t>
            </a:r>
          </a:p>
        </p:txBody>
      </p:sp>
      <p:sp>
        <p:nvSpPr>
          <p:cNvPr id="10" name="Blwch Testun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236296" y="6403267"/>
            <a:ext cx="18078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#LlesiantCymru</a:t>
            </a:r>
          </a:p>
        </p:txBody>
      </p:sp>
    </p:spTree>
    <p:extLst>
      <p:ext uri="{BB962C8B-B14F-4D97-AF65-F5344CB8AC3E}">
        <p14:creationId xmlns:p14="http://schemas.microsoft.com/office/powerpoint/2010/main" val="20540076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48028"/>
            <a:ext cx="9144000" cy="1676828"/>
          </a:xfrm>
          <a:prstGeom prst="rect">
            <a:avLst/>
          </a:prstGeom>
          <a:solidFill>
            <a:srgbClr val="2843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756" y="4701"/>
            <a:ext cx="8964488" cy="1656184"/>
          </a:xfrm>
        </p:spPr>
        <p:txBody>
          <a:bodyPr>
            <a:noAutofit/>
          </a:bodyPr>
          <a:lstStyle/>
          <a:p>
            <a:pPr lvl="0" algn="l"/>
            <a:r>
              <a:rPr lang="cy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Mae’r dangosydd cenedlaethol ar nitrogen deuocsid (</a:t>
            </a:r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NO₂</a:t>
            </a:r>
            <a:r>
              <a:rPr lang="cy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yn dangos bod y lefelau crynodiad cyfartalog y mae pobl yn agored iddynt wedi bod yn gostwng ar y cyfan dros y degawd diwethaf.</a:t>
            </a:r>
          </a:p>
        </p:txBody>
      </p:sp>
      <p:sp>
        <p:nvSpPr>
          <p:cNvPr id="5" name="Rectangle 4"/>
          <p:cNvSpPr/>
          <p:nvPr/>
        </p:nvSpPr>
        <p:spPr>
          <a:xfrm>
            <a:off x="827584" y="1737711"/>
            <a:ext cx="60486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y-GB" b="1" dirty="0">
                <a:solidFill>
                  <a:srgbClr val="2843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Dangosyddion ansawdd aer, 2007 i 2024</a:t>
            </a:r>
          </a:p>
        </p:txBody>
      </p:sp>
      <p:pic>
        <p:nvPicPr>
          <p:cNvPr id="10" name="Picture 9" descr="Siart linell yn dangos gwelliant cyffredinol mewn dangosyddion ansawdd aer dros y cyfnod 2007 i 2024.  ">
            <a:extLst>
              <a:ext uri="{FF2B5EF4-FFF2-40B4-BE49-F238E27FC236}">
                <a16:creationId xmlns:a16="http://schemas.microsoft.com/office/drawing/2014/main" id="{AFAD4DF4-D54C-3AF5-1DD2-11F0871D4F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2118058"/>
            <a:ext cx="6346486" cy="386519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6228928"/>
            <a:ext cx="9144000" cy="656456"/>
          </a:xfrm>
          <a:prstGeom prst="rect">
            <a:avLst/>
          </a:prstGeom>
          <a:solidFill>
            <a:srgbClr val="2843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4"/>
          <p:cNvSpPr/>
          <p:nvPr/>
        </p:nvSpPr>
        <p:spPr>
          <a:xfrm>
            <a:off x="107504" y="6403267"/>
            <a:ext cx="47356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y-GB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Ffynhonnell: Dangosyddion Allyriadau Ansawdd Aer</a:t>
            </a:r>
          </a:p>
        </p:txBody>
      </p:sp>
      <p:sp>
        <p:nvSpPr>
          <p:cNvPr id="3" name="Blwch Testun 4">
            <a:extLst>
              <a:ext uri="{FF2B5EF4-FFF2-40B4-BE49-F238E27FC236}">
                <a16:creationId xmlns:a16="http://schemas.microsoft.com/office/drawing/2014/main" id="{E3C799A6-0042-876F-5A2A-EF7A4D967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236296" y="6403267"/>
            <a:ext cx="18078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#LlesiantCymru</a:t>
            </a:r>
          </a:p>
        </p:txBody>
      </p:sp>
    </p:spTree>
    <p:extLst>
      <p:ext uri="{BB962C8B-B14F-4D97-AF65-F5344CB8AC3E}">
        <p14:creationId xmlns:p14="http://schemas.microsoft.com/office/powerpoint/2010/main" val="23223255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1506761"/>
          </a:xfrm>
          <a:prstGeom prst="rect">
            <a:avLst/>
          </a:prstGeom>
          <a:solidFill>
            <a:srgbClr val="2843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-157410"/>
            <a:ext cx="9073008" cy="1664172"/>
          </a:xfrm>
        </p:spPr>
        <p:txBody>
          <a:bodyPr>
            <a:noAutofit/>
          </a:bodyPr>
          <a:lstStyle/>
          <a:p>
            <a:pPr lvl="0" algn="l"/>
            <a:r>
              <a:rPr lang="cy-GB" sz="19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Mae capasiti prosiectau ynni adnewyddadwy yng Nghymru (trydan a gwres) wedi cynyddu’n sylweddol dros y degawd diwethaf, er bod y cynnydd wedi arafu dros y blynyddoedd diwethaf. </a:t>
            </a:r>
          </a:p>
        </p:txBody>
      </p:sp>
      <p:sp>
        <p:nvSpPr>
          <p:cNvPr id="5" name="Rectangle 4"/>
          <p:cNvSpPr/>
          <p:nvPr/>
        </p:nvSpPr>
        <p:spPr>
          <a:xfrm>
            <a:off x="83823" y="1682313"/>
            <a:ext cx="65704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y-GB" b="1" dirty="0">
                <a:solidFill>
                  <a:srgbClr val="2843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gallu i gynhyrchu ynni adnewyddadwy (MW), 2012 i 2024</a:t>
            </a:r>
          </a:p>
        </p:txBody>
      </p:sp>
      <p:pic>
        <p:nvPicPr>
          <p:cNvPr id="9" name="Picture 8" descr="Siart linell yn dangos cynnydd sylweddol cyffredinol yn y capasiti trydan a gwres adnewyddadwy yng Nghymru rhwng 2012 a 2024, gyda’r cynnydd yn arafu yn y blynyddoedd diwethaf.">
            <a:extLst>
              <a:ext uri="{FF2B5EF4-FFF2-40B4-BE49-F238E27FC236}">
                <a16:creationId xmlns:a16="http://schemas.microsoft.com/office/drawing/2014/main" id="{7716F48E-C3FD-A8CE-E631-7A412F5BEF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616" y="2025713"/>
            <a:ext cx="6334293" cy="403590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228928"/>
            <a:ext cx="9144000" cy="656456"/>
          </a:xfrm>
          <a:prstGeom prst="rect">
            <a:avLst/>
          </a:prstGeom>
          <a:solidFill>
            <a:srgbClr val="2843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179512" y="6388851"/>
            <a:ext cx="39604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Ffynhonnell: Adroddiad Cynhyrchu Ynni yng Nghymru</a:t>
            </a:r>
          </a:p>
        </p:txBody>
      </p:sp>
      <p:sp>
        <p:nvSpPr>
          <p:cNvPr id="10" name="Blwch Testun 4">
            <a:extLst>
              <a:ext uri="{FF2B5EF4-FFF2-40B4-BE49-F238E27FC236}">
                <a16:creationId xmlns:a16="http://schemas.microsoft.com/office/drawing/2014/main" id="{B28A1AD6-CA20-8D7D-DB67-00D60B2076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236296" y="6403267"/>
            <a:ext cx="18078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#LlesiantCymru</a:t>
            </a:r>
          </a:p>
        </p:txBody>
      </p:sp>
    </p:spTree>
    <p:extLst>
      <p:ext uri="{BB962C8B-B14F-4D97-AF65-F5344CB8AC3E}">
        <p14:creationId xmlns:p14="http://schemas.microsoft.com/office/powerpoint/2010/main" val="9348457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28563"/>
            <a:ext cx="9144000" cy="2256506"/>
          </a:xfrm>
          <a:prstGeom prst="rect">
            <a:avLst/>
          </a:prstGeom>
          <a:solidFill>
            <a:srgbClr val="2843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43" y="-99392"/>
            <a:ext cx="8936657" cy="3245814"/>
          </a:xfrm>
        </p:spPr>
        <p:txBody>
          <a:bodyPr>
            <a:noAutofit/>
          </a:bodyPr>
          <a:lstStyle/>
          <a:p>
            <a:pPr lvl="0" algn="l"/>
            <a:r>
              <a:rPr lang="cy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Cynyddodd disgwyliad oes adeg geni yn y cyfnod 2022 i 2024 i 82.2 mlynedd ar gyfer menywod ac i 78.3 mlynedd ar gyfer dynion. Gostyngodd disgwyliad oes iach yn yr un cyfnod i 58.5 o flynyddoedd i fenywod a 59.2 o flynyddoedd i ddynion, gan ddisgyn am y pedwerydd cyfnod yn olynol i fenywod a dynion. </a:t>
            </a:r>
            <a:br>
              <a:rPr lang="cy-GB" sz="2800" dirty="0"/>
            </a:br>
            <a:br>
              <a:rPr lang="cy-GB" sz="2800" dirty="0"/>
            </a:br>
            <a:endParaRPr lang="cy-GB" sz="2800" dirty="0"/>
          </a:p>
        </p:txBody>
      </p:sp>
      <p:sp>
        <p:nvSpPr>
          <p:cNvPr id="6" name="Rectangle 5"/>
          <p:cNvSpPr/>
          <p:nvPr/>
        </p:nvSpPr>
        <p:spPr>
          <a:xfrm>
            <a:off x="107502" y="2348880"/>
            <a:ext cx="8918798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cy-GB" b="1" dirty="0">
                <a:solidFill>
                  <a:srgbClr val="2843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Disgwyliad oes a disgwyliad oes iach adeg geni, yn ôl rhyw, rhwng 2001 i 2003, a 2022 i 2024 </a:t>
            </a:r>
          </a:p>
        </p:txBody>
      </p:sp>
      <p:pic>
        <p:nvPicPr>
          <p:cNvPr id="3" name="Picture 2" descr="Mae’r siart linell hon yn dangos bod disgwyliad oes wedi bod yn cynyddu ond mae wedi stopio yn ddiweddar. Mae disgwyliad oes iach wedi gostwng, gyda gostyngiad nodedig ymysg menywod.">
            <a:extLst>
              <a:ext uri="{FF2B5EF4-FFF2-40B4-BE49-F238E27FC236}">
                <a16:creationId xmlns:a16="http://schemas.microsoft.com/office/drawing/2014/main" id="{6D1B0B64-8485-62BF-C3A3-903D19DED8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619672" y="2649122"/>
            <a:ext cx="5138709" cy="3523686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0E911822-FFDC-E4D6-BD3D-DDE58A665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817973" y="5106927"/>
            <a:ext cx="1187624" cy="1034831"/>
            <a:chOff x="8028384" y="5050434"/>
            <a:chExt cx="1187624" cy="1034831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D741BA55-9A8D-10E4-23D3-0B5DB558C0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68750"/>
            <a:stretch/>
          </p:blipFill>
          <p:spPr>
            <a:xfrm>
              <a:off x="8340043" y="5050434"/>
              <a:ext cx="564306" cy="543837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EF884A1-3F5B-2BC6-27D3-EAEDA51D9E53}"/>
                </a:ext>
              </a:extLst>
            </p:cNvPr>
            <p:cNvSpPr txBox="1"/>
            <p:nvPr/>
          </p:nvSpPr>
          <p:spPr>
            <a:xfrm>
              <a:off x="8028384" y="5623600"/>
              <a:ext cx="11876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y-GB" sz="1200" b="1">
                  <a:solidFill>
                    <a:srgbClr val="44546A"/>
                  </a:solidFill>
                  <a:latin typeface="Rockwell" panose="02060603020205020403" pitchFamily="18" charset="0"/>
                  <a:cs typeface="Arial" panose="020B0604020202020204" pitchFamily="34" charset="0"/>
                </a:rPr>
                <a:t>Carreg filltir genedlaethol</a:t>
              </a:r>
            </a:p>
          </p:txBody>
        </p:sp>
      </p:grpSp>
      <p:sp>
        <p:nvSpPr>
          <p:cNvPr id="9" name="Rectangle 8"/>
          <p:cNvSpPr/>
          <p:nvPr/>
        </p:nvSpPr>
        <p:spPr>
          <a:xfrm>
            <a:off x="0" y="6228928"/>
            <a:ext cx="9144000" cy="656456"/>
          </a:xfrm>
          <a:prstGeom prst="rect">
            <a:avLst/>
          </a:prstGeom>
          <a:solidFill>
            <a:srgbClr val="2843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-27353" y="6403266"/>
            <a:ext cx="7119633" cy="315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cy-GB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Ffynhonnell: Disgwyliad oes a Disgwyliadau oes iechyd, y Swyddfa Ystadegau Gwladol  </a:t>
            </a:r>
          </a:p>
        </p:txBody>
      </p:sp>
      <p:sp>
        <p:nvSpPr>
          <p:cNvPr id="4" name="Blwch Testun 4">
            <a:extLst>
              <a:ext uri="{FF2B5EF4-FFF2-40B4-BE49-F238E27FC236}">
                <a16:creationId xmlns:a16="http://schemas.microsoft.com/office/drawing/2014/main" id="{04E76990-6440-C1E6-9424-B35AE68357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236296" y="6403267"/>
            <a:ext cx="18078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#LlesiantCymru</a:t>
            </a:r>
          </a:p>
        </p:txBody>
      </p:sp>
    </p:spTree>
    <p:extLst>
      <p:ext uri="{BB962C8B-B14F-4D97-AF65-F5344CB8AC3E}">
        <p14:creationId xmlns:p14="http://schemas.microsoft.com/office/powerpoint/2010/main" val="12558220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66512"/>
            <a:ext cx="9144000" cy="1385864"/>
          </a:xfrm>
          <a:prstGeom prst="rect">
            <a:avLst/>
          </a:prstGeom>
          <a:solidFill>
            <a:srgbClr val="2843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7352" y="-243408"/>
            <a:ext cx="9071514" cy="1944216"/>
          </a:xfrm>
        </p:spPr>
        <p:txBody>
          <a:bodyPr>
            <a:noAutofit/>
          </a:bodyPr>
          <a:lstStyle/>
          <a:p>
            <a:pPr lvl="0" algn="l">
              <a:lnSpc>
                <a:spcPct val="107000"/>
              </a:lnSpc>
              <a:spcAft>
                <a:spcPts val="800"/>
              </a:spcAft>
            </a:pPr>
            <a:r>
              <a:rPr lang="cy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Mae canran y bobl ifanc 11 i 16 oed â dau ymddygiad iach neu fwy wedi gwella rhwng 2017/18 a 2023/24.</a:t>
            </a:r>
          </a:p>
        </p:txBody>
      </p:sp>
      <p:sp>
        <p:nvSpPr>
          <p:cNvPr id="6" name="Rectangle 5"/>
          <p:cNvSpPr/>
          <p:nvPr/>
        </p:nvSpPr>
        <p:spPr>
          <a:xfrm>
            <a:off x="126503" y="1532543"/>
            <a:ext cx="87129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y-GB" b="1" dirty="0">
                <a:solidFill>
                  <a:srgbClr val="2843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Canran y bobl ifanc 11-16 oed gyda dau neu ragor o ymddygiadau iach, 2017/18 (blwyddyn academaidd) i 2023/24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42D188F-A5F4-E131-6E3D-16A3B3F345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1805" y="2497269"/>
            <a:ext cx="6340390" cy="3139712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0A96EA9C-F3A4-A14E-0582-5E9B277B9A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028384" y="5050434"/>
            <a:ext cx="1187624" cy="1034831"/>
            <a:chOff x="8028384" y="5050434"/>
            <a:chExt cx="1187624" cy="1034831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64EF302-E990-CBC8-CE40-867CC851DB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68750"/>
            <a:stretch/>
          </p:blipFill>
          <p:spPr>
            <a:xfrm>
              <a:off x="8340043" y="5050434"/>
              <a:ext cx="564306" cy="543837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A832211-21EA-98CA-AC75-603A9E945F3D}"/>
                </a:ext>
              </a:extLst>
            </p:cNvPr>
            <p:cNvSpPr txBox="1"/>
            <p:nvPr/>
          </p:nvSpPr>
          <p:spPr>
            <a:xfrm>
              <a:off x="8028384" y="5623600"/>
              <a:ext cx="11876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y-GB" sz="1200" b="1">
                  <a:solidFill>
                    <a:srgbClr val="44546A"/>
                  </a:solidFill>
                  <a:latin typeface="Rockwell" panose="02060603020205020403" pitchFamily="18" charset="0"/>
                  <a:cs typeface="Arial" panose="020B0604020202020204" pitchFamily="34" charset="0"/>
                </a:rPr>
                <a:t>Carreg filltir genedlaethol</a:t>
              </a:r>
            </a:p>
          </p:txBody>
        </p:sp>
      </p:grpSp>
      <p:sp>
        <p:nvSpPr>
          <p:cNvPr id="9" name="Rectangle 8"/>
          <p:cNvSpPr/>
          <p:nvPr/>
        </p:nvSpPr>
        <p:spPr>
          <a:xfrm>
            <a:off x="0" y="6228928"/>
            <a:ext cx="9144000" cy="656456"/>
          </a:xfrm>
          <a:prstGeom prst="rect">
            <a:avLst/>
          </a:prstGeom>
          <a:solidFill>
            <a:srgbClr val="2843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-27353" y="6309320"/>
            <a:ext cx="69756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y-GB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Ffynhonnell: Arolwg Iechyd a Lles Myfyrwyr y Rhwydwaith Ymchwil Iechyd mewn Ysgolion</a:t>
            </a:r>
          </a:p>
        </p:txBody>
      </p:sp>
      <p:sp>
        <p:nvSpPr>
          <p:cNvPr id="4" name="Blwch Testun 4">
            <a:extLst>
              <a:ext uri="{FF2B5EF4-FFF2-40B4-BE49-F238E27FC236}">
                <a16:creationId xmlns:a16="http://schemas.microsoft.com/office/drawing/2014/main" id="{59B21279-06B5-9F72-6D94-1D4226A1E6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236296" y="6403267"/>
            <a:ext cx="18078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#LlesiantCymru</a:t>
            </a:r>
          </a:p>
        </p:txBody>
      </p:sp>
    </p:spTree>
    <p:extLst>
      <p:ext uri="{BB962C8B-B14F-4D97-AF65-F5344CB8AC3E}">
        <p14:creationId xmlns:p14="http://schemas.microsoft.com/office/powerpoint/2010/main" val="6563692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700808"/>
          </a:xfrm>
          <a:prstGeom prst="rect">
            <a:avLst/>
          </a:prstGeom>
          <a:solidFill>
            <a:srgbClr val="2843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772" y="-1"/>
            <a:ext cx="8928992" cy="1628801"/>
          </a:xfrm>
        </p:spPr>
        <p:txBody>
          <a:bodyPr>
            <a:noAutofit/>
          </a:bodyPr>
          <a:lstStyle/>
          <a:p>
            <a:pPr algn="l">
              <a:lnSpc>
                <a:spcPts val="1950"/>
              </a:lnSpc>
              <a:spcAft>
                <a:spcPts val="1500"/>
              </a:spcAft>
            </a:pPr>
            <a:r>
              <a:rPr lang="cy-GB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Mae sgoriau lles meddyliol oedolion a’r bylchau amddifadedd wedi parhau’n sefydlog yn ystod y blynyddoedd diwethaf. Fodd bynnag, mae newidiadau yn y dulliau casglu data yn cyfyngu ar y gallu i ddeall tueddiadau hirdymor.</a:t>
            </a:r>
          </a:p>
        </p:txBody>
      </p:sp>
      <p:sp>
        <p:nvSpPr>
          <p:cNvPr id="8" name="Rectangle 5"/>
          <p:cNvSpPr/>
          <p:nvPr/>
        </p:nvSpPr>
        <p:spPr>
          <a:xfrm>
            <a:off x="95772" y="1875147"/>
            <a:ext cx="84969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y-GB" b="1" dirty="0">
                <a:solidFill>
                  <a:srgbClr val="2843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Sgôr Gyfartalog Graddfa Llesiant Meddyliol Warwick-Caeredin ar gyfer oedolion, 2016-17 i 2024-25 </a:t>
            </a:r>
          </a:p>
        </p:txBody>
      </p:sp>
      <p:pic>
        <p:nvPicPr>
          <p:cNvPr id="3" name="Picture 2" descr="Siart linell yn dangos na wnaeth y sgôr llesiant meddyliol cyfartalog ddangos newid sylweddol cyn 2018 i 2019 nac ers 2021 i 2022. ">
            <a:extLst>
              <a:ext uri="{FF2B5EF4-FFF2-40B4-BE49-F238E27FC236}">
                <a16:creationId xmlns:a16="http://schemas.microsoft.com/office/drawing/2014/main" id="{4C444AE6-84A6-EC7F-95A2-D26ECB0976F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auto">
          <a:xfrm>
            <a:off x="1835696" y="2449857"/>
            <a:ext cx="5256584" cy="3773331"/>
          </a:xfrm>
          <a:prstGeom prst="rect">
            <a:avLst/>
          </a:prstGeom>
          <a:noFill/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FA1F6C26-BF4F-C844-B205-40CB8F1EA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028384" y="5050434"/>
            <a:ext cx="1187624" cy="1034831"/>
            <a:chOff x="8028384" y="5050434"/>
            <a:chExt cx="1187624" cy="1034831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22D45F1-D2B1-3238-0C2F-34173A2D24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68750"/>
            <a:stretch/>
          </p:blipFill>
          <p:spPr>
            <a:xfrm>
              <a:off x="8340043" y="5050434"/>
              <a:ext cx="564306" cy="543837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4E22FFC-0A91-36CA-2CD3-C99BD66B5849}"/>
                </a:ext>
              </a:extLst>
            </p:cNvPr>
            <p:cNvSpPr txBox="1"/>
            <p:nvPr/>
          </p:nvSpPr>
          <p:spPr>
            <a:xfrm>
              <a:off x="8028384" y="5623600"/>
              <a:ext cx="11876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y-GB" sz="1200" b="1">
                  <a:solidFill>
                    <a:srgbClr val="44546A"/>
                  </a:solidFill>
                  <a:latin typeface="Rockwell" panose="02060603020205020403" pitchFamily="18" charset="0"/>
                  <a:cs typeface="Arial" panose="020B0604020202020204" pitchFamily="34" charset="0"/>
                </a:rPr>
                <a:t>Carreg filltir genedlaethol</a:t>
              </a:r>
            </a:p>
          </p:txBody>
        </p:sp>
      </p:grpSp>
      <p:sp>
        <p:nvSpPr>
          <p:cNvPr id="9" name="Rectangle 8"/>
          <p:cNvSpPr/>
          <p:nvPr/>
        </p:nvSpPr>
        <p:spPr>
          <a:xfrm>
            <a:off x="0" y="6228928"/>
            <a:ext cx="9144000" cy="656456"/>
          </a:xfrm>
          <a:prstGeom prst="rect">
            <a:avLst/>
          </a:prstGeom>
          <a:solidFill>
            <a:srgbClr val="2843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Blwch Testun 4"/>
          <p:cNvSpPr txBox="1"/>
          <p:nvPr/>
        </p:nvSpPr>
        <p:spPr>
          <a:xfrm>
            <a:off x="179512" y="6403267"/>
            <a:ext cx="5316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Ffynhonnell: Arolwg Cenedlaethol Cymru, Llywodraeth Cymru </a:t>
            </a:r>
          </a:p>
        </p:txBody>
      </p:sp>
      <p:sp>
        <p:nvSpPr>
          <p:cNvPr id="13" name="Blwch Testun 4">
            <a:extLst>
              <a:ext uri="{FF2B5EF4-FFF2-40B4-BE49-F238E27FC236}">
                <a16:creationId xmlns:a16="http://schemas.microsoft.com/office/drawing/2014/main" id="{CFA7C647-2C22-0A45-CD0D-5E43256B99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236296" y="6403267"/>
            <a:ext cx="18078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#LlesiantCymru</a:t>
            </a:r>
          </a:p>
        </p:txBody>
      </p:sp>
    </p:spTree>
    <p:extLst>
      <p:ext uri="{BB962C8B-B14F-4D97-AF65-F5344CB8AC3E}">
        <p14:creationId xmlns:p14="http://schemas.microsoft.com/office/powerpoint/2010/main" val="4615204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27383"/>
            <a:ext cx="9144000" cy="1728192"/>
          </a:xfrm>
          <a:prstGeom prst="rect">
            <a:avLst/>
          </a:prstGeom>
          <a:solidFill>
            <a:srgbClr val="2843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10" y="-9698"/>
            <a:ext cx="8946739" cy="1566490"/>
          </a:xfrm>
        </p:spPr>
        <p:txBody>
          <a:bodyPr>
            <a:noAutofit/>
          </a:bodyPr>
          <a:lstStyle/>
          <a:p>
            <a:pPr lvl="0" algn="l"/>
            <a:r>
              <a:rPr lang="cy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 gyfer y flwyddyn a ddaeth i ben ar 31 Mawrth 2026, y gyfradd cyflogaeth ymysg pobl anabl rhwng 16 a 64 oed yng Nghymru oedd 50.3%, a'r gyfradd ar gyfer pobl nad ydynt yn anabl oedd 80.8%. Mae’r bwlch yn y gyfradd cyflogaeth ar gyfer pobl anabl yn 2025 i 2026, sef 30.5 pwynt canran, wedi gostwng o 35.4 pwynt canran yn 2015 i 2016</a:t>
            </a:r>
            <a:r>
              <a:rPr lang="cy-GB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5" name="Rectangle 4"/>
          <p:cNvSpPr/>
          <p:nvPr/>
        </p:nvSpPr>
        <p:spPr>
          <a:xfrm>
            <a:off x="175558" y="1776235"/>
            <a:ext cx="903649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y-GB" b="1" dirty="0">
                <a:solidFill>
                  <a:srgbClr val="2843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Cyfradd cyflogaeth (canran y boblogaeth 16 i 64 oed) pobl anabl a phobl nad ydynt yn anabl yng Nghymru yn ôl blwyddyn, 2013 i 2026 (cyfraddau am y flwyddyn yn dod i ben ym mis Mawrth)</a:t>
            </a:r>
          </a:p>
        </p:txBody>
      </p:sp>
      <p:pic>
        <p:nvPicPr>
          <p:cNvPr id="4" name="Picture 3" descr="Siart linell yn dangos cyfraddau cyflogaeth ar gyfer unigolion anabl ac unigolion nad ydynt yn anabl rhwng 16 a 64 oed rhwng blwyddyn ariannol 2013 i 2014 a 2025 i 2026. Mae’r bwlch yn y gyfradd cyflogaeth wedi lleihau yn gyffredinol dros amser, er bod gan bobl anabl gyfradd cyflogaeth sy’n dal i fod 30.5 pwynt canran yn is na phobl nad ydynt yn anabl yn 2025 i 2026. ">
            <a:extLst>
              <a:ext uri="{FF2B5EF4-FFF2-40B4-BE49-F238E27FC236}">
                <a16:creationId xmlns:a16="http://schemas.microsoft.com/office/drawing/2014/main" id="{3245F4CF-A322-9877-F172-C47C1AC6C6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0542" y="2648861"/>
            <a:ext cx="5635754" cy="3666144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2C58DC0D-B6D1-E20F-D254-0DCFCFBD4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028384" y="5050434"/>
            <a:ext cx="1187624" cy="1034831"/>
            <a:chOff x="8028384" y="5050434"/>
            <a:chExt cx="1187624" cy="1034831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73BF176-D72B-DEFA-B2E4-AFC6945C52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68750"/>
            <a:stretch/>
          </p:blipFill>
          <p:spPr>
            <a:xfrm>
              <a:off x="8340043" y="5050434"/>
              <a:ext cx="564306" cy="543837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EC48AFD-7CCC-86DB-67B6-310FD92D3B76}"/>
                </a:ext>
              </a:extLst>
            </p:cNvPr>
            <p:cNvSpPr txBox="1"/>
            <p:nvPr/>
          </p:nvSpPr>
          <p:spPr>
            <a:xfrm>
              <a:off x="8028384" y="5623600"/>
              <a:ext cx="11876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y-GB" sz="1200" b="1">
                  <a:solidFill>
                    <a:srgbClr val="44546A"/>
                  </a:solidFill>
                  <a:latin typeface="Rockwell" panose="02060603020205020403" pitchFamily="18" charset="0"/>
                  <a:cs typeface="Arial" panose="020B0604020202020204" pitchFamily="34" charset="0"/>
                </a:rPr>
                <a:t>Carreg filltir genedlaethol</a:t>
              </a:r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6228928"/>
            <a:ext cx="9144000" cy="656456"/>
          </a:xfrm>
          <a:prstGeom prst="rect">
            <a:avLst/>
          </a:prstGeom>
          <a:solidFill>
            <a:srgbClr val="2843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123898" y="6291317"/>
            <a:ext cx="69683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Ffynhonnell: </a:t>
            </a:r>
            <a:r>
              <a:rPr lang="cy-GB" sz="140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Dadansoddiad Llywodraeth Cymru o’r Arolwg Blynyddol o'r Boblogaeth, y Swyddfa Ystadegau Gwladol</a:t>
            </a:r>
          </a:p>
        </p:txBody>
      </p:sp>
      <p:sp>
        <p:nvSpPr>
          <p:cNvPr id="3" name="Blwch Testun 4">
            <a:extLst>
              <a:ext uri="{FF2B5EF4-FFF2-40B4-BE49-F238E27FC236}">
                <a16:creationId xmlns:a16="http://schemas.microsoft.com/office/drawing/2014/main" id="{CA522ECC-DABD-5508-F66C-25AFCBF0C5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236296" y="6403267"/>
            <a:ext cx="18078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#LlesiantCymru</a:t>
            </a:r>
          </a:p>
        </p:txBody>
      </p:sp>
    </p:spTree>
    <p:extLst>
      <p:ext uri="{BB962C8B-B14F-4D97-AF65-F5344CB8AC3E}">
        <p14:creationId xmlns:p14="http://schemas.microsoft.com/office/powerpoint/2010/main" val="25173568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27384"/>
            <a:ext cx="9144000" cy="1566043"/>
          </a:xfrm>
          <a:prstGeom prst="rect">
            <a:avLst/>
          </a:prstGeom>
          <a:solidFill>
            <a:srgbClr val="2843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1" y="42552"/>
            <a:ext cx="8864649" cy="1426170"/>
          </a:xfrm>
        </p:spPr>
        <p:txBody>
          <a:bodyPr>
            <a:noAutofit/>
          </a:bodyPr>
          <a:lstStyle/>
          <a:p>
            <a:pPr lvl="0" algn="l"/>
            <a:r>
              <a:rPr lang="cy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Mae’r gwahaniaeth mewn enillion </a:t>
            </a:r>
            <a:r>
              <a:rPr lang="cy-GB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canolrifol</a:t>
            </a:r>
            <a:r>
              <a:rPr lang="cy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llawnamser yr awr rhwng dynion a menywod wedi gostwng yn gyffredinol dros yr 20 mlynedd diwethaf ar gyfer Cymru a’r Deyrnas Unedig. Mae’r bwlch cyflog rhwng y rhywiau yng Nghymru wedi bod yn llai na’r Deyrnas Unedig ers 2013.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8800" y="1661695"/>
            <a:ext cx="85487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b="1" dirty="0">
                <a:solidFill>
                  <a:srgbClr val="2843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Canran y gwahaniaeth rhwng enillion </a:t>
            </a:r>
            <a:r>
              <a:rPr lang="cy-GB" b="1" dirty="0" err="1">
                <a:solidFill>
                  <a:srgbClr val="2843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canolrifol</a:t>
            </a:r>
            <a:r>
              <a:rPr lang="cy-GB" b="1" dirty="0">
                <a:solidFill>
                  <a:srgbClr val="2843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llawnamser yr awr rhwng dynion a menywod, 1999 i 2025 </a:t>
            </a:r>
          </a:p>
        </p:txBody>
      </p:sp>
      <p:pic>
        <p:nvPicPr>
          <p:cNvPr id="4" name="Picture 3" descr="Siart linell yn dangos bod y gwahaniaeth mewn enillion canolrifol llawnamser yr awr rhwng dynion a menywod wedi gostwng yn gyffredinol dros yr 20 mlynedd diwethaf ar gyfer Cymru a’r Deyrnas Unedig. Mae’r bwlch cyflog rhwng y rhywiau yng Nghymru wedi bod yn llai na’r Deyrnas Unedig ers 2013.">
            <a:extLst>
              <a:ext uri="{FF2B5EF4-FFF2-40B4-BE49-F238E27FC236}">
                <a16:creationId xmlns:a16="http://schemas.microsoft.com/office/drawing/2014/main" id="{934A3BB0-46A5-66A1-2028-8BFAF0EB8C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87659" y="2321306"/>
            <a:ext cx="5780006" cy="352317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678CBE8-F3A6-7249-FDC5-FB4CA4FC4236}"/>
              </a:ext>
            </a:extLst>
          </p:cNvPr>
          <p:cNvSpPr txBox="1"/>
          <p:nvPr/>
        </p:nvSpPr>
        <p:spPr>
          <a:xfrm>
            <a:off x="59246" y="5818189"/>
            <a:ext cx="76038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1100" dirty="0">
                <a:latin typeface="Arial" panose="020B0604020202020204" pitchFamily="34" charset="0"/>
                <a:cs typeface="Arial" panose="020B0604020202020204" pitchFamily="34" charset="0"/>
              </a:rPr>
              <a:t>Nodyn: Mae gwahaniaeth cyflog sy’n fwy na sero yn golygu bod enillion dynion yn uwch nag enillion menywod.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228928"/>
            <a:ext cx="9144000" cy="656456"/>
          </a:xfrm>
          <a:prstGeom prst="rect">
            <a:avLst/>
          </a:prstGeom>
          <a:solidFill>
            <a:srgbClr val="2843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59246" y="6295545"/>
            <a:ext cx="5160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Ffynhonnell: Dadansoddiad Llywodraeth Cymru o’r Arolwg Blynyddol o Oriau ac Enillion, Y Swyddfa Ystadegau Gwladol</a:t>
            </a:r>
          </a:p>
        </p:txBody>
      </p:sp>
      <p:sp>
        <p:nvSpPr>
          <p:cNvPr id="3" name="Blwch Testun 4">
            <a:extLst>
              <a:ext uri="{FF2B5EF4-FFF2-40B4-BE49-F238E27FC236}">
                <a16:creationId xmlns:a16="http://schemas.microsoft.com/office/drawing/2014/main" id="{B5E5062B-CE90-5D1D-C8BC-0207EAD5D0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236296" y="6403267"/>
            <a:ext cx="18078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#LlesiantCymru</a:t>
            </a:r>
          </a:p>
        </p:txBody>
      </p:sp>
    </p:spTree>
    <p:extLst>
      <p:ext uri="{BB962C8B-B14F-4D97-AF65-F5344CB8AC3E}">
        <p14:creationId xmlns:p14="http://schemas.microsoft.com/office/powerpoint/2010/main" val="20461646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27384"/>
            <a:ext cx="9144000" cy="1858218"/>
          </a:xfrm>
          <a:prstGeom prst="rect">
            <a:avLst/>
          </a:prstGeom>
          <a:solidFill>
            <a:srgbClr val="2843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860D7E-E06A-5334-1BC3-CB517881CACB}"/>
              </a:ext>
            </a:extLst>
          </p:cNvPr>
          <p:cNvSpPr txBox="1"/>
          <p:nvPr/>
        </p:nvSpPr>
        <p:spPr>
          <a:xfrm>
            <a:off x="107502" y="130621"/>
            <a:ext cx="903649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Mae canran yr aelwydydd sy’n cael eu hatal rhag digartrefedd wedi aros yn weddol sefydlog dros y blynyddoedd diwethaf yn dilyn gostyngiad ym mlwyddyn ariannol 2022 i 2023. Gostyngodd canran yr aelwydydd a ryddhawyd o ddigartrefedd rhwng mis Ebrill 2020 a mis Mawrth 2025 ond mae wedi cynyddu ychydig yn ystod y flwyddyn ddiweddaraf.</a:t>
            </a:r>
            <a:endParaRPr lang="en-GB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3" y="130621"/>
            <a:ext cx="8936657" cy="1978403"/>
          </a:xfrm>
        </p:spPr>
        <p:txBody>
          <a:bodyPr>
            <a:noAutofit/>
          </a:bodyPr>
          <a:lstStyle/>
          <a:p>
            <a:pPr lvl="0" algn="l"/>
            <a:br>
              <a:rPr lang="cy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cy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cy-GB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25527" y="1826862"/>
            <a:ext cx="93680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y-GB" b="1" dirty="0">
                <a:solidFill>
                  <a:srgbClr val="2843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Canran yr aelwydydd y llwyddwyd i’w hatal rhag digartrefedd a’u rhyddhau o ddigartrefedd, rhwng blwyddyn ariannol 2015 i 2016 a 2025 i 2026</a:t>
            </a:r>
          </a:p>
        </p:txBody>
      </p:sp>
      <p:pic>
        <p:nvPicPr>
          <p:cNvPr id="9" name="Picture 8" descr="Siart linell sy’n dangos bod canran yr aelwydydd sy’n cael eu hatal rhag digartrefedd wedi aros yn weddol sefydlog dros y blynyddoedd diwethaf yn dilyn gostyngiad ym mlwyddyn ariannol 2022 i 2023. Gostyngodd canran yr aelwydydd a ryddhawyd o ddigartrefedd rhwng mis Ebrill 2020 a mis Mawrth 2025 ond mae wedi cynyddu ychydig yn ystod y flwyddyn ddiweddaraf.">
            <a:extLst>
              <a:ext uri="{FF2B5EF4-FFF2-40B4-BE49-F238E27FC236}">
                <a16:creationId xmlns:a16="http://schemas.microsoft.com/office/drawing/2014/main" id="{28043C58-BEC3-96F7-CAAB-F99A2670BF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257422" y="2620659"/>
            <a:ext cx="5955438" cy="340310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-30460" y="6228927"/>
            <a:ext cx="9144000" cy="656456"/>
          </a:xfrm>
          <a:prstGeom prst="rect">
            <a:avLst/>
          </a:prstGeom>
          <a:solidFill>
            <a:srgbClr val="2843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107504" y="6420797"/>
            <a:ext cx="495174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y-GB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Ffynhonnell: Digartrefedd Statudol: Dangosyddion Allweddol</a:t>
            </a:r>
          </a:p>
        </p:txBody>
      </p:sp>
      <p:sp>
        <p:nvSpPr>
          <p:cNvPr id="3" name="Blwch Testun 4">
            <a:extLst>
              <a:ext uri="{FF2B5EF4-FFF2-40B4-BE49-F238E27FC236}">
                <a16:creationId xmlns:a16="http://schemas.microsoft.com/office/drawing/2014/main" id="{D4CB5DF9-29FC-F56A-6AB2-1AB5F2600A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236296" y="6403267"/>
            <a:ext cx="18078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#LlesiantCymru</a:t>
            </a:r>
          </a:p>
        </p:txBody>
      </p:sp>
    </p:spTree>
    <p:extLst>
      <p:ext uri="{BB962C8B-B14F-4D97-AF65-F5344CB8AC3E}">
        <p14:creationId xmlns:p14="http://schemas.microsoft.com/office/powerpoint/2010/main" val="13590206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F5E47-D749-99C3-168F-96E7F1947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8354B2A-B1B3-3FF0-2BDC-35FEA7267634}"/>
              </a:ext>
            </a:extLst>
          </p:cNvPr>
          <p:cNvSpPr/>
          <p:nvPr/>
        </p:nvSpPr>
        <p:spPr>
          <a:xfrm>
            <a:off x="0" y="0"/>
            <a:ext cx="9144000" cy="1576421"/>
          </a:xfrm>
          <a:prstGeom prst="rect">
            <a:avLst/>
          </a:prstGeom>
          <a:solidFill>
            <a:srgbClr val="2843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D1668C8-B699-23B9-92F3-0200F0AAFA99}"/>
              </a:ext>
            </a:extLst>
          </p:cNvPr>
          <p:cNvSpPr txBox="1"/>
          <p:nvPr/>
        </p:nvSpPr>
        <p:spPr>
          <a:xfrm>
            <a:off x="251519" y="94199"/>
            <a:ext cx="87926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Roedd troseddau a gofnodir gan yr heddlu yng Nghymru (ac eithrio twyll) wedi gostwng 3% yn 2025-26 o’i gymharu â’r flwyddyn flaenorol. Gostyngodd trais yn erbyn y person 2%, er bod y gyfradd fesul 1,000 o bobl yn dal yn sylweddol uwch na degawd yn ôl.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FE972F-B990-3A98-434A-9A574D2122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53265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cy-GB" sz="1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Troseddau a gofnodir gan yr Heddlu am bob 1,000 o'r boblogaeth, 2002 i 2026</a:t>
            </a:r>
          </a:p>
        </p:txBody>
      </p:sp>
      <p:pic>
        <p:nvPicPr>
          <p:cNvPr id="8" name="Picture 7" descr="Siart linell yn dangos bod cyfradd troseddau a gofnodwyd gan yr heddlu am bob 1,000 o’r boblogaeth wedi gostwng ar gyfer pob un o’r 4 categori yn ystod y cyfnod diweddaraf. ">
            <a:extLst>
              <a:ext uri="{FF2B5EF4-FFF2-40B4-BE49-F238E27FC236}">
                <a16:creationId xmlns:a16="http://schemas.microsoft.com/office/drawing/2014/main" id="{73B700D8-4C50-7A7C-03B5-1DD2DBAAF7E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34823" y="1988840"/>
            <a:ext cx="6574607" cy="405122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00BF179-1A42-7D66-0005-A8BA0B6D53EA}"/>
              </a:ext>
            </a:extLst>
          </p:cNvPr>
          <p:cNvSpPr/>
          <p:nvPr/>
        </p:nvSpPr>
        <p:spPr>
          <a:xfrm>
            <a:off x="0" y="6228928"/>
            <a:ext cx="9144000" cy="656456"/>
          </a:xfrm>
          <a:prstGeom prst="rect">
            <a:avLst/>
          </a:prstGeom>
          <a:solidFill>
            <a:srgbClr val="2843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416828-E898-55D6-7893-659C94AD6B67}"/>
              </a:ext>
            </a:extLst>
          </p:cNvPr>
          <p:cNvSpPr/>
          <p:nvPr/>
        </p:nvSpPr>
        <p:spPr>
          <a:xfrm>
            <a:off x="107504" y="6420797"/>
            <a:ext cx="378334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y-GB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Ffynhonnell: Y Swyddfa Gartref - Troseddau a gofnodwyd gan yr Heddlu </a:t>
            </a:r>
          </a:p>
        </p:txBody>
      </p:sp>
      <p:sp>
        <p:nvSpPr>
          <p:cNvPr id="9" name="Blwch Testun 4">
            <a:extLst>
              <a:ext uri="{FF2B5EF4-FFF2-40B4-BE49-F238E27FC236}">
                <a16:creationId xmlns:a16="http://schemas.microsoft.com/office/drawing/2014/main" id="{F847B29E-58AD-3AAC-F18F-B79613DE2A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236296" y="6403267"/>
            <a:ext cx="18078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#LlesiantCymru</a:t>
            </a:r>
          </a:p>
        </p:txBody>
      </p:sp>
    </p:spTree>
    <p:extLst>
      <p:ext uri="{BB962C8B-B14F-4D97-AF65-F5344CB8AC3E}">
        <p14:creationId xmlns:p14="http://schemas.microsoft.com/office/powerpoint/2010/main" val="18556174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1576421"/>
          </a:xfrm>
          <a:prstGeom prst="rect">
            <a:avLst/>
          </a:prstGeom>
          <a:solidFill>
            <a:srgbClr val="2843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841" y="414377"/>
            <a:ext cx="8978317" cy="1225531"/>
          </a:xfrm>
        </p:spPr>
        <p:txBody>
          <a:bodyPr>
            <a:noAutofit/>
          </a:bodyPr>
          <a:lstStyle/>
          <a:p>
            <a:pPr marL="219075" algn="l">
              <a:lnSpc>
                <a:spcPct val="107000"/>
              </a:lnSpc>
              <a:spcAft>
                <a:spcPts val="800"/>
              </a:spcAft>
            </a:pPr>
            <a:r>
              <a:rPr lang="cy-GB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Gostyngodd presenoldeb yn y celfyddydau ymysg plant i 87% yn 2025. Mae hyn yr un lefel ag yn 2019, cyn pandemig COVID-19. Mae cyfranogiad ymysg plant wedi bod yn weddol sefydlog dros y blynyddoedd diwethaf. Yn 2025, cymerodd 84% o blant ran mewn o leiaf un ffurf ar gelfyddyd. </a:t>
            </a:r>
            <a:br>
              <a:rPr lang="cy-GB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cy-GB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y-GB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07504" y="1581145"/>
            <a:ext cx="878497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cy-GB" b="1" dirty="0">
                <a:solidFill>
                  <a:srgbClr val="284372"/>
                </a:solidFill>
                <a:latin typeface="Arial" pitchFamily="34" charset="0"/>
                <a:ea typeface="Arial"/>
                <a:cs typeface="Arial" pitchFamily="34" charset="0"/>
              </a:rPr>
              <a:t>Plant sy’n mynychu neu’n cymryd rhan mewn gweithgareddau sy’n ymwneud â’r celfyddydau o leiaf unwaith y flwyddyn, 2013 i 2025 </a:t>
            </a:r>
          </a:p>
        </p:txBody>
      </p:sp>
      <p:pic>
        <p:nvPicPr>
          <p:cNvPr id="7" name="Picture 6" descr="Siart linell yn dangos bod presenoldeb yn y celfyddydau ymysg plant wedi cynyddu ers 2023 ar ôl gostwng o uchafbwynt yn 2018. Mae cyfranogiad wedi gostwng yn raddol ers 2015, gan aros yn weddol sefydlog dros y blynyddoedd diwethaf.">
            <a:extLst>
              <a:ext uri="{FF2B5EF4-FFF2-40B4-BE49-F238E27FC236}">
                <a16:creationId xmlns:a16="http://schemas.microsoft.com/office/drawing/2014/main" id="{DACDD5A3-E6EF-6AED-4C8A-A40126639DF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90885" y="2264417"/>
            <a:ext cx="6042150" cy="356168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1C51A48-F4F2-7701-1E8D-C740CF28DE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454" y="5859588"/>
            <a:ext cx="3438442" cy="29873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0" y="6228928"/>
            <a:ext cx="9144000" cy="656456"/>
          </a:xfrm>
          <a:prstGeom prst="rect">
            <a:avLst/>
          </a:prstGeom>
          <a:solidFill>
            <a:srgbClr val="2843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107504" y="6309320"/>
            <a:ext cx="340830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y-GB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Ffynhonnell: Cyngor Celfyddydau Cymru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Blwch Testun 4">
            <a:extLst>
              <a:ext uri="{FF2B5EF4-FFF2-40B4-BE49-F238E27FC236}">
                <a16:creationId xmlns:a16="http://schemas.microsoft.com/office/drawing/2014/main" id="{CD493A6F-E757-23DB-A31A-2ACD4AC5F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236296" y="6403267"/>
            <a:ext cx="18078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#LlesiantCymru</a:t>
            </a:r>
          </a:p>
        </p:txBody>
      </p:sp>
    </p:spTree>
    <p:extLst>
      <p:ext uri="{BB962C8B-B14F-4D97-AF65-F5344CB8AC3E}">
        <p14:creationId xmlns:p14="http://schemas.microsoft.com/office/powerpoint/2010/main" val="29492785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1"/>
            <a:ext cx="9144000" cy="1628800"/>
          </a:xfrm>
          <a:prstGeom prst="rect">
            <a:avLst/>
          </a:prstGeom>
          <a:solidFill>
            <a:srgbClr val="2843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548679"/>
            <a:ext cx="9038365" cy="1141175"/>
          </a:xfrm>
        </p:spPr>
        <p:txBody>
          <a:bodyPr>
            <a:noAutofit/>
          </a:bodyPr>
          <a:lstStyle/>
          <a:p>
            <a:pPr algn="l"/>
            <a:r>
              <a:rPr lang="cy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Roedd y gostyngiad yn nifer a chanran y bobl tair oed neu hŷn sy’n gallu siarad Cymraeg yn cael ei sbarduno’n bennaf gan ostyngiad ymysg plant a phobl ifanc yr adroddwyd eu bod yn gallu siarad Cymraeg. </a:t>
            </a:r>
            <a:br>
              <a:rPr lang="cy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cy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cy-GB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9489" y="1795685"/>
            <a:ext cx="88479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y-GB" b="1">
                <a:solidFill>
                  <a:srgbClr val="2843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Pobl tair oed a hŷn sy’n gallu siarad Cymraeg, 1911 i 2021</a:t>
            </a:r>
          </a:p>
        </p:txBody>
      </p:sp>
      <p:pic>
        <p:nvPicPr>
          <p:cNvPr id="6" name="Picture 5" descr="Siart linell yn dangos nifer y bobl sy’n gallu siarad Cymraeg ers 1911. Gostyngodd y niferoedd yn sylweddol yn hanner cyntaf yr 20fed ganrif, gyda newidiadau llai ers hynny.">
            <a:extLst>
              <a:ext uri="{FF2B5EF4-FFF2-40B4-BE49-F238E27FC236}">
                <a16:creationId xmlns:a16="http://schemas.microsoft.com/office/drawing/2014/main" id="{8914FF8C-67CA-83AC-6429-D276183D6FD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29835" y="2238533"/>
            <a:ext cx="6456555" cy="364389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99B70A4-B428-9F39-F4ED-836CC145E743}"/>
              </a:ext>
            </a:extLst>
          </p:cNvPr>
          <p:cNvSpPr/>
          <p:nvPr/>
        </p:nvSpPr>
        <p:spPr>
          <a:xfrm>
            <a:off x="266558" y="5767262"/>
            <a:ext cx="861088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y-GB" sz="1100">
                <a:solidFill>
                  <a:srgbClr val="2843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Nodyn: Ni chynhaliwyd cyfrifiad yn 1941.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228928"/>
            <a:ext cx="9144000" cy="656456"/>
          </a:xfrm>
          <a:prstGeom prst="rect">
            <a:avLst/>
          </a:prstGeom>
          <a:solidFill>
            <a:srgbClr val="2843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107504" y="6420797"/>
            <a:ext cx="255390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y-GB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Ffynhonnell: Cyfrifiad poblogaeth</a:t>
            </a:r>
          </a:p>
        </p:txBody>
      </p:sp>
      <p:sp>
        <p:nvSpPr>
          <p:cNvPr id="3" name="Blwch Testun 4">
            <a:extLst>
              <a:ext uri="{FF2B5EF4-FFF2-40B4-BE49-F238E27FC236}">
                <a16:creationId xmlns:a16="http://schemas.microsoft.com/office/drawing/2014/main" id="{B4529466-DD2E-CBF9-A26C-5F9E771C94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236296" y="6403267"/>
            <a:ext cx="18078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#LlesiantCymru</a:t>
            </a:r>
          </a:p>
        </p:txBody>
      </p:sp>
    </p:spTree>
    <p:extLst>
      <p:ext uri="{BB962C8B-B14F-4D97-AF65-F5344CB8AC3E}">
        <p14:creationId xmlns:p14="http://schemas.microsoft.com/office/powerpoint/2010/main" val="28981127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27384"/>
            <a:ext cx="9144000" cy="2060330"/>
          </a:xfrm>
          <a:prstGeom prst="rect">
            <a:avLst/>
          </a:prstGeom>
          <a:solidFill>
            <a:srgbClr val="2843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144000" cy="2050350"/>
          </a:xfrm>
        </p:spPr>
        <p:txBody>
          <a:bodyPr>
            <a:noAutofit/>
          </a:bodyPr>
          <a:lstStyle/>
          <a:p>
            <a:pPr lvl="0" algn="l"/>
            <a:r>
              <a:rPr lang="cy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Mae allyriadau nwyon tŷ gwydr wedi gostwng 44% ers y flwyddyn sylfaen. Y sector diwydiant yw’r ffynhonnell mwyaf, sy’n cynhyrchu 22% o’r holl allyriadau nwyon tŷ gwydr yng Nghymru.</a:t>
            </a:r>
          </a:p>
        </p:txBody>
      </p:sp>
      <p:sp>
        <p:nvSpPr>
          <p:cNvPr id="5" name="Rectangle 4"/>
          <p:cNvSpPr/>
          <p:nvPr/>
        </p:nvSpPr>
        <p:spPr>
          <a:xfrm>
            <a:off x="107504" y="2156202"/>
            <a:ext cx="5400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y-GB" b="1" dirty="0">
                <a:solidFill>
                  <a:srgbClr val="2843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Allyriadau nwyon tŷ gwydr, 1990 - 2024</a:t>
            </a:r>
          </a:p>
        </p:txBody>
      </p:sp>
      <p:pic>
        <p:nvPicPr>
          <p:cNvPr id="13" name="Picture 12" descr="Mae'r siart linell yn dangos cyfaint yr allyriadau nwyon tŷ gwydr (megatunnell) yng Nghymru rhwng 1990 a 2024. Mae allyriadau yng Nghymru wedi gostwng 44% ers y flwyddyn sylfaen. Gostyngodd allyriadau 9% rhwng 2023 a 2024.">
            <a:extLst>
              <a:ext uri="{FF2B5EF4-FFF2-40B4-BE49-F238E27FC236}">
                <a16:creationId xmlns:a16="http://schemas.microsoft.com/office/drawing/2014/main" id="{385E099C-1A7A-B291-FE6C-6336F8B02B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159" y="2499688"/>
            <a:ext cx="5617081" cy="3422148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A96954DF-1EDA-D841-9C62-D5DBFAF302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928892" y="5019757"/>
            <a:ext cx="1187624" cy="1034831"/>
            <a:chOff x="8028384" y="5050434"/>
            <a:chExt cx="1187624" cy="1034831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A637756B-8241-5B27-EE39-65AF6A0D9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68750"/>
            <a:stretch/>
          </p:blipFill>
          <p:spPr>
            <a:xfrm>
              <a:off x="8340043" y="5050434"/>
              <a:ext cx="564306" cy="543837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4D9F71C-5AE8-E053-8169-648616F3610B}"/>
                </a:ext>
              </a:extLst>
            </p:cNvPr>
            <p:cNvSpPr txBox="1"/>
            <p:nvPr/>
          </p:nvSpPr>
          <p:spPr>
            <a:xfrm>
              <a:off x="8028384" y="5623600"/>
              <a:ext cx="11876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y-GB" sz="1200" b="1">
                  <a:solidFill>
                    <a:srgbClr val="44546A"/>
                  </a:solidFill>
                  <a:latin typeface="Rockwell" panose="02060603020205020403" pitchFamily="18" charset="0"/>
                  <a:cs typeface="Arial" panose="020B0604020202020204" pitchFamily="34" charset="0"/>
                </a:rPr>
                <a:t>Carreg filltir genedlaethol</a:t>
              </a:r>
            </a:p>
          </p:txBody>
        </p:sp>
      </p:grpSp>
      <p:sp>
        <p:nvSpPr>
          <p:cNvPr id="8" name="Rectangle 7"/>
          <p:cNvSpPr/>
          <p:nvPr/>
        </p:nvSpPr>
        <p:spPr>
          <a:xfrm>
            <a:off x="0" y="6228928"/>
            <a:ext cx="9144000" cy="656456"/>
          </a:xfrm>
          <a:prstGeom prst="rect">
            <a:avLst/>
          </a:prstGeom>
          <a:solidFill>
            <a:srgbClr val="2843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07504" y="6387240"/>
            <a:ext cx="4266321" cy="3775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y-GB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Ffynhonnell: Rhestr Allyriadau Atmosfferig Genedlaethol</a:t>
            </a:r>
          </a:p>
          <a:p>
            <a:pPr marL="0" indent="0">
              <a:buNone/>
            </a:pPr>
            <a:endParaRPr lang="en-GB" sz="1000" dirty="0"/>
          </a:p>
        </p:txBody>
      </p:sp>
      <p:sp>
        <p:nvSpPr>
          <p:cNvPr id="3" name="Blwch Testun 4">
            <a:extLst>
              <a:ext uri="{FF2B5EF4-FFF2-40B4-BE49-F238E27FC236}">
                <a16:creationId xmlns:a16="http://schemas.microsoft.com/office/drawing/2014/main" id="{7DB0874A-6542-1689-A24F-F475108C71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236296" y="6403267"/>
            <a:ext cx="18078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#LlesiantCymru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05CDBD-1CB1-BC23-BC50-9D9D0A18F461}"/>
              </a:ext>
            </a:extLst>
          </p:cNvPr>
          <p:cNvSpPr txBox="1"/>
          <p:nvPr/>
        </p:nvSpPr>
        <p:spPr>
          <a:xfrm>
            <a:off x="35953" y="5859033"/>
            <a:ext cx="79928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1100" dirty="0">
                <a:latin typeface="Arial" panose="020B0604020202020204" pitchFamily="34" charset="0"/>
                <a:cs typeface="Arial" panose="020B0604020202020204" pitchFamily="34" charset="0"/>
              </a:rPr>
              <a:t>Nodyn: mae’r ffigurau a gyhoeddwyd yn flaenorol ar gyfer yr holl flynyddoedd hyd ar 2023 wedi cael eu diwygio a’u marcio â (r). Ni chyhoeddir unrhyw ddata ar gyfer 1991 i 1994, 1996 a 1997.</a:t>
            </a:r>
            <a:endParaRPr lang="en-GB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596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27384"/>
            <a:ext cx="9144000" cy="2060330"/>
          </a:xfrm>
          <a:prstGeom prst="rect">
            <a:avLst/>
          </a:prstGeom>
          <a:solidFill>
            <a:srgbClr val="2843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144000" cy="2050350"/>
          </a:xfrm>
        </p:spPr>
        <p:txBody>
          <a:bodyPr>
            <a:noAutofit/>
          </a:bodyPr>
          <a:lstStyle/>
          <a:p>
            <a:pPr lvl="0" algn="l"/>
            <a:r>
              <a:rPr lang="cy-GB" sz="24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/>
              </a:rPr>
              <a:t>Mae canlyniadau dros dro 6 mis cyntaf yr arolwg (Mawrth i Awst 2025) yn amcangyfrif bod 17.7% o deithiau’n cael eu gwneud ar droed neu ar olwynion a 2.0% ar feic. Gyda’i gilydd, roedd dulliau teithio llesol yn cyfrif am 19.6% o deithiau yng Nghymru.</a:t>
            </a:r>
          </a:p>
        </p:txBody>
      </p:sp>
      <p:sp>
        <p:nvSpPr>
          <p:cNvPr id="5" name="Rectangle 4"/>
          <p:cNvSpPr/>
          <p:nvPr/>
        </p:nvSpPr>
        <p:spPr>
          <a:xfrm>
            <a:off x="107504" y="2156202"/>
            <a:ext cx="84249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y-GB" b="1" dirty="0">
                <a:solidFill>
                  <a:srgbClr val="2843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Cyfran o deithiau fesul person y flwyddyn yn ôl prif ddull teithio, 2025 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96954DF-1EDA-D841-9C62-D5DBFAF302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028384" y="5050434"/>
            <a:ext cx="1187624" cy="1034831"/>
            <a:chOff x="8028384" y="5050434"/>
            <a:chExt cx="1187624" cy="1034831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A637756B-8241-5B27-EE39-65AF6A0D9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68750"/>
            <a:stretch/>
          </p:blipFill>
          <p:spPr>
            <a:xfrm>
              <a:off x="8340043" y="5050434"/>
              <a:ext cx="564306" cy="543837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4D9F71C-5AE8-E053-8169-648616F3610B}"/>
                </a:ext>
              </a:extLst>
            </p:cNvPr>
            <p:cNvSpPr txBox="1"/>
            <p:nvPr/>
          </p:nvSpPr>
          <p:spPr>
            <a:xfrm>
              <a:off x="8028384" y="5623600"/>
              <a:ext cx="11876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y-GB" sz="1200" b="1">
                  <a:solidFill>
                    <a:srgbClr val="44546A"/>
                  </a:solidFill>
                  <a:latin typeface="Rockwell" panose="02060603020205020403" pitchFamily="18" charset="0"/>
                  <a:cs typeface="Arial" panose="020B0604020202020204" pitchFamily="34" charset="0"/>
                </a:rPr>
                <a:t>Carreg filltir genedlaethol</a:t>
              </a:r>
            </a:p>
          </p:txBody>
        </p:sp>
      </p:grpSp>
      <p:pic>
        <p:nvPicPr>
          <p:cNvPr id="13" name="Picture 12" descr="Mae'r siart bar yn dangos cyfran y teithiau a gwnaed yng Nghymru yn ôl eu prif ddull teithio. Gwnaed 73.6% o deithiau mewn car, naill ai fel gyrrwr neu deithiwr. Gwnaed 17.7% o deithiau drwy gerdded neu olwyno a defnyddiwyd dulliau eraill yn llai aml.">
            <a:extLst>
              <a:ext uri="{FF2B5EF4-FFF2-40B4-BE49-F238E27FC236}">
                <a16:creationId xmlns:a16="http://schemas.microsoft.com/office/drawing/2014/main" id="{39611F66-74BD-5538-CB6F-553D9D2D74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374" y="2525534"/>
            <a:ext cx="6315922" cy="313587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506DD00-03D0-6A42-94AF-3596F1CDA9B9}"/>
              </a:ext>
            </a:extLst>
          </p:cNvPr>
          <p:cNvSpPr txBox="1"/>
          <p:nvPr/>
        </p:nvSpPr>
        <p:spPr>
          <a:xfrm>
            <a:off x="107503" y="5695431"/>
            <a:ext cx="79928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Nodyn: </a:t>
            </a:r>
            <a:r>
              <a:rPr lang="en-GB" sz="1200" dirty="0" err="1">
                <a:latin typeface="Arial" panose="020B0604020202020204" pitchFamily="34" charset="0"/>
                <a:cs typeface="Arial" panose="020B0604020202020204" pitchFamily="34" charset="0"/>
              </a:rPr>
              <a:t>mae’r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latin typeface="Arial" panose="020B0604020202020204" pitchFamily="34" charset="0"/>
                <a:cs typeface="Arial" panose="020B0604020202020204" pitchFamily="34" charset="0"/>
              </a:rPr>
              <a:t>canrannau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latin typeface="Arial" panose="020B0604020202020204" pitchFamily="34" charset="0"/>
                <a:cs typeface="Arial" panose="020B0604020202020204" pitchFamily="34" charset="0"/>
              </a:rPr>
              <a:t>wedi’i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latin typeface="Arial" panose="020B0604020202020204" pitchFamily="34" charset="0"/>
                <a:cs typeface="Arial" panose="020B0604020202020204" pitchFamily="34" charset="0"/>
              </a:rPr>
              <a:t>cyfrifo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latin typeface="Arial" panose="020B0604020202020204" pitchFamily="34" charset="0"/>
                <a:cs typeface="Arial" panose="020B0604020202020204" pitchFamily="34" charset="0"/>
              </a:rPr>
              <a:t>eithrio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latin typeface="Arial" panose="020B0604020202020204" pitchFamily="34" charset="0"/>
                <a:cs typeface="Arial" panose="020B0604020202020204" pitchFamily="34" charset="0"/>
              </a:rPr>
              <a:t>ymatebwyr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GB" sz="1200" dirty="0" err="1">
                <a:latin typeface="Arial" panose="020B0604020202020204" pitchFamily="34" charset="0"/>
                <a:cs typeface="Arial" panose="020B0604020202020204" pitchFamily="34" charset="0"/>
              </a:rPr>
              <a:t>ddewisodd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"</a:t>
            </a:r>
            <a:r>
              <a:rPr lang="en-GB" sz="1200" dirty="0" err="1">
                <a:latin typeface="Arial" panose="020B0604020202020204" pitchFamily="34" charset="0"/>
                <a:cs typeface="Arial" panose="020B0604020202020204" pitchFamily="34" charset="0"/>
              </a:rPr>
              <a:t>Ddim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yn </a:t>
            </a:r>
            <a:r>
              <a:rPr lang="en-GB" sz="1200" dirty="0" err="1">
                <a:latin typeface="Arial" panose="020B0604020202020204" pitchFamily="34" charset="0"/>
                <a:cs typeface="Arial" panose="020B0604020202020204" pitchFamily="34" charset="0"/>
              </a:rPr>
              <a:t>gwybod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" neu " </a:t>
            </a:r>
            <a:r>
              <a:rPr lang="en-GB" sz="1200" dirty="0" err="1">
                <a:latin typeface="Arial" panose="020B0604020202020204" pitchFamily="34" charset="0"/>
                <a:cs typeface="Arial" panose="020B0604020202020204" pitchFamily="34" charset="0"/>
              </a:rPr>
              <a:t>Mae'n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well </a:t>
            </a:r>
            <a:r>
              <a:rPr lang="en-GB" sz="1200" dirty="0" err="1">
                <a:latin typeface="Arial" panose="020B0604020202020204" pitchFamily="34" charset="0"/>
                <a:cs typeface="Arial" panose="020B0604020202020204" pitchFamily="34" charset="0"/>
              </a:rPr>
              <a:t>gennyf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latin typeface="Arial" panose="020B0604020202020204" pitchFamily="34" charset="0"/>
                <a:cs typeface="Arial" panose="020B0604020202020204" pitchFamily="34" charset="0"/>
              </a:rPr>
              <a:t>beidio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â </a:t>
            </a:r>
            <a:r>
              <a:rPr lang="en-GB" sz="1200" dirty="0" err="1">
                <a:latin typeface="Arial" panose="020B0604020202020204" pitchFamily="34" charset="0"/>
                <a:cs typeface="Arial" panose="020B0604020202020204" pitchFamily="34" charset="0"/>
              </a:rPr>
              <a:t>dweud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" wrth ateb pa </a:t>
            </a:r>
            <a:r>
              <a:rPr lang="en-GB" sz="1200" dirty="0" err="1">
                <a:latin typeface="Arial" panose="020B0604020202020204" pitchFamily="34" charset="0"/>
                <a:cs typeface="Arial" panose="020B0604020202020204" pitchFamily="34" charset="0"/>
              </a:rPr>
              <a:t>ddull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latin typeface="Arial" panose="020B0604020202020204" pitchFamily="34" charset="0"/>
                <a:cs typeface="Arial" panose="020B0604020202020204" pitchFamily="34" charset="0"/>
              </a:rPr>
              <a:t>teithio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GB" sz="1200" dirty="0" err="1">
                <a:latin typeface="Arial" panose="020B0604020202020204" pitchFamily="34" charset="0"/>
                <a:cs typeface="Arial" panose="020B0604020202020204" pitchFamily="34" charset="0"/>
              </a:rPr>
              <a:t>ddefnyddiwyd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latin typeface="Arial" panose="020B0604020202020204" pitchFamily="34" charset="0"/>
                <a:cs typeface="Arial" panose="020B0604020202020204" pitchFamily="34" charset="0"/>
              </a:rPr>
              <a:t>ganddynt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228928"/>
            <a:ext cx="9144000" cy="656456"/>
          </a:xfrm>
          <a:prstGeom prst="rect">
            <a:avLst/>
          </a:prstGeom>
          <a:solidFill>
            <a:srgbClr val="2843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07504" y="6293048"/>
            <a:ext cx="6336704" cy="3077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y-GB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Ffynhonnell: Deall Ôl Troed Amgylcheddol Byd-eang ac Effeithiau Defnydd Cymru, JNCC</a:t>
            </a:r>
          </a:p>
          <a:p>
            <a:pPr marL="0" indent="0">
              <a:buNone/>
            </a:pPr>
            <a:endParaRPr lang="en-GB" sz="1000" dirty="0"/>
          </a:p>
        </p:txBody>
      </p:sp>
      <p:sp>
        <p:nvSpPr>
          <p:cNvPr id="3" name="Blwch Testun 4">
            <a:extLst>
              <a:ext uri="{FF2B5EF4-FFF2-40B4-BE49-F238E27FC236}">
                <a16:creationId xmlns:a16="http://schemas.microsoft.com/office/drawing/2014/main" id="{8DCA9917-50F8-0B2A-9258-195DD02E92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236296" y="6403267"/>
            <a:ext cx="18078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#LlesiantCymru</a:t>
            </a:r>
          </a:p>
        </p:txBody>
      </p:sp>
    </p:spTree>
    <p:extLst>
      <p:ext uri="{BB962C8B-B14F-4D97-AF65-F5344CB8AC3E}">
        <p14:creationId xmlns:p14="http://schemas.microsoft.com/office/powerpoint/2010/main" val="10956656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403648" y="441997"/>
            <a:ext cx="6552728" cy="120032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3600" b="1" i="0" u="none" strike="noStrike" cap="none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Mae Adroddiad Llesiant Cymru yn cynnwys...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86C4FA1-C522-E863-1F9A-527837712808}"/>
              </a:ext>
            </a:extLst>
          </p:cNvPr>
          <p:cNvSpPr/>
          <p:nvPr/>
        </p:nvSpPr>
        <p:spPr>
          <a:xfrm>
            <a:off x="405830" y="2012712"/>
            <a:ext cx="399073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y-GB" sz="2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Adroddiadau ar ein cynnydd cenedlaethol tuag at bob un o’r nodau llesiant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C6BD02-5FF3-DBA8-E6A8-8694C27FC2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720" y="3272171"/>
            <a:ext cx="3300957" cy="328498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648BF2E-56AB-F953-8725-4E3D3B5460CB}"/>
              </a:ext>
            </a:extLst>
          </p:cNvPr>
          <p:cNvSpPr txBox="1"/>
          <p:nvPr/>
        </p:nvSpPr>
        <p:spPr>
          <a:xfrm>
            <a:off x="5148064" y="2160827"/>
            <a:ext cx="311427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y-GB" sz="2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ar gyfer y 50 dangosydd cenedlaethol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CC91ADB-0A44-051B-1CC9-8953CE0045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94" r="4545"/>
          <a:stretch/>
        </p:blipFill>
        <p:spPr>
          <a:xfrm>
            <a:off x="4860032" y="3209842"/>
            <a:ext cx="3888433" cy="3165222"/>
          </a:xfrm>
          <a:prstGeom prst="rect">
            <a:avLst/>
          </a:prstGeom>
        </p:spPr>
      </p:pic>
      <p:sp>
        <p:nvSpPr>
          <p:cNvPr id="3" name="Blwch Testun 4">
            <a:extLst>
              <a:ext uri="{FF2B5EF4-FFF2-40B4-BE49-F238E27FC236}">
                <a16:creationId xmlns:a16="http://schemas.microsoft.com/office/drawing/2014/main" id="{6407FED2-195B-0F41-AC13-F1EA99A64D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236296" y="6403267"/>
            <a:ext cx="18078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#LlesiantCymru</a:t>
            </a:r>
          </a:p>
        </p:txBody>
      </p:sp>
    </p:spTree>
    <p:extLst>
      <p:ext uri="{BB962C8B-B14F-4D97-AF65-F5344CB8AC3E}">
        <p14:creationId xmlns:p14="http://schemas.microsoft.com/office/powerpoint/2010/main" val="16761077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107504" y="378530"/>
            <a:ext cx="8928992" cy="120032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3600" b="1" i="0" u="none" strike="noStrike" cap="none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Ble gallwch chi ddod o hyd i adroddiad Llesiant Cymru?</a:t>
            </a:r>
          </a:p>
        </p:txBody>
      </p:sp>
      <p:sp>
        <p:nvSpPr>
          <p:cNvPr id="10" name="Rectangle 9"/>
          <p:cNvSpPr/>
          <p:nvPr/>
        </p:nvSpPr>
        <p:spPr>
          <a:xfrm>
            <a:off x="467544" y="2204864"/>
            <a:ext cx="8352928" cy="2160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cy-GB" sz="24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Adroddiad Llesiant Cymru:</a:t>
            </a:r>
            <a:br>
              <a:rPr lang="cy-GB" sz="24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y-GB"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https://llyw.cymru/llesiant-cymru</a:t>
            </a:r>
          </a:p>
          <a:p>
            <a:pPr lvl="0">
              <a:spcBef>
                <a:spcPct val="20000"/>
              </a:spcBef>
            </a:pPr>
            <a:endParaRPr lang="en-GB" sz="24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spcBef>
                <a:spcPct val="20000"/>
              </a:spcBef>
            </a:pPr>
            <a:r>
              <a:rPr lang="cy-GB" sz="24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Dangosyddion cenedlaethol:</a:t>
            </a:r>
          </a:p>
          <a:p>
            <a:pPr lvl="0">
              <a:spcBef>
                <a:spcPct val="20000"/>
              </a:spcBef>
            </a:pPr>
            <a:r>
              <a:rPr lang="cy-GB"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https://llyw.cymru/llesiant-cymru-dangosyddion-cenedlaethol</a:t>
            </a:r>
          </a:p>
        </p:txBody>
      </p:sp>
      <p:sp>
        <p:nvSpPr>
          <p:cNvPr id="2" name="Blwch Testun 4">
            <a:extLst>
              <a:ext uri="{FF2B5EF4-FFF2-40B4-BE49-F238E27FC236}">
                <a16:creationId xmlns:a16="http://schemas.microsoft.com/office/drawing/2014/main" id="{821EAC4E-D74C-3301-E093-1D6851BCD5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236296" y="6403267"/>
            <a:ext cx="18078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#LlesiantCymru</a:t>
            </a:r>
          </a:p>
        </p:txBody>
      </p:sp>
    </p:spTree>
    <p:extLst>
      <p:ext uri="{BB962C8B-B14F-4D97-AF65-F5344CB8AC3E}">
        <p14:creationId xmlns:p14="http://schemas.microsoft.com/office/powerpoint/2010/main" val="21387805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>
          <a:xfrm>
            <a:off x="107504" y="378530"/>
            <a:ext cx="8928992" cy="6463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3600" b="1" i="0" u="none" strike="noStrike" cap="none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Cysylltwch â ni</a:t>
            </a:r>
          </a:p>
        </p:txBody>
      </p:sp>
      <p:sp>
        <p:nvSpPr>
          <p:cNvPr id="8" name="Rectangle 7"/>
          <p:cNvSpPr/>
          <p:nvPr/>
        </p:nvSpPr>
        <p:spPr>
          <a:xfrm>
            <a:off x="467544" y="2204864"/>
            <a:ext cx="8352928" cy="17173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cy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@YstadegauCymru</a:t>
            </a:r>
            <a:br>
              <a:rPr lang="cy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cy-GB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spcBef>
                <a:spcPct val="20000"/>
              </a:spcBef>
            </a:pPr>
            <a:r>
              <a:rPr lang="cy-GB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desg.ystadegau@llyw.cymru</a:t>
            </a:r>
            <a:endParaRPr lang="cy-GB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spcBef>
                <a:spcPct val="20000"/>
              </a:spcBef>
            </a:pPr>
            <a:endParaRPr lang="en-GB" sz="24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Blwch Testun 4">
            <a:extLst>
              <a:ext uri="{FF2B5EF4-FFF2-40B4-BE49-F238E27FC236}">
                <a16:creationId xmlns:a16="http://schemas.microsoft.com/office/drawing/2014/main" id="{66CFD2B6-A4F9-7B96-69AD-CAC4CA7109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228631" y="6325581"/>
            <a:ext cx="18078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y-GB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#LlesiantCymru</a:t>
            </a:r>
          </a:p>
        </p:txBody>
      </p:sp>
    </p:spTree>
    <p:extLst>
      <p:ext uri="{BB962C8B-B14F-4D97-AF65-F5344CB8AC3E}">
        <p14:creationId xmlns:p14="http://schemas.microsoft.com/office/powerpoint/2010/main" val="18250203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metadata xmlns="http://www.objective.com/ecm/document/metadata/FF3C5B18883D4E21973B57C2EEED7FD1" version="1.0.0">
  <systemFields>
    <field name="Objective-Id">
      <value order="0">A64562962</value>
    </field>
    <field name="Objective-Title">
      <value order="0">CYM - Slide deck - Wellbeing of Wales 2026</value>
    </field>
    <field name="Objective-Description">
      <value order="0"/>
    </field>
    <field name="Objective-CreationStamp">
      <value order="0">2026-09-16T09:05:14Z</value>
    </field>
    <field name="Objective-IsApproved">
      <value order="0">false</value>
    </field>
    <field name="Objective-IsPublished">
      <value order="0">true</value>
    </field>
    <field name="Objective-DatePublished">
      <value order="0">2026-09-23T10:18:35Z</value>
    </field>
    <field name="Objective-ModificationStamp">
      <value order="0">2026-09-23T10:18:35Z</value>
    </field>
    <field name="Objective-Owner">
      <value order="0">Singleton, Catherine (LCC - Strategy &amp; Funding)</value>
    </field>
    <field name="Objective-Path">
      <value order="0">Objective Global Folder:#Business File Plan:WG Organisational Groups:Operational Effectiveness Group (OEG):Operational Effectiveness Group (OEG) - KAS - Chief Statistician:1 - Save:High Priority Statistical Projects:High Priority Statistical Projects - Annual Wellbeing Report:2026:High Priority Statistical Projects - Annual Wellbeing Report - Project Documentation - 2026:OFFICIAL SENSITIVE - 2026 Wellbeing report draft report and chapters</value>
    </field>
    <field name="Objective-Parent">
      <value order="0">OFFICIAL SENSITIVE - 2026 Wellbeing report draft report and chapters</value>
    </field>
    <field name="Objective-State">
      <value order="0">Published</value>
    </field>
    <field name="Objective-VersionId">
      <value order="0">vA115792796</value>
    </field>
    <field name="Objective-Version">
      <value order="0">5.0</value>
    </field>
    <field name="Objective-VersionNumber">
      <value order="0">6</value>
    </field>
    <field name="Objective-VersionComment">
      <value order="0"/>
    </field>
    <field name="Objective-FileNumber">
      <value order="0">qA2443255</value>
    </field>
    <field name="Objective-Classification">
      <value order="0">Official</value>
    </field>
    <field name="Objective-Caveats">
      <value order="0"/>
    </field>
  </systemFields>
  <catalogues/>
</metadata>
</file>

<file path=customXml/itemProps1.xml><?xml version="1.0" encoding="utf-8"?>
<ds:datastoreItem xmlns:ds="http://schemas.openxmlformats.org/officeDocument/2006/customXml" ds:itemID="{5745109E-2DDF-40CB-AC2B-FF9B10C90820}">
  <ds:schemaRefs>
    <ds:schemaRef ds:uri="http://www.objective.com/ecm/document/metadata/FF3C5B18883D4E21973B57C2EEED7FD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1528</Words>
  <Application>Microsoft Office PowerPoint</Application>
  <PresentationFormat>On-screen Show (4:3)</PresentationFormat>
  <Paragraphs>104</Paragraphs>
  <Slides>21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Aptos</vt:lpstr>
      <vt:lpstr>Arial</vt:lpstr>
      <vt:lpstr>Calibri</vt:lpstr>
      <vt:lpstr>Rockwell</vt:lpstr>
      <vt:lpstr>Office Theme</vt:lpstr>
      <vt:lpstr>Llesiant Cymru 2026</vt:lpstr>
      <vt:lpstr>Mae’r sleidiau hyn yn crynhoi rhai negeseuon allweddol am gynnydd Cymru tuag at ei 7 nod llesiant o Adroddiad Llesiant Cymru 2026.</vt:lpstr>
      <vt:lpstr> Mae'r bwlch cynhyrchiant llafur, a fesurir gan werth ychwanegol gros (GVA) yr awr a weithiwyd rhwng Cymru a'r DU, wedi bod yn gymharol sefydlog, gyda chynhyrchiant yng Nghymru yn parhau i fod yn is na chyfartaledd y DU.  </vt:lpstr>
      <vt:lpstr> Mae cyfran y bobl ifanc 16 i 24 oed yng Nghymru sydd mewn addysg, cyflogaeth neu hyfforddiant wedi dangos tuedd gyffredinol o gynyddu ers 2010, er bod rhywfaint o anwadalrwydd yn y data.  </vt:lpstr>
      <vt:lpstr>Mae’r gyfradd ailgylchu (hynny yw, canran y gwastraff trefol awdurdod lleol a gafodd ei ailddefnyddio, ei ailgylchu neu ei gompostio) wedi cynyddu’n sylweddol yn ystod y ddau ddegawd diwethaf, roedd yn fwy na dwy ran o dair (68.4%) yn 2024 i 2025.    </vt:lpstr>
      <vt:lpstr>Mae’r dangosydd cenedlaethol ar nitrogen deuocsid (NO₂) yn dangos bod y lefelau crynodiad cyfartalog y mae pobl yn agored iddynt wedi bod yn gostwng ar y cyfan dros y degawd diwethaf.</vt:lpstr>
      <vt:lpstr>Mae capasiti prosiectau ynni adnewyddadwy yng Nghymru (trydan a gwres) wedi cynyddu’n sylweddol dros y degawd diwethaf, er bod y cynnydd wedi arafu dros y blynyddoedd diwethaf. </vt:lpstr>
      <vt:lpstr>Cynyddodd disgwyliad oes adeg geni yn y cyfnod 2022 i 2024 i 82.2 mlynedd ar gyfer menywod ac i 78.3 mlynedd ar gyfer dynion. Gostyngodd disgwyliad oes iach yn yr un cyfnod i 58.5 o flynyddoedd i fenywod a 59.2 o flynyddoedd i ddynion, gan ddisgyn am y pedwerydd cyfnod yn olynol i fenywod a dynion.   </vt:lpstr>
      <vt:lpstr>Mae canran y bobl ifanc 11 i 16 oed â dau ymddygiad iach neu fwy wedi gwella rhwng 2017/18 a 2023/24.</vt:lpstr>
      <vt:lpstr>Mae sgoriau lles meddyliol oedolion a’r bylchau amddifadedd wedi parhau’n sefydlog yn ystod y blynyddoedd diwethaf. Fodd bynnag, mae newidiadau yn y dulliau casglu data yn cyfyngu ar y gallu i ddeall tueddiadau hirdymor.</vt:lpstr>
      <vt:lpstr>Ar gyfer y flwyddyn a ddaeth i ben ar 31 Mawrth 2026, y gyfradd cyflogaeth ymysg pobl anabl rhwng 16 a 64 oed yng Nghymru oedd 50.3%, a'r gyfradd ar gyfer pobl nad ydynt yn anabl oedd 80.8%. Mae’r bwlch yn y gyfradd cyflogaeth ar gyfer pobl anabl yn 2025 i 2026, sef 30.5 pwynt canran, wedi gostwng o 35.4 pwynt canran yn 2015 i 2016. </vt:lpstr>
      <vt:lpstr>Mae’r gwahaniaeth mewn enillion canolrifol llawnamser yr awr rhwng dynion a menywod wedi gostwng yn gyffredinol dros yr 20 mlynedd diwethaf ar gyfer Cymru a’r Deyrnas Unedig. Mae’r bwlch cyflog rhwng y rhywiau yng Nghymru wedi bod yn llai na’r Deyrnas Unedig ers 2013.</vt:lpstr>
      <vt:lpstr>  </vt:lpstr>
      <vt:lpstr>PowerPoint Presentation</vt:lpstr>
      <vt:lpstr>Gostyngodd presenoldeb yn y celfyddydau ymysg plant i 87% yn 2025. Mae hyn yr un lefel ag yn 2019, cyn pandemig COVID-19. Mae cyfranogiad ymysg plant wedi bod yn weddol sefydlog dros y blynyddoedd diwethaf. Yn 2025, cymerodd 84% o blant ran mewn o leiaf un ffurf ar gelfyddyd.    </vt:lpstr>
      <vt:lpstr>Roedd y gostyngiad yn nifer a chanran y bobl tair oed neu hŷn sy’n gallu siarad Cymraeg yn cael ei sbarduno’n bennaf gan ostyngiad ymysg plant a phobl ifanc yr adroddwyd eu bod yn gallu siarad Cymraeg.   </vt:lpstr>
      <vt:lpstr>Mae allyriadau nwyon tŷ gwydr wedi gostwng 44% ers y flwyddyn sylfaen. Y sector diwydiant yw’r ffynhonnell mwyaf, sy’n cynhyrchu 22% o’r holl allyriadau nwyon tŷ gwydr yng Nghymru.</vt:lpstr>
      <vt:lpstr>Mae canlyniadau dros dro 6 mis cyntaf yr arolwg (Mawrth i Awst 2025) yn amcangyfrif bod 17.7% o deithiau’n cael eu gwneud ar droed neu ar olwynion a 2.0% ar feic. Gyda’i gilydd, roedd dulliau teithio llesol yn cyfrif am 19.6% o deithiau yng Nghymru.</vt:lpstr>
      <vt:lpstr>Mae Adroddiad Llesiant Cymru yn cynnwys...</vt:lpstr>
      <vt:lpstr>Ble gallwch chi ddod o hyd i adroddiad Llesiant Cymru?</vt:lpstr>
      <vt:lpstr>Cysylltwch â ni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Llesiant Cymru 2026: mesur cynnydd tuag at y nodau llesiant cenedlaethol</dc:title>
  <dc:creator/>
  <cp:lastModifiedBy/>
  <cp:revision>1</cp:revision>
  <dcterms:created xsi:type="dcterms:W3CDTF">2026-09-29T09:13:41Z</dcterms:created>
  <dcterms:modified xsi:type="dcterms:W3CDTF">2026-09-29T09:39:00Z</dcterms:modified>
</cp:coreProperties>
</file>